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Eastman Grotesque Bold" charset="1" panose="00000800000000000000"/>
      <p:regular r:id="rId12"/>
    </p:embeddedFont>
    <p:embeddedFont>
      <p:font typeface="Public Sans Bold" charset="1" panose="00000000000000000000"/>
      <p:regular r:id="rId13"/>
    </p:embeddedFont>
    <p:embeddedFont>
      <p:font typeface="Public Sans" charset="1" panose="00000000000000000000"/>
      <p:regular r:id="rId14"/>
    </p:embeddedFont>
    <p:embeddedFont>
      <p:font typeface="Open Sans Bold" charset="1" panose="020B0806030504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77777" y="5954242"/>
            <a:ext cx="5028199" cy="502819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17DED"/>
            </a:solidFill>
          </p:spPr>
        </p:sp>
        <p:sp>
          <p:nvSpPr>
            <p:cNvPr name="TextBox 4" id="4"/>
            <p:cNvSpPr txBox="true"/>
            <p:nvPr/>
          </p:nvSpPr>
          <p:spPr>
            <a:xfrm>
              <a:off x="139700" y="101600"/>
              <a:ext cx="533400" cy="571500"/>
            </a:xfrm>
            <a:prstGeom prst="rect">
              <a:avLst/>
            </a:prstGeom>
          </p:spPr>
          <p:txBody>
            <a:bodyPr anchor="ctr" rtlCol="false" tIns="50800" lIns="50800" bIns="50800" rIns="50800"/>
            <a:lstStyle/>
            <a:p>
              <a:pPr algn="ctr">
                <a:lnSpc>
                  <a:spcPts val="2939"/>
                </a:lnSpc>
              </a:pPr>
            </a:p>
          </p:txBody>
        </p:sp>
      </p:grpSp>
      <p:sp>
        <p:nvSpPr>
          <p:cNvPr name="Freeform 5" id="5"/>
          <p:cNvSpPr/>
          <p:nvPr/>
        </p:nvSpPr>
        <p:spPr>
          <a:xfrm flipH="true" flipV="false" rot="0">
            <a:off x="10872055" y="-687463"/>
            <a:ext cx="12343670" cy="12452630"/>
          </a:xfrm>
          <a:custGeom>
            <a:avLst/>
            <a:gdLst/>
            <a:ahLst/>
            <a:cxnLst/>
            <a:rect r="r" b="b" t="t" l="l"/>
            <a:pathLst>
              <a:path h="12452630" w="12343670">
                <a:moveTo>
                  <a:pt x="12343669" y="0"/>
                </a:moveTo>
                <a:lnTo>
                  <a:pt x="0" y="0"/>
                </a:lnTo>
                <a:lnTo>
                  <a:pt x="0" y="12452630"/>
                </a:lnTo>
                <a:lnTo>
                  <a:pt x="12343669" y="12452630"/>
                </a:lnTo>
                <a:lnTo>
                  <a:pt x="12343669"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11010819" y="491602"/>
            <a:ext cx="5028199" cy="502819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23586"/>
            </a:solidFill>
          </p:spPr>
        </p:sp>
        <p:sp>
          <p:nvSpPr>
            <p:cNvPr name="TextBox 8" id="8"/>
            <p:cNvSpPr txBox="true"/>
            <p:nvPr/>
          </p:nvSpPr>
          <p:spPr>
            <a:xfrm>
              <a:off x="139700" y="101600"/>
              <a:ext cx="533400" cy="571500"/>
            </a:xfrm>
            <a:prstGeom prst="rect">
              <a:avLst/>
            </a:prstGeom>
          </p:spPr>
          <p:txBody>
            <a:bodyPr anchor="ctr" rtlCol="false" tIns="50800" lIns="50800" bIns="50800" rIns="50800"/>
            <a:lstStyle/>
            <a:p>
              <a:pPr algn="ctr">
                <a:lnSpc>
                  <a:spcPts val="2939"/>
                </a:lnSpc>
              </a:pPr>
            </a:p>
          </p:txBody>
        </p:sp>
      </p:grpSp>
      <p:grpSp>
        <p:nvGrpSpPr>
          <p:cNvPr name="Group 9" id="9"/>
          <p:cNvGrpSpPr/>
          <p:nvPr/>
        </p:nvGrpSpPr>
        <p:grpSpPr>
          <a:xfrm rot="0">
            <a:off x="14506697" y="-1847332"/>
            <a:ext cx="4305442" cy="430544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17DED"/>
            </a:solidFill>
          </p:spPr>
        </p:sp>
        <p:sp>
          <p:nvSpPr>
            <p:cNvPr name="TextBox 11" id="11"/>
            <p:cNvSpPr txBox="true"/>
            <p:nvPr/>
          </p:nvSpPr>
          <p:spPr>
            <a:xfrm>
              <a:off x="139700" y="101600"/>
              <a:ext cx="533400" cy="571500"/>
            </a:xfrm>
            <a:prstGeom prst="rect">
              <a:avLst/>
            </a:prstGeom>
          </p:spPr>
          <p:txBody>
            <a:bodyPr anchor="ctr" rtlCol="false" tIns="50800" lIns="50800" bIns="50800" rIns="50800"/>
            <a:lstStyle/>
            <a:p>
              <a:pPr algn="ctr">
                <a:lnSpc>
                  <a:spcPts val="2939"/>
                </a:lnSpc>
              </a:pPr>
            </a:p>
          </p:txBody>
        </p:sp>
      </p:grpSp>
      <p:grpSp>
        <p:nvGrpSpPr>
          <p:cNvPr name="Group 12" id="12"/>
          <p:cNvGrpSpPr/>
          <p:nvPr/>
        </p:nvGrpSpPr>
        <p:grpSpPr>
          <a:xfrm rot="0">
            <a:off x="13458244" y="-2894446"/>
            <a:ext cx="4305442" cy="430544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23586"/>
            </a:solidFill>
          </p:spPr>
        </p:sp>
        <p:sp>
          <p:nvSpPr>
            <p:cNvPr name="TextBox 14" id="14"/>
            <p:cNvSpPr txBox="true"/>
            <p:nvPr/>
          </p:nvSpPr>
          <p:spPr>
            <a:xfrm>
              <a:off x="139700" y="101600"/>
              <a:ext cx="533400" cy="571500"/>
            </a:xfrm>
            <a:prstGeom prst="rect">
              <a:avLst/>
            </a:prstGeom>
          </p:spPr>
          <p:txBody>
            <a:bodyPr anchor="ctr" rtlCol="false" tIns="50800" lIns="50800" bIns="50800" rIns="50800"/>
            <a:lstStyle/>
            <a:p>
              <a:pPr algn="ctr">
                <a:lnSpc>
                  <a:spcPts val="2939"/>
                </a:lnSpc>
              </a:pPr>
            </a:p>
          </p:txBody>
        </p:sp>
      </p:grpSp>
      <p:grpSp>
        <p:nvGrpSpPr>
          <p:cNvPr name="Group 15" id="15"/>
          <p:cNvGrpSpPr/>
          <p:nvPr/>
        </p:nvGrpSpPr>
        <p:grpSpPr>
          <a:xfrm rot="0">
            <a:off x="9945166" y="1441181"/>
            <a:ext cx="7159505" cy="715950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FFFFFF"/>
            </a:solidFill>
          </p:spPr>
        </p:sp>
        <p:sp>
          <p:nvSpPr>
            <p:cNvPr name="TextBox 17" id="17"/>
            <p:cNvSpPr txBox="true"/>
            <p:nvPr/>
          </p:nvSpPr>
          <p:spPr>
            <a:xfrm>
              <a:off x="139700" y="101600"/>
              <a:ext cx="533400" cy="571500"/>
            </a:xfrm>
            <a:prstGeom prst="rect">
              <a:avLst/>
            </a:prstGeom>
          </p:spPr>
          <p:txBody>
            <a:bodyPr anchor="ctr" rtlCol="false" tIns="50800" lIns="50800" bIns="50800" rIns="50800"/>
            <a:lstStyle/>
            <a:p>
              <a:pPr algn="ctr">
                <a:lnSpc>
                  <a:spcPts val="2939"/>
                </a:lnSpc>
              </a:pPr>
            </a:p>
          </p:txBody>
        </p:sp>
      </p:grpSp>
      <p:grpSp>
        <p:nvGrpSpPr>
          <p:cNvPr name="Group 18" id="18"/>
          <p:cNvGrpSpPr/>
          <p:nvPr/>
        </p:nvGrpSpPr>
        <p:grpSpPr>
          <a:xfrm rot="0">
            <a:off x="10339846" y="1835860"/>
            <a:ext cx="6370145" cy="637014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4"/>
              <a:stretch>
                <a:fillRect l="0" t="-12222" r="0" b="-12222"/>
              </a:stretch>
            </a:blipFill>
          </p:spPr>
        </p:sp>
      </p:grpSp>
      <p:grpSp>
        <p:nvGrpSpPr>
          <p:cNvPr name="Group 20" id="20"/>
          <p:cNvGrpSpPr/>
          <p:nvPr/>
        </p:nvGrpSpPr>
        <p:grpSpPr>
          <a:xfrm rot="0">
            <a:off x="650422" y="5954242"/>
            <a:ext cx="4966456" cy="847741"/>
            <a:chOff x="0" y="0"/>
            <a:chExt cx="1382558" cy="235993"/>
          </a:xfrm>
        </p:grpSpPr>
        <p:sp>
          <p:nvSpPr>
            <p:cNvPr name="Freeform 21" id="21"/>
            <p:cNvSpPr/>
            <p:nvPr/>
          </p:nvSpPr>
          <p:spPr>
            <a:xfrm flipH="false" flipV="false" rot="0">
              <a:off x="0" y="0"/>
              <a:ext cx="1382558" cy="235993"/>
            </a:xfrm>
            <a:custGeom>
              <a:avLst/>
              <a:gdLst/>
              <a:ahLst/>
              <a:cxnLst/>
              <a:rect r="r" b="b" t="t" l="l"/>
              <a:pathLst>
                <a:path h="235993" w="1382558">
                  <a:moveTo>
                    <a:pt x="117997" y="0"/>
                  </a:moveTo>
                  <a:lnTo>
                    <a:pt x="1264562" y="0"/>
                  </a:lnTo>
                  <a:cubicBezTo>
                    <a:pt x="1329729" y="0"/>
                    <a:pt x="1382558" y="52829"/>
                    <a:pt x="1382558" y="117997"/>
                  </a:cubicBezTo>
                  <a:lnTo>
                    <a:pt x="1382558" y="117997"/>
                  </a:lnTo>
                  <a:cubicBezTo>
                    <a:pt x="1382558" y="183164"/>
                    <a:pt x="1329729" y="235993"/>
                    <a:pt x="1264562" y="235993"/>
                  </a:cubicBezTo>
                  <a:lnTo>
                    <a:pt x="117997" y="235993"/>
                  </a:lnTo>
                  <a:cubicBezTo>
                    <a:pt x="52829" y="235993"/>
                    <a:pt x="0" y="183164"/>
                    <a:pt x="0" y="117997"/>
                  </a:cubicBezTo>
                  <a:lnTo>
                    <a:pt x="0" y="117997"/>
                  </a:lnTo>
                  <a:cubicBezTo>
                    <a:pt x="0" y="52829"/>
                    <a:pt x="52829" y="0"/>
                    <a:pt x="117997" y="0"/>
                  </a:cubicBezTo>
                  <a:close/>
                </a:path>
              </a:pathLst>
            </a:custGeom>
            <a:solidFill>
              <a:srgbClr val="123586"/>
            </a:solidFill>
          </p:spPr>
        </p:sp>
        <p:sp>
          <p:nvSpPr>
            <p:cNvPr name="TextBox 22" id="22"/>
            <p:cNvSpPr txBox="true"/>
            <p:nvPr/>
          </p:nvSpPr>
          <p:spPr>
            <a:xfrm>
              <a:off x="0" y="-38100"/>
              <a:ext cx="1382558" cy="274093"/>
            </a:xfrm>
            <a:prstGeom prst="rect">
              <a:avLst/>
            </a:prstGeom>
          </p:spPr>
          <p:txBody>
            <a:bodyPr anchor="ctr" rtlCol="false" tIns="50800" lIns="50800" bIns="50800" rIns="50800"/>
            <a:lstStyle/>
            <a:p>
              <a:pPr algn="ctr">
                <a:lnSpc>
                  <a:spcPts val="2659"/>
                </a:lnSpc>
                <a:spcBef>
                  <a:spcPct val="0"/>
                </a:spcBef>
              </a:pPr>
            </a:p>
          </p:txBody>
        </p:sp>
      </p:grpSp>
      <p:sp>
        <p:nvSpPr>
          <p:cNvPr name="AutoShape 23" id="23"/>
          <p:cNvSpPr/>
          <p:nvPr/>
        </p:nvSpPr>
        <p:spPr>
          <a:xfrm>
            <a:off x="5074567" y="9389962"/>
            <a:ext cx="6587566" cy="0"/>
          </a:xfrm>
          <a:prstGeom prst="line">
            <a:avLst/>
          </a:prstGeom>
          <a:ln cap="flat" w="66675">
            <a:solidFill>
              <a:srgbClr val="123586"/>
            </a:solidFill>
            <a:prstDash val="solid"/>
            <a:headEnd type="none" len="sm" w="sm"/>
            <a:tailEnd type="triangle" len="med" w="lg"/>
          </a:ln>
        </p:spPr>
      </p:sp>
      <p:sp>
        <p:nvSpPr>
          <p:cNvPr name="Freeform 24" id="24"/>
          <p:cNvSpPr/>
          <p:nvPr/>
        </p:nvSpPr>
        <p:spPr>
          <a:xfrm flipH="false" flipV="false" rot="0">
            <a:off x="10101361" y="-121968"/>
            <a:ext cx="894519" cy="1938492"/>
          </a:xfrm>
          <a:custGeom>
            <a:avLst/>
            <a:gdLst/>
            <a:ahLst/>
            <a:cxnLst/>
            <a:rect r="r" b="b" t="t" l="l"/>
            <a:pathLst>
              <a:path h="1938492" w="894519">
                <a:moveTo>
                  <a:pt x="0" y="0"/>
                </a:moveTo>
                <a:lnTo>
                  <a:pt x="894519" y="0"/>
                </a:lnTo>
                <a:lnTo>
                  <a:pt x="894519" y="1938493"/>
                </a:lnTo>
                <a:lnTo>
                  <a:pt x="0" y="1938493"/>
                </a:lnTo>
                <a:lnTo>
                  <a:pt x="0" y="0"/>
                </a:lnTo>
                <a:close/>
              </a:path>
            </a:pathLst>
          </a:custGeom>
          <a:blipFill>
            <a:blip r:embed="rId5">
              <a:extLst>
                <a:ext uri="{96DAC541-7B7A-43D3-8B79-37D633B846F1}">
                  <asvg:svgBlip xmlns:asvg="http://schemas.microsoft.com/office/drawing/2016/SVG/main" r:embed="rId6"/>
                </a:ext>
              </a:extLst>
            </a:blip>
            <a:stretch>
              <a:fillRect l="0" t="-24495" r="-368184" b="0"/>
            </a:stretch>
          </a:blipFill>
        </p:spPr>
      </p:sp>
      <p:sp>
        <p:nvSpPr>
          <p:cNvPr name="Freeform 25" id="25"/>
          <p:cNvSpPr/>
          <p:nvPr/>
        </p:nvSpPr>
        <p:spPr>
          <a:xfrm flipH="false" flipV="false" rot="0">
            <a:off x="-253622" y="8420716"/>
            <a:ext cx="894519" cy="1938492"/>
          </a:xfrm>
          <a:custGeom>
            <a:avLst/>
            <a:gdLst/>
            <a:ahLst/>
            <a:cxnLst/>
            <a:rect r="r" b="b" t="t" l="l"/>
            <a:pathLst>
              <a:path h="1938492" w="894519">
                <a:moveTo>
                  <a:pt x="0" y="0"/>
                </a:moveTo>
                <a:lnTo>
                  <a:pt x="894519" y="0"/>
                </a:lnTo>
                <a:lnTo>
                  <a:pt x="894519" y="1938492"/>
                </a:lnTo>
                <a:lnTo>
                  <a:pt x="0" y="1938492"/>
                </a:lnTo>
                <a:lnTo>
                  <a:pt x="0" y="0"/>
                </a:lnTo>
                <a:close/>
              </a:path>
            </a:pathLst>
          </a:custGeom>
          <a:blipFill>
            <a:blip r:embed="rId5">
              <a:extLst>
                <a:ext uri="{96DAC541-7B7A-43D3-8B79-37D633B846F1}">
                  <asvg:svgBlip xmlns:asvg="http://schemas.microsoft.com/office/drawing/2016/SVG/main" r:embed="rId6"/>
                </a:ext>
              </a:extLst>
            </a:blip>
            <a:stretch>
              <a:fillRect l="0" t="-24495" r="-368184" b="0"/>
            </a:stretch>
          </a:blipFill>
        </p:spPr>
      </p:sp>
      <p:sp>
        <p:nvSpPr>
          <p:cNvPr name="TextBox 26" id="26"/>
          <p:cNvSpPr txBox="true"/>
          <p:nvPr/>
        </p:nvSpPr>
        <p:spPr>
          <a:xfrm rot="0">
            <a:off x="847252" y="1947313"/>
            <a:ext cx="6838010" cy="3073620"/>
          </a:xfrm>
          <a:prstGeom prst="rect">
            <a:avLst/>
          </a:prstGeom>
        </p:spPr>
        <p:txBody>
          <a:bodyPr anchor="t" rtlCol="false" tIns="0" lIns="0" bIns="0" rIns="0">
            <a:spAutoFit/>
          </a:bodyPr>
          <a:lstStyle/>
          <a:p>
            <a:pPr algn="l">
              <a:lnSpc>
                <a:spcPts val="8040"/>
              </a:lnSpc>
            </a:pPr>
            <a:r>
              <a:rPr lang="en-US" sz="6700" b="true">
                <a:solidFill>
                  <a:srgbClr val="123586"/>
                </a:solidFill>
                <a:latin typeface="Eastman Grotesque Bold"/>
                <a:ea typeface="Eastman Grotesque Bold"/>
                <a:cs typeface="Eastman Grotesque Bold"/>
                <a:sym typeface="Eastman Grotesque Bold"/>
              </a:rPr>
              <a:t>ROBOT PEMADAM</a:t>
            </a:r>
          </a:p>
          <a:p>
            <a:pPr algn="l">
              <a:lnSpc>
                <a:spcPts val="8040"/>
              </a:lnSpc>
            </a:pPr>
            <a:r>
              <a:rPr lang="en-US" sz="6700" b="true">
                <a:solidFill>
                  <a:srgbClr val="123586"/>
                </a:solidFill>
                <a:latin typeface="Eastman Grotesque Bold"/>
                <a:ea typeface="Eastman Grotesque Bold"/>
                <a:cs typeface="Eastman Grotesque Bold"/>
                <a:sym typeface="Eastman Grotesque Bold"/>
              </a:rPr>
              <a:t>LINE SENSOR</a:t>
            </a:r>
          </a:p>
        </p:txBody>
      </p:sp>
      <p:sp>
        <p:nvSpPr>
          <p:cNvPr name="TextBox 27" id="27"/>
          <p:cNvSpPr txBox="true"/>
          <p:nvPr/>
        </p:nvSpPr>
        <p:spPr>
          <a:xfrm rot="0">
            <a:off x="847252" y="6074281"/>
            <a:ext cx="4572798" cy="640223"/>
          </a:xfrm>
          <a:prstGeom prst="rect">
            <a:avLst/>
          </a:prstGeom>
        </p:spPr>
        <p:txBody>
          <a:bodyPr anchor="t" rtlCol="false" tIns="0" lIns="0" bIns="0" rIns="0">
            <a:spAutoFit/>
          </a:bodyPr>
          <a:lstStyle/>
          <a:p>
            <a:pPr algn="ctr">
              <a:lnSpc>
                <a:spcPts val="4920"/>
              </a:lnSpc>
              <a:spcBef>
                <a:spcPct val="0"/>
              </a:spcBef>
            </a:pPr>
            <a:r>
              <a:rPr lang="en-US" b="true" sz="4100">
                <a:solidFill>
                  <a:srgbClr val="FFFFFF"/>
                </a:solidFill>
                <a:latin typeface="Eastman Grotesque Bold"/>
                <a:ea typeface="Eastman Grotesque Bold"/>
                <a:cs typeface="Eastman Grotesque Bold"/>
                <a:sym typeface="Eastman Grotesque Bold"/>
              </a:rPr>
              <a:t>KELOMPOK:</a:t>
            </a:r>
          </a:p>
        </p:txBody>
      </p:sp>
      <p:sp>
        <p:nvSpPr>
          <p:cNvPr name="TextBox 28" id="28"/>
          <p:cNvSpPr txBox="true"/>
          <p:nvPr/>
        </p:nvSpPr>
        <p:spPr>
          <a:xfrm rot="0">
            <a:off x="1571066" y="9100365"/>
            <a:ext cx="3503500" cy="495276"/>
          </a:xfrm>
          <a:prstGeom prst="rect">
            <a:avLst/>
          </a:prstGeom>
        </p:spPr>
        <p:txBody>
          <a:bodyPr anchor="t" rtlCol="false" tIns="0" lIns="0" bIns="0" rIns="0">
            <a:spAutoFit/>
          </a:bodyPr>
          <a:lstStyle/>
          <a:p>
            <a:pPr algn="l">
              <a:lnSpc>
                <a:spcPts val="3875"/>
              </a:lnSpc>
            </a:pPr>
            <a:r>
              <a:rPr lang="en-US" sz="3229" b="true">
                <a:solidFill>
                  <a:srgbClr val="123586"/>
                </a:solidFill>
                <a:latin typeface="Public Sans Bold"/>
                <a:ea typeface="Public Sans Bold"/>
                <a:cs typeface="Public Sans Bold"/>
                <a:sym typeface="Public Sans Bold"/>
              </a:rPr>
              <a:t>GET STARTED</a:t>
            </a:r>
          </a:p>
        </p:txBody>
      </p:sp>
      <p:sp>
        <p:nvSpPr>
          <p:cNvPr name="TextBox 29" id="29"/>
          <p:cNvSpPr txBox="true"/>
          <p:nvPr/>
        </p:nvSpPr>
        <p:spPr>
          <a:xfrm rot="0">
            <a:off x="1006389" y="6963907"/>
            <a:ext cx="7770864" cy="981075"/>
          </a:xfrm>
          <a:prstGeom prst="rect">
            <a:avLst/>
          </a:prstGeom>
        </p:spPr>
        <p:txBody>
          <a:bodyPr anchor="t" rtlCol="false" tIns="0" lIns="0" bIns="0" rIns="0">
            <a:spAutoFit/>
          </a:bodyPr>
          <a:lstStyle/>
          <a:p>
            <a:pPr algn="l">
              <a:lnSpc>
                <a:spcPts val="3875"/>
              </a:lnSpc>
            </a:pPr>
            <a:r>
              <a:rPr lang="en-US" sz="3229" b="true">
                <a:solidFill>
                  <a:srgbClr val="123586"/>
                </a:solidFill>
                <a:latin typeface="Public Sans Bold"/>
                <a:ea typeface="Public Sans Bold"/>
                <a:cs typeface="Public Sans Bold"/>
                <a:sym typeface="Public Sans Bold"/>
              </a:rPr>
              <a:t>ABUL BASYAR A.I</a:t>
            </a:r>
          </a:p>
          <a:p>
            <a:pPr algn="l">
              <a:lnSpc>
                <a:spcPts val="3875"/>
              </a:lnSpc>
            </a:pPr>
            <a:r>
              <a:rPr lang="en-US" sz="3229" b="true">
                <a:solidFill>
                  <a:srgbClr val="123586"/>
                </a:solidFill>
                <a:latin typeface="Public Sans Bold"/>
                <a:ea typeface="Public Sans Bold"/>
                <a:cs typeface="Public Sans Bold"/>
                <a:sym typeface="Public Sans Bold"/>
              </a:rPr>
              <a:t>THORIQ AGIL K.H</a:t>
            </a:r>
          </a:p>
        </p:txBody>
      </p:sp>
      <p:sp>
        <p:nvSpPr>
          <p:cNvPr name="TextBox 30" id="30"/>
          <p:cNvSpPr txBox="true"/>
          <p:nvPr/>
        </p:nvSpPr>
        <p:spPr>
          <a:xfrm rot="0">
            <a:off x="1006389" y="1165959"/>
            <a:ext cx="6471802" cy="348516"/>
          </a:xfrm>
          <a:prstGeom prst="rect">
            <a:avLst/>
          </a:prstGeom>
        </p:spPr>
        <p:txBody>
          <a:bodyPr anchor="t" rtlCol="false" tIns="0" lIns="0" bIns="0" rIns="0">
            <a:spAutoFit/>
          </a:bodyPr>
          <a:lstStyle/>
          <a:p>
            <a:pPr algn="l">
              <a:lnSpc>
                <a:spcPts val="2628"/>
              </a:lnSpc>
            </a:pPr>
            <a:r>
              <a:rPr lang="en-US" sz="2190" b="true">
                <a:solidFill>
                  <a:srgbClr val="123586"/>
                </a:solidFill>
                <a:latin typeface="Public Sans Bold"/>
                <a:ea typeface="Public Sans Bold"/>
                <a:cs typeface="Public Sans Bold"/>
                <a:sym typeface="Public Sans Bold"/>
              </a:rPr>
              <a:t>TEAM ROBOTIK SMK TELEKOMUNIKASI DU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0326489" y="0"/>
            <a:ext cx="12699959" cy="12812064"/>
          </a:xfrm>
          <a:custGeom>
            <a:avLst/>
            <a:gdLst/>
            <a:ahLst/>
            <a:cxnLst/>
            <a:rect r="r" b="b" t="t" l="l"/>
            <a:pathLst>
              <a:path h="12812064" w="12699959">
                <a:moveTo>
                  <a:pt x="12699959" y="12812064"/>
                </a:moveTo>
                <a:lnTo>
                  <a:pt x="0" y="12812064"/>
                </a:lnTo>
                <a:lnTo>
                  <a:pt x="0" y="0"/>
                </a:lnTo>
                <a:lnTo>
                  <a:pt x="12699959" y="0"/>
                </a:lnTo>
                <a:lnTo>
                  <a:pt x="12699959" y="12812064"/>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0617067" y="2813253"/>
            <a:ext cx="6007932" cy="6007932"/>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17DED"/>
            </a:solidFill>
          </p:spPr>
        </p:sp>
        <p:sp>
          <p:nvSpPr>
            <p:cNvPr name="TextBox 5" id="5"/>
            <p:cNvSpPr txBox="true"/>
            <p:nvPr/>
          </p:nvSpPr>
          <p:spPr>
            <a:xfrm>
              <a:off x="139700" y="101600"/>
              <a:ext cx="533400" cy="571500"/>
            </a:xfrm>
            <a:prstGeom prst="rect">
              <a:avLst/>
            </a:prstGeom>
          </p:spPr>
          <p:txBody>
            <a:bodyPr anchor="ctr" rtlCol="false" tIns="50800" lIns="50800" bIns="50800" rIns="50800"/>
            <a:lstStyle/>
            <a:p>
              <a:pPr algn="ctr">
                <a:lnSpc>
                  <a:spcPts val="2939"/>
                </a:lnSpc>
              </a:pPr>
            </a:p>
          </p:txBody>
        </p:sp>
      </p:grpSp>
      <p:grpSp>
        <p:nvGrpSpPr>
          <p:cNvPr name="Group 6" id="6"/>
          <p:cNvGrpSpPr/>
          <p:nvPr/>
        </p:nvGrpSpPr>
        <p:grpSpPr>
          <a:xfrm rot="0">
            <a:off x="11000101" y="3196287"/>
            <a:ext cx="5241864" cy="524186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4"/>
              <a:stretch>
                <a:fillRect l="-12305" t="0" r="-12305" b="0"/>
              </a:stretch>
            </a:blipFill>
          </p:spPr>
        </p:sp>
      </p:grpSp>
      <p:sp>
        <p:nvSpPr>
          <p:cNvPr name="Freeform 8" id="8"/>
          <p:cNvSpPr/>
          <p:nvPr/>
        </p:nvSpPr>
        <p:spPr>
          <a:xfrm flipH="false" flipV="false" rot="-5400000">
            <a:off x="14234207" y="8957285"/>
            <a:ext cx="1050785" cy="2277134"/>
          </a:xfrm>
          <a:custGeom>
            <a:avLst/>
            <a:gdLst/>
            <a:ahLst/>
            <a:cxnLst/>
            <a:rect r="r" b="b" t="t" l="l"/>
            <a:pathLst>
              <a:path h="2277134" w="1050785">
                <a:moveTo>
                  <a:pt x="0" y="0"/>
                </a:moveTo>
                <a:lnTo>
                  <a:pt x="1050786" y="0"/>
                </a:lnTo>
                <a:lnTo>
                  <a:pt x="1050786" y="2277134"/>
                </a:lnTo>
                <a:lnTo>
                  <a:pt x="0" y="2277134"/>
                </a:lnTo>
                <a:lnTo>
                  <a:pt x="0" y="0"/>
                </a:lnTo>
                <a:close/>
              </a:path>
            </a:pathLst>
          </a:custGeom>
          <a:blipFill>
            <a:blip r:embed="rId5">
              <a:extLst>
                <a:ext uri="{96DAC541-7B7A-43D3-8B79-37D633B846F1}">
                  <asvg:svgBlip xmlns:asvg="http://schemas.microsoft.com/office/drawing/2016/SVG/main" r:embed="rId6"/>
                </a:ext>
              </a:extLst>
            </a:blip>
            <a:stretch>
              <a:fillRect l="0" t="-24495" r="-368184" b="0"/>
            </a:stretch>
          </a:blipFill>
        </p:spPr>
      </p:sp>
      <p:sp>
        <p:nvSpPr>
          <p:cNvPr name="TextBox 9" id="9"/>
          <p:cNvSpPr txBox="true"/>
          <p:nvPr/>
        </p:nvSpPr>
        <p:spPr>
          <a:xfrm rot="0">
            <a:off x="1256363" y="1589426"/>
            <a:ext cx="8500539" cy="1159160"/>
          </a:xfrm>
          <a:prstGeom prst="rect">
            <a:avLst/>
          </a:prstGeom>
        </p:spPr>
        <p:txBody>
          <a:bodyPr anchor="t" rtlCol="false" tIns="0" lIns="0" bIns="0" rIns="0">
            <a:spAutoFit/>
          </a:bodyPr>
          <a:lstStyle/>
          <a:p>
            <a:pPr algn="l">
              <a:lnSpc>
                <a:spcPts val="9125"/>
              </a:lnSpc>
            </a:pPr>
            <a:r>
              <a:rPr lang="en-US" sz="7604" b="true">
                <a:solidFill>
                  <a:srgbClr val="123586"/>
                </a:solidFill>
                <a:latin typeface="Eastman Grotesque Bold"/>
                <a:ea typeface="Eastman Grotesque Bold"/>
                <a:cs typeface="Eastman Grotesque Bold"/>
                <a:sym typeface="Eastman Grotesque Bold"/>
              </a:rPr>
              <a:t>PENDAHULUAN</a:t>
            </a:r>
          </a:p>
        </p:txBody>
      </p:sp>
      <p:sp>
        <p:nvSpPr>
          <p:cNvPr name="TextBox 10" id="10"/>
          <p:cNvSpPr txBox="true"/>
          <p:nvPr/>
        </p:nvSpPr>
        <p:spPr>
          <a:xfrm rot="0">
            <a:off x="597419" y="2803728"/>
            <a:ext cx="9729070" cy="4295775"/>
          </a:xfrm>
          <a:prstGeom prst="rect">
            <a:avLst/>
          </a:prstGeom>
        </p:spPr>
        <p:txBody>
          <a:bodyPr anchor="t" rtlCol="false" tIns="0" lIns="0" bIns="0" rIns="0">
            <a:spAutoFit/>
          </a:bodyPr>
          <a:lstStyle/>
          <a:p>
            <a:pPr algn="just">
              <a:lnSpc>
                <a:spcPts val="3430"/>
              </a:lnSpc>
            </a:pPr>
            <a:r>
              <a:rPr lang="en-US" sz="2859">
                <a:solidFill>
                  <a:srgbClr val="000000"/>
                </a:solidFill>
                <a:latin typeface="Public Sans"/>
                <a:ea typeface="Public Sans"/>
                <a:cs typeface="Public Sans"/>
                <a:sym typeface="Public Sans"/>
              </a:rPr>
              <a:t>Robot yang dibuat mengusung </a:t>
            </a:r>
            <a:r>
              <a:rPr lang="en-US" sz="2859" b="true">
                <a:solidFill>
                  <a:srgbClr val="000000"/>
                </a:solidFill>
                <a:latin typeface="Public Sans Bold"/>
                <a:ea typeface="Public Sans Bold"/>
                <a:cs typeface="Public Sans Bold"/>
                <a:sym typeface="Public Sans Bold"/>
              </a:rPr>
              <a:t>tema pemadam kebakaran</a:t>
            </a:r>
            <a:r>
              <a:rPr lang="en-US" sz="2859">
                <a:solidFill>
                  <a:srgbClr val="000000"/>
                </a:solidFill>
                <a:latin typeface="Public Sans"/>
                <a:ea typeface="Public Sans"/>
                <a:cs typeface="Public Sans"/>
                <a:sym typeface="Public Sans"/>
              </a:rPr>
              <a:t>, di mana robot ini dirancang untuk mensimulasikan pergerakan kendaraan pemadam kebakaran menuju titik api dengan mengikuti jalur yang telah ditentukan menggunakan sensor infrared. Dengan teknologi ini, robot dapat bergerak secara otomatis tanpa kendali langsung dari pengguna, sehingga dapat digunakan untuk </a:t>
            </a:r>
            <a:r>
              <a:rPr lang="en-US" sz="2859" b="true">
                <a:solidFill>
                  <a:srgbClr val="000000"/>
                </a:solidFill>
                <a:latin typeface="Public Sans Bold"/>
                <a:ea typeface="Public Sans Bold"/>
                <a:cs typeface="Public Sans Bold"/>
                <a:sym typeface="Public Sans Bold"/>
              </a:rPr>
              <a:t>pengembangan lebih lanjut dalam berbagai skenario penyelamatan.</a:t>
            </a:r>
          </a:p>
          <a:p>
            <a:pPr algn="just">
              <a:lnSpc>
                <a:spcPts val="3430"/>
              </a:lnSpc>
            </a:pPr>
          </a:p>
        </p:txBody>
      </p:sp>
    </p:spTree>
  </p:cSld>
  <p:clrMapOvr>
    <a:masterClrMapping/>
  </p:clrMapOvr>
  <p:transition spd="slow">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5591981" y="-1120065"/>
            <a:ext cx="8713765" cy="10147034"/>
          </a:xfrm>
          <a:custGeom>
            <a:avLst/>
            <a:gdLst/>
            <a:ahLst/>
            <a:cxnLst/>
            <a:rect r="r" b="b" t="t" l="l"/>
            <a:pathLst>
              <a:path h="10147034" w="8713765">
                <a:moveTo>
                  <a:pt x="8713765" y="10147034"/>
                </a:moveTo>
                <a:lnTo>
                  <a:pt x="0" y="10147034"/>
                </a:lnTo>
                <a:lnTo>
                  <a:pt x="0" y="0"/>
                </a:lnTo>
                <a:lnTo>
                  <a:pt x="8713765" y="0"/>
                </a:lnTo>
                <a:lnTo>
                  <a:pt x="8713765" y="10147034"/>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800000">
            <a:off x="867013" y="681285"/>
            <a:ext cx="798278" cy="1729930"/>
          </a:xfrm>
          <a:custGeom>
            <a:avLst/>
            <a:gdLst/>
            <a:ahLst/>
            <a:cxnLst/>
            <a:rect r="r" b="b" t="t" l="l"/>
            <a:pathLst>
              <a:path h="1729930" w="798278">
                <a:moveTo>
                  <a:pt x="0" y="0"/>
                </a:moveTo>
                <a:lnTo>
                  <a:pt x="798277" y="0"/>
                </a:lnTo>
                <a:lnTo>
                  <a:pt x="798277" y="1729931"/>
                </a:lnTo>
                <a:lnTo>
                  <a:pt x="0" y="1729931"/>
                </a:lnTo>
                <a:lnTo>
                  <a:pt x="0" y="0"/>
                </a:lnTo>
                <a:close/>
              </a:path>
            </a:pathLst>
          </a:custGeom>
          <a:blipFill>
            <a:blip r:embed="rId4">
              <a:extLst>
                <a:ext uri="{96DAC541-7B7A-43D3-8B79-37D633B846F1}">
                  <asvg:svgBlip xmlns:asvg="http://schemas.microsoft.com/office/drawing/2016/SVG/main" r:embed="rId5"/>
                </a:ext>
              </a:extLst>
            </a:blip>
            <a:stretch>
              <a:fillRect l="0" t="-24495" r="-368184" b="0"/>
            </a:stretch>
          </a:blipFill>
        </p:spPr>
      </p:sp>
      <p:sp>
        <p:nvSpPr>
          <p:cNvPr name="TextBox 4" id="4"/>
          <p:cNvSpPr txBox="true"/>
          <p:nvPr/>
        </p:nvSpPr>
        <p:spPr>
          <a:xfrm rot="0">
            <a:off x="5667183" y="671760"/>
            <a:ext cx="8120595" cy="726930"/>
          </a:xfrm>
          <a:prstGeom prst="rect">
            <a:avLst/>
          </a:prstGeom>
        </p:spPr>
        <p:txBody>
          <a:bodyPr anchor="t" rtlCol="false" tIns="0" lIns="0" bIns="0" rIns="0">
            <a:spAutoFit/>
          </a:bodyPr>
          <a:lstStyle/>
          <a:p>
            <a:pPr algn="l">
              <a:lnSpc>
                <a:spcPts val="5647"/>
              </a:lnSpc>
            </a:pPr>
            <a:r>
              <a:rPr lang="en-US" sz="4706" b="true">
                <a:solidFill>
                  <a:srgbClr val="123586"/>
                </a:solidFill>
                <a:latin typeface="Eastman Grotesque Bold"/>
                <a:ea typeface="Eastman Grotesque Bold"/>
                <a:cs typeface="Eastman Grotesque Bold"/>
                <a:sym typeface="Eastman Grotesque Bold"/>
              </a:rPr>
              <a:t>KOMPONEN DAN TEKNOLOGI </a:t>
            </a:r>
          </a:p>
        </p:txBody>
      </p:sp>
      <p:grpSp>
        <p:nvGrpSpPr>
          <p:cNvPr name="Group 5" id="5"/>
          <p:cNvGrpSpPr/>
          <p:nvPr/>
        </p:nvGrpSpPr>
        <p:grpSpPr>
          <a:xfrm rot="0">
            <a:off x="7707030" y="2265751"/>
            <a:ext cx="4040901" cy="3486500"/>
            <a:chOff x="0" y="0"/>
            <a:chExt cx="1064270" cy="918255"/>
          </a:xfrm>
        </p:grpSpPr>
        <p:sp>
          <p:nvSpPr>
            <p:cNvPr name="Freeform 6" id="6"/>
            <p:cNvSpPr/>
            <p:nvPr/>
          </p:nvSpPr>
          <p:spPr>
            <a:xfrm flipH="false" flipV="false" rot="0">
              <a:off x="0" y="0"/>
              <a:ext cx="1064270" cy="918255"/>
            </a:xfrm>
            <a:custGeom>
              <a:avLst/>
              <a:gdLst/>
              <a:ahLst/>
              <a:cxnLst/>
              <a:rect r="r" b="b" t="t" l="l"/>
              <a:pathLst>
                <a:path h="918255" w="1064270">
                  <a:moveTo>
                    <a:pt x="97710" y="0"/>
                  </a:moveTo>
                  <a:lnTo>
                    <a:pt x="966560" y="0"/>
                  </a:lnTo>
                  <a:cubicBezTo>
                    <a:pt x="992474" y="0"/>
                    <a:pt x="1017327" y="10294"/>
                    <a:pt x="1035652" y="28619"/>
                  </a:cubicBezTo>
                  <a:cubicBezTo>
                    <a:pt x="1053976" y="46943"/>
                    <a:pt x="1064270" y="71796"/>
                    <a:pt x="1064270" y="97710"/>
                  </a:cubicBezTo>
                  <a:lnTo>
                    <a:pt x="1064270" y="820545"/>
                  </a:lnTo>
                  <a:cubicBezTo>
                    <a:pt x="1064270" y="874509"/>
                    <a:pt x="1020524" y="918255"/>
                    <a:pt x="966560" y="918255"/>
                  </a:cubicBezTo>
                  <a:lnTo>
                    <a:pt x="97710" y="918255"/>
                  </a:lnTo>
                  <a:cubicBezTo>
                    <a:pt x="43746" y="918255"/>
                    <a:pt x="0" y="874509"/>
                    <a:pt x="0" y="820545"/>
                  </a:cubicBezTo>
                  <a:lnTo>
                    <a:pt x="0" y="97710"/>
                  </a:lnTo>
                  <a:cubicBezTo>
                    <a:pt x="0" y="71796"/>
                    <a:pt x="10294" y="46943"/>
                    <a:pt x="28619" y="28619"/>
                  </a:cubicBezTo>
                  <a:cubicBezTo>
                    <a:pt x="46943" y="10294"/>
                    <a:pt x="71796" y="0"/>
                    <a:pt x="97710" y="0"/>
                  </a:cubicBezTo>
                  <a:close/>
                </a:path>
              </a:pathLst>
            </a:custGeom>
            <a:solidFill>
              <a:srgbClr val="123586"/>
            </a:solidFill>
          </p:spPr>
        </p:sp>
        <p:sp>
          <p:nvSpPr>
            <p:cNvPr name="TextBox 7" id="7"/>
            <p:cNvSpPr txBox="true"/>
            <p:nvPr/>
          </p:nvSpPr>
          <p:spPr>
            <a:xfrm>
              <a:off x="0" y="-38100"/>
              <a:ext cx="1064270" cy="956355"/>
            </a:xfrm>
            <a:prstGeom prst="rect">
              <a:avLst/>
            </a:prstGeom>
          </p:spPr>
          <p:txBody>
            <a:bodyPr anchor="ctr" rtlCol="false" tIns="50800" lIns="50800" bIns="50800" rIns="50800"/>
            <a:lstStyle/>
            <a:p>
              <a:pPr algn="ctr">
                <a:lnSpc>
                  <a:spcPts val="2939"/>
                </a:lnSpc>
              </a:pPr>
            </a:p>
          </p:txBody>
        </p:sp>
      </p:grpSp>
      <p:grpSp>
        <p:nvGrpSpPr>
          <p:cNvPr name="Group 8" id="8"/>
          <p:cNvGrpSpPr/>
          <p:nvPr/>
        </p:nvGrpSpPr>
        <p:grpSpPr>
          <a:xfrm rot="0">
            <a:off x="7707030" y="2154652"/>
            <a:ext cx="4040901" cy="993298"/>
            <a:chOff x="0" y="0"/>
            <a:chExt cx="1064270" cy="261609"/>
          </a:xfrm>
        </p:grpSpPr>
        <p:sp>
          <p:nvSpPr>
            <p:cNvPr name="Freeform 9" id="9"/>
            <p:cNvSpPr/>
            <p:nvPr/>
          </p:nvSpPr>
          <p:spPr>
            <a:xfrm flipH="false" flipV="false" rot="0">
              <a:off x="0" y="0"/>
              <a:ext cx="1064270" cy="261609"/>
            </a:xfrm>
            <a:custGeom>
              <a:avLst/>
              <a:gdLst/>
              <a:ahLst/>
              <a:cxnLst/>
              <a:rect r="r" b="b" t="t" l="l"/>
              <a:pathLst>
                <a:path h="261609" w="1064270">
                  <a:moveTo>
                    <a:pt x="97710" y="0"/>
                  </a:moveTo>
                  <a:lnTo>
                    <a:pt x="966560" y="0"/>
                  </a:lnTo>
                  <a:cubicBezTo>
                    <a:pt x="992474" y="0"/>
                    <a:pt x="1017327" y="10294"/>
                    <a:pt x="1035652" y="28619"/>
                  </a:cubicBezTo>
                  <a:cubicBezTo>
                    <a:pt x="1053976" y="46943"/>
                    <a:pt x="1064270" y="71796"/>
                    <a:pt x="1064270" y="97710"/>
                  </a:cubicBezTo>
                  <a:lnTo>
                    <a:pt x="1064270" y="163899"/>
                  </a:lnTo>
                  <a:cubicBezTo>
                    <a:pt x="1064270" y="189813"/>
                    <a:pt x="1053976" y="214666"/>
                    <a:pt x="1035652" y="232991"/>
                  </a:cubicBezTo>
                  <a:cubicBezTo>
                    <a:pt x="1017327" y="251315"/>
                    <a:pt x="992474" y="261609"/>
                    <a:pt x="966560" y="261609"/>
                  </a:cubicBezTo>
                  <a:lnTo>
                    <a:pt x="97710" y="261609"/>
                  </a:lnTo>
                  <a:cubicBezTo>
                    <a:pt x="43746" y="261609"/>
                    <a:pt x="0" y="217863"/>
                    <a:pt x="0" y="163899"/>
                  </a:cubicBezTo>
                  <a:lnTo>
                    <a:pt x="0" y="97710"/>
                  </a:lnTo>
                  <a:cubicBezTo>
                    <a:pt x="0" y="71796"/>
                    <a:pt x="10294" y="46943"/>
                    <a:pt x="28619" y="28619"/>
                  </a:cubicBezTo>
                  <a:cubicBezTo>
                    <a:pt x="46943" y="10294"/>
                    <a:pt x="71796" y="0"/>
                    <a:pt x="97710" y="0"/>
                  </a:cubicBezTo>
                  <a:close/>
                </a:path>
              </a:pathLst>
            </a:custGeom>
            <a:solidFill>
              <a:srgbClr val="517DED"/>
            </a:solidFill>
          </p:spPr>
        </p:sp>
        <p:sp>
          <p:nvSpPr>
            <p:cNvPr name="TextBox 10" id="10"/>
            <p:cNvSpPr txBox="true"/>
            <p:nvPr/>
          </p:nvSpPr>
          <p:spPr>
            <a:xfrm>
              <a:off x="0" y="-38100"/>
              <a:ext cx="1064270" cy="299709"/>
            </a:xfrm>
            <a:prstGeom prst="rect">
              <a:avLst/>
            </a:prstGeom>
          </p:spPr>
          <p:txBody>
            <a:bodyPr anchor="ctr" rtlCol="false" tIns="50800" lIns="50800" bIns="50800" rIns="50800"/>
            <a:lstStyle/>
            <a:p>
              <a:pPr algn="ctr">
                <a:lnSpc>
                  <a:spcPts val="2939"/>
                </a:lnSpc>
              </a:pPr>
            </a:p>
          </p:txBody>
        </p:sp>
      </p:grpSp>
      <p:sp>
        <p:nvSpPr>
          <p:cNvPr name="TextBox 11" id="11"/>
          <p:cNvSpPr txBox="true"/>
          <p:nvPr/>
        </p:nvSpPr>
        <p:spPr>
          <a:xfrm rot="0">
            <a:off x="7936514" y="2329256"/>
            <a:ext cx="3484263" cy="490507"/>
          </a:xfrm>
          <a:prstGeom prst="rect">
            <a:avLst/>
          </a:prstGeom>
        </p:spPr>
        <p:txBody>
          <a:bodyPr anchor="t" rtlCol="false" tIns="0" lIns="0" bIns="0" rIns="0">
            <a:spAutoFit/>
          </a:bodyPr>
          <a:lstStyle/>
          <a:p>
            <a:pPr algn="ctr">
              <a:lnSpc>
                <a:spcPts val="4071"/>
              </a:lnSpc>
            </a:pPr>
            <a:r>
              <a:rPr lang="en-US" sz="2908" b="true">
                <a:solidFill>
                  <a:srgbClr val="FFFFFF"/>
                </a:solidFill>
                <a:latin typeface="Open Sans Bold"/>
                <a:ea typeface="Open Sans Bold"/>
                <a:cs typeface="Open Sans Bold"/>
                <a:sym typeface="Open Sans Bold"/>
              </a:rPr>
              <a:t>LINE SENSOR</a:t>
            </a:r>
          </a:p>
        </p:txBody>
      </p:sp>
      <p:grpSp>
        <p:nvGrpSpPr>
          <p:cNvPr name="Group 12" id="12"/>
          <p:cNvGrpSpPr/>
          <p:nvPr/>
        </p:nvGrpSpPr>
        <p:grpSpPr>
          <a:xfrm rot="0">
            <a:off x="12108317" y="2154652"/>
            <a:ext cx="4040901" cy="3597599"/>
            <a:chOff x="0" y="0"/>
            <a:chExt cx="5387868" cy="4796799"/>
          </a:xfrm>
        </p:grpSpPr>
        <p:grpSp>
          <p:nvGrpSpPr>
            <p:cNvPr name="Group 13" id="13"/>
            <p:cNvGrpSpPr/>
            <p:nvPr/>
          </p:nvGrpSpPr>
          <p:grpSpPr>
            <a:xfrm rot="0">
              <a:off x="0" y="148131"/>
              <a:ext cx="5387868" cy="4648667"/>
              <a:chOff x="0" y="0"/>
              <a:chExt cx="1064270" cy="918255"/>
            </a:xfrm>
          </p:grpSpPr>
          <p:sp>
            <p:nvSpPr>
              <p:cNvPr name="Freeform 14" id="14"/>
              <p:cNvSpPr/>
              <p:nvPr/>
            </p:nvSpPr>
            <p:spPr>
              <a:xfrm flipH="false" flipV="false" rot="0">
                <a:off x="0" y="0"/>
                <a:ext cx="1064270" cy="918255"/>
              </a:xfrm>
              <a:custGeom>
                <a:avLst/>
                <a:gdLst/>
                <a:ahLst/>
                <a:cxnLst/>
                <a:rect r="r" b="b" t="t" l="l"/>
                <a:pathLst>
                  <a:path h="918255" w="1064270">
                    <a:moveTo>
                      <a:pt x="97710" y="0"/>
                    </a:moveTo>
                    <a:lnTo>
                      <a:pt x="966560" y="0"/>
                    </a:lnTo>
                    <a:cubicBezTo>
                      <a:pt x="992474" y="0"/>
                      <a:pt x="1017327" y="10294"/>
                      <a:pt x="1035652" y="28619"/>
                    </a:cubicBezTo>
                    <a:cubicBezTo>
                      <a:pt x="1053976" y="46943"/>
                      <a:pt x="1064270" y="71796"/>
                      <a:pt x="1064270" y="97710"/>
                    </a:cubicBezTo>
                    <a:lnTo>
                      <a:pt x="1064270" y="820545"/>
                    </a:lnTo>
                    <a:cubicBezTo>
                      <a:pt x="1064270" y="874509"/>
                      <a:pt x="1020524" y="918255"/>
                      <a:pt x="966560" y="918255"/>
                    </a:cubicBezTo>
                    <a:lnTo>
                      <a:pt x="97710" y="918255"/>
                    </a:lnTo>
                    <a:cubicBezTo>
                      <a:pt x="43746" y="918255"/>
                      <a:pt x="0" y="874509"/>
                      <a:pt x="0" y="820545"/>
                    </a:cubicBezTo>
                    <a:lnTo>
                      <a:pt x="0" y="97710"/>
                    </a:lnTo>
                    <a:cubicBezTo>
                      <a:pt x="0" y="71796"/>
                      <a:pt x="10294" y="46943"/>
                      <a:pt x="28619" y="28619"/>
                    </a:cubicBezTo>
                    <a:cubicBezTo>
                      <a:pt x="46943" y="10294"/>
                      <a:pt x="71796" y="0"/>
                      <a:pt x="97710" y="0"/>
                    </a:cubicBezTo>
                    <a:close/>
                  </a:path>
                </a:pathLst>
              </a:custGeom>
              <a:solidFill>
                <a:srgbClr val="123586"/>
              </a:solidFill>
            </p:spPr>
          </p:sp>
          <p:sp>
            <p:nvSpPr>
              <p:cNvPr name="TextBox 15" id="15"/>
              <p:cNvSpPr txBox="true"/>
              <p:nvPr/>
            </p:nvSpPr>
            <p:spPr>
              <a:xfrm>
                <a:off x="0" y="-38100"/>
                <a:ext cx="1064270" cy="956355"/>
              </a:xfrm>
              <a:prstGeom prst="rect">
                <a:avLst/>
              </a:prstGeom>
            </p:spPr>
            <p:txBody>
              <a:bodyPr anchor="ctr" rtlCol="false" tIns="50800" lIns="50800" bIns="50800" rIns="50800"/>
              <a:lstStyle/>
              <a:p>
                <a:pPr algn="ctr">
                  <a:lnSpc>
                    <a:spcPts val="2939"/>
                  </a:lnSpc>
                </a:pPr>
              </a:p>
            </p:txBody>
          </p:sp>
        </p:grpSp>
        <p:grpSp>
          <p:nvGrpSpPr>
            <p:cNvPr name="Group 16" id="16"/>
            <p:cNvGrpSpPr/>
            <p:nvPr/>
          </p:nvGrpSpPr>
          <p:grpSpPr>
            <a:xfrm rot="0">
              <a:off x="0" y="0"/>
              <a:ext cx="5387868" cy="1324397"/>
              <a:chOff x="0" y="0"/>
              <a:chExt cx="1064270" cy="261609"/>
            </a:xfrm>
          </p:grpSpPr>
          <p:sp>
            <p:nvSpPr>
              <p:cNvPr name="Freeform 17" id="17"/>
              <p:cNvSpPr/>
              <p:nvPr/>
            </p:nvSpPr>
            <p:spPr>
              <a:xfrm flipH="false" flipV="false" rot="0">
                <a:off x="0" y="0"/>
                <a:ext cx="1064270" cy="261609"/>
              </a:xfrm>
              <a:custGeom>
                <a:avLst/>
                <a:gdLst/>
                <a:ahLst/>
                <a:cxnLst/>
                <a:rect r="r" b="b" t="t" l="l"/>
                <a:pathLst>
                  <a:path h="261609" w="1064270">
                    <a:moveTo>
                      <a:pt x="97710" y="0"/>
                    </a:moveTo>
                    <a:lnTo>
                      <a:pt x="966560" y="0"/>
                    </a:lnTo>
                    <a:cubicBezTo>
                      <a:pt x="992474" y="0"/>
                      <a:pt x="1017327" y="10294"/>
                      <a:pt x="1035652" y="28619"/>
                    </a:cubicBezTo>
                    <a:cubicBezTo>
                      <a:pt x="1053976" y="46943"/>
                      <a:pt x="1064270" y="71796"/>
                      <a:pt x="1064270" y="97710"/>
                    </a:cubicBezTo>
                    <a:lnTo>
                      <a:pt x="1064270" y="163899"/>
                    </a:lnTo>
                    <a:cubicBezTo>
                      <a:pt x="1064270" y="189813"/>
                      <a:pt x="1053976" y="214666"/>
                      <a:pt x="1035652" y="232991"/>
                    </a:cubicBezTo>
                    <a:cubicBezTo>
                      <a:pt x="1017327" y="251315"/>
                      <a:pt x="992474" y="261609"/>
                      <a:pt x="966560" y="261609"/>
                    </a:cubicBezTo>
                    <a:lnTo>
                      <a:pt x="97710" y="261609"/>
                    </a:lnTo>
                    <a:cubicBezTo>
                      <a:pt x="43746" y="261609"/>
                      <a:pt x="0" y="217863"/>
                      <a:pt x="0" y="163899"/>
                    </a:cubicBezTo>
                    <a:lnTo>
                      <a:pt x="0" y="97710"/>
                    </a:lnTo>
                    <a:cubicBezTo>
                      <a:pt x="0" y="71796"/>
                      <a:pt x="10294" y="46943"/>
                      <a:pt x="28619" y="28619"/>
                    </a:cubicBezTo>
                    <a:cubicBezTo>
                      <a:pt x="46943" y="10294"/>
                      <a:pt x="71796" y="0"/>
                      <a:pt x="97710" y="0"/>
                    </a:cubicBezTo>
                    <a:close/>
                  </a:path>
                </a:pathLst>
              </a:custGeom>
              <a:solidFill>
                <a:srgbClr val="517DED"/>
              </a:solidFill>
            </p:spPr>
          </p:sp>
          <p:sp>
            <p:nvSpPr>
              <p:cNvPr name="TextBox 18" id="18"/>
              <p:cNvSpPr txBox="true"/>
              <p:nvPr/>
            </p:nvSpPr>
            <p:spPr>
              <a:xfrm>
                <a:off x="0" y="-38100"/>
                <a:ext cx="1064270" cy="299709"/>
              </a:xfrm>
              <a:prstGeom prst="rect">
                <a:avLst/>
              </a:prstGeom>
            </p:spPr>
            <p:txBody>
              <a:bodyPr anchor="ctr" rtlCol="false" tIns="50800" lIns="50800" bIns="50800" rIns="50800"/>
              <a:lstStyle/>
              <a:p>
                <a:pPr algn="ctr">
                  <a:lnSpc>
                    <a:spcPts val="2939"/>
                  </a:lnSpc>
                </a:pPr>
              </a:p>
            </p:txBody>
          </p:sp>
        </p:grpSp>
        <p:sp>
          <p:nvSpPr>
            <p:cNvPr name="TextBox 19" id="19"/>
            <p:cNvSpPr txBox="true"/>
            <p:nvPr/>
          </p:nvSpPr>
          <p:spPr>
            <a:xfrm rot="0">
              <a:off x="305978" y="248680"/>
              <a:ext cx="4645684" cy="638134"/>
            </a:xfrm>
            <a:prstGeom prst="rect">
              <a:avLst/>
            </a:prstGeom>
          </p:spPr>
          <p:txBody>
            <a:bodyPr anchor="t" rtlCol="false" tIns="0" lIns="0" bIns="0" rIns="0">
              <a:spAutoFit/>
            </a:bodyPr>
            <a:lstStyle/>
            <a:p>
              <a:pPr algn="ctr">
                <a:lnSpc>
                  <a:spcPts val="4071"/>
                </a:lnSpc>
              </a:pPr>
              <a:r>
                <a:rPr lang="en-US" sz="2908" b="true">
                  <a:solidFill>
                    <a:srgbClr val="FFFFFF"/>
                  </a:solidFill>
                  <a:latin typeface="Open Sans Bold"/>
                  <a:ea typeface="Open Sans Bold"/>
                  <a:cs typeface="Open Sans Bold"/>
                  <a:sym typeface="Open Sans Bold"/>
                </a:rPr>
                <a:t>LAYAR OLED</a:t>
              </a:r>
            </a:p>
          </p:txBody>
        </p:sp>
      </p:grpSp>
      <p:grpSp>
        <p:nvGrpSpPr>
          <p:cNvPr name="Group 20" id="20"/>
          <p:cNvGrpSpPr/>
          <p:nvPr/>
        </p:nvGrpSpPr>
        <p:grpSpPr>
          <a:xfrm rot="0">
            <a:off x="3180354" y="5973856"/>
            <a:ext cx="4166290" cy="3597599"/>
            <a:chOff x="0" y="0"/>
            <a:chExt cx="5555054" cy="4796799"/>
          </a:xfrm>
        </p:grpSpPr>
        <p:grpSp>
          <p:nvGrpSpPr>
            <p:cNvPr name="Group 21" id="21"/>
            <p:cNvGrpSpPr/>
            <p:nvPr/>
          </p:nvGrpSpPr>
          <p:grpSpPr>
            <a:xfrm rot="0">
              <a:off x="0" y="148131"/>
              <a:ext cx="5555054" cy="4648667"/>
              <a:chOff x="0" y="0"/>
              <a:chExt cx="1097295" cy="918255"/>
            </a:xfrm>
          </p:grpSpPr>
          <p:sp>
            <p:nvSpPr>
              <p:cNvPr name="Freeform 22" id="22"/>
              <p:cNvSpPr/>
              <p:nvPr/>
            </p:nvSpPr>
            <p:spPr>
              <a:xfrm flipH="false" flipV="false" rot="0">
                <a:off x="0" y="0"/>
                <a:ext cx="1097295" cy="918255"/>
              </a:xfrm>
              <a:custGeom>
                <a:avLst/>
                <a:gdLst/>
                <a:ahLst/>
                <a:cxnLst/>
                <a:rect r="r" b="b" t="t" l="l"/>
                <a:pathLst>
                  <a:path h="918255" w="1097295">
                    <a:moveTo>
                      <a:pt x="94770" y="0"/>
                    </a:moveTo>
                    <a:lnTo>
                      <a:pt x="1002525" y="0"/>
                    </a:lnTo>
                    <a:cubicBezTo>
                      <a:pt x="1027659" y="0"/>
                      <a:pt x="1051764" y="9985"/>
                      <a:pt x="1069537" y="27757"/>
                    </a:cubicBezTo>
                    <a:cubicBezTo>
                      <a:pt x="1087310" y="45530"/>
                      <a:pt x="1097295" y="69635"/>
                      <a:pt x="1097295" y="94770"/>
                    </a:cubicBezTo>
                    <a:lnTo>
                      <a:pt x="1097295" y="823486"/>
                    </a:lnTo>
                    <a:cubicBezTo>
                      <a:pt x="1097295" y="875825"/>
                      <a:pt x="1054865" y="918255"/>
                      <a:pt x="1002525" y="918255"/>
                    </a:cubicBezTo>
                    <a:lnTo>
                      <a:pt x="94770" y="918255"/>
                    </a:lnTo>
                    <a:cubicBezTo>
                      <a:pt x="42430" y="918255"/>
                      <a:pt x="0" y="875825"/>
                      <a:pt x="0" y="823486"/>
                    </a:cubicBezTo>
                    <a:lnTo>
                      <a:pt x="0" y="94770"/>
                    </a:lnTo>
                    <a:cubicBezTo>
                      <a:pt x="0" y="42430"/>
                      <a:pt x="42430" y="0"/>
                      <a:pt x="94770" y="0"/>
                    </a:cubicBezTo>
                    <a:close/>
                  </a:path>
                </a:pathLst>
              </a:custGeom>
              <a:solidFill>
                <a:srgbClr val="123586"/>
              </a:solidFill>
            </p:spPr>
          </p:sp>
          <p:sp>
            <p:nvSpPr>
              <p:cNvPr name="TextBox 23" id="23"/>
              <p:cNvSpPr txBox="true"/>
              <p:nvPr/>
            </p:nvSpPr>
            <p:spPr>
              <a:xfrm>
                <a:off x="0" y="-38100"/>
                <a:ext cx="1097295" cy="956355"/>
              </a:xfrm>
              <a:prstGeom prst="rect">
                <a:avLst/>
              </a:prstGeom>
            </p:spPr>
            <p:txBody>
              <a:bodyPr anchor="ctr" rtlCol="false" tIns="50800" lIns="50800" bIns="50800" rIns="50800"/>
              <a:lstStyle/>
              <a:p>
                <a:pPr algn="ctr">
                  <a:lnSpc>
                    <a:spcPts val="2939"/>
                  </a:lnSpc>
                </a:pPr>
              </a:p>
            </p:txBody>
          </p:sp>
        </p:grpSp>
        <p:grpSp>
          <p:nvGrpSpPr>
            <p:cNvPr name="Group 24" id="24"/>
            <p:cNvGrpSpPr/>
            <p:nvPr/>
          </p:nvGrpSpPr>
          <p:grpSpPr>
            <a:xfrm rot="0">
              <a:off x="0" y="0"/>
              <a:ext cx="5555054" cy="1324397"/>
              <a:chOff x="0" y="0"/>
              <a:chExt cx="1097295" cy="261609"/>
            </a:xfrm>
          </p:grpSpPr>
          <p:sp>
            <p:nvSpPr>
              <p:cNvPr name="Freeform 25" id="25"/>
              <p:cNvSpPr/>
              <p:nvPr/>
            </p:nvSpPr>
            <p:spPr>
              <a:xfrm flipH="false" flipV="false" rot="0">
                <a:off x="0" y="0"/>
                <a:ext cx="1097295" cy="261609"/>
              </a:xfrm>
              <a:custGeom>
                <a:avLst/>
                <a:gdLst/>
                <a:ahLst/>
                <a:cxnLst/>
                <a:rect r="r" b="b" t="t" l="l"/>
                <a:pathLst>
                  <a:path h="261609" w="1097295">
                    <a:moveTo>
                      <a:pt x="94770" y="0"/>
                    </a:moveTo>
                    <a:lnTo>
                      <a:pt x="1002525" y="0"/>
                    </a:lnTo>
                    <a:cubicBezTo>
                      <a:pt x="1027659" y="0"/>
                      <a:pt x="1051764" y="9985"/>
                      <a:pt x="1069537" y="27757"/>
                    </a:cubicBezTo>
                    <a:cubicBezTo>
                      <a:pt x="1087310" y="45530"/>
                      <a:pt x="1097295" y="69635"/>
                      <a:pt x="1097295" y="94770"/>
                    </a:cubicBezTo>
                    <a:lnTo>
                      <a:pt x="1097295" y="166840"/>
                    </a:lnTo>
                    <a:cubicBezTo>
                      <a:pt x="1097295" y="219180"/>
                      <a:pt x="1054865" y="261609"/>
                      <a:pt x="1002525" y="261609"/>
                    </a:cubicBezTo>
                    <a:lnTo>
                      <a:pt x="94770" y="261609"/>
                    </a:lnTo>
                    <a:cubicBezTo>
                      <a:pt x="42430" y="261609"/>
                      <a:pt x="0" y="219180"/>
                      <a:pt x="0" y="166840"/>
                    </a:cubicBezTo>
                    <a:lnTo>
                      <a:pt x="0" y="94770"/>
                    </a:lnTo>
                    <a:cubicBezTo>
                      <a:pt x="0" y="42430"/>
                      <a:pt x="42430" y="0"/>
                      <a:pt x="94770" y="0"/>
                    </a:cubicBezTo>
                    <a:close/>
                  </a:path>
                </a:pathLst>
              </a:custGeom>
              <a:solidFill>
                <a:srgbClr val="517DED"/>
              </a:solidFill>
            </p:spPr>
          </p:sp>
          <p:sp>
            <p:nvSpPr>
              <p:cNvPr name="TextBox 26" id="26"/>
              <p:cNvSpPr txBox="true"/>
              <p:nvPr/>
            </p:nvSpPr>
            <p:spPr>
              <a:xfrm>
                <a:off x="0" y="-38100"/>
                <a:ext cx="1097295" cy="299709"/>
              </a:xfrm>
              <a:prstGeom prst="rect">
                <a:avLst/>
              </a:prstGeom>
            </p:spPr>
            <p:txBody>
              <a:bodyPr anchor="ctr" rtlCol="false" tIns="50800" lIns="50800" bIns="50800" rIns="50800"/>
              <a:lstStyle/>
              <a:p>
                <a:pPr algn="ctr">
                  <a:lnSpc>
                    <a:spcPts val="2939"/>
                  </a:lnSpc>
                </a:pPr>
              </a:p>
            </p:txBody>
          </p:sp>
        </p:grpSp>
        <p:sp>
          <p:nvSpPr>
            <p:cNvPr name="TextBox 27" id="27"/>
            <p:cNvSpPr txBox="true"/>
            <p:nvPr/>
          </p:nvSpPr>
          <p:spPr>
            <a:xfrm rot="0">
              <a:off x="315473" y="248680"/>
              <a:ext cx="4789839" cy="638134"/>
            </a:xfrm>
            <a:prstGeom prst="rect">
              <a:avLst/>
            </a:prstGeom>
          </p:spPr>
          <p:txBody>
            <a:bodyPr anchor="t" rtlCol="false" tIns="0" lIns="0" bIns="0" rIns="0">
              <a:spAutoFit/>
            </a:bodyPr>
            <a:lstStyle/>
            <a:p>
              <a:pPr algn="ctr">
                <a:lnSpc>
                  <a:spcPts val="4071"/>
                </a:lnSpc>
              </a:pPr>
              <a:r>
                <a:rPr lang="en-US" sz="2908" b="true">
                  <a:solidFill>
                    <a:srgbClr val="FFFFFF"/>
                  </a:solidFill>
                  <a:latin typeface="Open Sans Bold"/>
                  <a:ea typeface="Open Sans Bold"/>
                  <a:cs typeface="Open Sans Bold"/>
                  <a:sym typeface="Open Sans Bold"/>
                </a:rPr>
                <a:t>MOTOR DC</a:t>
              </a:r>
            </a:p>
          </p:txBody>
        </p:sp>
      </p:grpSp>
      <p:grpSp>
        <p:nvGrpSpPr>
          <p:cNvPr name="Group 28" id="28"/>
          <p:cNvGrpSpPr/>
          <p:nvPr/>
        </p:nvGrpSpPr>
        <p:grpSpPr>
          <a:xfrm rot="0">
            <a:off x="7707030" y="5973856"/>
            <a:ext cx="4040901" cy="3597599"/>
            <a:chOff x="0" y="0"/>
            <a:chExt cx="5387868" cy="4796799"/>
          </a:xfrm>
        </p:grpSpPr>
        <p:grpSp>
          <p:nvGrpSpPr>
            <p:cNvPr name="Group 29" id="29"/>
            <p:cNvGrpSpPr/>
            <p:nvPr/>
          </p:nvGrpSpPr>
          <p:grpSpPr>
            <a:xfrm rot="0">
              <a:off x="0" y="148131"/>
              <a:ext cx="5387868" cy="4648667"/>
              <a:chOff x="0" y="0"/>
              <a:chExt cx="1064270" cy="918255"/>
            </a:xfrm>
          </p:grpSpPr>
          <p:sp>
            <p:nvSpPr>
              <p:cNvPr name="Freeform 30" id="30"/>
              <p:cNvSpPr/>
              <p:nvPr/>
            </p:nvSpPr>
            <p:spPr>
              <a:xfrm flipH="false" flipV="false" rot="0">
                <a:off x="0" y="0"/>
                <a:ext cx="1064270" cy="918255"/>
              </a:xfrm>
              <a:custGeom>
                <a:avLst/>
                <a:gdLst/>
                <a:ahLst/>
                <a:cxnLst/>
                <a:rect r="r" b="b" t="t" l="l"/>
                <a:pathLst>
                  <a:path h="918255" w="1064270">
                    <a:moveTo>
                      <a:pt x="97710" y="0"/>
                    </a:moveTo>
                    <a:lnTo>
                      <a:pt x="966560" y="0"/>
                    </a:lnTo>
                    <a:cubicBezTo>
                      <a:pt x="992474" y="0"/>
                      <a:pt x="1017327" y="10294"/>
                      <a:pt x="1035652" y="28619"/>
                    </a:cubicBezTo>
                    <a:cubicBezTo>
                      <a:pt x="1053976" y="46943"/>
                      <a:pt x="1064270" y="71796"/>
                      <a:pt x="1064270" y="97710"/>
                    </a:cubicBezTo>
                    <a:lnTo>
                      <a:pt x="1064270" y="820545"/>
                    </a:lnTo>
                    <a:cubicBezTo>
                      <a:pt x="1064270" y="874509"/>
                      <a:pt x="1020524" y="918255"/>
                      <a:pt x="966560" y="918255"/>
                    </a:cubicBezTo>
                    <a:lnTo>
                      <a:pt x="97710" y="918255"/>
                    </a:lnTo>
                    <a:cubicBezTo>
                      <a:pt x="43746" y="918255"/>
                      <a:pt x="0" y="874509"/>
                      <a:pt x="0" y="820545"/>
                    </a:cubicBezTo>
                    <a:lnTo>
                      <a:pt x="0" y="97710"/>
                    </a:lnTo>
                    <a:cubicBezTo>
                      <a:pt x="0" y="71796"/>
                      <a:pt x="10294" y="46943"/>
                      <a:pt x="28619" y="28619"/>
                    </a:cubicBezTo>
                    <a:cubicBezTo>
                      <a:pt x="46943" y="10294"/>
                      <a:pt x="71796" y="0"/>
                      <a:pt x="97710" y="0"/>
                    </a:cubicBezTo>
                    <a:close/>
                  </a:path>
                </a:pathLst>
              </a:custGeom>
              <a:solidFill>
                <a:srgbClr val="123586"/>
              </a:solidFill>
            </p:spPr>
          </p:sp>
          <p:sp>
            <p:nvSpPr>
              <p:cNvPr name="TextBox 31" id="31"/>
              <p:cNvSpPr txBox="true"/>
              <p:nvPr/>
            </p:nvSpPr>
            <p:spPr>
              <a:xfrm>
                <a:off x="0" y="-38100"/>
                <a:ext cx="1064270" cy="956355"/>
              </a:xfrm>
              <a:prstGeom prst="rect">
                <a:avLst/>
              </a:prstGeom>
            </p:spPr>
            <p:txBody>
              <a:bodyPr anchor="ctr" rtlCol="false" tIns="50800" lIns="50800" bIns="50800" rIns="50800"/>
              <a:lstStyle/>
              <a:p>
                <a:pPr algn="ctr">
                  <a:lnSpc>
                    <a:spcPts val="2939"/>
                  </a:lnSpc>
                </a:pPr>
              </a:p>
            </p:txBody>
          </p:sp>
        </p:grpSp>
        <p:grpSp>
          <p:nvGrpSpPr>
            <p:cNvPr name="Group 32" id="32"/>
            <p:cNvGrpSpPr/>
            <p:nvPr/>
          </p:nvGrpSpPr>
          <p:grpSpPr>
            <a:xfrm rot="0">
              <a:off x="0" y="0"/>
              <a:ext cx="5387868" cy="1324397"/>
              <a:chOff x="0" y="0"/>
              <a:chExt cx="1064270" cy="261609"/>
            </a:xfrm>
          </p:grpSpPr>
          <p:sp>
            <p:nvSpPr>
              <p:cNvPr name="Freeform 33" id="33"/>
              <p:cNvSpPr/>
              <p:nvPr/>
            </p:nvSpPr>
            <p:spPr>
              <a:xfrm flipH="false" flipV="false" rot="0">
                <a:off x="0" y="0"/>
                <a:ext cx="1064270" cy="261609"/>
              </a:xfrm>
              <a:custGeom>
                <a:avLst/>
                <a:gdLst/>
                <a:ahLst/>
                <a:cxnLst/>
                <a:rect r="r" b="b" t="t" l="l"/>
                <a:pathLst>
                  <a:path h="261609" w="1064270">
                    <a:moveTo>
                      <a:pt x="97710" y="0"/>
                    </a:moveTo>
                    <a:lnTo>
                      <a:pt x="966560" y="0"/>
                    </a:lnTo>
                    <a:cubicBezTo>
                      <a:pt x="992474" y="0"/>
                      <a:pt x="1017327" y="10294"/>
                      <a:pt x="1035652" y="28619"/>
                    </a:cubicBezTo>
                    <a:cubicBezTo>
                      <a:pt x="1053976" y="46943"/>
                      <a:pt x="1064270" y="71796"/>
                      <a:pt x="1064270" y="97710"/>
                    </a:cubicBezTo>
                    <a:lnTo>
                      <a:pt x="1064270" y="163899"/>
                    </a:lnTo>
                    <a:cubicBezTo>
                      <a:pt x="1064270" y="189813"/>
                      <a:pt x="1053976" y="214666"/>
                      <a:pt x="1035652" y="232991"/>
                    </a:cubicBezTo>
                    <a:cubicBezTo>
                      <a:pt x="1017327" y="251315"/>
                      <a:pt x="992474" y="261609"/>
                      <a:pt x="966560" y="261609"/>
                    </a:cubicBezTo>
                    <a:lnTo>
                      <a:pt x="97710" y="261609"/>
                    </a:lnTo>
                    <a:cubicBezTo>
                      <a:pt x="43746" y="261609"/>
                      <a:pt x="0" y="217863"/>
                      <a:pt x="0" y="163899"/>
                    </a:cubicBezTo>
                    <a:lnTo>
                      <a:pt x="0" y="97710"/>
                    </a:lnTo>
                    <a:cubicBezTo>
                      <a:pt x="0" y="71796"/>
                      <a:pt x="10294" y="46943"/>
                      <a:pt x="28619" y="28619"/>
                    </a:cubicBezTo>
                    <a:cubicBezTo>
                      <a:pt x="46943" y="10294"/>
                      <a:pt x="71796" y="0"/>
                      <a:pt x="97710" y="0"/>
                    </a:cubicBezTo>
                    <a:close/>
                  </a:path>
                </a:pathLst>
              </a:custGeom>
              <a:solidFill>
                <a:srgbClr val="517DED"/>
              </a:solidFill>
            </p:spPr>
          </p:sp>
          <p:sp>
            <p:nvSpPr>
              <p:cNvPr name="TextBox 34" id="34"/>
              <p:cNvSpPr txBox="true"/>
              <p:nvPr/>
            </p:nvSpPr>
            <p:spPr>
              <a:xfrm>
                <a:off x="0" y="-38100"/>
                <a:ext cx="1064270" cy="299709"/>
              </a:xfrm>
              <a:prstGeom prst="rect">
                <a:avLst/>
              </a:prstGeom>
            </p:spPr>
            <p:txBody>
              <a:bodyPr anchor="ctr" rtlCol="false" tIns="50800" lIns="50800" bIns="50800" rIns="50800"/>
              <a:lstStyle/>
              <a:p>
                <a:pPr algn="ctr">
                  <a:lnSpc>
                    <a:spcPts val="2939"/>
                  </a:lnSpc>
                </a:pPr>
              </a:p>
            </p:txBody>
          </p:sp>
        </p:grpSp>
        <p:sp>
          <p:nvSpPr>
            <p:cNvPr name="TextBox 35" id="35"/>
            <p:cNvSpPr txBox="true"/>
            <p:nvPr/>
          </p:nvSpPr>
          <p:spPr>
            <a:xfrm rot="0">
              <a:off x="305978" y="248680"/>
              <a:ext cx="4645684" cy="638134"/>
            </a:xfrm>
            <a:prstGeom prst="rect">
              <a:avLst/>
            </a:prstGeom>
          </p:spPr>
          <p:txBody>
            <a:bodyPr anchor="t" rtlCol="false" tIns="0" lIns="0" bIns="0" rIns="0">
              <a:spAutoFit/>
            </a:bodyPr>
            <a:lstStyle/>
            <a:p>
              <a:pPr algn="ctr">
                <a:lnSpc>
                  <a:spcPts val="4071"/>
                </a:lnSpc>
              </a:pPr>
              <a:r>
                <a:rPr lang="en-US" sz="2908" b="true">
                  <a:solidFill>
                    <a:srgbClr val="FFFFFF"/>
                  </a:solidFill>
                  <a:latin typeface="Open Sans Bold"/>
                  <a:ea typeface="Open Sans Bold"/>
                  <a:cs typeface="Open Sans Bold"/>
                  <a:sym typeface="Open Sans Bold"/>
                </a:rPr>
                <a:t>BATERAI</a:t>
              </a:r>
            </a:p>
          </p:txBody>
        </p:sp>
      </p:grpSp>
      <p:grpSp>
        <p:nvGrpSpPr>
          <p:cNvPr name="Group 36" id="36"/>
          <p:cNvGrpSpPr/>
          <p:nvPr/>
        </p:nvGrpSpPr>
        <p:grpSpPr>
          <a:xfrm rot="0">
            <a:off x="12108317" y="5973856"/>
            <a:ext cx="4040901" cy="3597599"/>
            <a:chOff x="0" y="0"/>
            <a:chExt cx="5387868" cy="4796799"/>
          </a:xfrm>
        </p:grpSpPr>
        <p:grpSp>
          <p:nvGrpSpPr>
            <p:cNvPr name="Group 37" id="37"/>
            <p:cNvGrpSpPr/>
            <p:nvPr/>
          </p:nvGrpSpPr>
          <p:grpSpPr>
            <a:xfrm rot="0">
              <a:off x="0" y="148131"/>
              <a:ext cx="5387868" cy="4648667"/>
              <a:chOff x="0" y="0"/>
              <a:chExt cx="1064270" cy="918255"/>
            </a:xfrm>
          </p:grpSpPr>
          <p:sp>
            <p:nvSpPr>
              <p:cNvPr name="Freeform 38" id="38"/>
              <p:cNvSpPr/>
              <p:nvPr/>
            </p:nvSpPr>
            <p:spPr>
              <a:xfrm flipH="false" flipV="false" rot="0">
                <a:off x="0" y="0"/>
                <a:ext cx="1064270" cy="918255"/>
              </a:xfrm>
              <a:custGeom>
                <a:avLst/>
                <a:gdLst/>
                <a:ahLst/>
                <a:cxnLst/>
                <a:rect r="r" b="b" t="t" l="l"/>
                <a:pathLst>
                  <a:path h="918255" w="1064270">
                    <a:moveTo>
                      <a:pt x="97710" y="0"/>
                    </a:moveTo>
                    <a:lnTo>
                      <a:pt x="966560" y="0"/>
                    </a:lnTo>
                    <a:cubicBezTo>
                      <a:pt x="992474" y="0"/>
                      <a:pt x="1017327" y="10294"/>
                      <a:pt x="1035652" y="28619"/>
                    </a:cubicBezTo>
                    <a:cubicBezTo>
                      <a:pt x="1053976" y="46943"/>
                      <a:pt x="1064270" y="71796"/>
                      <a:pt x="1064270" y="97710"/>
                    </a:cubicBezTo>
                    <a:lnTo>
                      <a:pt x="1064270" y="820545"/>
                    </a:lnTo>
                    <a:cubicBezTo>
                      <a:pt x="1064270" y="874509"/>
                      <a:pt x="1020524" y="918255"/>
                      <a:pt x="966560" y="918255"/>
                    </a:cubicBezTo>
                    <a:lnTo>
                      <a:pt x="97710" y="918255"/>
                    </a:lnTo>
                    <a:cubicBezTo>
                      <a:pt x="43746" y="918255"/>
                      <a:pt x="0" y="874509"/>
                      <a:pt x="0" y="820545"/>
                    </a:cubicBezTo>
                    <a:lnTo>
                      <a:pt x="0" y="97710"/>
                    </a:lnTo>
                    <a:cubicBezTo>
                      <a:pt x="0" y="71796"/>
                      <a:pt x="10294" y="46943"/>
                      <a:pt x="28619" y="28619"/>
                    </a:cubicBezTo>
                    <a:cubicBezTo>
                      <a:pt x="46943" y="10294"/>
                      <a:pt x="71796" y="0"/>
                      <a:pt x="97710" y="0"/>
                    </a:cubicBezTo>
                    <a:close/>
                  </a:path>
                </a:pathLst>
              </a:custGeom>
              <a:solidFill>
                <a:srgbClr val="123586"/>
              </a:solidFill>
            </p:spPr>
          </p:sp>
          <p:sp>
            <p:nvSpPr>
              <p:cNvPr name="TextBox 39" id="39"/>
              <p:cNvSpPr txBox="true"/>
              <p:nvPr/>
            </p:nvSpPr>
            <p:spPr>
              <a:xfrm>
                <a:off x="0" y="-38100"/>
                <a:ext cx="1064270" cy="956355"/>
              </a:xfrm>
              <a:prstGeom prst="rect">
                <a:avLst/>
              </a:prstGeom>
            </p:spPr>
            <p:txBody>
              <a:bodyPr anchor="ctr" rtlCol="false" tIns="50800" lIns="50800" bIns="50800" rIns="50800"/>
              <a:lstStyle/>
              <a:p>
                <a:pPr algn="ctr">
                  <a:lnSpc>
                    <a:spcPts val="2939"/>
                  </a:lnSpc>
                </a:pPr>
              </a:p>
            </p:txBody>
          </p:sp>
        </p:grpSp>
        <p:grpSp>
          <p:nvGrpSpPr>
            <p:cNvPr name="Group 40" id="40"/>
            <p:cNvGrpSpPr/>
            <p:nvPr/>
          </p:nvGrpSpPr>
          <p:grpSpPr>
            <a:xfrm rot="0">
              <a:off x="0" y="0"/>
              <a:ext cx="5387868" cy="1324397"/>
              <a:chOff x="0" y="0"/>
              <a:chExt cx="1064270" cy="261609"/>
            </a:xfrm>
          </p:grpSpPr>
          <p:sp>
            <p:nvSpPr>
              <p:cNvPr name="Freeform 41" id="41"/>
              <p:cNvSpPr/>
              <p:nvPr/>
            </p:nvSpPr>
            <p:spPr>
              <a:xfrm flipH="false" flipV="false" rot="0">
                <a:off x="0" y="0"/>
                <a:ext cx="1064270" cy="261609"/>
              </a:xfrm>
              <a:custGeom>
                <a:avLst/>
                <a:gdLst/>
                <a:ahLst/>
                <a:cxnLst/>
                <a:rect r="r" b="b" t="t" l="l"/>
                <a:pathLst>
                  <a:path h="261609" w="1064270">
                    <a:moveTo>
                      <a:pt x="97710" y="0"/>
                    </a:moveTo>
                    <a:lnTo>
                      <a:pt x="966560" y="0"/>
                    </a:lnTo>
                    <a:cubicBezTo>
                      <a:pt x="992474" y="0"/>
                      <a:pt x="1017327" y="10294"/>
                      <a:pt x="1035652" y="28619"/>
                    </a:cubicBezTo>
                    <a:cubicBezTo>
                      <a:pt x="1053976" y="46943"/>
                      <a:pt x="1064270" y="71796"/>
                      <a:pt x="1064270" y="97710"/>
                    </a:cubicBezTo>
                    <a:lnTo>
                      <a:pt x="1064270" y="163899"/>
                    </a:lnTo>
                    <a:cubicBezTo>
                      <a:pt x="1064270" y="189813"/>
                      <a:pt x="1053976" y="214666"/>
                      <a:pt x="1035652" y="232991"/>
                    </a:cubicBezTo>
                    <a:cubicBezTo>
                      <a:pt x="1017327" y="251315"/>
                      <a:pt x="992474" y="261609"/>
                      <a:pt x="966560" y="261609"/>
                    </a:cubicBezTo>
                    <a:lnTo>
                      <a:pt x="97710" y="261609"/>
                    </a:lnTo>
                    <a:cubicBezTo>
                      <a:pt x="43746" y="261609"/>
                      <a:pt x="0" y="217863"/>
                      <a:pt x="0" y="163899"/>
                    </a:cubicBezTo>
                    <a:lnTo>
                      <a:pt x="0" y="97710"/>
                    </a:lnTo>
                    <a:cubicBezTo>
                      <a:pt x="0" y="71796"/>
                      <a:pt x="10294" y="46943"/>
                      <a:pt x="28619" y="28619"/>
                    </a:cubicBezTo>
                    <a:cubicBezTo>
                      <a:pt x="46943" y="10294"/>
                      <a:pt x="71796" y="0"/>
                      <a:pt x="97710" y="0"/>
                    </a:cubicBezTo>
                    <a:close/>
                  </a:path>
                </a:pathLst>
              </a:custGeom>
              <a:solidFill>
                <a:srgbClr val="517DED"/>
              </a:solidFill>
            </p:spPr>
          </p:sp>
          <p:sp>
            <p:nvSpPr>
              <p:cNvPr name="TextBox 42" id="42"/>
              <p:cNvSpPr txBox="true"/>
              <p:nvPr/>
            </p:nvSpPr>
            <p:spPr>
              <a:xfrm>
                <a:off x="0" y="-38100"/>
                <a:ext cx="1064270" cy="299709"/>
              </a:xfrm>
              <a:prstGeom prst="rect">
                <a:avLst/>
              </a:prstGeom>
            </p:spPr>
            <p:txBody>
              <a:bodyPr anchor="ctr" rtlCol="false" tIns="50800" lIns="50800" bIns="50800" rIns="50800"/>
              <a:lstStyle/>
              <a:p>
                <a:pPr algn="ctr">
                  <a:lnSpc>
                    <a:spcPts val="2939"/>
                  </a:lnSpc>
                </a:pPr>
              </a:p>
            </p:txBody>
          </p:sp>
        </p:grpSp>
        <p:sp>
          <p:nvSpPr>
            <p:cNvPr name="TextBox 43" id="43"/>
            <p:cNvSpPr txBox="true"/>
            <p:nvPr/>
          </p:nvSpPr>
          <p:spPr>
            <a:xfrm rot="0">
              <a:off x="305978" y="248680"/>
              <a:ext cx="4645684" cy="638134"/>
            </a:xfrm>
            <a:prstGeom prst="rect">
              <a:avLst/>
            </a:prstGeom>
          </p:spPr>
          <p:txBody>
            <a:bodyPr anchor="t" rtlCol="false" tIns="0" lIns="0" bIns="0" rIns="0">
              <a:spAutoFit/>
            </a:bodyPr>
            <a:lstStyle/>
            <a:p>
              <a:pPr algn="ctr">
                <a:lnSpc>
                  <a:spcPts val="4071"/>
                </a:lnSpc>
              </a:pPr>
              <a:r>
                <a:rPr lang="en-US" sz="2908" b="true">
                  <a:solidFill>
                    <a:srgbClr val="FFFFFF"/>
                  </a:solidFill>
                  <a:latin typeface="Open Sans Bold"/>
                  <a:ea typeface="Open Sans Bold"/>
                  <a:cs typeface="Open Sans Bold"/>
                  <a:sym typeface="Open Sans Bold"/>
                </a:rPr>
                <a:t>KIPAS / PROPLLER</a:t>
              </a:r>
            </a:p>
          </p:txBody>
        </p:sp>
      </p:grpSp>
      <p:sp>
        <p:nvSpPr>
          <p:cNvPr name="TextBox 44" id="44"/>
          <p:cNvSpPr txBox="true"/>
          <p:nvPr/>
        </p:nvSpPr>
        <p:spPr>
          <a:xfrm rot="0">
            <a:off x="7828839" y="3231121"/>
            <a:ext cx="3797283" cy="1690774"/>
          </a:xfrm>
          <a:prstGeom prst="rect">
            <a:avLst/>
          </a:prstGeom>
        </p:spPr>
        <p:txBody>
          <a:bodyPr anchor="t" rtlCol="false" tIns="0" lIns="0" bIns="0" rIns="0">
            <a:spAutoFit/>
          </a:bodyPr>
          <a:lstStyle/>
          <a:p>
            <a:pPr algn="ctr">
              <a:lnSpc>
                <a:spcPts val="3407"/>
              </a:lnSpc>
            </a:pPr>
            <a:r>
              <a:rPr lang="en-US" sz="2434" b="true">
                <a:solidFill>
                  <a:srgbClr val="ECEEF8"/>
                </a:solidFill>
                <a:latin typeface="Open Sans Bold"/>
                <a:ea typeface="Open Sans Bold"/>
                <a:cs typeface="Open Sans Bold"/>
                <a:sym typeface="Open Sans Bold"/>
              </a:rPr>
              <a:t>TELAH DILENGKAPI DENGAN 14 LINE SENSOR YANG TERLETAK DIBAGIAN DEPAN</a:t>
            </a:r>
          </a:p>
        </p:txBody>
      </p:sp>
      <p:sp>
        <p:nvSpPr>
          <p:cNvPr name="TextBox 45" id="45"/>
          <p:cNvSpPr txBox="true"/>
          <p:nvPr/>
        </p:nvSpPr>
        <p:spPr>
          <a:xfrm rot="0">
            <a:off x="12108317" y="3221596"/>
            <a:ext cx="4040901" cy="2027370"/>
          </a:xfrm>
          <a:prstGeom prst="rect">
            <a:avLst/>
          </a:prstGeom>
        </p:spPr>
        <p:txBody>
          <a:bodyPr anchor="t" rtlCol="false" tIns="0" lIns="0" bIns="0" rIns="0">
            <a:spAutoFit/>
          </a:bodyPr>
          <a:lstStyle/>
          <a:p>
            <a:pPr algn="ctr">
              <a:lnSpc>
                <a:spcPts val="3241"/>
              </a:lnSpc>
            </a:pPr>
            <a:r>
              <a:rPr lang="en-US" sz="2315" b="true">
                <a:solidFill>
                  <a:srgbClr val="ECEEF8"/>
                </a:solidFill>
                <a:latin typeface="Open Sans Bold"/>
                <a:ea typeface="Open Sans Bold"/>
                <a:cs typeface="Open Sans Bold"/>
                <a:sym typeface="Open Sans Bold"/>
              </a:rPr>
              <a:t>MENGGUNAKAN 1,3 INCH LAYAR OLED SEBAGAI TAMPILAN NAVIGASI ATAU MENU ROBOT YANG TELAH DI PROGAM</a:t>
            </a:r>
          </a:p>
        </p:txBody>
      </p:sp>
      <p:sp>
        <p:nvSpPr>
          <p:cNvPr name="TextBox 46" id="46"/>
          <p:cNvSpPr txBox="true"/>
          <p:nvPr/>
        </p:nvSpPr>
        <p:spPr>
          <a:xfrm rot="0">
            <a:off x="3199404" y="7008812"/>
            <a:ext cx="4040901" cy="2036691"/>
          </a:xfrm>
          <a:prstGeom prst="rect">
            <a:avLst/>
          </a:prstGeom>
        </p:spPr>
        <p:txBody>
          <a:bodyPr anchor="t" rtlCol="false" tIns="0" lIns="0" bIns="0" rIns="0">
            <a:spAutoFit/>
          </a:bodyPr>
          <a:lstStyle/>
          <a:p>
            <a:pPr algn="ctr">
              <a:lnSpc>
                <a:spcPts val="3241"/>
              </a:lnSpc>
            </a:pPr>
            <a:r>
              <a:rPr lang="en-US" b="true" sz="2315">
                <a:solidFill>
                  <a:srgbClr val="ECEEF8"/>
                </a:solidFill>
                <a:latin typeface="Open Sans Bold"/>
                <a:ea typeface="Open Sans Bold"/>
                <a:cs typeface="Open Sans Bold"/>
                <a:sym typeface="Open Sans Bold"/>
              </a:rPr>
              <a:t>MENGGUNAKAN 2 MOTOR DC YANG DILENGKAPI DENGAN DRIVER SEBAGAI PENGOLAHAN SINYAL DARI MICROCONTROLER</a:t>
            </a:r>
          </a:p>
        </p:txBody>
      </p:sp>
      <p:sp>
        <p:nvSpPr>
          <p:cNvPr name="TextBox 47" id="47"/>
          <p:cNvSpPr txBox="true"/>
          <p:nvPr/>
        </p:nvSpPr>
        <p:spPr>
          <a:xfrm rot="0">
            <a:off x="7707030" y="7213599"/>
            <a:ext cx="4040901" cy="1211948"/>
          </a:xfrm>
          <a:prstGeom prst="rect">
            <a:avLst/>
          </a:prstGeom>
        </p:spPr>
        <p:txBody>
          <a:bodyPr anchor="t" rtlCol="false" tIns="0" lIns="0" bIns="0" rIns="0">
            <a:spAutoFit/>
          </a:bodyPr>
          <a:lstStyle/>
          <a:p>
            <a:pPr algn="ctr">
              <a:lnSpc>
                <a:spcPts val="3241"/>
              </a:lnSpc>
            </a:pPr>
            <a:r>
              <a:rPr lang="en-US" sz="2315" b="true">
                <a:solidFill>
                  <a:srgbClr val="ECEEF8"/>
                </a:solidFill>
                <a:latin typeface="Open Sans Bold"/>
                <a:ea typeface="Open Sans Bold"/>
                <a:cs typeface="Open Sans Bold"/>
                <a:sym typeface="Open Sans Bold"/>
              </a:rPr>
              <a:t>MENGGUNAKAN BATRAI LIFE-PO 12V SEBAGAI SUPLAY DAYA ROBOT</a:t>
            </a:r>
          </a:p>
        </p:txBody>
      </p:sp>
      <p:sp>
        <p:nvSpPr>
          <p:cNvPr name="TextBox 48" id="48"/>
          <p:cNvSpPr txBox="true"/>
          <p:nvPr/>
        </p:nvSpPr>
        <p:spPr>
          <a:xfrm rot="0">
            <a:off x="12109881" y="7213599"/>
            <a:ext cx="4040901" cy="1627116"/>
          </a:xfrm>
          <a:prstGeom prst="rect">
            <a:avLst/>
          </a:prstGeom>
        </p:spPr>
        <p:txBody>
          <a:bodyPr anchor="t" rtlCol="false" tIns="0" lIns="0" bIns="0" rIns="0">
            <a:spAutoFit/>
          </a:bodyPr>
          <a:lstStyle/>
          <a:p>
            <a:pPr algn="ctr">
              <a:lnSpc>
                <a:spcPts val="3241"/>
              </a:lnSpc>
            </a:pPr>
            <a:r>
              <a:rPr lang="en-US" b="true" sz="2315">
                <a:solidFill>
                  <a:srgbClr val="ECEEF8"/>
                </a:solidFill>
                <a:latin typeface="Open Sans Bold"/>
                <a:ea typeface="Open Sans Bold"/>
                <a:cs typeface="Open Sans Bold"/>
                <a:sym typeface="Open Sans Bold"/>
              </a:rPr>
              <a:t>DILENGKAPI FAN ATAU PROPPLER DENGAN SERVO 12V 1263RPM SEBAGAI SIMULASI ALAT PEMADAM</a:t>
            </a:r>
          </a:p>
        </p:txBody>
      </p:sp>
      <p:grpSp>
        <p:nvGrpSpPr>
          <p:cNvPr name="Group 49" id="49"/>
          <p:cNvGrpSpPr/>
          <p:nvPr/>
        </p:nvGrpSpPr>
        <p:grpSpPr>
          <a:xfrm rot="0">
            <a:off x="3199404" y="2265751"/>
            <a:ext cx="4040901" cy="3486500"/>
            <a:chOff x="0" y="0"/>
            <a:chExt cx="1064270" cy="918255"/>
          </a:xfrm>
        </p:grpSpPr>
        <p:sp>
          <p:nvSpPr>
            <p:cNvPr name="Freeform 50" id="50"/>
            <p:cNvSpPr/>
            <p:nvPr/>
          </p:nvSpPr>
          <p:spPr>
            <a:xfrm flipH="false" flipV="false" rot="0">
              <a:off x="0" y="0"/>
              <a:ext cx="1064270" cy="918255"/>
            </a:xfrm>
            <a:custGeom>
              <a:avLst/>
              <a:gdLst/>
              <a:ahLst/>
              <a:cxnLst/>
              <a:rect r="r" b="b" t="t" l="l"/>
              <a:pathLst>
                <a:path h="918255" w="1064270">
                  <a:moveTo>
                    <a:pt x="97710" y="0"/>
                  </a:moveTo>
                  <a:lnTo>
                    <a:pt x="966560" y="0"/>
                  </a:lnTo>
                  <a:cubicBezTo>
                    <a:pt x="992474" y="0"/>
                    <a:pt x="1017327" y="10294"/>
                    <a:pt x="1035652" y="28619"/>
                  </a:cubicBezTo>
                  <a:cubicBezTo>
                    <a:pt x="1053976" y="46943"/>
                    <a:pt x="1064270" y="71796"/>
                    <a:pt x="1064270" y="97710"/>
                  </a:cubicBezTo>
                  <a:lnTo>
                    <a:pt x="1064270" y="820545"/>
                  </a:lnTo>
                  <a:cubicBezTo>
                    <a:pt x="1064270" y="874509"/>
                    <a:pt x="1020524" y="918255"/>
                    <a:pt x="966560" y="918255"/>
                  </a:cubicBezTo>
                  <a:lnTo>
                    <a:pt x="97710" y="918255"/>
                  </a:lnTo>
                  <a:cubicBezTo>
                    <a:pt x="43746" y="918255"/>
                    <a:pt x="0" y="874509"/>
                    <a:pt x="0" y="820545"/>
                  </a:cubicBezTo>
                  <a:lnTo>
                    <a:pt x="0" y="97710"/>
                  </a:lnTo>
                  <a:cubicBezTo>
                    <a:pt x="0" y="71796"/>
                    <a:pt x="10294" y="46943"/>
                    <a:pt x="28619" y="28619"/>
                  </a:cubicBezTo>
                  <a:cubicBezTo>
                    <a:pt x="46943" y="10294"/>
                    <a:pt x="71796" y="0"/>
                    <a:pt x="97710" y="0"/>
                  </a:cubicBezTo>
                  <a:close/>
                </a:path>
              </a:pathLst>
            </a:custGeom>
            <a:solidFill>
              <a:srgbClr val="123586"/>
            </a:solidFill>
          </p:spPr>
        </p:sp>
        <p:sp>
          <p:nvSpPr>
            <p:cNvPr name="TextBox 51" id="51"/>
            <p:cNvSpPr txBox="true"/>
            <p:nvPr/>
          </p:nvSpPr>
          <p:spPr>
            <a:xfrm>
              <a:off x="0" y="-38100"/>
              <a:ext cx="1064270" cy="956355"/>
            </a:xfrm>
            <a:prstGeom prst="rect">
              <a:avLst/>
            </a:prstGeom>
          </p:spPr>
          <p:txBody>
            <a:bodyPr anchor="ctr" rtlCol="false" tIns="50800" lIns="50800" bIns="50800" rIns="50800"/>
            <a:lstStyle/>
            <a:p>
              <a:pPr algn="ctr">
                <a:lnSpc>
                  <a:spcPts val="2939"/>
                </a:lnSpc>
              </a:pPr>
            </a:p>
          </p:txBody>
        </p:sp>
      </p:grpSp>
      <p:grpSp>
        <p:nvGrpSpPr>
          <p:cNvPr name="Group 52" id="52"/>
          <p:cNvGrpSpPr/>
          <p:nvPr/>
        </p:nvGrpSpPr>
        <p:grpSpPr>
          <a:xfrm rot="0">
            <a:off x="3199404" y="2154652"/>
            <a:ext cx="4040901" cy="993298"/>
            <a:chOff x="0" y="0"/>
            <a:chExt cx="1064270" cy="261609"/>
          </a:xfrm>
        </p:grpSpPr>
        <p:sp>
          <p:nvSpPr>
            <p:cNvPr name="Freeform 53" id="53"/>
            <p:cNvSpPr/>
            <p:nvPr/>
          </p:nvSpPr>
          <p:spPr>
            <a:xfrm flipH="false" flipV="false" rot="0">
              <a:off x="0" y="0"/>
              <a:ext cx="1064270" cy="261609"/>
            </a:xfrm>
            <a:custGeom>
              <a:avLst/>
              <a:gdLst/>
              <a:ahLst/>
              <a:cxnLst/>
              <a:rect r="r" b="b" t="t" l="l"/>
              <a:pathLst>
                <a:path h="261609" w="1064270">
                  <a:moveTo>
                    <a:pt x="97710" y="0"/>
                  </a:moveTo>
                  <a:lnTo>
                    <a:pt x="966560" y="0"/>
                  </a:lnTo>
                  <a:cubicBezTo>
                    <a:pt x="992474" y="0"/>
                    <a:pt x="1017327" y="10294"/>
                    <a:pt x="1035652" y="28619"/>
                  </a:cubicBezTo>
                  <a:cubicBezTo>
                    <a:pt x="1053976" y="46943"/>
                    <a:pt x="1064270" y="71796"/>
                    <a:pt x="1064270" y="97710"/>
                  </a:cubicBezTo>
                  <a:lnTo>
                    <a:pt x="1064270" y="163899"/>
                  </a:lnTo>
                  <a:cubicBezTo>
                    <a:pt x="1064270" y="189813"/>
                    <a:pt x="1053976" y="214666"/>
                    <a:pt x="1035652" y="232991"/>
                  </a:cubicBezTo>
                  <a:cubicBezTo>
                    <a:pt x="1017327" y="251315"/>
                    <a:pt x="992474" y="261609"/>
                    <a:pt x="966560" y="261609"/>
                  </a:cubicBezTo>
                  <a:lnTo>
                    <a:pt x="97710" y="261609"/>
                  </a:lnTo>
                  <a:cubicBezTo>
                    <a:pt x="43746" y="261609"/>
                    <a:pt x="0" y="217863"/>
                    <a:pt x="0" y="163899"/>
                  </a:cubicBezTo>
                  <a:lnTo>
                    <a:pt x="0" y="97710"/>
                  </a:lnTo>
                  <a:cubicBezTo>
                    <a:pt x="0" y="71796"/>
                    <a:pt x="10294" y="46943"/>
                    <a:pt x="28619" y="28619"/>
                  </a:cubicBezTo>
                  <a:cubicBezTo>
                    <a:pt x="46943" y="10294"/>
                    <a:pt x="71796" y="0"/>
                    <a:pt x="97710" y="0"/>
                  </a:cubicBezTo>
                  <a:close/>
                </a:path>
              </a:pathLst>
            </a:custGeom>
            <a:solidFill>
              <a:srgbClr val="517DED"/>
            </a:solidFill>
          </p:spPr>
        </p:sp>
        <p:sp>
          <p:nvSpPr>
            <p:cNvPr name="TextBox 54" id="54"/>
            <p:cNvSpPr txBox="true"/>
            <p:nvPr/>
          </p:nvSpPr>
          <p:spPr>
            <a:xfrm>
              <a:off x="0" y="-38100"/>
              <a:ext cx="1064270" cy="299709"/>
            </a:xfrm>
            <a:prstGeom prst="rect">
              <a:avLst/>
            </a:prstGeom>
          </p:spPr>
          <p:txBody>
            <a:bodyPr anchor="ctr" rtlCol="false" tIns="50800" lIns="50800" bIns="50800" rIns="50800"/>
            <a:lstStyle/>
            <a:p>
              <a:pPr algn="ctr">
                <a:lnSpc>
                  <a:spcPts val="2939"/>
                </a:lnSpc>
              </a:pPr>
            </a:p>
          </p:txBody>
        </p:sp>
      </p:grpSp>
      <p:sp>
        <p:nvSpPr>
          <p:cNvPr name="TextBox 55" id="55"/>
          <p:cNvSpPr txBox="true"/>
          <p:nvPr/>
        </p:nvSpPr>
        <p:spPr>
          <a:xfrm rot="0">
            <a:off x="3428888" y="2329256"/>
            <a:ext cx="3484263" cy="490507"/>
          </a:xfrm>
          <a:prstGeom prst="rect">
            <a:avLst/>
          </a:prstGeom>
        </p:spPr>
        <p:txBody>
          <a:bodyPr anchor="t" rtlCol="false" tIns="0" lIns="0" bIns="0" rIns="0">
            <a:spAutoFit/>
          </a:bodyPr>
          <a:lstStyle/>
          <a:p>
            <a:pPr algn="ctr">
              <a:lnSpc>
                <a:spcPts val="4071"/>
              </a:lnSpc>
            </a:pPr>
            <a:r>
              <a:rPr lang="en-US" sz="2908" b="true">
                <a:solidFill>
                  <a:srgbClr val="FFFFFF"/>
                </a:solidFill>
                <a:latin typeface="Open Sans Bold"/>
                <a:ea typeface="Open Sans Bold"/>
                <a:cs typeface="Open Sans Bold"/>
                <a:sym typeface="Open Sans Bold"/>
              </a:rPr>
              <a:t>MICROCONTROLER</a:t>
            </a:r>
          </a:p>
        </p:txBody>
      </p:sp>
      <p:sp>
        <p:nvSpPr>
          <p:cNvPr name="TextBox 56" id="56"/>
          <p:cNvSpPr txBox="true"/>
          <p:nvPr/>
        </p:nvSpPr>
        <p:spPr>
          <a:xfrm rot="0">
            <a:off x="3321213" y="3491517"/>
            <a:ext cx="3797283" cy="1690774"/>
          </a:xfrm>
          <a:prstGeom prst="rect">
            <a:avLst/>
          </a:prstGeom>
        </p:spPr>
        <p:txBody>
          <a:bodyPr anchor="t" rtlCol="false" tIns="0" lIns="0" bIns="0" rIns="0">
            <a:spAutoFit/>
          </a:bodyPr>
          <a:lstStyle/>
          <a:p>
            <a:pPr algn="ctr">
              <a:lnSpc>
                <a:spcPts val="3407"/>
              </a:lnSpc>
            </a:pPr>
            <a:r>
              <a:rPr lang="en-US" sz="2434" b="true">
                <a:solidFill>
                  <a:srgbClr val="ECEEF8"/>
                </a:solidFill>
                <a:latin typeface="Open Sans Bold"/>
                <a:ea typeface="Open Sans Bold"/>
                <a:cs typeface="Open Sans Bold"/>
                <a:sym typeface="Open Sans Bold"/>
              </a:rPr>
              <a:t>ROBOT INI MENGGUNAKAN MICROCONTROLER ATMEGA 128</a:t>
            </a:r>
          </a:p>
        </p:txBody>
      </p:sp>
    </p:spTree>
  </p:cSld>
  <p:clrMapOvr>
    <a:masterClrMapping/>
  </p:clrMapOvr>
  <p:transition spd="slow">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379514" y="1768944"/>
            <a:ext cx="13528972" cy="923925"/>
          </a:xfrm>
          <a:prstGeom prst="rect">
            <a:avLst/>
          </a:prstGeom>
        </p:spPr>
        <p:txBody>
          <a:bodyPr anchor="t" rtlCol="false" tIns="0" lIns="0" bIns="0" rIns="0">
            <a:spAutoFit/>
          </a:bodyPr>
          <a:lstStyle/>
          <a:p>
            <a:pPr algn="ctr">
              <a:lnSpc>
                <a:spcPts val="7218"/>
              </a:lnSpc>
            </a:pPr>
            <a:r>
              <a:rPr lang="en-US" sz="6015" b="true">
                <a:solidFill>
                  <a:srgbClr val="123586"/>
                </a:solidFill>
                <a:latin typeface="Eastman Grotesque Bold"/>
                <a:ea typeface="Eastman Grotesque Bold"/>
                <a:cs typeface="Eastman Grotesque Bold"/>
                <a:sym typeface="Eastman Grotesque Bold"/>
              </a:rPr>
              <a:t>Cara Kerja Robot</a:t>
            </a:r>
            <a:r>
              <a:rPr lang="en-US" sz="6015" b="true">
                <a:solidFill>
                  <a:srgbClr val="123586"/>
                </a:solidFill>
                <a:latin typeface="Eastman Grotesque Bold"/>
                <a:ea typeface="Eastman Grotesque Bold"/>
                <a:cs typeface="Eastman Grotesque Bold"/>
                <a:sym typeface="Eastman Grotesque Bold"/>
              </a:rPr>
              <a:t> </a:t>
            </a:r>
          </a:p>
        </p:txBody>
      </p:sp>
      <p:grpSp>
        <p:nvGrpSpPr>
          <p:cNvPr name="Group 3" id="3"/>
          <p:cNvGrpSpPr/>
          <p:nvPr/>
        </p:nvGrpSpPr>
        <p:grpSpPr>
          <a:xfrm rot="0">
            <a:off x="1775288" y="4583602"/>
            <a:ext cx="4813957" cy="621693"/>
            <a:chOff x="0" y="0"/>
            <a:chExt cx="3146879" cy="406400"/>
          </a:xfrm>
        </p:grpSpPr>
        <p:sp>
          <p:nvSpPr>
            <p:cNvPr name="Freeform 4" id="4"/>
            <p:cNvSpPr/>
            <p:nvPr/>
          </p:nvSpPr>
          <p:spPr>
            <a:xfrm flipH="false" flipV="false" rot="0">
              <a:off x="0" y="0"/>
              <a:ext cx="3146879" cy="406400"/>
            </a:xfrm>
            <a:custGeom>
              <a:avLst/>
              <a:gdLst/>
              <a:ahLst/>
              <a:cxnLst/>
              <a:rect r="r" b="b" t="t" l="l"/>
              <a:pathLst>
                <a:path h="406400" w="3146879">
                  <a:moveTo>
                    <a:pt x="2943679" y="0"/>
                  </a:moveTo>
                  <a:lnTo>
                    <a:pt x="203200" y="0"/>
                  </a:lnTo>
                  <a:lnTo>
                    <a:pt x="0" y="203200"/>
                  </a:lnTo>
                  <a:lnTo>
                    <a:pt x="203200" y="406400"/>
                  </a:lnTo>
                  <a:lnTo>
                    <a:pt x="2943679" y="406400"/>
                  </a:lnTo>
                  <a:lnTo>
                    <a:pt x="3146879" y="203200"/>
                  </a:lnTo>
                  <a:lnTo>
                    <a:pt x="2943679" y="0"/>
                  </a:lnTo>
                  <a:close/>
                </a:path>
              </a:pathLst>
            </a:custGeom>
            <a:solidFill>
              <a:srgbClr val="123586"/>
            </a:solidFill>
          </p:spPr>
        </p:sp>
        <p:sp>
          <p:nvSpPr>
            <p:cNvPr name="TextBox 5" id="5"/>
            <p:cNvSpPr txBox="true"/>
            <p:nvPr/>
          </p:nvSpPr>
          <p:spPr>
            <a:xfrm>
              <a:off x="152400" y="-38100"/>
              <a:ext cx="2842079" cy="444500"/>
            </a:xfrm>
            <a:prstGeom prst="rect">
              <a:avLst/>
            </a:prstGeom>
          </p:spPr>
          <p:txBody>
            <a:bodyPr anchor="ctr" rtlCol="false" tIns="49499" lIns="49499" bIns="49499" rIns="49499"/>
            <a:lstStyle/>
            <a:p>
              <a:pPr algn="ctr">
                <a:lnSpc>
                  <a:spcPts val="2939"/>
                </a:lnSpc>
              </a:pPr>
            </a:p>
          </p:txBody>
        </p:sp>
      </p:grpSp>
      <p:grpSp>
        <p:nvGrpSpPr>
          <p:cNvPr name="Group 6" id="6"/>
          <p:cNvGrpSpPr/>
          <p:nvPr/>
        </p:nvGrpSpPr>
        <p:grpSpPr>
          <a:xfrm rot="0">
            <a:off x="6952622" y="4583602"/>
            <a:ext cx="4813957" cy="621693"/>
            <a:chOff x="0" y="0"/>
            <a:chExt cx="3146879" cy="406400"/>
          </a:xfrm>
        </p:grpSpPr>
        <p:sp>
          <p:nvSpPr>
            <p:cNvPr name="Freeform 7" id="7"/>
            <p:cNvSpPr/>
            <p:nvPr/>
          </p:nvSpPr>
          <p:spPr>
            <a:xfrm flipH="false" flipV="false" rot="0">
              <a:off x="0" y="0"/>
              <a:ext cx="3146879" cy="406400"/>
            </a:xfrm>
            <a:custGeom>
              <a:avLst/>
              <a:gdLst/>
              <a:ahLst/>
              <a:cxnLst/>
              <a:rect r="r" b="b" t="t" l="l"/>
              <a:pathLst>
                <a:path h="406400" w="3146879">
                  <a:moveTo>
                    <a:pt x="2943679" y="0"/>
                  </a:moveTo>
                  <a:lnTo>
                    <a:pt x="203200" y="0"/>
                  </a:lnTo>
                  <a:lnTo>
                    <a:pt x="0" y="203200"/>
                  </a:lnTo>
                  <a:lnTo>
                    <a:pt x="203200" y="406400"/>
                  </a:lnTo>
                  <a:lnTo>
                    <a:pt x="2943679" y="406400"/>
                  </a:lnTo>
                  <a:lnTo>
                    <a:pt x="3146879" y="203200"/>
                  </a:lnTo>
                  <a:lnTo>
                    <a:pt x="2943679" y="0"/>
                  </a:lnTo>
                  <a:close/>
                </a:path>
              </a:pathLst>
            </a:custGeom>
            <a:solidFill>
              <a:srgbClr val="123586"/>
            </a:solidFill>
          </p:spPr>
        </p:sp>
        <p:sp>
          <p:nvSpPr>
            <p:cNvPr name="TextBox 8" id="8"/>
            <p:cNvSpPr txBox="true"/>
            <p:nvPr/>
          </p:nvSpPr>
          <p:spPr>
            <a:xfrm>
              <a:off x="152400" y="-38100"/>
              <a:ext cx="2842079" cy="444500"/>
            </a:xfrm>
            <a:prstGeom prst="rect">
              <a:avLst/>
            </a:prstGeom>
          </p:spPr>
          <p:txBody>
            <a:bodyPr anchor="ctr" rtlCol="false" tIns="49499" lIns="49499" bIns="49499" rIns="49499"/>
            <a:lstStyle/>
            <a:p>
              <a:pPr algn="ctr">
                <a:lnSpc>
                  <a:spcPts val="2939"/>
                </a:lnSpc>
              </a:pPr>
            </a:p>
          </p:txBody>
        </p:sp>
      </p:grpSp>
      <p:grpSp>
        <p:nvGrpSpPr>
          <p:cNvPr name="Group 9" id="9"/>
          <p:cNvGrpSpPr/>
          <p:nvPr/>
        </p:nvGrpSpPr>
        <p:grpSpPr>
          <a:xfrm rot="0">
            <a:off x="12129955" y="4583602"/>
            <a:ext cx="4813957" cy="621693"/>
            <a:chOff x="0" y="0"/>
            <a:chExt cx="3146879" cy="406400"/>
          </a:xfrm>
        </p:grpSpPr>
        <p:sp>
          <p:nvSpPr>
            <p:cNvPr name="Freeform 10" id="10"/>
            <p:cNvSpPr/>
            <p:nvPr/>
          </p:nvSpPr>
          <p:spPr>
            <a:xfrm flipH="false" flipV="false" rot="0">
              <a:off x="0" y="0"/>
              <a:ext cx="3146879" cy="406400"/>
            </a:xfrm>
            <a:custGeom>
              <a:avLst/>
              <a:gdLst/>
              <a:ahLst/>
              <a:cxnLst/>
              <a:rect r="r" b="b" t="t" l="l"/>
              <a:pathLst>
                <a:path h="406400" w="3146879">
                  <a:moveTo>
                    <a:pt x="2943679" y="0"/>
                  </a:moveTo>
                  <a:lnTo>
                    <a:pt x="203200" y="0"/>
                  </a:lnTo>
                  <a:lnTo>
                    <a:pt x="0" y="203200"/>
                  </a:lnTo>
                  <a:lnTo>
                    <a:pt x="203200" y="406400"/>
                  </a:lnTo>
                  <a:lnTo>
                    <a:pt x="2943679" y="406400"/>
                  </a:lnTo>
                  <a:lnTo>
                    <a:pt x="3146879" y="203200"/>
                  </a:lnTo>
                  <a:lnTo>
                    <a:pt x="2943679" y="0"/>
                  </a:lnTo>
                  <a:close/>
                </a:path>
              </a:pathLst>
            </a:custGeom>
            <a:solidFill>
              <a:srgbClr val="123586"/>
            </a:solidFill>
          </p:spPr>
        </p:sp>
        <p:sp>
          <p:nvSpPr>
            <p:cNvPr name="TextBox 11" id="11"/>
            <p:cNvSpPr txBox="true"/>
            <p:nvPr/>
          </p:nvSpPr>
          <p:spPr>
            <a:xfrm>
              <a:off x="152400" y="-38100"/>
              <a:ext cx="2842079" cy="444500"/>
            </a:xfrm>
            <a:prstGeom prst="rect">
              <a:avLst/>
            </a:prstGeom>
          </p:spPr>
          <p:txBody>
            <a:bodyPr anchor="ctr" rtlCol="false" tIns="49499" lIns="49499" bIns="49499" rIns="49499"/>
            <a:lstStyle/>
            <a:p>
              <a:pPr algn="ctr">
                <a:lnSpc>
                  <a:spcPts val="2939"/>
                </a:lnSpc>
              </a:pPr>
            </a:p>
          </p:txBody>
        </p:sp>
      </p:grpSp>
      <p:grpSp>
        <p:nvGrpSpPr>
          <p:cNvPr name="Group 12" id="12"/>
          <p:cNvGrpSpPr/>
          <p:nvPr/>
        </p:nvGrpSpPr>
        <p:grpSpPr>
          <a:xfrm rot="0">
            <a:off x="0" y="9850078"/>
            <a:ext cx="18288000" cy="436922"/>
            <a:chOff x="0" y="0"/>
            <a:chExt cx="4816593" cy="115074"/>
          </a:xfrm>
        </p:grpSpPr>
        <p:sp>
          <p:nvSpPr>
            <p:cNvPr name="Freeform 13" id="13"/>
            <p:cNvSpPr/>
            <p:nvPr/>
          </p:nvSpPr>
          <p:spPr>
            <a:xfrm flipH="false" flipV="false" rot="0">
              <a:off x="0" y="0"/>
              <a:ext cx="4816592" cy="115074"/>
            </a:xfrm>
            <a:custGeom>
              <a:avLst/>
              <a:gdLst/>
              <a:ahLst/>
              <a:cxnLst/>
              <a:rect r="r" b="b" t="t" l="l"/>
              <a:pathLst>
                <a:path h="115074" w="4816592">
                  <a:moveTo>
                    <a:pt x="0" y="0"/>
                  </a:moveTo>
                  <a:lnTo>
                    <a:pt x="4816592" y="0"/>
                  </a:lnTo>
                  <a:lnTo>
                    <a:pt x="4816592" y="115074"/>
                  </a:lnTo>
                  <a:lnTo>
                    <a:pt x="0" y="115074"/>
                  </a:lnTo>
                  <a:close/>
                </a:path>
              </a:pathLst>
            </a:custGeom>
            <a:solidFill>
              <a:srgbClr val="123586"/>
            </a:solidFill>
          </p:spPr>
        </p:sp>
        <p:sp>
          <p:nvSpPr>
            <p:cNvPr name="TextBox 14" id="14"/>
            <p:cNvSpPr txBox="true"/>
            <p:nvPr/>
          </p:nvSpPr>
          <p:spPr>
            <a:xfrm>
              <a:off x="0" y="-38100"/>
              <a:ext cx="4816593" cy="153174"/>
            </a:xfrm>
            <a:prstGeom prst="rect">
              <a:avLst/>
            </a:prstGeom>
          </p:spPr>
          <p:txBody>
            <a:bodyPr anchor="ctr" rtlCol="false" tIns="50800" lIns="50800" bIns="50800" rIns="50800"/>
            <a:lstStyle/>
            <a:p>
              <a:pPr algn="ctr">
                <a:lnSpc>
                  <a:spcPts val="2939"/>
                </a:lnSpc>
              </a:pPr>
            </a:p>
          </p:txBody>
        </p:sp>
      </p:grpSp>
      <p:grpSp>
        <p:nvGrpSpPr>
          <p:cNvPr name="Group 15" id="15"/>
          <p:cNvGrpSpPr/>
          <p:nvPr/>
        </p:nvGrpSpPr>
        <p:grpSpPr>
          <a:xfrm rot="0">
            <a:off x="0" y="10068119"/>
            <a:ext cx="18288000" cy="218881"/>
            <a:chOff x="0" y="0"/>
            <a:chExt cx="4816593" cy="57648"/>
          </a:xfrm>
        </p:grpSpPr>
        <p:sp>
          <p:nvSpPr>
            <p:cNvPr name="Freeform 16" id="16"/>
            <p:cNvSpPr/>
            <p:nvPr/>
          </p:nvSpPr>
          <p:spPr>
            <a:xfrm flipH="false" flipV="false" rot="0">
              <a:off x="0" y="0"/>
              <a:ext cx="4816592" cy="57648"/>
            </a:xfrm>
            <a:custGeom>
              <a:avLst/>
              <a:gdLst/>
              <a:ahLst/>
              <a:cxnLst/>
              <a:rect r="r" b="b" t="t" l="l"/>
              <a:pathLst>
                <a:path h="57648" w="4816592">
                  <a:moveTo>
                    <a:pt x="0" y="0"/>
                  </a:moveTo>
                  <a:lnTo>
                    <a:pt x="4816592" y="0"/>
                  </a:lnTo>
                  <a:lnTo>
                    <a:pt x="4816592" y="57648"/>
                  </a:lnTo>
                  <a:lnTo>
                    <a:pt x="0" y="57648"/>
                  </a:lnTo>
                  <a:close/>
                </a:path>
              </a:pathLst>
            </a:custGeom>
            <a:solidFill>
              <a:srgbClr val="517DED"/>
            </a:solidFill>
          </p:spPr>
        </p:sp>
        <p:sp>
          <p:nvSpPr>
            <p:cNvPr name="TextBox 17" id="17"/>
            <p:cNvSpPr txBox="true"/>
            <p:nvPr/>
          </p:nvSpPr>
          <p:spPr>
            <a:xfrm>
              <a:off x="0" y="-38100"/>
              <a:ext cx="4816593" cy="95748"/>
            </a:xfrm>
            <a:prstGeom prst="rect">
              <a:avLst/>
            </a:prstGeom>
          </p:spPr>
          <p:txBody>
            <a:bodyPr anchor="ctr" rtlCol="false" tIns="50800" lIns="50800" bIns="50800" rIns="50800"/>
            <a:lstStyle/>
            <a:p>
              <a:pPr algn="ctr">
                <a:lnSpc>
                  <a:spcPts val="2939"/>
                </a:lnSpc>
              </a:pPr>
            </a:p>
          </p:txBody>
        </p:sp>
      </p:grpSp>
      <p:sp>
        <p:nvSpPr>
          <p:cNvPr name="TextBox 18" id="18"/>
          <p:cNvSpPr txBox="true"/>
          <p:nvPr/>
        </p:nvSpPr>
        <p:spPr>
          <a:xfrm rot="0">
            <a:off x="1925623" y="5299927"/>
            <a:ext cx="4663623" cy="2752725"/>
          </a:xfrm>
          <a:prstGeom prst="rect">
            <a:avLst/>
          </a:prstGeom>
        </p:spPr>
        <p:txBody>
          <a:bodyPr anchor="t" rtlCol="false" tIns="0" lIns="0" bIns="0" rIns="0">
            <a:spAutoFit/>
          </a:bodyPr>
          <a:lstStyle/>
          <a:p>
            <a:pPr algn="just">
              <a:lnSpc>
                <a:spcPts val="2751"/>
              </a:lnSpc>
            </a:pPr>
            <a:r>
              <a:rPr lang="en-US" sz="2292">
                <a:solidFill>
                  <a:srgbClr val="000000"/>
                </a:solidFill>
                <a:latin typeface="Public Sans"/>
                <a:ea typeface="Public Sans"/>
                <a:cs typeface="Public Sans"/>
                <a:sym typeface="Public Sans"/>
              </a:rPr>
              <a:t>Robot akan mendeteksi jalur menggunakan Line sensor. dimana terdapat line warna hitam sebagai jalan raya, dan area line merah mengindikasikan kebakaran, dan line hijau mengindikasikan area yang selamat.</a:t>
            </a:r>
          </a:p>
        </p:txBody>
      </p:sp>
      <p:sp>
        <p:nvSpPr>
          <p:cNvPr name="TextBox 19" id="19"/>
          <p:cNvSpPr txBox="true"/>
          <p:nvPr/>
        </p:nvSpPr>
        <p:spPr>
          <a:xfrm rot="0">
            <a:off x="1950722" y="4692574"/>
            <a:ext cx="4463090" cy="394224"/>
          </a:xfrm>
          <a:prstGeom prst="rect">
            <a:avLst/>
          </a:prstGeom>
        </p:spPr>
        <p:txBody>
          <a:bodyPr anchor="t" rtlCol="false" tIns="0" lIns="0" bIns="0" rIns="0">
            <a:spAutoFit/>
          </a:bodyPr>
          <a:lstStyle/>
          <a:p>
            <a:pPr algn="ctr">
              <a:lnSpc>
                <a:spcPts val="3091"/>
              </a:lnSpc>
            </a:pPr>
            <a:r>
              <a:rPr lang="en-US" sz="2575" b="true">
                <a:solidFill>
                  <a:srgbClr val="FFFFFF"/>
                </a:solidFill>
                <a:latin typeface="Public Sans Bold"/>
                <a:ea typeface="Public Sans Bold"/>
                <a:cs typeface="Public Sans Bold"/>
                <a:sym typeface="Public Sans Bold"/>
              </a:rPr>
              <a:t>DETEKSI JALUR</a:t>
            </a:r>
          </a:p>
        </p:txBody>
      </p:sp>
      <p:sp>
        <p:nvSpPr>
          <p:cNvPr name="TextBox 20" id="20"/>
          <p:cNvSpPr txBox="true"/>
          <p:nvPr/>
        </p:nvSpPr>
        <p:spPr>
          <a:xfrm rot="0">
            <a:off x="7027789" y="5378784"/>
            <a:ext cx="4663623" cy="1714443"/>
          </a:xfrm>
          <a:prstGeom prst="rect">
            <a:avLst/>
          </a:prstGeom>
        </p:spPr>
        <p:txBody>
          <a:bodyPr anchor="t" rtlCol="false" tIns="0" lIns="0" bIns="0" rIns="0">
            <a:spAutoFit/>
          </a:bodyPr>
          <a:lstStyle/>
          <a:p>
            <a:pPr algn="just">
              <a:lnSpc>
                <a:spcPts val="2751"/>
              </a:lnSpc>
            </a:pPr>
            <a:r>
              <a:rPr lang="en-US" sz="2292">
                <a:solidFill>
                  <a:srgbClr val="000000"/>
                </a:solidFill>
                <a:latin typeface="Public Sans"/>
                <a:ea typeface="Public Sans"/>
                <a:cs typeface="Public Sans"/>
                <a:sym typeface="Public Sans"/>
              </a:rPr>
              <a:t>Data dari sensor dikirim ke mikrokontroler, yang kemudian memutuskan arah pergerakan robot untuk memadamkan area yang terbakar.</a:t>
            </a:r>
          </a:p>
        </p:txBody>
      </p:sp>
      <p:sp>
        <p:nvSpPr>
          <p:cNvPr name="TextBox 21" id="21"/>
          <p:cNvSpPr txBox="true"/>
          <p:nvPr/>
        </p:nvSpPr>
        <p:spPr>
          <a:xfrm rot="0">
            <a:off x="7128055" y="4692574"/>
            <a:ext cx="4463090" cy="394224"/>
          </a:xfrm>
          <a:prstGeom prst="rect">
            <a:avLst/>
          </a:prstGeom>
        </p:spPr>
        <p:txBody>
          <a:bodyPr anchor="t" rtlCol="false" tIns="0" lIns="0" bIns="0" rIns="0">
            <a:spAutoFit/>
          </a:bodyPr>
          <a:lstStyle/>
          <a:p>
            <a:pPr algn="ctr">
              <a:lnSpc>
                <a:spcPts val="3091"/>
              </a:lnSpc>
            </a:pPr>
            <a:r>
              <a:rPr lang="en-US" sz="2575" b="true">
                <a:solidFill>
                  <a:srgbClr val="FFFFFF"/>
                </a:solidFill>
                <a:latin typeface="Public Sans Bold"/>
                <a:ea typeface="Public Sans Bold"/>
                <a:cs typeface="Public Sans Bold"/>
                <a:sym typeface="Public Sans Bold"/>
              </a:rPr>
              <a:t>PROSES DATA</a:t>
            </a:r>
          </a:p>
        </p:txBody>
      </p:sp>
      <p:sp>
        <p:nvSpPr>
          <p:cNvPr name="TextBox 22" id="22"/>
          <p:cNvSpPr txBox="true"/>
          <p:nvPr/>
        </p:nvSpPr>
        <p:spPr>
          <a:xfrm rot="0">
            <a:off x="12205122" y="5378784"/>
            <a:ext cx="4663623" cy="2737393"/>
          </a:xfrm>
          <a:prstGeom prst="rect">
            <a:avLst/>
          </a:prstGeom>
        </p:spPr>
        <p:txBody>
          <a:bodyPr anchor="t" rtlCol="false" tIns="0" lIns="0" bIns="0" rIns="0">
            <a:spAutoFit/>
          </a:bodyPr>
          <a:lstStyle/>
          <a:p>
            <a:pPr algn="just">
              <a:lnSpc>
                <a:spcPts val="2751"/>
              </a:lnSpc>
            </a:pPr>
            <a:r>
              <a:rPr lang="en-US" sz="2292">
                <a:solidFill>
                  <a:srgbClr val="000000"/>
                </a:solidFill>
                <a:latin typeface="Public Sans"/>
                <a:ea typeface="Public Sans"/>
                <a:cs typeface="Public Sans"/>
                <a:sym typeface="Public Sans"/>
              </a:rPr>
              <a:t>Data dari microkontroler akan diterima oleh motor untuk menjalankan robot maju kedepan dan mundur, dan fan/proppler berfungsi ketika sensor mendeteksi adanya kebakaran secara otomatis proppler akan menyala.</a:t>
            </a:r>
          </a:p>
        </p:txBody>
      </p:sp>
      <p:sp>
        <p:nvSpPr>
          <p:cNvPr name="TextBox 23" id="23"/>
          <p:cNvSpPr txBox="true"/>
          <p:nvPr/>
        </p:nvSpPr>
        <p:spPr>
          <a:xfrm rot="0">
            <a:off x="12305389" y="4692574"/>
            <a:ext cx="4463090" cy="394224"/>
          </a:xfrm>
          <a:prstGeom prst="rect">
            <a:avLst/>
          </a:prstGeom>
        </p:spPr>
        <p:txBody>
          <a:bodyPr anchor="t" rtlCol="false" tIns="0" lIns="0" bIns="0" rIns="0">
            <a:spAutoFit/>
          </a:bodyPr>
          <a:lstStyle/>
          <a:p>
            <a:pPr algn="ctr">
              <a:lnSpc>
                <a:spcPts val="3091"/>
              </a:lnSpc>
            </a:pPr>
            <a:r>
              <a:rPr lang="en-US" sz="2575" b="true">
                <a:solidFill>
                  <a:srgbClr val="FFFFFF"/>
                </a:solidFill>
                <a:latin typeface="Public Sans Bold"/>
                <a:ea typeface="Public Sans Bold"/>
                <a:cs typeface="Public Sans Bold"/>
                <a:sym typeface="Public Sans Bold"/>
              </a:rPr>
              <a:t>MOTOR &amp; PROPPLER</a:t>
            </a:r>
          </a:p>
        </p:txBody>
      </p:sp>
      <p:sp>
        <p:nvSpPr>
          <p:cNvPr name="AutoShape 24" id="24"/>
          <p:cNvSpPr/>
          <p:nvPr/>
        </p:nvSpPr>
        <p:spPr>
          <a:xfrm>
            <a:off x="1750189" y="8174814"/>
            <a:ext cx="4738790" cy="0"/>
          </a:xfrm>
          <a:prstGeom prst="line">
            <a:avLst/>
          </a:prstGeom>
          <a:ln cap="flat" w="66675">
            <a:solidFill>
              <a:srgbClr val="123586"/>
            </a:solidFill>
            <a:prstDash val="solid"/>
            <a:headEnd type="none" len="sm" w="sm"/>
            <a:tailEnd type="none" len="sm" w="sm"/>
          </a:ln>
        </p:spPr>
      </p:sp>
      <p:sp>
        <p:nvSpPr>
          <p:cNvPr name="AutoShape 25" id="25"/>
          <p:cNvSpPr/>
          <p:nvPr/>
        </p:nvSpPr>
        <p:spPr>
          <a:xfrm>
            <a:off x="6852355" y="8208152"/>
            <a:ext cx="4738790" cy="0"/>
          </a:xfrm>
          <a:prstGeom prst="line">
            <a:avLst/>
          </a:prstGeom>
          <a:ln cap="flat" w="66675">
            <a:solidFill>
              <a:srgbClr val="123586"/>
            </a:solidFill>
            <a:prstDash val="solid"/>
            <a:headEnd type="none" len="sm" w="sm"/>
            <a:tailEnd type="none" len="sm" w="sm"/>
          </a:ln>
        </p:spPr>
      </p:sp>
      <p:sp>
        <p:nvSpPr>
          <p:cNvPr name="AutoShape 26" id="26"/>
          <p:cNvSpPr/>
          <p:nvPr/>
        </p:nvSpPr>
        <p:spPr>
          <a:xfrm>
            <a:off x="12205122" y="8241489"/>
            <a:ext cx="4738790" cy="0"/>
          </a:xfrm>
          <a:prstGeom prst="line">
            <a:avLst/>
          </a:prstGeom>
          <a:ln cap="flat" w="66675">
            <a:solidFill>
              <a:srgbClr val="123586"/>
            </a:solidFill>
            <a:prstDash val="solid"/>
            <a:headEnd type="none" len="sm" w="sm"/>
            <a:tailEnd type="none" len="sm" w="sm"/>
          </a:ln>
        </p:spPr>
      </p:sp>
      <p:sp>
        <p:nvSpPr>
          <p:cNvPr name="Freeform 27" id="27"/>
          <p:cNvSpPr/>
          <p:nvPr/>
        </p:nvSpPr>
        <p:spPr>
          <a:xfrm flipH="false" flipV="true" rot="0">
            <a:off x="-4353883" y="-359303"/>
            <a:ext cx="6733397" cy="6640813"/>
          </a:xfrm>
          <a:custGeom>
            <a:avLst/>
            <a:gdLst/>
            <a:ahLst/>
            <a:cxnLst/>
            <a:rect r="r" b="b" t="t" l="l"/>
            <a:pathLst>
              <a:path h="6640813" w="6733397">
                <a:moveTo>
                  <a:pt x="0" y="6640813"/>
                </a:moveTo>
                <a:lnTo>
                  <a:pt x="6733397" y="6640813"/>
                </a:lnTo>
                <a:lnTo>
                  <a:pt x="6733397" y="0"/>
                </a:lnTo>
                <a:lnTo>
                  <a:pt x="0" y="0"/>
                </a:lnTo>
                <a:lnTo>
                  <a:pt x="0" y="664081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8" id="28"/>
          <p:cNvSpPr/>
          <p:nvPr/>
        </p:nvSpPr>
        <p:spPr>
          <a:xfrm flipH="true" flipV="true" rot="0">
            <a:off x="13892601" y="-1084738"/>
            <a:ext cx="6733397" cy="6640813"/>
          </a:xfrm>
          <a:custGeom>
            <a:avLst/>
            <a:gdLst/>
            <a:ahLst/>
            <a:cxnLst/>
            <a:rect r="r" b="b" t="t" l="l"/>
            <a:pathLst>
              <a:path h="6640813" w="6733397">
                <a:moveTo>
                  <a:pt x="6733398" y="6640813"/>
                </a:moveTo>
                <a:lnTo>
                  <a:pt x="0" y="6640813"/>
                </a:lnTo>
                <a:lnTo>
                  <a:pt x="0" y="0"/>
                </a:lnTo>
                <a:lnTo>
                  <a:pt x="6733398" y="0"/>
                </a:lnTo>
                <a:lnTo>
                  <a:pt x="6733398" y="6640813"/>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transition spd="slow">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02696" y="2365715"/>
            <a:ext cx="8078405" cy="991474"/>
          </a:xfrm>
          <a:prstGeom prst="rect">
            <a:avLst/>
          </a:prstGeom>
        </p:spPr>
        <p:txBody>
          <a:bodyPr anchor="t" rtlCol="false" tIns="0" lIns="0" bIns="0" rIns="0">
            <a:spAutoFit/>
          </a:bodyPr>
          <a:lstStyle/>
          <a:p>
            <a:pPr algn="l">
              <a:lnSpc>
                <a:spcPts val="7500"/>
              </a:lnSpc>
            </a:pPr>
            <a:r>
              <a:rPr lang="en-US" sz="6818" b="true">
                <a:solidFill>
                  <a:srgbClr val="123586"/>
                </a:solidFill>
                <a:latin typeface="Eastman Grotesque Bold"/>
                <a:ea typeface="Eastman Grotesque Bold"/>
                <a:cs typeface="Eastman Grotesque Bold"/>
                <a:sym typeface="Eastman Grotesque Bold"/>
              </a:rPr>
              <a:t>KESIMPULAN</a:t>
            </a:r>
          </a:p>
        </p:txBody>
      </p:sp>
      <p:sp>
        <p:nvSpPr>
          <p:cNvPr name="TextBox 3" id="3"/>
          <p:cNvSpPr txBox="true"/>
          <p:nvPr/>
        </p:nvSpPr>
        <p:spPr>
          <a:xfrm rot="0">
            <a:off x="1065595" y="3972137"/>
            <a:ext cx="8078405" cy="2342726"/>
          </a:xfrm>
          <a:prstGeom prst="rect">
            <a:avLst/>
          </a:prstGeom>
        </p:spPr>
        <p:txBody>
          <a:bodyPr anchor="t" rtlCol="false" tIns="0" lIns="0" bIns="0" rIns="0">
            <a:spAutoFit/>
          </a:bodyPr>
          <a:lstStyle/>
          <a:p>
            <a:pPr algn="just">
              <a:lnSpc>
                <a:spcPts val="2693"/>
              </a:lnSpc>
            </a:pPr>
            <a:r>
              <a:rPr lang="en-US" sz="2244">
                <a:solidFill>
                  <a:srgbClr val="000000"/>
                </a:solidFill>
                <a:latin typeface="Public Sans"/>
                <a:ea typeface="Public Sans"/>
                <a:cs typeface="Public Sans"/>
                <a:sym typeface="Public Sans"/>
              </a:rPr>
              <a:t>Robot pemadam kebakaran ini adalah platform yang menjanjikan untuk pengembangan lebih lanjut dalam teknologi robotika. Dengan menggabungkan line sensor, mikrokontroler, dan aktuator, robot ini dapat melakukan tugas-tugas kompleks secara otomatis. Robot ini berpotensi untuk digunakan dalam berbagai aplikasi, seperti pemadam kebakaran, penyelamatan, dan inspeksi.</a:t>
            </a:r>
          </a:p>
        </p:txBody>
      </p:sp>
      <p:grpSp>
        <p:nvGrpSpPr>
          <p:cNvPr name="Group 4" id="4"/>
          <p:cNvGrpSpPr/>
          <p:nvPr/>
        </p:nvGrpSpPr>
        <p:grpSpPr>
          <a:xfrm rot="0">
            <a:off x="11197823" y="0"/>
            <a:ext cx="2937046" cy="10287000"/>
            <a:chOff x="0" y="0"/>
            <a:chExt cx="773543" cy="2709333"/>
          </a:xfrm>
        </p:grpSpPr>
        <p:sp>
          <p:nvSpPr>
            <p:cNvPr name="Freeform 5" id="5"/>
            <p:cNvSpPr/>
            <p:nvPr/>
          </p:nvSpPr>
          <p:spPr>
            <a:xfrm flipH="false" flipV="false" rot="0">
              <a:off x="0" y="0"/>
              <a:ext cx="773543" cy="2709333"/>
            </a:xfrm>
            <a:custGeom>
              <a:avLst/>
              <a:gdLst/>
              <a:ahLst/>
              <a:cxnLst/>
              <a:rect r="r" b="b" t="t" l="l"/>
              <a:pathLst>
                <a:path h="2709333" w="773543">
                  <a:moveTo>
                    <a:pt x="0" y="0"/>
                  </a:moveTo>
                  <a:lnTo>
                    <a:pt x="773543" y="0"/>
                  </a:lnTo>
                  <a:lnTo>
                    <a:pt x="773543" y="2709333"/>
                  </a:lnTo>
                  <a:lnTo>
                    <a:pt x="0" y="2709333"/>
                  </a:lnTo>
                  <a:close/>
                </a:path>
              </a:pathLst>
            </a:custGeom>
            <a:solidFill>
              <a:srgbClr val="517DED"/>
            </a:solidFill>
          </p:spPr>
        </p:sp>
        <p:sp>
          <p:nvSpPr>
            <p:cNvPr name="TextBox 6" id="6"/>
            <p:cNvSpPr txBox="true"/>
            <p:nvPr/>
          </p:nvSpPr>
          <p:spPr>
            <a:xfrm>
              <a:off x="0" y="-38100"/>
              <a:ext cx="773543" cy="2747433"/>
            </a:xfrm>
            <a:prstGeom prst="rect">
              <a:avLst/>
            </a:prstGeom>
          </p:spPr>
          <p:txBody>
            <a:bodyPr anchor="ctr" rtlCol="false" tIns="50800" lIns="50800" bIns="50800" rIns="50800"/>
            <a:lstStyle/>
            <a:p>
              <a:pPr algn="ctr">
                <a:lnSpc>
                  <a:spcPts val="2939"/>
                </a:lnSpc>
              </a:pPr>
            </a:p>
          </p:txBody>
        </p:sp>
      </p:grpSp>
      <p:grpSp>
        <p:nvGrpSpPr>
          <p:cNvPr name="Group 7" id="7"/>
          <p:cNvGrpSpPr/>
          <p:nvPr/>
        </p:nvGrpSpPr>
        <p:grpSpPr>
          <a:xfrm rot="0">
            <a:off x="13384565" y="3742313"/>
            <a:ext cx="3687350" cy="10287000"/>
            <a:chOff x="0" y="0"/>
            <a:chExt cx="971154" cy="2709333"/>
          </a:xfrm>
        </p:grpSpPr>
        <p:sp>
          <p:nvSpPr>
            <p:cNvPr name="Freeform 8" id="8"/>
            <p:cNvSpPr/>
            <p:nvPr/>
          </p:nvSpPr>
          <p:spPr>
            <a:xfrm flipH="false" flipV="false" rot="0">
              <a:off x="0" y="0"/>
              <a:ext cx="971154" cy="2709333"/>
            </a:xfrm>
            <a:custGeom>
              <a:avLst/>
              <a:gdLst/>
              <a:ahLst/>
              <a:cxnLst/>
              <a:rect r="r" b="b" t="t" l="l"/>
              <a:pathLst>
                <a:path h="2709333" w="971154">
                  <a:moveTo>
                    <a:pt x="0" y="0"/>
                  </a:moveTo>
                  <a:lnTo>
                    <a:pt x="971154" y="0"/>
                  </a:lnTo>
                  <a:lnTo>
                    <a:pt x="971154" y="2709333"/>
                  </a:lnTo>
                  <a:lnTo>
                    <a:pt x="0" y="2709333"/>
                  </a:lnTo>
                  <a:close/>
                </a:path>
              </a:pathLst>
            </a:custGeom>
            <a:solidFill>
              <a:srgbClr val="123586"/>
            </a:solidFill>
          </p:spPr>
        </p:sp>
        <p:sp>
          <p:nvSpPr>
            <p:cNvPr name="TextBox 9" id="9"/>
            <p:cNvSpPr txBox="true"/>
            <p:nvPr/>
          </p:nvSpPr>
          <p:spPr>
            <a:xfrm>
              <a:off x="0" y="-38100"/>
              <a:ext cx="971154" cy="2747433"/>
            </a:xfrm>
            <a:prstGeom prst="rect">
              <a:avLst/>
            </a:prstGeom>
          </p:spPr>
          <p:txBody>
            <a:bodyPr anchor="ctr" rtlCol="false" tIns="50800" lIns="50800" bIns="50800" rIns="50800"/>
            <a:lstStyle/>
            <a:p>
              <a:pPr algn="ctr">
                <a:lnSpc>
                  <a:spcPts val="2939"/>
                </a:lnSpc>
              </a:pPr>
            </a:p>
          </p:txBody>
        </p:sp>
      </p:grpSp>
      <p:grpSp>
        <p:nvGrpSpPr>
          <p:cNvPr name="Group 10" id="10"/>
          <p:cNvGrpSpPr/>
          <p:nvPr/>
        </p:nvGrpSpPr>
        <p:grpSpPr>
          <a:xfrm rot="0">
            <a:off x="11197823" y="805267"/>
            <a:ext cx="5874092" cy="587409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2"/>
              <a:stretch>
                <a:fillRect l="-12500" t="0" r="-12500" b="0"/>
              </a:stretch>
            </a:blipFill>
            <a:ln w="190500" cap="sq">
              <a:solidFill>
                <a:srgbClr val="123586"/>
              </a:solidFill>
              <a:prstDash val="solid"/>
              <a:miter/>
            </a:ln>
          </p:spPr>
        </p:sp>
      </p:grpSp>
      <p:sp>
        <p:nvSpPr>
          <p:cNvPr name="Freeform 12" id="12"/>
          <p:cNvSpPr/>
          <p:nvPr/>
        </p:nvSpPr>
        <p:spPr>
          <a:xfrm flipH="false" flipV="false" rot="-5400000">
            <a:off x="16541800" y="978498"/>
            <a:ext cx="851963" cy="1846271"/>
          </a:xfrm>
          <a:custGeom>
            <a:avLst/>
            <a:gdLst/>
            <a:ahLst/>
            <a:cxnLst/>
            <a:rect r="r" b="b" t="t" l="l"/>
            <a:pathLst>
              <a:path h="1846271" w="851963">
                <a:moveTo>
                  <a:pt x="0" y="0"/>
                </a:moveTo>
                <a:lnTo>
                  <a:pt x="851964" y="0"/>
                </a:lnTo>
                <a:lnTo>
                  <a:pt x="851964" y="1846271"/>
                </a:lnTo>
                <a:lnTo>
                  <a:pt x="0" y="1846271"/>
                </a:lnTo>
                <a:lnTo>
                  <a:pt x="0" y="0"/>
                </a:lnTo>
                <a:close/>
              </a:path>
            </a:pathLst>
          </a:custGeom>
          <a:blipFill>
            <a:blip r:embed="rId3">
              <a:extLst>
                <a:ext uri="{96DAC541-7B7A-43D3-8B79-37D633B846F1}">
                  <asvg:svgBlip xmlns:asvg="http://schemas.microsoft.com/office/drawing/2016/SVG/main" r:embed="rId4"/>
                </a:ext>
              </a:extLst>
            </a:blip>
            <a:stretch>
              <a:fillRect l="0" t="-24495" r="-368184" b="0"/>
            </a:stretch>
          </a:blipFill>
        </p:spPr>
      </p:sp>
    </p:spTree>
  </p:cSld>
  <p:clrMapOvr>
    <a:masterClrMapping/>
  </p:clrMapOvr>
  <p:transition spd="slow">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28236" y="5642865"/>
            <a:ext cx="7460770" cy="746077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2"/>
              <a:stretch>
                <a:fillRect l="0" t="0" r="0" b="0"/>
              </a:stretch>
            </a:blipFill>
            <a:ln w="190500" cap="sq">
              <a:solidFill>
                <a:srgbClr val="123586"/>
              </a:solidFill>
              <a:prstDash val="solid"/>
              <a:miter/>
            </a:ln>
          </p:spPr>
        </p:sp>
      </p:grpSp>
      <p:sp>
        <p:nvSpPr>
          <p:cNvPr name="Freeform 4" id="4"/>
          <p:cNvSpPr/>
          <p:nvPr/>
        </p:nvSpPr>
        <p:spPr>
          <a:xfrm flipH="false" flipV="true" rot="0">
            <a:off x="-5589639" y="-2192252"/>
            <a:ext cx="10192919" cy="9619567"/>
          </a:xfrm>
          <a:custGeom>
            <a:avLst/>
            <a:gdLst/>
            <a:ahLst/>
            <a:cxnLst/>
            <a:rect r="r" b="b" t="t" l="l"/>
            <a:pathLst>
              <a:path h="9619567" w="10192919">
                <a:moveTo>
                  <a:pt x="0" y="9619567"/>
                </a:moveTo>
                <a:lnTo>
                  <a:pt x="10192919" y="9619567"/>
                </a:lnTo>
                <a:lnTo>
                  <a:pt x="10192919" y="0"/>
                </a:lnTo>
                <a:lnTo>
                  <a:pt x="0" y="0"/>
                </a:lnTo>
                <a:lnTo>
                  <a:pt x="0" y="9619567"/>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5" id="5"/>
          <p:cNvSpPr/>
          <p:nvPr/>
        </p:nvSpPr>
        <p:spPr>
          <a:xfrm flipH="true" flipV="false" rot="0">
            <a:off x="13684720" y="2859685"/>
            <a:ext cx="10192919" cy="9619567"/>
          </a:xfrm>
          <a:custGeom>
            <a:avLst/>
            <a:gdLst/>
            <a:ahLst/>
            <a:cxnLst/>
            <a:rect r="r" b="b" t="t" l="l"/>
            <a:pathLst>
              <a:path h="9619567" w="10192919">
                <a:moveTo>
                  <a:pt x="10192919" y="0"/>
                </a:moveTo>
                <a:lnTo>
                  <a:pt x="0" y="0"/>
                </a:lnTo>
                <a:lnTo>
                  <a:pt x="0" y="9619567"/>
                </a:lnTo>
                <a:lnTo>
                  <a:pt x="10192919" y="9619567"/>
                </a:lnTo>
                <a:lnTo>
                  <a:pt x="10192919"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6" id="6"/>
          <p:cNvGrpSpPr/>
          <p:nvPr/>
        </p:nvGrpSpPr>
        <p:grpSpPr>
          <a:xfrm rot="0">
            <a:off x="13432907" y="-2355370"/>
            <a:ext cx="7460770" cy="746077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blipFill>
              <a:blip r:embed="rId5"/>
              <a:stretch>
                <a:fillRect l="-17101" t="0" r="-16231" b="0"/>
              </a:stretch>
            </a:blipFill>
            <a:ln w="190500" cap="sq">
              <a:solidFill>
                <a:srgbClr val="123586"/>
              </a:solidFill>
              <a:prstDash val="solid"/>
              <a:miter/>
            </a:ln>
          </p:spPr>
        </p:sp>
      </p:grpSp>
      <p:sp>
        <p:nvSpPr>
          <p:cNvPr name="TextBox 8" id="8"/>
          <p:cNvSpPr txBox="true"/>
          <p:nvPr/>
        </p:nvSpPr>
        <p:spPr>
          <a:xfrm rot="0">
            <a:off x="1028700" y="4083342"/>
            <a:ext cx="15801596" cy="1987681"/>
          </a:xfrm>
          <a:prstGeom prst="rect">
            <a:avLst/>
          </a:prstGeom>
        </p:spPr>
        <p:txBody>
          <a:bodyPr anchor="t" rtlCol="false" tIns="0" lIns="0" bIns="0" rIns="0">
            <a:spAutoFit/>
          </a:bodyPr>
          <a:lstStyle/>
          <a:p>
            <a:pPr algn="ctr">
              <a:lnSpc>
                <a:spcPts val="15641"/>
              </a:lnSpc>
            </a:pPr>
            <a:r>
              <a:rPr lang="en-US" sz="13034" b="true">
                <a:solidFill>
                  <a:srgbClr val="123586"/>
                </a:solidFill>
                <a:latin typeface="Eastman Grotesque Bold"/>
                <a:ea typeface="Eastman Grotesque Bold"/>
                <a:cs typeface="Eastman Grotesque Bold"/>
                <a:sym typeface="Eastman Grotesque Bold"/>
              </a:rPr>
              <a:t>Thank You</a:t>
            </a: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DAGge1j8SRQ</dc:identifier>
  <dcterms:modified xsi:type="dcterms:W3CDTF">2011-08-01T06:04:30Z</dcterms:modified>
  <cp:revision>1</cp:revision>
  <dc:title>Robot Line Follower X-MegaPro Pemadam Api</dc:title>
</cp:coreProperties>
</file>