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9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655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734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6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88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01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07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6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954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57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0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A73D3-5616-4CF0-8493-98F0808EF71F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905C-3266-46B6-A1DD-80F4AB0AB7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17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0%B5%D0%B1-%D1%81%D0%B5%D1%80%D0%B2%D0%B5%D1%80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jinja.pocoo.org/" TargetMode="External"/><Relationship Id="rId7" Type="http://schemas.openxmlformats.org/officeDocument/2006/relationships/hyperlink" Target="https://uk.wikipedia.org/wiki/%D0%A1%D0%B5%D1%80%D0%B2%D0%B5%D1%80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werkzeug.pocoo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Python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uk.wikipedia.org/wiki/WSGI#cite_note-1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uk.wikipedia.org/wiki/%D0%90%D0%BD%D0%B3%D0%BB%D1%96%D0%B9%D1%81%D1%8C%D0%BA%D0%B0_%D0%BC%D0%BE%D0%B2%D0%B0" TargetMode="External"/><Relationship Id="rId9" Type="http://schemas.openxmlformats.org/officeDocument/2006/relationships/hyperlink" Target="https://uk.wikipedia.org/wiki/Apach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F%D1%80%D0%BE%D0%B3%D1%80%D0%B0%D0%BC%D1%83%D0%B2%D0%B0%D0%BD%D0%BD%D1%8F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uk.wikipedia.org/wiki/%D0%90%D0%BD%D1%82%D0%B8%D0%BF%D0%B0%D1%82%D1%82%D0%B5%D1%80%D0%B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%D0%90%D0%BD%D0%B3%D0%BB%D1%96%D0%B9%D1%81%D1%8C%D0%BA%D0%B0_%D0%BC%D0%BE%D0%B2%D0%B0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1381" y="225631"/>
            <a:ext cx="27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Flask Framework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054" y="6359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Flask depends on some external libraries, like </a:t>
            </a:r>
            <a:r>
              <a:rPr lang="en-US" dirty="0" err="1">
                <a:solidFill>
                  <a:srgbClr val="004B6B"/>
                </a:solidFill>
                <a:latin typeface="Georgia" panose="02040502050405020303" pitchFamily="18" charset="0"/>
                <a:hlinkClick r:id="rId2"/>
              </a:rPr>
              <a:t>Werkzeug</a:t>
            </a: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 and </a:t>
            </a:r>
            <a:r>
              <a:rPr lang="en-US" dirty="0">
                <a:solidFill>
                  <a:srgbClr val="004B6B"/>
                </a:solidFill>
                <a:latin typeface="Georgia" panose="02040502050405020303" pitchFamily="18" charset="0"/>
                <a:hlinkClick r:id="rId3"/>
              </a:rPr>
              <a:t>Jinja2</a:t>
            </a: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. </a:t>
            </a:r>
            <a:r>
              <a:rPr lang="en-US" dirty="0" err="1">
                <a:solidFill>
                  <a:srgbClr val="3E4349"/>
                </a:solidFill>
                <a:latin typeface="Georgia" panose="02040502050405020303" pitchFamily="18" charset="0"/>
              </a:rPr>
              <a:t>Werkzeug</a:t>
            </a: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 is a toolkit for WSGI, the standard Python interface between web applications and a variety of servers for both development and deployment. Jinja2 renders templates.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2925" y="52197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WSGI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uk-UA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Англійська мова"/>
              </a:rPr>
              <a:t>англ</a:t>
            </a:r>
            <a:r>
              <a:rPr lang="uk-UA" dirty="0">
                <a:solidFill>
                  <a:srgbClr val="0B0080"/>
                </a:solidFill>
                <a:latin typeface="Arial" panose="020B0604020202020204" pitchFamily="34" charset="0"/>
                <a:hlinkClick r:id="rId4" tooltip="Англійська мова"/>
              </a:rPr>
              <a:t>.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Web Server Gateway Interface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вимовляється </a:t>
            </a:r>
            <a:r>
              <a:rPr lang="uk-UA" i="1" dirty="0">
                <a:solidFill>
                  <a:srgbClr val="222222"/>
                </a:solidFill>
                <a:latin typeface="Arial" panose="020B0604020202020204" pitchFamily="34" charset="0"/>
              </a:rPr>
              <a:t>віскі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 або </a:t>
            </a:r>
            <a:r>
              <a:rPr lang="uk-UA" i="1" dirty="0" err="1">
                <a:solidFill>
                  <a:srgbClr val="222222"/>
                </a:solidFill>
                <a:latin typeface="Arial" panose="020B0604020202020204" pitchFamily="34" charset="0"/>
              </a:rPr>
              <a:t>візґі</a:t>
            </a:r>
            <a:r>
              <a:rPr lang="uk-UA" baseline="30000" dirty="0">
                <a:solidFill>
                  <a:srgbClr val="0B0080"/>
                </a:solidFill>
                <a:latin typeface="Arial" panose="020B0604020202020204" pitchFamily="34" charset="0"/>
                <a:hlinkClick r:id="rId5"/>
              </a:rPr>
              <a:t>[1]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) — стандарт взаємодії між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Python"/>
              </a:rPr>
              <a:t>Python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програмою, яка виконується на стороні </a:t>
            </a:r>
            <a:r>
              <a:rPr lang="uk-UA" dirty="0">
                <a:solidFill>
                  <a:srgbClr val="0B0080"/>
                </a:solidFill>
                <a:latin typeface="Arial" panose="020B0604020202020204" pitchFamily="34" charset="0"/>
                <a:hlinkClick r:id="rId7" tooltip="Сервер"/>
              </a:rPr>
              <a:t>сервера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, і самим </a:t>
            </a:r>
            <a:r>
              <a:rPr lang="uk-UA" dirty="0">
                <a:solidFill>
                  <a:srgbClr val="0B0080"/>
                </a:solidFill>
                <a:latin typeface="Arial" panose="020B0604020202020204" pitchFamily="34" charset="0"/>
                <a:hlinkClick r:id="rId8" tooltip="Веб-сервер"/>
              </a:rPr>
              <a:t>веб-сервером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</a:rPr>
              <a:t>, наприклад,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Apache"/>
              </a:rPr>
              <a:t>Apache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8420" y="1084252"/>
            <a:ext cx="2495550" cy="304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949256" y="56418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aramond" panose="02020404030301010803" pitchFamily="18" charset="0"/>
              </a:rPr>
              <a:t>Installation</a:t>
            </a:r>
            <a:endParaRPr lang="en-US" b="0" i="0" dirty="0">
              <a:solidFill>
                <a:srgbClr val="3E4349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6985" y="1539787"/>
            <a:ext cx="3590925" cy="1028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3759" y="2719222"/>
            <a:ext cx="1857375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9256" y="3259060"/>
            <a:ext cx="1666875" cy="2952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813759" y="3144644"/>
            <a:ext cx="1857375" cy="5352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59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9" y="971433"/>
            <a:ext cx="2466975" cy="11906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39376" y="3251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The first argument is the name of the application’s module or package.</a:t>
            </a:r>
            <a:endParaRPr lang="uk-UA" dirty="0"/>
          </a:p>
        </p:txBody>
      </p:sp>
      <p:cxnSp>
        <p:nvCxnSpPr>
          <p:cNvPr id="5" name="Прямая со стрелкой 4"/>
          <p:cNvCxnSpPr>
            <a:stCxn id="3" idx="1"/>
          </p:cNvCxnSpPr>
          <p:nvPr/>
        </p:nvCxnSpPr>
        <p:spPr>
          <a:xfrm flipH="1">
            <a:off x="2676293" y="648268"/>
            <a:ext cx="1063083" cy="60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1405054" y="1393902"/>
            <a:ext cx="2798956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4010" y="1661531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</a:t>
            </a:r>
            <a:r>
              <a:rPr lang="en-US" dirty="0" smtClean="0"/>
              <a:t>WSGI application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72" y="2642839"/>
            <a:ext cx="2933700" cy="4572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413545" y="273070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yourapplication/app.py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1" y="5921762"/>
            <a:ext cx="5915025" cy="7239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71" y="5921762"/>
            <a:ext cx="3000375" cy="4191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160361" y="3709616"/>
            <a:ext cx="50316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err="1">
                <a:solidFill>
                  <a:srgbClr val="222222"/>
                </a:solidFill>
                <a:latin typeface="Arial" panose="020B0604020202020204" pitchFamily="34" charset="0"/>
              </a:rPr>
              <a:t>Жорстки́й</a:t>
            </a:r>
            <a:r>
              <a:rPr lang="ru-RU" sz="1100" b="1" dirty="0">
                <a:solidFill>
                  <a:srgbClr val="222222"/>
                </a:solidFill>
                <a:latin typeface="Arial" panose="020B0604020202020204" pitchFamily="34" charset="0"/>
              </a:rPr>
              <a:t> код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відомий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також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як </a:t>
            </a:r>
            <a:r>
              <a:rPr lang="ru-RU" sz="1100" dirty="0">
                <a:solidFill>
                  <a:srgbClr val="0B0080"/>
                </a:solidFill>
                <a:latin typeface="Arial" panose="020B0604020202020204" pitchFamily="34" charset="0"/>
                <a:hlinkClick r:id="rId6" tooltip="Англійська мова"/>
              </a:rPr>
              <a:t>англ.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Hard</a:t>
            </a:r>
            <a:r>
              <a:rPr lang="ru-RU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coding</a:t>
            </a:r>
            <a:r>
              <a:rPr lang="ru-RU" sz="1100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hard-code</a:t>
            </a:r>
            <a:r>
              <a:rPr lang="ru-RU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чи</a:t>
            </a:r>
            <a:r>
              <a:rPr lang="ru-RU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hardcode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) —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термін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належить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до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розробки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програмного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забезпечення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, коли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вхідні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дані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зашиваються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жорстко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в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програму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і не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можуть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бути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змінені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без правки коду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програми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. Є </a:t>
            </a:r>
            <a:r>
              <a:rPr lang="ru-RU" sz="1100" dirty="0" err="1">
                <a:solidFill>
                  <a:srgbClr val="0B0080"/>
                </a:solidFill>
                <a:latin typeface="Arial" panose="020B0604020202020204" pitchFamily="34" charset="0"/>
                <a:hlinkClick r:id="rId7" tooltip="Антипаттерн"/>
              </a:rPr>
              <a:t>антипаттерном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 в </a:t>
            </a:r>
            <a:r>
              <a:rPr lang="ru-RU" sz="1100" dirty="0" err="1">
                <a:solidFill>
                  <a:srgbClr val="0B0080"/>
                </a:solidFill>
                <a:latin typeface="Arial" panose="020B0604020202020204" pitchFamily="34" charset="0"/>
                <a:hlinkClick r:id="rId8" tooltip="Програмування"/>
              </a:rPr>
              <a:t>програмуванні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, не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рекомендований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до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використання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Більш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загально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 —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вкладення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припущень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про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середовище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системи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у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її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реалізації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Класичним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прикладом є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задання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абсолютного шляху до файлу в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коді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програми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замість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відносного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чи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надання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можливості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вибрати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користувачу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цей</a:t>
            </a:r>
            <a:r>
              <a:rPr lang="ru-RU" sz="1100" dirty="0">
                <a:solidFill>
                  <a:srgbClr val="222222"/>
                </a:solidFill>
                <a:latin typeface="Arial" panose="020B0604020202020204" pitchFamily="34" charset="0"/>
              </a:rPr>
              <a:t> файл</a:t>
            </a:r>
            <a:r>
              <a:rPr lang="ru-RU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1100" dirty="0"/>
              <a:t>Проблема </a:t>
            </a:r>
            <a:r>
              <a:rPr lang="ru-RU" sz="1100" dirty="0" err="1"/>
              <a:t>полягає</a:t>
            </a:r>
            <a:r>
              <a:rPr lang="ru-RU" sz="1100" dirty="0"/>
              <a:t> в тому, </a:t>
            </a:r>
            <a:r>
              <a:rPr lang="ru-RU" sz="1100" dirty="0" err="1"/>
              <a:t>що</a:t>
            </a:r>
            <a:r>
              <a:rPr lang="ru-RU" sz="1100" dirty="0"/>
              <a:t> на </a:t>
            </a:r>
            <a:r>
              <a:rPr lang="ru-RU" sz="1100" dirty="0" err="1"/>
              <a:t>іншому</a:t>
            </a:r>
            <a:r>
              <a:rPr lang="ru-RU" sz="1100" dirty="0"/>
              <a:t> </a:t>
            </a:r>
            <a:r>
              <a:rPr lang="ru-RU" sz="1100" dirty="0" err="1"/>
              <a:t>комп'ютері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в </a:t>
            </a:r>
            <a:r>
              <a:rPr lang="ru-RU" sz="1100" dirty="0" err="1"/>
              <a:t>іншій</a:t>
            </a:r>
            <a:r>
              <a:rPr lang="ru-RU" sz="1100" dirty="0"/>
              <a:t> </a:t>
            </a:r>
            <a:r>
              <a:rPr lang="ru-RU" sz="1100" dirty="0" err="1"/>
              <a:t>папці</a:t>
            </a:r>
            <a:r>
              <a:rPr lang="ru-RU" sz="1100" dirty="0"/>
              <a:t> </a:t>
            </a:r>
            <a:r>
              <a:rPr lang="ru-RU" sz="1100" dirty="0" err="1"/>
              <a:t>програма</a:t>
            </a:r>
            <a:r>
              <a:rPr lang="ru-RU" sz="1100" dirty="0"/>
              <a:t> не буде </a:t>
            </a:r>
            <a:r>
              <a:rPr lang="ru-RU" sz="1100" dirty="0" err="1"/>
              <a:t>працювати</a:t>
            </a:r>
            <a:r>
              <a:rPr lang="ru-RU" sz="1100" dirty="0"/>
              <a:t>.</a:t>
            </a:r>
            <a:endParaRPr lang="ru-RU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095785" y="5921762"/>
            <a:ext cx="50180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0638263" y="5921762"/>
            <a:ext cx="981308" cy="419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671717" y="5833274"/>
            <a:ext cx="869795" cy="45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33" y="2485223"/>
            <a:ext cx="2743200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7833" y="3474754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Робо</a:t>
            </a:r>
            <a:r>
              <a:rPr lang="uk-UA" dirty="0" smtClean="0"/>
              <a:t>чий приклад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405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2" y="65571"/>
            <a:ext cx="5105400" cy="3419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5766" y="256478"/>
            <a:ext cx="343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Стосовно</a:t>
            </a:r>
            <a:r>
              <a:rPr lang="ru-RU" dirty="0" smtClean="0"/>
              <a:t> того, </a:t>
            </a:r>
            <a:r>
              <a:rPr lang="ru-RU" dirty="0" err="1" smtClean="0"/>
              <a:t>чого</a:t>
            </a:r>
            <a:r>
              <a:rPr lang="ru-RU" dirty="0" smtClean="0"/>
              <a:t> тут </a:t>
            </a:r>
            <a:r>
              <a:rPr lang="ru-RU" dirty="0" err="1" smtClean="0"/>
              <a:t>пише</a:t>
            </a:r>
            <a:r>
              <a:rPr lang="ru-RU" dirty="0" smtClean="0"/>
              <a:t> так: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1222" y="2743200"/>
            <a:ext cx="1931949" cy="22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430966" y="548384"/>
            <a:ext cx="7170234" cy="219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0" y="81403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 </a:t>
            </a:r>
            <a:r>
              <a:rPr lang="en-US" dirty="0" smtClean="0"/>
              <a:t>Python interpreter </a:t>
            </a:r>
            <a:r>
              <a:rPr lang="uk-UA" dirty="0" smtClean="0"/>
              <a:t>хоче виконати твій </a:t>
            </a:r>
            <a:r>
              <a:rPr lang="en-US" dirty="0" smtClean="0"/>
              <a:t>one.py </a:t>
            </a:r>
            <a:r>
              <a:rPr lang="uk-UA" dirty="0" smtClean="0"/>
              <a:t>або </a:t>
            </a:r>
            <a:r>
              <a:rPr lang="en-US" dirty="0" smtClean="0"/>
              <a:t>two.py </a:t>
            </a:r>
            <a:r>
              <a:rPr lang="uk-UA" dirty="0" smtClean="0"/>
              <a:t>він дивиться на то що ти його попросив тупо як на </a:t>
            </a:r>
            <a:r>
              <a:rPr lang="uk-UA" b="1" dirty="0" smtClean="0"/>
              <a:t>основне(</a:t>
            </a:r>
            <a:r>
              <a:rPr lang="en-US" b="1" dirty="0" smtClean="0"/>
              <a:t>main</a:t>
            </a:r>
            <a:r>
              <a:rPr lang="uk-UA" b="1" dirty="0" smtClean="0"/>
              <a:t>)</a:t>
            </a:r>
            <a:r>
              <a:rPr lang="uk-UA" dirty="0" smtClean="0"/>
              <a:t> ось: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7" y="3525760"/>
            <a:ext cx="3248025" cy="323850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1806498" y="1645792"/>
            <a:ext cx="7192536" cy="20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2416" y="3563609"/>
            <a:ext cx="2072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Тут попросив зробити </a:t>
            </a:r>
            <a:r>
              <a:rPr lang="en-US" sz="1200" dirty="0" smtClean="0"/>
              <a:t>one.py</a:t>
            </a:r>
            <a:endParaRPr lang="uk-U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2649" y="5143830"/>
            <a:ext cx="207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Тут попросив зробити </a:t>
            </a:r>
            <a:r>
              <a:rPr lang="en-US" sz="1200" dirty="0" smtClean="0"/>
              <a:t>two.py</a:t>
            </a:r>
            <a:endParaRPr lang="uk-U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29239" y="2207941"/>
            <a:ext cx="397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Все, що </a:t>
            </a:r>
            <a:r>
              <a:rPr lang="uk-UA" dirty="0" err="1" smtClean="0"/>
              <a:t>підгружається</a:t>
            </a:r>
            <a:r>
              <a:rPr lang="uk-UA" dirty="0" smtClean="0"/>
              <a:t> </a:t>
            </a:r>
            <a:r>
              <a:rPr lang="uk-UA" dirty="0" err="1" smtClean="0"/>
              <a:t>ненапряму</a:t>
            </a:r>
            <a:r>
              <a:rPr lang="uk-UA" dirty="0" smtClean="0"/>
              <a:t> - буде називатися за іменем свого модуля:</a:t>
            </a:r>
          </a:p>
          <a:p>
            <a:r>
              <a:rPr lang="uk-UA" dirty="0" smtClean="0"/>
              <a:t>__</a:t>
            </a:r>
            <a:r>
              <a:rPr lang="en-US" dirty="0" smtClean="0"/>
              <a:t>name__== one.py</a:t>
            </a:r>
            <a:endParaRPr lang="uk-UA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204332" y="3257550"/>
            <a:ext cx="6819528" cy="22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828" y="370210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__main__==one.py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1509960" y="5271082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__main__==two.py</a:t>
            </a:r>
            <a:endParaRPr lang="uk-UA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1204332" y="2125980"/>
            <a:ext cx="6924907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01393" y="1864570"/>
            <a:ext cx="22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підгружається</a:t>
            </a:r>
            <a:r>
              <a:rPr lang="uk-UA" dirty="0" smtClean="0"/>
              <a:t> </a:t>
            </a:r>
            <a:r>
              <a:rPr lang="en-US" dirty="0" smtClean="0"/>
              <a:t>one.py</a:t>
            </a:r>
            <a:endParaRPr lang="uk-UA" dirty="0"/>
          </a:p>
        </p:txBody>
      </p:sp>
      <p:sp>
        <p:nvSpPr>
          <p:cNvPr id="24" name="Полилиния 23"/>
          <p:cNvSpPr/>
          <p:nvPr/>
        </p:nvSpPr>
        <p:spPr>
          <a:xfrm>
            <a:off x="228238" y="468630"/>
            <a:ext cx="171812" cy="2114550"/>
          </a:xfrm>
          <a:custGeom>
            <a:avLst/>
            <a:gdLst>
              <a:gd name="connsiteX0" fmla="*/ 171812 w 171812"/>
              <a:gd name="connsiteY0" fmla="*/ 2114550 h 2114550"/>
              <a:gd name="connsiteX1" fmla="*/ 114662 w 171812"/>
              <a:gd name="connsiteY1" fmla="*/ 2080260 h 2114550"/>
              <a:gd name="connsiteX2" fmla="*/ 80372 w 171812"/>
              <a:gd name="connsiteY2" fmla="*/ 2045970 h 2114550"/>
              <a:gd name="connsiteX3" fmla="*/ 46082 w 171812"/>
              <a:gd name="connsiteY3" fmla="*/ 2023110 h 2114550"/>
              <a:gd name="connsiteX4" fmla="*/ 362 w 171812"/>
              <a:gd name="connsiteY4" fmla="*/ 1954530 h 2114550"/>
              <a:gd name="connsiteX5" fmla="*/ 23222 w 171812"/>
              <a:gd name="connsiteY5" fmla="*/ 1623060 h 2114550"/>
              <a:gd name="connsiteX6" fmla="*/ 46082 w 171812"/>
              <a:gd name="connsiteY6" fmla="*/ 1405890 h 2114550"/>
              <a:gd name="connsiteX7" fmla="*/ 68942 w 171812"/>
              <a:gd name="connsiteY7" fmla="*/ 1303020 h 2114550"/>
              <a:gd name="connsiteX8" fmla="*/ 91802 w 171812"/>
              <a:gd name="connsiteY8" fmla="*/ 880110 h 2114550"/>
              <a:gd name="connsiteX9" fmla="*/ 80372 w 171812"/>
              <a:gd name="connsiteY9" fmla="*/ 525780 h 2114550"/>
              <a:gd name="connsiteX10" fmla="*/ 68942 w 171812"/>
              <a:gd name="connsiteY10" fmla="*/ 468630 h 2114550"/>
              <a:gd name="connsiteX11" fmla="*/ 46082 w 171812"/>
              <a:gd name="connsiteY11" fmla="*/ 400050 h 2114550"/>
              <a:gd name="connsiteX12" fmla="*/ 57512 w 171812"/>
              <a:gd name="connsiteY12" fmla="*/ 125730 h 2114550"/>
              <a:gd name="connsiteX13" fmla="*/ 80372 w 171812"/>
              <a:gd name="connsiteY13" fmla="*/ 45720 h 2114550"/>
              <a:gd name="connsiteX14" fmla="*/ 126092 w 171812"/>
              <a:gd name="connsiteY14" fmla="*/ 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812" h="2114550">
                <a:moveTo>
                  <a:pt x="171812" y="2114550"/>
                </a:moveTo>
                <a:cubicBezTo>
                  <a:pt x="152762" y="2103120"/>
                  <a:pt x="132435" y="2093590"/>
                  <a:pt x="114662" y="2080260"/>
                </a:cubicBezTo>
                <a:cubicBezTo>
                  <a:pt x="101730" y="2070561"/>
                  <a:pt x="92790" y="2056318"/>
                  <a:pt x="80372" y="2045970"/>
                </a:cubicBezTo>
                <a:cubicBezTo>
                  <a:pt x="69819" y="2037176"/>
                  <a:pt x="57512" y="2030730"/>
                  <a:pt x="46082" y="2023110"/>
                </a:cubicBezTo>
                <a:cubicBezTo>
                  <a:pt x="30842" y="2000250"/>
                  <a:pt x="-694" y="1981984"/>
                  <a:pt x="362" y="1954530"/>
                </a:cubicBezTo>
                <a:cubicBezTo>
                  <a:pt x="12255" y="1645311"/>
                  <a:pt x="-19557" y="1751396"/>
                  <a:pt x="23222" y="1623060"/>
                </a:cubicBezTo>
                <a:cubicBezTo>
                  <a:pt x="31730" y="1529467"/>
                  <a:pt x="33595" y="1493301"/>
                  <a:pt x="46082" y="1405890"/>
                </a:cubicBezTo>
                <a:cubicBezTo>
                  <a:pt x="56140" y="1335484"/>
                  <a:pt x="51926" y="1354067"/>
                  <a:pt x="68942" y="1303020"/>
                </a:cubicBezTo>
                <a:cubicBezTo>
                  <a:pt x="83808" y="1139490"/>
                  <a:pt x="91802" y="1075821"/>
                  <a:pt x="91802" y="880110"/>
                </a:cubicBezTo>
                <a:cubicBezTo>
                  <a:pt x="91802" y="761939"/>
                  <a:pt x="86927" y="643769"/>
                  <a:pt x="80372" y="525780"/>
                </a:cubicBezTo>
                <a:cubicBezTo>
                  <a:pt x="79294" y="506383"/>
                  <a:pt x="74054" y="487373"/>
                  <a:pt x="68942" y="468630"/>
                </a:cubicBezTo>
                <a:cubicBezTo>
                  <a:pt x="62602" y="445383"/>
                  <a:pt x="46082" y="400050"/>
                  <a:pt x="46082" y="400050"/>
                </a:cubicBezTo>
                <a:cubicBezTo>
                  <a:pt x="49892" y="308610"/>
                  <a:pt x="50992" y="217017"/>
                  <a:pt x="57512" y="125730"/>
                </a:cubicBezTo>
                <a:cubicBezTo>
                  <a:pt x="57673" y="123475"/>
                  <a:pt x="74858" y="52612"/>
                  <a:pt x="80372" y="45720"/>
                </a:cubicBezTo>
                <a:cubicBezTo>
                  <a:pt x="153934" y="-46232"/>
                  <a:pt x="88559" y="75065"/>
                  <a:pt x="1260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 стрелкой 25"/>
          <p:cNvCxnSpPr>
            <a:stCxn id="24" idx="14"/>
          </p:cNvCxnSpPr>
          <p:nvPr/>
        </p:nvCxnSpPr>
        <p:spPr>
          <a:xfrm flipV="1">
            <a:off x="354330" y="441144"/>
            <a:ext cx="56458" cy="2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" y="481361"/>
            <a:ext cx="3114675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2029" y="780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45" y="1285178"/>
            <a:ext cx="3000375" cy="64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2787" y="529012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928829" y="262725"/>
            <a:ext cx="301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показано як правильно експортувати наш </a:t>
            </a:r>
            <a:r>
              <a:rPr lang="uk-UA" dirty="0" err="1" smtClean="0"/>
              <a:t>еплікейшн</a:t>
            </a:r>
            <a:r>
              <a:rPr lang="uk-UA" dirty="0" smtClean="0"/>
              <a:t> в </a:t>
            </a:r>
            <a:r>
              <a:rPr lang="uk-UA" dirty="0" smtClean="0">
                <a:solidFill>
                  <a:srgbClr val="FF0000"/>
                </a:solidFill>
              </a:rPr>
              <a:t>змінну середовища, </a:t>
            </a:r>
            <a:r>
              <a:rPr lang="uk-UA" dirty="0" smtClean="0"/>
              <a:t>і запускати тестовий сервер</a:t>
            </a:r>
            <a:endParaRPr lang="uk-UA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274849" y="713678"/>
            <a:ext cx="1964704" cy="2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51" y="2996707"/>
            <a:ext cx="2085975" cy="2857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05883" y="18226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If you run the server you will notice that the server is only accessible from your own computer, not from any other in the network.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2502" y="26305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 you can make the server publicly available simply by adding</a:t>
            </a:r>
            <a:endParaRPr lang="uk-UA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141" y="5498683"/>
            <a:ext cx="1962150" cy="4667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5629" y="102429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або</a:t>
            </a:r>
            <a:endParaRPr lang="uk-U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7141" y="862889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Замість </a:t>
            </a:r>
            <a:r>
              <a:rPr lang="en-US" dirty="0" smtClean="0"/>
              <a:t>export - </a:t>
            </a:r>
            <a:r>
              <a:rPr lang="en-US" b="1" dirty="0" smtClean="0"/>
              <a:t>set</a:t>
            </a:r>
            <a:endParaRPr lang="uk-UA" b="1" dirty="0"/>
          </a:p>
        </p:txBody>
      </p:sp>
      <p:sp>
        <p:nvSpPr>
          <p:cNvPr id="21" name="Полилиния 20"/>
          <p:cNvSpPr/>
          <p:nvPr/>
        </p:nvSpPr>
        <p:spPr>
          <a:xfrm>
            <a:off x="1505415" y="1137424"/>
            <a:ext cx="6902605" cy="557561"/>
          </a:xfrm>
          <a:custGeom>
            <a:avLst/>
            <a:gdLst>
              <a:gd name="connsiteX0" fmla="*/ 6902605 w 6902605"/>
              <a:gd name="connsiteY0" fmla="*/ 44605 h 557561"/>
              <a:gd name="connsiteX1" fmla="*/ 6858000 w 6902605"/>
              <a:gd name="connsiteY1" fmla="*/ 100361 h 557561"/>
              <a:gd name="connsiteX2" fmla="*/ 6835697 w 6902605"/>
              <a:gd name="connsiteY2" fmla="*/ 122664 h 557561"/>
              <a:gd name="connsiteX3" fmla="*/ 6791092 w 6902605"/>
              <a:gd name="connsiteY3" fmla="*/ 133815 h 557561"/>
              <a:gd name="connsiteX4" fmla="*/ 6746487 w 6902605"/>
              <a:gd name="connsiteY4" fmla="*/ 156117 h 557561"/>
              <a:gd name="connsiteX5" fmla="*/ 6690731 w 6902605"/>
              <a:gd name="connsiteY5" fmla="*/ 167269 h 557561"/>
              <a:gd name="connsiteX6" fmla="*/ 6634975 w 6902605"/>
              <a:gd name="connsiteY6" fmla="*/ 189571 h 557561"/>
              <a:gd name="connsiteX7" fmla="*/ 6590370 w 6902605"/>
              <a:gd name="connsiteY7" fmla="*/ 200722 h 557561"/>
              <a:gd name="connsiteX8" fmla="*/ 6490009 w 6902605"/>
              <a:gd name="connsiteY8" fmla="*/ 234176 h 557561"/>
              <a:gd name="connsiteX9" fmla="*/ 6400800 w 6902605"/>
              <a:gd name="connsiteY9" fmla="*/ 278781 h 557561"/>
              <a:gd name="connsiteX10" fmla="*/ 6322741 w 6902605"/>
              <a:gd name="connsiteY10" fmla="*/ 301083 h 557561"/>
              <a:gd name="connsiteX11" fmla="*/ 6244683 w 6902605"/>
              <a:gd name="connsiteY11" fmla="*/ 345688 h 557561"/>
              <a:gd name="connsiteX12" fmla="*/ 6177775 w 6902605"/>
              <a:gd name="connsiteY12" fmla="*/ 367991 h 557561"/>
              <a:gd name="connsiteX13" fmla="*/ 6144322 w 6902605"/>
              <a:gd name="connsiteY13" fmla="*/ 379142 h 557561"/>
              <a:gd name="connsiteX14" fmla="*/ 6122019 w 6902605"/>
              <a:gd name="connsiteY14" fmla="*/ 401444 h 557561"/>
              <a:gd name="connsiteX15" fmla="*/ 5776331 w 6902605"/>
              <a:gd name="connsiteY15" fmla="*/ 401444 h 557561"/>
              <a:gd name="connsiteX16" fmla="*/ 4449336 w 6902605"/>
              <a:gd name="connsiteY16" fmla="*/ 379142 h 557561"/>
              <a:gd name="connsiteX17" fmla="*/ 4360126 w 6902605"/>
              <a:gd name="connsiteY17" fmla="*/ 367991 h 557561"/>
              <a:gd name="connsiteX18" fmla="*/ 4047892 w 6902605"/>
              <a:gd name="connsiteY18" fmla="*/ 390293 h 557561"/>
              <a:gd name="connsiteX19" fmla="*/ 3847170 w 6902605"/>
              <a:gd name="connsiteY19" fmla="*/ 434898 h 557561"/>
              <a:gd name="connsiteX20" fmla="*/ 3746809 w 6902605"/>
              <a:gd name="connsiteY20" fmla="*/ 457200 h 557561"/>
              <a:gd name="connsiteX21" fmla="*/ 3512634 w 6902605"/>
              <a:gd name="connsiteY21" fmla="*/ 490654 h 557561"/>
              <a:gd name="connsiteX22" fmla="*/ 3345365 w 6902605"/>
              <a:gd name="connsiteY22" fmla="*/ 535259 h 557561"/>
              <a:gd name="connsiteX23" fmla="*/ 3267307 w 6902605"/>
              <a:gd name="connsiteY23" fmla="*/ 557561 h 557561"/>
              <a:gd name="connsiteX24" fmla="*/ 3144644 w 6902605"/>
              <a:gd name="connsiteY24" fmla="*/ 535259 h 557561"/>
              <a:gd name="connsiteX25" fmla="*/ 3088887 w 6902605"/>
              <a:gd name="connsiteY25" fmla="*/ 501805 h 557561"/>
              <a:gd name="connsiteX26" fmla="*/ 3033131 w 6902605"/>
              <a:gd name="connsiteY26" fmla="*/ 446049 h 557561"/>
              <a:gd name="connsiteX27" fmla="*/ 2865863 w 6902605"/>
              <a:gd name="connsiteY27" fmla="*/ 334537 h 557561"/>
              <a:gd name="connsiteX28" fmla="*/ 2832409 w 6902605"/>
              <a:gd name="connsiteY28" fmla="*/ 312235 h 557561"/>
              <a:gd name="connsiteX29" fmla="*/ 2810107 w 6902605"/>
              <a:gd name="connsiteY29" fmla="*/ 289932 h 557561"/>
              <a:gd name="connsiteX30" fmla="*/ 2709746 w 6902605"/>
              <a:gd name="connsiteY30" fmla="*/ 267630 h 557561"/>
              <a:gd name="connsiteX31" fmla="*/ 2542478 w 6902605"/>
              <a:gd name="connsiteY31" fmla="*/ 245327 h 557561"/>
              <a:gd name="connsiteX32" fmla="*/ 2464419 w 6902605"/>
              <a:gd name="connsiteY32" fmla="*/ 223025 h 557561"/>
              <a:gd name="connsiteX33" fmla="*/ 2430965 w 6902605"/>
              <a:gd name="connsiteY33" fmla="*/ 200722 h 557561"/>
              <a:gd name="connsiteX34" fmla="*/ 2397512 w 6902605"/>
              <a:gd name="connsiteY34" fmla="*/ 189571 h 557561"/>
              <a:gd name="connsiteX35" fmla="*/ 2375209 w 6902605"/>
              <a:gd name="connsiteY35" fmla="*/ 167269 h 557561"/>
              <a:gd name="connsiteX36" fmla="*/ 2286000 w 6902605"/>
              <a:gd name="connsiteY36" fmla="*/ 122664 h 557561"/>
              <a:gd name="connsiteX37" fmla="*/ 2219092 w 6902605"/>
              <a:gd name="connsiteY37" fmla="*/ 78059 h 557561"/>
              <a:gd name="connsiteX38" fmla="*/ 2129883 w 6902605"/>
              <a:gd name="connsiteY38" fmla="*/ 22303 h 557561"/>
              <a:gd name="connsiteX39" fmla="*/ 2096429 w 6902605"/>
              <a:gd name="connsiteY39" fmla="*/ 11152 h 557561"/>
              <a:gd name="connsiteX40" fmla="*/ 2062975 w 6902605"/>
              <a:gd name="connsiteY40" fmla="*/ 0 h 557561"/>
              <a:gd name="connsiteX41" fmla="*/ 2040673 w 6902605"/>
              <a:gd name="connsiteY41" fmla="*/ 22303 h 557561"/>
              <a:gd name="connsiteX42" fmla="*/ 2051824 w 6902605"/>
              <a:gd name="connsiteY42" fmla="*/ 55756 h 557561"/>
              <a:gd name="connsiteX43" fmla="*/ 2029522 w 6902605"/>
              <a:gd name="connsiteY43" fmla="*/ 11152 h 557561"/>
              <a:gd name="connsiteX44" fmla="*/ 1784195 w 6902605"/>
              <a:gd name="connsiteY44" fmla="*/ 22303 h 557561"/>
              <a:gd name="connsiteX45" fmla="*/ 1694985 w 6902605"/>
              <a:gd name="connsiteY45" fmla="*/ 55756 h 557561"/>
              <a:gd name="connsiteX46" fmla="*/ 1628078 w 6902605"/>
              <a:gd name="connsiteY46" fmla="*/ 66908 h 557561"/>
              <a:gd name="connsiteX47" fmla="*/ 1561170 w 6902605"/>
              <a:gd name="connsiteY47" fmla="*/ 89210 h 557561"/>
              <a:gd name="connsiteX48" fmla="*/ 1438507 w 6902605"/>
              <a:gd name="connsiteY48" fmla="*/ 122664 h 557561"/>
              <a:gd name="connsiteX49" fmla="*/ 1393902 w 6902605"/>
              <a:gd name="connsiteY49" fmla="*/ 133815 h 557561"/>
              <a:gd name="connsiteX50" fmla="*/ 1349297 w 6902605"/>
              <a:gd name="connsiteY50" fmla="*/ 144966 h 557561"/>
              <a:gd name="connsiteX51" fmla="*/ 1103970 w 6902605"/>
              <a:gd name="connsiteY51" fmla="*/ 133815 h 557561"/>
              <a:gd name="connsiteX52" fmla="*/ 992458 w 6902605"/>
              <a:gd name="connsiteY52" fmla="*/ 122664 h 557561"/>
              <a:gd name="connsiteX53" fmla="*/ 735980 w 6902605"/>
              <a:gd name="connsiteY53" fmla="*/ 111513 h 557561"/>
              <a:gd name="connsiteX54" fmla="*/ 546409 w 6902605"/>
              <a:gd name="connsiteY54" fmla="*/ 89210 h 557561"/>
              <a:gd name="connsiteX55" fmla="*/ 479502 w 6902605"/>
              <a:gd name="connsiteY55" fmla="*/ 78059 h 557561"/>
              <a:gd name="connsiteX56" fmla="*/ 412595 w 6902605"/>
              <a:gd name="connsiteY56" fmla="*/ 55756 h 557561"/>
              <a:gd name="connsiteX57" fmla="*/ 367990 w 6902605"/>
              <a:gd name="connsiteY57" fmla="*/ 44605 h 557561"/>
              <a:gd name="connsiteX58" fmla="*/ 301083 w 6902605"/>
              <a:gd name="connsiteY58" fmla="*/ 22303 h 557561"/>
              <a:gd name="connsiteX59" fmla="*/ 223024 w 6902605"/>
              <a:gd name="connsiteY59" fmla="*/ 33454 h 557561"/>
              <a:gd name="connsiteX60" fmla="*/ 133814 w 6902605"/>
              <a:gd name="connsiteY60" fmla="*/ 55756 h 557561"/>
              <a:gd name="connsiteX61" fmla="*/ 89209 w 6902605"/>
              <a:gd name="connsiteY61" fmla="*/ 78059 h 557561"/>
              <a:gd name="connsiteX62" fmla="*/ 55756 w 6902605"/>
              <a:gd name="connsiteY62" fmla="*/ 89210 h 557561"/>
              <a:gd name="connsiteX63" fmla="*/ 0 w 6902605"/>
              <a:gd name="connsiteY63" fmla="*/ 111513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902605" h="557561">
                <a:moveTo>
                  <a:pt x="6902605" y="44605"/>
                </a:moveTo>
                <a:cubicBezTo>
                  <a:pt x="6887737" y="63190"/>
                  <a:pt x="6873489" y="82290"/>
                  <a:pt x="6858000" y="100361"/>
                </a:cubicBezTo>
                <a:cubicBezTo>
                  <a:pt x="6851158" y="108344"/>
                  <a:pt x="6845101" y="117962"/>
                  <a:pt x="6835697" y="122664"/>
                </a:cubicBezTo>
                <a:cubicBezTo>
                  <a:pt x="6821989" y="129518"/>
                  <a:pt x="6805442" y="128434"/>
                  <a:pt x="6791092" y="133815"/>
                </a:cubicBezTo>
                <a:cubicBezTo>
                  <a:pt x="6775527" y="139652"/>
                  <a:pt x="6762257" y="150860"/>
                  <a:pt x="6746487" y="156117"/>
                </a:cubicBezTo>
                <a:cubicBezTo>
                  <a:pt x="6728506" y="162111"/>
                  <a:pt x="6708885" y="161823"/>
                  <a:pt x="6690731" y="167269"/>
                </a:cubicBezTo>
                <a:cubicBezTo>
                  <a:pt x="6671558" y="173021"/>
                  <a:pt x="6653965" y="183241"/>
                  <a:pt x="6634975" y="189571"/>
                </a:cubicBezTo>
                <a:cubicBezTo>
                  <a:pt x="6620436" y="194417"/>
                  <a:pt x="6605018" y="196215"/>
                  <a:pt x="6590370" y="200722"/>
                </a:cubicBezTo>
                <a:cubicBezTo>
                  <a:pt x="6556666" y="211092"/>
                  <a:pt x="6522616" y="220749"/>
                  <a:pt x="6490009" y="234176"/>
                </a:cubicBezTo>
                <a:cubicBezTo>
                  <a:pt x="6459267" y="246835"/>
                  <a:pt x="6433054" y="270718"/>
                  <a:pt x="6400800" y="278781"/>
                </a:cubicBezTo>
                <a:cubicBezTo>
                  <a:pt x="6344791" y="292783"/>
                  <a:pt x="6370734" y="285086"/>
                  <a:pt x="6322741" y="301083"/>
                </a:cubicBezTo>
                <a:cubicBezTo>
                  <a:pt x="6292565" y="321200"/>
                  <a:pt x="6280054" y="331540"/>
                  <a:pt x="6244683" y="345688"/>
                </a:cubicBezTo>
                <a:cubicBezTo>
                  <a:pt x="6222855" y="354419"/>
                  <a:pt x="6200078" y="360557"/>
                  <a:pt x="6177775" y="367991"/>
                </a:cubicBezTo>
                <a:lnTo>
                  <a:pt x="6144322" y="379142"/>
                </a:lnTo>
                <a:cubicBezTo>
                  <a:pt x="6136888" y="386576"/>
                  <a:pt x="6131993" y="398119"/>
                  <a:pt x="6122019" y="401444"/>
                </a:cubicBezTo>
                <a:cubicBezTo>
                  <a:pt x="6040111" y="428747"/>
                  <a:pt x="5783032" y="401723"/>
                  <a:pt x="5776331" y="401444"/>
                </a:cubicBezTo>
                <a:cubicBezTo>
                  <a:pt x="5281192" y="330711"/>
                  <a:pt x="5802752" y="401698"/>
                  <a:pt x="4449336" y="379142"/>
                </a:cubicBezTo>
                <a:cubicBezTo>
                  <a:pt x="4419372" y="378643"/>
                  <a:pt x="4389863" y="371708"/>
                  <a:pt x="4360126" y="367991"/>
                </a:cubicBezTo>
                <a:cubicBezTo>
                  <a:pt x="4256048" y="375425"/>
                  <a:pt x="4151359" y="376797"/>
                  <a:pt x="4047892" y="390293"/>
                </a:cubicBezTo>
                <a:cubicBezTo>
                  <a:pt x="3979928" y="399158"/>
                  <a:pt x="3914077" y="420030"/>
                  <a:pt x="3847170" y="434898"/>
                </a:cubicBezTo>
                <a:cubicBezTo>
                  <a:pt x="3813716" y="442332"/>
                  <a:pt x="3780814" y="452949"/>
                  <a:pt x="3746809" y="457200"/>
                </a:cubicBezTo>
                <a:cubicBezTo>
                  <a:pt x="3661782" y="467829"/>
                  <a:pt x="3601251" y="474542"/>
                  <a:pt x="3512634" y="490654"/>
                </a:cubicBezTo>
                <a:cubicBezTo>
                  <a:pt x="3390602" y="512841"/>
                  <a:pt x="3443907" y="505696"/>
                  <a:pt x="3345365" y="535259"/>
                </a:cubicBezTo>
                <a:cubicBezTo>
                  <a:pt x="3205306" y="577277"/>
                  <a:pt x="3379766" y="520076"/>
                  <a:pt x="3267307" y="557561"/>
                </a:cubicBezTo>
                <a:cubicBezTo>
                  <a:pt x="3255010" y="556024"/>
                  <a:pt x="3171786" y="551544"/>
                  <a:pt x="3144644" y="535259"/>
                </a:cubicBezTo>
                <a:cubicBezTo>
                  <a:pt x="3068111" y="489339"/>
                  <a:pt x="3183652" y="533393"/>
                  <a:pt x="3088887" y="501805"/>
                </a:cubicBezTo>
                <a:cubicBezTo>
                  <a:pt x="3070302" y="483220"/>
                  <a:pt x="3055000" y="460629"/>
                  <a:pt x="3033131" y="446049"/>
                </a:cubicBezTo>
                <a:lnTo>
                  <a:pt x="2865863" y="334537"/>
                </a:lnTo>
                <a:cubicBezTo>
                  <a:pt x="2854712" y="327103"/>
                  <a:pt x="2841886" y="321712"/>
                  <a:pt x="2832409" y="312235"/>
                </a:cubicBezTo>
                <a:cubicBezTo>
                  <a:pt x="2824975" y="304801"/>
                  <a:pt x="2819122" y="295341"/>
                  <a:pt x="2810107" y="289932"/>
                </a:cubicBezTo>
                <a:cubicBezTo>
                  <a:pt x="2788992" y="277263"/>
                  <a:pt x="2723255" y="269882"/>
                  <a:pt x="2709746" y="267630"/>
                </a:cubicBezTo>
                <a:cubicBezTo>
                  <a:pt x="2626187" y="239775"/>
                  <a:pt x="2717108" y="267155"/>
                  <a:pt x="2542478" y="245327"/>
                </a:cubicBezTo>
                <a:cubicBezTo>
                  <a:pt x="2520075" y="242527"/>
                  <a:pt x="2486638" y="230431"/>
                  <a:pt x="2464419" y="223025"/>
                </a:cubicBezTo>
                <a:cubicBezTo>
                  <a:pt x="2453268" y="215591"/>
                  <a:pt x="2442952" y="206716"/>
                  <a:pt x="2430965" y="200722"/>
                </a:cubicBezTo>
                <a:cubicBezTo>
                  <a:pt x="2420452" y="195465"/>
                  <a:pt x="2407591" y="195618"/>
                  <a:pt x="2397512" y="189571"/>
                </a:cubicBezTo>
                <a:cubicBezTo>
                  <a:pt x="2388497" y="184162"/>
                  <a:pt x="2384224" y="172678"/>
                  <a:pt x="2375209" y="167269"/>
                </a:cubicBezTo>
                <a:cubicBezTo>
                  <a:pt x="2346701" y="150164"/>
                  <a:pt x="2313663" y="141106"/>
                  <a:pt x="2286000" y="122664"/>
                </a:cubicBezTo>
                <a:lnTo>
                  <a:pt x="2219092" y="78059"/>
                </a:lnTo>
                <a:cubicBezTo>
                  <a:pt x="2183750" y="25045"/>
                  <a:pt x="2209504" y="48843"/>
                  <a:pt x="2129883" y="22303"/>
                </a:cubicBezTo>
                <a:lnTo>
                  <a:pt x="2096429" y="11152"/>
                </a:lnTo>
                <a:lnTo>
                  <a:pt x="2062975" y="0"/>
                </a:lnTo>
                <a:cubicBezTo>
                  <a:pt x="2055541" y="7434"/>
                  <a:pt x="2042735" y="11994"/>
                  <a:pt x="2040673" y="22303"/>
                </a:cubicBezTo>
                <a:cubicBezTo>
                  <a:pt x="2038368" y="33829"/>
                  <a:pt x="2060135" y="64067"/>
                  <a:pt x="2051824" y="55756"/>
                </a:cubicBezTo>
                <a:cubicBezTo>
                  <a:pt x="2040070" y="44002"/>
                  <a:pt x="2036956" y="26020"/>
                  <a:pt x="2029522" y="11152"/>
                </a:cubicBezTo>
                <a:cubicBezTo>
                  <a:pt x="1947746" y="14869"/>
                  <a:pt x="1865814" y="16025"/>
                  <a:pt x="1784195" y="22303"/>
                </a:cubicBezTo>
                <a:cubicBezTo>
                  <a:pt x="1722385" y="27058"/>
                  <a:pt x="1754468" y="37911"/>
                  <a:pt x="1694985" y="55756"/>
                </a:cubicBezTo>
                <a:cubicBezTo>
                  <a:pt x="1673329" y="62253"/>
                  <a:pt x="1650013" y="61424"/>
                  <a:pt x="1628078" y="66908"/>
                </a:cubicBezTo>
                <a:cubicBezTo>
                  <a:pt x="1605271" y="72610"/>
                  <a:pt x="1583473" y="81776"/>
                  <a:pt x="1561170" y="89210"/>
                </a:cubicBezTo>
                <a:cubicBezTo>
                  <a:pt x="1498635" y="110055"/>
                  <a:pt x="1539129" y="97508"/>
                  <a:pt x="1438507" y="122664"/>
                </a:cubicBezTo>
                <a:lnTo>
                  <a:pt x="1393902" y="133815"/>
                </a:lnTo>
                <a:lnTo>
                  <a:pt x="1349297" y="144966"/>
                </a:lnTo>
                <a:lnTo>
                  <a:pt x="1103970" y="133815"/>
                </a:lnTo>
                <a:cubicBezTo>
                  <a:pt x="1066687" y="131485"/>
                  <a:pt x="1029746" y="124924"/>
                  <a:pt x="992458" y="122664"/>
                </a:cubicBezTo>
                <a:cubicBezTo>
                  <a:pt x="907041" y="117487"/>
                  <a:pt x="821473" y="115230"/>
                  <a:pt x="735980" y="111513"/>
                </a:cubicBezTo>
                <a:lnTo>
                  <a:pt x="546409" y="89210"/>
                </a:lnTo>
                <a:cubicBezTo>
                  <a:pt x="524026" y="86013"/>
                  <a:pt x="501437" y="83543"/>
                  <a:pt x="479502" y="78059"/>
                </a:cubicBezTo>
                <a:cubicBezTo>
                  <a:pt x="456695" y="72357"/>
                  <a:pt x="435402" y="61458"/>
                  <a:pt x="412595" y="55756"/>
                </a:cubicBezTo>
                <a:cubicBezTo>
                  <a:pt x="397727" y="52039"/>
                  <a:pt x="382670" y="49009"/>
                  <a:pt x="367990" y="44605"/>
                </a:cubicBezTo>
                <a:cubicBezTo>
                  <a:pt x="345473" y="37850"/>
                  <a:pt x="301083" y="22303"/>
                  <a:pt x="301083" y="22303"/>
                </a:cubicBezTo>
                <a:cubicBezTo>
                  <a:pt x="275063" y="26020"/>
                  <a:pt x="248797" y="28299"/>
                  <a:pt x="223024" y="33454"/>
                </a:cubicBezTo>
                <a:cubicBezTo>
                  <a:pt x="192967" y="39465"/>
                  <a:pt x="133814" y="55756"/>
                  <a:pt x="133814" y="55756"/>
                </a:cubicBezTo>
                <a:cubicBezTo>
                  <a:pt x="118946" y="63190"/>
                  <a:pt x="104488" y="71511"/>
                  <a:pt x="89209" y="78059"/>
                </a:cubicBezTo>
                <a:cubicBezTo>
                  <a:pt x="78405" y="82689"/>
                  <a:pt x="66269" y="83953"/>
                  <a:pt x="55756" y="89210"/>
                </a:cubicBezTo>
                <a:cubicBezTo>
                  <a:pt x="2903" y="115637"/>
                  <a:pt x="43033" y="111513"/>
                  <a:pt x="0" y="111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я со стрелкой 22"/>
          <p:cNvCxnSpPr>
            <a:stCxn id="21" idx="62"/>
          </p:cNvCxnSpPr>
          <p:nvPr/>
        </p:nvCxnSpPr>
        <p:spPr>
          <a:xfrm flipH="1">
            <a:off x="1505415" y="1226634"/>
            <a:ext cx="55756" cy="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843561" y="1416204"/>
            <a:ext cx="3434576" cy="19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278137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it activates the debugger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it activates the automatic </a:t>
            </a:r>
            <a:r>
              <a:rPr lang="en-US" dirty="0" err="1" smtClean="0">
                <a:solidFill>
                  <a:srgbClr val="3E4349"/>
                </a:solidFill>
                <a:latin typeface="Georgia" panose="02040502050405020303" pitchFamily="18" charset="0"/>
              </a:rPr>
              <a:t>reloader</a:t>
            </a:r>
            <a:r>
              <a:rPr lang="en-US" dirty="0" smtClean="0">
                <a:solidFill>
                  <a:srgbClr val="3E4349"/>
                </a:solidFill>
                <a:latin typeface="Georgia" panose="02040502050405020303" pitchFamily="18" charset="0"/>
              </a:rPr>
              <a:t> (</a:t>
            </a:r>
            <a:r>
              <a:rPr lang="uk-UA" dirty="0" smtClean="0">
                <a:solidFill>
                  <a:srgbClr val="3E4349"/>
                </a:solidFill>
                <a:latin typeface="Georgia" panose="02040502050405020303" pitchFamily="18" charset="0"/>
              </a:rPr>
              <a:t>сторінки браузера</a:t>
            </a:r>
            <a:r>
              <a:rPr lang="en-US" dirty="0" smtClean="0">
                <a:solidFill>
                  <a:srgbClr val="3E4349"/>
                </a:solidFill>
                <a:latin typeface="Georgia" panose="02040502050405020303" pitchFamily="18" charset="0"/>
              </a:rPr>
              <a:t>)</a:t>
            </a:r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it enables the debug mode on the Flask application.</a:t>
            </a:r>
            <a:endParaRPr lang="en-US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0010" y="4114800"/>
            <a:ext cx="555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 mode </a:t>
            </a:r>
            <a:r>
              <a:rPr lang="uk-UA" dirty="0" smtClean="0"/>
              <a:t>– режим роботи у якому програміст шукає помилки, </a:t>
            </a:r>
            <a:r>
              <a:rPr lang="uk-UA" dirty="0" err="1" smtClean="0"/>
              <a:t>збої</a:t>
            </a:r>
            <a:r>
              <a:rPr lang="uk-UA" dirty="0" smtClean="0"/>
              <a:t> в програмі, може запускати програму до певної строки коду, перевіряти вміст </a:t>
            </a:r>
            <a:r>
              <a:rPr lang="uk-UA" dirty="0" err="1" smtClean="0"/>
              <a:t>памʼяті</a:t>
            </a:r>
            <a:r>
              <a:rPr lang="uk-UA" dirty="0" smtClean="0"/>
              <a:t>, змінні і </a:t>
            </a:r>
            <a:r>
              <a:rPr lang="uk-UA" dirty="0" err="1" smtClean="0"/>
              <a:t>тп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301083" y="3276881"/>
            <a:ext cx="629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Історія така – </a:t>
            </a:r>
            <a:r>
              <a:rPr lang="en-US" dirty="0" smtClean="0"/>
              <a:t>Flask </a:t>
            </a:r>
            <a:r>
              <a:rPr lang="uk-UA" dirty="0" smtClean="0"/>
              <a:t>має свій власний </a:t>
            </a:r>
            <a:r>
              <a:rPr lang="en-US" dirty="0" smtClean="0"/>
              <a:t>debugger</a:t>
            </a:r>
            <a:r>
              <a:rPr lang="uk-UA" dirty="0" smtClean="0"/>
              <a:t>(програмка шо ліпить і перевіряє код)</a:t>
            </a:r>
            <a:r>
              <a:rPr lang="en-US" dirty="0" smtClean="0"/>
              <a:t>, </a:t>
            </a:r>
            <a:r>
              <a:rPr lang="uk-UA" dirty="0" smtClean="0"/>
              <a:t>але якщо я не хочу - можу </a:t>
            </a:r>
            <a:r>
              <a:rPr lang="uk-UA" dirty="0" err="1" smtClean="0"/>
              <a:t>юзати</a:t>
            </a:r>
            <a:r>
              <a:rPr lang="uk-UA" dirty="0" smtClean="0"/>
              <a:t> якийсь інший(більш </a:t>
            </a:r>
            <a:r>
              <a:rPr lang="uk-UA" dirty="0" err="1" smtClean="0"/>
              <a:t>продвінутий</a:t>
            </a:r>
            <a:r>
              <a:rPr lang="uk-UA" dirty="0" smtClean="0"/>
              <a:t>), але тре встановити деякі опції у файлі </a:t>
            </a:r>
            <a:r>
              <a:rPr lang="en-US" dirty="0" err="1"/>
              <a:t>config.yaml</a:t>
            </a:r>
            <a:r>
              <a:rPr lang="en-US" dirty="0"/>
              <a:t> </a:t>
            </a:r>
            <a:endParaRPr lang="uk-UA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12" y="4477210"/>
            <a:ext cx="2581275" cy="647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21166" y="4618884"/>
            <a:ext cx="16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Включає </a:t>
            </a:r>
            <a:r>
              <a:rPr lang="uk-UA" sz="1200" dirty="0" err="1" smtClean="0"/>
              <a:t>дебаг</a:t>
            </a:r>
            <a:r>
              <a:rPr lang="uk-UA" sz="1200" dirty="0" smtClean="0"/>
              <a:t> режим</a:t>
            </a:r>
            <a:endParaRPr lang="uk-U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6050" y="4714964"/>
            <a:ext cx="352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Каже використовувати </a:t>
            </a:r>
            <a:r>
              <a:rPr lang="uk-UA" sz="1200" dirty="0" err="1" smtClean="0"/>
              <a:t>дебагер</a:t>
            </a:r>
            <a:r>
              <a:rPr lang="uk-UA" sz="1200" dirty="0" smtClean="0"/>
              <a:t> </a:t>
            </a:r>
            <a:r>
              <a:rPr lang="uk-UA" sz="1200" dirty="0" err="1" smtClean="0"/>
              <a:t>Аптани</a:t>
            </a:r>
            <a:r>
              <a:rPr lang="uk-UA" dirty="0" smtClean="0"/>
              <a:t>(</a:t>
            </a:r>
            <a:r>
              <a:rPr lang="uk-UA" sz="1200" dirty="0" err="1" smtClean="0"/>
              <a:t>аптана</a:t>
            </a:r>
            <a:r>
              <a:rPr lang="uk-UA" sz="1200" dirty="0" smtClean="0"/>
              <a:t> це</a:t>
            </a:r>
            <a:r>
              <a:rPr lang="en-US" sz="1200" dirty="0" smtClean="0"/>
              <a:t> -</a:t>
            </a:r>
            <a:r>
              <a:rPr lang="uk-UA" sz="1200" dirty="0" smtClean="0"/>
              <a:t> </a:t>
            </a:r>
            <a:r>
              <a:rPr lang="en-US" sz="1200" dirty="0" err="1"/>
              <a:t>Aptana</a:t>
            </a:r>
            <a:r>
              <a:rPr lang="en-US" sz="1200" dirty="0"/>
              <a:t> Studio 3</a:t>
            </a:r>
          </a:p>
          <a:p>
            <a:r>
              <a:rPr lang="en-US" sz="1200" dirty="0"/>
              <a:t>The world’s most powerful open-source web development IDE just got better</a:t>
            </a:r>
            <a:r>
              <a:rPr lang="en-US" sz="1200" dirty="0" smtClean="0"/>
              <a:t>. </a:t>
            </a:r>
            <a:r>
              <a:rPr lang="uk-UA" sz="1200" dirty="0" err="1" smtClean="0"/>
              <a:t>Тіпа</a:t>
            </a:r>
            <a:r>
              <a:rPr lang="uk-UA" sz="1200" dirty="0" smtClean="0"/>
              <a:t> як </a:t>
            </a:r>
            <a:r>
              <a:rPr lang="en-US" sz="1200" dirty="0" smtClean="0"/>
              <a:t>Eclipse</a:t>
            </a:r>
            <a:r>
              <a:rPr lang="en-US" sz="1200" dirty="0"/>
              <a:t> </a:t>
            </a:r>
          </a:p>
          <a:p>
            <a:endParaRPr lang="uk-UA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1653666"/>
            <a:ext cx="5629275" cy="22574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1082" y="5315128"/>
            <a:ext cx="236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Шоб</a:t>
            </a:r>
            <a:r>
              <a:rPr lang="ru-RU" sz="1200" dirty="0" smtClean="0"/>
              <a:t> </a:t>
            </a:r>
            <a:r>
              <a:rPr lang="ru-RU" sz="1200" dirty="0" err="1" smtClean="0"/>
              <a:t>використовувати</a:t>
            </a:r>
            <a:r>
              <a:rPr lang="ru-RU" sz="1200" dirty="0" smtClean="0"/>
              <a:t> </a:t>
            </a:r>
            <a:r>
              <a:rPr lang="ru-RU" sz="1200" dirty="0" err="1" smtClean="0"/>
              <a:t>аптану</a:t>
            </a:r>
            <a:r>
              <a:rPr lang="en-US" sz="1200" dirty="0" smtClean="0"/>
              <a:t>/Eclipse, - </a:t>
            </a:r>
            <a:r>
              <a:rPr lang="uk-UA" sz="1200" dirty="0" smtClean="0"/>
              <a:t>в своєму </a:t>
            </a:r>
            <a:r>
              <a:rPr lang="uk-UA" sz="1200" dirty="0" err="1" smtClean="0"/>
              <a:t>еплікейшині</a:t>
            </a:r>
            <a:r>
              <a:rPr lang="uk-UA" sz="1200" dirty="0" smtClean="0"/>
              <a:t> напиши </a:t>
            </a:r>
            <a:r>
              <a:rPr lang="uk-UA" sz="1200" dirty="0" err="1" smtClean="0"/>
              <a:t>шось</a:t>
            </a:r>
            <a:r>
              <a:rPr lang="uk-UA" sz="1200" dirty="0" smtClean="0"/>
              <a:t> типу цього</a:t>
            </a:r>
            <a:endParaRPr lang="uk-UA" sz="12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884645" y="2023110"/>
            <a:ext cx="5817238" cy="394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8686" y="5655717"/>
            <a:ext cx="695325" cy="2667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832" y="5917243"/>
            <a:ext cx="1247775" cy="4191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145882" y="5620361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Включає</a:t>
            </a:r>
            <a:r>
              <a:rPr lang="en-US" sz="1100" dirty="0" smtClean="0"/>
              <a:t>/</a:t>
            </a:r>
            <a:r>
              <a:rPr lang="uk-UA" sz="1100" dirty="0" smtClean="0"/>
              <a:t>виключає </a:t>
            </a:r>
            <a:r>
              <a:rPr lang="en-US" sz="1100" dirty="0" smtClean="0"/>
              <a:t>debug mode</a:t>
            </a:r>
            <a:endParaRPr lang="uk-UA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629562" y="5796047"/>
            <a:ext cx="2559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Використовувати</a:t>
            </a:r>
            <a:r>
              <a:rPr lang="en-US" sz="1100" dirty="0" smtClean="0"/>
              <a:t>/</a:t>
            </a:r>
            <a:r>
              <a:rPr lang="uk-UA" sz="1100" dirty="0" err="1" smtClean="0"/>
              <a:t>невикористовувати</a:t>
            </a:r>
            <a:r>
              <a:rPr lang="uk-UA" sz="1100" dirty="0" smtClean="0"/>
              <a:t> </a:t>
            </a:r>
            <a:r>
              <a:rPr lang="uk-UA" sz="1100" dirty="0" err="1" smtClean="0"/>
              <a:t>встроєний</a:t>
            </a:r>
            <a:r>
              <a:rPr lang="uk-UA" sz="1100" dirty="0" smtClean="0"/>
              <a:t> </a:t>
            </a:r>
            <a:r>
              <a:rPr lang="en-US" sz="1100" dirty="0" smtClean="0"/>
              <a:t>Flask debugger</a:t>
            </a:r>
            <a:endParaRPr lang="uk-UA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737874" y="6173156"/>
            <a:ext cx="2540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E4349"/>
                </a:solidFill>
                <a:latin typeface="Georgia" panose="02040502050405020303" pitchFamily="18" charset="0"/>
              </a:rPr>
              <a:t>whether to reload and fork the process on exception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20684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8" y="958542"/>
            <a:ext cx="11798107" cy="5696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2927" y="457200"/>
            <a:ext cx="32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Змінні середовища на </a:t>
            </a:r>
            <a:r>
              <a:rPr lang="en-US" dirty="0" smtClean="0"/>
              <a:t>Windows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27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29" y="1593114"/>
            <a:ext cx="2333625" cy="14192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91455" y="1593773"/>
            <a:ext cx="3534936" cy="461665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uk-UA" sz="12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route()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decorator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is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used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to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bind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(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привʼязати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) a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function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to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a URL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uk-UA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" y="294229"/>
            <a:ext cx="4381500" cy="10953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899317" y="791737"/>
            <a:ext cx="1594624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629" y="4083028"/>
            <a:ext cx="5057775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0059" y="3468029"/>
            <a:ext cx="244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Як передавати змінні ?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927" y="4225731"/>
            <a:ext cx="2286000" cy="15144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30758" y="3821418"/>
            <a:ext cx="3635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http://localhost:5000/hello/TutorialsPoint</a:t>
            </a:r>
            <a:endParaRPr lang="uk-UA" sz="11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824" y="5997498"/>
            <a:ext cx="1447800" cy="304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1" y="4083028"/>
            <a:ext cx="3121380" cy="1602523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1973766" y="4817327"/>
            <a:ext cx="3412273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9094" y="37325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Конвертери</a:t>
            </a:r>
            <a:endParaRPr lang="uk-UA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872990" y="3732548"/>
            <a:ext cx="66162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991302" y="5895651"/>
            <a:ext cx="2900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http://</a:t>
            </a:r>
            <a:r>
              <a:rPr lang="en-US" sz="1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localhost:5000/post/12</a:t>
            </a:r>
            <a:endParaRPr lang="uk-U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0576" y="294229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Декоратори</a:t>
            </a:r>
            <a:endParaRPr lang="uk-UA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4493941" y="1851102"/>
            <a:ext cx="1226635" cy="11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9" idx="2"/>
            <a:endCxn id="2" idx="0"/>
          </p:cNvCxnSpPr>
          <p:nvPr/>
        </p:nvCxnSpPr>
        <p:spPr>
          <a:xfrm flipH="1">
            <a:off x="5560742" y="663561"/>
            <a:ext cx="840309" cy="9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213857"/>
            <a:ext cx="2990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0575" y="501805"/>
            <a:ext cx="334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Так зване </a:t>
            </a:r>
            <a:r>
              <a:rPr lang="en-US" dirty="0" smtClean="0"/>
              <a:t>URL </a:t>
            </a:r>
            <a:r>
              <a:rPr lang="uk-UA" dirty="0" err="1" smtClean="0"/>
              <a:t>перенаправлення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791" y="1213857"/>
            <a:ext cx="348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http://</a:t>
            </a:r>
            <a:r>
              <a:rPr 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localhost:5000/projects</a:t>
            </a:r>
            <a:endParaRPr lang="uk-U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36702" y="602166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Ввожу:</a:t>
            </a:r>
            <a:endParaRPr lang="uk-UA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942195" y="1213857"/>
            <a:ext cx="1268712" cy="2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42195" y="871137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Результат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633224" y="1484325"/>
            <a:ext cx="925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52" y="1128132"/>
            <a:ext cx="1819275" cy="1714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87790" y="2221321"/>
            <a:ext cx="324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http://</a:t>
            </a:r>
            <a:r>
              <a:rPr 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localhost:5000/about/</a:t>
            </a:r>
            <a:endParaRPr lang="uk-UA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499783" y="2159766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 404 “Not Found” error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68751" y="2159766"/>
            <a:ext cx="260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929383" y="871137"/>
            <a:ext cx="2727895" cy="3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059044" y="1367745"/>
            <a:ext cx="4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173040" y="2344432"/>
            <a:ext cx="350770" cy="30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 21"/>
          <p:cNvSpPr/>
          <p:nvPr/>
        </p:nvSpPr>
        <p:spPr>
          <a:xfrm>
            <a:off x="4270917" y="2274849"/>
            <a:ext cx="211873" cy="223024"/>
          </a:xfrm>
          <a:custGeom>
            <a:avLst/>
            <a:gdLst>
              <a:gd name="connsiteX0" fmla="*/ 0 w 211873"/>
              <a:gd name="connsiteY0" fmla="*/ 0 h 223024"/>
              <a:gd name="connsiteX1" fmla="*/ 100361 w 211873"/>
              <a:gd name="connsiteY1" fmla="*/ 89210 h 223024"/>
              <a:gd name="connsiteX2" fmla="*/ 122663 w 211873"/>
              <a:gd name="connsiteY2" fmla="*/ 122663 h 223024"/>
              <a:gd name="connsiteX3" fmla="*/ 178420 w 211873"/>
              <a:gd name="connsiteY3" fmla="*/ 178419 h 223024"/>
              <a:gd name="connsiteX4" fmla="*/ 211873 w 211873"/>
              <a:gd name="connsiteY4" fmla="*/ 223024 h 22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73" h="223024">
                <a:moveTo>
                  <a:pt x="0" y="0"/>
                </a:moveTo>
                <a:cubicBezTo>
                  <a:pt x="22504" y="18003"/>
                  <a:pt x="82808" y="62881"/>
                  <a:pt x="100361" y="89210"/>
                </a:cubicBezTo>
                <a:cubicBezTo>
                  <a:pt x="107795" y="100361"/>
                  <a:pt x="113838" y="112577"/>
                  <a:pt x="122663" y="122663"/>
                </a:cubicBezTo>
                <a:cubicBezTo>
                  <a:pt x="139971" y="142444"/>
                  <a:pt x="178420" y="178419"/>
                  <a:pt x="178420" y="178419"/>
                </a:cubicBezTo>
                <a:cubicBezTo>
                  <a:pt x="192199" y="219758"/>
                  <a:pt x="179057" y="206616"/>
                  <a:pt x="211873" y="2230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олилиния 22"/>
          <p:cNvSpPr/>
          <p:nvPr/>
        </p:nvSpPr>
        <p:spPr>
          <a:xfrm>
            <a:off x="4293220" y="2185639"/>
            <a:ext cx="189570" cy="334537"/>
          </a:xfrm>
          <a:custGeom>
            <a:avLst/>
            <a:gdLst>
              <a:gd name="connsiteX0" fmla="*/ 189570 w 189570"/>
              <a:gd name="connsiteY0" fmla="*/ 0 h 334537"/>
              <a:gd name="connsiteX1" fmla="*/ 133814 w 189570"/>
              <a:gd name="connsiteY1" fmla="*/ 44605 h 334537"/>
              <a:gd name="connsiteX2" fmla="*/ 89209 w 189570"/>
              <a:gd name="connsiteY2" fmla="*/ 111512 h 334537"/>
              <a:gd name="connsiteX3" fmla="*/ 66907 w 189570"/>
              <a:gd name="connsiteY3" fmla="*/ 133815 h 334537"/>
              <a:gd name="connsiteX4" fmla="*/ 55756 w 189570"/>
              <a:gd name="connsiteY4" fmla="*/ 167268 h 334537"/>
              <a:gd name="connsiteX5" fmla="*/ 44604 w 189570"/>
              <a:gd name="connsiteY5" fmla="*/ 211873 h 334537"/>
              <a:gd name="connsiteX6" fmla="*/ 22302 w 189570"/>
              <a:gd name="connsiteY6" fmla="*/ 278781 h 334537"/>
              <a:gd name="connsiteX7" fmla="*/ 0 w 189570"/>
              <a:gd name="connsiteY7" fmla="*/ 334537 h 33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70" h="334537">
                <a:moveTo>
                  <a:pt x="189570" y="0"/>
                </a:moveTo>
                <a:cubicBezTo>
                  <a:pt x="170985" y="14868"/>
                  <a:pt x="149736" y="26914"/>
                  <a:pt x="133814" y="44605"/>
                </a:cubicBezTo>
                <a:cubicBezTo>
                  <a:pt x="115883" y="64528"/>
                  <a:pt x="108162" y="92558"/>
                  <a:pt x="89209" y="111512"/>
                </a:cubicBezTo>
                <a:lnTo>
                  <a:pt x="66907" y="133815"/>
                </a:lnTo>
                <a:cubicBezTo>
                  <a:pt x="63190" y="144966"/>
                  <a:pt x="58985" y="155966"/>
                  <a:pt x="55756" y="167268"/>
                </a:cubicBezTo>
                <a:cubicBezTo>
                  <a:pt x="51546" y="182004"/>
                  <a:pt x="49008" y="197193"/>
                  <a:pt x="44604" y="211873"/>
                </a:cubicBezTo>
                <a:cubicBezTo>
                  <a:pt x="37849" y="234391"/>
                  <a:pt x="29736" y="256478"/>
                  <a:pt x="22302" y="278781"/>
                </a:cubicBezTo>
                <a:cubicBezTo>
                  <a:pt x="8523" y="320118"/>
                  <a:pt x="16407" y="301722"/>
                  <a:pt x="0" y="3345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815387" y="1484325"/>
            <a:ext cx="243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423102" y="1213857"/>
            <a:ext cx="135674" cy="270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133171" y="2159766"/>
            <a:ext cx="167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21" y="2808766"/>
            <a:ext cx="4686300" cy="38576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1369417" y="5163015"/>
            <a:ext cx="432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02132" y="2955073"/>
            <a:ext cx="3491198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4888" y="2687444"/>
            <a:ext cx="426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Ф-я будує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uk-UA" dirty="0" smtClean="0"/>
              <a:t>вказаної як аргумент ф-ї</a:t>
            </a:r>
            <a:endParaRPr lang="uk-UA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68712" y="3056776"/>
            <a:ext cx="5922227" cy="290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471961" y="4984595"/>
            <a:ext cx="1717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3412273" y="4125951"/>
            <a:ext cx="1962615" cy="70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50411" y="3853539"/>
            <a:ext cx="531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Ця ф-я будує </a:t>
            </a:r>
            <a:r>
              <a:rPr lang="en-US" dirty="0"/>
              <a:t>WSGI environment from the given values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2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349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Garamond</vt:lpstr>
      <vt:lpstr>Georgia</vt:lpstr>
      <vt:lpstr>Verdana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29</cp:revision>
  <dcterms:created xsi:type="dcterms:W3CDTF">2018-01-07T10:57:45Z</dcterms:created>
  <dcterms:modified xsi:type="dcterms:W3CDTF">2018-01-09T22:45:29Z</dcterms:modified>
</cp:coreProperties>
</file>