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309D-A57C-4D38-9B97-BF7885505997}" type="datetimeFigureOut">
              <a:rPr lang="uk-UA" smtClean="0"/>
              <a:t>05.07.2018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E6C3-E7A9-49FA-80AC-1D75FA8798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240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309D-A57C-4D38-9B97-BF7885505997}" type="datetimeFigureOut">
              <a:rPr lang="uk-UA" smtClean="0"/>
              <a:t>05.07.2018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E6C3-E7A9-49FA-80AC-1D75FA8798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71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309D-A57C-4D38-9B97-BF7885505997}" type="datetimeFigureOut">
              <a:rPr lang="uk-UA" smtClean="0"/>
              <a:t>05.07.2018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E6C3-E7A9-49FA-80AC-1D75FA8798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973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309D-A57C-4D38-9B97-BF7885505997}" type="datetimeFigureOut">
              <a:rPr lang="uk-UA" smtClean="0"/>
              <a:t>05.07.2018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E6C3-E7A9-49FA-80AC-1D75FA8798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407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309D-A57C-4D38-9B97-BF7885505997}" type="datetimeFigureOut">
              <a:rPr lang="uk-UA" smtClean="0"/>
              <a:t>05.07.2018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E6C3-E7A9-49FA-80AC-1D75FA8798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7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309D-A57C-4D38-9B97-BF7885505997}" type="datetimeFigureOut">
              <a:rPr lang="uk-UA" smtClean="0"/>
              <a:t>05.07.2018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E6C3-E7A9-49FA-80AC-1D75FA8798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59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309D-A57C-4D38-9B97-BF7885505997}" type="datetimeFigureOut">
              <a:rPr lang="uk-UA" smtClean="0"/>
              <a:t>05.07.2018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E6C3-E7A9-49FA-80AC-1D75FA8798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21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309D-A57C-4D38-9B97-BF7885505997}" type="datetimeFigureOut">
              <a:rPr lang="uk-UA" smtClean="0"/>
              <a:t>05.07.2018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E6C3-E7A9-49FA-80AC-1D75FA8798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062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309D-A57C-4D38-9B97-BF7885505997}" type="datetimeFigureOut">
              <a:rPr lang="uk-UA" smtClean="0"/>
              <a:t>05.07.2018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E6C3-E7A9-49FA-80AC-1D75FA8798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45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309D-A57C-4D38-9B97-BF7885505997}" type="datetimeFigureOut">
              <a:rPr lang="uk-UA" smtClean="0"/>
              <a:t>05.07.2018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E6C3-E7A9-49FA-80AC-1D75FA8798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95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309D-A57C-4D38-9B97-BF7885505997}" type="datetimeFigureOut">
              <a:rPr lang="uk-UA" smtClean="0"/>
              <a:t>05.07.2018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E6C3-E7A9-49FA-80AC-1D75FA8798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63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5400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E309D-A57C-4D38-9B97-BF7885505997}" type="datetimeFigureOut">
              <a:rPr lang="uk-UA" smtClean="0"/>
              <a:t>05.07.2018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E6C3-E7A9-49FA-80AC-1D75FA8798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257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u.wikipedia.org/wiki/Transmission_Control_Protoco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86%D0%BD%D1%82%D0%B5%D1%80%D0%BD%D0%B5%D1%82" TargetMode="External"/><Relationship Id="rId2" Type="http://schemas.openxmlformats.org/officeDocument/2006/relationships/hyperlink" Target="https://uk.wikipedia.org/wiki/%D0%90%D0%BD%D0%B3%D0%BB%D1%96%D0%B9%D1%81%D1%8C%D0%BA%D0%B0_%D0%BC%D0%BE%D0%B2%D0%B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uk.wikipedia.org/w/index.php?title=%D0%A0%D0%BE%D0%B7%D1%82%D0%B0%D1%88%D1%83%D0%B2%D0%B0%D0%BD%D0%BD%D1%8F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107" y="360169"/>
            <a:ext cx="2328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HTTP -</a:t>
            </a:r>
            <a:r>
              <a:rPr lang="uk-UA" sz="2400" b="1" dirty="0" smtClean="0"/>
              <a:t> протокол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1" y="1177681"/>
            <a:ext cx="6298792" cy="3762077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1862254" y="1148576"/>
            <a:ext cx="5699311" cy="6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94341" y="821834"/>
            <a:ext cx="4583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–</a:t>
            </a:r>
            <a:r>
              <a:rPr lang="uk-UA" dirty="0" smtClean="0"/>
              <a:t> документ створений і </a:t>
            </a:r>
            <a:r>
              <a:rPr lang="uk-UA" dirty="0" err="1" smtClean="0"/>
              <a:t>піддокументів</a:t>
            </a:r>
            <a:r>
              <a:rPr lang="uk-UA" dirty="0" smtClean="0"/>
              <a:t>     зібраних із різних веб серверів.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28" y="5407645"/>
            <a:ext cx="6334125" cy="971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94341" y="3512634"/>
            <a:ext cx="443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Роутери</a:t>
            </a:r>
            <a:r>
              <a:rPr lang="uk-UA" dirty="0" smtClean="0"/>
              <a:t>, модеми, інші пристрої чи сервери</a:t>
            </a:r>
            <a:endParaRPr lang="uk-UA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479180" y="3881966"/>
            <a:ext cx="4817327" cy="164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884234" y="3881966"/>
            <a:ext cx="3434576" cy="163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79" y="367293"/>
            <a:ext cx="3114675" cy="9715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21" y="1513777"/>
            <a:ext cx="5648325" cy="24479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973" y="1480439"/>
            <a:ext cx="476250" cy="2514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84" y="4028377"/>
            <a:ext cx="5088558" cy="26904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276" y="3124033"/>
            <a:ext cx="5317739" cy="359476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619759" y="2932771"/>
            <a:ext cx="158753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495184" y="4028377"/>
            <a:ext cx="1642132" cy="287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/>
          <p:cNvSpPr/>
          <p:nvPr/>
        </p:nvSpPr>
        <p:spPr>
          <a:xfrm>
            <a:off x="3798848" y="46181"/>
            <a:ext cx="83931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Основным объектом манипуляции в HTTP является </a:t>
            </a:r>
            <a:r>
              <a:rPr lang="ru-RU" b="1" i="0" dirty="0" smtClean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ресурс</a:t>
            </a:r>
            <a:r>
              <a:rPr lang="ru-RU" b="0" i="0" dirty="0" smtClean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, на который указывает </a:t>
            </a:r>
            <a:r>
              <a:rPr lang="ru-RU" b="0" i="0" dirty="0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URI</a:t>
            </a:r>
            <a:r>
              <a:rPr lang="ru-RU" b="0" i="0" dirty="0" smtClean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b="0" i="1" dirty="0" err="1" smtClean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Uniform</a:t>
            </a:r>
            <a:r>
              <a:rPr lang="ru-RU" b="0" i="1" dirty="0" smtClean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1" dirty="0" err="1" smtClean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Resource</a:t>
            </a:r>
            <a:r>
              <a:rPr lang="ru-RU" b="0" i="1" dirty="0" smtClean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1" dirty="0" err="1" smtClean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Identifier</a:t>
            </a:r>
            <a:r>
              <a:rPr lang="ru-RU" b="0" i="0" dirty="0" smtClean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– уникальный идентификатор ресурса) в запросе клиента. Основными ресурсами являются хранящиеся на сервере файлы, но ими могут быть и другие логические (напр. каталог на сервере) или абстрактные объекты (напр. ISBN). Протокол HTTP позволяет указать способ представления (кодирования) одного и того же ресурса по различным параметрам: </a:t>
            </a:r>
            <a:r>
              <a:rPr lang="ru-RU" b="0" i="0" dirty="0" err="1" smtClean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mime</a:t>
            </a:r>
            <a:r>
              <a:rPr lang="ru-RU" b="0" i="0" dirty="0" smtClean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-типу, языку и т. д. Благодаря этой возможности клиент и веб-сервер могут обмениваться двоичными данными, хотя данный протокол является текстовым.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15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92" y="5493290"/>
            <a:ext cx="4086225" cy="2476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646234" y="25000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Стартовая строка (англ. </a:t>
            </a:r>
            <a:r>
              <a:rPr lang="ru-RU" dirty="0" err="1" smtClean="0"/>
              <a:t>Starting</a:t>
            </a:r>
            <a:r>
              <a:rPr lang="ru-RU" dirty="0" smtClean="0"/>
              <a:t> </a:t>
            </a:r>
            <a:r>
              <a:rPr lang="ru-RU" dirty="0" err="1" smtClean="0"/>
              <a:t>line</a:t>
            </a:r>
            <a:r>
              <a:rPr lang="ru-RU" dirty="0" smtClean="0"/>
              <a:t>) — определяет тип сообщения;</a:t>
            </a:r>
          </a:p>
          <a:p>
            <a:r>
              <a:rPr lang="ru-RU" dirty="0" smtClean="0"/>
              <a:t>Заголовки (англ. </a:t>
            </a:r>
            <a:r>
              <a:rPr lang="ru-RU" dirty="0" err="1" smtClean="0"/>
              <a:t>Headers</a:t>
            </a:r>
            <a:r>
              <a:rPr lang="ru-RU" dirty="0" smtClean="0"/>
              <a:t>) — характеризуют тело сообщения, параметры передачи и прочие сведения;</a:t>
            </a:r>
          </a:p>
          <a:p>
            <a:r>
              <a:rPr lang="ru-RU" dirty="0" smtClean="0"/>
              <a:t>Тело сообщения (англ. </a:t>
            </a:r>
            <a:r>
              <a:rPr lang="ru-RU" dirty="0" err="1" smtClean="0"/>
              <a:t>Message</a:t>
            </a:r>
            <a:r>
              <a:rPr lang="ru-RU" dirty="0" smtClean="0"/>
              <a:t> </a:t>
            </a:r>
            <a:r>
              <a:rPr lang="ru-RU" dirty="0" err="1" smtClean="0"/>
              <a:t>Body</a:t>
            </a:r>
            <a:r>
              <a:rPr lang="ru-RU" dirty="0" smtClean="0"/>
              <a:t>) — непосредственно данные сообщения. Обязательно должно отделяться от заголовков пустой строкой.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5" y="250001"/>
            <a:ext cx="5294623" cy="4351451"/>
          </a:xfrm>
          <a:prstGeom prst="rect">
            <a:avLst/>
          </a:prstGeom>
        </p:spPr>
      </p:pic>
      <p:cxnSp>
        <p:nvCxnSpPr>
          <p:cNvPr id="6" name="Прямая со стрелкой 5"/>
          <p:cNvCxnSpPr>
            <a:stCxn id="3" idx="1"/>
          </p:cNvCxnSpPr>
          <p:nvPr/>
        </p:nvCxnSpPr>
        <p:spPr>
          <a:xfrm flipH="1">
            <a:off x="4906537" y="1265664"/>
            <a:ext cx="739697" cy="9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161" y="3585117"/>
            <a:ext cx="5210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103" y="12153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111111"/>
                </a:solidFill>
                <a:effectLst/>
                <a:latin typeface="Cynthoslabpro-regular"/>
              </a:rPr>
              <a:t>TCP: что за зверь такой?</a:t>
            </a:r>
          </a:p>
          <a:p>
            <a:r>
              <a:rPr lang="ru-RU" b="0" i="0" u="none" strike="noStrike" dirty="0" smtClean="0">
                <a:solidFill>
                  <a:srgbClr val="434E7B"/>
                </a:solidFill>
                <a:effectLst/>
                <a:latin typeface="PT Sans"/>
                <a:hlinkClick r:id="rId2"/>
              </a:rPr>
              <a:t>Протокол управления передачей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PT Sans"/>
              </a:rPr>
              <a:t> (англ. TCP —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PT Sans"/>
              </a:rPr>
              <a:t>Transmission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PT Sans"/>
              </a:rPr>
              <a:t>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PT Sans"/>
              </a:rPr>
              <a:t>Control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PT Sans"/>
              </a:rPr>
              <a:t>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PT Sans"/>
              </a:rPr>
              <a:t>Protocol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PT Sans"/>
              </a:rPr>
              <a:t>) обеспечивает надежную доставку данных. Сервис TCP так и называется: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PT Sans"/>
              </a:rPr>
              <a:t>reliable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PT Sans"/>
              </a:rPr>
              <a:t>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PT Sans"/>
              </a:rPr>
              <a:t>byte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PT Sans"/>
              </a:rPr>
              <a:t>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PT Sans"/>
              </a:rPr>
              <a:t>stream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PT Sans"/>
              </a:rPr>
              <a:t> (надежная передача потока байт). Этот протокол отвечает за доставку данных и сохранение порядка передаваемых сообщений.</a:t>
            </a:r>
          </a:p>
          <a:p>
            <a:r>
              <a:rPr lang="ru-RU" b="0" i="0" dirty="0" smtClean="0">
                <a:solidFill>
                  <a:srgbClr val="222222"/>
                </a:solidFill>
                <a:effectLst/>
                <a:latin typeface="PT Sans"/>
              </a:rPr>
              <a:t>Поток может быть большим. Как же в этом случае работает протокол? Допустим, вы скачиваете файл, который весит несколько Гб. В протоколе поток будет разбиваться на сегменты, и каждый из этих сегментов — отправляться получателю. На стороне получателя все части снова собираются.</a:t>
            </a:r>
            <a:endParaRPr lang="ru-RU" b="0" i="0" dirty="0">
              <a:solidFill>
                <a:srgbClr val="222222"/>
              </a:solidFill>
              <a:effectLst/>
              <a:latin typeface="PT San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103" y="121531"/>
            <a:ext cx="5581650" cy="11811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423103" y="14414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От отправителя к получателю «уходит» некий сегмент данных.</a:t>
            </a:r>
          </a:p>
          <a:p>
            <a:r>
              <a:rPr lang="ru-RU" dirty="0" smtClean="0"/>
              <a:t>Приняв этот сегмент, получатель посылает отправителю подтверждение (ACK или </a:t>
            </a:r>
            <a:r>
              <a:rPr lang="ru-RU" dirty="0" err="1" smtClean="0"/>
              <a:t>Acknowledgement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Данный процесс повторяется, пока передаются данные.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215" y="2918728"/>
            <a:ext cx="5057775" cy="3724275"/>
          </a:xfrm>
          <a:prstGeom prst="rect">
            <a:avLst/>
          </a:prstGeom>
        </p:spPr>
      </p:pic>
      <p:pic>
        <p:nvPicPr>
          <p:cNvPr id="1026" name="Picture 2" descr="https://proglib.io/wp-content/uploads/2018/01/Screenshot_6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55" y="3725863"/>
            <a:ext cx="4137645" cy="302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5327" y="3953619"/>
            <a:ext cx="2390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Коли повідомлення не дійшло до </a:t>
            </a:r>
            <a:r>
              <a:rPr lang="uk-UA" dirty="0" err="1" smtClean="0"/>
              <a:t>получателя</a:t>
            </a:r>
            <a:r>
              <a:rPr lang="uk-UA" dirty="0" smtClean="0"/>
              <a:t>,  через деякий час дані відправляються повторно</a:t>
            </a:r>
            <a:endParaRPr lang="uk-UA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315844" y="5073805"/>
            <a:ext cx="2732049" cy="18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0"/>
          </p:cNvCxnSpPr>
          <p:nvPr/>
        </p:nvCxnSpPr>
        <p:spPr>
          <a:xfrm>
            <a:off x="9471103" y="2918728"/>
            <a:ext cx="152399" cy="35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668751" y="1037063"/>
            <a:ext cx="2575932" cy="257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137" y="1431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111111"/>
                </a:solidFill>
                <a:effectLst/>
                <a:latin typeface="Cynthoslabpro-regular"/>
              </a:rPr>
              <a:t>Что такое REST?</a:t>
            </a:r>
          </a:p>
          <a:p>
            <a:r>
              <a:rPr lang="ru-RU" b="0" i="0" dirty="0" smtClean="0">
                <a:solidFill>
                  <a:srgbClr val="222222"/>
                </a:solidFill>
                <a:effectLst/>
                <a:latin typeface="PT Sans"/>
              </a:rPr>
              <a:t>REST представляет собой стиль архитектуры ПО для распределенных систем вроде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PT Sans"/>
              </a:rPr>
              <a:t>World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PT Sans"/>
              </a:rPr>
              <a:t>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PT Sans"/>
              </a:rPr>
              <a:t>Wide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PT Sans"/>
              </a:rPr>
              <a:t>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PT Sans"/>
              </a:rPr>
              <a:t>Web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PT Sans"/>
              </a:rPr>
              <a:t>. Используется, как правило, для построения веб-служб. Именно Рой Филдинг, один из авторов HTTP, ввел термин REST в 2000 году.</a:t>
            </a:r>
            <a:endParaRPr lang="ru-RU" b="0" i="0" dirty="0">
              <a:solidFill>
                <a:srgbClr val="222222"/>
              </a:solidFill>
              <a:effectLst/>
              <a:latin typeface="PT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078" y="2622307"/>
            <a:ext cx="6096000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uk-UA" b="1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Всесві́тня</a:t>
            </a:r>
            <a:r>
              <a:rPr lang="uk-UA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мережа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uk-UA" b="0" i="0" u="none" strike="noStrike" dirty="0" err="1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Англійська мова"/>
              </a:rPr>
              <a:t>англ</a:t>
            </a:r>
            <a:r>
              <a:rPr lang="uk-UA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Англійська мова"/>
              </a:rPr>
              <a:t>.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World Wide Web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скорочено: </a:t>
            </a:r>
            <a:r>
              <a:rPr lang="en-US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WWW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також: </a:t>
            </a:r>
            <a:r>
              <a:rPr lang="uk-UA" b="1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всемережжя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uk-UA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веб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або </a:t>
            </a:r>
            <a:r>
              <a:rPr lang="uk-UA" b="1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тене́та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 — найбільше всесвітнє багатомовне сховище інформації в електронному вигляді: десятки мільйонів пов'язаних між собою документів, що розташовані на комп'ютерах, розміщених на всій земній кулі. Вважається найпопулярнішою і найцікавішою службою мережі </a:t>
            </a:r>
            <a:r>
              <a:rPr lang="uk-UA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Інтернет"/>
              </a:rPr>
              <a:t>Інтернет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яка дозволяє отримувати доступ до інформації незалежно від місця її </a:t>
            </a:r>
            <a:r>
              <a:rPr lang="uk-UA" b="0" i="0" u="none" strike="noStrike" dirty="0" smtClean="0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4" tooltip="Розташування (ще не написана)"/>
              </a:rPr>
              <a:t>розташування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uk-UA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044283" y="2977376"/>
            <a:ext cx="1761893" cy="22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1438507" y="3211551"/>
            <a:ext cx="802888" cy="111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646449" y="1020337"/>
            <a:ext cx="17841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920" y="143174"/>
            <a:ext cx="58007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0" y="161693"/>
            <a:ext cx="5772150" cy="64008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004" y="161693"/>
            <a:ext cx="57626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922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185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Cynthoslabpro-regular</vt:lpstr>
      <vt:lpstr>PT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10</cp:revision>
  <dcterms:created xsi:type="dcterms:W3CDTF">2018-01-11T16:24:42Z</dcterms:created>
  <dcterms:modified xsi:type="dcterms:W3CDTF">2018-07-05T08:25:07Z</dcterms:modified>
</cp:coreProperties>
</file>