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6CDB-C069-4B78-BF41-48B5276D7CCA}" type="datetimeFigureOut">
              <a:rPr lang="uk-UA" smtClean="0"/>
              <a:t>24.04.2018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07E2-7C21-40FD-B04A-8227E7DE87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554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6CDB-C069-4B78-BF41-48B5276D7CCA}" type="datetimeFigureOut">
              <a:rPr lang="uk-UA" smtClean="0"/>
              <a:t>24.04.2018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07E2-7C21-40FD-B04A-8227E7DE87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002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6CDB-C069-4B78-BF41-48B5276D7CCA}" type="datetimeFigureOut">
              <a:rPr lang="uk-UA" smtClean="0"/>
              <a:t>24.04.2018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07E2-7C21-40FD-B04A-8227E7DE87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8674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6CDB-C069-4B78-BF41-48B5276D7CCA}" type="datetimeFigureOut">
              <a:rPr lang="uk-UA" smtClean="0"/>
              <a:t>24.04.2018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07E2-7C21-40FD-B04A-8227E7DE87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2591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6CDB-C069-4B78-BF41-48B5276D7CCA}" type="datetimeFigureOut">
              <a:rPr lang="uk-UA" smtClean="0"/>
              <a:t>24.04.2018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07E2-7C21-40FD-B04A-8227E7DE87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63979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6CDB-C069-4B78-BF41-48B5276D7CCA}" type="datetimeFigureOut">
              <a:rPr lang="uk-UA" smtClean="0"/>
              <a:t>24.04.2018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07E2-7C21-40FD-B04A-8227E7DE87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24668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6CDB-C069-4B78-BF41-48B5276D7CCA}" type="datetimeFigureOut">
              <a:rPr lang="uk-UA" smtClean="0"/>
              <a:t>24.04.2018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07E2-7C21-40FD-B04A-8227E7DE87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280020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6CDB-C069-4B78-BF41-48B5276D7CCA}" type="datetimeFigureOut">
              <a:rPr lang="uk-UA" smtClean="0"/>
              <a:t>24.04.2018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07E2-7C21-40FD-B04A-8227E7DE87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8941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6CDB-C069-4B78-BF41-48B5276D7CCA}" type="datetimeFigureOut">
              <a:rPr lang="uk-UA" smtClean="0"/>
              <a:t>24.04.2018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07E2-7C21-40FD-B04A-8227E7DE87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67412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6CDB-C069-4B78-BF41-48B5276D7CCA}" type="datetimeFigureOut">
              <a:rPr lang="uk-UA" smtClean="0"/>
              <a:t>24.04.2018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07E2-7C21-40FD-B04A-8227E7DE87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4905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66CDB-C069-4B78-BF41-48B5276D7CCA}" type="datetimeFigureOut">
              <a:rPr lang="uk-UA" smtClean="0"/>
              <a:t>24.04.2018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B07E2-7C21-40FD-B04A-8227E7DE87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523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74000">
              <a:schemeClr val="accent2">
                <a:lumMod val="20000"/>
                <a:lumOff val="80000"/>
              </a:schemeClr>
            </a:gs>
            <a:gs pos="83000">
              <a:schemeClr val="accent1">
                <a:lumMod val="20000"/>
                <a:lumOff val="80000"/>
              </a:schemeClr>
            </a:gs>
            <a:gs pos="100000">
              <a:schemeClr val="accent4">
                <a:lumMod val="40000"/>
                <a:lumOff val="6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6CDB-C069-4B78-BF41-48B5276D7CCA}" type="datetimeFigureOut">
              <a:rPr lang="uk-UA" smtClean="0"/>
              <a:t>24.04.2018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B07E2-7C21-40FD-B04A-8227E7DE87A5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66969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ru/docs/Web/JavaScript/Reference/Statements/return" TargetMode="External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hyperlink" Target="https://developer.mozilla.org/ru/docs/Web/JavaScript/Reference/Operators/new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hyperlink" Target="https://developer.mozilla.org/ru/docs/Web/JavaScript/Reference/Global_Objects/Object/constructor" TargetMode="External"/><Relationship Id="rId5" Type="http://schemas.openxmlformats.org/officeDocument/2006/relationships/image" Target="../media/image42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ru/docs/Web/JavaScript/Reference/Operators/this" TargetMode="External"/><Relationship Id="rId2" Type="http://schemas.openxmlformats.org/officeDocument/2006/relationships/hyperlink" Target="https://developer.mozilla.org/ru/docs/Web/JavaScript/Reference/ru/docs/Web/JavaScript/Reference/Global_Objects/Function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73235" y="99690"/>
            <a:ext cx="30253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Limitations of JavaScript</a:t>
            </a:r>
            <a:endParaRPr lang="en-US" b="0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05" y="553263"/>
            <a:ext cx="5495925" cy="1647825"/>
          </a:xfrm>
          <a:prstGeom prst="rect">
            <a:avLst/>
          </a:prstGeom>
        </p:spPr>
      </p:pic>
      <p:cxnSp>
        <p:nvCxnSpPr>
          <p:cNvPr id="5" name="Прямая соединительная линия 4"/>
          <p:cNvCxnSpPr/>
          <p:nvPr/>
        </p:nvCxnSpPr>
        <p:spPr>
          <a:xfrm>
            <a:off x="3746810" y="847493"/>
            <a:ext cx="1237785" cy="11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1371600" y="1377175"/>
            <a:ext cx="299410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V="1">
            <a:off x="3062867" y="1940312"/>
            <a:ext cx="2546196" cy="11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61" y="2712765"/>
            <a:ext cx="4352925" cy="14573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215483" y="2285329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Простий приклад</a:t>
            </a:r>
            <a:endParaRPr lang="uk-UA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6882" y="469022"/>
            <a:ext cx="3752850" cy="1009650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6882" y="1669895"/>
            <a:ext cx="3752850" cy="800100"/>
          </a:xfrm>
          <a:prstGeom prst="rect">
            <a:avLst/>
          </a:prstGeom>
        </p:spPr>
      </p:pic>
      <p:sp>
        <p:nvSpPr>
          <p:cNvPr id="14" name="Прямоугольник 13"/>
          <p:cNvSpPr/>
          <p:nvPr/>
        </p:nvSpPr>
        <p:spPr>
          <a:xfrm>
            <a:off x="7895063" y="769434"/>
            <a:ext cx="663729" cy="3345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Прямоугольник 14"/>
          <p:cNvSpPr/>
          <p:nvPr/>
        </p:nvSpPr>
        <p:spPr>
          <a:xfrm>
            <a:off x="7895063" y="1940312"/>
            <a:ext cx="1605776" cy="260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 flipH="1">
            <a:off x="9266663" y="2136851"/>
            <a:ext cx="13009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7895063" y="2789314"/>
            <a:ext cx="2031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121214"/>
                </a:solidFill>
                <a:effectLst/>
                <a:latin typeface="Verdana" panose="020B0604030504040204" pitchFamily="34" charset="0"/>
              </a:rPr>
              <a:t>Case Sensitivity</a:t>
            </a:r>
            <a:endParaRPr lang="en-US" b="0" i="0" dirty="0">
              <a:solidFill>
                <a:srgbClr val="121214"/>
              </a:solidFill>
              <a:effectLst/>
              <a:latin typeface="Verdana" panose="020B0604030504040204" pitchFamily="34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9799" y="4767262"/>
            <a:ext cx="4305300" cy="1895475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054790" y="4326673"/>
            <a:ext cx="1197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Коментарі</a:t>
            </a:r>
            <a:endParaRPr lang="uk-UA" dirty="0"/>
          </a:p>
        </p:txBody>
      </p:sp>
      <p:pic>
        <p:nvPicPr>
          <p:cNvPr id="25" name="Рисунок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763" y="5219234"/>
            <a:ext cx="5448300" cy="14478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79502" y="4767262"/>
            <a:ext cx="2095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Де пхати </a:t>
            </a:r>
            <a:r>
              <a:rPr lang="en-US" dirty="0" err="1" smtClean="0"/>
              <a:t>javascript</a:t>
            </a:r>
            <a:r>
              <a:rPr lang="ru-RU" dirty="0"/>
              <a:t>?</a:t>
            </a:r>
            <a:endParaRPr lang="uk-UA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98550" y="3267542"/>
            <a:ext cx="4089826" cy="1428463"/>
          </a:xfrm>
          <a:prstGeom prst="rect">
            <a:avLst/>
          </a:prstGeom>
        </p:spPr>
      </p:pic>
      <p:cxnSp>
        <p:nvCxnSpPr>
          <p:cNvPr id="29" name="Прямая со стрелкой 28"/>
          <p:cNvCxnSpPr/>
          <p:nvPr/>
        </p:nvCxnSpPr>
        <p:spPr>
          <a:xfrm flipV="1">
            <a:off x="2162216" y="3809704"/>
            <a:ext cx="5324666" cy="2412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186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642" y="423050"/>
            <a:ext cx="3362325" cy="9715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19310" y="53718"/>
            <a:ext cx="2012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Підтримуван</a:t>
            </a:r>
            <a:r>
              <a:rPr lang="uk-UA" dirty="0" smtClean="0"/>
              <a:t>і типи</a:t>
            </a:r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3815" y="1394600"/>
            <a:ext cx="2387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null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,</a:t>
            </a:r>
            <a:r>
              <a:rPr lang="en-US" b="0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undefined,</a:t>
            </a:r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904245" y="1763932"/>
            <a:ext cx="9941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0" dirty="0" smtClean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object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6587" y="280175"/>
            <a:ext cx="2238375" cy="1114425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 flipV="1">
            <a:off x="4705815" y="747132"/>
            <a:ext cx="234175" cy="1115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27" y="2366150"/>
            <a:ext cx="4600575" cy="206692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 flipV="1">
            <a:off x="2821259" y="3133493"/>
            <a:ext cx="1661531" cy="2230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 flipV="1">
            <a:off x="2957607" y="3433065"/>
            <a:ext cx="1661531" cy="2230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57524" y="3469516"/>
            <a:ext cx="78899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100" dirty="0" smtClean="0"/>
              <a:t>всередині</a:t>
            </a:r>
            <a:endParaRPr lang="uk-UA" sz="1100" dirty="0"/>
          </a:p>
        </p:txBody>
      </p:sp>
      <p:cxnSp>
        <p:nvCxnSpPr>
          <p:cNvPr id="15" name="Прямая со стрелкой 14"/>
          <p:cNvCxnSpPr>
            <a:stCxn id="13" idx="1"/>
          </p:cNvCxnSpPr>
          <p:nvPr/>
        </p:nvCxnSpPr>
        <p:spPr>
          <a:xfrm flipH="1" flipV="1">
            <a:off x="1583474" y="3289610"/>
            <a:ext cx="1674050" cy="31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Рисунок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31099" y="161112"/>
            <a:ext cx="1057275" cy="23812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16798" y="551637"/>
            <a:ext cx="1285875" cy="285750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3448" y="999428"/>
            <a:ext cx="1419225" cy="285750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16799" y="1447219"/>
            <a:ext cx="1171575" cy="2286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78548" y="1815803"/>
            <a:ext cx="2524125" cy="30480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26199" y="2260587"/>
            <a:ext cx="2209800" cy="304800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416749" y="2651228"/>
            <a:ext cx="1571625" cy="295275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83448" y="3041985"/>
            <a:ext cx="1304925" cy="314325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702498" y="3479157"/>
            <a:ext cx="1285875" cy="285750"/>
          </a:xfrm>
          <a:prstGeom prst="rect">
            <a:avLst/>
          </a:prstGeom>
        </p:spPr>
      </p:pic>
      <p:pic>
        <p:nvPicPr>
          <p:cNvPr id="26" name="Рисунок 2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35323" y="94437"/>
            <a:ext cx="4067175" cy="609600"/>
          </a:xfrm>
          <a:prstGeom prst="rect">
            <a:avLst/>
          </a:prstGeom>
        </p:spPr>
      </p:pic>
      <p:pic>
        <p:nvPicPr>
          <p:cNvPr id="27" name="Рисунок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37993" y="2660869"/>
            <a:ext cx="5010150" cy="2628900"/>
          </a:xfrm>
          <a:prstGeom prst="rect">
            <a:avLst/>
          </a:prstGeom>
        </p:spPr>
      </p:pic>
      <p:cxnSp>
        <p:nvCxnSpPr>
          <p:cNvPr id="29" name="Прямая соединительная линия 28"/>
          <p:cNvCxnSpPr/>
          <p:nvPr/>
        </p:nvCxnSpPr>
        <p:spPr>
          <a:xfrm>
            <a:off x="6278137" y="3731126"/>
            <a:ext cx="3571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Рисунок 2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13832" y="4493640"/>
            <a:ext cx="3926158" cy="2336999"/>
          </a:xfrm>
          <a:prstGeom prst="rect">
            <a:avLst/>
          </a:prstGeom>
        </p:spPr>
      </p:pic>
      <p:cxnSp>
        <p:nvCxnSpPr>
          <p:cNvPr id="32" name="Прямая со стрелкой 31"/>
          <p:cNvCxnSpPr/>
          <p:nvPr/>
        </p:nvCxnSpPr>
        <p:spPr>
          <a:xfrm flipV="1">
            <a:off x="4619138" y="3743776"/>
            <a:ext cx="1569789" cy="823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7863997" y="4903335"/>
            <a:ext cx="3595738" cy="1797869"/>
          </a:xfrm>
          <a:prstGeom prst="rect">
            <a:avLst/>
          </a:prstGeom>
        </p:spPr>
      </p:pic>
      <p:cxnSp>
        <p:nvCxnSpPr>
          <p:cNvPr id="14" name="Прямая соединительная линия 13"/>
          <p:cNvCxnSpPr/>
          <p:nvPr/>
        </p:nvCxnSpPr>
        <p:spPr>
          <a:xfrm>
            <a:off x="8865220" y="6211229"/>
            <a:ext cx="23373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78548" y="4807044"/>
            <a:ext cx="2602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Найважливіший</a:t>
            </a:r>
            <a:r>
              <a:rPr lang="ru-RU" dirty="0" smtClean="0"/>
              <a:t> метод:</a:t>
            </a:r>
          </a:p>
          <a:p>
            <a:r>
              <a:rPr lang="ru-RU" dirty="0" err="1" smtClean="0"/>
              <a:t>Повертає</a:t>
            </a:r>
            <a:r>
              <a:rPr lang="ru-RU" dirty="0" smtClean="0"/>
              <a:t> список </a:t>
            </a:r>
            <a:r>
              <a:rPr lang="ru-RU" dirty="0" err="1" smtClean="0"/>
              <a:t>властивостей</a:t>
            </a:r>
            <a:r>
              <a:rPr lang="ru-RU" dirty="0" smtClean="0"/>
              <a:t> </a:t>
            </a:r>
            <a:r>
              <a:rPr lang="ru-RU" dirty="0" err="1" smtClean="0"/>
              <a:t>невідомого</a:t>
            </a:r>
            <a:r>
              <a:rPr lang="ru-RU" dirty="0" smtClean="0"/>
              <a:t> </a:t>
            </a:r>
            <a:r>
              <a:rPr lang="ru-RU" dirty="0" err="1" smtClean="0"/>
              <a:t>тобі</a:t>
            </a:r>
            <a:r>
              <a:rPr lang="ru-RU" dirty="0" smtClean="0"/>
              <a:t> </a:t>
            </a:r>
            <a:r>
              <a:rPr lang="ru-RU" dirty="0" err="1" smtClean="0"/>
              <a:t>обʼєкта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125316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25" y="213267"/>
            <a:ext cx="4876800" cy="125730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387" y="298992"/>
            <a:ext cx="3648075" cy="542925"/>
          </a:xfrm>
          <a:prstGeom prst="rect">
            <a:avLst/>
          </a:prstGeom>
        </p:spPr>
      </p:pic>
      <p:cxnSp>
        <p:nvCxnSpPr>
          <p:cNvPr id="5" name="Прямая со стрелкой 4"/>
          <p:cNvCxnSpPr/>
          <p:nvPr/>
        </p:nvCxnSpPr>
        <p:spPr>
          <a:xfrm flipV="1">
            <a:off x="1784195" y="390293"/>
            <a:ext cx="3501483" cy="345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087" y="903829"/>
            <a:ext cx="3762375" cy="1133475"/>
          </a:xfrm>
          <a:prstGeom prst="rect">
            <a:avLst/>
          </a:prstGeom>
        </p:spPr>
      </p:pic>
      <p:cxnSp>
        <p:nvCxnSpPr>
          <p:cNvPr id="8" name="Прямая со стрелкой 7"/>
          <p:cNvCxnSpPr/>
          <p:nvPr/>
        </p:nvCxnSpPr>
        <p:spPr>
          <a:xfrm>
            <a:off x="2152185" y="1014761"/>
            <a:ext cx="2947640" cy="189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222" y="1647593"/>
            <a:ext cx="3971925" cy="2352675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 flipH="1">
            <a:off x="791737" y="1470566"/>
            <a:ext cx="847492" cy="177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5147" y="213267"/>
            <a:ext cx="2524125" cy="2276475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1722" y="2712766"/>
            <a:ext cx="3257550" cy="4019550"/>
          </a:xfrm>
          <a:prstGeom prst="rect">
            <a:avLst/>
          </a:prstGeom>
        </p:spPr>
      </p:pic>
      <p:cxnSp>
        <p:nvCxnSpPr>
          <p:cNvPr id="15" name="Прямая со стрелкой 14"/>
          <p:cNvCxnSpPr/>
          <p:nvPr/>
        </p:nvCxnSpPr>
        <p:spPr>
          <a:xfrm flipH="1">
            <a:off x="10537902" y="2364059"/>
            <a:ext cx="219307" cy="9813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9825" y="3331891"/>
            <a:ext cx="3533775" cy="3400425"/>
          </a:xfrm>
          <a:prstGeom prst="rect">
            <a:avLst/>
          </a:prstGeom>
        </p:spPr>
      </p:pic>
      <p:cxnSp>
        <p:nvCxnSpPr>
          <p:cNvPr id="18" name="Прямая со стрелкой 17"/>
          <p:cNvCxnSpPr/>
          <p:nvPr/>
        </p:nvCxnSpPr>
        <p:spPr>
          <a:xfrm flipH="1">
            <a:off x="6106745" y="1749348"/>
            <a:ext cx="3514608" cy="141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 flipH="1">
            <a:off x="5798634" y="3437828"/>
            <a:ext cx="115693" cy="460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52" y="139970"/>
            <a:ext cx="2981325" cy="399097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102" y="256710"/>
            <a:ext cx="2743200" cy="333375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549698" y="579863"/>
            <a:ext cx="1449658" cy="5910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Прямоугольник 4"/>
          <p:cNvSpPr/>
          <p:nvPr/>
        </p:nvSpPr>
        <p:spPr>
          <a:xfrm>
            <a:off x="1427356" y="367990"/>
            <a:ext cx="1483112" cy="657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1024" y="256710"/>
            <a:ext cx="3476625" cy="260032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1511" y="2985855"/>
            <a:ext cx="3295650" cy="752475"/>
          </a:xfrm>
          <a:prstGeom prst="rect">
            <a:avLst/>
          </a:prstGeom>
        </p:spPr>
      </p:pic>
      <p:cxnSp>
        <p:nvCxnSpPr>
          <p:cNvPr id="9" name="Прямая со стрелкой 8"/>
          <p:cNvCxnSpPr/>
          <p:nvPr/>
        </p:nvCxnSpPr>
        <p:spPr>
          <a:xfrm>
            <a:off x="6601522" y="2135457"/>
            <a:ext cx="111512" cy="72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97649" y="308400"/>
            <a:ext cx="2194351" cy="5429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152" y="4158822"/>
            <a:ext cx="3524250" cy="2657475"/>
          </a:xfrm>
          <a:prstGeom prst="rect">
            <a:avLst/>
          </a:prstGeom>
        </p:spPr>
      </p:pic>
      <p:cxnSp>
        <p:nvCxnSpPr>
          <p:cNvPr id="13" name="Прямая соединительная линия 12"/>
          <p:cNvCxnSpPr/>
          <p:nvPr/>
        </p:nvCxnSpPr>
        <p:spPr>
          <a:xfrm>
            <a:off x="869795" y="5575610"/>
            <a:ext cx="2609385" cy="1115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2865864" y="5554465"/>
            <a:ext cx="6356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flipH="1" flipV="1">
            <a:off x="758283" y="5107259"/>
            <a:ext cx="1873405" cy="27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Рисунок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7192" y="4020130"/>
            <a:ext cx="3410525" cy="2663629"/>
          </a:xfrm>
          <a:prstGeom prst="rect">
            <a:avLst/>
          </a:prstGeom>
        </p:spPr>
      </p:pic>
      <p:cxnSp>
        <p:nvCxnSpPr>
          <p:cNvPr id="20" name="Прямая соединительная линия 19"/>
          <p:cNvCxnSpPr/>
          <p:nvPr/>
        </p:nvCxnSpPr>
        <p:spPr>
          <a:xfrm>
            <a:off x="4549698" y="5664820"/>
            <a:ext cx="25980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81643" y="3798151"/>
            <a:ext cx="4610100" cy="3018146"/>
          </a:xfrm>
          <a:prstGeom prst="rect">
            <a:avLst/>
          </a:prstGeom>
        </p:spPr>
      </p:pic>
      <p:cxnSp>
        <p:nvCxnSpPr>
          <p:cNvPr id="23" name="Скругленная соединительная линия 22"/>
          <p:cNvCxnSpPr/>
          <p:nvPr/>
        </p:nvCxnSpPr>
        <p:spPr>
          <a:xfrm rot="5400000">
            <a:off x="7770541" y="5644376"/>
            <a:ext cx="747132" cy="23045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0610751" y="3223189"/>
            <a:ext cx="992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200" dirty="0" smtClean="0"/>
              <a:t>найглибший</a:t>
            </a:r>
            <a:endParaRPr lang="uk-UA" sz="1200" dirty="0"/>
          </a:p>
        </p:txBody>
      </p:sp>
      <p:cxnSp>
        <p:nvCxnSpPr>
          <p:cNvPr id="26" name="Прямая со стрелкой 25"/>
          <p:cNvCxnSpPr>
            <a:stCxn id="24" idx="2"/>
          </p:cNvCxnSpPr>
          <p:nvPr/>
        </p:nvCxnSpPr>
        <p:spPr>
          <a:xfrm flipH="1">
            <a:off x="10856078" y="3500188"/>
            <a:ext cx="251124" cy="1829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кругленная соединительная линия 27"/>
          <p:cNvCxnSpPr/>
          <p:nvPr/>
        </p:nvCxnSpPr>
        <p:spPr>
          <a:xfrm rot="16200000" flipV="1">
            <a:off x="7424855" y="4886092"/>
            <a:ext cx="1304692" cy="364273"/>
          </a:xfrm>
          <a:prstGeom prst="curvedConnector3">
            <a:avLst>
              <a:gd name="adj1" fmla="val -21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H="1" flipV="1">
            <a:off x="8753707" y="5006898"/>
            <a:ext cx="903249" cy="547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073491" y="3500188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Labels</a:t>
            </a:r>
            <a:endParaRPr lang="uk-UA" b="1" dirty="0"/>
          </a:p>
        </p:txBody>
      </p:sp>
    </p:spTree>
    <p:extLst>
      <p:ext uri="{BB962C8B-B14F-4D97-AF65-F5344CB8AC3E}">
        <p14:creationId xmlns:p14="http://schemas.microsoft.com/office/powerpoint/2010/main" val="241035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3" y="457083"/>
            <a:ext cx="3057525" cy="13049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3746" y="100361"/>
            <a:ext cx="2040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Definition functions</a:t>
            </a:r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63" y="2319801"/>
            <a:ext cx="3076575" cy="657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922" y="1895707"/>
            <a:ext cx="1824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Вкладені функції</a:t>
            </a:r>
            <a:endParaRPr lang="uk-UA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363" y="3624843"/>
            <a:ext cx="5000625" cy="8572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3746" y="3200400"/>
            <a:ext cx="2163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Конструктор функції</a:t>
            </a:r>
            <a:endParaRPr lang="uk-UA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6777" y="601441"/>
            <a:ext cx="3009900" cy="51435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9779" y="1266708"/>
            <a:ext cx="3933825" cy="495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608741" y="1003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uk-UA" dirty="0"/>
          </a:p>
        </p:txBody>
      </p:sp>
      <p:sp>
        <p:nvSpPr>
          <p:cNvPr id="11" name="TextBox 10"/>
          <p:cNvSpPr txBox="1"/>
          <p:nvPr/>
        </p:nvSpPr>
        <p:spPr>
          <a:xfrm>
            <a:off x="8226555" y="-38139"/>
            <a:ext cx="34270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Function literals(</a:t>
            </a:r>
            <a:r>
              <a:rPr lang="ru-RU" dirty="0" err="1" smtClean="0"/>
              <a:t>це</a:t>
            </a:r>
            <a:r>
              <a:rPr lang="ru-RU" dirty="0" smtClean="0"/>
              <a:t> коли вона </a:t>
            </a:r>
            <a:r>
              <a:rPr lang="ru-RU" dirty="0" err="1" smtClean="0"/>
              <a:t>присвоюэться</a:t>
            </a:r>
            <a:r>
              <a:rPr lang="ru-RU" dirty="0" smtClean="0"/>
              <a:t> як</a:t>
            </a:r>
            <a:r>
              <a:rPr lang="uk-UA" dirty="0" err="1" smtClean="0"/>
              <a:t>ісь</a:t>
            </a:r>
            <a:r>
              <a:rPr lang="uk-UA" dirty="0" smtClean="0"/>
              <a:t> змінній</a:t>
            </a:r>
            <a:r>
              <a:rPr lang="en-US" dirty="0" smtClean="0"/>
              <a:t>)</a:t>
            </a:r>
            <a:endParaRPr lang="uk-UA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772129" y="78059"/>
            <a:ext cx="3528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err="1">
                <a:solidFill>
                  <a:srgbClr val="333333"/>
                </a:solidFill>
                <a:latin typeface="Palatino"/>
              </a:rPr>
              <a:t>Функциональное</a:t>
            </a:r>
            <a:r>
              <a:rPr lang="uk-UA" b="1" dirty="0">
                <a:solidFill>
                  <a:srgbClr val="333333"/>
                </a:solidFill>
                <a:latin typeface="Palatino"/>
              </a:rPr>
              <a:t> </a:t>
            </a:r>
            <a:r>
              <a:rPr lang="uk-UA" b="1" dirty="0" err="1">
                <a:solidFill>
                  <a:srgbClr val="333333"/>
                </a:solidFill>
                <a:latin typeface="Palatino"/>
              </a:rPr>
              <a:t>выражение</a:t>
            </a:r>
            <a:endParaRPr lang="uk-UA" b="1" i="0" dirty="0">
              <a:solidFill>
                <a:srgbClr val="333333"/>
              </a:solidFill>
              <a:effectLst/>
              <a:latin typeface="Palatino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895707" y="3936380"/>
            <a:ext cx="312234" cy="234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 flipV="1">
            <a:off x="229413" y="2464420"/>
            <a:ext cx="651533" cy="223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/>
          <p:nvPr/>
        </p:nvCxnSpPr>
        <p:spPr>
          <a:xfrm flipV="1">
            <a:off x="426417" y="2616820"/>
            <a:ext cx="651533" cy="2230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9175967" y="241651"/>
            <a:ext cx="639336" cy="96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2" idx="3"/>
            <a:endCxn id="11" idx="1"/>
          </p:cNvCxnSpPr>
          <p:nvPr/>
        </p:nvCxnSpPr>
        <p:spPr>
          <a:xfrm>
            <a:off x="7300852" y="262725"/>
            <a:ext cx="925703" cy="2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>
            <a:off x="657922" y="936702"/>
            <a:ext cx="591015" cy="11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3222959" y="473488"/>
            <a:ext cx="4813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dirty="0" err="1">
                <a:latin typeface="Palatino"/>
              </a:rPr>
              <a:t>Именованное</a:t>
            </a:r>
            <a:r>
              <a:rPr lang="uk-UA" dirty="0">
                <a:latin typeface="Palatino"/>
              </a:rPr>
              <a:t> </a:t>
            </a:r>
            <a:r>
              <a:rPr lang="uk-UA" dirty="0" err="1">
                <a:latin typeface="Palatino"/>
              </a:rPr>
              <a:t>функциональное</a:t>
            </a:r>
            <a:r>
              <a:rPr lang="uk-UA" dirty="0">
                <a:latin typeface="Palatino"/>
              </a:rPr>
              <a:t> </a:t>
            </a:r>
            <a:r>
              <a:rPr lang="uk-UA" dirty="0" err="1">
                <a:latin typeface="Palatino"/>
              </a:rPr>
              <a:t>выражение</a:t>
            </a:r>
            <a:endParaRPr lang="uk-UA" b="0" i="0" dirty="0">
              <a:effectLst/>
              <a:latin typeface="Palatino"/>
            </a:endParaRPr>
          </a:p>
        </p:txBody>
      </p:sp>
      <p:cxnSp>
        <p:nvCxnSpPr>
          <p:cNvPr id="25" name="Прямая со стрелкой 24"/>
          <p:cNvCxnSpPr>
            <a:endCxn id="9" idx="0"/>
          </p:cNvCxnSpPr>
          <p:nvPr/>
        </p:nvCxnSpPr>
        <p:spPr>
          <a:xfrm>
            <a:off x="4705815" y="797489"/>
            <a:ext cx="4980877" cy="469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12927" y="1867106"/>
            <a:ext cx="3657600" cy="1685925"/>
          </a:xfrm>
          <a:prstGeom prst="rect">
            <a:avLst/>
          </a:prstGeom>
        </p:spPr>
      </p:pic>
      <p:sp>
        <p:nvSpPr>
          <p:cNvPr id="27" name="Прямоугольник 26"/>
          <p:cNvSpPr/>
          <p:nvPr/>
        </p:nvSpPr>
        <p:spPr>
          <a:xfrm>
            <a:off x="9686691" y="1243744"/>
            <a:ext cx="851211" cy="219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8" name="Прямоугольник 27"/>
          <p:cNvSpPr/>
          <p:nvPr/>
        </p:nvSpPr>
        <p:spPr>
          <a:xfrm>
            <a:off x="10076982" y="2139479"/>
            <a:ext cx="851211" cy="219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9" name="Прямоугольник 28"/>
          <p:cNvSpPr/>
          <p:nvPr/>
        </p:nvSpPr>
        <p:spPr>
          <a:xfrm>
            <a:off x="9261085" y="2849383"/>
            <a:ext cx="851211" cy="2190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31" name="Прямая со стрелкой 30"/>
          <p:cNvCxnSpPr/>
          <p:nvPr/>
        </p:nvCxnSpPr>
        <p:spPr>
          <a:xfrm>
            <a:off x="4705815" y="797489"/>
            <a:ext cx="5371167" cy="1341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 flipV="1">
            <a:off x="9940079" y="2464420"/>
            <a:ext cx="319043" cy="363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0751763" y="2397664"/>
            <a:ext cx="15419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600" dirty="0" smtClean="0"/>
              <a:t>Іменований функціональний вираз використовується тільки фактично для рекурсій</a:t>
            </a:r>
            <a:endParaRPr lang="uk-UA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8701105" y="3305605"/>
            <a:ext cx="2050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При чому </a:t>
            </a:r>
            <a:r>
              <a:rPr lang="en-US" dirty="0" smtClean="0"/>
              <a:t>factorial </a:t>
            </a:r>
            <a:r>
              <a:rPr lang="uk-UA" dirty="0" smtClean="0"/>
              <a:t>буде видимим </a:t>
            </a:r>
            <a:r>
              <a:rPr lang="uk-UA" b="1" dirty="0" smtClean="0"/>
              <a:t>тільки</a:t>
            </a:r>
            <a:r>
              <a:rPr lang="uk-UA" dirty="0" smtClean="0"/>
              <a:t> </a:t>
            </a:r>
            <a:r>
              <a:rPr lang="uk-UA" b="1" dirty="0" smtClean="0"/>
              <a:t>всередині</a:t>
            </a:r>
            <a:r>
              <a:rPr lang="uk-UA" dirty="0" smtClean="0"/>
              <a:t> цієї функції!!!</a:t>
            </a:r>
            <a:endParaRPr lang="uk-UA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 flipV="1">
            <a:off x="10112296" y="2397664"/>
            <a:ext cx="425606" cy="103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1"/>
          <p:cNvSpPr>
            <a:spLocks noChangeArrowheads="1"/>
          </p:cNvSpPr>
          <p:nvPr/>
        </p:nvSpPr>
        <p:spPr bwMode="auto">
          <a:xfrm>
            <a:off x="3357599" y="1443912"/>
            <a:ext cx="2682052" cy="8463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По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умолчанию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функции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возвращают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</a:t>
            </a: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Чтобы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вернуть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другое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значение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функция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должна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содержать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инструкцию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</a:t>
            </a: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3F87A6"/>
                </a:solidFill>
                <a:effectLst/>
                <a:latin typeface="Consolas" panose="020B0609020204030204" pitchFamily="49" charset="0"/>
                <a:hlinkClick r:id="rId8" tooltip="Оператор return завершает выполнение текущей функции и возвращает значение этой функции."/>
              </a:rPr>
              <a:t>return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которая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указывает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какое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значение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возвращать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0" name="Прямая со стрелкой 39"/>
          <p:cNvCxnSpPr/>
          <p:nvPr/>
        </p:nvCxnSpPr>
        <p:spPr>
          <a:xfrm flipH="1" flipV="1">
            <a:off x="1748650" y="1198467"/>
            <a:ext cx="1538288" cy="264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Прямоугольник 40"/>
          <p:cNvSpPr/>
          <p:nvPr/>
        </p:nvSpPr>
        <p:spPr>
          <a:xfrm>
            <a:off x="5811732" y="3624843"/>
            <a:ext cx="29782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333333"/>
                </a:solidFill>
                <a:latin typeface="Open Sans"/>
              </a:rPr>
              <a:t>для </a:t>
            </a:r>
            <a:r>
              <a:rPr lang="ru-RU" sz="1400" b="1" dirty="0" smtClean="0">
                <a:solidFill>
                  <a:srgbClr val="333333"/>
                </a:solidFill>
                <a:latin typeface="Open Sans"/>
              </a:rPr>
              <a:t>условного (</a:t>
            </a:r>
            <a:r>
              <a:rPr lang="uk-UA" sz="1400" b="1" dirty="0" smtClean="0">
                <a:solidFill>
                  <a:srgbClr val="333333"/>
                </a:solidFill>
                <a:latin typeface="Open Sans"/>
              </a:rPr>
              <a:t>в </a:t>
            </a:r>
            <a:r>
              <a:rPr lang="en-US" sz="1400" b="1" dirty="0" smtClean="0">
                <a:solidFill>
                  <a:srgbClr val="333333"/>
                </a:solidFill>
                <a:latin typeface="Open Sans"/>
              </a:rPr>
              <a:t>if </a:t>
            </a:r>
            <a:r>
              <a:rPr lang="uk-UA" sz="1400" b="1" dirty="0" smtClean="0">
                <a:solidFill>
                  <a:srgbClr val="333333"/>
                </a:solidFill>
                <a:latin typeface="Open Sans"/>
              </a:rPr>
              <a:t>конструкції</a:t>
            </a:r>
            <a:r>
              <a:rPr lang="ru-RU" sz="1400" b="1" dirty="0" smtClean="0">
                <a:solidFill>
                  <a:srgbClr val="333333"/>
                </a:solidFill>
                <a:latin typeface="Open Sans"/>
              </a:rPr>
              <a:t>)</a:t>
            </a:r>
            <a:r>
              <a:rPr lang="ru-RU" sz="1400" dirty="0" smtClean="0">
                <a:solidFill>
                  <a:srgbClr val="333333"/>
                </a:solidFill>
                <a:latin typeface="Open Sans"/>
              </a:rPr>
              <a:t> </a:t>
            </a:r>
            <a:r>
              <a:rPr lang="ru-RU" sz="1400" dirty="0">
                <a:solidFill>
                  <a:srgbClr val="333333"/>
                </a:solidFill>
                <a:latin typeface="Open Sans"/>
              </a:rPr>
              <a:t>создания функций используйте функциональные выражения.</a:t>
            </a:r>
            <a:endParaRPr lang="uk-UA" sz="1400" dirty="0"/>
          </a:p>
        </p:txBody>
      </p:sp>
      <p:pic>
        <p:nvPicPr>
          <p:cNvPr id="42" name="Рисунок 4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5690" y="5489124"/>
            <a:ext cx="2867025" cy="1304925"/>
          </a:xfrm>
          <a:prstGeom prst="rect">
            <a:avLst/>
          </a:prstGeom>
        </p:spPr>
      </p:pic>
      <p:pic>
        <p:nvPicPr>
          <p:cNvPr id="43" name="Рисунок 4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5722" y="5489124"/>
            <a:ext cx="5172075" cy="1276350"/>
          </a:xfrm>
          <a:prstGeom prst="rect">
            <a:avLst/>
          </a:prstGeom>
        </p:spPr>
      </p:pic>
      <p:sp>
        <p:nvSpPr>
          <p:cNvPr id="44" name="Прямоугольник 43"/>
          <p:cNvSpPr/>
          <p:nvPr/>
        </p:nvSpPr>
        <p:spPr>
          <a:xfrm>
            <a:off x="9275239" y="4582030"/>
            <a:ext cx="264792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333333"/>
                </a:solidFill>
                <a:latin typeface="Open Sans"/>
              </a:rPr>
              <a:t>Вы можете использовать функцию до того, как вы её </a:t>
            </a:r>
            <a:r>
              <a:rPr lang="ru-RU" sz="1600" dirty="0" smtClean="0">
                <a:solidFill>
                  <a:srgbClr val="333333"/>
                </a:solidFill>
                <a:latin typeface="Open Sans"/>
              </a:rPr>
              <a:t>объявили:</a:t>
            </a:r>
            <a:endParaRPr lang="uk-UA" sz="1600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 flipH="1" flipV="1">
            <a:off x="10076982" y="5781512"/>
            <a:ext cx="425605" cy="34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836397" y="4766696"/>
            <a:ext cx="239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Але з функціональним виразом так не </a:t>
            </a:r>
            <a:r>
              <a:rPr lang="uk-UA" dirty="0" err="1" smtClean="0"/>
              <a:t>канає</a:t>
            </a:r>
            <a:endParaRPr lang="uk-UA" dirty="0"/>
          </a:p>
        </p:txBody>
      </p:sp>
      <p:cxnSp>
        <p:nvCxnSpPr>
          <p:cNvPr id="49" name="Прямая со стрелкой 48"/>
          <p:cNvCxnSpPr/>
          <p:nvPr/>
        </p:nvCxnSpPr>
        <p:spPr>
          <a:xfrm flipH="1">
            <a:off x="5811732" y="5489124"/>
            <a:ext cx="1057698" cy="4652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endCxn id="44" idx="1"/>
          </p:cNvCxnSpPr>
          <p:nvPr/>
        </p:nvCxnSpPr>
        <p:spPr>
          <a:xfrm flipV="1">
            <a:off x="6869430" y="4997529"/>
            <a:ext cx="2405809" cy="49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2"/>
          <p:cNvSpPr>
            <a:spLocks noChangeArrowheads="1"/>
          </p:cNvSpPr>
          <p:nvPr/>
        </p:nvSpPr>
        <p:spPr bwMode="auto">
          <a:xfrm>
            <a:off x="3332344" y="2279516"/>
            <a:ext cx="3482097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В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случае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F87A6"/>
                </a:solidFill>
                <a:effectLst/>
                <a:latin typeface="Open Sans"/>
                <a:hlinkClick r:id="rId11"/>
              </a:rPr>
              <a:t>конструктора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вызванного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с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ключевым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словом </a:t>
            </a: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3F87A6"/>
                </a:solidFill>
                <a:effectLst/>
                <a:latin typeface="Consolas" panose="020B0609020204030204" pitchFamily="49" charset="0"/>
                <a:hlinkClick r:id="rId12"/>
              </a:rPr>
              <a:t>new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значение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по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умолчанию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—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это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значение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его параметра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</a:t>
            </a:r>
            <a:r>
              <a:rPr kumimoji="0" lang="uk-UA" altLang="uk-UA" sz="10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5430644" y="5781512"/>
            <a:ext cx="3523785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210363" y="4766696"/>
            <a:ext cx="36653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/>
              <a:t>Чим відрізняється функція від процедури?</a:t>
            </a:r>
          </a:p>
          <a:p>
            <a:r>
              <a:rPr lang="uk-UA" dirty="0" smtClean="0"/>
              <a:t>Процедура може повертати значення , а може і не повертати, а </a:t>
            </a:r>
            <a:r>
              <a:rPr lang="uk-UA" b="1" dirty="0" smtClean="0"/>
              <a:t>функція</a:t>
            </a:r>
            <a:r>
              <a:rPr lang="uk-UA" dirty="0" smtClean="0"/>
              <a:t> повертає </a:t>
            </a:r>
            <a:r>
              <a:rPr lang="uk-UA" b="1" dirty="0" smtClean="0"/>
              <a:t>завжди.</a:t>
            </a:r>
            <a:endParaRPr lang="uk-UA" b="1" dirty="0"/>
          </a:p>
        </p:txBody>
      </p:sp>
      <p:cxnSp>
        <p:nvCxnSpPr>
          <p:cNvPr id="58" name="Прямая со стрелкой 57"/>
          <p:cNvCxnSpPr/>
          <p:nvPr/>
        </p:nvCxnSpPr>
        <p:spPr>
          <a:xfrm flipV="1">
            <a:off x="2587287" y="3429000"/>
            <a:ext cx="1288435" cy="25254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061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22664" y="93803"/>
            <a:ext cx="6435090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В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JavaScript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функции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являются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объектами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первого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класса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то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есть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: 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они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являются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1800" b="1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объектами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и с ними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можно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взаимодействовать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и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передавать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их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точно так же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как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любой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другой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объект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(тобто як аргумент).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Если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быть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точным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функции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—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это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18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обьекты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</a:t>
            </a:r>
            <a:r>
              <a:rPr kumimoji="0" lang="uk-UA" altLang="uk-UA" sz="2800" b="0" i="0" u="none" strike="noStrike" cap="none" normalizeH="0" baseline="0" dirty="0" err="1" smtClean="0">
                <a:ln>
                  <a:noFill/>
                </a:ln>
                <a:solidFill>
                  <a:srgbClr val="3F87A6"/>
                </a:solidFill>
                <a:effectLst/>
                <a:latin typeface="Consolas" panose="020B0609020204030204" pitchFamily="49" charset="0"/>
                <a:hlinkClick r:id="rId2"/>
              </a:rPr>
              <a:t>Function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</a:t>
            </a:r>
            <a:r>
              <a:rPr lang="uk-UA" altLang="uk-UA" dirty="0"/>
              <a:t>.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22664" y="1754417"/>
            <a:ext cx="4750420" cy="6617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1000" b="0" i="0" u="none" strike="noStrike" cap="none" normalizeH="0" baseline="0" dirty="0" err="1" smtClean="0">
                <a:ln>
                  <a:noFill/>
                </a:ln>
                <a:solidFill>
                  <a:srgbClr val="3F87A6"/>
                </a:solidFill>
                <a:effectLst/>
                <a:latin typeface="Consolas" panose="020B0609020204030204" pitchFamily="49" charset="0"/>
                <a:hlinkClick r:id="rId3"/>
              </a:rPr>
              <a:t>Ключевое</a:t>
            </a:r>
            <a:r>
              <a:rPr kumimoji="0" lang="uk-UA" altLang="uk-UA" sz="1000" b="0" i="0" u="none" strike="noStrike" cap="none" normalizeH="0" baseline="0" dirty="0" smtClean="0">
                <a:ln>
                  <a:noFill/>
                </a:ln>
                <a:solidFill>
                  <a:srgbClr val="3F87A6"/>
                </a:solidFill>
                <a:effectLst/>
                <a:latin typeface="Consolas" panose="020B0609020204030204" pitchFamily="49" charset="0"/>
                <a:hlinkClick r:id="rId3"/>
              </a:rPr>
              <a:t> слово </a:t>
            </a:r>
            <a:r>
              <a:rPr kumimoji="0" lang="uk-UA" altLang="uk-UA" sz="1600" b="0" i="0" u="none" strike="noStrike" cap="none" normalizeH="0" baseline="0" dirty="0" err="1" smtClean="0">
                <a:ln>
                  <a:noFill/>
                </a:ln>
                <a:solidFill>
                  <a:srgbClr val="3F87A6"/>
                </a:solidFill>
                <a:effectLst/>
                <a:latin typeface="Consolas" panose="020B0609020204030204" pitchFamily="49" charset="0"/>
                <a:hlinkClick r:id="rId3"/>
              </a:rPr>
              <a:t>this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 </a:t>
            </a:r>
            <a:r>
              <a:rPr kumimoji="0" lang="uk-UA" altLang="uk-UA" sz="1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не </a:t>
            </a:r>
            <a:r>
              <a:rPr kumimoji="0" lang="uk-UA" altLang="uk-UA" sz="12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ссылается</a:t>
            </a:r>
            <a:r>
              <a:rPr kumimoji="0" lang="uk-UA" altLang="uk-UA" sz="120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на </a:t>
            </a:r>
            <a:r>
              <a:rPr kumimoji="0" lang="uk-UA" altLang="uk-UA" sz="120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функцию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которая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выполняется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в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данный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момент,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поэтому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вы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должны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обращаться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к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объектами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Function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по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имени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,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даже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внутри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тела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самой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kumimoji="0" lang="uk-UA" altLang="uk-UA" sz="9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функции</a:t>
            </a:r>
            <a:r>
              <a:rPr kumimoji="0" lang="uk-UA" altLang="uk-UA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Open Sans"/>
              </a:rPr>
              <a:t>.</a:t>
            </a:r>
            <a:r>
              <a:rPr kumimoji="0" lang="uk-UA" altLang="uk-UA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uk-UA" altLang="uk-UA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1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Рисунок 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179" y="1510011"/>
            <a:ext cx="2932232" cy="887000"/>
          </a:xfrm>
          <a:prstGeom prst="rect">
            <a:avLst/>
          </a:prstGeom>
        </p:spPr>
      </p:pic>
      <p:sp>
        <p:nvSpPr>
          <p:cNvPr id="31" name="Прямоугольник 30"/>
          <p:cNvSpPr/>
          <p:nvPr/>
        </p:nvSpPr>
        <p:spPr>
          <a:xfrm>
            <a:off x="0" y="2520446"/>
            <a:ext cx="6323941" cy="4337554"/>
          </a:xfrm>
          <a:prstGeom prst="rect">
            <a:avLst/>
          </a:prstGeom>
          <a:solidFill>
            <a:srgbClr val="7030A0"/>
          </a:solidFill>
          <a:ln>
            <a:solidFill>
              <a:schemeClr val="accent3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Скругленный прямоугольник 24"/>
          <p:cNvSpPr/>
          <p:nvPr/>
        </p:nvSpPr>
        <p:spPr>
          <a:xfrm>
            <a:off x="122664" y="4017296"/>
            <a:ext cx="5772151" cy="26854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Це якесь навколишнє оточення яке має свій 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this</a:t>
            </a:r>
            <a:r>
              <a:rPr lang="uk-UA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=</a:t>
            </a:r>
            <a:r>
              <a:rPr lang="uk-UA" dirty="0" smtClean="0">
                <a:solidFill>
                  <a:srgbClr val="FF0000"/>
                </a:solidFill>
              </a:rPr>
              <a:t>==</a:t>
            </a:r>
            <a:r>
              <a:rPr lang="uk-UA" dirty="0" smtClean="0"/>
              <a:t> наприклад </a:t>
            </a:r>
            <a:r>
              <a:rPr lang="uk-UA" dirty="0" smtClean="0">
                <a:solidFill>
                  <a:srgbClr val="FF0000"/>
                </a:solidFill>
              </a:rPr>
              <a:t>назва класу</a:t>
            </a:r>
          </a:p>
          <a:p>
            <a:pPr algn="ctr"/>
            <a:endParaRPr lang="uk-UA" dirty="0"/>
          </a:p>
          <a:p>
            <a:pPr algn="ctr"/>
            <a:endParaRPr lang="uk-UA" dirty="0" smtClean="0"/>
          </a:p>
          <a:p>
            <a:pPr algn="ctr"/>
            <a:endParaRPr lang="uk-UA" dirty="0"/>
          </a:p>
          <a:p>
            <a:pPr algn="ctr"/>
            <a:endParaRPr lang="uk-UA" dirty="0" smtClean="0"/>
          </a:p>
          <a:p>
            <a:pPr algn="ctr"/>
            <a:endParaRPr lang="uk-UA" dirty="0"/>
          </a:p>
          <a:p>
            <a:pPr algn="ctr"/>
            <a:endParaRPr lang="uk-UA" dirty="0" smtClean="0"/>
          </a:p>
          <a:p>
            <a:pPr algn="ctr"/>
            <a:endParaRPr lang="uk-UA" dirty="0" smtClean="0"/>
          </a:p>
          <a:p>
            <a:pPr algn="ctr"/>
            <a:endParaRPr lang="uk-UA" dirty="0"/>
          </a:p>
        </p:txBody>
      </p:sp>
      <p:sp>
        <p:nvSpPr>
          <p:cNvPr id="4" name="TextBox 3"/>
          <p:cNvSpPr txBox="1"/>
          <p:nvPr/>
        </p:nvSpPr>
        <p:spPr>
          <a:xfrm>
            <a:off x="4770775" y="-24996"/>
            <a:ext cx="273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Розберемся нарешті з </a:t>
            </a:r>
            <a:r>
              <a:rPr lang="en-US" b="1" dirty="0" smtClean="0"/>
              <a:t>this</a:t>
            </a:r>
            <a:endParaRPr lang="uk-UA" b="1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7253443" y="493912"/>
            <a:ext cx="4805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b="1" dirty="0" err="1">
                <a:solidFill>
                  <a:srgbClr val="333333"/>
                </a:solidFill>
                <a:latin typeface="Palatino"/>
              </a:rPr>
              <a:t>Глобальный</a:t>
            </a:r>
            <a:r>
              <a:rPr lang="uk-UA" b="1" dirty="0">
                <a:solidFill>
                  <a:srgbClr val="333333"/>
                </a:solidFill>
                <a:latin typeface="Palatino"/>
              </a:rPr>
              <a:t> </a:t>
            </a:r>
            <a:r>
              <a:rPr lang="uk-UA" b="1" dirty="0" smtClean="0">
                <a:solidFill>
                  <a:srgbClr val="333333"/>
                </a:solidFill>
                <a:latin typeface="Palatino"/>
              </a:rPr>
              <a:t>контекст</a:t>
            </a:r>
            <a:r>
              <a:rPr lang="en-US" b="1" dirty="0" smtClean="0">
                <a:solidFill>
                  <a:srgbClr val="333333"/>
                </a:solidFill>
                <a:latin typeface="Palatino"/>
              </a:rPr>
              <a:t>(</a:t>
            </a:r>
            <a:r>
              <a:rPr lang="ru-RU" b="1" dirty="0" err="1" smtClean="0">
                <a:solidFill>
                  <a:srgbClr val="333333"/>
                </a:solidFill>
                <a:latin typeface="Palatino"/>
              </a:rPr>
              <a:t>це</a:t>
            </a:r>
            <a:r>
              <a:rPr lang="ru-RU" b="1" dirty="0" smtClean="0">
                <a:solidFill>
                  <a:srgbClr val="333333"/>
                </a:solidFill>
                <a:latin typeface="Palatino"/>
              </a:rPr>
              <a:t> </a:t>
            </a:r>
            <a:r>
              <a:rPr lang="ru-RU" b="1" dirty="0" err="1" smtClean="0">
                <a:solidFill>
                  <a:srgbClr val="333333"/>
                </a:solidFill>
                <a:latin typeface="Palatino"/>
              </a:rPr>
              <a:t>означаэ</a:t>
            </a:r>
            <a:r>
              <a:rPr lang="ru-RU" b="1" dirty="0" smtClean="0">
                <a:solidFill>
                  <a:srgbClr val="333333"/>
                </a:solidFill>
                <a:latin typeface="Palatino"/>
              </a:rPr>
              <a:t> </a:t>
            </a:r>
            <a:r>
              <a:rPr lang="uk-UA" b="1" dirty="0" smtClean="0">
                <a:solidFill>
                  <a:srgbClr val="333333"/>
                </a:solidFill>
                <a:latin typeface="Palatino"/>
              </a:rPr>
              <a:t>поза межами будь-яких функцій</a:t>
            </a:r>
            <a:r>
              <a:rPr lang="en-US" b="1" dirty="0" smtClean="0">
                <a:solidFill>
                  <a:srgbClr val="333333"/>
                </a:solidFill>
                <a:latin typeface="Palatino"/>
              </a:rPr>
              <a:t>)</a:t>
            </a:r>
            <a:r>
              <a:rPr lang="uk-UA" b="1" dirty="0" smtClean="0">
                <a:solidFill>
                  <a:srgbClr val="333333"/>
                </a:solidFill>
                <a:latin typeface="Palatino"/>
              </a:rPr>
              <a:t>:</a:t>
            </a:r>
            <a:endParaRPr lang="uk-UA" b="1" i="0" dirty="0">
              <a:solidFill>
                <a:srgbClr val="333333"/>
              </a:solidFill>
              <a:effectLst/>
              <a:latin typeface="Palatino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497" y="1218502"/>
            <a:ext cx="4924425" cy="1733550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 flipV="1">
            <a:off x="8183880" y="1485900"/>
            <a:ext cx="2148840" cy="1143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>
            <a:off x="8177848" y="2205742"/>
            <a:ext cx="1217612" cy="13234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0847070" y="1485900"/>
            <a:ext cx="4000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9932670" y="2222786"/>
            <a:ext cx="4000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7452360" y="2617470"/>
            <a:ext cx="725488" cy="9144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7028497" y="2969784"/>
            <a:ext cx="48347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solidFill>
                  <a:srgbClr val="333333"/>
                </a:solidFill>
                <a:latin typeface="Palatino"/>
              </a:rPr>
              <a:t>В контексте </a:t>
            </a:r>
            <a:r>
              <a:rPr lang="uk-UA" b="1" dirty="0" err="1" smtClean="0">
                <a:solidFill>
                  <a:srgbClr val="333333"/>
                </a:solidFill>
                <a:latin typeface="Palatino"/>
              </a:rPr>
              <a:t>функции</a:t>
            </a:r>
            <a:r>
              <a:rPr lang="uk-UA" b="1" dirty="0" smtClean="0">
                <a:solidFill>
                  <a:srgbClr val="333333"/>
                </a:solidFill>
                <a:latin typeface="Palatino"/>
              </a:rPr>
              <a:t>(</a:t>
            </a:r>
            <a:r>
              <a:rPr lang="ru-RU" b="1" dirty="0" err="1" smtClean="0">
                <a:solidFill>
                  <a:srgbClr val="333333"/>
                </a:solidFill>
                <a:latin typeface="Palatino"/>
              </a:rPr>
              <a:t>всередин</a:t>
            </a:r>
            <a:r>
              <a:rPr lang="uk-UA" b="1" dirty="0" smtClean="0">
                <a:solidFill>
                  <a:srgbClr val="333333"/>
                </a:solidFill>
                <a:latin typeface="Palatino"/>
              </a:rPr>
              <a:t>і функції)</a:t>
            </a:r>
            <a:endParaRPr lang="uk-UA" b="1" i="0" dirty="0">
              <a:solidFill>
                <a:srgbClr val="333333"/>
              </a:solidFill>
              <a:effectLst/>
              <a:latin typeface="Palatino"/>
            </a:endParaRPr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0872" y="3350546"/>
            <a:ext cx="4829175" cy="1333500"/>
          </a:xfrm>
          <a:prstGeom prst="rect">
            <a:avLst/>
          </a:prstGeom>
        </p:spPr>
      </p:pic>
      <p:cxnSp>
        <p:nvCxnSpPr>
          <p:cNvPr id="19" name="Прямая со стрелкой 18"/>
          <p:cNvCxnSpPr/>
          <p:nvPr/>
        </p:nvCxnSpPr>
        <p:spPr>
          <a:xfrm flipH="1">
            <a:off x="8332470" y="3339116"/>
            <a:ext cx="1600200" cy="338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86654" y="3677508"/>
            <a:ext cx="2172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1) Нестрогий режим</a:t>
            </a:r>
            <a:endParaRPr lang="uk-UA" dirty="0"/>
          </a:p>
        </p:txBody>
      </p:sp>
      <p:cxnSp>
        <p:nvCxnSpPr>
          <p:cNvPr id="22" name="Прямая со стрелкой 21"/>
          <p:cNvCxnSpPr/>
          <p:nvPr/>
        </p:nvCxnSpPr>
        <p:spPr>
          <a:xfrm flipH="1">
            <a:off x="7883913" y="4017296"/>
            <a:ext cx="1054347" cy="348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Скругленный прямоугольник 22"/>
          <p:cNvSpPr/>
          <p:nvPr/>
        </p:nvSpPr>
        <p:spPr>
          <a:xfrm>
            <a:off x="122664" y="2715881"/>
            <a:ext cx="2880360" cy="89239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тут функцію оголосили</a:t>
            </a:r>
            <a:endParaRPr lang="uk-UA" dirty="0"/>
          </a:p>
        </p:txBody>
      </p:sp>
      <p:sp>
        <p:nvSpPr>
          <p:cNvPr id="24" name="Скругленный прямоугольник 23"/>
          <p:cNvSpPr/>
          <p:nvPr/>
        </p:nvSpPr>
        <p:spPr>
          <a:xfrm>
            <a:off x="1133718" y="4800747"/>
            <a:ext cx="3299489" cy="138715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dirty="0" smtClean="0"/>
              <a:t>Тут функцію викликали</a:t>
            </a:r>
            <a:endParaRPr lang="uk-UA" dirty="0"/>
          </a:p>
        </p:txBody>
      </p:sp>
      <p:cxnSp>
        <p:nvCxnSpPr>
          <p:cNvPr id="27" name="Прямая со стрелкой 26"/>
          <p:cNvCxnSpPr/>
          <p:nvPr/>
        </p:nvCxnSpPr>
        <p:spPr>
          <a:xfrm>
            <a:off x="1562844" y="3350546"/>
            <a:ext cx="1120979" cy="18588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2683823" y="565942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this</a:t>
            </a:r>
            <a:endParaRPr lang="uk-UA" dirty="0">
              <a:solidFill>
                <a:srgbClr val="FFFF00"/>
              </a:solidFill>
            </a:endParaRPr>
          </a:p>
        </p:txBody>
      </p:sp>
      <p:pic>
        <p:nvPicPr>
          <p:cNvPr id="30" name="Рисунок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80873" y="4800747"/>
            <a:ext cx="2414588" cy="1103621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4263241" y="2807206"/>
            <a:ext cx="1424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WINDOW</a:t>
            </a:r>
            <a:endParaRPr lang="uk-UA" sz="2400" b="1" dirty="0">
              <a:solidFill>
                <a:srgbClr val="FFFF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241865" y="5861795"/>
            <a:ext cx="59501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Якщо</a:t>
            </a:r>
            <a:r>
              <a:rPr lang="ru-RU" dirty="0" smtClean="0"/>
              <a:t> </a:t>
            </a:r>
            <a:r>
              <a:rPr lang="ru-RU" dirty="0" err="1" smtClean="0"/>
              <a:t>викличу</a:t>
            </a:r>
            <a:r>
              <a:rPr lang="ru-RU" dirty="0" smtClean="0"/>
              <a:t> </a:t>
            </a:r>
            <a:r>
              <a:rPr lang="uk-UA" dirty="0" smtClean="0"/>
              <a:t>її прямо тут де оголосив - то для </a:t>
            </a:r>
            <a:r>
              <a:rPr lang="en-US" dirty="0" smtClean="0"/>
              <a:t>this </a:t>
            </a:r>
            <a:r>
              <a:rPr lang="uk-UA" dirty="0" smtClean="0"/>
              <a:t>під час виклику перетвориться у </a:t>
            </a:r>
            <a:r>
              <a:rPr lang="en-US" dirty="0" smtClean="0"/>
              <a:t>Window, </a:t>
            </a:r>
            <a:r>
              <a:rPr lang="ru-RU" dirty="0" smtClean="0"/>
              <a:t>а для в </a:t>
            </a:r>
            <a:r>
              <a:rPr lang="en-US" dirty="0" smtClean="0"/>
              <a:t>undefined</a:t>
            </a:r>
            <a:endParaRPr lang="uk-UA" dirty="0"/>
          </a:p>
        </p:txBody>
      </p:sp>
      <p:cxnSp>
        <p:nvCxnSpPr>
          <p:cNvPr id="35" name="Прямая со стрелкой 34"/>
          <p:cNvCxnSpPr/>
          <p:nvPr/>
        </p:nvCxnSpPr>
        <p:spPr>
          <a:xfrm flipH="1" flipV="1">
            <a:off x="2683824" y="3473054"/>
            <a:ext cx="5916106" cy="25198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H="1" flipV="1">
            <a:off x="10150036" y="4046840"/>
            <a:ext cx="561507" cy="1920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232377" y="5209430"/>
            <a:ext cx="19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2) Строгий режим</a:t>
            </a:r>
            <a:endParaRPr lang="uk-UA" dirty="0"/>
          </a:p>
        </p:txBody>
      </p:sp>
      <p:cxnSp>
        <p:nvCxnSpPr>
          <p:cNvPr id="42" name="Прямая со стрелкой 41"/>
          <p:cNvCxnSpPr/>
          <p:nvPr/>
        </p:nvCxnSpPr>
        <p:spPr>
          <a:xfrm flipH="1" flipV="1">
            <a:off x="9395459" y="5575038"/>
            <a:ext cx="656934" cy="673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/>
          <p:nvPr/>
        </p:nvCxnSpPr>
        <p:spPr>
          <a:xfrm flipV="1">
            <a:off x="3112949" y="4488873"/>
            <a:ext cx="851555" cy="128897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 rot="18230746">
            <a:off x="2874560" y="4811516"/>
            <a:ext cx="1256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err="1" smtClean="0">
                <a:solidFill>
                  <a:srgbClr val="FFFF00"/>
                </a:solidFill>
              </a:rPr>
              <a:t>перетвориться</a:t>
            </a:r>
            <a:r>
              <a:rPr lang="ru-RU" sz="1200" dirty="0" smtClean="0">
                <a:solidFill>
                  <a:srgbClr val="FFFF00"/>
                </a:solidFill>
              </a:rPr>
              <a:t> в</a:t>
            </a:r>
            <a:endParaRPr lang="uk-UA" sz="1200" dirty="0">
              <a:solidFill>
                <a:srgbClr val="FFFF00"/>
              </a:solidFill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186775" y="154258"/>
            <a:ext cx="2686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 err="1">
                <a:latin typeface="Palatino"/>
              </a:rPr>
              <a:t>Стрелочные</a:t>
            </a:r>
            <a:r>
              <a:rPr lang="uk-UA" b="1" dirty="0">
                <a:latin typeface="Palatino"/>
              </a:rPr>
              <a:t> </a:t>
            </a:r>
            <a:r>
              <a:rPr lang="uk-UA" b="1" dirty="0" err="1">
                <a:latin typeface="Palatino"/>
              </a:rPr>
              <a:t>функции</a:t>
            </a:r>
            <a:endParaRPr lang="uk-UA" b="1" i="0" dirty="0">
              <a:effectLst/>
              <a:latin typeface="Palatino"/>
            </a:endParaRPr>
          </a:p>
        </p:txBody>
      </p:sp>
      <p:pic>
        <p:nvPicPr>
          <p:cNvPr id="49" name="Рисунок 4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60" y="572997"/>
            <a:ext cx="6305550" cy="723900"/>
          </a:xfrm>
          <a:prstGeom prst="rect">
            <a:avLst/>
          </a:prstGeom>
        </p:spPr>
      </p:pic>
      <p:pic>
        <p:nvPicPr>
          <p:cNvPr id="50" name="Рисунок 4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49" y="1404107"/>
            <a:ext cx="3819525" cy="771525"/>
          </a:xfrm>
          <a:prstGeom prst="rect">
            <a:avLst/>
          </a:prstGeom>
        </p:spPr>
      </p:pic>
      <p:cxnSp>
        <p:nvCxnSpPr>
          <p:cNvPr id="52" name="Прямая со стрелкой 51"/>
          <p:cNvCxnSpPr/>
          <p:nvPr/>
        </p:nvCxnSpPr>
        <p:spPr>
          <a:xfrm flipH="1">
            <a:off x="1995411" y="779953"/>
            <a:ext cx="3692644" cy="21720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Рисунок 5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260" y="2247242"/>
            <a:ext cx="2647950" cy="247650"/>
          </a:xfrm>
          <a:prstGeom prst="rect">
            <a:avLst/>
          </a:prstGeom>
        </p:spPr>
      </p:pic>
      <p:cxnSp>
        <p:nvCxnSpPr>
          <p:cNvPr id="56" name="Прямая со стрелкой 55"/>
          <p:cNvCxnSpPr/>
          <p:nvPr/>
        </p:nvCxnSpPr>
        <p:spPr>
          <a:xfrm>
            <a:off x="451262" y="2443532"/>
            <a:ext cx="308759" cy="4763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>
            <a:off x="4433207" y="1626919"/>
            <a:ext cx="1890734" cy="712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298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35942" y="204251"/>
            <a:ext cx="2234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b="1" dirty="0">
                <a:latin typeface="Palatino"/>
              </a:rPr>
              <a:t>В методе </a:t>
            </a:r>
            <a:r>
              <a:rPr lang="uk-UA" b="1" dirty="0" err="1">
                <a:latin typeface="Palatino"/>
              </a:rPr>
              <a:t>объекта</a:t>
            </a:r>
            <a:endParaRPr lang="uk-UA" b="1" i="0" dirty="0">
              <a:effectLst/>
              <a:latin typeface="Palatino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40" y="573583"/>
            <a:ext cx="2657475" cy="1895475"/>
          </a:xfrm>
          <a:prstGeom prst="rect">
            <a:avLst/>
          </a:prstGeom>
        </p:spPr>
      </p:pic>
      <p:sp>
        <p:nvSpPr>
          <p:cNvPr id="4" name="Полилиния 3"/>
          <p:cNvSpPr/>
          <p:nvPr/>
        </p:nvSpPr>
        <p:spPr>
          <a:xfrm>
            <a:off x="1484416" y="1935678"/>
            <a:ext cx="320633" cy="332509"/>
          </a:xfrm>
          <a:custGeom>
            <a:avLst/>
            <a:gdLst>
              <a:gd name="connsiteX0" fmla="*/ 285007 w 320633"/>
              <a:gd name="connsiteY0" fmla="*/ 296883 h 332509"/>
              <a:gd name="connsiteX1" fmla="*/ 296883 w 320633"/>
              <a:gd name="connsiteY1" fmla="*/ 237506 h 332509"/>
              <a:gd name="connsiteX2" fmla="*/ 320633 w 320633"/>
              <a:gd name="connsiteY2" fmla="*/ 166254 h 332509"/>
              <a:gd name="connsiteX3" fmla="*/ 296883 w 320633"/>
              <a:gd name="connsiteY3" fmla="*/ 47501 h 332509"/>
              <a:gd name="connsiteX4" fmla="*/ 285007 w 320633"/>
              <a:gd name="connsiteY4" fmla="*/ 11875 h 332509"/>
              <a:gd name="connsiteX5" fmla="*/ 249381 w 320633"/>
              <a:gd name="connsiteY5" fmla="*/ 0 h 332509"/>
              <a:gd name="connsiteX6" fmla="*/ 142503 w 320633"/>
              <a:gd name="connsiteY6" fmla="*/ 11875 h 332509"/>
              <a:gd name="connsiteX7" fmla="*/ 106878 w 320633"/>
              <a:gd name="connsiteY7" fmla="*/ 83127 h 332509"/>
              <a:gd name="connsiteX8" fmla="*/ 59376 w 320633"/>
              <a:gd name="connsiteY8" fmla="*/ 154379 h 332509"/>
              <a:gd name="connsiteX9" fmla="*/ 23750 w 320633"/>
              <a:gd name="connsiteY9" fmla="*/ 261257 h 332509"/>
              <a:gd name="connsiteX10" fmla="*/ 11875 w 320633"/>
              <a:gd name="connsiteY10" fmla="*/ 296883 h 332509"/>
              <a:gd name="connsiteX11" fmla="*/ 0 w 320633"/>
              <a:gd name="connsiteY11" fmla="*/ 332509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633" h="332509">
                <a:moveTo>
                  <a:pt x="285007" y="296883"/>
                </a:moveTo>
                <a:cubicBezTo>
                  <a:pt x="288966" y="277091"/>
                  <a:pt x="291572" y="256979"/>
                  <a:pt x="296883" y="237506"/>
                </a:cubicBezTo>
                <a:cubicBezTo>
                  <a:pt x="303470" y="213353"/>
                  <a:pt x="320633" y="166254"/>
                  <a:pt x="320633" y="166254"/>
                </a:cubicBezTo>
                <a:cubicBezTo>
                  <a:pt x="312716" y="126670"/>
                  <a:pt x="309649" y="85797"/>
                  <a:pt x="296883" y="47501"/>
                </a:cubicBezTo>
                <a:cubicBezTo>
                  <a:pt x="292924" y="35626"/>
                  <a:pt x="293858" y="20726"/>
                  <a:pt x="285007" y="11875"/>
                </a:cubicBezTo>
                <a:cubicBezTo>
                  <a:pt x="276156" y="3024"/>
                  <a:pt x="261256" y="3958"/>
                  <a:pt x="249381" y="0"/>
                </a:cubicBezTo>
                <a:cubicBezTo>
                  <a:pt x="213755" y="3958"/>
                  <a:pt x="176190" y="-375"/>
                  <a:pt x="142503" y="11875"/>
                </a:cubicBezTo>
                <a:cubicBezTo>
                  <a:pt x="120482" y="19883"/>
                  <a:pt x="115660" y="67319"/>
                  <a:pt x="106878" y="83127"/>
                </a:cubicBezTo>
                <a:cubicBezTo>
                  <a:pt x="93015" y="108080"/>
                  <a:pt x="59376" y="154379"/>
                  <a:pt x="59376" y="154379"/>
                </a:cubicBezTo>
                <a:lnTo>
                  <a:pt x="23750" y="261257"/>
                </a:lnTo>
                <a:lnTo>
                  <a:pt x="11875" y="296883"/>
                </a:lnTo>
                <a:lnTo>
                  <a:pt x="0" y="33250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cxnSp>
        <p:nvCxnSpPr>
          <p:cNvPr id="6" name="Прямая со стрелкой 5"/>
          <p:cNvCxnSpPr>
            <a:stCxn id="4" idx="8"/>
            <a:endCxn id="4" idx="11"/>
          </p:cNvCxnSpPr>
          <p:nvPr/>
        </p:nvCxnSpPr>
        <p:spPr>
          <a:xfrm flipH="1">
            <a:off x="1484416" y="2090057"/>
            <a:ext cx="59376" cy="178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84416" y="1643536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</a:t>
            </a:r>
            <a:endParaRPr lang="uk-UA" dirty="0">
              <a:solidFill>
                <a:srgbClr val="FF0000"/>
              </a:solidFill>
            </a:endParaRPr>
          </a:p>
        </p:txBody>
      </p:sp>
      <p:cxnSp>
        <p:nvCxnSpPr>
          <p:cNvPr id="9" name="Прямая со стрелкой 8"/>
          <p:cNvCxnSpPr/>
          <p:nvPr/>
        </p:nvCxnSpPr>
        <p:spPr>
          <a:xfrm flipH="1" flipV="1">
            <a:off x="855023" y="795647"/>
            <a:ext cx="546265" cy="5225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417" y="278308"/>
            <a:ext cx="2809875" cy="2190750"/>
          </a:xfrm>
          <a:prstGeom prst="rect">
            <a:avLst/>
          </a:prstGeom>
        </p:spPr>
      </p:pic>
      <p:sp>
        <p:nvSpPr>
          <p:cNvPr id="11" name="Полилиния 10"/>
          <p:cNvSpPr/>
          <p:nvPr/>
        </p:nvSpPr>
        <p:spPr>
          <a:xfrm>
            <a:off x="4403766" y="1858488"/>
            <a:ext cx="320633" cy="332509"/>
          </a:xfrm>
          <a:custGeom>
            <a:avLst/>
            <a:gdLst>
              <a:gd name="connsiteX0" fmla="*/ 285007 w 320633"/>
              <a:gd name="connsiteY0" fmla="*/ 296883 h 332509"/>
              <a:gd name="connsiteX1" fmla="*/ 296883 w 320633"/>
              <a:gd name="connsiteY1" fmla="*/ 237506 h 332509"/>
              <a:gd name="connsiteX2" fmla="*/ 320633 w 320633"/>
              <a:gd name="connsiteY2" fmla="*/ 166254 h 332509"/>
              <a:gd name="connsiteX3" fmla="*/ 296883 w 320633"/>
              <a:gd name="connsiteY3" fmla="*/ 47501 h 332509"/>
              <a:gd name="connsiteX4" fmla="*/ 285007 w 320633"/>
              <a:gd name="connsiteY4" fmla="*/ 11875 h 332509"/>
              <a:gd name="connsiteX5" fmla="*/ 249381 w 320633"/>
              <a:gd name="connsiteY5" fmla="*/ 0 h 332509"/>
              <a:gd name="connsiteX6" fmla="*/ 142503 w 320633"/>
              <a:gd name="connsiteY6" fmla="*/ 11875 h 332509"/>
              <a:gd name="connsiteX7" fmla="*/ 106878 w 320633"/>
              <a:gd name="connsiteY7" fmla="*/ 83127 h 332509"/>
              <a:gd name="connsiteX8" fmla="*/ 59376 w 320633"/>
              <a:gd name="connsiteY8" fmla="*/ 154379 h 332509"/>
              <a:gd name="connsiteX9" fmla="*/ 23750 w 320633"/>
              <a:gd name="connsiteY9" fmla="*/ 261257 h 332509"/>
              <a:gd name="connsiteX10" fmla="*/ 11875 w 320633"/>
              <a:gd name="connsiteY10" fmla="*/ 296883 h 332509"/>
              <a:gd name="connsiteX11" fmla="*/ 0 w 320633"/>
              <a:gd name="connsiteY11" fmla="*/ 332509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633" h="332509">
                <a:moveTo>
                  <a:pt x="285007" y="296883"/>
                </a:moveTo>
                <a:cubicBezTo>
                  <a:pt x="288966" y="277091"/>
                  <a:pt x="291572" y="256979"/>
                  <a:pt x="296883" y="237506"/>
                </a:cubicBezTo>
                <a:cubicBezTo>
                  <a:pt x="303470" y="213353"/>
                  <a:pt x="320633" y="166254"/>
                  <a:pt x="320633" y="166254"/>
                </a:cubicBezTo>
                <a:cubicBezTo>
                  <a:pt x="312716" y="126670"/>
                  <a:pt x="309649" y="85797"/>
                  <a:pt x="296883" y="47501"/>
                </a:cubicBezTo>
                <a:cubicBezTo>
                  <a:pt x="292924" y="35626"/>
                  <a:pt x="293858" y="20726"/>
                  <a:pt x="285007" y="11875"/>
                </a:cubicBezTo>
                <a:cubicBezTo>
                  <a:pt x="276156" y="3024"/>
                  <a:pt x="261256" y="3958"/>
                  <a:pt x="249381" y="0"/>
                </a:cubicBezTo>
                <a:cubicBezTo>
                  <a:pt x="213755" y="3958"/>
                  <a:pt x="176190" y="-375"/>
                  <a:pt x="142503" y="11875"/>
                </a:cubicBezTo>
                <a:cubicBezTo>
                  <a:pt x="120482" y="19883"/>
                  <a:pt x="115660" y="67319"/>
                  <a:pt x="106878" y="83127"/>
                </a:cubicBezTo>
                <a:cubicBezTo>
                  <a:pt x="93015" y="108080"/>
                  <a:pt x="59376" y="154379"/>
                  <a:pt x="59376" y="154379"/>
                </a:cubicBezTo>
                <a:lnTo>
                  <a:pt x="23750" y="261257"/>
                </a:lnTo>
                <a:lnTo>
                  <a:pt x="11875" y="296883"/>
                </a:lnTo>
                <a:lnTo>
                  <a:pt x="0" y="33250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4674841" y="1781110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</a:t>
            </a:r>
            <a:endParaRPr lang="uk-UA" dirty="0">
              <a:solidFill>
                <a:srgbClr val="FF0000"/>
              </a:solidFill>
            </a:endParaRPr>
          </a:p>
        </p:txBody>
      </p:sp>
      <p:cxnSp>
        <p:nvCxnSpPr>
          <p:cNvPr id="13" name="Прямая со стрелкой 12"/>
          <p:cNvCxnSpPr/>
          <p:nvPr/>
        </p:nvCxnSpPr>
        <p:spPr>
          <a:xfrm flipH="1">
            <a:off x="4403763" y="2040580"/>
            <a:ext cx="59376" cy="178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434862" y="400792"/>
            <a:ext cx="2877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err="1" smtClean="0"/>
              <a:t>Вопше</a:t>
            </a:r>
            <a:r>
              <a:rPr lang="uk-UA" dirty="0" smtClean="0"/>
              <a:t> не важно де функція оголошувалася, важливо тільки з-під чого викликалася функція</a:t>
            </a:r>
            <a:endParaRPr lang="uk-UA" dirty="0"/>
          </a:p>
        </p:txBody>
      </p:sp>
      <p:cxnSp>
        <p:nvCxnSpPr>
          <p:cNvPr id="16" name="Прямая со стрелкой 15"/>
          <p:cNvCxnSpPr/>
          <p:nvPr/>
        </p:nvCxnSpPr>
        <p:spPr>
          <a:xfrm flipH="1">
            <a:off x="4049486" y="688769"/>
            <a:ext cx="3123210" cy="106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5284519" y="1211283"/>
            <a:ext cx="1983180" cy="569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694" y="1781110"/>
            <a:ext cx="4591050" cy="1504950"/>
          </a:xfrm>
          <a:prstGeom prst="rect">
            <a:avLst/>
          </a:prstGeom>
        </p:spPr>
      </p:pic>
      <p:cxnSp>
        <p:nvCxnSpPr>
          <p:cNvPr id="21" name="Прямая соединительная линия 20"/>
          <p:cNvCxnSpPr/>
          <p:nvPr/>
        </p:nvCxnSpPr>
        <p:spPr>
          <a:xfrm>
            <a:off x="7065818" y="2268187"/>
            <a:ext cx="18050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870868" y="2012868"/>
            <a:ext cx="28361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 smtClean="0">
                <a:solidFill>
                  <a:srgbClr val="FF0000"/>
                </a:solidFill>
              </a:rPr>
              <a:t>Створення </a:t>
            </a:r>
            <a:r>
              <a:rPr lang="en-US" sz="1400" dirty="0" smtClean="0">
                <a:solidFill>
                  <a:srgbClr val="FF0000"/>
                </a:solidFill>
              </a:rPr>
              <a:t>p </a:t>
            </a:r>
            <a:r>
              <a:rPr lang="ru-RU" sz="1400" dirty="0" smtClean="0">
                <a:solidFill>
                  <a:srgbClr val="FF0000"/>
                </a:solidFill>
              </a:rPr>
              <a:t>на основ</a:t>
            </a:r>
            <a:r>
              <a:rPr lang="uk-UA" sz="1400" dirty="0" smtClean="0">
                <a:solidFill>
                  <a:srgbClr val="FF0000"/>
                </a:solidFill>
              </a:rPr>
              <a:t>і </a:t>
            </a:r>
            <a:r>
              <a:rPr lang="ru-RU" sz="1400" dirty="0" smtClean="0">
                <a:solidFill>
                  <a:srgbClr val="FF0000"/>
                </a:solidFill>
              </a:rPr>
              <a:t>прототипу </a:t>
            </a:r>
            <a:r>
              <a:rPr lang="en-US" sz="1400" dirty="0" smtClean="0">
                <a:solidFill>
                  <a:srgbClr val="FF0000"/>
                </a:solidFill>
              </a:rPr>
              <a:t>o</a:t>
            </a:r>
            <a:endParaRPr lang="uk-UA" sz="1400" dirty="0">
              <a:solidFill>
                <a:srgbClr val="FF0000"/>
              </a:solidFill>
            </a:endParaRPr>
          </a:p>
        </p:txBody>
      </p:sp>
      <p:sp>
        <p:nvSpPr>
          <p:cNvPr id="23" name="Полилиния 22"/>
          <p:cNvSpPr/>
          <p:nvPr/>
        </p:nvSpPr>
        <p:spPr>
          <a:xfrm>
            <a:off x="7869381" y="2647977"/>
            <a:ext cx="320633" cy="332509"/>
          </a:xfrm>
          <a:custGeom>
            <a:avLst/>
            <a:gdLst>
              <a:gd name="connsiteX0" fmla="*/ 285007 w 320633"/>
              <a:gd name="connsiteY0" fmla="*/ 296883 h 332509"/>
              <a:gd name="connsiteX1" fmla="*/ 296883 w 320633"/>
              <a:gd name="connsiteY1" fmla="*/ 237506 h 332509"/>
              <a:gd name="connsiteX2" fmla="*/ 320633 w 320633"/>
              <a:gd name="connsiteY2" fmla="*/ 166254 h 332509"/>
              <a:gd name="connsiteX3" fmla="*/ 296883 w 320633"/>
              <a:gd name="connsiteY3" fmla="*/ 47501 h 332509"/>
              <a:gd name="connsiteX4" fmla="*/ 285007 w 320633"/>
              <a:gd name="connsiteY4" fmla="*/ 11875 h 332509"/>
              <a:gd name="connsiteX5" fmla="*/ 249381 w 320633"/>
              <a:gd name="connsiteY5" fmla="*/ 0 h 332509"/>
              <a:gd name="connsiteX6" fmla="*/ 142503 w 320633"/>
              <a:gd name="connsiteY6" fmla="*/ 11875 h 332509"/>
              <a:gd name="connsiteX7" fmla="*/ 106878 w 320633"/>
              <a:gd name="connsiteY7" fmla="*/ 83127 h 332509"/>
              <a:gd name="connsiteX8" fmla="*/ 59376 w 320633"/>
              <a:gd name="connsiteY8" fmla="*/ 154379 h 332509"/>
              <a:gd name="connsiteX9" fmla="*/ 23750 w 320633"/>
              <a:gd name="connsiteY9" fmla="*/ 261257 h 332509"/>
              <a:gd name="connsiteX10" fmla="*/ 11875 w 320633"/>
              <a:gd name="connsiteY10" fmla="*/ 296883 h 332509"/>
              <a:gd name="connsiteX11" fmla="*/ 0 w 320633"/>
              <a:gd name="connsiteY11" fmla="*/ 332509 h 3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0633" h="332509">
                <a:moveTo>
                  <a:pt x="285007" y="296883"/>
                </a:moveTo>
                <a:cubicBezTo>
                  <a:pt x="288966" y="277091"/>
                  <a:pt x="291572" y="256979"/>
                  <a:pt x="296883" y="237506"/>
                </a:cubicBezTo>
                <a:cubicBezTo>
                  <a:pt x="303470" y="213353"/>
                  <a:pt x="320633" y="166254"/>
                  <a:pt x="320633" y="166254"/>
                </a:cubicBezTo>
                <a:cubicBezTo>
                  <a:pt x="312716" y="126670"/>
                  <a:pt x="309649" y="85797"/>
                  <a:pt x="296883" y="47501"/>
                </a:cubicBezTo>
                <a:cubicBezTo>
                  <a:pt x="292924" y="35626"/>
                  <a:pt x="293858" y="20726"/>
                  <a:pt x="285007" y="11875"/>
                </a:cubicBezTo>
                <a:cubicBezTo>
                  <a:pt x="276156" y="3024"/>
                  <a:pt x="261256" y="3958"/>
                  <a:pt x="249381" y="0"/>
                </a:cubicBezTo>
                <a:cubicBezTo>
                  <a:pt x="213755" y="3958"/>
                  <a:pt x="176190" y="-375"/>
                  <a:pt x="142503" y="11875"/>
                </a:cubicBezTo>
                <a:cubicBezTo>
                  <a:pt x="120482" y="19883"/>
                  <a:pt x="115660" y="67319"/>
                  <a:pt x="106878" y="83127"/>
                </a:cubicBezTo>
                <a:cubicBezTo>
                  <a:pt x="93015" y="108080"/>
                  <a:pt x="59376" y="154379"/>
                  <a:pt x="59376" y="154379"/>
                </a:cubicBezTo>
                <a:lnTo>
                  <a:pt x="23750" y="261257"/>
                </a:lnTo>
                <a:lnTo>
                  <a:pt x="11875" y="296883"/>
                </a:lnTo>
                <a:lnTo>
                  <a:pt x="0" y="332509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TextBox 23"/>
          <p:cNvSpPr txBox="1"/>
          <p:nvPr/>
        </p:nvSpPr>
        <p:spPr>
          <a:xfrm>
            <a:off x="8140456" y="2570599"/>
            <a:ext cx="526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this</a:t>
            </a:r>
            <a:endParaRPr lang="uk-UA" dirty="0">
              <a:solidFill>
                <a:srgbClr val="FF0000"/>
              </a:solidFill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 flipH="1">
            <a:off x="7869378" y="2830069"/>
            <a:ext cx="59376" cy="1781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7418042" y="1250315"/>
            <a:ext cx="609677" cy="39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Рисунок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77" y="3026043"/>
            <a:ext cx="5019675" cy="3790950"/>
          </a:xfrm>
          <a:prstGeom prst="rect">
            <a:avLst/>
          </a:prstGeom>
        </p:spPr>
      </p:pic>
      <p:sp>
        <p:nvSpPr>
          <p:cNvPr id="31" name="Прямоугольник 30"/>
          <p:cNvSpPr/>
          <p:nvPr/>
        </p:nvSpPr>
        <p:spPr>
          <a:xfrm>
            <a:off x="804225" y="2606224"/>
            <a:ext cx="3269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33333"/>
                </a:solidFill>
                <a:latin typeface="Palatino"/>
              </a:rPr>
              <a:t>this</a:t>
            </a:r>
            <a:r>
              <a:rPr lang="uk-UA" b="1" dirty="0" smtClean="0">
                <a:solidFill>
                  <a:srgbClr val="333333"/>
                </a:solidFill>
                <a:latin typeface="Palatino"/>
              </a:rPr>
              <a:t> с </a:t>
            </a:r>
            <a:r>
              <a:rPr lang="uk-UA" b="1" dirty="0" err="1">
                <a:solidFill>
                  <a:srgbClr val="333333"/>
                </a:solidFill>
                <a:latin typeface="Palatino"/>
              </a:rPr>
              <a:t>геттерами</a:t>
            </a:r>
            <a:r>
              <a:rPr lang="uk-UA" b="1" dirty="0">
                <a:solidFill>
                  <a:srgbClr val="333333"/>
                </a:solidFill>
                <a:latin typeface="Palatino"/>
              </a:rPr>
              <a:t>/</a:t>
            </a:r>
            <a:r>
              <a:rPr lang="uk-UA" b="1" dirty="0" err="1">
                <a:solidFill>
                  <a:srgbClr val="333333"/>
                </a:solidFill>
                <a:latin typeface="Palatino"/>
              </a:rPr>
              <a:t>сеттерами</a:t>
            </a:r>
            <a:endParaRPr lang="uk-UA" b="1" i="0" dirty="0">
              <a:solidFill>
                <a:srgbClr val="333333"/>
              </a:solidFill>
              <a:effectLst/>
              <a:latin typeface="Palatino"/>
            </a:endParaRPr>
          </a:p>
        </p:txBody>
      </p:sp>
      <p:cxnSp>
        <p:nvCxnSpPr>
          <p:cNvPr id="33" name="Прямая со стрелкой 32"/>
          <p:cNvCxnSpPr/>
          <p:nvPr/>
        </p:nvCxnSpPr>
        <p:spPr>
          <a:xfrm>
            <a:off x="804225" y="4227616"/>
            <a:ext cx="1380835" cy="1638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/>
          <p:nvPr/>
        </p:nvCxnSpPr>
        <p:spPr>
          <a:xfrm flipH="1">
            <a:off x="1401288" y="3286060"/>
            <a:ext cx="83128" cy="2805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1652977" y="4118301"/>
            <a:ext cx="4843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 smtClean="0"/>
              <a:t>Суть: </a:t>
            </a:r>
            <a:r>
              <a:rPr lang="uk-UA" sz="1400" dirty="0" smtClean="0"/>
              <a:t>доліплює до о </a:t>
            </a:r>
            <a:r>
              <a:rPr lang="ru-RU" sz="1400" dirty="0" err="1" smtClean="0"/>
              <a:t>властив</a:t>
            </a:r>
            <a:r>
              <a:rPr lang="uk-UA" sz="1400" dirty="0" err="1" smtClean="0"/>
              <a:t>ість</a:t>
            </a:r>
            <a:r>
              <a:rPr lang="uk-UA" sz="1400" dirty="0" smtClean="0"/>
              <a:t> </a:t>
            </a:r>
            <a:r>
              <a:rPr lang="en-US" sz="1400" dirty="0" smtClean="0"/>
              <a:t>modulus </a:t>
            </a:r>
            <a:r>
              <a:rPr lang="ru-RU" sz="1400" dirty="0" err="1" smtClean="0"/>
              <a:t>що</a:t>
            </a:r>
            <a:r>
              <a:rPr lang="ru-RU" sz="1400" dirty="0" smtClean="0"/>
              <a:t> </a:t>
            </a:r>
            <a:r>
              <a:rPr lang="ru-RU" sz="1400" dirty="0" err="1" smtClean="0"/>
              <a:t>ссила</a:t>
            </a:r>
            <a:r>
              <a:rPr lang="uk-UA" sz="1400" dirty="0" err="1" smtClean="0"/>
              <a:t>ється</a:t>
            </a:r>
            <a:r>
              <a:rPr lang="uk-UA" sz="1400" dirty="0" smtClean="0"/>
              <a:t> на це</a:t>
            </a:r>
            <a:endParaRPr lang="uk-UA" sz="1400" dirty="0"/>
          </a:p>
        </p:txBody>
      </p:sp>
      <p:cxnSp>
        <p:nvCxnSpPr>
          <p:cNvPr id="40" name="Прямая со стрелкой 39"/>
          <p:cNvCxnSpPr/>
          <p:nvPr/>
        </p:nvCxnSpPr>
        <p:spPr>
          <a:xfrm flipH="1">
            <a:off x="2981715" y="4272189"/>
            <a:ext cx="1451736" cy="1594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 flipV="1">
            <a:off x="2353621" y="3561316"/>
            <a:ext cx="3922488" cy="666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/>
          <p:nvPr/>
        </p:nvCxnSpPr>
        <p:spPr>
          <a:xfrm>
            <a:off x="1805049" y="6282047"/>
            <a:ext cx="2919350" cy="23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15963" y="4762889"/>
            <a:ext cx="28578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200" dirty="0" smtClean="0"/>
              <a:t>Додаткові опції: властивість можна </a:t>
            </a:r>
            <a:r>
              <a:rPr lang="uk-UA" sz="1200" b="1" dirty="0" smtClean="0"/>
              <a:t>змінювати</a:t>
            </a:r>
            <a:r>
              <a:rPr lang="en-US" sz="1200" dirty="0" smtClean="0"/>
              <a:t>; </a:t>
            </a:r>
            <a:r>
              <a:rPr lang="uk-UA" sz="1200" dirty="0" smtClean="0"/>
              <a:t>властивість можна </a:t>
            </a:r>
            <a:r>
              <a:rPr lang="uk-UA" sz="1200" b="1" dirty="0" smtClean="0"/>
              <a:t>побачити</a:t>
            </a:r>
            <a:r>
              <a:rPr lang="uk-UA" sz="1200" dirty="0" smtClean="0"/>
              <a:t> у списку всіх властивостей </a:t>
            </a:r>
            <a:r>
              <a:rPr lang="uk-UA" sz="1200" dirty="0" err="1" smtClean="0"/>
              <a:t>обʼєкта</a:t>
            </a:r>
            <a:endParaRPr lang="uk-UA" sz="1200" dirty="0"/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4314865" y="5118552"/>
            <a:ext cx="88899" cy="965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 flipH="1">
            <a:off x="2937581" y="5155299"/>
            <a:ext cx="3376519" cy="932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1017" y="3369571"/>
            <a:ext cx="2717994" cy="335488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722219" y="3561316"/>
            <a:ext cx="34697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1400" dirty="0" smtClean="0"/>
              <a:t>В конструкторі: </a:t>
            </a:r>
            <a:r>
              <a:rPr lang="en-US" sz="1400" dirty="0" smtClean="0"/>
              <a:t>this </a:t>
            </a:r>
            <a:r>
              <a:rPr lang="uk-UA" sz="1400" dirty="0" smtClean="0"/>
              <a:t>перетворюється в </a:t>
            </a:r>
            <a:r>
              <a:rPr lang="uk-UA" sz="1400" dirty="0" err="1" smtClean="0"/>
              <a:t>обʼєкт</a:t>
            </a:r>
            <a:r>
              <a:rPr lang="uk-UA" sz="1400" dirty="0" smtClean="0"/>
              <a:t> при операторі </a:t>
            </a:r>
            <a:r>
              <a:rPr lang="en-US" sz="1400" dirty="0" smtClean="0"/>
              <a:t>new</a:t>
            </a:r>
            <a:endParaRPr lang="uk-UA" sz="1400" dirty="0"/>
          </a:p>
        </p:txBody>
      </p:sp>
      <p:cxnSp>
        <p:nvCxnSpPr>
          <p:cNvPr id="26" name="Прямая со стрелкой 25"/>
          <p:cNvCxnSpPr/>
          <p:nvPr/>
        </p:nvCxnSpPr>
        <p:spPr>
          <a:xfrm flipH="1">
            <a:off x="8012909" y="3993096"/>
            <a:ext cx="1005361" cy="341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7042958" y="5477800"/>
            <a:ext cx="11241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91376" y="5221769"/>
            <a:ext cx="1185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1400" dirty="0" smtClean="0">
                <a:solidFill>
                  <a:srgbClr val="FF0000"/>
                </a:solidFill>
              </a:rPr>
              <a:t>Мертвий код</a:t>
            </a:r>
            <a:endParaRPr lang="uk-UA" sz="1400" dirty="0">
              <a:solidFill>
                <a:srgbClr val="FF0000"/>
              </a:solidFill>
            </a:endParaRPr>
          </a:p>
        </p:txBody>
      </p:sp>
      <p:cxnSp>
        <p:nvCxnSpPr>
          <p:cNvPr id="36" name="Прямая со стрелкой 35"/>
          <p:cNvCxnSpPr/>
          <p:nvPr/>
        </p:nvCxnSpPr>
        <p:spPr>
          <a:xfrm flipV="1">
            <a:off x="7065818" y="5772151"/>
            <a:ext cx="803560" cy="509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48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82" y="260985"/>
            <a:ext cx="2047875" cy="438150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" y="846772"/>
            <a:ext cx="5943600" cy="36099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79357" y="156894"/>
            <a:ext cx="3624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 </a:t>
            </a:r>
            <a:r>
              <a:rPr lang="ru-RU" dirty="0" err="1" smtClean="0"/>
              <a:t>цих</a:t>
            </a:r>
            <a:r>
              <a:rPr lang="ru-RU" dirty="0" smtClean="0"/>
              <a:t> методах </a:t>
            </a:r>
            <a:r>
              <a:rPr lang="ru-RU" dirty="0" err="1" smtClean="0"/>
              <a:t>можна</a:t>
            </a:r>
            <a:r>
              <a:rPr lang="ru-RU" dirty="0" smtClean="0"/>
              <a:t> </a:t>
            </a:r>
            <a:r>
              <a:rPr lang="ru-RU" dirty="0" err="1" smtClean="0"/>
              <a:t>вказати</a:t>
            </a:r>
            <a:r>
              <a:rPr lang="ru-RU" dirty="0" smtClean="0"/>
              <a:t> </a:t>
            </a:r>
            <a:r>
              <a:rPr lang="ru-RU" dirty="0" err="1" smtClean="0"/>
              <a:t>шо</a:t>
            </a:r>
            <a:r>
              <a:rPr lang="ru-RU" dirty="0" smtClean="0"/>
              <a:t> </a:t>
            </a:r>
            <a:r>
              <a:rPr lang="ru-RU" dirty="0" err="1" smtClean="0"/>
              <a:t>використовувати</a:t>
            </a:r>
            <a:r>
              <a:rPr lang="ru-RU" dirty="0" smtClean="0"/>
              <a:t> як </a:t>
            </a:r>
            <a:r>
              <a:rPr lang="en-US" dirty="0" smtClean="0"/>
              <a:t>this</a:t>
            </a:r>
            <a:endParaRPr lang="uk-UA" dirty="0"/>
          </a:p>
        </p:txBody>
      </p:sp>
      <p:cxnSp>
        <p:nvCxnSpPr>
          <p:cNvPr id="6" name="Прямая со стрелкой 5"/>
          <p:cNvCxnSpPr/>
          <p:nvPr/>
        </p:nvCxnSpPr>
        <p:spPr>
          <a:xfrm flipH="1">
            <a:off x="1325880" y="699135"/>
            <a:ext cx="3337560" cy="2386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H="1">
            <a:off x="1455419" y="699135"/>
            <a:ext cx="3208021" cy="350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6530" y="194309"/>
            <a:ext cx="4876800" cy="1304925"/>
          </a:xfrm>
          <a:prstGeom prst="rect">
            <a:avLst/>
          </a:prstGeom>
        </p:spPr>
      </p:pic>
      <p:cxnSp>
        <p:nvCxnSpPr>
          <p:cNvPr id="11" name="Прямая со стрелкой 10"/>
          <p:cNvCxnSpPr/>
          <p:nvPr/>
        </p:nvCxnSpPr>
        <p:spPr>
          <a:xfrm>
            <a:off x="4663440" y="699135"/>
            <a:ext cx="3028950" cy="523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33759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294</Words>
  <Application>Microsoft Office PowerPoint</Application>
  <PresentationFormat>Широкоэкранный</PresentationFormat>
  <Paragraphs>62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Open Sans</vt:lpstr>
      <vt:lpstr>Palatino</vt:lpstr>
      <vt:lpstr>Verdana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izhykoleh18@gmail.com</dc:creator>
  <cp:lastModifiedBy>izhykoleh18@gmail.com</cp:lastModifiedBy>
  <cp:revision>35</cp:revision>
  <dcterms:created xsi:type="dcterms:W3CDTF">2018-01-17T21:00:33Z</dcterms:created>
  <dcterms:modified xsi:type="dcterms:W3CDTF">2018-04-24T07:24:21Z</dcterms:modified>
</cp:coreProperties>
</file>