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76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47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44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960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81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299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441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05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39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447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721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EEF9A9"/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F18A-23B5-40B0-9D40-E8337AE1DAB3}" type="datetimeFigureOut">
              <a:rPr lang="uk-UA" smtClean="0"/>
              <a:t>09.01.2018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3B86-7BCE-47DE-8581-53A03D8E1F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705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Apache" TargetMode="External"/><Relationship Id="rId13" Type="http://schemas.openxmlformats.org/officeDocument/2006/relationships/hyperlink" Target="https://uk.wikipedia.org/wiki/%D0%A0%D0%BE%D0%B7%D0%BF%D0%BE%D0%B4%D1%96%D0%BB%D0%B5%D0%BD%D1%96_%D0%BE%D0%B1%D1%87%D0%B8%D1%81%D0%BB%D0%B5%D0%BD%D0%BD%D1%8F" TargetMode="External"/><Relationship Id="rId3" Type="http://schemas.openxmlformats.org/officeDocument/2006/relationships/hyperlink" Target="https://uk.wikipedia.org/wiki/%D0%90%D0%BD%D0%B3%D0%BB%D1%96%D0%B9%D1%81%D1%8C%D0%BA%D0%B0_%D0%BC%D0%BE%D0%B2%D0%B0" TargetMode="External"/><Relationship Id="rId7" Type="http://schemas.openxmlformats.org/officeDocument/2006/relationships/hyperlink" Target="https://uk.wikipedia.org/wiki/%D0%92%D0%B5%D0%B1-%D1%81%D0%B5%D1%80%D0%B2%D0%B5%D1%80" TargetMode="External"/><Relationship Id="rId12" Type="http://schemas.openxmlformats.org/officeDocument/2006/relationships/hyperlink" Target="https://uk.wikipedia.org/wiki/%D0%97%D0%B0%D1%81%D1%82%D0%BE%D1%81%D1%83%D0%BD%D0%BE%D0%B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k.wikipedia.org/wiki/%D0%A1%D0%B5%D1%80%D0%B2%D0%B5%D1%80" TargetMode="External"/><Relationship Id="rId11" Type="http://schemas.openxmlformats.org/officeDocument/2006/relationships/hyperlink" Target="https://uk.wikipedia.org/wiki/%D0%9F%D0%BE%D1%81%D0%B5%D1%80%D0%B5%D0%B4%D0%BD%D0%B8%D0%BA" TargetMode="External"/><Relationship Id="rId5" Type="http://schemas.openxmlformats.org/officeDocument/2006/relationships/hyperlink" Target="https://uk.wikipedia.org/wiki/Python" TargetMode="External"/><Relationship Id="rId10" Type="http://schemas.openxmlformats.org/officeDocument/2006/relationships/hyperlink" Target="https://uk.wikipedia.org/wiki/%D0%9F%D1%80%D0%BE%D0%B3%D1%80%D0%B0%D0%BC%D0%BD%D0%B5_%D0%B7%D0%B0%D0%B1%D0%B5%D0%B7%D0%BF%D0%B5%D1%87%D0%B5%D0%BD%D0%BD%D1%8F" TargetMode="External"/><Relationship Id="rId4" Type="http://schemas.openxmlformats.org/officeDocument/2006/relationships/hyperlink" Target="https://uk.wikipedia.org/wiki/WSGI#cite_note-1" TargetMode="External"/><Relationship Id="rId9" Type="http://schemas.openxmlformats.org/officeDocument/2006/relationships/hyperlink" Target="https://uk.wikipedia.org/wiki/%D0%86%D0%BD%D1%84%D0%BE%D1%80%D0%BC%D0%B0%D1%82%D0%B8%D0%BA%D0%B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91" y="3041877"/>
            <a:ext cx="9058275" cy="3648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79617" y="513010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333333"/>
                </a:solidFill>
                <a:effectLst/>
                <a:latin typeface="Libre Franklin"/>
              </a:rPr>
              <a:t>WSGI (pep-333)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0628" y="8823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WSGI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uk-UA" b="0" i="0" u="none" strike="noStrike" dirty="0" err="1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Англійська мова"/>
              </a:rPr>
              <a:t>англ</a:t>
            </a:r>
            <a:r>
              <a:rPr lang="uk-UA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Англійська мова"/>
              </a:rPr>
              <a:t>.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Web Server Gateway Interface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вимовляється </a:t>
            </a:r>
            <a:r>
              <a:rPr lang="uk-UA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віскі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або </a:t>
            </a:r>
            <a:r>
              <a:rPr lang="uk-UA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візґі</a:t>
            </a:r>
            <a:r>
              <a:rPr lang="uk-UA" b="0" i="0" u="none" strike="noStrike" baseline="30000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— стандарт взаємодії між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Python"/>
              </a:rPr>
              <a:t>Python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програмою, яка виконується на стороні </a:t>
            </a:r>
            <a:r>
              <a:rPr lang="uk-UA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Сервер"/>
              </a:rPr>
              <a:t>сервера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і самим </a:t>
            </a:r>
            <a:r>
              <a:rPr lang="uk-UA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Веб-сервер"/>
              </a:rPr>
              <a:t>веб-сервером</a:t>
            </a:r>
            <a:r>
              <a:rPr lang="uk-UA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наприклад,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Apache"/>
              </a:rPr>
              <a:t>Apache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uk-UA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983179" y="1745673"/>
            <a:ext cx="6495803" cy="393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823855" y="2042556"/>
            <a:ext cx="3978233" cy="153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6226628" y="941779"/>
            <a:ext cx="60689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b="1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Підпрогра́мне</a:t>
            </a:r>
            <a:r>
              <a:rPr lang="uk-UA" sz="14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sz="1400" b="1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забезпе́чення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uk-UA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скор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uk-UA" sz="14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ППЗ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 </a:t>
            </a:r>
            <a:r>
              <a:rPr lang="uk-UA" sz="1400" b="0" i="0" u="none" strike="noStrike" dirty="0" err="1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Англійська мова"/>
              </a:rPr>
              <a:t>англ</a:t>
            </a:r>
            <a:r>
              <a:rPr lang="uk-UA" sz="1400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Англійська мова"/>
              </a:rPr>
              <a:t>.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middleware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також перекладається як </a:t>
            </a:r>
            <a:r>
              <a:rPr lang="uk-UA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проміжне́ ПЗ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зв'язувальне ПЗ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sz="1400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міжплатфо́рмне</a:t>
            </a:r>
            <a:r>
              <a:rPr lang="uk-UA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ПЗ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 — в </a:t>
            </a:r>
            <a:r>
              <a:rPr lang="uk-UA" sz="1400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Інформатика"/>
              </a:rPr>
              <a:t>інформатиці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шар </a:t>
            </a:r>
            <a:r>
              <a:rPr lang="uk-UA" sz="1400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Програмне забезпечення"/>
              </a:rPr>
              <a:t>програмного забезпечення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що складається з </a:t>
            </a:r>
            <a:r>
              <a:rPr lang="uk-UA" sz="1400" dirty="0" smtClean="0">
                <a:solidFill>
                  <a:srgbClr val="0B0080"/>
                </a:solidFill>
                <a:latin typeface="Arial" panose="020B0604020202020204" pitchFamily="34" charset="0"/>
              </a:rPr>
              <a:t>агентів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які є </a:t>
            </a:r>
            <a:r>
              <a:rPr lang="uk-UA" sz="1400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1" tooltip="Посередник"/>
              </a:rPr>
              <a:t>посередниками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між різними компонентами великого </a:t>
            </a:r>
            <a:r>
              <a:rPr lang="uk-UA" sz="1400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2" tooltip="Застосунок"/>
              </a:rPr>
              <a:t>застосунка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Найчастіше проміжне ПЗ використовується в </a:t>
            </a:r>
            <a:r>
              <a:rPr lang="uk-UA" sz="1400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3" tooltip="Розподілені обчислення"/>
              </a:rPr>
              <a:t>розподілених застосунках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причому агентів, що становлять цей шар, може бути кілька. (ціль: подружити сервер і </a:t>
            </a:r>
            <a:r>
              <a:rPr lang="uk-UA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приложение</a:t>
            </a:r>
            <a:r>
              <a:rPr lang="uk-UA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endParaRPr lang="uk-UA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272156" y="882342"/>
            <a:ext cx="961901" cy="364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9417132" y="1246909"/>
            <a:ext cx="1335974" cy="479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3958" y="3918857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або </a:t>
            </a:r>
            <a:r>
              <a:rPr lang="en-US" dirty="0" smtClean="0"/>
              <a:t>gateway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85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2295" y="632960"/>
            <a:ext cx="11914909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По стандарту, </a:t>
            </a:r>
            <a:r>
              <a:rPr lang="ru-RU" b="1" i="0" dirty="0" smtClean="0">
                <a:solidFill>
                  <a:srgbClr val="333333"/>
                </a:solidFill>
                <a:effectLst/>
                <a:latin typeface="Libre Franklin"/>
              </a:rPr>
              <a:t>WSGI-приложение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 должно удовлетворять следующим требованиям: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должно быть вызываемым (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Libre Franklin"/>
              </a:rPr>
              <a:t>callable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) объектом (обычно это функция или метод)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принимать два параметра: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словарь переменных окружения (</a:t>
            </a:r>
            <a:r>
              <a:rPr lang="ru-RU" b="1" i="0" dirty="0" err="1" smtClean="0">
                <a:solidFill>
                  <a:srgbClr val="333333"/>
                </a:solidFill>
                <a:effectLst/>
                <a:latin typeface="Libre Franklin"/>
              </a:rPr>
              <a:t>environ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FF0000"/>
                </a:solidFill>
                <a:effectLst/>
                <a:latin typeface="Libre Franklin"/>
              </a:rPr>
              <a:t>обработчик запроса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 (</a:t>
            </a:r>
            <a:r>
              <a:rPr lang="ru-RU" b="1" i="0" dirty="0" err="1" smtClean="0">
                <a:solidFill>
                  <a:srgbClr val="333333"/>
                </a:solidFill>
                <a:effectLst/>
                <a:latin typeface="Libre Franklin"/>
              </a:rPr>
              <a:t>start_response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вызывать 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Libre Franklin"/>
              </a:rPr>
              <a:t>обработчик запроса 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с кодом HTTP-ответа и HTTP-заголовками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возвращать 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Libre Franklin"/>
              </a:rPr>
              <a:t>итерируемый объект 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с телом ответа</a:t>
            </a:r>
          </a:p>
          <a:p>
            <a:r>
              <a:rPr lang="ru-RU" b="0" i="0" dirty="0" smtClean="0">
                <a:solidFill>
                  <a:srgbClr val="333333"/>
                </a:solidFill>
                <a:effectLst/>
                <a:latin typeface="Libre Franklin"/>
              </a:rPr>
              <a:t>Простейшим примером WSGI-приложения может служить такая функция-генератор:</a:t>
            </a:r>
            <a:endParaRPr lang="ru-RU" b="0" i="0" dirty="0">
              <a:solidFill>
                <a:srgbClr val="333333"/>
              </a:solidFill>
              <a:effectLst/>
              <a:latin typeface="Libre Frankli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5" y="2941284"/>
            <a:ext cx="6942346" cy="2248233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628078" y="3222702"/>
            <a:ext cx="2005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20" y="3068948"/>
            <a:ext cx="4899684" cy="19929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36459" y="2642839"/>
            <a:ext cx="17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У вигляді класу:</a:t>
            </a:r>
            <a:endParaRPr lang="uk-UA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126273" y="2330605"/>
            <a:ext cx="66907" cy="238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1309" y="4599044"/>
            <a:ext cx="270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обробника запиту</a:t>
            </a:r>
            <a:endParaRPr lang="uk-UA" dirty="0"/>
          </a:p>
        </p:txBody>
      </p:sp>
      <p:sp>
        <p:nvSpPr>
          <p:cNvPr id="12" name="Полилиния 11"/>
          <p:cNvSpPr/>
          <p:nvPr/>
        </p:nvSpPr>
        <p:spPr>
          <a:xfrm>
            <a:off x="323386" y="3300761"/>
            <a:ext cx="2486722" cy="1416205"/>
          </a:xfrm>
          <a:custGeom>
            <a:avLst/>
            <a:gdLst>
              <a:gd name="connsiteX0" fmla="*/ 2464419 w 2464419"/>
              <a:gd name="connsiteY0" fmla="*/ 0 h 1561171"/>
              <a:gd name="connsiteX1" fmla="*/ 2430966 w 2464419"/>
              <a:gd name="connsiteY1" fmla="*/ 55756 h 1561171"/>
              <a:gd name="connsiteX2" fmla="*/ 2397512 w 2464419"/>
              <a:gd name="connsiteY2" fmla="*/ 66907 h 1561171"/>
              <a:gd name="connsiteX3" fmla="*/ 2252546 w 2464419"/>
              <a:gd name="connsiteY3" fmla="*/ 89210 h 1561171"/>
              <a:gd name="connsiteX4" fmla="*/ 1906858 w 2464419"/>
              <a:gd name="connsiteY4" fmla="*/ 78059 h 1561171"/>
              <a:gd name="connsiteX5" fmla="*/ 1828800 w 2464419"/>
              <a:gd name="connsiteY5" fmla="*/ 66907 h 1561171"/>
              <a:gd name="connsiteX6" fmla="*/ 1561171 w 2464419"/>
              <a:gd name="connsiteY6" fmla="*/ 55756 h 1561171"/>
              <a:gd name="connsiteX7" fmla="*/ 1248936 w 2464419"/>
              <a:gd name="connsiteY7" fmla="*/ 55756 h 1561171"/>
              <a:gd name="connsiteX8" fmla="*/ 1148575 w 2464419"/>
              <a:gd name="connsiteY8" fmla="*/ 89210 h 1561171"/>
              <a:gd name="connsiteX9" fmla="*/ 1103971 w 2464419"/>
              <a:gd name="connsiteY9" fmla="*/ 100361 h 1561171"/>
              <a:gd name="connsiteX10" fmla="*/ 1025912 w 2464419"/>
              <a:gd name="connsiteY10" fmla="*/ 122663 h 1561171"/>
              <a:gd name="connsiteX11" fmla="*/ 959005 w 2464419"/>
              <a:gd name="connsiteY11" fmla="*/ 133815 h 1561171"/>
              <a:gd name="connsiteX12" fmla="*/ 791736 w 2464419"/>
              <a:gd name="connsiteY12" fmla="*/ 122663 h 1561171"/>
              <a:gd name="connsiteX13" fmla="*/ 624468 w 2464419"/>
              <a:gd name="connsiteY13" fmla="*/ 100361 h 1561171"/>
              <a:gd name="connsiteX14" fmla="*/ 579863 w 2464419"/>
              <a:gd name="connsiteY14" fmla="*/ 89210 h 1561171"/>
              <a:gd name="connsiteX15" fmla="*/ 457200 w 2464419"/>
              <a:gd name="connsiteY15" fmla="*/ 78059 h 1561171"/>
              <a:gd name="connsiteX16" fmla="*/ 211873 w 2464419"/>
              <a:gd name="connsiteY16" fmla="*/ 111512 h 1561171"/>
              <a:gd name="connsiteX17" fmla="*/ 189571 w 2464419"/>
              <a:gd name="connsiteY17" fmla="*/ 133815 h 1561171"/>
              <a:gd name="connsiteX18" fmla="*/ 178419 w 2464419"/>
              <a:gd name="connsiteY18" fmla="*/ 167268 h 1561171"/>
              <a:gd name="connsiteX19" fmla="*/ 156117 w 2464419"/>
              <a:gd name="connsiteY19" fmla="*/ 189571 h 1561171"/>
              <a:gd name="connsiteX20" fmla="*/ 133814 w 2464419"/>
              <a:gd name="connsiteY20" fmla="*/ 256478 h 1561171"/>
              <a:gd name="connsiteX21" fmla="*/ 122663 w 2464419"/>
              <a:gd name="connsiteY21" fmla="*/ 289932 h 1561171"/>
              <a:gd name="connsiteX22" fmla="*/ 111512 w 2464419"/>
              <a:gd name="connsiteY22" fmla="*/ 323385 h 1561171"/>
              <a:gd name="connsiteX23" fmla="*/ 100361 w 2464419"/>
              <a:gd name="connsiteY23" fmla="*/ 423746 h 1561171"/>
              <a:gd name="connsiteX24" fmla="*/ 89210 w 2464419"/>
              <a:gd name="connsiteY24" fmla="*/ 546410 h 1561171"/>
              <a:gd name="connsiteX25" fmla="*/ 78058 w 2464419"/>
              <a:gd name="connsiteY25" fmla="*/ 579863 h 1561171"/>
              <a:gd name="connsiteX26" fmla="*/ 66907 w 2464419"/>
              <a:gd name="connsiteY26" fmla="*/ 635619 h 1561171"/>
              <a:gd name="connsiteX27" fmla="*/ 44605 w 2464419"/>
              <a:gd name="connsiteY27" fmla="*/ 702527 h 1561171"/>
              <a:gd name="connsiteX28" fmla="*/ 11151 w 2464419"/>
              <a:gd name="connsiteY28" fmla="*/ 825190 h 1561171"/>
              <a:gd name="connsiteX29" fmla="*/ 0 w 2464419"/>
              <a:gd name="connsiteY29" fmla="*/ 858644 h 1561171"/>
              <a:gd name="connsiteX30" fmla="*/ 11151 w 2464419"/>
              <a:gd name="connsiteY30" fmla="*/ 959005 h 1561171"/>
              <a:gd name="connsiteX31" fmla="*/ 33453 w 2464419"/>
              <a:gd name="connsiteY31" fmla="*/ 1025912 h 1561171"/>
              <a:gd name="connsiteX32" fmla="*/ 22302 w 2464419"/>
              <a:gd name="connsiteY32" fmla="*/ 1159727 h 1561171"/>
              <a:gd name="connsiteX33" fmla="*/ 11151 w 2464419"/>
              <a:gd name="connsiteY33" fmla="*/ 1193180 h 1561171"/>
              <a:gd name="connsiteX34" fmla="*/ 0 w 2464419"/>
              <a:gd name="connsiteY34" fmla="*/ 1293541 h 1561171"/>
              <a:gd name="connsiteX35" fmla="*/ 11151 w 2464419"/>
              <a:gd name="connsiteY35" fmla="*/ 1483112 h 1561171"/>
              <a:gd name="connsiteX36" fmla="*/ 66907 w 2464419"/>
              <a:gd name="connsiteY36" fmla="*/ 1561171 h 1561171"/>
              <a:gd name="connsiteX37" fmla="*/ 167268 w 2464419"/>
              <a:gd name="connsiteY37" fmla="*/ 1561171 h 156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64419" h="1561171">
                <a:moveTo>
                  <a:pt x="2464419" y="0"/>
                </a:moveTo>
                <a:cubicBezTo>
                  <a:pt x="2453268" y="18585"/>
                  <a:pt x="2446292" y="40430"/>
                  <a:pt x="2430966" y="55756"/>
                </a:cubicBezTo>
                <a:cubicBezTo>
                  <a:pt x="2422654" y="64068"/>
                  <a:pt x="2408814" y="63678"/>
                  <a:pt x="2397512" y="66907"/>
                </a:cubicBezTo>
                <a:cubicBezTo>
                  <a:pt x="2336050" y="84468"/>
                  <a:pt x="2333444" y="80221"/>
                  <a:pt x="2252546" y="89210"/>
                </a:cubicBezTo>
                <a:cubicBezTo>
                  <a:pt x="2137317" y="85493"/>
                  <a:pt x="2021988" y="84119"/>
                  <a:pt x="1906858" y="78059"/>
                </a:cubicBezTo>
                <a:cubicBezTo>
                  <a:pt x="1880611" y="76678"/>
                  <a:pt x="1855029" y="68599"/>
                  <a:pt x="1828800" y="66907"/>
                </a:cubicBezTo>
                <a:cubicBezTo>
                  <a:pt x="1739698" y="61158"/>
                  <a:pt x="1650381" y="59473"/>
                  <a:pt x="1561171" y="55756"/>
                </a:cubicBezTo>
                <a:cubicBezTo>
                  <a:pt x="1433559" y="30234"/>
                  <a:pt x="1469917" y="32896"/>
                  <a:pt x="1248936" y="55756"/>
                </a:cubicBezTo>
                <a:cubicBezTo>
                  <a:pt x="1229926" y="57723"/>
                  <a:pt x="1174807" y="82652"/>
                  <a:pt x="1148575" y="89210"/>
                </a:cubicBezTo>
                <a:cubicBezTo>
                  <a:pt x="1133707" y="92927"/>
                  <a:pt x="1118707" y="96151"/>
                  <a:pt x="1103971" y="100361"/>
                </a:cubicBezTo>
                <a:cubicBezTo>
                  <a:pt x="1054371" y="114532"/>
                  <a:pt x="1084016" y="111042"/>
                  <a:pt x="1025912" y="122663"/>
                </a:cubicBezTo>
                <a:cubicBezTo>
                  <a:pt x="1003741" y="127097"/>
                  <a:pt x="981307" y="130098"/>
                  <a:pt x="959005" y="133815"/>
                </a:cubicBezTo>
                <a:cubicBezTo>
                  <a:pt x="903249" y="130098"/>
                  <a:pt x="847406" y="127504"/>
                  <a:pt x="791736" y="122663"/>
                </a:cubicBezTo>
                <a:cubicBezTo>
                  <a:pt x="773129" y="121045"/>
                  <a:pt x="647396" y="104530"/>
                  <a:pt x="624468" y="100361"/>
                </a:cubicBezTo>
                <a:cubicBezTo>
                  <a:pt x="609389" y="97619"/>
                  <a:pt x="595054" y="91235"/>
                  <a:pt x="579863" y="89210"/>
                </a:cubicBezTo>
                <a:cubicBezTo>
                  <a:pt x="539167" y="83784"/>
                  <a:pt x="498088" y="81776"/>
                  <a:pt x="457200" y="78059"/>
                </a:cubicBezTo>
                <a:cubicBezTo>
                  <a:pt x="318851" y="85340"/>
                  <a:pt x="287703" y="50848"/>
                  <a:pt x="211873" y="111512"/>
                </a:cubicBezTo>
                <a:cubicBezTo>
                  <a:pt x="203663" y="118080"/>
                  <a:pt x="197005" y="126381"/>
                  <a:pt x="189571" y="133815"/>
                </a:cubicBezTo>
                <a:cubicBezTo>
                  <a:pt x="185854" y="144966"/>
                  <a:pt x="184467" y="157189"/>
                  <a:pt x="178419" y="167268"/>
                </a:cubicBezTo>
                <a:cubicBezTo>
                  <a:pt x="173010" y="176283"/>
                  <a:pt x="160819" y="180167"/>
                  <a:pt x="156117" y="189571"/>
                </a:cubicBezTo>
                <a:cubicBezTo>
                  <a:pt x="145604" y="210598"/>
                  <a:pt x="141248" y="234176"/>
                  <a:pt x="133814" y="256478"/>
                </a:cubicBezTo>
                <a:lnTo>
                  <a:pt x="122663" y="289932"/>
                </a:lnTo>
                <a:lnTo>
                  <a:pt x="111512" y="323385"/>
                </a:lnTo>
                <a:cubicBezTo>
                  <a:pt x="107795" y="356839"/>
                  <a:pt x="103710" y="390254"/>
                  <a:pt x="100361" y="423746"/>
                </a:cubicBezTo>
                <a:cubicBezTo>
                  <a:pt x="96276" y="464599"/>
                  <a:pt x="95016" y="505766"/>
                  <a:pt x="89210" y="546410"/>
                </a:cubicBezTo>
                <a:cubicBezTo>
                  <a:pt x="87548" y="558046"/>
                  <a:pt x="80909" y="568460"/>
                  <a:pt x="78058" y="579863"/>
                </a:cubicBezTo>
                <a:cubicBezTo>
                  <a:pt x="73461" y="598250"/>
                  <a:pt x="71894" y="617333"/>
                  <a:pt x="66907" y="635619"/>
                </a:cubicBezTo>
                <a:cubicBezTo>
                  <a:pt x="60722" y="658300"/>
                  <a:pt x="49216" y="679475"/>
                  <a:pt x="44605" y="702527"/>
                </a:cubicBezTo>
                <a:cubicBezTo>
                  <a:pt x="28842" y="781336"/>
                  <a:pt x="39447" y="740301"/>
                  <a:pt x="11151" y="825190"/>
                </a:cubicBezTo>
                <a:lnTo>
                  <a:pt x="0" y="858644"/>
                </a:lnTo>
                <a:cubicBezTo>
                  <a:pt x="3717" y="892098"/>
                  <a:pt x="4550" y="925999"/>
                  <a:pt x="11151" y="959005"/>
                </a:cubicBezTo>
                <a:cubicBezTo>
                  <a:pt x="15761" y="982057"/>
                  <a:pt x="33453" y="1025912"/>
                  <a:pt x="33453" y="1025912"/>
                </a:cubicBezTo>
                <a:cubicBezTo>
                  <a:pt x="29736" y="1070517"/>
                  <a:pt x="28217" y="1115360"/>
                  <a:pt x="22302" y="1159727"/>
                </a:cubicBezTo>
                <a:cubicBezTo>
                  <a:pt x="20749" y="1171378"/>
                  <a:pt x="13083" y="1181586"/>
                  <a:pt x="11151" y="1193180"/>
                </a:cubicBezTo>
                <a:cubicBezTo>
                  <a:pt x="5617" y="1226382"/>
                  <a:pt x="3717" y="1260087"/>
                  <a:pt x="0" y="1293541"/>
                </a:cubicBezTo>
                <a:cubicBezTo>
                  <a:pt x="3717" y="1356731"/>
                  <a:pt x="4853" y="1420127"/>
                  <a:pt x="11151" y="1483112"/>
                </a:cubicBezTo>
                <a:cubicBezTo>
                  <a:pt x="13533" y="1506933"/>
                  <a:pt x="41571" y="1561171"/>
                  <a:pt x="66907" y="1561171"/>
                </a:cubicBezTo>
                <a:lnTo>
                  <a:pt x="167268" y="156117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" name="Прямая со стрелкой 13"/>
          <p:cNvCxnSpPr>
            <a:stCxn id="12" idx="36"/>
          </p:cNvCxnSpPr>
          <p:nvPr/>
        </p:nvCxnSpPr>
        <p:spPr>
          <a:xfrm>
            <a:off x="390899" y="4716966"/>
            <a:ext cx="155511" cy="7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46410" y="4906537"/>
            <a:ext cx="1282390" cy="111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62295" y="2007220"/>
            <a:ext cx="1242759" cy="323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3859481" y="2531326"/>
            <a:ext cx="3669475" cy="157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48" y="5521144"/>
            <a:ext cx="6584520" cy="1028018"/>
          </a:xfrm>
          <a:prstGeom prst="rect">
            <a:avLst/>
          </a:prstGeom>
        </p:spPr>
      </p:pic>
      <p:cxnSp>
        <p:nvCxnSpPr>
          <p:cNvPr id="25" name="Прямая со стрелкой 24"/>
          <p:cNvCxnSpPr/>
          <p:nvPr/>
        </p:nvCxnSpPr>
        <p:spPr>
          <a:xfrm flipH="1">
            <a:off x="2256312" y="2612023"/>
            <a:ext cx="1377156" cy="35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981" y="154378"/>
            <a:ext cx="4216377" cy="160694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11136" y="1970209"/>
            <a:ext cx="408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0" i="0" dirty="0" smtClean="0">
                <a:solidFill>
                  <a:srgbClr val="333333"/>
                </a:solidFill>
                <a:effectLst/>
                <a:latin typeface="Libre Franklin"/>
              </a:rPr>
              <a:t>Пример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ibre Franklin"/>
              </a:rPr>
              <a:t>WSGI-</a:t>
            </a:r>
            <a:r>
              <a:rPr lang="uk-UA" b="0" i="0" dirty="0" err="1" smtClean="0">
                <a:solidFill>
                  <a:srgbClr val="333333"/>
                </a:solidFill>
                <a:effectLst/>
                <a:latin typeface="Libre Franklin"/>
              </a:rPr>
              <a:t>шлюза</a:t>
            </a:r>
            <a:r>
              <a:rPr lang="uk-UA" b="0" i="0" dirty="0" smtClean="0">
                <a:solidFill>
                  <a:srgbClr val="333333"/>
                </a:solidFill>
                <a:effectLst/>
                <a:latin typeface="Libre Franklin"/>
              </a:rPr>
              <a:t> к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ibre Franklin"/>
              </a:rPr>
              <a:t>CGI-</a:t>
            </a:r>
            <a:r>
              <a:rPr lang="uk-UA" b="0" i="0" dirty="0" smtClean="0">
                <a:solidFill>
                  <a:srgbClr val="333333"/>
                </a:solidFill>
                <a:effectLst/>
                <a:latin typeface="Libre Franklin"/>
              </a:rPr>
              <a:t>серверу</a:t>
            </a:r>
            <a:endParaRPr lang="uk-UA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9382267" y="1115095"/>
            <a:ext cx="771896" cy="97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9554459" y="1115095"/>
            <a:ext cx="1199407" cy="90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53" y="529131"/>
            <a:ext cx="5334000" cy="5981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08" y="2548431"/>
            <a:ext cx="5124450" cy="3962400"/>
          </a:xfrm>
          <a:prstGeom prst="rect">
            <a:avLst/>
          </a:prstGeom>
        </p:spPr>
      </p:pic>
      <p:cxnSp>
        <p:nvCxnSpPr>
          <p:cNvPr id="11" name="Соединительная линия уступом 10"/>
          <p:cNvCxnSpPr/>
          <p:nvPr/>
        </p:nvCxnSpPr>
        <p:spPr>
          <a:xfrm flipV="1">
            <a:off x="2422566" y="2707574"/>
            <a:ext cx="4497078" cy="3633849"/>
          </a:xfrm>
          <a:prstGeom prst="bentConnector3">
            <a:avLst>
              <a:gd name="adj1" fmla="val 97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3952" y="6241461"/>
            <a:ext cx="152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продовження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091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33" y="411368"/>
            <a:ext cx="6610350" cy="2828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61257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Gunicorn</a:t>
            </a:r>
            <a:r>
              <a:rPr lang="en-US" dirty="0" smtClean="0"/>
              <a:t> – </a:t>
            </a:r>
            <a:r>
              <a:rPr lang="uk-UA" dirty="0" smtClean="0"/>
              <a:t>це такий сервер. Бачимо приклад запуску сервером нашого </a:t>
            </a:r>
            <a:r>
              <a:rPr lang="en-US" dirty="0" smtClean="0"/>
              <a:t>WSGI-application.</a:t>
            </a:r>
            <a:endParaRPr lang="uk-UA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185060" y="411368"/>
            <a:ext cx="5130140" cy="11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33" y="3390404"/>
            <a:ext cx="4412920" cy="3352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5553" y="3390404"/>
            <a:ext cx="2795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Тут приклад </a:t>
            </a:r>
            <a:r>
              <a:rPr lang="en-US" dirty="0" smtClean="0"/>
              <a:t>middleware – </a:t>
            </a:r>
            <a:r>
              <a:rPr lang="uk-UA" dirty="0" smtClean="0"/>
              <a:t>це фактично обгортка, що приймає функцію, і створює на її основі таку саму, але остання вміє виводити </a:t>
            </a:r>
            <a:r>
              <a:rPr lang="en-US" dirty="0" smtClean="0"/>
              <a:t>environment variables </a:t>
            </a:r>
            <a:r>
              <a:rPr lang="uk-UA" dirty="0" smtClean="0"/>
              <a:t>наприклад на консоль.</a:t>
            </a:r>
            <a:endParaRPr lang="uk-UA" dirty="0"/>
          </a:p>
        </p:txBody>
      </p:sp>
      <p:sp>
        <p:nvSpPr>
          <p:cNvPr id="8" name="Полилиния 7"/>
          <p:cNvSpPr/>
          <p:nvPr/>
        </p:nvSpPr>
        <p:spPr>
          <a:xfrm>
            <a:off x="356845" y="3871356"/>
            <a:ext cx="4322033" cy="878774"/>
          </a:xfrm>
          <a:custGeom>
            <a:avLst/>
            <a:gdLst>
              <a:gd name="connsiteX0" fmla="*/ 1780713 w 4322033"/>
              <a:gd name="connsiteY0" fmla="*/ 83127 h 878774"/>
              <a:gd name="connsiteX1" fmla="*/ 1543207 w 4322033"/>
              <a:gd name="connsiteY1" fmla="*/ 59376 h 878774"/>
              <a:gd name="connsiteX2" fmla="*/ 1436329 w 4322033"/>
              <a:gd name="connsiteY2" fmla="*/ 47501 h 878774"/>
              <a:gd name="connsiteX3" fmla="*/ 1341326 w 4322033"/>
              <a:gd name="connsiteY3" fmla="*/ 23750 h 878774"/>
              <a:gd name="connsiteX4" fmla="*/ 1270074 w 4322033"/>
              <a:gd name="connsiteY4" fmla="*/ 0 h 878774"/>
              <a:gd name="connsiteX5" fmla="*/ 996942 w 4322033"/>
              <a:gd name="connsiteY5" fmla="*/ 11875 h 878774"/>
              <a:gd name="connsiteX6" fmla="*/ 925690 w 4322033"/>
              <a:gd name="connsiteY6" fmla="*/ 35626 h 878774"/>
              <a:gd name="connsiteX7" fmla="*/ 771311 w 4322033"/>
              <a:gd name="connsiteY7" fmla="*/ 59376 h 878774"/>
              <a:gd name="connsiteX8" fmla="*/ 272547 w 4322033"/>
              <a:gd name="connsiteY8" fmla="*/ 71252 h 878774"/>
              <a:gd name="connsiteX9" fmla="*/ 23165 w 4322033"/>
              <a:gd name="connsiteY9" fmla="*/ 130628 h 878774"/>
              <a:gd name="connsiteX10" fmla="*/ 23165 w 4322033"/>
              <a:gd name="connsiteY10" fmla="*/ 415636 h 878774"/>
              <a:gd name="connsiteX11" fmla="*/ 46916 w 4322033"/>
              <a:gd name="connsiteY11" fmla="*/ 486888 h 878774"/>
              <a:gd name="connsiteX12" fmla="*/ 58791 w 4322033"/>
              <a:gd name="connsiteY12" fmla="*/ 522514 h 878774"/>
              <a:gd name="connsiteX13" fmla="*/ 70667 w 4322033"/>
              <a:gd name="connsiteY13" fmla="*/ 558140 h 878774"/>
              <a:gd name="connsiteX14" fmla="*/ 94417 w 4322033"/>
              <a:gd name="connsiteY14" fmla="*/ 593766 h 878774"/>
              <a:gd name="connsiteX15" fmla="*/ 118168 w 4322033"/>
              <a:gd name="connsiteY15" fmla="*/ 665018 h 878774"/>
              <a:gd name="connsiteX16" fmla="*/ 225046 w 4322033"/>
              <a:gd name="connsiteY16" fmla="*/ 760021 h 878774"/>
              <a:gd name="connsiteX17" fmla="*/ 379425 w 4322033"/>
              <a:gd name="connsiteY17" fmla="*/ 783771 h 878774"/>
              <a:gd name="connsiteX18" fmla="*/ 438802 w 4322033"/>
              <a:gd name="connsiteY18" fmla="*/ 795647 h 878774"/>
              <a:gd name="connsiteX19" fmla="*/ 474428 w 4322033"/>
              <a:gd name="connsiteY19" fmla="*/ 807522 h 878774"/>
              <a:gd name="connsiteX20" fmla="*/ 711934 w 4322033"/>
              <a:gd name="connsiteY20" fmla="*/ 819397 h 878774"/>
              <a:gd name="connsiteX21" fmla="*/ 878189 w 4322033"/>
              <a:gd name="connsiteY21" fmla="*/ 831273 h 878774"/>
              <a:gd name="connsiteX22" fmla="*/ 925690 w 4322033"/>
              <a:gd name="connsiteY22" fmla="*/ 843148 h 878774"/>
              <a:gd name="connsiteX23" fmla="*/ 961316 w 4322033"/>
              <a:gd name="connsiteY23" fmla="*/ 855023 h 878774"/>
              <a:gd name="connsiteX24" fmla="*/ 1424454 w 4322033"/>
              <a:gd name="connsiteY24" fmla="*/ 866899 h 878774"/>
              <a:gd name="connsiteX25" fmla="*/ 1495706 w 4322033"/>
              <a:gd name="connsiteY25" fmla="*/ 855023 h 878774"/>
              <a:gd name="connsiteX26" fmla="*/ 1673836 w 4322033"/>
              <a:gd name="connsiteY26" fmla="*/ 831273 h 878774"/>
              <a:gd name="connsiteX27" fmla="*/ 1721337 w 4322033"/>
              <a:gd name="connsiteY27" fmla="*/ 819397 h 878774"/>
              <a:gd name="connsiteX28" fmla="*/ 1792589 w 4322033"/>
              <a:gd name="connsiteY28" fmla="*/ 831273 h 878774"/>
              <a:gd name="connsiteX29" fmla="*/ 1863841 w 4322033"/>
              <a:gd name="connsiteY29" fmla="*/ 855023 h 878774"/>
              <a:gd name="connsiteX30" fmla="*/ 1958843 w 4322033"/>
              <a:gd name="connsiteY30" fmla="*/ 878774 h 878774"/>
              <a:gd name="connsiteX31" fmla="*/ 2243851 w 4322033"/>
              <a:gd name="connsiteY31" fmla="*/ 866899 h 878774"/>
              <a:gd name="connsiteX32" fmla="*/ 2291352 w 4322033"/>
              <a:gd name="connsiteY32" fmla="*/ 855023 h 878774"/>
              <a:gd name="connsiteX33" fmla="*/ 2552610 w 4322033"/>
              <a:gd name="connsiteY33" fmla="*/ 831273 h 878774"/>
              <a:gd name="connsiteX34" fmla="*/ 2635737 w 4322033"/>
              <a:gd name="connsiteY34" fmla="*/ 819397 h 878774"/>
              <a:gd name="connsiteX35" fmla="*/ 2671363 w 4322033"/>
              <a:gd name="connsiteY35" fmla="*/ 807522 h 878774"/>
              <a:gd name="connsiteX36" fmla="*/ 2718864 w 4322033"/>
              <a:gd name="connsiteY36" fmla="*/ 795647 h 878774"/>
              <a:gd name="connsiteX37" fmla="*/ 2766365 w 4322033"/>
              <a:gd name="connsiteY37" fmla="*/ 771896 h 878774"/>
              <a:gd name="connsiteX38" fmla="*/ 2837617 w 4322033"/>
              <a:gd name="connsiteY38" fmla="*/ 724395 h 878774"/>
              <a:gd name="connsiteX39" fmla="*/ 2873243 w 4322033"/>
              <a:gd name="connsiteY39" fmla="*/ 688769 h 878774"/>
              <a:gd name="connsiteX40" fmla="*/ 2908869 w 4322033"/>
              <a:gd name="connsiteY40" fmla="*/ 676893 h 878774"/>
              <a:gd name="connsiteX41" fmla="*/ 2944495 w 4322033"/>
              <a:gd name="connsiteY41" fmla="*/ 653143 h 878774"/>
              <a:gd name="connsiteX42" fmla="*/ 3063249 w 4322033"/>
              <a:gd name="connsiteY42" fmla="*/ 617517 h 878774"/>
              <a:gd name="connsiteX43" fmla="*/ 3288880 w 4322033"/>
              <a:gd name="connsiteY43" fmla="*/ 629392 h 878774"/>
              <a:gd name="connsiteX44" fmla="*/ 3324506 w 4322033"/>
              <a:gd name="connsiteY44" fmla="*/ 641267 h 878774"/>
              <a:gd name="connsiteX45" fmla="*/ 3395758 w 4322033"/>
              <a:gd name="connsiteY45" fmla="*/ 653143 h 878774"/>
              <a:gd name="connsiteX46" fmla="*/ 3514511 w 4322033"/>
              <a:gd name="connsiteY46" fmla="*/ 676893 h 878774"/>
              <a:gd name="connsiteX47" fmla="*/ 3585763 w 4322033"/>
              <a:gd name="connsiteY47" fmla="*/ 700644 h 878774"/>
              <a:gd name="connsiteX48" fmla="*/ 3621389 w 4322033"/>
              <a:gd name="connsiteY48" fmla="*/ 712519 h 878774"/>
              <a:gd name="connsiteX49" fmla="*/ 3657015 w 4322033"/>
              <a:gd name="connsiteY49" fmla="*/ 736270 h 878774"/>
              <a:gd name="connsiteX50" fmla="*/ 3728267 w 4322033"/>
              <a:gd name="connsiteY50" fmla="*/ 760021 h 878774"/>
              <a:gd name="connsiteX51" fmla="*/ 3823269 w 4322033"/>
              <a:gd name="connsiteY51" fmla="*/ 783771 h 878774"/>
              <a:gd name="connsiteX52" fmla="*/ 3977649 w 4322033"/>
              <a:gd name="connsiteY52" fmla="*/ 760021 h 878774"/>
              <a:gd name="connsiteX53" fmla="*/ 4072651 w 4322033"/>
              <a:gd name="connsiteY53" fmla="*/ 736270 h 878774"/>
              <a:gd name="connsiteX54" fmla="*/ 4108277 w 4322033"/>
              <a:gd name="connsiteY54" fmla="*/ 724395 h 878774"/>
              <a:gd name="connsiteX55" fmla="*/ 4250781 w 4322033"/>
              <a:gd name="connsiteY55" fmla="*/ 700644 h 878774"/>
              <a:gd name="connsiteX56" fmla="*/ 4274532 w 4322033"/>
              <a:gd name="connsiteY56" fmla="*/ 665018 h 878774"/>
              <a:gd name="connsiteX57" fmla="*/ 4298282 w 4322033"/>
              <a:gd name="connsiteY57" fmla="*/ 498763 h 878774"/>
              <a:gd name="connsiteX58" fmla="*/ 4322033 w 4322033"/>
              <a:gd name="connsiteY58" fmla="*/ 427512 h 878774"/>
              <a:gd name="connsiteX59" fmla="*/ 4286407 w 4322033"/>
              <a:gd name="connsiteY59" fmla="*/ 320634 h 878774"/>
              <a:gd name="connsiteX60" fmla="*/ 4179529 w 4322033"/>
              <a:gd name="connsiteY60" fmla="*/ 285008 h 878774"/>
              <a:gd name="connsiteX61" fmla="*/ 4108277 w 4322033"/>
              <a:gd name="connsiteY61" fmla="*/ 261257 h 878774"/>
              <a:gd name="connsiteX62" fmla="*/ 4025150 w 4322033"/>
              <a:gd name="connsiteY62" fmla="*/ 237506 h 878774"/>
              <a:gd name="connsiteX63" fmla="*/ 3930147 w 4322033"/>
              <a:gd name="connsiteY63" fmla="*/ 225631 h 878774"/>
              <a:gd name="connsiteX64" fmla="*/ 3775768 w 4322033"/>
              <a:gd name="connsiteY64" fmla="*/ 201880 h 878774"/>
              <a:gd name="connsiteX65" fmla="*/ 3704516 w 4322033"/>
              <a:gd name="connsiteY65" fmla="*/ 190005 h 878774"/>
              <a:gd name="connsiteX66" fmla="*/ 3621389 w 4322033"/>
              <a:gd name="connsiteY66" fmla="*/ 178130 h 878774"/>
              <a:gd name="connsiteX67" fmla="*/ 3585763 w 4322033"/>
              <a:gd name="connsiteY67" fmla="*/ 166254 h 878774"/>
              <a:gd name="connsiteX68" fmla="*/ 3550137 w 4322033"/>
              <a:gd name="connsiteY68" fmla="*/ 142504 h 878774"/>
              <a:gd name="connsiteX69" fmla="*/ 3478885 w 4322033"/>
              <a:gd name="connsiteY69" fmla="*/ 130628 h 878774"/>
              <a:gd name="connsiteX70" fmla="*/ 3443259 w 4322033"/>
              <a:gd name="connsiteY70" fmla="*/ 118753 h 878774"/>
              <a:gd name="connsiteX71" fmla="*/ 3217628 w 4322033"/>
              <a:gd name="connsiteY71" fmla="*/ 130628 h 878774"/>
              <a:gd name="connsiteX72" fmla="*/ 3027623 w 4322033"/>
              <a:gd name="connsiteY72" fmla="*/ 154379 h 878774"/>
              <a:gd name="connsiteX73" fmla="*/ 2873243 w 4322033"/>
              <a:gd name="connsiteY73" fmla="*/ 142504 h 878774"/>
              <a:gd name="connsiteX74" fmla="*/ 2837617 w 4322033"/>
              <a:gd name="connsiteY74" fmla="*/ 118753 h 878774"/>
              <a:gd name="connsiteX75" fmla="*/ 2730739 w 4322033"/>
              <a:gd name="connsiteY75" fmla="*/ 83127 h 878774"/>
              <a:gd name="connsiteX76" fmla="*/ 2695113 w 4322033"/>
              <a:gd name="connsiteY76" fmla="*/ 71252 h 878774"/>
              <a:gd name="connsiteX77" fmla="*/ 2315103 w 4322033"/>
              <a:gd name="connsiteY77" fmla="*/ 83127 h 878774"/>
              <a:gd name="connsiteX78" fmla="*/ 2267602 w 4322033"/>
              <a:gd name="connsiteY78" fmla="*/ 95002 h 878774"/>
              <a:gd name="connsiteX79" fmla="*/ 2041971 w 4322033"/>
              <a:gd name="connsiteY79" fmla="*/ 83127 h 878774"/>
              <a:gd name="connsiteX80" fmla="*/ 1887591 w 4322033"/>
              <a:gd name="connsiteY80" fmla="*/ 71252 h 8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322033" h="878774">
                <a:moveTo>
                  <a:pt x="1780713" y="83127"/>
                </a:moveTo>
                <a:cubicBezTo>
                  <a:pt x="1653378" y="57660"/>
                  <a:pt x="1769797" y="78259"/>
                  <a:pt x="1543207" y="59376"/>
                </a:cubicBezTo>
                <a:cubicBezTo>
                  <a:pt x="1507486" y="56399"/>
                  <a:pt x="1471955" y="51459"/>
                  <a:pt x="1436329" y="47501"/>
                </a:cubicBezTo>
                <a:cubicBezTo>
                  <a:pt x="1328232" y="11470"/>
                  <a:pt x="1498959" y="66741"/>
                  <a:pt x="1341326" y="23750"/>
                </a:cubicBezTo>
                <a:cubicBezTo>
                  <a:pt x="1317173" y="17163"/>
                  <a:pt x="1270074" y="0"/>
                  <a:pt x="1270074" y="0"/>
                </a:cubicBezTo>
                <a:cubicBezTo>
                  <a:pt x="1179030" y="3958"/>
                  <a:pt x="1087588" y="2498"/>
                  <a:pt x="996942" y="11875"/>
                </a:cubicBezTo>
                <a:cubicBezTo>
                  <a:pt x="972039" y="14451"/>
                  <a:pt x="950239" y="30716"/>
                  <a:pt x="925690" y="35626"/>
                </a:cubicBezTo>
                <a:cubicBezTo>
                  <a:pt x="873669" y="46030"/>
                  <a:pt x="825231" y="57219"/>
                  <a:pt x="771311" y="59376"/>
                </a:cubicBezTo>
                <a:cubicBezTo>
                  <a:pt x="605142" y="66023"/>
                  <a:pt x="438802" y="67293"/>
                  <a:pt x="272547" y="71252"/>
                </a:cubicBezTo>
                <a:cubicBezTo>
                  <a:pt x="32722" y="96496"/>
                  <a:pt x="88866" y="32078"/>
                  <a:pt x="23165" y="130628"/>
                </a:cubicBezTo>
                <a:cubicBezTo>
                  <a:pt x="-13150" y="239578"/>
                  <a:pt x="-1776" y="191164"/>
                  <a:pt x="23165" y="415636"/>
                </a:cubicBezTo>
                <a:cubicBezTo>
                  <a:pt x="25930" y="440518"/>
                  <a:pt x="38999" y="463137"/>
                  <a:pt x="46916" y="486888"/>
                </a:cubicBezTo>
                <a:lnTo>
                  <a:pt x="58791" y="522514"/>
                </a:lnTo>
                <a:cubicBezTo>
                  <a:pt x="62750" y="534389"/>
                  <a:pt x="63724" y="547724"/>
                  <a:pt x="70667" y="558140"/>
                </a:cubicBezTo>
                <a:cubicBezTo>
                  <a:pt x="78584" y="570015"/>
                  <a:pt x="88621" y="580724"/>
                  <a:pt x="94417" y="593766"/>
                </a:cubicBezTo>
                <a:cubicBezTo>
                  <a:pt x="104585" y="616644"/>
                  <a:pt x="100465" y="647315"/>
                  <a:pt x="118168" y="665018"/>
                </a:cubicBezTo>
                <a:cubicBezTo>
                  <a:pt x="149639" y="696489"/>
                  <a:pt x="182665" y="738831"/>
                  <a:pt x="225046" y="760021"/>
                </a:cubicBezTo>
                <a:cubicBezTo>
                  <a:pt x="267842" y="781419"/>
                  <a:pt x="345372" y="780366"/>
                  <a:pt x="379425" y="783771"/>
                </a:cubicBezTo>
                <a:cubicBezTo>
                  <a:pt x="399217" y="787730"/>
                  <a:pt x="419220" y="790752"/>
                  <a:pt x="438802" y="795647"/>
                </a:cubicBezTo>
                <a:cubicBezTo>
                  <a:pt x="450946" y="798683"/>
                  <a:pt x="461957" y="806438"/>
                  <a:pt x="474428" y="807522"/>
                </a:cubicBezTo>
                <a:cubicBezTo>
                  <a:pt x="553398" y="814389"/>
                  <a:pt x="632803" y="814742"/>
                  <a:pt x="711934" y="819397"/>
                </a:cubicBezTo>
                <a:cubicBezTo>
                  <a:pt x="767398" y="822660"/>
                  <a:pt x="822771" y="827314"/>
                  <a:pt x="878189" y="831273"/>
                </a:cubicBezTo>
                <a:cubicBezTo>
                  <a:pt x="894023" y="835231"/>
                  <a:pt x="909997" y="838664"/>
                  <a:pt x="925690" y="843148"/>
                </a:cubicBezTo>
                <a:cubicBezTo>
                  <a:pt x="937726" y="846587"/>
                  <a:pt x="948813" y="854428"/>
                  <a:pt x="961316" y="855023"/>
                </a:cubicBezTo>
                <a:cubicBezTo>
                  <a:pt x="1115571" y="862369"/>
                  <a:pt x="1270075" y="862940"/>
                  <a:pt x="1424454" y="866899"/>
                </a:cubicBezTo>
                <a:cubicBezTo>
                  <a:pt x="1448205" y="862940"/>
                  <a:pt x="1471870" y="858428"/>
                  <a:pt x="1495706" y="855023"/>
                </a:cubicBezTo>
                <a:cubicBezTo>
                  <a:pt x="1543946" y="848131"/>
                  <a:pt x="1624489" y="840245"/>
                  <a:pt x="1673836" y="831273"/>
                </a:cubicBezTo>
                <a:cubicBezTo>
                  <a:pt x="1689894" y="828353"/>
                  <a:pt x="1705503" y="823356"/>
                  <a:pt x="1721337" y="819397"/>
                </a:cubicBezTo>
                <a:cubicBezTo>
                  <a:pt x="1745088" y="823356"/>
                  <a:pt x="1769230" y="825433"/>
                  <a:pt x="1792589" y="831273"/>
                </a:cubicBezTo>
                <a:cubicBezTo>
                  <a:pt x="1816877" y="837345"/>
                  <a:pt x="1839292" y="850113"/>
                  <a:pt x="1863841" y="855023"/>
                </a:cubicBezTo>
                <a:cubicBezTo>
                  <a:pt x="1935492" y="869354"/>
                  <a:pt x="1904069" y="860516"/>
                  <a:pt x="1958843" y="878774"/>
                </a:cubicBezTo>
                <a:cubicBezTo>
                  <a:pt x="2053846" y="874816"/>
                  <a:pt x="2149008" y="873674"/>
                  <a:pt x="2243851" y="866899"/>
                </a:cubicBezTo>
                <a:cubicBezTo>
                  <a:pt x="2260131" y="865736"/>
                  <a:pt x="2275195" y="857331"/>
                  <a:pt x="2291352" y="855023"/>
                </a:cubicBezTo>
                <a:cubicBezTo>
                  <a:pt x="2356759" y="845679"/>
                  <a:pt x="2491209" y="837736"/>
                  <a:pt x="2552610" y="831273"/>
                </a:cubicBezTo>
                <a:cubicBezTo>
                  <a:pt x="2580447" y="828343"/>
                  <a:pt x="2608028" y="823356"/>
                  <a:pt x="2635737" y="819397"/>
                </a:cubicBezTo>
                <a:cubicBezTo>
                  <a:pt x="2647612" y="815439"/>
                  <a:pt x="2659327" y="810961"/>
                  <a:pt x="2671363" y="807522"/>
                </a:cubicBezTo>
                <a:cubicBezTo>
                  <a:pt x="2687056" y="803038"/>
                  <a:pt x="2703582" y="801378"/>
                  <a:pt x="2718864" y="795647"/>
                </a:cubicBezTo>
                <a:cubicBezTo>
                  <a:pt x="2735439" y="789431"/>
                  <a:pt x="2751185" y="781004"/>
                  <a:pt x="2766365" y="771896"/>
                </a:cubicBezTo>
                <a:cubicBezTo>
                  <a:pt x="2790842" y="757210"/>
                  <a:pt x="2817433" y="744579"/>
                  <a:pt x="2837617" y="724395"/>
                </a:cubicBezTo>
                <a:cubicBezTo>
                  <a:pt x="2849492" y="712520"/>
                  <a:pt x="2859269" y="698085"/>
                  <a:pt x="2873243" y="688769"/>
                </a:cubicBezTo>
                <a:cubicBezTo>
                  <a:pt x="2883658" y="681825"/>
                  <a:pt x="2897673" y="682491"/>
                  <a:pt x="2908869" y="676893"/>
                </a:cubicBezTo>
                <a:cubicBezTo>
                  <a:pt x="2921634" y="670510"/>
                  <a:pt x="2931453" y="658939"/>
                  <a:pt x="2944495" y="653143"/>
                </a:cubicBezTo>
                <a:cubicBezTo>
                  <a:pt x="2981673" y="636620"/>
                  <a:pt x="3023767" y="627387"/>
                  <a:pt x="3063249" y="617517"/>
                </a:cubicBezTo>
                <a:cubicBezTo>
                  <a:pt x="3138459" y="621475"/>
                  <a:pt x="3213875" y="622574"/>
                  <a:pt x="3288880" y="629392"/>
                </a:cubicBezTo>
                <a:cubicBezTo>
                  <a:pt x="3301346" y="630525"/>
                  <a:pt x="3312286" y="638552"/>
                  <a:pt x="3324506" y="641267"/>
                </a:cubicBezTo>
                <a:cubicBezTo>
                  <a:pt x="3348011" y="646490"/>
                  <a:pt x="3372147" y="648421"/>
                  <a:pt x="3395758" y="653143"/>
                </a:cubicBezTo>
                <a:cubicBezTo>
                  <a:pt x="3572865" y="688565"/>
                  <a:pt x="3270415" y="636211"/>
                  <a:pt x="3514511" y="676893"/>
                </a:cubicBezTo>
                <a:lnTo>
                  <a:pt x="3585763" y="700644"/>
                </a:lnTo>
                <a:lnTo>
                  <a:pt x="3621389" y="712519"/>
                </a:lnTo>
                <a:cubicBezTo>
                  <a:pt x="3633264" y="720436"/>
                  <a:pt x="3643973" y="730473"/>
                  <a:pt x="3657015" y="736270"/>
                </a:cubicBezTo>
                <a:cubicBezTo>
                  <a:pt x="3679893" y="746438"/>
                  <a:pt x="3704516" y="752104"/>
                  <a:pt x="3728267" y="760021"/>
                </a:cubicBezTo>
                <a:cubicBezTo>
                  <a:pt x="3783037" y="778278"/>
                  <a:pt x="3751625" y="769442"/>
                  <a:pt x="3823269" y="783771"/>
                </a:cubicBezTo>
                <a:cubicBezTo>
                  <a:pt x="3853614" y="779436"/>
                  <a:pt x="3944697" y="767082"/>
                  <a:pt x="3977649" y="760021"/>
                </a:cubicBezTo>
                <a:cubicBezTo>
                  <a:pt x="4009566" y="753182"/>
                  <a:pt x="4041684" y="746592"/>
                  <a:pt x="4072651" y="736270"/>
                </a:cubicBezTo>
                <a:cubicBezTo>
                  <a:pt x="4084526" y="732312"/>
                  <a:pt x="4095961" y="726634"/>
                  <a:pt x="4108277" y="724395"/>
                </a:cubicBezTo>
                <a:cubicBezTo>
                  <a:pt x="4312142" y="687328"/>
                  <a:pt x="4124928" y="732107"/>
                  <a:pt x="4250781" y="700644"/>
                </a:cubicBezTo>
                <a:cubicBezTo>
                  <a:pt x="4258698" y="688769"/>
                  <a:pt x="4268149" y="677784"/>
                  <a:pt x="4274532" y="665018"/>
                </a:cubicBezTo>
                <a:cubicBezTo>
                  <a:pt x="4298640" y="616801"/>
                  <a:pt x="4290836" y="540956"/>
                  <a:pt x="4298282" y="498763"/>
                </a:cubicBezTo>
                <a:cubicBezTo>
                  <a:pt x="4302633" y="474109"/>
                  <a:pt x="4322033" y="427512"/>
                  <a:pt x="4322033" y="427512"/>
                </a:cubicBezTo>
                <a:cubicBezTo>
                  <a:pt x="4318002" y="403326"/>
                  <a:pt x="4317474" y="340051"/>
                  <a:pt x="4286407" y="320634"/>
                </a:cubicBezTo>
                <a:cubicBezTo>
                  <a:pt x="4286401" y="320630"/>
                  <a:pt x="4197345" y="290947"/>
                  <a:pt x="4179529" y="285008"/>
                </a:cubicBezTo>
                <a:lnTo>
                  <a:pt x="4108277" y="261257"/>
                </a:lnTo>
                <a:cubicBezTo>
                  <a:pt x="4080046" y="251847"/>
                  <a:pt x="4054966" y="242475"/>
                  <a:pt x="4025150" y="237506"/>
                </a:cubicBezTo>
                <a:cubicBezTo>
                  <a:pt x="3993670" y="232259"/>
                  <a:pt x="3961815" y="229589"/>
                  <a:pt x="3930147" y="225631"/>
                </a:cubicBezTo>
                <a:cubicBezTo>
                  <a:pt x="3851827" y="199525"/>
                  <a:pt x="3922720" y="220249"/>
                  <a:pt x="3775768" y="201880"/>
                </a:cubicBezTo>
                <a:cubicBezTo>
                  <a:pt x="3751876" y="198893"/>
                  <a:pt x="3728314" y="193666"/>
                  <a:pt x="3704516" y="190005"/>
                </a:cubicBezTo>
                <a:cubicBezTo>
                  <a:pt x="3676851" y="185749"/>
                  <a:pt x="3649098" y="182088"/>
                  <a:pt x="3621389" y="178130"/>
                </a:cubicBezTo>
                <a:cubicBezTo>
                  <a:pt x="3609514" y="174171"/>
                  <a:pt x="3596959" y="171852"/>
                  <a:pt x="3585763" y="166254"/>
                </a:cubicBezTo>
                <a:cubicBezTo>
                  <a:pt x="3572998" y="159871"/>
                  <a:pt x="3563677" y="147017"/>
                  <a:pt x="3550137" y="142504"/>
                </a:cubicBezTo>
                <a:cubicBezTo>
                  <a:pt x="3527294" y="134890"/>
                  <a:pt x="3502390" y="135851"/>
                  <a:pt x="3478885" y="130628"/>
                </a:cubicBezTo>
                <a:cubicBezTo>
                  <a:pt x="3466665" y="127913"/>
                  <a:pt x="3455134" y="122711"/>
                  <a:pt x="3443259" y="118753"/>
                </a:cubicBezTo>
                <a:lnTo>
                  <a:pt x="3217628" y="130628"/>
                </a:lnTo>
                <a:cubicBezTo>
                  <a:pt x="3074970" y="139832"/>
                  <a:pt x="3115851" y="132323"/>
                  <a:pt x="3027623" y="154379"/>
                </a:cubicBezTo>
                <a:cubicBezTo>
                  <a:pt x="2976163" y="150421"/>
                  <a:pt x="2923971" y="152015"/>
                  <a:pt x="2873243" y="142504"/>
                </a:cubicBezTo>
                <a:cubicBezTo>
                  <a:pt x="2859215" y="139874"/>
                  <a:pt x="2850659" y="124550"/>
                  <a:pt x="2837617" y="118753"/>
                </a:cubicBezTo>
                <a:cubicBezTo>
                  <a:pt x="2837607" y="118748"/>
                  <a:pt x="2748558" y="89066"/>
                  <a:pt x="2730739" y="83127"/>
                </a:cubicBezTo>
                <a:lnTo>
                  <a:pt x="2695113" y="71252"/>
                </a:lnTo>
                <a:cubicBezTo>
                  <a:pt x="2568443" y="75210"/>
                  <a:pt x="2441640" y="76097"/>
                  <a:pt x="2315103" y="83127"/>
                </a:cubicBezTo>
                <a:cubicBezTo>
                  <a:pt x="2298807" y="84032"/>
                  <a:pt x="2283923" y="95002"/>
                  <a:pt x="2267602" y="95002"/>
                </a:cubicBezTo>
                <a:cubicBezTo>
                  <a:pt x="2192288" y="95002"/>
                  <a:pt x="2117181" y="87085"/>
                  <a:pt x="2041971" y="83127"/>
                </a:cubicBezTo>
                <a:cubicBezTo>
                  <a:pt x="1959907" y="62612"/>
                  <a:pt x="2010790" y="71252"/>
                  <a:pt x="1887591" y="712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2002436" y="3575070"/>
            <a:ext cx="180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WSGI-application</a:t>
            </a:r>
            <a:endParaRPr lang="uk-UA" dirty="0">
              <a:solidFill>
                <a:srgbClr val="0070C0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02525" y="783771"/>
            <a:ext cx="6650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320634" y="4868883"/>
            <a:ext cx="3550722" cy="1389413"/>
          </a:xfrm>
          <a:custGeom>
            <a:avLst/>
            <a:gdLst>
              <a:gd name="connsiteX0" fmla="*/ 344384 w 3550722"/>
              <a:gd name="connsiteY0" fmla="*/ 95003 h 1389413"/>
              <a:gd name="connsiteX1" fmla="*/ 261257 w 3550722"/>
              <a:gd name="connsiteY1" fmla="*/ 106878 h 1389413"/>
              <a:gd name="connsiteX2" fmla="*/ 225631 w 3550722"/>
              <a:gd name="connsiteY2" fmla="*/ 118753 h 1389413"/>
              <a:gd name="connsiteX3" fmla="*/ 178130 w 3550722"/>
              <a:gd name="connsiteY3" fmla="*/ 130629 h 1389413"/>
              <a:gd name="connsiteX4" fmla="*/ 106878 w 3550722"/>
              <a:gd name="connsiteY4" fmla="*/ 178130 h 1389413"/>
              <a:gd name="connsiteX5" fmla="*/ 71252 w 3550722"/>
              <a:gd name="connsiteY5" fmla="*/ 201881 h 1389413"/>
              <a:gd name="connsiteX6" fmla="*/ 23750 w 3550722"/>
              <a:gd name="connsiteY6" fmla="*/ 273133 h 1389413"/>
              <a:gd name="connsiteX7" fmla="*/ 0 w 3550722"/>
              <a:gd name="connsiteY7" fmla="*/ 344385 h 1389413"/>
              <a:gd name="connsiteX8" fmla="*/ 23750 w 3550722"/>
              <a:gd name="connsiteY8" fmla="*/ 439387 h 1389413"/>
              <a:gd name="connsiteX9" fmla="*/ 59376 w 3550722"/>
              <a:gd name="connsiteY9" fmla="*/ 463138 h 1389413"/>
              <a:gd name="connsiteX10" fmla="*/ 83127 w 3550722"/>
              <a:gd name="connsiteY10" fmla="*/ 498764 h 1389413"/>
              <a:gd name="connsiteX11" fmla="*/ 118753 w 3550722"/>
              <a:gd name="connsiteY11" fmla="*/ 522514 h 1389413"/>
              <a:gd name="connsiteX12" fmla="*/ 166254 w 3550722"/>
              <a:gd name="connsiteY12" fmla="*/ 593766 h 1389413"/>
              <a:gd name="connsiteX13" fmla="*/ 190005 w 3550722"/>
              <a:gd name="connsiteY13" fmla="*/ 629392 h 1389413"/>
              <a:gd name="connsiteX14" fmla="*/ 201880 w 3550722"/>
              <a:gd name="connsiteY14" fmla="*/ 665018 h 1389413"/>
              <a:gd name="connsiteX15" fmla="*/ 225631 w 3550722"/>
              <a:gd name="connsiteY15" fmla="*/ 700644 h 1389413"/>
              <a:gd name="connsiteX16" fmla="*/ 249382 w 3550722"/>
              <a:gd name="connsiteY16" fmla="*/ 771896 h 1389413"/>
              <a:gd name="connsiteX17" fmla="*/ 261257 w 3550722"/>
              <a:gd name="connsiteY17" fmla="*/ 807522 h 1389413"/>
              <a:gd name="connsiteX18" fmla="*/ 249382 w 3550722"/>
              <a:gd name="connsiteY18" fmla="*/ 1009403 h 1389413"/>
              <a:gd name="connsiteX19" fmla="*/ 285008 w 3550722"/>
              <a:gd name="connsiteY19" fmla="*/ 1175657 h 1389413"/>
              <a:gd name="connsiteX20" fmla="*/ 320634 w 3550722"/>
              <a:gd name="connsiteY20" fmla="*/ 1211283 h 1389413"/>
              <a:gd name="connsiteX21" fmla="*/ 344384 w 3550722"/>
              <a:gd name="connsiteY21" fmla="*/ 1246909 h 1389413"/>
              <a:gd name="connsiteX22" fmla="*/ 451262 w 3550722"/>
              <a:gd name="connsiteY22" fmla="*/ 1341912 h 1389413"/>
              <a:gd name="connsiteX23" fmla="*/ 522514 w 3550722"/>
              <a:gd name="connsiteY23" fmla="*/ 1365662 h 1389413"/>
              <a:gd name="connsiteX24" fmla="*/ 558140 w 3550722"/>
              <a:gd name="connsiteY24" fmla="*/ 1377538 h 1389413"/>
              <a:gd name="connsiteX25" fmla="*/ 843148 w 3550722"/>
              <a:gd name="connsiteY25" fmla="*/ 1389413 h 1389413"/>
              <a:gd name="connsiteX26" fmla="*/ 1567543 w 3550722"/>
              <a:gd name="connsiteY26" fmla="*/ 1365662 h 1389413"/>
              <a:gd name="connsiteX27" fmla="*/ 1638795 w 3550722"/>
              <a:gd name="connsiteY27" fmla="*/ 1353787 h 1389413"/>
              <a:gd name="connsiteX28" fmla="*/ 1686296 w 3550722"/>
              <a:gd name="connsiteY28" fmla="*/ 1341912 h 1389413"/>
              <a:gd name="connsiteX29" fmla="*/ 1805049 w 3550722"/>
              <a:gd name="connsiteY29" fmla="*/ 1330036 h 1389413"/>
              <a:gd name="connsiteX30" fmla="*/ 1947553 w 3550722"/>
              <a:gd name="connsiteY30" fmla="*/ 1306286 h 1389413"/>
              <a:gd name="connsiteX31" fmla="*/ 2066306 w 3550722"/>
              <a:gd name="connsiteY31" fmla="*/ 1282535 h 1389413"/>
              <a:gd name="connsiteX32" fmla="*/ 2173184 w 3550722"/>
              <a:gd name="connsiteY32" fmla="*/ 1246909 h 1389413"/>
              <a:gd name="connsiteX33" fmla="*/ 2208810 w 3550722"/>
              <a:gd name="connsiteY33" fmla="*/ 1235034 h 1389413"/>
              <a:gd name="connsiteX34" fmla="*/ 2244436 w 3550722"/>
              <a:gd name="connsiteY34" fmla="*/ 1223159 h 1389413"/>
              <a:gd name="connsiteX35" fmla="*/ 3028208 w 3550722"/>
              <a:gd name="connsiteY35" fmla="*/ 1223159 h 1389413"/>
              <a:gd name="connsiteX36" fmla="*/ 3063834 w 3550722"/>
              <a:gd name="connsiteY36" fmla="*/ 1211283 h 1389413"/>
              <a:gd name="connsiteX37" fmla="*/ 3182587 w 3550722"/>
              <a:gd name="connsiteY37" fmla="*/ 1199408 h 1389413"/>
              <a:gd name="connsiteX38" fmla="*/ 3289465 w 3550722"/>
              <a:gd name="connsiteY38" fmla="*/ 1163782 h 1389413"/>
              <a:gd name="connsiteX39" fmla="*/ 3325091 w 3550722"/>
              <a:gd name="connsiteY39" fmla="*/ 1151907 h 1389413"/>
              <a:gd name="connsiteX40" fmla="*/ 3384467 w 3550722"/>
              <a:gd name="connsiteY40" fmla="*/ 1092530 h 1389413"/>
              <a:gd name="connsiteX41" fmla="*/ 3420093 w 3550722"/>
              <a:gd name="connsiteY41" fmla="*/ 1068779 h 1389413"/>
              <a:gd name="connsiteX42" fmla="*/ 3515096 w 3550722"/>
              <a:gd name="connsiteY42" fmla="*/ 961901 h 1389413"/>
              <a:gd name="connsiteX43" fmla="*/ 3550722 w 3550722"/>
              <a:gd name="connsiteY43" fmla="*/ 843148 h 1389413"/>
              <a:gd name="connsiteX44" fmla="*/ 3515096 w 3550722"/>
              <a:gd name="connsiteY44" fmla="*/ 653143 h 1389413"/>
              <a:gd name="connsiteX45" fmla="*/ 3503221 w 3550722"/>
              <a:gd name="connsiteY45" fmla="*/ 617517 h 1389413"/>
              <a:gd name="connsiteX46" fmla="*/ 3431969 w 3550722"/>
              <a:gd name="connsiteY46" fmla="*/ 558140 h 1389413"/>
              <a:gd name="connsiteX47" fmla="*/ 3372592 w 3550722"/>
              <a:gd name="connsiteY47" fmla="*/ 510639 h 1389413"/>
              <a:gd name="connsiteX48" fmla="*/ 3313215 w 3550722"/>
              <a:gd name="connsiteY48" fmla="*/ 451262 h 1389413"/>
              <a:gd name="connsiteX49" fmla="*/ 3241963 w 3550722"/>
              <a:gd name="connsiteY49" fmla="*/ 380011 h 1389413"/>
              <a:gd name="connsiteX50" fmla="*/ 3206337 w 3550722"/>
              <a:gd name="connsiteY50" fmla="*/ 344385 h 1389413"/>
              <a:gd name="connsiteX51" fmla="*/ 3135085 w 3550722"/>
              <a:gd name="connsiteY51" fmla="*/ 308759 h 1389413"/>
              <a:gd name="connsiteX52" fmla="*/ 3063834 w 3550722"/>
              <a:gd name="connsiteY52" fmla="*/ 285008 h 1389413"/>
              <a:gd name="connsiteX53" fmla="*/ 2933205 w 3550722"/>
              <a:gd name="connsiteY53" fmla="*/ 237507 h 1389413"/>
              <a:gd name="connsiteX54" fmla="*/ 2861953 w 3550722"/>
              <a:gd name="connsiteY54" fmla="*/ 213756 h 1389413"/>
              <a:gd name="connsiteX55" fmla="*/ 2790701 w 3550722"/>
              <a:gd name="connsiteY55" fmla="*/ 178130 h 1389413"/>
              <a:gd name="connsiteX56" fmla="*/ 2755075 w 3550722"/>
              <a:gd name="connsiteY56" fmla="*/ 154379 h 1389413"/>
              <a:gd name="connsiteX57" fmla="*/ 2683823 w 3550722"/>
              <a:gd name="connsiteY57" fmla="*/ 130629 h 1389413"/>
              <a:gd name="connsiteX58" fmla="*/ 2529444 w 3550722"/>
              <a:gd name="connsiteY58" fmla="*/ 142504 h 1389413"/>
              <a:gd name="connsiteX59" fmla="*/ 2410691 w 3550722"/>
              <a:gd name="connsiteY59" fmla="*/ 166255 h 1389413"/>
              <a:gd name="connsiteX60" fmla="*/ 2351314 w 3550722"/>
              <a:gd name="connsiteY60" fmla="*/ 178130 h 1389413"/>
              <a:gd name="connsiteX61" fmla="*/ 2185060 w 3550722"/>
              <a:gd name="connsiteY61" fmla="*/ 166255 h 1389413"/>
              <a:gd name="connsiteX62" fmla="*/ 2101932 w 3550722"/>
              <a:gd name="connsiteY62" fmla="*/ 142504 h 1389413"/>
              <a:gd name="connsiteX63" fmla="*/ 2042556 w 3550722"/>
              <a:gd name="connsiteY63" fmla="*/ 130629 h 1389413"/>
              <a:gd name="connsiteX64" fmla="*/ 2006930 w 3550722"/>
              <a:gd name="connsiteY64" fmla="*/ 118753 h 1389413"/>
              <a:gd name="connsiteX65" fmla="*/ 1900052 w 3550722"/>
              <a:gd name="connsiteY65" fmla="*/ 106878 h 1389413"/>
              <a:gd name="connsiteX66" fmla="*/ 1840675 w 3550722"/>
              <a:gd name="connsiteY66" fmla="*/ 95003 h 1389413"/>
              <a:gd name="connsiteX67" fmla="*/ 1769423 w 3550722"/>
              <a:gd name="connsiteY67" fmla="*/ 83127 h 1389413"/>
              <a:gd name="connsiteX68" fmla="*/ 1698171 w 3550722"/>
              <a:gd name="connsiteY68" fmla="*/ 59377 h 1389413"/>
              <a:gd name="connsiteX69" fmla="*/ 1591293 w 3550722"/>
              <a:gd name="connsiteY69" fmla="*/ 23751 h 1389413"/>
              <a:gd name="connsiteX70" fmla="*/ 1555667 w 3550722"/>
              <a:gd name="connsiteY70" fmla="*/ 11875 h 1389413"/>
              <a:gd name="connsiteX71" fmla="*/ 1520041 w 3550722"/>
              <a:gd name="connsiteY71" fmla="*/ 0 h 1389413"/>
              <a:gd name="connsiteX72" fmla="*/ 997527 w 3550722"/>
              <a:gd name="connsiteY72" fmla="*/ 11875 h 1389413"/>
              <a:gd name="connsiteX73" fmla="*/ 641267 w 3550722"/>
              <a:gd name="connsiteY73" fmla="*/ 59377 h 1389413"/>
              <a:gd name="connsiteX74" fmla="*/ 546265 w 3550722"/>
              <a:gd name="connsiteY74" fmla="*/ 71252 h 1389413"/>
              <a:gd name="connsiteX75" fmla="*/ 463137 w 3550722"/>
              <a:gd name="connsiteY75" fmla="*/ 95003 h 1389413"/>
              <a:gd name="connsiteX76" fmla="*/ 451262 w 3550722"/>
              <a:gd name="connsiteY76" fmla="*/ 106878 h 138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50722" h="1389413">
                <a:moveTo>
                  <a:pt x="344384" y="95003"/>
                </a:moveTo>
                <a:cubicBezTo>
                  <a:pt x="316675" y="98961"/>
                  <a:pt x="288704" y="101389"/>
                  <a:pt x="261257" y="106878"/>
                </a:cubicBezTo>
                <a:cubicBezTo>
                  <a:pt x="248982" y="109333"/>
                  <a:pt x="237667" y="115314"/>
                  <a:pt x="225631" y="118753"/>
                </a:cubicBezTo>
                <a:cubicBezTo>
                  <a:pt x="209938" y="123237"/>
                  <a:pt x="193964" y="126670"/>
                  <a:pt x="178130" y="130629"/>
                </a:cubicBezTo>
                <a:lnTo>
                  <a:pt x="106878" y="178130"/>
                </a:lnTo>
                <a:lnTo>
                  <a:pt x="71252" y="201881"/>
                </a:lnTo>
                <a:cubicBezTo>
                  <a:pt x="55418" y="225632"/>
                  <a:pt x="32776" y="246053"/>
                  <a:pt x="23750" y="273133"/>
                </a:cubicBezTo>
                <a:lnTo>
                  <a:pt x="0" y="344385"/>
                </a:lnTo>
                <a:cubicBezTo>
                  <a:pt x="591" y="347342"/>
                  <a:pt x="14013" y="427215"/>
                  <a:pt x="23750" y="439387"/>
                </a:cubicBezTo>
                <a:cubicBezTo>
                  <a:pt x="32666" y="450532"/>
                  <a:pt x="47501" y="455221"/>
                  <a:pt x="59376" y="463138"/>
                </a:cubicBezTo>
                <a:cubicBezTo>
                  <a:pt x="67293" y="475013"/>
                  <a:pt x="73035" y="488672"/>
                  <a:pt x="83127" y="498764"/>
                </a:cubicBezTo>
                <a:cubicBezTo>
                  <a:pt x="93219" y="508856"/>
                  <a:pt x="109355" y="511773"/>
                  <a:pt x="118753" y="522514"/>
                </a:cubicBezTo>
                <a:cubicBezTo>
                  <a:pt x="137550" y="543996"/>
                  <a:pt x="150420" y="570015"/>
                  <a:pt x="166254" y="593766"/>
                </a:cubicBezTo>
                <a:lnTo>
                  <a:pt x="190005" y="629392"/>
                </a:lnTo>
                <a:cubicBezTo>
                  <a:pt x="193963" y="641267"/>
                  <a:pt x="196282" y="653822"/>
                  <a:pt x="201880" y="665018"/>
                </a:cubicBezTo>
                <a:cubicBezTo>
                  <a:pt x="208263" y="677784"/>
                  <a:pt x="219834" y="687602"/>
                  <a:pt x="225631" y="700644"/>
                </a:cubicBezTo>
                <a:cubicBezTo>
                  <a:pt x="235799" y="723522"/>
                  <a:pt x="241465" y="748145"/>
                  <a:pt x="249382" y="771896"/>
                </a:cubicBezTo>
                <a:lnTo>
                  <a:pt x="261257" y="807522"/>
                </a:lnTo>
                <a:cubicBezTo>
                  <a:pt x="257299" y="874816"/>
                  <a:pt x="249382" y="941993"/>
                  <a:pt x="249382" y="1009403"/>
                </a:cubicBezTo>
                <a:cubicBezTo>
                  <a:pt x="249382" y="1027986"/>
                  <a:pt x="262916" y="1153565"/>
                  <a:pt x="285008" y="1175657"/>
                </a:cubicBezTo>
                <a:cubicBezTo>
                  <a:pt x="296883" y="1187532"/>
                  <a:pt x="309883" y="1198381"/>
                  <a:pt x="320634" y="1211283"/>
                </a:cubicBezTo>
                <a:cubicBezTo>
                  <a:pt x="329771" y="1222247"/>
                  <a:pt x="334902" y="1236242"/>
                  <a:pt x="344384" y="1246909"/>
                </a:cubicBezTo>
                <a:cubicBezTo>
                  <a:pt x="361932" y="1266650"/>
                  <a:pt x="414797" y="1325706"/>
                  <a:pt x="451262" y="1341912"/>
                </a:cubicBezTo>
                <a:cubicBezTo>
                  <a:pt x="474140" y="1352080"/>
                  <a:pt x="498763" y="1357745"/>
                  <a:pt x="522514" y="1365662"/>
                </a:cubicBezTo>
                <a:cubicBezTo>
                  <a:pt x="534389" y="1369620"/>
                  <a:pt x="545633" y="1377017"/>
                  <a:pt x="558140" y="1377538"/>
                </a:cubicBezTo>
                <a:lnTo>
                  <a:pt x="843148" y="1389413"/>
                </a:lnTo>
                <a:lnTo>
                  <a:pt x="1567543" y="1365662"/>
                </a:lnTo>
                <a:cubicBezTo>
                  <a:pt x="1591294" y="1361704"/>
                  <a:pt x="1615184" y="1358509"/>
                  <a:pt x="1638795" y="1353787"/>
                </a:cubicBezTo>
                <a:cubicBezTo>
                  <a:pt x="1654799" y="1350586"/>
                  <a:pt x="1670139" y="1344220"/>
                  <a:pt x="1686296" y="1341912"/>
                </a:cubicBezTo>
                <a:cubicBezTo>
                  <a:pt x="1725678" y="1336286"/>
                  <a:pt x="1765540" y="1334684"/>
                  <a:pt x="1805049" y="1330036"/>
                </a:cubicBezTo>
                <a:cubicBezTo>
                  <a:pt x="1901770" y="1318657"/>
                  <a:pt x="1865335" y="1321234"/>
                  <a:pt x="1947553" y="1306286"/>
                </a:cubicBezTo>
                <a:cubicBezTo>
                  <a:pt x="2001889" y="1296407"/>
                  <a:pt x="2017824" y="1297080"/>
                  <a:pt x="2066306" y="1282535"/>
                </a:cubicBezTo>
                <a:cubicBezTo>
                  <a:pt x="2066391" y="1282510"/>
                  <a:pt x="2155329" y="1252861"/>
                  <a:pt x="2173184" y="1246909"/>
                </a:cubicBezTo>
                <a:lnTo>
                  <a:pt x="2208810" y="1235034"/>
                </a:lnTo>
                <a:lnTo>
                  <a:pt x="2244436" y="1223159"/>
                </a:lnTo>
                <a:cubicBezTo>
                  <a:pt x="2617096" y="1236009"/>
                  <a:pt x="2624713" y="1243334"/>
                  <a:pt x="3028208" y="1223159"/>
                </a:cubicBezTo>
                <a:cubicBezTo>
                  <a:pt x="3040710" y="1222534"/>
                  <a:pt x="3051462" y="1213186"/>
                  <a:pt x="3063834" y="1211283"/>
                </a:cubicBezTo>
                <a:cubicBezTo>
                  <a:pt x="3103153" y="1205234"/>
                  <a:pt x="3143003" y="1203366"/>
                  <a:pt x="3182587" y="1199408"/>
                </a:cubicBezTo>
                <a:lnTo>
                  <a:pt x="3289465" y="1163782"/>
                </a:lnTo>
                <a:lnTo>
                  <a:pt x="3325091" y="1151907"/>
                </a:lnTo>
                <a:cubicBezTo>
                  <a:pt x="3420094" y="1088571"/>
                  <a:pt x="3305299" y="1171700"/>
                  <a:pt x="3384467" y="1092530"/>
                </a:cubicBezTo>
                <a:cubicBezTo>
                  <a:pt x="3394559" y="1082438"/>
                  <a:pt x="3409426" y="1078261"/>
                  <a:pt x="3420093" y="1068779"/>
                </a:cubicBezTo>
                <a:cubicBezTo>
                  <a:pt x="3486647" y="1009620"/>
                  <a:pt x="3478998" y="1016047"/>
                  <a:pt x="3515096" y="961901"/>
                </a:cubicBezTo>
                <a:cubicBezTo>
                  <a:pt x="3544008" y="875166"/>
                  <a:pt x="3532775" y="914937"/>
                  <a:pt x="3550722" y="843148"/>
                </a:cubicBezTo>
                <a:cubicBezTo>
                  <a:pt x="3536356" y="699480"/>
                  <a:pt x="3551427" y="762137"/>
                  <a:pt x="3515096" y="653143"/>
                </a:cubicBezTo>
                <a:cubicBezTo>
                  <a:pt x="3511138" y="641268"/>
                  <a:pt x="3513636" y="624461"/>
                  <a:pt x="3503221" y="617517"/>
                </a:cubicBezTo>
                <a:cubicBezTo>
                  <a:pt x="3468191" y="594164"/>
                  <a:pt x="3460543" y="592428"/>
                  <a:pt x="3431969" y="558140"/>
                </a:cubicBezTo>
                <a:cubicBezTo>
                  <a:pt x="3390650" y="508557"/>
                  <a:pt x="3431076" y="530133"/>
                  <a:pt x="3372592" y="510639"/>
                </a:cubicBezTo>
                <a:cubicBezTo>
                  <a:pt x="3323652" y="437229"/>
                  <a:pt x="3377989" y="508838"/>
                  <a:pt x="3313215" y="451262"/>
                </a:cubicBezTo>
                <a:cubicBezTo>
                  <a:pt x="3288111" y="428947"/>
                  <a:pt x="3265714" y="403761"/>
                  <a:pt x="3241963" y="380011"/>
                </a:cubicBezTo>
                <a:cubicBezTo>
                  <a:pt x="3230088" y="368136"/>
                  <a:pt x="3222269" y="349696"/>
                  <a:pt x="3206337" y="344385"/>
                </a:cubicBezTo>
                <a:cubicBezTo>
                  <a:pt x="3076402" y="301071"/>
                  <a:pt x="3273216" y="370151"/>
                  <a:pt x="3135085" y="308759"/>
                </a:cubicBezTo>
                <a:cubicBezTo>
                  <a:pt x="3112208" y="298591"/>
                  <a:pt x="3063834" y="285008"/>
                  <a:pt x="3063834" y="285008"/>
                </a:cubicBezTo>
                <a:cubicBezTo>
                  <a:pt x="2989148" y="235217"/>
                  <a:pt x="3069270" y="282863"/>
                  <a:pt x="2933205" y="237507"/>
                </a:cubicBezTo>
                <a:lnTo>
                  <a:pt x="2861953" y="213756"/>
                </a:lnTo>
                <a:cubicBezTo>
                  <a:pt x="2759853" y="145689"/>
                  <a:pt x="2889033" y="227296"/>
                  <a:pt x="2790701" y="178130"/>
                </a:cubicBezTo>
                <a:cubicBezTo>
                  <a:pt x="2777935" y="171747"/>
                  <a:pt x="2768117" y="160176"/>
                  <a:pt x="2755075" y="154379"/>
                </a:cubicBezTo>
                <a:cubicBezTo>
                  <a:pt x="2732197" y="144211"/>
                  <a:pt x="2683823" y="130629"/>
                  <a:pt x="2683823" y="130629"/>
                </a:cubicBezTo>
                <a:cubicBezTo>
                  <a:pt x="2632363" y="134587"/>
                  <a:pt x="2580772" y="137101"/>
                  <a:pt x="2529444" y="142504"/>
                </a:cubicBezTo>
                <a:cubicBezTo>
                  <a:pt x="2463110" y="149486"/>
                  <a:pt x="2467305" y="153674"/>
                  <a:pt x="2410691" y="166255"/>
                </a:cubicBezTo>
                <a:cubicBezTo>
                  <a:pt x="2390987" y="170634"/>
                  <a:pt x="2371106" y="174172"/>
                  <a:pt x="2351314" y="178130"/>
                </a:cubicBezTo>
                <a:cubicBezTo>
                  <a:pt x="2295896" y="174172"/>
                  <a:pt x="2240279" y="172391"/>
                  <a:pt x="2185060" y="166255"/>
                </a:cubicBezTo>
                <a:cubicBezTo>
                  <a:pt x="2145083" y="161813"/>
                  <a:pt x="2137957" y="151510"/>
                  <a:pt x="2101932" y="142504"/>
                </a:cubicBezTo>
                <a:cubicBezTo>
                  <a:pt x="2082351" y="137609"/>
                  <a:pt x="2062137" y="135524"/>
                  <a:pt x="2042556" y="130629"/>
                </a:cubicBezTo>
                <a:cubicBezTo>
                  <a:pt x="2030412" y="127593"/>
                  <a:pt x="2019277" y="120811"/>
                  <a:pt x="2006930" y="118753"/>
                </a:cubicBezTo>
                <a:cubicBezTo>
                  <a:pt x="1971572" y="112860"/>
                  <a:pt x="1935537" y="111947"/>
                  <a:pt x="1900052" y="106878"/>
                </a:cubicBezTo>
                <a:cubicBezTo>
                  <a:pt x="1880071" y="104024"/>
                  <a:pt x="1860534" y="98614"/>
                  <a:pt x="1840675" y="95003"/>
                </a:cubicBezTo>
                <a:cubicBezTo>
                  <a:pt x="1816985" y="90696"/>
                  <a:pt x="1792782" y="88967"/>
                  <a:pt x="1769423" y="83127"/>
                </a:cubicBezTo>
                <a:cubicBezTo>
                  <a:pt x="1745135" y="77055"/>
                  <a:pt x="1721922" y="67294"/>
                  <a:pt x="1698171" y="59377"/>
                </a:cubicBezTo>
                <a:lnTo>
                  <a:pt x="1591293" y="23751"/>
                </a:lnTo>
                <a:lnTo>
                  <a:pt x="1555667" y="11875"/>
                </a:lnTo>
                <a:lnTo>
                  <a:pt x="1520041" y="0"/>
                </a:lnTo>
                <a:cubicBezTo>
                  <a:pt x="1345870" y="3958"/>
                  <a:pt x="1171552" y="3718"/>
                  <a:pt x="997527" y="11875"/>
                </a:cubicBezTo>
                <a:cubicBezTo>
                  <a:pt x="536338" y="33493"/>
                  <a:pt x="931150" y="23142"/>
                  <a:pt x="641267" y="59377"/>
                </a:cubicBezTo>
                <a:cubicBezTo>
                  <a:pt x="609600" y="63335"/>
                  <a:pt x="577745" y="66006"/>
                  <a:pt x="546265" y="71252"/>
                </a:cubicBezTo>
                <a:cubicBezTo>
                  <a:pt x="534845" y="73155"/>
                  <a:pt x="477259" y="87942"/>
                  <a:pt x="463137" y="95003"/>
                </a:cubicBezTo>
                <a:cubicBezTo>
                  <a:pt x="458130" y="97507"/>
                  <a:pt x="455220" y="102920"/>
                  <a:pt x="451262" y="1068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135086" y="4900241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middleware</a:t>
            </a:r>
            <a:endParaRPr lang="uk-UA" dirty="0">
              <a:solidFill>
                <a:srgbClr val="0070C0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968831" y="3705101"/>
            <a:ext cx="3642578" cy="119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140031" y="4239491"/>
            <a:ext cx="688769" cy="80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1401288" y="4750130"/>
            <a:ext cx="3610099" cy="51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2719449" y="5367647"/>
            <a:ext cx="2398816" cy="19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356" y="3240293"/>
            <a:ext cx="4611755" cy="132776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414" y="4643252"/>
            <a:ext cx="4876800" cy="198120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414" y="2510511"/>
            <a:ext cx="4914900" cy="4476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833751" y="289558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Hello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9223395" y="431867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Інший приклад</a:t>
            </a:r>
            <a:endParaRPr lang="uk-UA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7980218" y="2734348"/>
            <a:ext cx="4750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80462" y="1999376"/>
            <a:ext cx="20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WSGI-</a:t>
            </a:r>
            <a:r>
              <a:rPr lang="ru-RU" dirty="0" smtClean="0"/>
              <a:t>приложение</a:t>
            </a:r>
            <a:endParaRPr lang="uk-UA" dirty="0"/>
          </a:p>
        </p:txBody>
      </p:sp>
      <p:sp>
        <p:nvSpPr>
          <p:cNvPr id="30" name="TextBox 29"/>
          <p:cNvSpPr txBox="1"/>
          <p:nvPr/>
        </p:nvSpPr>
        <p:spPr>
          <a:xfrm>
            <a:off x="7309261" y="2191406"/>
            <a:ext cx="8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запуск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35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1" y="230764"/>
            <a:ext cx="6619875" cy="4733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4566" y="230764"/>
            <a:ext cx="483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корисн</a:t>
            </a:r>
            <a:r>
              <a:rPr lang="uk-UA" dirty="0" smtClean="0"/>
              <a:t>і</a:t>
            </a:r>
            <a:r>
              <a:rPr lang="ru-RU" dirty="0" smtClean="0"/>
              <a:t> штуки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в </a:t>
            </a:r>
            <a:r>
              <a:rPr lang="en-US" dirty="0" smtClean="0"/>
              <a:t>middleware?</a:t>
            </a:r>
            <a:endParaRPr lang="uk-UA" dirty="0"/>
          </a:p>
        </p:txBody>
      </p:sp>
      <p:cxnSp>
        <p:nvCxnSpPr>
          <p:cNvPr id="5" name="Прямая со стрелкой 4"/>
          <p:cNvCxnSpPr>
            <a:stCxn id="3" idx="1"/>
          </p:cNvCxnSpPr>
          <p:nvPr/>
        </p:nvCxnSpPr>
        <p:spPr>
          <a:xfrm flipH="1">
            <a:off x="2636322" y="415430"/>
            <a:ext cx="4358244" cy="68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лилиния 5"/>
          <p:cNvSpPr/>
          <p:nvPr/>
        </p:nvSpPr>
        <p:spPr>
          <a:xfrm>
            <a:off x="926225" y="1460665"/>
            <a:ext cx="510689" cy="296883"/>
          </a:xfrm>
          <a:custGeom>
            <a:avLst/>
            <a:gdLst>
              <a:gd name="connsiteX0" fmla="*/ 59427 w 510689"/>
              <a:gd name="connsiteY0" fmla="*/ 273132 h 296883"/>
              <a:gd name="connsiteX1" fmla="*/ 154430 w 510689"/>
              <a:gd name="connsiteY1" fmla="*/ 285008 h 296883"/>
              <a:gd name="connsiteX2" fmla="*/ 201931 w 510689"/>
              <a:gd name="connsiteY2" fmla="*/ 296883 h 296883"/>
              <a:gd name="connsiteX3" fmla="*/ 498814 w 510689"/>
              <a:gd name="connsiteY3" fmla="*/ 285008 h 296883"/>
              <a:gd name="connsiteX4" fmla="*/ 510689 w 510689"/>
              <a:gd name="connsiteY4" fmla="*/ 249382 h 296883"/>
              <a:gd name="connsiteX5" fmla="*/ 475063 w 510689"/>
              <a:gd name="connsiteY5" fmla="*/ 118753 h 296883"/>
              <a:gd name="connsiteX6" fmla="*/ 403811 w 510689"/>
              <a:gd name="connsiteY6" fmla="*/ 71252 h 296883"/>
              <a:gd name="connsiteX7" fmla="*/ 368185 w 510689"/>
              <a:gd name="connsiteY7" fmla="*/ 47501 h 296883"/>
              <a:gd name="connsiteX8" fmla="*/ 296933 w 510689"/>
              <a:gd name="connsiteY8" fmla="*/ 11875 h 296883"/>
              <a:gd name="connsiteX9" fmla="*/ 213806 w 510689"/>
              <a:gd name="connsiteY9" fmla="*/ 0 h 296883"/>
              <a:gd name="connsiteX10" fmla="*/ 95053 w 510689"/>
              <a:gd name="connsiteY10" fmla="*/ 11875 h 296883"/>
              <a:gd name="connsiteX11" fmla="*/ 47552 w 510689"/>
              <a:gd name="connsiteY11" fmla="*/ 71252 h 296883"/>
              <a:gd name="connsiteX12" fmla="*/ 23801 w 510689"/>
              <a:gd name="connsiteY12" fmla="*/ 106878 h 296883"/>
              <a:gd name="connsiteX13" fmla="*/ 11926 w 510689"/>
              <a:gd name="connsiteY13" fmla="*/ 213756 h 296883"/>
              <a:gd name="connsiteX14" fmla="*/ 59427 w 510689"/>
              <a:gd name="connsiteY14" fmla="*/ 273132 h 29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689" h="296883">
                <a:moveTo>
                  <a:pt x="59427" y="273132"/>
                </a:moveTo>
                <a:cubicBezTo>
                  <a:pt x="83178" y="285007"/>
                  <a:pt x="122950" y="279761"/>
                  <a:pt x="154430" y="285008"/>
                </a:cubicBezTo>
                <a:cubicBezTo>
                  <a:pt x="170529" y="287691"/>
                  <a:pt x="185610" y="296883"/>
                  <a:pt x="201931" y="296883"/>
                </a:cubicBezTo>
                <a:cubicBezTo>
                  <a:pt x="300971" y="296883"/>
                  <a:pt x="399853" y="288966"/>
                  <a:pt x="498814" y="285008"/>
                </a:cubicBezTo>
                <a:cubicBezTo>
                  <a:pt x="502772" y="273133"/>
                  <a:pt x="510689" y="261900"/>
                  <a:pt x="510689" y="249382"/>
                </a:cubicBezTo>
                <a:cubicBezTo>
                  <a:pt x="510689" y="210088"/>
                  <a:pt x="510415" y="149685"/>
                  <a:pt x="475063" y="118753"/>
                </a:cubicBezTo>
                <a:cubicBezTo>
                  <a:pt x="453581" y="99956"/>
                  <a:pt x="427562" y="87086"/>
                  <a:pt x="403811" y="71252"/>
                </a:cubicBezTo>
                <a:lnTo>
                  <a:pt x="368185" y="47501"/>
                </a:lnTo>
                <a:cubicBezTo>
                  <a:pt x="338163" y="27487"/>
                  <a:pt x="332048" y="18898"/>
                  <a:pt x="296933" y="11875"/>
                </a:cubicBezTo>
                <a:cubicBezTo>
                  <a:pt x="269486" y="6386"/>
                  <a:pt x="241515" y="3958"/>
                  <a:pt x="213806" y="0"/>
                </a:cubicBezTo>
                <a:cubicBezTo>
                  <a:pt x="174222" y="3958"/>
                  <a:pt x="133816" y="2930"/>
                  <a:pt x="95053" y="11875"/>
                </a:cubicBezTo>
                <a:cubicBezTo>
                  <a:pt x="49793" y="22320"/>
                  <a:pt x="63255" y="39846"/>
                  <a:pt x="47552" y="71252"/>
                </a:cubicBezTo>
                <a:cubicBezTo>
                  <a:pt x="41169" y="84018"/>
                  <a:pt x="31718" y="95003"/>
                  <a:pt x="23801" y="106878"/>
                </a:cubicBezTo>
                <a:cubicBezTo>
                  <a:pt x="12391" y="141108"/>
                  <a:pt x="-16017" y="178828"/>
                  <a:pt x="11926" y="213756"/>
                </a:cubicBezTo>
                <a:cubicBezTo>
                  <a:pt x="50846" y="262405"/>
                  <a:pt x="35676" y="261257"/>
                  <a:pt x="59427" y="27313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олилиния 6"/>
          <p:cNvSpPr/>
          <p:nvPr/>
        </p:nvSpPr>
        <p:spPr>
          <a:xfrm>
            <a:off x="997527" y="1923803"/>
            <a:ext cx="546955" cy="332933"/>
          </a:xfrm>
          <a:custGeom>
            <a:avLst/>
            <a:gdLst>
              <a:gd name="connsiteX0" fmla="*/ 0 w 546955"/>
              <a:gd name="connsiteY0" fmla="*/ 47501 h 332933"/>
              <a:gd name="connsiteX1" fmla="*/ 190005 w 546955"/>
              <a:gd name="connsiteY1" fmla="*/ 320633 h 332933"/>
              <a:gd name="connsiteX2" fmla="*/ 249382 w 546955"/>
              <a:gd name="connsiteY2" fmla="*/ 332509 h 332933"/>
              <a:gd name="connsiteX3" fmla="*/ 486889 w 546955"/>
              <a:gd name="connsiteY3" fmla="*/ 308758 h 332933"/>
              <a:gd name="connsiteX4" fmla="*/ 522515 w 546955"/>
              <a:gd name="connsiteY4" fmla="*/ 285007 h 332933"/>
              <a:gd name="connsiteX5" fmla="*/ 546265 w 546955"/>
              <a:gd name="connsiteY5" fmla="*/ 249381 h 332933"/>
              <a:gd name="connsiteX6" fmla="*/ 486889 w 546955"/>
              <a:gd name="connsiteY6" fmla="*/ 106878 h 332933"/>
              <a:gd name="connsiteX7" fmla="*/ 451263 w 546955"/>
              <a:gd name="connsiteY7" fmla="*/ 71252 h 332933"/>
              <a:gd name="connsiteX8" fmla="*/ 380011 w 546955"/>
              <a:gd name="connsiteY8" fmla="*/ 23750 h 332933"/>
              <a:gd name="connsiteX9" fmla="*/ 308759 w 546955"/>
              <a:gd name="connsiteY9" fmla="*/ 0 h 332933"/>
              <a:gd name="connsiteX10" fmla="*/ 95003 w 546955"/>
              <a:gd name="connsiteY10" fmla="*/ 11875 h 332933"/>
              <a:gd name="connsiteX11" fmla="*/ 59377 w 546955"/>
              <a:gd name="connsiteY11" fmla="*/ 23750 h 332933"/>
              <a:gd name="connsiteX12" fmla="*/ 0 w 546955"/>
              <a:gd name="connsiteY12" fmla="*/ 35626 h 332933"/>
              <a:gd name="connsiteX13" fmla="*/ 0 w 546955"/>
              <a:gd name="connsiteY13" fmla="*/ 47501 h 33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6955" h="332933">
                <a:moveTo>
                  <a:pt x="0" y="47501"/>
                </a:moveTo>
                <a:cubicBezTo>
                  <a:pt x="99318" y="215578"/>
                  <a:pt x="66018" y="289636"/>
                  <a:pt x="190005" y="320633"/>
                </a:cubicBezTo>
                <a:cubicBezTo>
                  <a:pt x="209587" y="325528"/>
                  <a:pt x="229590" y="328550"/>
                  <a:pt x="249382" y="332509"/>
                </a:cubicBezTo>
                <a:cubicBezTo>
                  <a:pt x="261166" y="331816"/>
                  <a:pt x="424932" y="339736"/>
                  <a:pt x="486889" y="308758"/>
                </a:cubicBezTo>
                <a:cubicBezTo>
                  <a:pt x="499655" y="302375"/>
                  <a:pt x="510640" y="292924"/>
                  <a:pt x="522515" y="285007"/>
                </a:cubicBezTo>
                <a:cubicBezTo>
                  <a:pt x="530432" y="273132"/>
                  <a:pt x="544689" y="263566"/>
                  <a:pt x="546265" y="249381"/>
                </a:cubicBezTo>
                <a:cubicBezTo>
                  <a:pt x="551982" y="197925"/>
                  <a:pt x="521328" y="141317"/>
                  <a:pt x="486889" y="106878"/>
                </a:cubicBezTo>
                <a:cubicBezTo>
                  <a:pt x="475014" y="95003"/>
                  <a:pt x="464520" y="81563"/>
                  <a:pt x="451263" y="71252"/>
                </a:cubicBezTo>
                <a:cubicBezTo>
                  <a:pt x="428731" y="53727"/>
                  <a:pt x="407091" y="32776"/>
                  <a:pt x="380011" y="23750"/>
                </a:cubicBezTo>
                <a:lnTo>
                  <a:pt x="308759" y="0"/>
                </a:lnTo>
                <a:cubicBezTo>
                  <a:pt x="237507" y="3958"/>
                  <a:pt x="166043" y="5109"/>
                  <a:pt x="95003" y="11875"/>
                </a:cubicBezTo>
                <a:cubicBezTo>
                  <a:pt x="82542" y="13062"/>
                  <a:pt x="71521" y="20714"/>
                  <a:pt x="59377" y="23750"/>
                </a:cubicBezTo>
                <a:cubicBezTo>
                  <a:pt x="39795" y="28645"/>
                  <a:pt x="19792" y="31667"/>
                  <a:pt x="0" y="35626"/>
                </a:cubicBezTo>
                <a:lnTo>
                  <a:pt x="0" y="4750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олилиния 7"/>
          <p:cNvSpPr/>
          <p:nvPr/>
        </p:nvSpPr>
        <p:spPr>
          <a:xfrm>
            <a:off x="1905381" y="1888177"/>
            <a:ext cx="653143" cy="83842"/>
          </a:xfrm>
          <a:custGeom>
            <a:avLst/>
            <a:gdLst>
              <a:gd name="connsiteX0" fmla="*/ 0 w 653143"/>
              <a:gd name="connsiteY0" fmla="*/ 0 h 83842"/>
              <a:gd name="connsiteX1" fmla="*/ 403761 w 653143"/>
              <a:gd name="connsiteY1" fmla="*/ 83127 h 83842"/>
              <a:gd name="connsiteX2" fmla="*/ 475013 w 653143"/>
              <a:gd name="connsiteY2" fmla="*/ 71252 h 83842"/>
              <a:gd name="connsiteX3" fmla="*/ 522515 w 653143"/>
              <a:gd name="connsiteY3" fmla="*/ 59377 h 83842"/>
              <a:gd name="connsiteX4" fmla="*/ 558141 w 653143"/>
              <a:gd name="connsiteY4" fmla="*/ 47501 h 83842"/>
              <a:gd name="connsiteX5" fmla="*/ 653143 w 653143"/>
              <a:gd name="connsiteY5" fmla="*/ 35626 h 8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43" h="83842">
                <a:moveTo>
                  <a:pt x="0" y="0"/>
                </a:moveTo>
                <a:cubicBezTo>
                  <a:pt x="134587" y="27709"/>
                  <a:pt x="267871" y="62744"/>
                  <a:pt x="403761" y="83127"/>
                </a:cubicBezTo>
                <a:cubicBezTo>
                  <a:pt x="427573" y="86699"/>
                  <a:pt x="451402" y="75974"/>
                  <a:pt x="475013" y="71252"/>
                </a:cubicBezTo>
                <a:cubicBezTo>
                  <a:pt x="491017" y="68051"/>
                  <a:pt x="506822" y="63861"/>
                  <a:pt x="522515" y="59377"/>
                </a:cubicBezTo>
                <a:cubicBezTo>
                  <a:pt x="534551" y="55938"/>
                  <a:pt x="545825" y="49740"/>
                  <a:pt x="558141" y="47501"/>
                </a:cubicBezTo>
                <a:cubicBezTo>
                  <a:pt x="589540" y="41792"/>
                  <a:pt x="653143" y="35626"/>
                  <a:pt x="653143" y="35626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4167559" y="1333406"/>
            <a:ext cx="282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middleware  </a:t>
            </a:r>
            <a:r>
              <a:rPr lang="uk-UA" dirty="0" smtClean="0"/>
              <a:t>розширює можливість </a:t>
            </a:r>
            <a:r>
              <a:rPr lang="en-US" dirty="0" smtClean="0"/>
              <a:t>handler</a:t>
            </a:r>
            <a:r>
              <a:rPr lang="ru-RU" dirty="0" smtClean="0"/>
              <a:t> </a:t>
            </a:r>
            <a:r>
              <a:rPr lang="uk-UA" dirty="0" smtClean="0"/>
              <a:t>ловити винятки</a:t>
            </a:r>
            <a:endParaRPr lang="uk-UA" dirty="0"/>
          </a:p>
        </p:txBody>
      </p:sp>
      <p:cxnSp>
        <p:nvCxnSpPr>
          <p:cNvPr id="11" name="Прямая со стрелкой 10"/>
          <p:cNvCxnSpPr>
            <a:stCxn id="3" idx="1"/>
          </p:cNvCxnSpPr>
          <p:nvPr/>
        </p:nvCxnSpPr>
        <p:spPr>
          <a:xfrm flipH="1">
            <a:off x="1905381" y="415430"/>
            <a:ext cx="5089185" cy="305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362575"/>
            <a:ext cx="6858000" cy="149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349340" y="4964689"/>
            <a:ext cx="5842660" cy="276999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reduce(lambda x, y: x+y,[1, 2, 3, 4, 5])</a:t>
            </a:r>
            <a:r>
              <a:rPr kumimoji="0" lang="uk-UA" altLang="uk-UA" sz="12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calculates </a:t>
            </a: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((((1+2)+3)+4)+5)</a:t>
            </a:r>
            <a:r>
              <a:rPr kumimoji="0" lang="uk-UA" altLang="uk-UA" sz="12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.</a:t>
            </a:r>
            <a:r>
              <a:rPr kumimoji="0" lang="uk-UA" altLang="uk-UA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6258296" y="5241688"/>
            <a:ext cx="475013" cy="127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Левая фигурная скобка 15"/>
          <p:cNvSpPr/>
          <p:nvPr/>
        </p:nvSpPr>
        <p:spPr>
          <a:xfrm rot="5400000">
            <a:off x="10969996" y="4838931"/>
            <a:ext cx="139106" cy="298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10913553" y="468769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uk-U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51419" y="48079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uk-UA" sz="1200" dirty="0"/>
          </a:p>
        </p:txBody>
      </p:sp>
      <p:sp>
        <p:nvSpPr>
          <p:cNvPr id="20" name="Левая фигурная скобка 19"/>
          <p:cNvSpPr/>
          <p:nvPr/>
        </p:nvSpPr>
        <p:spPr>
          <a:xfrm rot="5400000">
            <a:off x="11047699" y="4428210"/>
            <a:ext cx="155448" cy="6392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10999427" y="443361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uk-UA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00892" y="4819255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uk-UA" sz="1200" dirty="0"/>
          </a:p>
        </p:txBody>
      </p:sp>
      <p:sp>
        <p:nvSpPr>
          <p:cNvPr id="23" name="Левая фигурная скобка 22"/>
          <p:cNvSpPr/>
          <p:nvPr/>
        </p:nvSpPr>
        <p:spPr>
          <a:xfrm rot="5400000">
            <a:off x="11119215" y="4034170"/>
            <a:ext cx="155448" cy="958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11070943" y="418670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uk-U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1750365" y="4781578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uk-UA" sz="12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10153859" y="4325202"/>
            <a:ext cx="84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8598" y="4194136"/>
            <a:ext cx="409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uk-UA" dirty="0" smtClean="0"/>
              <a:t>– величина, що акумулюється,</a:t>
            </a:r>
          </a:p>
          <a:p>
            <a:r>
              <a:rPr lang="en-US" dirty="0" smtClean="0"/>
              <a:t>y – </a:t>
            </a:r>
            <a:r>
              <a:rPr lang="uk-UA" dirty="0" smtClean="0"/>
              <a:t>що обновляється(біжить по масиву) </a:t>
            </a:r>
            <a:endParaRPr lang="uk-UA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964" y="3642387"/>
            <a:ext cx="3571875" cy="314325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9131643" y="3642387"/>
            <a:ext cx="580768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угольник 30"/>
          <p:cNvSpPr/>
          <p:nvPr/>
        </p:nvSpPr>
        <p:spPr>
          <a:xfrm>
            <a:off x="9712411" y="3642387"/>
            <a:ext cx="568411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угольник 31"/>
          <p:cNvSpPr/>
          <p:nvPr/>
        </p:nvSpPr>
        <p:spPr>
          <a:xfrm>
            <a:off x="6994566" y="4988221"/>
            <a:ext cx="1360169" cy="253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угольник 32"/>
          <p:cNvSpPr/>
          <p:nvPr/>
        </p:nvSpPr>
        <p:spPr>
          <a:xfrm>
            <a:off x="8452022" y="4957754"/>
            <a:ext cx="1260389" cy="283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5" name="Прямая со стрелкой 34"/>
          <p:cNvCxnSpPr>
            <a:stCxn id="30" idx="2"/>
            <a:endCxn id="32" idx="0"/>
          </p:cNvCxnSpPr>
          <p:nvPr/>
        </p:nvCxnSpPr>
        <p:spPr>
          <a:xfrm flipH="1">
            <a:off x="7674651" y="3956712"/>
            <a:ext cx="1747376" cy="103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1" idx="2"/>
          </p:cNvCxnSpPr>
          <p:nvPr/>
        </p:nvCxnSpPr>
        <p:spPr>
          <a:xfrm flipH="1">
            <a:off x="9095064" y="3956712"/>
            <a:ext cx="901553" cy="103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9545840" y="3956712"/>
            <a:ext cx="1171853" cy="256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0953" y="5057774"/>
            <a:ext cx="5704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Initializer –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uk-UA" dirty="0" smtClean="0"/>
              <a:t> </a:t>
            </a:r>
            <a:r>
              <a:rPr lang="uk-UA" dirty="0" err="1" smtClean="0"/>
              <a:t>опційний</a:t>
            </a:r>
            <a:r>
              <a:rPr lang="uk-UA" dirty="0" smtClean="0"/>
              <a:t> параметр, який перед </a:t>
            </a:r>
            <a:r>
              <a:rPr lang="en-US" dirty="0" smtClean="0"/>
              <a:t> </a:t>
            </a:r>
            <a:r>
              <a:rPr lang="uk-UA" dirty="0" smtClean="0"/>
              <a:t>початком</a:t>
            </a:r>
          </a:p>
          <a:p>
            <a:r>
              <a:rPr lang="uk-UA" dirty="0" smtClean="0"/>
              <a:t>обчислень присвоюється до 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uk-UA" dirty="0" smtClean="0"/>
              <a:t>або </a:t>
            </a:r>
            <a:r>
              <a:rPr lang="en-US" dirty="0" smtClean="0"/>
              <a:t>m, </a:t>
            </a:r>
            <a:r>
              <a:rPr lang="uk-UA" dirty="0" smtClean="0"/>
              <a:t>і аж тоді запускається лямбда вираз.</a:t>
            </a:r>
            <a:endParaRPr lang="uk-UA" dirty="0"/>
          </a:p>
        </p:txBody>
      </p:sp>
      <p:sp>
        <p:nvSpPr>
          <p:cNvPr id="45" name="Полилиния 44"/>
          <p:cNvSpPr/>
          <p:nvPr/>
        </p:nvSpPr>
        <p:spPr>
          <a:xfrm>
            <a:off x="7386623" y="6452347"/>
            <a:ext cx="2159217" cy="113227"/>
          </a:xfrm>
          <a:custGeom>
            <a:avLst/>
            <a:gdLst>
              <a:gd name="connsiteX0" fmla="*/ 2286000 w 2286000"/>
              <a:gd name="connsiteY0" fmla="*/ 148281 h 148281"/>
              <a:gd name="connsiteX1" fmla="*/ 2150076 w 2286000"/>
              <a:gd name="connsiteY1" fmla="*/ 123567 h 148281"/>
              <a:gd name="connsiteX2" fmla="*/ 2075935 w 2286000"/>
              <a:gd name="connsiteY2" fmla="*/ 98854 h 148281"/>
              <a:gd name="connsiteX3" fmla="*/ 2038865 w 2286000"/>
              <a:gd name="connsiteY3" fmla="*/ 86497 h 148281"/>
              <a:gd name="connsiteX4" fmla="*/ 1853514 w 2286000"/>
              <a:gd name="connsiteY4" fmla="*/ 74140 h 148281"/>
              <a:gd name="connsiteX5" fmla="*/ 1692876 w 2286000"/>
              <a:gd name="connsiteY5" fmla="*/ 49427 h 148281"/>
              <a:gd name="connsiteX6" fmla="*/ 1383957 w 2286000"/>
              <a:gd name="connsiteY6" fmla="*/ 37070 h 148281"/>
              <a:gd name="connsiteX7" fmla="*/ 1322173 w 2286000"/>
              <a:gd name="connsiteY7" fmla="*/ 24713 h 148281"/>
              <a:gd name="connsiteX8" fmla="*/ 1285103 w 2286000"/>
              <a:gd name="connsiteY8" fmla="*/ 12356 h 148281"/>
              <a:gd name="connsiteX9" fmla="*/ 1149179 w 2286000"/>
              <a:gd name="connsiteY9" fmla="*/ 0 h 148281"/>
              <a:gd name="connsiteX10" fmla="*/ 1050324 w 2286000"/>
              <a:gd name="connsiteY10" fmla="*/ 12356 h 148281"/>
              <a:gd name="connsiteX11" fmla="*/ 914400 w 2286000"/>
              <a:gd name="connsiteY11" fmla="*/ 24713 h 148281"/>
              <a:gd name="connsiteX12" fmla="*/ 815546 w 2286000"/>
              <a:gd name="connsiteY12" fmla="*/ 49427 h 148281"/>
              <a:gd name="connsiteX13" fmla="*/ 753762 w 2286000"/>
              <a:gd name="connsiteY13" fmla="*/ 61783 h 148281"/>
              <a:gd name="connsiteX14" fmla="*/ 333633 w 2286000"/>
              <a:gd name="connsiteY14" fmla="*/ 49427 h 148281"/>
              <a:gd name="connsiteX15" fmla="*/ 296562 w 2286000"/>
              <a:gd name="connsiteY15" fmla="*/ 37070 h 148281"/>
              <a:gd name="connsiteX16" fmla="*/ 172995 w 2286000"/>
              <a:gd name="connsiteY16" fmla="*/ 12356 h 148281"/>
              <a:gd name="connsiteX17" fmla="*/ 74141 w 2286000"/>
              <a:gd name="connsiteY17" fmla="*/ 24713 h 148281"/>
              <a:gd name="connsiteX18" fmla="*/ 37070 w 2286000"/>
              <a:gd name="connsiteY18" fmla="*/ 37070 h 148281"/>
              <a:gd name="connsiteX19" fmla="*/ 12357 w 2286000"/>
              <a:gd name="connsiteY19" fmla="*/ 111210 h 148281"/>
              <a:gd name="connsiteX20" fmla="*/ 0 w 2286000"/>
              <a:gd name="connsiteY20" fmla="*/ 135924 h 14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86000" h="148281">
                <a:moveTo>
                  <a:pt x="2286000" y="148281"/>
                </a:moveTo>
                <a:cubicBezTo>
                  <a:pt x="2225075" y="139577"/>
                  <a:pt x="2203044" y="139457"/>
                  <a:pt x="2150076" y="123567"/>
                </a:cubicBezTo>
                <a:cubicBezTo>
                  <a:pt x="2125124" y="116082"/>
                  <a:pt x="2100649" y="107092"/>
                  <a:pt x="2075935" y="98854"/>
                </a:cubicBezTo>
                <a:cubicBezTo>
                  <a:pt x="2063578" y="94735"/>
                  <a:pt x="2051861" y="87363"/>
                  <a:pt x="2038865" y="86497"/>
                </a:cubicBezTo>
                <a:lnTo>
                  <a:pt x="1853514" y="74140"/>
                </a:lnTo>
                <a:cubicBezTo>
                  <a:pt x="1794134" y="62264"/>
                  <a:pt x="1757284" y="53330"/>
                  <a:pt x="1692876" y="49427"/>
                </a:cubicBezTo>
                <a:cubicBezTo>
                  <a:pt x="1590009" y="43193"/>
                  <a:pt x="1486930" y="41189"/>
                  <a:pt x="1383957" y="37070"/>
                </a:cubicBezTo>
                <a:cubicBezTo>
                  <a:pt x="1363362" y="32951"/>
                  <a:pt x="1342548" y="29807"/>
                  <a:pt x="1322173" y="24713"/>
                </a:cubicBezTo>
                <a:cubicBezTo>
                  <a:pt x="1309537" y="21554"/>
                  <a:pt x="1297997" y="14198"/>
                  <a:pt x="1285103" y="12356"/>
                </a:cubicBezTo>
                <a:cubicBezTo>
                  <a:pt x="1240065" y="5922"/>
                  <a:pt x="1194487" y="4119"/>
                  <a:pt x="1149179" y="0"/>
                </a:cubicBezTo>
                <a:lnTo>
                  <a:pt x="1050324" y="12356"/>
                </a:lnTo>
                <a:cubicBezTo>
                  <a:pt x="1005079" y="17119"/>
                  <a:pt x="959544" y="19070"/>
                  <a:pt x="914400" y="24713"/>
                </a:cubicBezTo>
                <a:cubicBezTo>
                  <a:pt x="823299" y="36101"/>
                  <a:pt x="882802" y="32613"/>
                  <a:pt x="815546" y="49427"/>
                </a:cubicBezTo>
                <a:cubicBezTo>
                  <a:pt x="795171" y="54521"/>
                  <a:pt x="774357" y="57664"/>
                  <a:pt x="753762" y="61783"/>
                </a:cubicBezTo>
                <a:cubicBezTo>
                  <a:pt x="613719" y="57664"/>
                  <a:pt x="473532" y="56989"/>
                  <a:pt x="333633" y="49427"/>
                </a:cubicBezTo>
                <a:cubicBezTo>
                  <a:pt x="320627" y="48724"/>
                  <a:pt x="309086" y="40648"/>
                  <a:pt x="296562" y="37070"/>
                </a:cubicBezTo>
                <a:cubicBezTo>
                  <a:pt x="244948" y="22323"/>
                  <a:pt x="231255" y="22066"/>
                  <a:pt x="172995" y="12356"/>
                </a:cubicBezTo>
                <a:cubicBezTo>
                  <a:pt x="140044" y="16475"/>
                  <a:pt x="106813" y="18773"/>
                  <a:pt x="74141" y="24713"/>
                </a:cubicBezTo>
                <a:cubicBezTo>
                  <a:pt x="61326" y="27043"/>
                  <a:pt x="44641" y="26471"/>
                  <a:pt x="37070" y="37070"/>
                </a:cubicBezTo>
                <a:cubicBezTo>
                  <a:pt x="21929" y="58268"/>
                  <a:pt x="24007" y="87910"/>
                  <a:pt x="12357" y="111210"/>
                </a:cubicBezTo>
                <a:lnTo>
                  <a:pt x="0" y="1359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47" name="Прямая со стрелкой 46"/>
          <p:cNvCxnSpPr>
            <a:stCxn id="45" idx="19"/>
          </p:cNvCxnSpPr>
          <p:nvPr/>
        </p:nvCxnSpPr>
        <p:spPr>
          <a:xfrm flipH="1" flipV="1">
            <a:off x="7386623" y="6526487"/>
            <a:ext cx="11672" cy="1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14" y="6352601"/>
            <a:ext cx="349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Тобто</a:t>
            </a:r>
            <a:r>
              <a:rPr lang="en-US" dirty="0" smtClean="0"/>
              <a:t> </a:t>
            </a:r>
            <a:r>
              <a:rPr lang="uk-UA" dirty="0" smtClean="0"/>
              <a:t>ми наш </a:t>
            </a:r>
            <a:r>
              <a:rPr lang="en-US" dirty="0" smtClean="0"/>
              <a:t>handler </a:t>
            </a:r>
            <a:r>
              <a:rPr lang="uk-UA" dirty="0" smtClean="0"/>
              <a:t>суємо сюди</a:t>
            </a:r>
            <a:endParaRPr lang="uk-UA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616964" y="6757639"/>
            <a:ext cx="30040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7504771" y="6537267"/>
            <a:ext cx="412595" cy="320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0" name="Прямая со стрелкой 59"/>
          <p:cNvCxnSpPr>
            <a:stCxn id="58" idx="1"/>
          </p:cNvCxnSpPr>
          <p:nvPr/>
        </p:nvCxnSpPr>
        <p:spPr>
          <a:xfrm flipH="1" flipV="1">
            <a:off x="4984595" y="6088566"/>
            <a:ext cx="2520176" cy="60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47533" y="5754029"/>
            <a:ext cx="1386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Тут скоріш за все помилка, має бути </a:t>
            </a:r>
            <a:r>
              <a:rPr lang="en-US" sz="1400" dirty="0" smtClean="0"/>
              <a:t>h(m)</a:t>
            </a:r>
            <a:endParaRPr lang="uk-UA" sz="1400" dirty="0"/>
          </a:p>
        </p:txBody>
      </p:sp>
      <p:cxnSp>
        <p:nvCxnSpPr>
          <p:cNvPr id="63" name="Прямая со стрелкой 62"/>
          <p:cNvCxnSpPr>
            <a:stCxn id="49" idx="3"/>
          </p:cNvCxnSpPr>
          <p:nvPr/>
        </p:nvCxnSpPr>
        <p:spPr>
          <a:xfrm flipV="1">
            <a:off x="3496954" y="5880620"/>
            <a:ext cx="3121504" cy="6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олилиния 65"/>
          <p:cNvSpPr/>
          <p:nvPr/>
        </p:nvSpPr>
        <p:spPr>
          <a:xfrm>
            <a:off x="7895063" y="5765180"/>
            <a:ext cx="434898" cy="200722"/>
          </a:xfrm>
          <a:custGeom>
            <a:avLst/>
            <a:gdLst>
              <a:gd name="connsiteX0" fmla="*/ 289932 w 434898"/>
              <a:gd name="connsiteY0" fmla="*/ 0 h 200722"/>
              <a:gd name="connsiteX1" fmla="*/ 345688 w 434898"/>
              <a:gd name="connsiteY1" fmla="*/ 11152 h 200722"/>
              <a:gd name="connsiteX2" fmla="*/ 367991 w 434898"/>
              <a:gd name="connsiteY2" fmla="*/ 33454 h 200722"/>
              <a:gd name="connsiteX3" fmla="*/ 401444 w 434898"/>
              <a:gd name="connsiteY3" fmla="*/ 44605 h 200722"/>
              <a:gd name="connsiteX4" fmla="*/ 423747 w 434898"/>
              <a:gd name="connsiteY4" fmla="*/ 66908 h 200722"/>
              <a:gd name="connsiteX5" fmla="*/ 434898 w 434898"/>
              <a:gd name="connsiteY5" fmla="*/ 100361 h 200722"/>
              <a:gd name="connsiteX6" fmla="*/ 423747 w 434898"/>
              <a:gd name="connsiteY6" fmla="*/ 144966 h 200722"/>
              <a:gd name="connsiteX7" fmla="*/ 390293 w 434898"/>
              <a:gd name="connsiteY7" fmla="*/ 156118 h 200722"/>
              <a:gd name="connsiteX8" fmla="*/ 211874 w 434898"/>
              <a:gd name="connsiteY8" fmla="*/ 167269 h 200722"/>
              <a:gd name="connsiteX9" fmla="*/ 66908 w 434898"/>
              <a:gd name="connsiteY9" fmla="*/ 200722 h 200722"/>
              <a:gd name="connsiteX10" fmla="*/ 0 w 434898"/>
              <a:gd name="connsiteY10" fmla="*/ 200722 h 20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4898" h="200722">
                <a:moveTo>
                  <a:pt x="289932" y="0"/>
                </a:moveTo>
                <a:cubicBezTo>
                  <a:pt x="308517" y="3717"/>
                  <a:pt x="328267" y="3686"/>
                  <a:pt x="345688" y="11152"/>
                </a:cubicBezTo>
                <a:cubicBezTo>
                  <a:pt x="355351" y="15293"/>
                  <a:pt x="358976" y="28045"/>
                  <a:pt x="367991" y="33454"/>
                </a:cubicBezTo>
                <a:cubicBezTo>
                  <a:pt x="378070" y="39501"/>
                  <a:pt x="390293" y="40888"/>
                  <a:pt x="401444" y="44605"/>
                </a:cubicBezTo>
                <a:cubicBezTo>
                  <a:pt x="408878" y="52039"/>
                  <a:pt x="418338" y="57893"/>
                  <a:pt x="423747" y="66908"/>
                </a:cubicBezTo>
                <a:cubicBezTo>
                  <a:pt x="429795" y="76987"/>
                  <a:pt x="434898" y="88607"/>
                  <a:pt x="434898" y="100361"/>
                </a:cubicBezTo>
                <a:cubicBezTo>
                  <a:pt x="434898" y="115687"/>
                  <a:pt x="433321" y="132998"/>
                  <a:pt x="423747" y="144966"/>
                </a:cubicBezTo>
                <a:cubicBezTo>
                  <a:pt x="416404" y="154145"/>
                  <a:pt x="401983" y="154887"/>
                  <a:pt x="390293" y="156118"/>
                </a:cubicBezTo>
                <a:cubicBezTo>
                  <a:pt x="331031" y="162356"/>
                  <a:pt x="271347" y="163552"/>
                  <a:pt x="211874" y="167269"/>
                </a:cubicBezTo>
                <a:cubicBezTo>
                  <a:pt x="165350" y="182776"/>
                  <a:pt x="116122" y="200722"/>
                  <a:pt x="66908" y="200722"/>
                </a:cubicBezTo>
                <a:lnTo>
                  <a:pt x="0" y="2007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8" name="Прямая со стрелкой 67"/>
          <p:cNvCxnSpPr>
            <a:stCxn id="66" idx="10"/>
          </p:cNvCxnSpPr>
          <p:nvPr/>
        </p:nvCxnSpPr>
        <p:spPr>
          <a:xfrm flipH="1">
            <a:off x="7711068" y="5965902"/>
            <a:ext cx="183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275732" y="5707656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результат</a:t>
            </a:r>
            <a:endParaRPr lang="uk-UA" sz="1100" dirty="0"/>
          </a:p>
        </p:txBody>
      </p:sp>
      <p:sp>
        <p:nvSpPr>
          <p:cNvPr id="71" name="Полилиния 70"/>
          <p:cNvSpPr/>
          <p:nvPr/>
        </p:nvSpPr>
        <p:spPr>
          <a:xfrm>
            <a:off x="7694341" y="6032810"/>
            <a:ext cx="312235" cy="224398"/>
          </a:xfrm>
          <a:custGeom>
            <a:avLst/>
            <a:gdLst>
              <a:gd name="connsiteX0" fmla="*/ 0 w 312235"/>
              <a:gd name="connsiteY0" fmla="*/ 0 h 224398"/>
              <a:gd name="connsiteX1" fmla="*/ 234176 w 312235"/>
              <a:gd name="connsiteY1" fmla="*/ 122663 h 224398"/>
              <a:gd name="connsiteX2" fmla="*/ 267630 w 312235"/>
              <a:gd name="connsiteY2" fmla="*/ 133814 h 224398"/>
              <a:gd name="connsiteX3" fmla="*/ 312235 w 312235"/>
              <a:gd name="connsiteY3" fmla="*/ 178419 h 224398"/>
              <a:gd name="connsiteX4" fmla="*/ 301083 w 312235"/>
              <a:gd name="connsiteY4" fmla="*/ 211873 h 224398"/>
              <a:gd name="connsiteX5" fmla="*/ 267630 w 312235"/>
              <a:gd name="connsiteY5" fmla="*/ 223024 h 224398"/>
              <a:gd name="connsiteX6" fmla="*/ 100361 w 312235"/>
              <a:gd name="connsiteY6" fmla="*/ 223024 h 22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235" h="224398">
                <a:moveTo>
                  <a:pt x="0" y="0"/>
                </a:moveTo>
                <a:cubicBezTo>
                  <a:pt x="78059" y="40888"/>
                  <a:pt x="155360" y="83255"/>
                  <a:pt x="234176" y="122663"/>
                </a:cubicBezTo>
                <a:cubicBezTo>
                  <a:pt x="244690" y="127920"/>
                  <a:pt x="258065" y="126982"/>
                  <a:pt x="267630" y="133814"/>
                </a:cubicBezTo>
                <a:cubicBezTo>
                  <a:pt x="284740" y="146036"/>
                  <a:pt x="312235" y="178419"/>
                  <a:pt x="312235" y="178419"/>
                </a:cubicBezTo>
                <a:cubicBezTo>
                  <a:pt x="308518" y="189570"/>
                  <a:pt x="309395" y="203561"/>
                  <a:pt x="301083" y="211873"/>
                </a:cubicBezTo>
                <a:cubicBezTo>
                  <a:pt x="292772" y="220184"/>
                  <a:pt x="279366" y="222372"/>
                  <a:pt x="267630" y="223024"/>
                </a:cubicBezTo>
                <a:cubicBezTo>
                  <a:pt x="211960" y="226117"/>
                  <a:pt x="156117" y="223024"/>
                  <a:pt x="100361" y="2230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73" name="Прямая со стрелкой 72"/>
          <p:cNvCxnSpPr>
            <a:stCxn id="71" idx="5"/>
          </p:cNvCxnSpPr>
          <p:nvPr/>
        </p:nvCxnSpPr>
        <p:spPr>
          <a:xfrm flipH="1">
            <a:off x="7767165" y="6255834"/>
            <a:ext cx="194806" cy="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4133" y="5972629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результат</a:t>
            </a:r>
            <a:endParaRPr lang="uk-UA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7532923" y="2566813"/>
            <a:ext cx="366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Компактний запис для великої к-сті</a:t>
            </a:r>
          </a:p>
          <a:p>
            <a:r>
              <a:rPr lang="en-US" dirty="0" smtClean="0"/>
              <a:t>middleware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97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5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161</Words>
  <Application>Microsoft Office PowerPoint</Application>
  <PresentationFormat>Широкоэкранный</PresentationFormat>
  <Paragraphs>43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Libre Franklin</vt:lpstr>
      <vt:lpstr>Lucida Grande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20</cp:revision>
  <dcterms:created xsi:type="dcterms:W3CDTF">2018-01-07T11:05:31Z</dcterms:created>
  <dcterms:modified xsi:type="dcterms:W3CDTF">2018-01-09T16:09:02Z</dcterms:modified>
</cp:coreProperties>
</file>