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CB9-7F40-4C08-B278-4EFFBEEACCA9}" type="datetimeFigureOut">
              <a:rPr lang="uk-UA" smtClean="0"/>
              <a:t>16.01.2018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B1A-BC2A-4CC1-85BD-8D5CE321B2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563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CB9-7F40-4C08-B278-4EFFBEEACCA9}" type="datetimeFigureOut">
              <a:rPr lang="uk-UA" smtClean="0"/>
              <a:t>16.01.2018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B1A-BC2A-4CC1-85BD-8D5CE321B2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137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CB9-7F40-4C08-B278-4EFFBEEACCA9}" type="datetimeFigureOut">
              <a:rPr lang="uk-UA" smtClean="0"/>
              <a:t>16.01.2018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B1A-BC2A-4CC1-85BD-8D5CE321B2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884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CB9-7F40-4C08-B278-4EFFBEEACCA9}" type="datetimeFigureOut">
              <a:rPr lang="uk-UA" smtClean="0"/>
              <a:t>16.01.2018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B1A-BC2A-4CC1-85BD-8D5CE321B2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998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CB9-7F40-4C08-B278-4EFFBEEACCA9}" type="datetimeFigureOut">
              <a:rPr lang="uk-UA" smtClean="0"/>
              <a:t>16.01.2018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B1A-BC2A-4CC1-85BD-8D5CE321B2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058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CB9-7F40-4C08-B278-4EFFBEEACCA9}" type="datetimeFigureOut">
              <a:rPr lang="uk-UA" smtClean="0"/>
              <a:t>16.01.2018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B1A-BC2A-4CC1-85BD-8D5CE321B2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082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CB9-7F40-4C08-B278-4EFFBEEACCA9}" type="datetimeFigureOut">
              <a:rPr lang="uk-UA" smtClean="0"/>
              <a:t>16.01.2018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B1A-BC2A-4CC1-85BD-8D5CE321B2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508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CB9-7F40-4C08-B278-4EFFBEEACCA9}" type="datetimeFigureOut">
              <a:rPr lang="uk-UA" smtClean="0"/>
              <a:t>16.01.2018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B1A-BC2A-4CC1-85BD-8D5CE321B2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376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CB9-7F40-4C08-B278-4EFFBEEACCA9}" type="datetimeFigureOut">
              <a:rPr lang="uk-UA" smtClean="0"/>
              <a:t>16.01.2018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B1A-BC2A-4CC1-85BD-8D5CE321B2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151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CB9-7F40-4C08-B278-4EFFBEEACCA9}" type="datetimeFigureOut">
              <a:rPr lang="uk-UA" smtClean="0"/>
              <a:t>16.01.2018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B1A-BC2A-4CC1-85BD-8D5CE321B2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807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1CB9-7F40-4C08-B278-4EFFBEEACCA9}" type="datetimeFigureOut">
              <a:rPr lang="uk-UA" smtClean="0"/>
              <a:t>16.01.2018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69B1A-BC2A-4CC1-85BD-8D5CE321B2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497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100000">
              <a:schemeClr val="bg1"/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31CB9-7F40-4C08-B278-4EFFBEEACCA9}" type="datetimeFigureOut">
              <a:rPr lang="uk-UA" smtClean="0"/>
              <a:t>16.01.2018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69B1A-BC2A-4CC1-85BD-8D5CE321B2B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75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ru/docs/Web/API/XMLHttpRequest/readyState" TargetMode="External"/><Relationship Id="rId3" Type="http://schemas.openxmlformats.org/officeDocument/2006/relationships/image" Target="../media/image25.gif"/><Relationship Id="rId7" Type="http://schemas.openxmlformats.org/officeDocument/2006/relationships/hyperlink" Target="https://developer.mozilla.org/ru/docs/Web/Reference/Events/readystatechang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gif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hyperlink" Target="https://developer.mozilla.org/ru/docs/Web/API/XMLHttpReques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w3schools.com/xml/dom_intro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499110"/>
            <a:ext cx="5400675" cy="11049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729" y="351934"/>
            <a:ext cx="2962275" cy="14097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2462" y="1916668"/>
            <a:ext cx="4099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 Separates Data from Presentation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2462" y="2286424"/>
            <a:ext cx="5132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 is Often a Complement(</a:t>
            </a:r>
            <a:r>
              <a:rPr lang="uk-UA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доповняє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 to HTML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0449" y="167268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Ц</a:t>
            </a:r>
            <a:r>
              <a:rPr lang="uk-UA" dirty="0" err="1" smtClean="0"/>
              <a:t>ілі</a:t>
            </a:r>
            <a:r>
              <a:rPr lang="uk-UA" dirty="0" smtClean="0"/>
              <a:t> </a:t>
            </a:r>
            <a:r>
              <a:rPr lang="en-US" dirty="0" smtClean="0"/>
              <a:t>XML </a:t>
            </a:r>
            <a:r>
              <a:rPr lang="uk-UA" dirty="0" smtClean="0"/>
              <a:t>на відміну від </a:t>
            </a:r>
            <a:r>
              <a:rPr lang="en-US" dirty="0" smtClean="0"/>
              <a:t>HTML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828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5951" y="1507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XLink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is used to create hyperlinks in XML documents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.(</a:t>
            </a:r>
            <a:r>
              <a:rPr lang="uk-UA" dirty="0" smtClean="0">
                <a:solidFill>
                  <a:srgbClr val="000000"/>
                </a:solidFill>
                <a:latin typeface="Verdana" panose="020B0604030504040204" pitchFamily="34" charset="0"/>
              </a:rPr>
              <a:t>будь-який елемент в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XML </a:t>
            </a:r>
            <a:r>
              <a:rPr lang="uk-UA" dirty="0" smtClean="0">
                <a:solidFill>
                  <a:srgbClr val="000000"/>
                </a:solidFill>
                <a:latin typeface="Verdana" panose="020B0604030504040204" pitchFamily="34" charset="0"/>
              </a:rPr>
              <a:t>може поводитися як </a:t>
            </a:r>
            <a:r>
              <a:rPr lang="uk-UA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ссилка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51" y="1381241"/>
            <a:ext cx="8248650" cy="1419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98" y="150762"/>
            <a:ext cx="25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Оголошення </a:t>
            </a:r>
            <a:r>
              <a:rPr lang="en-US" dirty="0" smtClean="0"/>
              <a:t>namespace</a:t>
            </a:r>
            <a:endParaRPr lang="uk-UA" dirty="0"/>
          </a:p>
        </p:txBody>
      </p:sp>
      <p:cxnSp>
        <p:nvCxnSpPr>
          <p:cNvPr id="6" name="Прямая со стрелкой 5"/>
          <p:cNvCxnSpPr>
            <a:stCxn id="4" idx="1"/>
          </p:cNvCxnSpPr>
          <p:nvPr/>
        </p:nvCxnSpPr>
        <p:spPr>
          <a:xfrm flipH="1">
            <a:off x="1929161" y="335428"/>
            <a:ext cx="4906537" cy="148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21337" y="814039"/>
            <a:ext cx="19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Сама </a:t>
            </a:r>
            <a:r>
              <a:rPr lang="uk-UA" dirty="0" err="1" smtClean="0"/>
              <a:t>ссилка</a:t>
            </a:r>
            <a:r>
              <a:rPr lang="uk-UA" dirty="0" smtClean="0"/>
              <a:t>, її тип</a:t>
            </a:r>
            <a:endParaRPr lang="uk-UA" dirty="0"/>
          </a:p>
        </p:txBody>
      </p:sp>
      <p:cxnSp>
        <p:nvCxnSpPr>
          <p:cNvPr id="9" name="Прямая со стрелкой 8"/>
          <p:cNvCxnSpPr>
            <a:stCxn id="7" idx="1"/>
          </p:cNvCxnSpPr>
          <p:nvPr/>
        </p:nvCxnSpPr>
        <p:spPr>
          <a:xfrm flipH="1">
            <a:off x="2018371" y="998705"/>
            <a:ext cx="7002966" cy="109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21337" y="1477316"/>
            <a:ext cx="20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На що посилається</a:t>
            </a:r>
            <a:endParaRPr lang="uk-UA" dirty="0"/>
          </a:p>
        </p:txBody>
      </p:sp>
      <p:cxnSp>
        <p:nvCxnSpPr>
          <p:cNvPr id="12" name="Прямая со стрелкой 11"/>
          <p:cNvCxnSpPr>
            <a:stCxn id="10" idx="1"/>
          </p:cNvCxnSpPr>
          <p:nvPr/>
        </p:nvCxnSpPr>
        <p:spPr>
          <a:xfrm flipH="1">
            <a:off x="3757961" y="1661982"/>
            <a:ext cx="5263376" cy="69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6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06738" y="177749"/>
            <a:ext cx="1977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XSLT Introduction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3405" y="635620"/>
            <a:ext cx="685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Це технологія трансформації </a:t>
            </a:r>
            <a:r>
              <a:rPr lang="en-US" dirty="0" smtClean="0"/>
              <a:t>XML </a:t>
            </a:r>
            <a:r>
              <a:rPr lang="ru-RU" dirty="0" smtClean="0"/>
              <a:t>в </a:t>
            </a:r>
            <a:r>
              <a:rPr lang="uk-UA" dirty="0" smtClean="0"/>
              <a:t>інші формати, наприклад, </a:t>
            </a:r>
            <a:r>
              <a:rPr lang="en-US" dirty="0" smtClean="0"/>
              <a:t>HTML</a:t>
            </a:r>
            <a:endParaRPr lang="uk-UA" dirty="0"/>
          </a:p>
        </p:txBody>
      </p:sp>
      <p:cxnSp>
        <p:nvCxnSpPr>
          <p:cNvPr id="5" name="Прямая со стрелкой 4"/>
          <p:cNvCxnSpPr>
            <a:endCxn id="2" idx="1"/>
          </p:cNvCxnSpPr>
          <p:nvPr/>
        </p:nvCxnSpPr>
        <p:spPr>
          <a:xfrm flipV="1">
            <a:off x="2252546" y="362415"/>
            <a:ext cx="2654192" cy="295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516" y="1093491"/>
            <a:ext cx="4391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2880" y="0"/>
            <a:ext cx="42062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bookstore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="cooking"&gt;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Everyday Italian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Giada De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Laurentiis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30.00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="children"&gt;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Harry Potter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K. Rowling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29.99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="web"&gt;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XQuery Kick Start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James McGovern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Bothner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Kurt Cagle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James Linn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Vaidyanathan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Nagarajan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2003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49.99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="web"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cover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="paperback"&gt;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 XML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Erik T. Ray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2003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39.95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/bookstore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uk-UA" sz="1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97" y="119062"/>
            <a:ext cx="7477125" cy="1895475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1148576" y="412595"/>
            <a:ext cx="3534936" cy="39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282390" y="412595"/>
            <a:ext cx="8430322" cy="63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4551997" y="0"/>
            <a:ext cx="7477125" cy="209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1282390" y="119062"/>
            <a:ext cx="3189249" cy="18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497551" y="2642169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</a:t>
            </a:r>
            <a:r>
              <a:rPr lang="en-US" b="1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4984595" y="2215491"/>
            <a:ext cx="247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Це називається пролог:</a:t>
            </a:r>
            <a:endParaRPr lang="uk-UA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984595" y="3187909"/>
            <a:ext cx="613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All XML Elements Must Have a Closing Tag</a:t>
            </a:r>
            <a:r>
              <a:rPr lang="uk-UA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окрім прологу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18" name="Прямая со стрелкой 17"/>
          <p:cNvCxnSpPr>
            <a:stCxn id="16" idx="1"/>
          </p:cNvCxnSpPr>
          <p:nvPr/>
        </p:nvCxnSpPr>
        <p:spPr>
          <a:xfrm flipH="1" flipV="1">
            <a:off x="847493" y="3187909"/>
            <a:ext cx="413710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1"/>
          </p:cNvCxnSpPr>
          <p:nvPr/>
        </p:nvCxnSpPr>
        <p:spPr>
          <a:xfrm flipH="1">
            <a:off x="1148577" y="3372575"/>
            <a:ext cx="3836018" cy="147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9445083" y="3011501"/>
            <a:ext cx="903249" cy="26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5601630" y="42038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incorrect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/message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correct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/message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uk-UA" dirty="0"/>
          </a:p>
        </p:txBody>
      </p:sp>
      <p:sp>
        <p:nvSpPr>
          <p:cNvPr id="24" name="TextBox 23"/>
          <p:cNvSpPr txBox="1"/>
          <p:nvPr/>
        </p:nvSpPr>
        <p:spPr>
          <a:xfrm>
            <a:off x="5843239" y="3880526"/>
            <a:ext cx="427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Чутливість до регістра, це два різних </a:t>
            </a:r>
            <a:r>
              <a:rPr lang="uk-UA" dirty="0" err="1" smtClean="0"/>
              <a:t>тега</a:t>
            </a:r>
            <a:r>
              <a:rPr lang="uk-UA" dirty="0" smtClean="0"/>
              <a:t>:</a:t>
            </a:r>
            <a:endParaRPr lang="uk-UA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103" y="5616926"/>
            <a:ext cx="2105025" cy="914400"/>
          </a:xfrm>
          <a:prstGeom prst="rect">
            <a:avLst/>
          </a:prstGeom>
        </p:spPr>
      </p:pic>
      <p:sp>
        <p:nvSpPr>
          <p:cNvPr id="27" name="Овал 26"/>
          <p:cNvSpPr/>
          <p:nvPr/>
        </p:nvSpPr>
        <p:spPr>
          <a:xfrm>
            <a:off x="10810700" y="5604099"/>
            <a:ext cx="90621" cy="16565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Овал 27"/>
          <p:cNvSpPr/>
          <p:nvPr/>
        </p:nvSpPr>
        <p:spPr>
          <a:xfrm>
            <a:off x="11731074" y="5599525"/>
            <a:ext cx="115655" cy="1846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TextBox 28"/>
          <p:cNvSpPr txBox="1"/>
          <p:nvPr/>
        </p:nvSpPr>
        <p:spPr>
          <a:xfrm>
            <a:off x="9006769" y="5247594"/>
            <a:ext cx="318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Значення атрибута в </a:t>
            </a:r>
            <a:r>
              <a:rPr lang="uk-UA" dirty="0" err="1" smtClean="0"/>
              <a:t>кавичках</a:t>
            </a:r>
            <a:r>
              <a:rPr lang="uk-UA" dirty="0" smtClean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92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5" y="485659"/>
            <a:ext cx="4876800" cy="3076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829" y="100361"/>
            <a:ext cx="31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Представлення </a:t>
            </a:r>
            <a:r>
              <a:rPr lang="uk-UA" dirty="0" err="1" smtClean="0"/>
              <a:t>звʼязків</a:t>
            </a:r>
            <a:r>
              <a:rPr lang="uk-UA" dirty="0" smtClean="0"/>
              <a:t> у </a:t>
            </a:r>
            <a:r>
              <a:rPr lang="en-US" dirty="0" smtClean="0"/>
              <a:t>XML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400908" y="28502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</a:t>
            </a:r>
            <a:r>
              <a:rPr lang="en-US" sz="1200" b="1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bookstore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="cooking"&gt;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Everyday Italian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Giada De </a:t>
            </a:r>
            <a:r>
              <a:rPr lang="en-US" sz="1200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Laurentiis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30.00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="children"&gt;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Harry Potter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K. Rowling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29.99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="web"&gt;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 XML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Erik T. Ray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2003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39.95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/bookstore</a:t>
            </a:r>
            <a:r>
              <a:rPr lang="en-US" sz="1200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uk-UA" sz="12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3077737" y="713678"/>
            <a:ext cx="2323171" cy="52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3100039" y="836341"/>
            <a:ext cx="2509024" cy="99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4239322" y="898344"/>
            <a:ext cx="2072268" cy="100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4772722" y="1601784"/>
            <a:ext cx="1037064" cy="93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4782015" y="1635717"/>
            <a:ext cx="1730298" cy="157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23385" y="43567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documents must contain one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root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that is the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parent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all other elements:</a:t>
            </a:r>
            <a:endParaRPr lang="uk-UA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50127" y="504986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/child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/root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uk-UA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1483112" y="4678905"/>
            <a:ext cx="2988527" cy="42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6311590" y="456224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="UTF-8</a:t>
            </a:r>
            <a:r>
              <a:rPr lang="en-US" b="1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note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Tove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/to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Jani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/from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heading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Reminder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/heading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Don't forget me this weekend!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/note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uk-UA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1583473" y="5059662"/>
            <a:ext cx="4728117" cy="14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411951" y="4891701"/>
            <a:ext cx="780586" cy="2424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Прямоугольник 22"/>
          <p:cNvSpPr/>
          <p:nvPr/>
        </p:nvSpPr>
        <p:spPr>
          <a:xfrm>
            <a:off x="6411951" y="6266985"/>
            <a:ext cx="932985" cy="3069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7921380" y="4192909"/>
            <a:ext cx="298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Це приклад окремого </a:t>
            </a:r>
            <a:r>
              <a:rPr lang="uk-UA" dirty="0" err="1" smtClean="0"/>
              <a:t>файла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16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66" y="244513"/>
            <a:ext cx="3638550" cy="1819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829" y="2308302"/>
            <a:ext cx="22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Правильно писати це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2579" y="2737482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salary </a:t>
            </a:r>
            <a:r>
              <a:rPr lang="en-US" b="0" i="0" dirty="0" smtClean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i="0" dirty="0" err="1" smtClean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b="0" i="0" dirty="0" smtClean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1000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/message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uk-UA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665141" y="2677634"/>
            <a:ext cx="66908" cy="15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 flipV="1">
            <a:off x="1471961" y="1773044"/>
            <a:ext cx="1260088" cy="53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585670" y="277966"/>
            <a:ext cx="707871" cy="18286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угольник 9"/>
          <p:cNvSpPr/>
          <p:nvPr/>
        </p:nvSpPr>
        <p:spPr>
          <a:xfrm>
            <a:off x="5226793" y="210774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This is a -- comment --&gt;</a:t>
            </a:r>
            <a:endParaRPr lang="uk-UA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5" y="3674959"/>
            <a:ext cx="4867275" cy="742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344" y="3161939"/>
            <a:ext cx="454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Стосовно пробілів: (в </a:t>
            </a:r>
            <a:r>
              <a:rPr lang="en-US" dirty="0" smtClean="0"/>
              <a:t>HTML </a:t>
            </a:r>
            <a:r>
              <a:rPr lang="uk-UA" dirty="0" smtClean="0"/>
              <a:t>вони </a:t>
            </a:r>
            <a:r>
              <a:rPr lang="uk-UA" dirty="0" err="1" smtClean="0"/>
              <a:t>зʼїдаються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554220" y="1665095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&lt;price&gt;29.99&lt;/price&gt;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8023328" y="1126713"/>
            <a:ext cx="212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Елементи </a:t>
            </a:r>
            <a:r>
              <a:rPr lang="en-US" sz="2400" b="1" dirty="0" smtClean="0"/>
              <a:t>XML</a:t>
            </a:r>
            <a:endParaRPr lang="uk-UA" sz="2400" b="1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764" y="2353784"/>
            <a:ext cx="1781175" cy="323850"/>
          </a:xfrm>
          <a:prstGeom prst="rect">
            <a:avLst/>
          </a:prstGeom>
        </p:spPr>
      </p:pic>
      <p:cxnSp>
        <p:nvCxnSpPr>
          <p:cNvPr id="17" name="Прямая со стрелкой 16"/>
          <p:cNvCxnSpPr/>
          <p:nvPr/>
        </p:nvCxnSpPr>
        <p:spPr>
          <a:xfrm>
            <a:off x="8385717" y="1588378"/>
            <a:ext cx="345688" cy="76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199756" y="22271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=</a:t>
            </a:r>
            <a:endParaRPr lang="uk-UA" sz="2400" b="1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2133" y="2319839"/>
            <a:ext cx="1000125" cy="27622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517" y="3058337"/>
            <a:ext cx="6124575" cy="2505075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/>
          <p:nvPr/>
        </p:nvCxnSpPr>
        <p:spPr>
          <a:xfrm>
            <a:off x="7716645" y="4228403"/>
            <a:ext cx="9813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7846743" y="4415883"/>
            <a:ext cx="2297807" cy="9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7404410" y="4622180"/>
            <a:ext cx="9813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504857" y="4633331"/>
            <a:ext cx="9813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9835375" y="5419492"/>
            <a:ext cx="338554" cy="9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579" y="4566862"/>
            <a:ext cx="3086100" cy="223837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87021" y="4561597"/>
            <a:ext cx="233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Найпоширеніші стилі називання елементів </a:t>
            </a:r>
            <a:r>
              <a:rPr lang="en-US" dirty="0" smtClean="0"/>
              <a:t>XML</a:t>
            </a:r>
            <a:r>
              <a:rPr lang="uk-UA" dirty="0" smtClean="0"/>
              <a:t>, якими пишуть програмісти:</a:t>
            </a:r>
            <a:endParaRPr lang="uk-UA" dirty="0"/>
          </a:p>
        </p:txBody>
      </p:sp>
      <p:cxnSp>
        <p:nvCxnSpPr>
          <p:cNvPr id="32" name="Прямая со стрелкой 31"/>
          <p:cNvCxnSpPr/>
          <p:nvPr/>
        </p:nvCxnSpPr>
        <p:spPr>
          <a:xfrm flipH="1" flipV="1">
            <a:off x="1293541" y="4772722"/>
            <a:ext cx="2193480" cy="49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4092498" y="3531271"/>
            <a:ext cx="87118" cy="69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7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23703" y="222354"/>
            <a:ext cx="4717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 Elements are Extensible (</a:t>
            </a:r>
            <a:r>
              <a:rPr lang="uk-UA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розширювані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9005" y="858644"/>
            <a:ext cx="17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Що це значить?</a:t>
            </a:r>
            <a:endParaRPr lang="uk-UA" dirty="0"/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929161" y="591686"/>
            <a:ext cx="2609385" cy="26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80" y="1732969"/>
            <a:ext cx="3895725" cy="1228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8444" y="1332448"/>
            <a:ext cx="4021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Нехай маємо таке в нашому </a:t>
            </a:r>
            <a:r>
              <a:rPr lang="en-US" dirty="0" smtClean="0"/>
              <a:t>xml-</a:t>
            </a:r>
            <a:r>
              <a:rPr lang="uk-UA" dirty="0" smtClean="0"/>
              <a:t>файлі: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92" y="1675819"/>
            <a:ext cx="2466975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73590" y="904810"/>
            <a:ext cx="4880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Нехай ми написали програмку, що читає наш </a:t>
            </a:r>
            <a:r>
              <a:rPr lang="en-US" dirty="0" smtClean="0"/>
              <a:t>xml-</a:t>
            </a:r>
            <a:r>
              <a:rPr lang="ru-RU" dirty="0" smtClean="0"/>
              <a:t>фа</a:t>
            </a:r>
            <a:r>
              <a:rPr lang="uk-UA" dirty="0" err="1" smtClean="0"/>
              <a:t>йл</a:t>
            </a:r>
            <a:r>
              <a:rPr lang="uk-UA" dirty="0" smtClean="0"/>
              <a:t> і видає таке:</a:t>
            </a:r>
            <a:endParaRPr lang="uk-UA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4310314" y="1471961"/>
            <a:ext cx="289337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9005" y="3267307"/>
            <a:ext cx="63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Якщо до нього щось допишемо, то програмка не поламається </a:t>
            </a:r>
            <a:endParaRPr lang="uk-UA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42" y="3756799"/>
            <a:ext cx="3810000" cy="1619250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 flipV="1">
            <a:off x="959005" y="4159405"/>
            <a:ext cx="1951463" cy="223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1025912" y="4862797"/>
            <a:ext cx="1951463" cy="223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910468" y="3636639"/>
            <a:ext cx="646771" cy="36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3055434" y="3668455"/>
            <a:ext cx="501805" cy="107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5096107" y="2318756"/>
            <a:ext cx="2553630" cy="94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9333571" y="1332448"/>
            <a:ext cx="66907" cy="40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2118732" y="2793031"/>
            <a:ext cx="180647" cy="47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46849" y="4003288"/>
            <a:ext cx="140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Круто, це і є </a:t>
            </a:r>
            <a:endParaRPr lang="uk-UA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3468029" y="535478"/>
            <a:ext cx="4572000" cy="349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0550" y="-46390"/>
            <a:ext cx="1838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Name Conflicts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2" y="786974"/>
            <a:ext cx="1752600" cy="13811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87" y="891748"/>
            <a:ext cx="3038475" cy="1171575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970156" y="891748"/>
            <a:ext cx="1543631" cy="100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95" y="228241"/>
            <a:ext cx="5673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При </a:t>
            </a:r>
            <a:r>
              <a:rPr lang="uk-UA" dirty="0" err="1" smtClean="0"/>
              <a:t>обʼєднанні</a:t>
            </a:r>
            <a:r>
              <a:rPr lang="uk-UA" dirty="0" smtClean="0"/>
              <a:t> двох цих файлів </a:t>
            </a:r>
            <a:r>
              <a:rPr lang="uk-UA" dirty="0" err="1" smtClean="0"/>
              <a:t>еплікейшн</a:t>
            </a:r>
            <a:r>
              <a:rPr lang="uk-UA" dirty="0" smtClean="0"/>
              <a:t> не викупить чого два </a:t>
            </a:r>
            <a:r>
              <a:rPr lang="en-US" dirty="0" smtClean="0"/>
              <a:t>table </a:t>
            </a:r>
            <a:r>
              <a:rPr lang="uk-UA" dirty="0" smtClean="0"/>
              <a:t>(конфлікт)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689547" y="2386333"/>
            <a:ext cx="336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Вирішення (так званий префікс):</a:t>
            </a:r>
            <a:endParaRPr lang="uk-UA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88" y="2776484"/>
            <a:ext cx="3381375" cy="2790825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1059366" y="2676293"/>
            <a:ext cx="2274849" cy="61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916" y="2457218"/>
            <a:ext cx="1162050" cy="2190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7169" y="2792137"/>
            <a:ext cx="1133475" cy="2952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3512" y="2696176"/>
            <a:ext cx="3629601" cy="402814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1270" y="3227584"/>
            <a:ext cx="2400300" cy="3543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16966" y="2326844"/>
            <a:ext cx="164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Displaying XML</a:t>
            </a:r>
            <a:endParaRPr lang="uk-UA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9834" y="5649373"/>
            <a:ext cx="4824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When using prefixes in XML, a </a:t>
            </a:r>
            <a:r>
              <a:rPr lang="en-US" sz="1200" b="1" dirty="0">
                <a:solidFill>
                  <a:srgbClr val="000000"/>
                </a:solidFill>
                <a:latin typeface="Verdana" panose="020B0604030504040204" pitchFamily="34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for the prefix must be 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defined:</a:t>
            </a:r>
            <a:endParaRPr lang="uk-UA" sz="12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1741971" y="2676293"/>
            <a:ext cx="1848722" cy="297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59834" y="6401552"/>
            <a:ext cx="2468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xmlns:</a:t>
            </a:r>
            <a:r>
              <a:rPr lang="en-US" i="1" dirty="0" err="1">
                <a:solidFill>
                  <a:srgbClr val="000000"/>
                </a:solidFill>
                <a:latin typeface="Verdana" panose="020B0604030504040204" pitchFamily="34" charset="0"/>
              </a:rPr>
              <a:t>prefix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="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URI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"</a:t>
            </a:r>
            <a:endParaRPr lang="uk-UA" dirty="0"/>
          </a:p>
        </p:txBody>
      </p:sp>
      <p:sp>
        <p:nvSpPr>
          <p:cNvPr id="19" name="TextBox 18"/>
          <p:cNvSpPr txBox="1"/>
          <p:nvPr/>
        </p:nvSpPr>
        <p:spPr>
          <a:xfrm>
            <a:off x="159834" y="6111038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Синтаксис:</a:t>
            </a:r>
            <a:endParaRPr lang="uk-UA" dirty="0"/>
          </a:p>
        </p:txBody>
      </p:sp>
      <p:sp>
        <p:nvSpPr>
          <p:cNvPr id="20" name="TextBox 19"/>
          <p:cNvSpPr txBox="1"/>
          <p:nvPr/>
        </p:nvSpPr>
        <p:spPr>
          <a:xfrm>
            <a:off x="2754351" y="611103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Приклад:</a:t>
            </a:r>
            <a:endParaRPr lang="uk-UA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020" y="48522"/>
            <a:ext cx="4192858" cy="2278322"/>
          </a:xfrm>
          <a:prstGeom prst="rect">
            <a:avLst/>
          </a:prstGeom>
        </p:spPr>
      </p:pic>
      <p:cxnSp>
        <p:nvCxnSpPr>
          <p:cNvPr id="23" name="Прямая со стрелкой 22"/>
          <p:cNvCxnSpPr>
            <a:stCxn id="20" idx="3"/>
          </p:cNvCxnSpPr>
          <p:nvPr/>
        </p:nvCxnSpPr>
        <p:spPr>
          <a:xfrm flipV="1">
            <a:off x="3855935" y="512956"/>
            <a:ext cx="3098981" cy="578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14878" y="228241"/>
            <a:ext cx="1795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 наступному слайді я перейшов по </a:t>
            </a:r>
            <a:r>
              <a:rPr lang="uk-UA" dirty="0" err="1" smtClean="0"/>
              <a:t>ссилці</a:t>
            </a:r>
            <a:r>
              <a:rPr lang="uk-UA" dirty="0" smtClean="0"/>
              <a:t> і попав на специфікацію </a:t>
            </a:r>
            <a:r>
              <a:rPr lang="en-US" dirty="0" smtClean="0"/>
              <a:t>HTML 4.01</a:t>
            </a:r>
            <a:endParaRPr lang="uk-UA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 flipV="1">
            <a:off x="9303113" y="512956"/>
            <a:ext cx="1011765" cy="71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1628078" y="5887844"/>
            <a:ext cx="1382751" cy="513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4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80975"/>
            <a:ext cx="116300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7" y="234059"/>
            <a:ext cx="5610225" cy="2219325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3657600" y="1014761"/>
            <a:ext cx="2263698" cy="11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892098" y="1739590"/>
            <a:ext cx="4906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326888" y="1724721"/>
            <a:ext cx="1330712" cy="14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325" y="234059"/>
            <a:ext cx="4762500" cy="1171575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3657600" y="1025912"/>
            <a:ext cx="3367668" cy="5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2" y="2516574"/>
            <a:ext cx="5105982" cy="431975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95" y="2645278"/>
            <a:ext cx="6477000" cy="1857375"/>
          </a:xfrm>
          <a:prstGeom prst="rect">
            <a:avLst/>
          </a:prstGeom>
        </p:spPr>
      </p:pic>
      <p:cxnSp>
        <p:nvCxnSpPr>
          <p:cNvPr id="16" name="Прямая со стрелкой 15"/>
          <p:cNvCxnSpPr/>
          <p:nvPr/>
        </p:nvCxnSpPr>
        <p:spPr>
          <a:xfrm flipV="1">
            <a:off x="4293220" y="3010829"/>
            <a:ext cx="1148575" cy="2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795" y="4801596"/>
            <a:ext cx="6527399" cy="1637235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>
          <a:xfrm flipH="1" flipV="1">
            <a:off x="2326889" y="4984596"/>
            <a:ext cx="3229206" cy="129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6200078" y="1470585"/>
            <a:ext cx="5769116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XMLHttpRequest.onreadystatechange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содержит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обработчик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события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вызываемый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когда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происходит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событие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Consolas" panose="020B0609020204030204" pitchFamily="49" charset="0"/>
                <a:hlinkClick r:id="rId7" tooltip="/ru/docs/Web/Reference/Events/readystatechange"/>
              </a:rPr>
              <a:t>readystatechange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всякий раз 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когда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свойство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3F87A6"/>
                </a:solidFill>
                <a:effectLst/>
                <a:latin typeface="Consolas" panose="020B0609020204030204" pitchFamily="49" charset="0"/>
                <a:hlinkClick r:id="rId8" tooltip="Свойство XMLHttpRequest.readyState возвращает текущее состояние объекта XMLHttpRequest. Объект XHR может иметь следующие состояния:"/>
              </a:rPr>
              <a:t>readyState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запроса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3F87A6"/>
                </a:solidFill>
                <a:effectLst/>
                <a:latin typeface="Consolas" panose="020B0609020204030204" pitchFamily="49" charset="0"/>
                <a:hlinkClick r:id="rId9" tooltip="XMLHttpRequest это API, который предоставляет клиенту функциональность для обмена данными между клиентом и сервером. Данный API предоставляет простой способ получения данных по ссылке без перезагрузки страницы. Это позволяет обновлять только часть веб-страницы не прерывая пользователя.  XMLHttpRequest используется в AJAX запросах и особенно в single-page приложениях."/>
              </a:rPr>
              <a:t>XMLHttpRequest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изменяется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1683834" y="1602765"/>
            <a:ext cx="5710819" cy="309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95707" y="5489408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Шо відкрити?</a:t>
            </a:r>
            <a:endParaRPr lang="uk-UA" sz="1100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0867" y="2290473"/>
            <a:ext cx="4678286" cy="274636"/>
          </a:xfrm>
          <a:prstGeom prst="rect">
            <a:avLst/>
          </a:prstGeom>
        </p:spPr>
      </p:pic>
      <p:cxnSp>
        <p:nvCxnSpPr>
          <p:cNvPr id="28" name="Прямая со стрелкой 27"/>
          <p:cNvCxnSpPr/>
          <p:nvPr/>
        </p:nvCxnSpPr>
        <p:spPr>
          <a:xfrm flipH="1">
            <a:off x="3423424" y="2516574"/>
            <a:ext cx="5809786" cy="311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7103" y="3467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dirty="0">
                <a:latin typeface="Verdana" panose="020B0604030504040204" pitchFamily="34" charset="0"/>
                <a:hlinkClick r:id="rId2"/>
              </a:rPr>
              <a:t>XML DOM (Document Object Model)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defines the properties and methods for accessing and editing XML.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7103" y="13885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All modern browsers have a built-in XML parser that can convert text into an XML DOM object.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9044" y="2264094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="demo"&gt;&lt;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text, parser,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text = 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"&lt;bookstore&gt;&lt;book&gt;"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"&lt;title&gt;Everyday Italian&lt;/title&gt;"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"&lt;author&gt;Giada De 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Laurentiis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&lt;/author&gt;"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"&lt;year&gt;2005&lt;/year&gt;"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"&lt;/book&gt;&lt;/bookstore&gt;"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parser = 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DOMParser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parser.parseFromString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text,</a:t>
            </a:r>
            <a:r>
              <a:rPr lang="en-US" sz="1200" dirty="0" err="1">
                <a:solidFill>
                  <a:srgbClr val="A52A2A"/>
                </a:solidFill>
                <a:latin typeface="Consolas" panose="020B0609020204030204" pitchFamily="49" charset="0"/>
              </a:rPr>
              <a:t>"text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/xml"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xmlDoc.getElementsByTagName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"title"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childNodes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2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uk-UA" sz="1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558" y="6018845"/>
            <a:ext cx="1076325" cy="28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5863" y="5977054"/>
            <a:ext cx="117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Результат:</a:t>
            </a:r>
            <a:endParaRPr lang="uk-UA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65863" y="6018845"/>
            <a:ext cx="2254020" cy="285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626" y="2606713"/>
            <a:ext cx="4314825" cy="1666875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8552985" y="2821259"/>
            <a:ext cx="869795" cy="111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261" y="1930104"/>
            <a:ext cx="2819400" cy="209550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 flipH="1">
            <a:off x="8296507" y="2185639"/>
            <a:ext cx="769434" cy="421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1918010" y="691376"/>
            <a:ext cx="5198675" cy="199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2732049" y="2034879"/>
            <a:ext cx="1683834" cy="29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70956" y="1182029"/>
            <a:ext cx="3454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Інший спосіб отримати </a:t>
            </a:r>
            <a:r>
              <a:rPr lang="en-US" dirty="0" smtClean="0"/>
              <a:t>XML DOM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7034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296</Words>
  <Application>Microsoft Office PowerPoint</Application>
  <PresentationFormat>Широкоэкранный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Open Sans</vt:lpstr>
      <vt:lpstr>Segoe UI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25</cp:revision>
  <dcterms:created xsi:type="dcterms:W3CDTF">2018-01-16T13:09:53Z</dcterms:created>
  <dcterms:modified xsi:type="dcterms:W3CDTF">2018-01-16T21:36:08Z</dcterms:modified>
</cp:coreProperties>
</file>