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11A66D9-4492-4376-8CC1-C973E508643E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59285-CB73-4908-8993-26EFA0D5B1C9}" type="datetimeFigureOut">
              <a:rPr lang="uk-UA" smtClean="0"/>
              <a:t>17.03.2018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E4FD6-69A5-4229-9928-0F5483147E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356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E4FD6-69A5-4229-9928-0F5483147EEB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31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C8C-9226-4248-831D-4FDAE721565F}" type="datetimeFigureOut">
              <a:rPr lang="uk-UA" smtClean="0"/>
              <a:t>17.03.2018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621C-2654-4391-B852-46E489C182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605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C8C-9226-4248-831D-4FDAE721565F}" type="datetimeFigureOut">
              <a:rPr lang="uk-UA" smtClean="0"/>
              <a:t>17.03.2018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621C-2654-4391-B852-46E489C182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555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C8C-9226-4248-831D-4FDAE721565F}" type="datetimeFigureOut">
              <a:rPr lang="uk-UA" smtClean="0"/>
              <a:t>17.03.2018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621C-2654-4391-B852-46E489C182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307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C8C-9226-4248-831D-4FDAE721565F}" type="datetimeFigureOut">
              <a:rPr lang="uk-UA" smtClean="0"/>
              <a:t>17.03.2018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621C-2654-4391-B852-46E489C182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342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C8C-9226-4248-831D-4FDAE721565F}" type="datetimeFigureOut">
              <a:rPr lang="uk-UA" smtClean="0"/>
              <a:t>17.03.2018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621C-2654-4391-B852-46E489C182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70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C8C-9226-4248-831D-4FDAE721565F}" type="datetimeFigureOut">
              <a:rPr lang="uk-UA" smtClean="0"/>
              <a:t>17.03.2018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621C-2654-4391-B852-46E489C182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033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C8C-9226-4248-831D-4FDAE721565F}" type="datetimeFigureOut">
              <a:rPr lang="uk-UA" smtClean="0"/>
              <a:t>17.03.2018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621C-2654-4391-B852-46E489C182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991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C8C-9226-4248-831D-4FDAE721565F}" type="datetimeFigureOut">
              <a:rPr lang="uk-UA" smtClean="0"/>
              <a:t>17.03.2018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621C-2654-4391-B852-46E489C182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38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C8C-9226-4248-831D-4FDAE721565F}" type="datetimeFigureOut">
              <a:rPr lang="uk-UA" smtClean="0"/>
              <a:t>17.03.2018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621C-2654-4391-B852-46E489C182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696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C8C-9226-4248-831D-4FDAE721565F}" type="datetimeFigureOut">
              <a:rPr lang="uk-UA" smtClean="0"/>
              <a:t>17.03.2018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621C-2654-4391-B852-46E489C182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580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C8C-9226-4248-831D-4FDAE721565F}" type="datetimeFigureOut">
              <a:rPr lang="uk-UA" smtClean="0"/>
              <a:t>17.03.2018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621C-2654-4391-B852-46E489C182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379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3DC8C-9226-4248-831D-4FDAE721565F}" type="datetimeFigureOut">
              <a:rPr lang="uk-UA" smtClean="0"/>
              <a:t>17.03.2018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B621C-2654-4391-B852-46E489C1827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282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gif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gif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" y="292417"/>
            <a:ext cx="2390775" cy="11525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185" y="292417"/>
            <a:ext cx="6343726" cy="1629727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557561" y="1338146"/>
            <a:ext cx="1784195" cy="11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880946" y="524107"/>
            <a:ext cx="1003610" cy="223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81" y="2153834"/>
            <a:ext cx="3181350" cy="2000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2771" y="2286000"/>
            <a:ext cx="34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Повторно </a:t>
            </a:r>
            <a:r>
              <a:rPr lang="ru-RU" dirty="0" err="1" smtClean="0"/>
              <a:t>використовуваний</a:t>
            </a:r>
            <a:r>
              <a:rPr lang="ru-RU" dirty="0" smtClean="0"/>
              <a:t> код</a:t>
            </a:r>
            <a:endParaRPr lang="uk-UA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 flipV="1">
            <a:off x="880946" y="2419815"/>
            <a:ext cx="1929161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990" y="3800475"/>
            <a:ext cx="7467600" cy="2914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7727" y="4996190"/>
            <a:ext cx="3335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 smtClean="0"/>
              <a:t>Існує така штука як </a:t>
            </a:r>
            <a:r>
              <a:rPr lang="uk-UA" sz="1400" dirty="0" err="1" smtClean="0"/>
              <a:t>схлопування</a:t>
            </a:r>
            <a:r>
              <a:rPr lang="uk-UA" sz="1400" dirty="0" smtClean="0"/>
              <a:t> границь:</a:t>
            </a:r>
          </a:p>
          <a:p>
            <a:r>
              <a:rPr lang="en-US" sz="1400" dirty="0" smtClean="0"/>
              <a:t>div2 </a:t>
            </a:r>
            <a:r>
              <a:rPr lang="ru-RU" sz="1400" dirty="0" smtClean="0"/>
              <a:t>н</a:t>
            </a:r>
            <a:r>
              <a:rPr lang="uk-UA" sz="1400" dirty="0" smtClean="0"/>
              <a:t>і</a:t>
            </a:r>
            <a:r>
              <a:rPr lang="ru-RU" sz="1400" dirty="0" smtClean="0"/>
              <a:t>би </a:t>
            </a:r>
            <a:r>
              <a:rPr lang="en-US" sz="1400" dirty="0" smtClean="0"/>
              <a:t> </a:t>
            </a:r>
            <a:r>
              <a:rPr lang="uk-UA" sz="1400" dirty="0" smtClean="0"/>
              <a:t>не помічає границь </a:t>
            </a:r>
            <a:r>
              <a:rPr lang="en-US" sz="1400" dirty="0" smtClean="0"/>
              <a:t>div1 </a:t>
            </a:r>
            <a:endParaRPr lang="uk-UA" sz="14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5863048" y="4806176"/>
            <a:ext cx="2154679" cy="25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4840" y="2104399"/>
            <a:ext cx="2571750" cy="195262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8604" y="4514153"/>
            <a:ext cx="2505075" cy="2143125"/>
          </a:xfrm>
          <a:prstGeom prst="rect">
            <a:avLst/>
          </a:prstGeom>
        </p:spPr>
      </p:pic>
      <p:cxnSp>
        <p:nvCxnSpPr>
          <p:cNvPr id="16" name="Прямая со стрелкой 15"/>
          <p:cNvCxnSpPr/>
          <p:nvPr/>
        </p:nvCxnSpPr>
        <p:spPr>
          <a:xfrm flipV="1">
            <a:off x="3077737" y="6133171"/>
            <a:ext cx="1481253" cy="25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029522" y="6442176"/>
            <a:ext cx="851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76484" y="6257836"/>
            <a:ext cx="14812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clear  </a:t>
            </a:r>
            <a:r>
              <a:rPr lang="uk-UA" sz="1100" dirty="0" smtClean="0">
                <a:solidFill>
                  <a:srgbClr val="0070C0"/>
                </a:solidFill>
              </a:rPr>
              <a:t>або </a:t>
            </a:r>
            <a:r>
              <a:rPr lang="en-US" sz="1100" dirty="0" err="1" smtClean="0">
                <a:solidFill>
                  <a:srgbClr val="0070C0"/>
                </a:solidFill>
              </a:rPr>
              <a:t>overflow:hidden</a:t>
            </a:r>
            <a:r>
              <a:rPr lang="en-US" sz="1100" dirty="0" smtClean="0">
                <a:solidFill>
                  <a:srgbClr val="0070C0"/>
                </a:solidFill>
              </a:rPr>
              <a:t> </a:t>
            </a:r>
            <a:r>
              <a:rPr lang="uk-UA" sz="1100" dirty="0" smtClean="0">
                <a:solidFill>
                  <a:srgbClr val="0070C0"/>
                </a:solidFill>
              </a:rPr>
              <a:t>вирішують ситуаці</a:t>
            </a:r>
            <a:r>
              <a:rPr lang="uk-UA" sz="1100" dirty="0">
                <a:solidFill>
                  <a:srgbClr val="0070C0"/>
                </a:solidFill>
              </a:rPr>
              <a:t>ю</a:t>
            </a:r>
          </a:p>
        </p:txBody>
      </p:sp>
    </p:spTree>
    <p:extLst>
      <p:ext uri="{BB962C8B-B14F-4D97-AF65-F5344CB8AC3E}">
        <p14:creationId xmlns:p14="http://schemas.microsoft.com/office/powerpoint/2010/main" val="39510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8" y="0"/>
            <a:ext cx="5611399" cy="302372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592" y="204322"/>
            <a:ext cx="2543175" cy="2819400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3858322" y="334537"/>
            <a:ext cx="2252546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3791415" y="345688"/>
            <a:ext cx="2330605" cy="170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5363737" y="1103971"/>
            <a:ext cx="825190" cy="55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5263376" y="2308302"/>
            <a:ext cx="858644" cy="201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3858322" y="1918010"/>
            <a:ext cx="2330605" cy="14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87" y="2260994"/>
            <a:ext cx="4096389" cy="5419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05" y="3272648"/>
            <a:ext cx="7370956" cy="35448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588" y="3240014"/>
            <a:ext cx="530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static- </a:t>
            </a:r>
            <a:r>
              <a:rPr lang="ru-RU" sz="1200" dirty="0" err="1" smtClean="0"/>
              <a:t>йому</a:t>
            </a:r>
            <a:r>
              <a:rPr lang="ru-RU" sz="1200" dirty="0" smtClean="0"/>
              <a:t> </a:t>
            </a:r>
            <a:r>
              <a:rPr lang="ru-RU" sz="1200" dirty="0" err="1" smtClean="0"/>
              <a:t>поф</a:t>
            </a:r>
            <a:r>
              <a:rPr lang="uk-UA" sz="1200" dirty="0" err="1" smtClean="0"/>
              <a:t>ігу</a:t>
            </a:r>
            <a:r>
              <a:rPr lang="uk-UA" sz="1200" dirty="0" smtClean="0"/>
              <a:t> на всі твої бажання його </a:t>
            </a:r>
            <a:r>
              <a:rPr lang="uk-UA" sz="1200" dirty="0" err="1" smtClean="0"/>
              <a:t>зрухати</a:t>
            </a:r>
            <a:r>
              <a:rPr lang="uk-UA" sz="1200" dirty="0" smtClean="0"/>
              <a:t> з місця де він сидить у батьківському елементі, він не реагує на </a:t>
            </a:r>
            <a:r>
              <a:rPr lang="en-US" sz="1200" dirty="0" smtClean="0"/>
              <a:t>top, left</a:t>
            </a:r>
            <a:r>
              <a:rPr lang="uk-UA" sz="1200" dirty="0" smtClean="0"/>
              <a:t> тобто це </a:t>
            </a:r>
            <a:r>
              <a:rPr lang="en-US" sz="1200" dirty="0" smtClean="0"/>
              <a:t>initial </a:t>
            </a:r>
            <a:r>
              <a:rPr lang="ru-RU" sz="1200" dirty="0" err="1" smtClean="0"/>
              <a:t>який</a:t>
            </a:r>
            <a:r>
              <a:rPr lang="ru-RU" sz="1200" dirty="0" smtClean="0"/>
              <a:t> не </a:t>
            </a:r>
            <a:r>
              <a:rPr lang="uk-UA" sz="1200" dirty="0" smtClean="0"/>
              <a:t>можливо </a:t>
            </a:r>
            <a:r>
              <a:rPr lang="uk-UA" sz="1200" dirty="0" err="1" smtClean="0"/>
              <a:t>зрухати</a:t>
            </a:r>
            <a:r>
              <a:rPr lang="uk-UA" sz="1200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588" y="3829436"/>
            <a:ext cx="522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initial- </a:t>
            </a:r>
            <a:r>
              <a:rPr lang="uk-UA" sz="1200" dirty="0" smtClean="0"/>
              <a:t>це там де браузер ставить його за замовчуванням у батьківському елементі, просто початкове його місце, але в принципі його опісля можна зрушити.</a:t>
            </a:r>
            <a:endParaRPr lang="uk-UA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530" y="4443133"/>
            <a:ext cx="4612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Relative- </a:t>
            </a:r>
            <a:r>
              <a:rPr lang="uk-UA" sz="1200" dirty="0" smtClean="0"/>
              <a:t>відлік координат починається від батьківського елемента</a:t>
            </a:r>
            <a:endParaRPr lang="uk-U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4752766"/>
            <a:ext cx="4612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fixed- </a:t>
            </a:r>
            <a:r>
              <a:rPr lang="uk-UA" sz="1200" dirty="0" smtClean="0"/>
              <a:t>відлік координат починається від </a:t>
            </a:r>
            <a:r>
              <a:rPr lang="ru-RU" sz="1200" dirty="0" err="1" smtClean="0"/>
              <a:t>екрану</a:t>
            </a:r>
            <a:r>
              <a:rPr lang="uk-UA" sz="1200" dirty="0" smtClean="0"/>
              <a:t> </a:t>
            </a:r>
            <a:r>
              <a:rPr lang="uk-UA" sz="1200" dirty="0" err="1" smtClean="0"/>
              <a:t>компа</a:t>
            </a:r>
            <a:r>
              <a:rPr lang="uk-UA" sz="1200" dirty="0" smtClean="0"/>
              <a:t>, і завжди в цій точці екрану буде, як би ти не </a:t>
            </a:r>
            <a:r>
              <a:rPr lang="uk-UA" sz="1200" dirty="0" err="1" smtClean="0"/>
              <a:t>скролив</a:t>
            </a:r>
            <a:r>
              <a:rPr lang="uk-UA" sz="1200" dirty="0" smtClean="0"/>
              <a:t> сторінку</a:t>
            </a:r>
            <a:endParaRPr lang="uk-UA" sz="12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61" y="31473"/>
            <a:ext cx="2173988" cy="3224858"/>
          </a:xfrm>
          <a:prstGeom prst="rect">
            <a:avLst/>
          </a:prstGeom>
        </p:spPr>
      </p:pic>
      <p:cxnSp>
        <p:nvCxnSpPr>
          <p:cNvPr id="21" name="Прямая со стрелкой 20"/>
          <p:cNvCxnSpPr/>
          <p:nvPr/>
        </p:nvCxnSpPr>
        <p:spPr>
          <a:xfrm flipV="1">
            <a:off x="4362775" y="2802908"/>
            <a:ext cx="4424386" cy="204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589" y="5214431"/>
            <a:ext cx="418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absolute – </a:t>
            </a:r>
            <a:r>
              <a:rPr lang="uk-UA" sz="1200" dirty="0" smtClean="0"/>
              <a:t>інші елементи (сусіди) тупо не помічають існування цього елемента, і відлік він бере від батька </a:t>
            </a:r>
            <a:r>
              <a:rPr lang="uk-UA" sz="1200" dirty="0" err="1" smtClean="0"/>
              <a:t>батька</a:t>
            </a:r>
            <a:r>
              <a:rPr lang="uk-UA" sz="1200" dirty="0" smtClean="0"/>
              <a:t>.</a:t>
            </a:r>
            <a:endParaRPr lang="uk-U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82588" y="5676096"/>
            <a:ext cx="2472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inherit- </a:t>
            </a:r>
            <a:r>
              <a:rPr lang="ru-RU" sz="1200" dirty="0" err="1" smtClean="0"/>
              <a:t>насл</a:t>
            </a:r>
            <a:r>
              <a:rPr lang="uk-UA" sz="1200" dirty="0" smtClean="0"/>
              <a:t>і</a:t>
            </a:r>
            <a:r>
              <a:rPr lang="ru-RU" sz="1200" dirty="0" err="1" smtClean="0"/>
              <a:t>ду</a:t>
            </a:r>
            <a:r>
              <a:rPr lang="uk-UA" sz="1200" dirty="0" smtClean="0"/>
              <a:t>є </a:t>
            </a:r>
            <a:r>
              <a:rPr lang="en-US" sz="1200" dirty="0" smtClean="0"/>
              <a:t>position </a:t>
            </a:r>
            <a:r>
              <a:rPr lang="ru-RU" sz="1200" dirty="0" smtClean="0"/>
              <a:t>в</a:t>
            </a:r>
            <a:r>
              <a:rPr lang="uk-UA" sz="1200" dirty="0" smtClean="0"/>
              <a:t>ід батька</a:t>
            </a:r>
            <a:endParaRPr lang="uk-UA" sz="1200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8675649" y="5964246"/>
            <a:ext cx="5352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8649632" y="5871320"/>
            <a:ext cx="5352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85" y="518068"/>
            <a:ext cx="3684781" cy="273983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256248" y="148736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x-locale-heading-primary"/>
              </a:rPr>
              <a:t>The box model</a:t>
            </a:r>
            <a:endParaRPr lang="en-US" b="1" i="0" dirty="0">
              <a:solidFill>
                <a:srgbClr val="333333"/>
              </a:solidFill>
              <a:effectLst/>
              <a:latin typeface="x-locale-heading-primary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32" y="632311"/>
            <a:ext cx="6930483" cy="26255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3" y="3372141"/>
            <a:ext cx="5570034" cy="21101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75" y="3372141"/>
            <a:ext cx="5575610" cy="211229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6945" y="5448874"/>
            <a:ext cx="5336440" cy="1373737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V="1">
            <a:off x="5519854" y="4906537"/>
            <a:ext cx="1326995" cy="122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5505624" y="5252224"/>
            <a:ext cx="1352376" cy="88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2502" y="6083947"/>
            <a:ext cx="1544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 </a:t>
            </a:r>
            <a:r>
              <a:rPr lang="uk-UA" sz="1400" dirty="0" smtClean="0"/>
              <a:t>– стосується </a:t>
            </a:r>
            <a:r>
              <a:rPr lang="en-US" sz="1400" dirty="0" smtClean="0"/>
              <a:t>newlines, wrap –</a:t>
            </a:r>
            <a:r>
              <a:rPr lang="ru-RU" sz="1400" dirty="0" smtClean="0"/>
              <a:t> </a:t>
            </a:r>
            <a:r>
              <a:rPr lang="uk-UA" sz="1400" dirty="0" smtClean="0"/>
              <a:t>огортання тексту</a:t>
            </a:r>
            <a:endParaRPr lang="uk-UA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389327" y="3372038"/>
            <a:ext cx="2040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 smtClean="0"/>
              <a:t>Опрацьовуэ</a:t>
            </a:r>
            <a:r>
              <a:rPr lang="ru-RU" sz="1400" dirty="0" smtClean="0"/>
              <a:t> </a:t>
            </a:r>
            <a:r>
              <a:rPr lang="uk-UA" sz="1400" dirty="0" smtClean="0"/>
              <a:t>пробіли, та переходи на нову строку</a:t>
            </a:r>
            <a:endParaRPr lang="uk-UA" sz="14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6579218" y="3557652"/>
            <a:ext cx="2865865" cy="25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46849" y="634208"/>
            <a:ext cx="397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На яку площу поширювати </a:t>
            </a:r>
            <a:r>
              <a:rPr lang="en-US" dirty="0" smtClean="0"/>
              <a:t>background</a:t>
            </a:r>
            <a:endParaRPr lang="uk-UA" dirty="0"/>
          </a:p>
        </p:txBody>
      </p:sp>
      <p:cxnSp>
        <p:nvCxnSpPr>
          <p:cNvPr id="18" name="Прямая со стрелкой 17"/>
          <p:cNvCxnSpPr>
            <a:stCxn id="16" idx="1"/>
          </p:cNvCxnSpPr>
          <p:nvPr/>
        </p:nvCxnSpPr>
        <p:spPr>
          <a:xfrm flipH="1">
            <a:off x="5505624" y="818874"/>
            <a:ext cx="1341225" cy="31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19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0731" y="85590"/>
            <a:ext cx="12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CSS</a:t>
            </a:r>
            <a:r>
              <a:rPr lang="uk-UA" dirty="0" smtClean="0"/>
              <a:t> </a:t>
            </a:r>
            <a:r>
              <a:rPr lang="en-US" dirty="0" smtClean="0"/>
              <a:t>Flexbox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7" y="721622"/>
            <a:ext cx="3213221" cy="88471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77" y="270256"/>
            <a:ext cx="1514475" cy="26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3813" y="167624"/>
            <a:ext cx="211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напрямок від с до а</a:t>
            </a:r>
            <a:endParaRPr lang="uk-UA" dirty="0"/>
          </a:p>
        </p:txBody>
      </p:sp>
      <p:cxnSp>
        <p:nvCxnSpPr>
          <p:cNvPr id="7" name="Прямая со стрелкой 6"/>
          <p:cNvCxnSpPr>
            <a:stCxn id="5" idx="1"/>
            <a:endCxn id="4" idx="3"/>
          </p:cNvCxnSpPr>
          <p:nvPr/>
        </p:nvCxnSpPr>
        <p:spPr>
          <a:xfrm flipH="1">
            <a:off x="1889352" y="352290"/>
            <a:ext cx="414461" cy="51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878774" y="270256"/>
            <a:ext cx="1010578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678" y="721622"/>
            <a:ext cx="3730770" cy="1258506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615044" y="855023"/>
            <a:ext cx="855023" cy="11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3536869" y="1518062"/>
            <a:ext cx="855023" cy="11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92199" y="1605297"/>
            <a:ext cx="362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 axis </a:t>
            </a:r>
            <a:r>
              <a:rPr lang="ru-RU" dirty="0" smtClean="0"/>
              <a:t>– </a:t>
            </a:r>
            <a:r>
              <a:rPr lang="uk-UA" dirty="0" smtClean="0"/>
              <a:t>це перпендикулярні осі</a:t>
            </a:r>
            <a:endParaRPr lang="uk-UA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909455" y="907328"/>
            <a:ext cx="11875" cy="69900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537927" y="1974629"/>
            <a:ext cx="972804" cy="549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2042555" y="1518062"/>
            <a:ext cx="809655" cy="22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232454" y="1924349"/>
            <a:ext cx="2185399" cy="1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5038" y="167624"/>
            <a:ext cx="3774103" cy="925264"/>
          </a:xfrm>
          <a:prstGeom prst="rect">
            <a:avLst/>
          </a:prstGeom>
        </p:spPr>
      </p:pic>
      <p:cxnSp>
        <p:nvCxnSpPr>
          <p:cNvPr id="24" name="Прямая соединительная линия 23"/>
          <p:cNvCxnSpPr/>
          <p:nvPr/>
        </p:nvCxnSpPr>
        <p:spPr>
          <a:xfrm>
            <a:off x="7287537" y="795648"/>
            <a:ext cx="4057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0741272" y="793671"/>
            <a:ext cx="4057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0416" y="1256830"/>
            <a:ext cx="4304562" cy="29789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42764" y="1789963"/>
            <a:ext cx="244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chemeClr val="accent1"/>
                </a:solidFill>
              </a:rPr>
              <a:t>контейнер</a:t>
            </a:r>
            <a:r>
              <a:rPr lang="uk-UA" dirty="0" smtClean="0"/>
              <a:t> – це те що  огортає </a:t>
            </a:r>
            <a:r>
              <a:rPr lang="en-US" dirty="0" smtClean="0">
                <a:solidFill>
                  <a:srgbClr val="FFC000"/>
                </a:solidFill>
              </a:rPr>
              <a:t>flex-items</a:t>
            </a:r>
            <a:endParaRPr lang="uk-UA" dirty="0">
              <a:solidFill>
                <a:srgbClr val="FFC000"/>
              </a:solidFill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8645236" y="1974629"/>
            <a:ext cx="1116281" cy="42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 flipV="1">
            <a:off x="7740796" y="1974629"/>
            <a:ext cx="1901968" cy="28168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8087096" y="1810687"/>
            <a:ext cx="1555668" cy="49312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8562109" y="1739734"/>
            <a:ext cx="1080655" cy="65908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8288977" y="2576945"/>
            <a:ext cx="855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Рисунок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5037" y="4420481"/>
            <a:ext cx="4632039" cy="2241576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8087096" y="5201392"/>
            <a:ext cx="1888177" cy="332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-33117" y="1972793"/>
            <a:ext cx="3351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це</a:t>
            </a:r>
            <a:r>
              <a:rPr lang="ru-RU" dirty="0" smtClean="0"/>
              <a:t> т</a:t>
            </a:r>
            <a:r>
              <a:rPr lang="uk-UA" dirty="0" smtClean="0"/>
              <a:t>і осі по яких розтягується </a:t>
            </a:r>
            <a:r>
              <a:rPr lang="en-US" dirty="0" smtClean="0"/>
              <a:t>item </a:t>
            </a:r>
            <a:r>
              <a:rPr lang="uk-UA" dirty="0" smtClean="0"/>
              <a:t>щоб наповнити простір контейнера </a:t>
            </a:r>
            <a:endParaRPr lang="uk-UA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211873" y="1879461"/>
            <a:ext cx="33454" cy="18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0565" y="4610254"/>
            <a:ext cx="4116972" cy="2051803"/>
          </a:xfrm>
          <a:prstGeom prst="rect">
            <a:avLst/>
          </a:prstGeom>
        </p:spPr>
      </p:pic>
      <p:cxnSp>
        <p:nvCxnSpPr>
          <p:cNvPr id="20" name="Прямая соединительная линия 19"/>
          <p:cNvCxnSpPr/>
          <p:nvPr/>
        </p:nvCxnSpPr>
        <p:spPr>
          <a:xfrm>
            <a:off x="3713356" y="5664819"/>
            <a:ext cx="8245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 flipV="1">
            <a:off x="4293220" y="5201392"/>
            <a:ext cx="244707" cy="339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16966" y="5203154"/>
            <a:ext cx="2274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огортання якраз призводить до того шо переводить на новий рядок </a:t>
            </a:r>
            <a:endParaRPr lang="uk-UA" b="1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 flipH="1" flipV="1">
            <a:off x="4716966" y="5118410"/>
            <a:ext cx="512085" cy="24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84" y="5367646"/>
            <a:ext cx="3074381" cy="126050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3867" y="4951141"/>
            <a:ext cx="2341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є таке поняття як </a:t>
            </a:r>
            <a:r>
              <a:rPr lang="en-US" sz="1200" dirty="0" smtClean="0"/>
              <a:t> </a:t>
            </a:r>
            <a:r>
              <a:rPr lang="uk-UA" sz="1200" dirty="0" smtClean="0"/>
              <a:t> </a:t>
            </a:r>
            <a:r>
              <a:rPr lang="en-US" sz="1200" dirty="0" smtClean="0"/>
              <a:t>available space</a:t>
            </a:r>
            <a:endParaRPr lang="uk-UA" sz="1200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1889352" y="5118410"/>
            <a:ext cx="343102" cy="73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Рисунок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82" y="3330604"/>
            <a:ext cx="3374777" cy="1238450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78043" y="3319268"/>
            <a:ext cx="3506040" cy="1208586"/>
          </a:xfrm>
          <a:prstGeom prst="rect">
            <a:avLst/>
          </a:prstGeom>
        </p:spPr>
      </p:pic>
      <p:cxnSp>
        <p:nvCxnSpPr>
          <p:cNvPr id="54" name="Прямая со стрелкой 53"/>
          <p:cNvCxnSpPr/>
          <p:nvPr/>
        </p:nvCxnSpPr>
        <p:spPr>
          <a:xfrm flipV="1">
            <a:off x="1743670" y="3949829"/>
            <a:ext cx="560143" cy="113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V="1">
            <a:off x="1900651" y="4165563"/>
            <a:ext cx="4891265" cy="83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258309" y="3204462"/>
            <a:ext cx="1436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(</a:t>
            </a:r>
            <a:r>
              <a:rPr lang="uk-UA" sz="1200" dirty="0" smtClean="0"/>
              <a:t>більше простору ніж потребується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59" name="TextBox 58"/>
          <p:cNvSpPr txBox="1"/>
          <p:nvPr/>
        </p:nvSpPr>
        <p:spPr>
          <a:xfrm>
            <a:off x="6126803" y="3188418"/>
            <a:ext cx="98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06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99" y="713886"/>
            <a:ext cx="1524000" cy="733425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78214" y="358759"/>
            <a:ext cx="1240167" cy="246221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flex-basis</a:t>
            </a: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x-locale-heading-primary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78215" y="1301126"/>
            <a:ext cx="1240167" cy="246221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uk-UA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grow</a:t>
            </a: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x-locale-heading-primary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78214" y="1710040"/>
            <a:ext cx="1240167" cy="246221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uk-UA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shrink</a:t>
            </a: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x-locale-heading-primary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3647" y="217353"/>
            <a:ext cx="62056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 smtClean="0"/>
              <a:t>якщо </a:t>
            </a:r>
            <a:r>
              <a:rPr lang="en-US" sz="1000" dirty="0" smtClean="0"/>
              <a:t>item </a:t>
            </a:r>
            <a:r>
              <a:rPr lang="ru-RU" sz="1000" dirty="0" err="1" smtClean="0"/>
              <a:t>ма</a:t>
            </a:r>
            <a:r>
              <a:rPr lang="uk-UA" sz="1000" dirty="0" smtClean="0"/>
              <a:t>є вказану свою ширину </a:t>
            </a:r>
            <a:r>
              <a:rPr lang="en-US" sz="1000" dirty="0" smtClean="0"/>
              <a:t>width, </a:t>
            </a:r>
            <a:r>
              <a:rPr lang="ru-RU" sz="1000" dirty="0" smtClean="0"/>
              <a:t>то </a:t>
            </a:r>
            <a:r>
              <a:rPr lang="uk-UA" sz="1000" dirty="0" smtClean="0"/>
              <a:t>вона буде</a:t>
            </a:r>
            <a:r>
              <a:rPr lang="ru-RU" sz="1000" dirty="0" smtClean="0"/>
              <a:t> </a:t>
            </a:r>
            <a:r>
              <a:rPr lang="ru-RU" sz="1000" dirty="0" err="1" smtClean="0"/>
              <a:t>використовуватися</a:t>
            </a:r>
            <a:r>
              <a:rPr lang="ru-RU" sz="1000" dirty="0" smtClean="0"/>
              <a:t> </a:t>
            </a:r>
            <a:r>
              <a:rPr lang="uk-UA" sz="1000" dirty="0" smtClean="0"/>
              <a:t>при</a:t>
            </a:r>
            <a:r>
              <a:rPr lang="ru-RU" sz="1000" dirty="0" smtClean="0"/>
              <a:t> </a:t>
            </a:r>
            <a:r>
              <a:rPr lang="en-US" sz="1200" b="1" dirty="0" smtClean="0"/>
              <a:t>flex-basis</a:t>
            </a:r>
            <a:r>
              <a:rPr lang="uk-UA" sz="1200" b="1" dirty="0" smtClean="0"/>
              <a:t>: </a:t>
            </a:r>
            <a:r>
              <a:rPr lang="en-US" sz="1200" b="1" dirty="0" smtClean="0"/>
              <a:t>auto</a:t>
            </a:r>
            <a:r>
              <a:rPr lang="uk-UA" sz="1000" dirty="0" smtClean="0"/>
              <a:t>, як базова ширина </a:t>
            </a:r>
            <a:r>
              <a:rPr lang="uk-UA" sz="1000" dirty="0" err="1" smtClean="0"/>
              <a:t>ітема</a:t>
            </a:r>
            <a:r>
              <a:rPr lang="uk-UA" sz="1000" dirty="0" smtClean="0"/>
              <a:t>, якщо </a:t>
            </a:r>
            <a:r>
              <a:rPr lang="en-US" sz="1200" b="1" dirty="0" smtClean="0"/>
              <a:t>width</a:t>
            </a:r>
            <a:r>
              <a:rPr lang="en-US" sz="1000" dirty="0" smtClean="0"/>
              <a:t> – </a:t>
            </a:r>
            <a:r>
              <a:rPr lang="uk-UA" sz="1000" dirty="0" smtClean="0"/>
              <a:t>не вказана, то </a:t>
            </a:r>
            <a:r>
              <a:rPr lang="uk-UA" altLang="uk-UA" sz="1200" b="1" dirty="0" err="1">
                <a:latin typeface="Consolas" panose="020B0609020204030204" pitchFamily="49" charset="0"/>
              </a:rPr>
              <a:t>flex-basis</a:t>
            </a:r>
            <a:r>
              <a:rPr lang="uk-UA" sz="1000" dirty="0" smtClean="0"/>
              <a:t> визначається шириною контенту. Для кожного </a:t>
            </a:r>
            <a:r>
              <a:rPr lang="uk-UA" sz="1000" dirty="0" err="1" smtClean="0"/>
              <a:t>ітема</a:t>
            </a:r>
            <a:r>
              <a:rPr lang="uk-UA" sz="1000" dirty="0" smtClean="0"/>
              <a:t>, можна</a:t>
            </a:r>
            <a:r>
              <a:rPr lang="en-US" sz="1000" dirty="0" smtClean="0"/>
              <a:t>(</a:t>
            </a:r>
            <a:r>
              <a:rPr lang="uk-UA" sz="1000" dirty="0" smtClean="0"/>
              <a:t>і треба</a:t>
            </a:r>
            <a:r>
              <a:rPr lang="en-US" sz="1000" dirty="0" smtClean="0"/>
              <a:t>)</a:t>
            </a:r>
            <a:r>
              <a:rPr lang="uk-UA" sz="1000" dirty="0" smtClean="0"/>
              <a:t> вказувати її напряму (по суті - це ширина</a:t>
            </a:r>
            <a:r>
              <a:rPr lang="en-US" sz="1000" dirty="0" smtClean="0"/>
              <a:t> item</a:t>
            </a:r>
            <a:r>
              <a:rPr lang="uk-UA" sz="1000" dirty="0" smtClean="0"/>
              <a:t> в напрямку </a:t>
            </a:r>
            <a:r>
              <a:rPr lang="en-US" sz="1000" dirty="0" smtClean="0"/>
              <a:t>main axis</a:t>
            </a:r>
            <a:r>
              <a:rPr lang="uk-UA" sz="1000" dirty="0" smtClean="0"/>
              <a:t>)</a:t>
            </a:r>
            <a:endParaRPr lang="uk-UA" sz="1000" dirty="0"/>
          </a:p>
        </p:txBody>
      </p:sp>
      <p:sp>
        <p:nvSpPr>
          <p:cNvPr id="7" name="Полилиния 6"/>
          <p:cNvSpPr/>
          <p:nvPr/>
        </p:nvSpPr>
        <p:spPr>
          <a:xfrm>
            <a:off x="8426122" y="99347"/>
            <a:ext cx="512956" cy="211873"/>
          </a:xfrm>
          <a:custGeom>
            <a:avLst/>
            <a:gdLst>
              <a:gd name="connsiteX0" fmla="*/ 512956 w 512956"/>
              <a:gd name="connsiteY0" fmla="*/ 211873 h 211873"/>
              <a:gd name="connsiteX1" fmla="*/ 446049 w 512956"/>
              <a:gd name="connsiteY1" fmla="*/ 156117 h 211873"/>
              <a:gd name="connsiteX2" fmla="*/ 401444 w 512956"/>
              <a:gd name="connsiteY2" fmla="*/ 89209 h 211873"/>
              <a:gd name="connsiteX3" fmla="*/ 379141 w 512956"/>
              <a:gd name="connsiteY3" fmla="*/ 55756 h 211873"/>
              <a:gd name="connsiteX4" fmla="*/ 323385 w 512956"/>
              <a:gd name="connsiteY4" fmla="*/ 11151 h 211873"/>
              <a:gd name="connsiteX5" fmla="*/ 289932 w 512956"/>
              <a:gd name="connsiteY5" fmla="*/ 0 h 211873"/>
              <a:gd name="connsiteX6" fmla="*/ 100361 w 512956"/>
              <a:gd name="connsiteY6" fmla="*/ 11151 h 211873"/>
              <a:gd name="connsiteX7" fmla="*/ 66907 w 512956"/>
              <a:gd name="connsiteY7" fmla="*/ 22302 h 211873"/>
              <a:gd name="connsiteX8" fmla="*/ 44605 w 512956"/>
              <a:gd name="connsiteY8" fmla="*/ 44605 h 211873"/>
              <a:gd name="connsiteX9" fmla="*/ 33454 w 512956"/>
              <a:gd name="connsiteY9" fmla="*/ 78058 h 211873"/>
              <a:gd name="connsiteX10" fmla="*/ 22302 w 512956"/>
              <a:gd name="connsiteY10" fmla="*/ 122663 h 211873"/>
              <a:gd name="connsiteX11" fmla="*/ 0 w 512956"/>
              <a:gd name="connsiteY11" fmla="*/ 189570 h 21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2956" h="211873">
                <a:moveTo>
                  <a:pt x="512956" y="211873"/>
                </a:moveTo>
                <a:cubicBezTo>
                  <a:pt x="490654" y="193288"/>
                  <a:pt x="465577" y="177598"/>
                  <a:pt x="446049" y="156117"/>
                </a:cubicBezTo>
                <a:cubicBezTo>
                  <a:pt x="428018" y="136283"/>
                  <a:pt x="416313" y="111512"/>
                  <a:pt x="401444" y="89209"/>
                </a:cubicBezTo>
                <a:cubicBezTo>
                  <a:pt x="394010" y="78058"/>
                  <a:pt x="388617" y="65233"/>
                  <a:pt x="379141" y="55756"/>
                </a:cubicBezTo>
                <a:cubicBezTo>
                  <a:pt x="358396" y="35010"/>
                  <a:pt x="351522" y="25219"/>
                  <a:pt x="323385" y="11151"/>
                </a:cubicBezTo>
                <a:cubicBezTo>
                  <a:pt x="312872" y="5894"/>
                  <a:pt x="301083" y="3717"/>
                  <a:pt x="289932" y="0"/>
                </a:cubicBezTo>
                <a:cubicBezTo>
                  <a:pt x="226742" y="3717"/>
                  <a:pt x="163346" y="4853"/>
                  <a:pt x="100361" y="11151"/>
                </a:cubicBezTo>
                <a:cubicBezTo>
                  <a:pt x="88665" y="12321"/>
                  <a:pt x="76986" y="16254"/>
                  <a:pt x="66907" y="22302"/>
                </a:cubicBezTo>
                <a:cubicBezTo>
                  <a:pt x="57892" y="27711"/>
                  <a:pt x="52039" y="37171"/>
                  <a:pt x="44605" y="44605"/>
                </a:cubicBezTo>
                <a:cubicBezTo>
                  <a:pt x="40888" y="55756"/>
                  <a:pt x="36683" y="66756"/>
                  <a:pt x="33454" y="78058"/>
                </a:cubicBezTo>
                <a:cubicBezTo>
                  <a:pt x="29244" y="92794"/>
                  <a:pt x="26706" y="107983"/>
                  <a:pt x="22302" y="122663"/>
                </a:cubicBezTo>
                <a:cubicBezTo>
                  <a:pt x="15547" y="145180"/>
                  <a:pt x="0" y="189570"/>
                  <a:pt x="0" y="18957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6307390" y="1047201"/>
            <a:ext cx="6051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 smtClean="0"/>
              <a:t>для кожного окремого </a:t>
            </a:r>
            <a:r>
              <a:rPr lang="uk-UA" sz="1000" dirty="0" err="1" smtClean="0"/>
              <a:t>ітема</a:t>
            </a:r>
            <a:r>
              <a:rPr lang="uk-UA" sz="1000" dirty="0" smtClean="0"/>
              <a:t> можна вказувати окремо швидкість зростання ширини </a:t>
            </a:r>
            <a:r>
              <a:rPr lang="uk-UA" sz="1000" dirty="0" err="1" smtClean="0"/>
              <a:t>ітема</a:t>
            </a:r>
            <a:r>
              <a:rPr lang="uk-UA" sz="1000" dirty="0" smtClean="0"/>
              <a:t>, яку </a:t>
            </a:r>
            <a:r>
              <a:rPr lang="uk-UA" sz="1000" dirty="0" err="1" smtClean="0"/>
              <a:t>ітем</a:t>
            </a:r>
            <a:r>
              <a:rPr lang="uk-UA" sz="1000" dirty="0" smtClean="0"/>
              <a:t> по порціях буде </a:t>
            </a:r>
            <a:r>
              <a:rPr lang="uk-UA" sz="1000" dirty="0" err="1" smtClean="0"/>
              <a:t>віджирати</a:t>
            </a:r>
            <a:r>
              <a:rPr lang="uk-UA" sz="1000" dirty="0" smtClean="0"/>
              <a:t> від </a:t>
            </a:r>
            <a:r>
              <a:rPr lang="en-US" sz="1000" dirty="0" smtClean="0"/>
              <a:t>available space</a:t>
            </a:r>
            <a:endParaRPr lang="uk-UA" sz="10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8426122" y="222010"/>
            <a:ext cx="22302" cy="66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4275117" y="604980"/>
            <a:ext cx="703097" cy="44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1"/>
          </p:cNvCxnSpPr>
          <p:nvPr/>
        </p:nvCxnSpPr>
        <p:spPr>
          <a:xfrm flipH="1" flipV="1">
            <a:off x="3628499" y="1138433"/>
            <a:ext cx="1349716" cy="28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1"/>
          </p:cNvCxnSpPr>
          <p:nvPr/>
        </p:nvCxnSpPr>
        <p:spPr>
          <a:xfrm flipH="1" flipV="1">
            <a:off x="3847605" y="1138433"/>
            <a:ext cx="1130609" cy="69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835" y="2118954"/>
            <a:ext cx="4827129" cy="74202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070" y="1547347"/>
            <a:ext cx="4055966" cy="15651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811491" y="1710033"/>
            <a:ext cx="19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width: min-content</a:t>
            </a:r>
            <a:endParaRPr lang="uk-UA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9256472" y="2491643"/>
            <a:ext cx="202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width: </a:t>
            </a:r>
            <a:r>
              <a:rPr lang="en-US" dirty="0" smtClean="0"/>
              <a:t>max-content</a:t>
            </a:r>
            <a:endParaRPr lang="uk-UA" dirty="0"/>
          </a:p>
        </p:txBody>
      </p:sp>
      <p:sp>
        <p:nvSpPr>
          <p:cNvPr id="20" name="TextBox 19"/>
          <p:cNvSpPr txBox="1"/>
          <p:nvPr/>
        </p:nvSpPr>
        <p:spPr>
          <a:xfrm>
            <a:off x="8033070" y="3112487"/>
            <a:ext cx="4055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це</a:t>
            </a:r>
            <a:r>
              <a:rPr lang="ru-RU" dirty="0" smtClean="0"/>
              <a:t> меж</a:t>
            </a:r>
            <a:r>
              <a:rPr lang="uk-UA" dirty="0" smtClean="0"/>
              <a:t>і</a:t>
            </a:r>
            <a:r>
              <a:rPr lang="ru-RU" dirty="0" smtClean="0"/>
              <a:t> в </a:t>
            </a:r>
            <a:r>
              <a:rPr lang="ru-RU" dirty="0" err="1" smtClean="0"/>
              <a:t>яких</a:t>
            </a:r>
            <a:r>
              <a:rPr lang="ru-RU" dirty="0" smtClean="0"/>
              <a:t> ми </a:t>
            </a:r>
            <a:r>
              <a:rPr lang="ru-RU" dirty="0" err="1" smtClean="0"/>
              <a:t>можемо</a:t>
            </a:r>
            <a:r>
              <a:rPr lang="ru-RU" dirty="0" smtClean="0"/>
              <a:t> </a:t>
            </a:r>
            <a:r>
              <a:rPr lang="ru-RU" dirty="0" err="1" smtClean="0"/>
              <a:t>працювати</a:t>
            </a:r>
            <a:r>
              <a:rPr lang="ru-RU" dirty="0" smtClean="0"/>
              <a:t> з </a:t>
            </a:r>
            <a:r>
              <a:rPr lang="en-US" dirty="0" smtClean="0"/>
              <a:t>flex-shrink </a:t>
            </a:r>
            <a:r>
              <a:rPr lang="uk-UA" dirty="0" smtClean="0"/>
              <a:t>та </a:t>
            </a:r>
            <a:r>
              <a:rPr lang="en-US" dirty="0" smtClean="0"/>
              <a:t>flex-grow</a:t>
            </a:r>
            <a:endParaRPr lang="uk-UA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378" y="4010330"/>
            <a:ext cx="6162675" cy="1095375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378" y="5178735"/>
            <a:ext cx="6181725" cy="1076325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5117" y="5001340"/>
            <a:ext cx="1104900" cy="257175"/>
          </a:xfrm>
          <a:prstGeom prst="rect">
            <a:avLst/>
          </a:prstGeom>
        </p:spPr>
      </p:pic>
      <p:cxnSp>
        <p:nvCxnSpPr>
          <p:cNvPr id="26" name="Прямая соединительная линия 25"/>
          <p:cNvCxnSpPr/>
          <p:nvPr/>
        </p:nvCxnSpPr>
        <p:spPr>
          <a:xfrm>
            <a:off x="4263242" y="5236803"/>
            <a:ext cx="1104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4978214" y="5316583"/>
            <a:ext cx="769443" cy="787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4864110" y="5136711"/>
            <a:ext cx="114104" cy="19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66894" y="4510309"/>
            <a:ext cx="2216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/>
              <a:t>віджати </a:t>
            </a:r>
            <a:r>
              <a:rPr lang="uk-UA" sz="1600" dirty="0" smtClean="0"/>
              <a:t>1</a:t>
            </a:r>
            <a:r>
              <a:rPr lang="en-US" sz="1600" dirty="0" smtClean="0"/>
              <a:t>00%-</a:t>
            </a:r>
            <a:r>
              <a:rPr lang="uk-UA" sz="1600" dirty="0" smtClean="0"/>
              <a:t>й клаптик від загального вільного простору(так як кожен клаптик хоче 100%, то діло нормується </a:t>
            </a:r>
            <a:r>
              <a:rPr lang="uk-UA" sz="1600" dirty="0" err="1" smtClean="0"/>
              <a:t>пропорційно</a:t>
            </a:r>
            <a:r>
              <a:rPr lang="uk-UA" sz="1600" dirty="0" smtClean="0"/>
              <a:t> до вимог тобто він відіжме 33.33..% (1</a:t>
            </a:r>
            <a:r>
              <a:rPr lang="en-US" sz="1600" dirty="0" smtClean="0"/>
              <a:t>/3</a:t>
            </a:r>
            <a:r>
              <a:rPr lang="uk-UA" sz="1600" dirty="0" smtClean="0"/>
              <a:t>))</a:t>
            </a:r>
            <a:endParaRPr lang="uk-UA" sz="1600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3696003" y="5044274"/>
            <a:ext cx="1146809" cy="6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Рисунок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" y="3073571"/>
            <a:ext cx="3595206" cy="1217219"/>
          </a:xfrm>
          <a:prstGeom prst="rect">
            <a:avLst/>
          </a:prstGeom>
        </p:spPr>
      </p:pic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100797" y="159343"/>
            <a:ext cx="1240167" cy="246221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flex-basis</a:t>
            </a:r>
            <a:endParaRPr kumimoji="0" lang="uk-UA" altLang="uk-UA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x-locale-heading-primary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20972" y="-6141"/>
            <a:ext cx="3091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auto – </a:t>
            </a:r>
            <a:r>
              <a:rPr lang="ru-RU" sz="1400" dirty="0" err="1" smtClean="0"/>
              <a:t>це</a:t>
            </a:r>
            <a:r>
              <a:rPr lang="ru-RU" sz="1400" dirty="0" smtClean="0"/>
              <a:t> по </a:t>
            </a:r>
            <a:r>
              <a:rPr lang="ru-RU" sz="1400" dirty="0" err="1" smtClean="0"/>
              <a:t>сут</a:t>
            </a:r>
            <a:r>
              <a:rPr lang="uk-UA" sz="1400" dirty="0" smtClean="0"/>
              <a:t>і як </a:t>
            </a:r>
            <a:r>
              <a:rPr lang="en-US" sz="1400" dirty="0" smtClean="0"/>
              <a:t>width: max-content</a:t>
            </a:r>
            <a:endParaRPr lang="uk-UA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332589" y="221168"/>
            <a:ext cx="282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 – </a:t>
            </a:r>
            <a:r>
              <a:rPr lang="ru-RU" sz="1400" dirty="0" err="1" smtClean="0"/>
              <a:t>це</a:t>
            </a:r>
            <a:r>
              <a:rPr lang="ru-RU" sz="1400" dirty="0" smtClean="0"/>
              <a:t> по </a:t>
            </a:r>
            <a:r>
              <a:rPr lang="ru-RU" sz="1400" dirty="0" err="1" smtClean="0"/>
              <a:t>сут</a:t>
            </a:r>
            <a:r>
              <a:rPr lang="uk-UA" sz="1400" dirty="0" smtClean="0"/>
              <a:t>і як </a:t>
            </a:r>
            <a:r>
              <a:rPr lang="en-US" sz="1400" dirty="0" smtClean="0"/>
              <a:t>width: min-content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37820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8" y="0"/>
            <a:ext cx="5038725" cy="2838450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1341912" y="2384095"/>
            <a:ext cx="1068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11283" y="1745075"/>
            <a:ext cx="463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віджати 0% від загального доступного </a:t>
            </a:r>
            <a:r>
              <a:rPr lang="uk-UA" dirty="0" err="1" smtClean="0"/>
              <a:t>обʼєму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008" y="78200"/>
            <a:ext cx="5514975" cy="333375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7457704" y="2019407"/>
            <a:ext cx="2968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32753" y="1375743"/>
            <a:ext cx="4749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віджати 30% від загального доступного </a:t>
            </a:r>
            <a:r>
              <a:rPr lang="uk-UA" dirty="0" err="1" smtClean="0"/>
              <a:t>обʼєму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8502732" y="1745075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10% ще доступні</a:t>
            </a:r>
            <a:endParaRPr lang="uk-UA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8894618" y="653143"/>
            <a:ext cx="1935678" cy="118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68" y="3535844"/>
            <a:ext cx="5038725" cy="293279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537" y="3555975"/>
            <a:ext cx="4804358" cy="2991841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1304743" y="5112424"/>
            <a:ext cx="1068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85278" y="4527395"/>
            <a:ext cx="259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упакувати 0% надлишку</a:t>
            </a:r>
            <a:endParaRPr lang="uk-UA" dirty="0"/>
          </a:p>
        </p:txBody>
      </p:sp>
      <p:sp>
        <p:nvSpPr>
          <p:cNvPr id="18" name="TextBox 17"/>
          <p:cNvSpPr txBox="1"/>
          <p:nvPr/>
        </p:nvSpPr>
        <p:spPr>
          <a:xfrm>
            <a:off x="7177659" y="4601737"/>
            <a:ext cx="270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упакувати 30% надлишку</a:t>
            </a:r>
            <a:endParaRPr lang="uk-UA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9567745" y="3702204"/>
            <a:ext cx="189571" cy="432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9716537" y="3759998"/>
            <a:ext cx="216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10% ще залишилося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139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3" y="159179"/>
            <a:ext cx="5606019" cy="18106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856" y="159179"/>
            <a:ext cx="3610772" cy="2022701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8040029" y="334537"/>
            <a:ext cx="635620" cy="223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5962188" y="1390185"/>
            <a:ext cx="635620" cy="223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8702" y="103848"/>
            <a:ext cx="2133600" cy="2476500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 flipV="1">
            <a:off x="10110439" y="702527"/>
            <a:ext cx="765063" cy="74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10129027" y="869795"/>
            <a:ext cx="1077949" cy="3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6957" y="2357238"/>
            <a:ext cx="3868893" cy="90855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8702" y="2713309"/>
            <a:ext cx="2238375" cy="15430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1422" y="3441154"/>
            <a:ext cx="2068454" cy="3145184"/>
          </a:xfrm>
          <a:prstGeom prst="rect">
            <a:avLst/>
          </a:prstGeom>
        </p:spPr>
      </p:pic>
      <p:cxnSp>
        <p:nvCxnSpPr>
          <p:cNvPr id="17" name="Прямая со стрелкой 16"/>
          <p:cNvCxnSpPr/>
          <p:nvPr/>
        </p:nvCxnSpPr>
        <p:spPr>
          <a:xfrm>
            <a:off x="8218449" y="3668751"/>
            <a:ext cx="0" cy="73598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72941" y="4303091"/>
            <a:ext cx="734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>
                <a:solidFill>
                  <a:srgbClr val="FF0000"/>
                </a:solidFill>
              </a:rPr>
              <a:t>розтягує</a:t>
            </a:r>
            <a:endParaRPr lang="uk-UA" sz="1200" dirty="0">
              <a:solidFill>
                <a:srgbClr val="FF0000"/>
              </a:solidFill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7822554" y="5091803"/>
            <a:ext cx="11764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7006" y="3543758"/>
            <a:ext cx="1897422" cy="1518666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4610" y="5135155"/>
            <a:ext cx="1862213" cy="15012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35782" y="4441590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flex-start</a:t>
            </a:r>
            <a:endParaRPr lang="uk-UA" dirty="0"/>
          </a:p>
        </p:txBody>
      </p:sp>
      <p:sp>
        <p:nvSpPr>
          <p:cNvPr id="24" name="TextBox 23"/>
          <p:cNvSpPr txBox="1"/>
          <p:nvPr/>
        </p:nvSpPr>
        <p:spPr>
          <a:xfrm>
            <a:off x="5770759" y="5328187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flex-end</a:t>
            </a:r>
            <a:endParaRPr lang="uk-UA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80371" y="5185938"/>
            <a:ext cx="1825413" cy="14504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888954" y="518593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center</a:t>
            </a:r>
            <a:endParaRPr lang="uk-UA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07219" y="3500086"/>
            <a:ext cx="2030374" cy="162665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594963" y="3852075"/>
            <a:ext cx="161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space-between</a:t>
            </a:r>
            <a:endParaRPr lang="uk-UA" dirty="0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6049" y="4952538"/>
            <a:ext cx="2319593" cy="186644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75512" y="5375023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space-around</a:t>
            </a:r>
            <a:endParaRPr lang="uk-UA" dirty="0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3292" y="2737446"/>
            <a:ext cx="2658917" cy="215392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75846" y="444159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</a:t>
            </a:r>
            <a:endParaRPr lang="uk-UA" dirty="0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17818" y="2064993"/>
            <a:ext cx="1714449" cy="138359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009273" y="2357238"/>
            <a:ext cx="140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space-evenly</a:t>
            </a:r>
            <a:endParaRPr lang="uk-UA" dirty="0"/>
          </a:p>
        </p:txBody>
      </p:sp>
      <p:sp>
        <p:nvSpPr>
          <p:cNvPr id="35" name="TextBox 34"/>
          <p:cNvSpPr txBox="1"/>
          <p:nvPr/>
        </p:nvSpPr>
        <p:spPr>
          <a:xfrm>
            <a:off x="3767911" y="2748164"/>
            <a:ext cx="207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evenly - </a:t>
            </a:r>
            <a:r>
              <a:rPr lang="uk-UA" dirty="0" smtClean="0"/>
              <a:t>рівномірно</a:t>
            </a:r>
            <a:endParaRPr lang="uk-UA" dirty="0"/>
          </a:p>
        </p:txBody>
      </p:sp>
      <p:sp>
        <p:nvSpPr>
          <p:cNvPr id="36" name="TextBox 35"/>
          <p:cNvSpPr txBox="1"/>
          <p:nvPr/>
        </p:nvSpPr>
        <p:spPr>
          <a:xfrm>
            <a:off x="1908663" y="2240795"/>
            <a:ext cx="14476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align-content</a:t>
            </a:r>
            <a:endParaRPr lang="uk-UA" b="1" i="1" dirty="0"/>
          </a:p>
        </p:txBody>
      </p:sp>
      <p:cxnSp>
        <p:nvCxnSpPr>
          <p:cNvPr id="38" name="Прямая со стрелкой 37"/>
          <p:cNvCxnSpPr>
            <a:stCxn id="36" idx="2"/>
          </p:cNvCxnSpPr>
          <p:nvPr/>
        </p:nvCxnSpPr>
        <p:spPr>
          <a:xfrm flipH="1">
            <a:off x="2379643" y="2610127"/>
            <a:ext cx="252840" cy="20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6" idx="3"/>
          </p:cNvCxnSpPr>
          <p:nvPr/>
        </p:nvCxnSpPr>
        <p:spPr>
          <a:xfrm>
            <a:off x="3356303" y="2425461"/>
            <a:ext cx="495124" cy="11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6" idx="2"/>
          </p:cNvCxnSpPr>
          <p:nvPr/>
        </p:nvCxnSpPr>
        <p:spPr>
          <a:xfrm>
            <a:off x="2632483" y="2610127"/>
            <a:ext cx="395106" cy="234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6" idx="2"/>
          </p:cNvCxnSpPr>
          <p:nvPr/>
        </p:nvCxnSpPr>
        <p:spPr>
          <a:xfrm>
            <a:off x="2632483" y="2610127"/>
            <a:ext cx="998419" cy="271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6" idx="3"/>
          </p:cNvCxnSpPr>
          <p:nvPr/>
        </p:nvCxnSpPr>
        <p:spPr>
          <a:xfrm>
            <a:off x="3356303" y="2425461"/>
            <a:ext cx="2241867" cy="113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36" idx="3"/>
          </p:cNvCxnSpPr>
          <p:nvPr/>
        </p:nvCxnSpPr>
        <p:spPr>
          <a:xfrm>
            <a:off x="3356303" y="2425461"/>
            <a:ext cx="2275964" cy="281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6" idx="3"/>
          </p:cNvCxnSpPr>
          <p:nvPr/>
        </p:nvCxnSpPr>
        <p:spPr>
          <a:xfrm>
            <a:off x="3356303" y="2425461"/>
            <a:ext cx="196980" cy="107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Рисунок 5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41396" y="4404732"/>
            <a:ext cx="2450604" cy="2119744"/>
          </a:xfrm>
          <a:prstGeom prst="rect">
            <a:avLst/>
          </a:prstGeom>
        </p:spPr>
      </p:pic>
      <p:cxnSp>
        <p:nvCxnSpPr>
          <p:cNvPr id="53" name="Прямая соединительная линия 52"/>
          <p:cNvCxnSpPr/>
          <p:nvPr/>
        </p:nvCxnSpPr>
        <p:spPr>
          <a:xfrm>
            <a:off x="9970265" y="5566287"/>
            <a:ext cx="6279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4632" y="2016655"/>
            <a:ext cx="3916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justify-content </a:t>
            </a:r>
            <a:r>
              <a:rPr lang="ru-RU" sz="1000" dirty="0" err="1" smtClean="0"/>
              <a:t>приймаэ</a:t>
            </a:r>
            <a:r>
              <a:rPr lang="ru-RU" sz="1000" dirty="0" smtClean="0"/>
              <a:t> </a:t>
            </a:r>
            <a:r>
              <a:rPr lang="uk-UA" sz="1000" dirty="0" smtClean="0"/>
              <a:t>ті ж значення шо, тільки працює по </a:t>
            </a:r>
            <a:r>
              <a:rPr lang="en-US" sz="1000" dirty="0" smtClean="0"/>
              <a:t>main axis</a:t>
            </a:r>
            <a:endParaRPr lang="uk-UA" sz="1000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2258458" y="2166863"/>
            <a:ext cx="121185" cy="18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59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6" y="110168"/>
            <a:ext cx="2837362" cy="26749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573" y="110168"/>
            <a:ext cx="3105999" cy="2568422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3624549" y="1608463"/>
            <a:ext cx="462709" cy="110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15220" y="980500"/>
            <a:ext cx="1483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err="1" smtClean="0"/>
              <a:t>відʼємний</a:t>
            </a:r>
            <a:r>
              <a:rPr lang="uk-UA" sz="1200" dirty="0" smtClean="0"/>
              <a:t> </a:t>
            </a:r>
            <a:r>
              <a:rPr lang="en-US" sz="1200" dirty="0" smtClean="0"/>
              <a:t>order </a:t>
            </a:r>
            <a:r>
              <a:rPr lang="uk-UA" sz="1200" dirty="0" smtClean="0"/>
              <a:t>ставить елемент перед іншими</a:t>
            </a:r>
            <a:endParaRPr lang="uk-UA" sz="1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452" y="435004"/>
            <a:ext cx="4472045" cy="7684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34699" y="110168"/>
            <a:ext cx="345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це робиться властивістю </a:t>
            </a:r>
            <a:r>
              <a:rPr lang="en-US" dirty="0" smtClean="0">
                <a:solidFill>
                  <a:srgbClr val="FF0000"/>
                </a:solidFill>
              </a:rPr>
              <a:t>order</a:t>
            </a:r>
            <a:r>
              <a:rPr lang="en-US" dirty="0" smtClean="0"/>
              <a:t>: 2;</a:t>
            </a:r>
            <a:endParaRPr lang="uk-UA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7844010" y="435004"/>
            <a:ext cx="1689991" cy="170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351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447</Words>
  <Application>Microsoft Office PowerPoint</Application>
  <PresentationFormat>Широкоэкранный</PresentationFormat>
  <Paragraphs>55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x-locale-heading-primary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izhykoleh18@gmail.com</dc:creator>
  <cp:lastModifiedBy>izhykoleh18@gmail.com</cp:lastModifiedBy>
  <cp:revision>54</cp:revision>
  <dcterms:created xsi:type="dcterms:W3CDTF">2018-01-31T19:05:56Z</dcterms:created>
  <dcterms:modified xsi:type="dcterms:W3CDTF">2018-03-17T14:15:21Z</dcterms:modified>
</cp:coreProperties>
</file>