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69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21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876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25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9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75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8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97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9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1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72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ED6-993E-4305-B32A-72B77EB68A26}" type="datetimeFigureOut">
              <a:rPr lang="uk-UA" smtClean="0"/>
              <a:t>21.08.2018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38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://www.django-rest-framework.org/tutorial/3-class-based-views/#rewriting-our-api-using-class-based-view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1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7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hyperlink" Target="http://www.django-rest-framework.org/tutorial/4-authentication-and-permissions/#associating-snippets-with-user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20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www.django-rest-framework.org/tutorial/1-serialization/#tutorial-1-serializ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://www.django-rest-framework.org/tutorial/1-serialization/#writing-regular-django-views-using-our-serialize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jango-rest-framework.org/tutorial/2-requests-and-responses/#adding-optional-format-suffixes-to-our-urls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799" y="289260"/>
            <a:ext cx="4978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https://www.youtube.com/watch?v=263xt_4mBNc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3957" y="289260"/>
            <a:ext cx="5783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простий</a:t>
            </a:r>
            <a:r>
              <a:rPr lang="ru-RU" sz="1200" dirty="0" smtClean="0"/>
              <a:t> </a:t>
            </a:r>
            <a:r>
              <a:rPr lang="uk-UA" sz="1200" dirty="0" smtClean="0"/>
              <a:t>і класний </a:t>
            </a:r>
            <a:r>
              <a:rPr lang="uk-UA" sz="1200" dirty="0" err="1" smtClean="0"/>
              <a:t>відосік</a:t>
            </a:r>
            <a:r>
              <a:rPr lang="uk-UA" sz="1200" dirty="0" smtClean="0"/>
              <a:t> для розуміння як працює </a:t>
            </a:r>
            <a:r>
              <a:rPr lang="uk-UA" sz="1200" dirty="0" err="1" smtClean="0"/>
              <a:t>серіалізатор</a:t>
            </a:r>
            <a:r>
              <a:rPr lang="uk-UA" sz="1200" dirty="0" smtClean="0"/>
              <a:t> і навіщо він потрібен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54921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9" y="390293"/>
            <a:ext cx="4619671" cy="40313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56" y="390293"/>
            <a:ext cx="4162071" cy="432667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446083" y="0"/>
            <a:ext cx="4519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20000"/>
                </a:solidFill>
                <a:latin typeface="Helvetica Neue"/>
                <a:hlinkClick r:id="rId4"/>
              </a:rPr>
              <a:t>Rewriting our API using class-based views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45" y="4542843"/>
            <a:ext cx="46005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9445" y="1209082"/>
            <a:ext cx="2220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тут та сама логіка шо вище</a:t>
            </a:r>
          </a:p>
          <a:p>
            <a:r>
              <a:rPr lang="uk-UA" sz="1400" dirty="0" smtClean="0"/>
              <a:t>тільки за допомогою </a:t>
            </a:r>
          </a:p>
          <a:p>
            <a:r>
              <a:rPr lang="uk-UA" sz="1400" dirty="0" smtClean="0"/>
              <a:t>класових </a:t>
            </a:r>
            <a:r>
              <a:rPr lang="uk-UA" sz="1400" dirty="0" err="1" smtClean="0"/>
              <a:t>вʼюшок</a:t>
            </a:r>
            <a:endParaRPr lang="uk-UA" sz="14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77053" y="579863"/>
            <a:ext cx="390293" cy="1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222917" y="1947746"/>
            <a:ext cx="390293" cy="1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346" y="122664"/>
            <a:ext cx="3376721" cy="30984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17" y="3943350"/>
            <a:ext cx="3486150" cy="29146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4184" y="4750186"/>
            <a:ext cx="3134697" cy="21078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45027" y="3378872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 тут використовуються </a:t>
            </a:r>
            <a:r>
              <a:rPr lang="en-US" dirty="0" err="1" smtClean="0"/>
              <a:t>mixins</a:t>
            </a:r>
            <a:endParaRPr lang="uk-UA" dirty="0"/>
          </a:p>
        </p:txBody>
      </p:sp>
      <p:cxnSp>
        <p:nvCxnSpPr>
          <p:cNvPr id="19" name="Прямая со стрелкой 18"/>
          <p:cNvCxnSpPr>
            <a:stCxn id="17" idx="0"/>
          </p:cNvCxnSpPr>
          <p:nvPr/>
        </p:nvCxnSpPr>
        <p:spPr>
          <a:xfrm flipH="1" flipV="1">
            <a:off x="10537902" y="3221084"/>
            <a:ext cx="76369" cy="15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2"/>
          </p:cNvCxnSpPr>
          <p:nvPr/>
        </p:nvCxnSpPr>
        <p:spPr>
          <a:xfrm flipH="1">
            <a:off x="10576086" y="3748204"/>
            <a:ext cx="38185" cy="19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8177" y="1425653"/>
            <a:ext cx="1930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забезпечує базовий функціонал</a:t>
            </a:r>
            <a:endParaRPr lang="uk-UA" sz="1000" dirty="0"/>
          </a:p>
        </p:txBody>
      </p:sp>
      <p:cxnSp>
        <p:nvCxnSpPr>
          <p:cNvPr id="26" name="Прямая со стрелкой 25"/>
          <p:cNvCxnSpPr>
            <a:stCxn id="24" idx="3"/>
          </p:cNvCxnSpPr>
          <p:nvPr/>
        </p:nvCxnSpPr>
        <p:spPr>
          <a:xfrm flipV="1">
            <a:off x="9618514" y="1548763"/>
            <a:ext cx="134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65333" y="1276898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забезпечує метод </a:t>
            </a:r>
            <a:r>
              <a:rPr lang="en-US" sz="1000" dirty="0" smtClean="0"/>
              <a:t>create()</a:t>
            </a:r>
            <a:endParaRPr lang="uk-UA" sz="1000" dirty="0"/>
          </a:p>
        </p:txBody>
      </p:sp>
      <p:cxnSp>
        <p:nvCxnSpPr>
          <p:cNvPr id="30" name="Прямая со стрелкой 29"/>
          <p:cNvCxnSpPr>
            <a:stCxn id="28" idx="3"/>
          </p:cNvCxnSpPr>
          <p:nvPr/>
        </p:nvCxnSpPr>
        <p:spPr>
          <a:xfrm flipV="1">
            <a:off x="9567054" y="1390975"/>
            <a:ext cx="118849" cy="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3129" y="1150521"/>
            <a:ext cx="1420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забезпечує метод </a:t>
            </a:r>
            <a:r>
              <a:rPr lang="en-US" sz="1000" dirty="0" smtClean="0"/>
              <a:t>list()</a:t>
            </a:r>
            <a:endParaRPr lang="uk-UA" sz="1000" dirty="0"/>
          </a:p>
        </p:txBody>
      </p:sp>
      <p:cxnSp>
        <p:nvCxnSpPr>
          <p:cNvPr id="35" name="Прямая со стрелкой 34"/>
          <p:cNvCxnSpPr>
            <a:stCxn id="33" idx="3"/>
          </p:cNvCxnSpPr>
          <p:nvPr/>
        </p:nvCxnSpPr>
        <p:spPr>
          <a:xfrm flipV="1">
            <a:off x="9493711" y="1273631"/>
            <a:ext cx="259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25003" y="419123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под</a:t>
            </a:r>
            <a:r>
              <a:rPr lang="uk-UA" dirty="0" smtClean="0"/>
              <a:t>і</a:t>
            </a:r>
            <a:r>
              <a:rPr lang="ru-RU" dirty="0" err="1" smtClean="0"/>
              <a:t>бно</a:t>
            </a:r>
            <a:endParaRPr lang="uk-UA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V="1">
            <a:off x="8398881" y="1692835"/>
            <a:ext cx="145036" cy="25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3"/>
          </p:cNvCxnSpPr>
          <p:nvPr/>
        </p:nvCxnSpPr>
        <p:spPr>
          <a:xfrm flipV="1">
            <a:off x="9331771" y="4349277"/>
            <a:ext cx="348636" cy="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29561" y="5252224"/>
            <a:ext cx="3201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err="1" smtClean="0"/>
              <a:t>ше</a:t>
            </a:r>
            <a:r>
              <a:rPr lang="uk-UA" sz="1100" dirty="0" smtClean="0"/>
              <a:t> більше зменшуємо код вбудованими штуками</a:t>
            </a:r>
            <a:endParaRPr lang="uk-UA" sz="11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6730319" y="5664820"/>
            <a:ext cx="841359" cy="22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831532" y="6445405"/>
            <a:ext cx="1499546" cy="22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4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5" y="2433831"/>
            <a:ext cx="5734050" cy="40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722" y="0"/>
            <a:ext cx="5873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добавляэмо</a:t>
            </a:r>
            <a:r>
              <a:rPr lang="ru-RU" sz="1200" dirty="0" smtClean="0"/>
              <a:t> до модельки </a:t>
            </a:r>
            <a:r>
              <a:rPr lang="ru-RU" sz="1200" dirty="0" err="1" smtClean="0"/>
              <a:t>ще</a:t>
            </a:r>
            <a:r>
              <a:rPr lang="ru-RU" sz="1200" dirty="0" smtClean="0"/>
              <a:t> поле </a:t>
            </a:r>
            <a:r>
              <a:rPr lang="ru-RU" sz="1200" dirty="0" err="1" smtClean="0"/>
              <a:t>власника</a:t>
            </a:r>
            <a:r>
              <a:rPr lang="ru-RU" sz="1200" dirty="0" smtClean="0"/>
              <a:t> фрагменту коду, </a:t>
            </a:r>
            <a:r>
              <a:rPr lang="uk-UA" sz="1200" dirty="0"/>
              <a:t>і</a:t>
            </a:r>
            <a:r>
              <a:rPr lang="uk-UA" sz="1200" dirty="0" smtClean="0"/>
              <a:t> </a:t>
            </a:r>
            <a:r>
              <a:rPr lang="en-US" sz="1200" dirty="0" smtClean="0"/>
              <a:t>html representation</a:t>
            </a:r>
            <a:r>
              <a:rPr lang="uk-UA" sz="1200" dirty="0" smtClean="0"/>
              <a:t> коду:</a:t>
            </a:r>
            <a:endParaRPr lang="uk-UA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1024131"/>
            <a:ext cx="5857875" cy="14097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557561" y="2598235"/>
            <a:ext cx="5501036" cy="20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57561" y="2787651"/>
            <a:ext cx="1940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140"/>
            <a:ext cx="3467100" cy="704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10" y="2908632"/>
            <a:ext cx="4352925" cy="2371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765" y="337103"/>
            <a:ext cx="5886450" cy="1628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765" y="79928"/>
            <a:ext cx="990600" cy="25717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6980663" y="1115122"/>
            <a:ext cx="1839952" cy="5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3571" y="1115122"/>
            <a:ext cx="2738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тут ми </a:t>
            </a:r>
            <a:r>
              <a:rPr lang="uk-UA" sz="1100" dirty="0" err="1" smtClean="0"/>
              <a:t>серіалізуємо</a:t>
            </a:r>
            <a:r>
              <a:rPr lang="uk-UA" sz="1100" dirty="0" smtClean="0"/>
              <a:t> модельку </a:t>
            </a:r>
            <a:r>
              <a:rPr lang="en-US" sz="1100" dirty="0" smtClean="0"/>
              <a:t>User </a:t>
            </a:r>
            <a:r>
              <a:rPr lang="uk-UA" sz="1100" dirty="0" smtClean="0"/>
              <a:t>шо вбудована в </a:t>
            </a:r>
            <a:r>
              <a:rPr lang="uk-UA" sz="1100" dirty="0" err="1" smtClean="0"/>
              <a:t>джанго</a:t>
            </a:r>
            <a:r>
              <a:rPr lang="uk-UA" sz="1100" dirty="0" smtClean="0"/>
              <a:t>, оскільки вона нічого не знає про наші </a:t>
            </a:r>
            <a:r>
              <a:rPr lang="en-US" sz="1100" dirty="0" smtClean="0"/>
              <a:t>snippets</a:t>
            </a:r>
            <a:r>
              <a:rPr lang="uk-UA" sz="1100" dirty="0" smtClean="0"/>
              <a:t>, треба зробити так</a:t>
            </a:r>
            <a:r>
              <a:rPr lang="en-US" sz="1100" dirty="0" smtClean="0"/>
              <a:t> </a:t>
            </a:r>
            <a:endParaRPr lang="uk-UA" sz="11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8965580" y="1115122"/>
            <a:ext cx="367991" cy="5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4607" y="514389"/>
            <a:ext cx="2749822" cy="26555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065" y="2058164"/>
            <a:ext cx="3867150" cy="4857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29600" y="2743897"/>
            <a:ext cx="287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СЕРІАЛІЗАТОР </a:t>
            </a:r>
            <a:r>
              <a:rPr lang="ru-RU" sz="2400" dirty="0" smtClean="0"/>
              <a:t>юзера</a:t>
            </a:r>
            <a:endParaRPr lang="uk-U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38463" y="5524325"/>
            <a:ext cx="2685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МОДЕЛЬКА </a:t>
            </a:r>
            <a:r>
              <a:rPr lang="en-US" sz="2400" dirty="0" smtClean="0"/>
              <a:t>snippet</a:t>
            </a:r>
            <a:endParaRPr lang="uk-UA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29600" y="3465095"/>
            <a:ext cx="2569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МОДЕЛЬКА </a:t>
            </a:r>
            <a:r>
              <a:rPr lang="uk-UA" sz="2400" dirty="0" err="1" smtClean="0"/>
              <a:t>юзера</a:t>
            </a:r>
            <a:endParaRPr lang="uk-UA" sz="24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9333571" y="1455821"/>
            <a:ext cx="484197" cy="202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9369667" y="1463747"/>
            <a:ext cx="1214644" cy="1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85217" y="13314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20000"/>
                </a:solidFill>
                <a:latin typeface="Helvetica Neue"/>
                <a:hlinkClick r:id="rId2"/>
              </a:rPr>
              <a:t>Associating Snippets with Users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6" y="713041"/>
            <a:ext cx="5410200" cy="5619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065" y="713041"/>
            <a:ext cx="3158983" cy="2375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732" y="2118733"/>
            <a:ext cx="2260908" cy="3792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226771" y="3648316"/>
            <a:ext cx="2840369" cy="84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П</a:t>
            </a:r>
            <a:r>
              <a:rPr lang="uk-UA" sz="1200" dirty="0" err="1" smtClean="0"/>
              <a:t>еревизначення</a:t>
            </a:r>
            <a:r>
              <a:rPr lang="uk-UA" sz="1200" dirty="0" smtClean="0"/>
              <a:t> цього методу, дозволяє контролювати процес збереження тобто </a:t>
            </a:r>
            <a:r>
              <a:rPr lang="en-US" sz="1200" dirty="0" smtClean="0"/>
              <a:t>save, </a:t>
            </a:r>
            <a:r>
              <a:rPr lang="uk-UA" sz="1200" dirty="0" smtClean="0"/>
              <a:t>тобто тепер ми можемо передати сюди ще й </a:t>
            </a:r>
            <a:r>
              <a:rPr lang="en-US" sz="1200" dirty="0" smtClean="0"/>
              <a:t>owner</a:t>
            </a:r>
            <a:endParaRPr lang="uk-UA" sz="12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765065" y="2498030"/>
            <a:ext cx="241667" cy="1228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24048" y="88011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стислий запис</a:t>
            </a:r>
            <a:endParaRPr lang="uk-UA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2511846" y="3216925"/>
            <a:ext cx="1714925" cy="107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3294043" y="4274545"/>
            <a:ext cx="932728" cy="3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99" y="2843949"/>
            <a:ext cx="3416342" cy="245427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510199" y="3053719"/>
            <a:ext cx="34163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582" y="1237702"/>
            <a:ext cx="2266806" cy="22752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732" y="3006109"/>
            <a:ext cx="3971925" cy="2381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2833" y="1718208"/>
            <a:ext cx="3971925" cy="238125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28" name="Прямая со стрелкой 27"/>
          <p:cNvCxnSpPr>
            <a:stCxn id="26" idx="1"/>
          </p:cNvCxnSpPr>
          <p:nvPr/>
        </p:nvCxnSpPr>
        <p:spPr>
          <a:xfrm flipH="1" flipV="1">
            <a:off x="7627223" y="1791528"/>
            <a:ext cx="425610" cy="4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90339" y="3434862"/>
            <a:ext cx="4334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1"/>
                </a:solidFill>
              </a:rPr>
              <a:t>якщо авторизований користувач то має право на все, якщо не авторизований – тільки </a:t>
            </a:r>
            <a:r>
              <a:rPr lang="en-US" dirty="0" err="1" smtClean="0">
                <a:solidFill>
                  <a:schemeClr val="accent1"/>
                </a:solidFill>
              </a:rPr>
              <a:t>readonly</a:t>
            </a:r>
            <a:endParaRPr lang="uk-UA" dirty="0">
              <a:solidFill>
                <a:schemeClr val="accent1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9437077" y="3244234"/>
            <a:ext cx="199292" cy="2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0259568" y="1956334"/>
            <a:ext cx="138801" cy="157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6541" y="2843949"/>
            <a:ext cx="17204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readonly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uk-UA" sz="900" dirty="0" smtClean="0">
                <a:solidFill>
                  <a:srgbClr val="FF0000"/>
                </a:solidFill>
              </a:rPr>
              <a:t>означає що ми можемо бачити хто </a:t>
            </a:r>
            <a:r>
              <a:rPr lang="en-US" sz="900" dirty="0" smtClean="0">
                <a:solidFill>
                  <a:srgbClr val="FF0000"/>
                </a:solidFill>
              </a:rPr>
              <a:t>owner </a:t>
            </a:r>
            <a:r>
              <a:rPr lang="uk-UA" sz="900" dirty="0" smtClean="0">
                <a:solidFill>
                  <a:srgbClr val="FF0000"/>
                </a:solidFill>
              </a:rPr>
              <a:t>але не можемо змінювати його</a:t>
            </a:r>
            <a:endParaRPr lang="uk-UA" sz="900" dirty="0">
              <a:solidFill>
                <a:srgbClr val="FF0000"/>
              </a:solidFill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140" y="4584649"/>
            <a:ext cx="2447925" cy="27622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7140" y="4983111"/>
            <a:ext cx="3581400" cy="695325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8398" y="5872717"/>
            <a:ext cx="4629150" cy="828675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105" y="6063418"/>
            <a:ext cx="3416342" cy="245427"/>
          </a:xfrm>
          <a:prstGeom prst="rect">
            <a:avLst/>
          </a:prstGeom>
        </p:spPr>
      </p:pic>
      <p:cxnSp>
        <p:nvCxnSpPr>
          <p:cNvPr id="44" name="Прямая со стрелкой 43"/>
          <p:cNvCxnSpPr/>
          <p:nvPr/>
        </p:nvCxnSpPr>
        <p:spPr>
          <a:xfrm flipH="1" flipV="1">
            <a:off x="6205037" y="6118168"/>
            <a:ext cx="278890" cy="6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7121" y="6231688"/>
            <a:ext cx="571500" cy="228600"/>
          </a:xfrm>
          <a:prstGeom prst="rect">
            <a:avLst/>
          </a:prstGeom>
        </p:spPr>
      </p:pic>
      <p:cxnSp>
        <p:nvCxnSpPr>
          <p:cNvPr id="50" name="Прямая со стрелкой 49"/>
          <p:cNvCxnSpPr>
            <a:stCxn id="48" idx="1"/>
          </p:cNvCxnSpPr>
          <p:nvPr/>
        </p:nvCxnSpPr>
        <p:spPr>
          <a:xfrm flipH="1">
            <a:off x="9707276" y="6345988"/>
            <a:ext cx="99845" cy="2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0199" y="317810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довгий запис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5298523" y="553232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стислий запис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1777721" y="6206623"/>
            <a:ext cx="298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СЕРІАЛІЗАТОР </a:t>
            </a:r>
            <a:r>
              <a:rPr lang="en-US" sz="2400" dirty="0" smtClean="0"/>
              <a:t>snippet</a:t>
            </a:r>
            <a:endParaRPr lang="uk-UA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833775" y="133144"/>
            <a:ext cx="1861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VIEW snippet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5402" y="1151697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поле</a:t>
            </a:r>
            <a:r>
              <a:rPr lang="en-US" sz="1100" dirty="0" smtClean="0"/>
              <a:t>_</a:t>
            </a:r>
            <a:r>
              <a:rPr lang="ru-RU" sz="1100" dirty="0" smtClean="0"/>
              <a:t>модельки</a:t>
            </a:r>
            <a:r>
              <a:rPr lang="en-US" sz="1100" dirty="0" smtClean="0"/>
              <a:t>_Snippet</a:t>
            </a:r>
            <a:r>
              <a:rPr lang="ru-RU" sz="1600" b="1" dirty="0" smtClean="0"/>
              <a:t>.</a:t>
            </a:r>
            <a:r>
              <a:rPr lang="ru-RU" sz="1100" dirty="0" err="1" smtClean="0"/>
              <a:t>поле_модельки</a:t>
            </a:r>
            <a:r>
              <a:rPr lang="ru-RU" sz="1100" dirty="0" smtClean="0"/>
              <a:t>_</a:t>
            </a:r>
            <a:r>
              <a:rPr lang="en-US" sz="1100" dirty="0" smtClean="0"/>
              <a:t>User</a:t>
            </a:r>
            <a:endParaRPr lang="uk-UA" sz="1100" dirty="0"/>
          </a:p>
        </p:txBody>
      </p:sp>
      <p:cxnSp>
        <p:nvCxnSpPr>
          <p:cNvPr id="9" name="Прямая со стрелкой 8"/>
          <p:cNvCxnSpPr>
            <a:stCxn id="6" idx="2"/>
          </p:cNvCxnSpPr>
          <p:nvPr/>
        </p:nvCxnSpPr>
        <p:spPr>
          <a:xfrm>
            <a:off x="2115172" y="1490251"/>
            <a:ext cx="1223211" cy="13478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48607" y="1465225"/>
            <a:ext cx="882869" cy="14671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1" y="488532"/>
            <a:ext cx="4924425" cy="3667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632" y="0"/>
            <a:ext cx="43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</a:t>
            </a:r>
            <a:r>
              <a:rPr lang="uk-UA" dirty="0" smtClean="0"/>
              <a:t> вирішили дописати </a:t>
            </a:r>
            <a:r>
              <a:rPr lang="uk-UA" dirty="0" err="1" smtClean="0"/>
              <a:t>кастомний</a:t>
            </a:r>
            <a:r>
              <a:rPr lang="uk-UA" dirty="0" smtClean="0"/>
              <a:t> доступ: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61" y="609963"/>
            <a:ext cx="3848100" cy="485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361" y="184666"/>
            <a:ext cx="3276600" cy="28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79305" y="142875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дописуємо у </a:t>
            </a:r>
            <a:r>
              <a:rPr lang="uk-UA" dirty="0" err="1" smtClean="0"/>
              <a:t>вʼюшку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311" y="1760119"/>
            <a:ext cx="4038600" cy="1123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1" y="3087604"/>
            <a:ext cx="5133975" cy="2343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7485" y="1463763"/>
            <a:ext cx="55376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300" dirty="0" smtClean="0"/>
              <a:t>В результаті якщо ми не пройшли автентифікацію, то не отримаємо доступ </a:t>
            </a:r>
            <a:endParaRPr lang="uk-UA" sz="1300" dirty="0"/>
          </a:p>
        </p:txBody>
      </p:sp>
    </p:spTree>
    <p:extLst>
      <p:ext uri="{BB962C8B-B14F-4D97-AF65-F5344CB8AC3E}">
        <p14:creationId xmlns:p14="http://schemas.microsoft.com/office/powerpoint/2010/main" val="142394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1" y="174243"/>
            <a:ext cx="4040735" cy="18195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1" y="2152682"/>
            <a:ext cx="3016634" cy="16983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272" y="496303"/>
            <a:ext cx="1640271" cy="6653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79076"/>
            <a:ext cx="4509924" cy="2618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543" y="31772"/>
            <a:ext cx="5974638" cy="27457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437" y="2882666"/>
            <a:ext cx="3301563" cy="37024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189742"/>
            <a:ext cx="5410528" cy="1117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51" y="9611"/>
            <a:ext cx="940183" cy="1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1" y="139040"/>
            <a:ext cx="4261404" cy="15670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1" y="1784542"/>
            <a:ext cx="4261404" cy="38685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880" y="139040"/>
            <a:ext cx="4133850" cy="4343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504" y="461824"/>
            <a:ext cx="4946496" cy="13227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361" y="1929740"/>
            <a:ext cx="4019550" cy="255270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2776654" y="2453268"/>
            <a:ext cx="7549375" cy="7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3256156" y="646771"/>
            <a:ext cx="6831980" cy="268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338146" y="922588"/>
            <a:ext cx="3192734" cy="138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1246382" y="747133"/>
            <a:ext cx="3397868" cy="2587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352585" y="922588"/>
            <a:ext cx="321155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464098" y="1123183"/>
            <a:ext cx="3880624" cy="4934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5507786" y="1245373"/>
            <a:ext cx="4431668" cy="14837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3" y="653259"/>
            <a:ext cx="3749133" cy="9052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4" y="431281"/>
            <a:ext cx="4061367" cy="2219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85" y="29837"/>
            <a:ext cx="395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>
                <a:solidFill>
                  <a:srgbClr val="FF0000"/>
                </a:solidFill>
              </a:rPr>
              <a:t>Цей</a:t>
            </a:r>
            <a:r>
              <a:rPr lang="uk-UA" sz="1100" dirty="0" smtClean="0"/>
              <a:t> клас підтримує практично такий же </a:t>
            </a:r>
            <a:r>
              <a:rPr lang="en-US" sz="1100" dirty="0" smtClean="0"/>
              <a:t>API </a:t>
            </a:r>
            <a:r>
              <a:rPr lang="uk-UA" sz="1100" dirty="0" smtClean="0"/>
              <a:t>як стандартний </a:t>
            </a:r>
            <a:r>
              <a:rPr lang="en-US" sz="1100" dirty="0" err="1" smtClean="0"/>
              <a:t>RequestFactory</a:t>
            </a:r>
            <a:r>
              <a:rPr lang="en-US" sz="1100" dirty="0" smtClean="0"/>
              <a:t> </a:t>
            </a:r>
            <a:r>
              <a:rPr lang="uk-UA" sz="1100" dirty="0" smtClean="0"/>
              <a:t>в </a:t>
            </a:r>
            <a:r>
              <a:rPr lang="en-US" sz="1100" dirty="0" err="1" smtClean="0"/>
              <a:t>django</a:t>
            </a:r>
            <a:r>
              <a:rPr lang="en-US" sz="1100" dirty="0"/>
              <a:t>:</a:t>
            </a:r>
            <a:endParaRPr lang="uk-UA" sz="11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13678" y="1304692"/>
            <a:ext cx="947854" cy="11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" y="2093525"/>
            <a:ext cx="4562475" cy="61912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702205" y="2665141"/>
            <a:ext cx="7471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" y="1843451"/>
            <a:ext cx="1504950" cy="247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454" y="155600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Для методів таких як:</a:t>
            </a:r>
            <a:endParaRPr lang="uk-UA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4950" y="1839709"/>
            <a:ext cx="3406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існує можливість додатково вказувати формат запиту</a:t>
            </a:r>
            <a:endParaRPr lang="uk-UA" sz="11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5" y="2720353"/>
            <a:ext cx="3724275" cy="2286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748" y="302693"/>
            <a:ext cx="6448425" cy="257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0127" y="0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якщо потрібно явно вказати спосіб </a:t>
            </a:r>
            <a:r>
              <a:rPr lang="uk-UA" sz="1100" dirty="0" err="1" smtClean="0"/>
              <a:t>енкодування</a:t>
            </a:r>
            <a:endParaRPr lang="uk-UA" sz="11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742556" y="494177"/>
            <a:ext cx="18957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4821" y="821340"/>
            <a:ext cx="4695825" cy="4667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652" y="1445824"/>
            <a:ext cx="4991100" cy="19145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92859" y="559868"/>
            <a:ext cx="4043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 порівнянні з цим, тут менше коду, і не потрібно явно кодувати:</a:t>
            </a:r>
            <a:endParaRPr lang="uk-UA" sz="11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307980" y="773832"/>
            <a:ext cx="914400" cy="73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643" y="3287769"/>
            <a:ext cx="3457575" cy="1943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585" y="302615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err="1" smtClean="0"/>
              <a:t>Аутентифікація</a:t>
            </a:r>
            <a:r>
              <a:rPr lang="uk-UA" sz="1100" dirty="0" smtClean="0"/>
              <a:t>:</a:t>
            </a:r>
            <a:endParaRPr lang="uk-UA" sz="11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2643" y="5018049"/>
            <a:ext cx="1206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8860" y="3699351"/>
            <a:ext cx="3952875" cy="5810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02205" y="3437741"/>
            <a:ext cx="3110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насильна </a:t>
            </a:r>
            <a:r>
              <a:rPr lang="uk-UA" sz="1100" dirty="0" err="1" smtClean="0"/>
              <a:t>аутентифікація</a:t>
            </a:r>
            <a:r>
              <a:rPr lang="uk-UA" sz="1100" dirty="0" smtClean="0"/>
              <a:t> використовуючи </a:t>
            </a:r>
            <a:r>
              <a:rPr lang="uk-UA" sz="1100" dirty="0" err="1" smtClean="0"/>
              <a:t>токен</a:t>
            </a:r>
            <a:r>
              <a:rPr lang="uk-UA" sz="1100" dirty="0" smtClean="0"/>
              <a:t>:</a:t>
            </a:r>
            <a:endParaRPr lang="uk-UA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311590" y="4248168"/>
            <a:ext cx="1267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0628" y="4408713"/>
            <a:ext cx="4505325" cy="847725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5903177" y="4585925"/>
            <a:ext cx="16647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43" y="5378179"/>
            <a:ext cx="3419475" cy="228600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2018372" y="5591987"/>
            <a:ext cx="1449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01618" y="3490643"/>
            <a:ext cx="3848100" cy="838200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8790646" y="4069711"/>
            <a:ext cx="899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74" y="4292797"/>
            <a:ext cx="3834080" cy="26873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167014" y="3808101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+ </a:t>
            </a:r>
            <a:r>
              <a:rPr lang="ru-RU" sz="1100" dirty="0" err="1" smtClean="0"/>
              <a:t>доступн</a:t>
            </a:r>
            <a:r>
              <a:rPr lang="uk-UA" sz="1100" dirty="0" smtClean="0"/>
              <a:t>і ще й ці методи</a:t>
            </a:r>
            <a:endParaRPr lang="uk-UA" sz="11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8742556" y="3989863"/>
            <a:ext cx="1483112" cy="32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15893" y="4653725"/>
            <a:ext cx="3933825" cy="19145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912752" y="4832575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err="1" smtClean="0"/>
              <a:t>залогінювання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68652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8" y="119643"/>
            <a:ext cx="4286250" cy="14668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8" y="1586493"/>
            <a:ext cx="2143125" cy="47625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12234" y="1780014"/>
            <a:ext cx="18622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635620" y="1471961"/>
            <a:ext cx="607741" cy="22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58" y="2090807"/>
            <a:ext cx="6063476" cy="226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3220" y="1967696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>
                <a:solidFill>
                  <a:schemeClr val="accent1"/>
                </a:solidFill>
              </a:rPr>
              <a:t>наступні</a:t>
            </a:r>
            <a:endParaRPr lang="uk-UA" sz="1000" dirty="0">
              <a:solidFill>
                <a:schemeClr val="accent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484" y="119643"/>
            <a:ext cx="6324600" cy="1704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25990" y="301082"/>
            <a:ext cx="3422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щоб заставити </a:t>
            </a:r>
            <a:r>
              <a:rPr lang="uk-UA" sz="1100" dirty="0" err="1" smtClean="0"/>
              <a:t>юзера</a:t>
            </a:r>
            <a:r>
              <a:rPr lang="uk-UA" sz="1100" dirty="0" smtClean="0"/>
              <a:t> завжди бути </a:t>
            </a:r>
            <a:r>
              <a:rPr lang="uk-UA" sz="1100" dirty="0" err="1" smtClean="0"/>
              <a:t>автентифікованим</a:t>
            </a:r>
            <a:r>
              <a:rPr lang="uk-UA" sz="1100" dirty="0" smtClean="0"/>
              <a:t>:</a:t>
            </a:r>
            <a:endParaRPr lang="uk-UA" sz="11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5296829" y="702527"/>
            <a:ext cx="1126273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601522" y="1774438"/>
            <a:ext cx="463240" cy="1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07" y="2567057"/>
            <a:ext cx="2867025" cy="247650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1360449" y="2754814"/>
            <a:ext cx="1483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38811"/>
            <a:ext cx="3238500" cy="676275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635620" y="3131264"/>
            <a:ext cx="9258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07" y="3918572"/>
            <a:ext cx="2369866" cy="70306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0" y="3664466"/>
            <a:ext cx="3130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Helvetica Neue"/>
              </a:rPr>
              <a:t>Custom headers and authentication credentials</a:t>
            </a:r>
            <a:endParaRPr lang="uk-UA" sz="11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83" y="4672133"/>
            <a:ext cx="2744478" cy="21858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548" y="2407502"/>
            <a:ext cx="3014430" cy="1859648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753" y="4369443"/>
            <a:ext cx="2903335" cy="89904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9027" y="1887810"/>
            <a:ext cx="3525198" cy="2399196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2726" y="4310443"/>
            <a:ext cx="3324163" cy="254755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3642" y="5370780"/>
            <a:ext cx="4257412" cy="14396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35638" y="5799047"/>
            <a:ext cx="2744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набагато легше тестувати дані, ніж </a:t>
            </a:r>
            <a:r>
              <a:rPr lang="en-US" sz="1100" dirty="0" smtClean="0"/>
              <a:t>content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371998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" y="152284"/>
            <a:ext cx="4438650" cy="10001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3" y="1326066"/>
            <a:ext cx="2676525" cy="838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3" y="2337923"/>
            <a:ext cx="3581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" y="133814"/>
            <a:ext cx="6108968" cy="41013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79" y="0"/>
            <a:ext cx="5597607" cy="45390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63" y="4539012"/>
            <a:ext cx="6147923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1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0371" y="189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9" y="767576"/>
            <a:ext cx="1638300" cy="533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4" y="1492170"/>
            <a:ext cx="4514850" cy="685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1" y="2415167"/>
            <a:ext cx="2514600" cy="685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1" y="3249649"/>
            <a:ext cx="2495550" cy="276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11" y="3674556"/>
            <a:ext cx="2352675" cy="1104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980" y="724132"/>
            <a:ext cx="5857875" cy="3714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980" y="4779456"/>
            <a:ext cx="2695575" cy="485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12" y="174318"/>
            <a:ext cx="716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</a:t>
            </a:r>
            <a:r>
              <a:rPr lang="ru-RU" dirty="0" err="1" smtClean="0"/>
              <a:t>початкове</a:t>
            </a:r>
            <a:r>
              <a:rPr lang="ru-RU" dirty="0" smtClean="0"/>
              <a:t> </a:t>
            </a:r>
            <a:r>
              <a:rPr lang="ru-RU" dirty="0" err="1" smtClean="0"/>
              <a:t>налаштування</a:t>
            </a:r>
            <a:r>
              <a:rPr lang="ru-RU" dirty="0" smtClean="0"/>
              <a:t> проекту над </a:t>
            </a:r>
            <a:r>
              <a:rPr lang="ru-RU" dirty="0" err="1" smtClean="0"/>
              <a:t>яким</a:t>
            </a:r>
            <a:r>
              <a:rPr lang="ru-RU" dirty="0" smtClean="0"/>
              <a:t> дал</a:t>
            </a:r>
            <a:r>
              <a:rPr lang="uk-UA" dirty="0" smtClean="0"/>
              <a:t>і будемо працювати: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1427356" y="724132"/>
            <a:ext cx="30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ізолюємо залежності проекту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2051825" y="1307504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підтягуємо залежності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1427356" y="232665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створюємо проект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1595786" y="2990642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створюємо </a:t>
            </a:r>
            <a:r>
              <a:rPr lang="uk-UA" dirty="0" err="1" smtClean="0"/>
              <a:t>приложеньку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1874799" y="3674556"/>
            <a:ext cx="313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дабавляємо</a:t>
            </a:r>
            <a:r>
              <a:rPr lang="uk-UA" dirty="0" smtClean="0"/>
              <a:t> </a:t>
            </a:r>
            <a:r>
              <a:rPr lang="uk-UA" dirty="0" err="1" smtClean="0"/>
              <a:t>приложеньки</a:t>
            </a:r>
            <a:r>
              <a:rPr lang="uk-UA" dirty="0" smtClean="0"/>
              <a:t> в </a:t>
            </a:r>
            <a:r>
              <a:rPr lang="uk-UA" dirty="0" err="1" smtClean="0"/>
              <a:t>конфіги</a:t>
            </a:r>
            <a:r>
              <a:rPr lang="uk-UA" dirty="0" smtClean="0"/>
              <a:t> </a:t>
            </a:r>
            <a:r>
              <a:rPr lang="uk-UA" dirty="0" err="1" smtClean="0"/>
              <a:t>джанго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7482468" y="543650"/>
            <a:ext cx="19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моделька власне: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5233922" y="4438882"/>
            <a:ext cx="28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проводимо міграції в базу:</a:t>
            </a:r>
            <a:endParaRPr lang="uk-UA" dirty="0"/>
          </a:p>
        </p:txBody>
      </p:sp>
      <p:sp>
        <p:nvSpPr>
          <p:cNvPr id="20" name="Правая фигурная скобка 19"/>
          <p:cNvSpPr/>
          <p:nvPr/>
        </p:nvSpPr>
        <p:spPr>
          <a:xfrm>
            <a:off x="9612351" y="1307504"/>
            <a:ext cx="111512" cy="777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9857678" y="149217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наступний слайд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74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29241" y="885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20000"/>
                </a:solidFill>
                <a:latin typeface="Helvetica Neue"/>
                <a:hlinkClick r:id="rId2"/>
              </a:rPr>
              <a:t>Serialization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9" y="88539"/>
            <a:ext cx="6766118" cy="25839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806" y="189571"/>
            <a:ext cx="4975633" cy="9814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9" y="2723542"/>
            <a:ext cx="6830835" cy="2571357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45688" y="189571"/>
            <a:ext cx="2497873" cy="111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67990" y="301083"/>
            <a:ext cx="2497873" cy="111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45688" y="424418"/>
            <a:ext cx="32115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56839" y="524777"/>
            <a:ext cx="401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67990" y="2821259"/>
            <a:ext cx="4025590" cy="223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45688" y="2955073"/>
            <a:ext cx="9813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757" y="1302449"/>
            <a:ext cx="5414382" cy="18620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H="1" flipV="1">
            <a:off x="7665998" y="836341"/>
            <a:ext cx="2760392" cy="54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9288966" y="936702"/>
            <a:ext cx="1516567" cy="36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10571356" y="936702"/>
            <a:ext cx="776841" cy="3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11586117" y="936702"/>
            <a:ext cx="362880" cy="3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39" y="5392616"/>
            <a:ext cx="8497229" cy="1378401"/>
          </a:xfrm>
          <a:prstGeom prst="rect">
            <a:avLst/>
          </a:prstGeom>
        </p:spPr>
      </p:pic>
      <p:cxnSp>
        <p:nvCxnSpPr>
          <p:cNvPr id="31" name="Прямая соединительная линия 30"/>
          <p:cNvCxnSpPr/>
          <p:nvPr/>
        </p:nvCxnSpPr>
        <p:spPr>
          <a:xfrm>
            <a:off x="367990" y="5526430"/>
            <a:ext cx="46946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7200" y="5675971"/>
            <a:ext cx="947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92898" y="1862254"/>
            <a:ext cx="46586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/>
              <a:t>короче </a:t>
            </a:r>
            <a:r>
              <a:rPr lang="ru-RU" sz="1300" dirty="0" err="1" smtClean="0"/>
              <a:t>це</a:t>
            </a:r>
            <a:r>
              <a:rPr lang="ru-RU" sz="1300" dirty="0" smtClean="0"/>
              <a:t> </a:t>
            </a:r>
            <a:r>
              <a:rPr lang="ru-RU" sz="1300" dirty="0" err="1" smtClean="0"/>
              <a:t>якась</a:t>
            </a:r>
            <a:r>
              <a:rPr lang="ru-RU" sz="1300" dirty="0" smtClean="0"/>
              <a:t> б</a:t>
            </a:r>
            <a:r>
              <a:rPr lang="uk-UA" sz="1300" dirty="0" err="1" smtClean="0"/>
              <a:t>ібліотека</a:t>
            </a:r>
            <a:r>
              <a:rPr lang="uk-UA" sz="1300" dirty="0" smtClean="0"/>
              <a:t> покликана</a:t>
            </a:r>
            <a:r>
              <a:rPr lang="en-US" sz="1300" dirty="0" smtClean="0"/>
              <a:t> </a:t>
            </a:r>
            <a:r>
              <a:rPr lang="ru-RU" sz="1300" dirty="0" err="1" smtClean="0"/>
              <a:t>робити</a:t>
            </a:r>
            <a:r>
              <a:rPr lang="ru-RU" sz="1300" dirty="0" smtClean="0"/>
              <a:t> </a:t>
            </a:r>
            <a:r>
              <a:rPr lang="ru-RU" sz="1300" dirty="0" err="1" smtClean="0"/>
              <a:t>якусь</a:t>
            </a:r>
            <a:r>
              <a:rPr lang="ru-RU" sz="1300" dirty="0" smtClean="0"/>
              <a:t> </a:t>
            </a:r>
            <a:r>
              <a:rPr lang="ru-RU" sz="1300" dirty="0" err="1" smtClean="0"/>
              <a:t>таку</a:t>
            </a:r>
            <a:r>
              <a:rPr lang="ru-RU" sz="1300" dirty="0" smtClean="0"/>
              <a:t> маг</a:t>
            </a:r>
            <a:r>
              <a:rPr lang="uk-UA" sz="1300" dirty="0" err="1" smtClean="0"/>
              <a:t>ію</a:t>
            </a:r>
            <a:r>
              <a:rPr lang="uk-UA" sz="1300" dirty="0" smtClean="0"/>
              <a:t>:</a:t>
            </a:r>
            <a:endParaRPr lang="uk-UA" sz="13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665" y="2154642"/>
            <a:ext cx="4953332" cy="237118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906902" y="3512634"/>
            <a:ext cx="2860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воно буквально так і працює я перевіряв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3814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6" y="329194"/>
            <a:ext cx="5410200" cy="56197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6" y="78059"/>
            <a:ext cx="1531468" cy="329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6333" y="78059"/>
            <a:ext cx="628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Серіалізація</a:t>
            </a:r>
            <a:r>
              <a:rPr lang="uk-UA" dirty="0" smtClean="0"/>
              <a:t> покликана перетворити </a:t>
            </a:r>
            <a:r>
              <a:rPr lang="uk-UA" dirty="0" err="1" smtClean="0"/>
              <a:t>обʼєкт</a:t>
            </a:r>
            <a:r>
              <a:rPr lang="uk-UA" dirty="0" smtClean="0"/>
              <a:t> </a:t>
            </a:r>
            <a:r>
              <a:rPr lang="en-US" dirty="0" smtClean="0"/>
              <a:t>Snippet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uk-UA" dirty="0" smtClean="0"/>
              <a:t>фрагмент</a:t>
            </a:r>
            <a:r>
              <a:rPr lang="en-US" dirty="0" smtClean="0"/>
              <a:t>)</a:t>
            </a:r>
            <a:r>
              <a:rPr lang="uk-UA" dirty="0" smtClean="0"/>
              <a:t> у формат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uk-UA" dirty="0" smtClean="0"/>
              <a:t>і </a:t>
            </a:r>
            <a:r>
              <a:rPr lang="uk-UA" dirty="0" err="1" smtClean="0"/>
              <a:t>десеріалізація</a:t>
            </a:r>
            <a:r>
              <a:rPr lang="uk-UA" dirty="0" smtClean="0"/>
              <a:t> навпаки на основі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uk-UA" dirty="0" smtClean="0"/>
              <a:t>створити повноцінний </a:t>
            </a:r>
            <a:r>
              <a:rPr lang="uk-UA" dirty="0" err="1" smtClean="0"/>
              <a:t>обʼєкт</a:t>
            </a:r>
            <a:r>
              <a:rPr lang="uk-UA" dirty="0" smtClean="0"/>
              <a:t>.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775849" y="1309597"/>
            <a:ext cx="327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поля що потрібно </a:t>
            </a:r>
            <a:r>
              <a:rPr lang="uk-UA" dirty="0" err="1" smtClean="0"/>
              <a:t>серіалізувати</a:t>
            </a:r>
            <a:endParaRPr lang="uk-UA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3523785" y="1416205"/>
            <a:ext cx="2252548" cy="7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5531005" y="1505415"/>
            <a:ext cx="245328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040351" y="1494263"/>
            <a:ext cx="749918" cy="4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757961" y="1494263"/>
            <a:ext cx="2032308" cy="5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531005" y="1416205"/>
            <a:ext cx="259264" cy="67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252224" y="1494263"/>
            <a:ext cx="538045" cy="88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3669" y="3139069"/>
            <a:ext cx="515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ці методи описують що робити при виклику методу </a:t>
            </a:r>
            <a:endParaRPr lang="uk-UA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95" y="3475837"/>
            <a:ext cx="2016328" cy="400065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 flipH="1" flipV="1">
            <a:off x="2709746" y="2765940"/>
            <a:ext cx="3066103" cy="56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189249" y="3325063"/>
            <a:ext cx="2601021" cy="4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855" y="1817041"/>
            <a:ext cx="4629150" cy="828675"/>
          </a:xfrm>
          <a:prstGeom prst="rect">
            <a:avLst/>
          </a:prstGeom>
        </p:spPr>
      </p:pic>
      <p:cxnSp>
        <p:nvCxnSpPr>
          <p:cNvPr id="29" name="Прямая со стрелкой 28"/>
          <p:cNvCxnSpPr/>
          <p:nvPr/>
        </p:nvCxnSpPr>
        <p:spPr>
          <a:xfrm>
            <a:off x="5660637" y="2109737"/>
            <a:ext cx="1623895" cy="121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38871">
            <a:off x="5579424" y="1980804"/>
            <a:ext cx="2040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err="1" smtClean="0">
                <a:solidFill>
                  <a:srgbClr val="FF0000"/>
                </a:solidFill>
              </a:rPr>
              <a:t>альтернативний</a:t>
            </a:r>
            <a:r>
              <a:rPr lang="ru-RU" sz="900" dirty="0" smtClean="0">
                <a:solidFill>
                  <a:srgbClr val="FF0000"/>
                </a:solidFill>
              </a:rPr>
              <a:t> </a:t>
            </a:r>
            <a:r>
              <a:rPr lang="ru-RU" sz="900" dirty="0" err="1" smtClean="0">
                <a:solidFill>
                  <a:srgbClr val="FF0000"/>
                </a:solidFill>
              </a:rPr>
              <a:t>спос</a:t>
            </a:r>
            <a:r>
              <a:rPr lang="uk-UA" sz="900" dirty="0" err="1" smtClean="0">
                <a:solidFill>
                  <a:srgbClr val="FF0000"/>
                </a:solidFill>
              </a:rPr>
              <a:t>іб</a:t>
            </a:r>
            <a:r>
              <a:rPr lang="uk-UA" sz="900" dirty="0" smtClean="0">
                <a:solidFill>
                  <a:srgbClr val="FF0000"/>
                </a:solidFill>
              </a:rPr>
              <a:t> (більш стисло)</a:t>
            </a:r>
            <a:endParaRPr lang="uk-UA" sz="900" dirty="0">
              <a:solidFill>
                <a:srgbClr val="FF0000"/>
              </a:solidFill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9740581" y="2010343"/>
            <a:ext cx="897682" cy="7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130" y="4539244"/>
            <a:ext cx="5857875" cy="1409700"/>
          </a:xfrm>
          <a:prstGeom prst="rect">
            <a:avLst/>
          </a:prstGeom>
        </p:spPr>
      </p:pic>
      <p:cxnSp>
        <p:nvCxnSpPr>
          <p:cNvPr id="35" name="Прямая со стрелкой 34"/>
          <p:cNvCxnSpPr/>
          <p:nvPr/>
        </p:nvCxnSpPr>
        <p:spPr>
          <a:xfrm flipH="1">
            <a:off x="6891454" y="2391292"/>
            <a:ext cx="1639229" cy="215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6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05" y="79568"/>
            <a:ext cx="3200400" cy="4095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94" y="515750"/>
            <a:ext cx="1485900" cy="228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94" y="1025447"/>
            <a:ext cx="3295650" cy="201930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1828094" y="1884556"/>
            <a:ext cx="1561877" cy="15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89971" y="1561390"/>
            <a:ext cx="178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передаємо тільки </a:t>
            </a:r>
            <a:r>
              <a:rPr lang="en-US" sz="1200" dirty="0" smtClean="0"/>
              <a:t>code, </a:t>
            </a:r>
            <a:r>
              <a:rPr lang="uk-UA" sz="1200" dirty="0" smtClean="0"/>
              <a:t>бо всі інші аргументи модельки є </a:t>
            </a:r>
            <a:r>
              <a:rPr lang="uk-UA" sz="1200" dirty="0" err="1" smtClean="0"/>
              <a:t>дефолтні</a:t>
            </a:r>
            <a:endParaRPr lang="uk-U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2194" y="787558"/>
            <a:ext cx="12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 оболонці </a:t>
            </a:r>
            <a:r>
              <a:rPr lang="en-US" sz="1200" dirty="0" smtClean="0"/>
              <a:t>shell:</a:t>
            </a:r>
            <a:endParaRPr lang="uk-U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44992" y="779900"/>
            <a:ext cx="2006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створюэмо</a:t>
            </a:r>
            <a:r>
              <a:rPr lang="ru-RU" sz="1200" dirty="0" smtClean="0"/>
              <a:t> два </a:t>
            </a:r>
            <a:r>
              <a:rPr lang="ru-RU" sz="1200" dirty="0" err="1" smtClean="0"/>
              <a:t>екземпляри</a:t>
            </a:r>
            <a:endParaRPr lang="uk-UA" sz="1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94" y="3139410"/>
            <a:ext cx="7486650" cy="6477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058990" y="3177452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Python native datatypes</a:t>
            </a:r>
            <a:endParaRPr lang="uk-UA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94" y="3880599"/>
            <a:ext cx="7677150" cy="83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53347" y="2900453"/>
            <a:ext cx="33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перша стад</a:t>
            </a:r>
            <a:r>
              <a:rPr lang="uk-UA" dirty="0" err="1" smtClean="0"/>
              <a:t>ія</a:t>
            </a:r>
            <a:r>
              <a:rPr lang="uk-UA" dirty="0" smtClean="0"/>
              <a:t> </a:t>
            </a:r>
            <a:r>
              <a:rPr lang="uk-UA" dirty="0" err="1" smtClean="0"/>
              <a:t>серіалізації</a:t>
            </a:r>
            <a:r>
              <a:rPr lang="uk-UA" dirty="0" smtClean="0"/>
              <a:t>: приведення до елементарних типів</a:t>
            </a:r>
            <a:endParaRPr lang="uk-UA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5553307" y="3044747"/>
            <a:ext cx="3144644" cy="31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3637844" y="4003288"/>
            <a:ext cx="5015503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97951" y="388059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завершальна стадія: в </a:t>
            </a:r>
            <a:r>
              <a:rPr lang="en-US" dirty="0" err="1" smtClean="0"/>
              <a:t>json</a:t>
            </a:r>
            <a:endParaRPr lang="uk-UA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371600" y="3463260"/>
            <a:ext cx="1276583" cy="540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15" y="5125218"/>
            <a:ext cx="2505075" cy="92392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679" y="5125218"/>
            <a:ext cx="7581900" cy="1419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6340" y="4755886"/>
            <a:ext cx="16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Десер</a:t>
            </a:r>
            <a:r>
              <a:rPr lang="uk-UA" dirty="0" err="1" smtClean="0"/>
              <a:t>іалізація</a:t>
            </a:r>
            <a:r>
              <a:rPr lang="uk-UA" dirty="0" smtClean="0"/>
              <a:t>:</a:t>
            </a:r>
            <a:endParaRPr lang="uk-UA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553915" y="4327138"/>
            <a:ext cx="1274179" cy="126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858644" y="4728117"/>
            <a:ext cx="4928995" cy="1583552"/>
          </a:xfrm>
          <a:custGeom>
            <a:avLst/>
            <a:gdLst>
              <a:gd name="connsiteX0" fmla="*/ 0 w 4928995"/>
              <a:gd name="connsiteY0" fmla="*/ 1170878 h 1583552"/>
              <a:gd name="connsiteX1" fmla="*/ 22302 w 4928995"/>
              <a:gd name="connsiteY1" fmla="*/ 1226634 h 1583552"/>
              <a:gd name="connsiteX2" fmla="*/ 78058 w 4928995"/>
              <a:gd name="connsiteY2" fmla="*/ 1282390 h 1583552"/>
              <a:gd name="connsiteX3" fmla="*/ 133815 w 4928995"/>
              <a:gd name="connsiteY3" fmla="*/ 1326995 h 1583552"/>
              <a:gd name="connsiteX4" fmla="*/ 156117 w 4928995"/>
              <a:gd name="connsiteY4" fmla="*/ 1349298 h 1583552"/>
              <a:gd name="connsiteX5" fmla="*/ 189571 w 4928995"/>
              <a:gd name="connsiteY5" fmla="*/ 1360449 h 1583552"/>
              <a:gd name="connsiteX6" fmla="*/ 267629 w 4928995"/>
              <a:gd name="connsiteY6" fmla="*/ 1405054 h 1583552"/>
              <a:gd name="connsiteX7" fmla="*/ 334536 w 4928995"/>
              <a:gd name="connsiteY7" fmla="*/ 1427356 h 1583552"/>
              <a:gd name="connsiteX8" fmla="*/ 401444 w 4928995"/>
              <a:gd name="connsiteY8" fmla="*/ 1460810 h 1583552"/>
              <a:gd name="connsiteX9" fmla="*/ 434897 w 4928995"/>
              <a:gd name="connsiteY9" fmla="*/ 1483112 h 1583552"/>
              <a:gd name="connsiteX10" fmla="*/ 602166 w 4928995"/>
              <a:gd name="connsiteY10" fmla="*/ 1494263 h 1583552"/>
              <a:gd name="connsiteX11" fmla="*/ 702527 w 4928995"/>
              <a:gd name="connsiteY11" fmla="*/ 1516566 h 1583552"/>
              <a:gd name="connsiteX12" fmla="*/ 869795 w 4928995"/>
              <a:gd name="connsiteY12" fmla="*/ 1550020 h 1583552"/>
              <a:gd name="connsiteX13" fmla="*/ 1081668 w 4928995"/>
              <a:gd name="connsiteY13" fmla="*/ 1561171 h 1583552"/>
              <a:gd name="connsiteX14" fmla="*/ 1572322 w 4928995"/>
              <a:gd name="connsiteY14" fmla="*/ 1561171 h 1583552"/>
              <a:gd name="connsiteX15" fmla="*/ 1605776 w 4928995"/>
              <a:gd name="connsiteY15" fmla="*/ 1550020 h 1583552"/>
              <a:gd name="connsiteX16" fmla="*/ 1717288 w 4928995"/>
              <a:gd name="connsiteY16" fmla="*/ 1538868 h 1583552"/>
              <a:gd name="connsiteX17" fmla="*/ 2007219 w 4928995"/>
              <a:gd name="connsiteY17" fmla="*/ 1516566 h 1583552"/>
              <a:gd name="connsiteX18" fmla="*/ 2040673 w 4928995"/>
              <a:gd name="connsiteY18" fmla="*/ 1505415 h 1583552"/>
              <a:gd name="connsiteX19" fmla="*/ 2062976 w 4928995"/>
              <a:gd name="connsiteY19" fmla="*/ 1471961 h 1583552"/>
              <a:gd name="connsiteX20" fmla="*/ 2096429 w 4928995"/>
              <a:gd name="connsiteY20" fmla="*/ 1438507 h 1583552"/>
              <a:gd name="connsiteX21" fmla="*/ 2118732 w 4928995"/>
              <a:gd name="connsiteY21" fmla="*/ 1405054 h 1583552"/>
              <a:gd name="connsiteX22" fmla="*/ 2196790 w 4928995"/>
              <a:gd name="connsiteY22" fmla="*/ 1315844 h 1583552"/>
              <a:gd name="connsiteX23" fmla="*/ 2230244 w 4928995"/>
              <a:gd name="connsiteY23" fmla="*/ 1260088 h 1583552"/>
              <a:gd name="connsiteX24" fmla="*/ 2252546 w 4928995"/>
              <a:gd name="connsiteY24" fmla="*/ 1159727 h 1583552"/>
              <a:gd name="connsiteX25" fmla="*/ 2263697 w 4928995"/>
              <a:gd name="connsiteY25" fmla="*/ 1126273 h 1583552"/>
              <a:gd name="connsiteX26" fmla="*/ 2274849 w 4928995"/>
              <a:gd name="connsiteY26" fmla="*/ 1070517 h 1583552"/>
              <a:gd name="connsiteX27" fmla="*/ 2286000 w 4928995"/>
              <a:gd name="connsiteY27" fmla="*/ 1025912 h 1583552"/>
              <a:gd name="connsiteX28" fmla="*/ 2297151 w 4928995"/>
              <a:gd name="connsiteY28" fmla="*/ 936703 h 1583552"/>
              <a:gd name="connsiteX29" fmla="*/ 2308302 w 4928995"/>
              <a:gd name="connsiteY29" fmla="*/ 880946 h 1583552"/>
              <a:gd name="connsiteX30" fmla="*/ 2330605 w 4928995"/>
              <a:gd name="connsiteY30" fmla="*/ 735981 h 1583552"/>
              <a:gd name="connsiteX31" fmla="*/ 2341756 w 4928995"/>
              <a:gd name="connsiteY31" fmla="*/ 646771 h 1583552"/>
              <a:gd name="connsiteX32" fmla="*/ 2352907 w 4928995"/>
              <a:gd name="connsiteY32" fmla="*/ 613317 h 1583552"/>
              <a:gd name="connsiteX33" fmla="*/ 2375210 w 4928995"/>
              <a:gd name="connsiteY33" fmla="*/ 557561 h 1583552"/>
              <a:gd name="connsiteX34" fmla="*/ 2397512 w 4928995"/>
              <a:gd name="connsiteY34" fmla="*/ 512956 h 1583552"/>
              <a:gd name="connsiteX35" fmla="*/ 2419815 w 4928995"/>
              <a:gd name="connsiteY35" fmla="*/ 446049 h 1583552"/>
              <a:gd name="connsiteX36" fmla="*/ 2464419 w 4928995"/>
              <a:gd name="connsiteY36" fmla="*/ 390293 h 1583552"/>
              <a:gd name="connsiteX37" fmla="*/ 2553629 w 4928995"/>
              <a:gd name="connsiteY37" fmla="*/ 312234 h 1583552"/>
              <a:gd name="connsiteX38" fmla="*/ 2620536 w 4928995"/>
              <a:gd name="connsiteY38" fmla="*/ 289932 h 1583552"/>
              <a:gd name="connsiteX39" fmla="*/ 2642839 w 4928995"/>
              <a:gd name="connsiteY39" fmla="*/ 267629 h 1583552"/>
              <a:gd name="connsiteX40" fmla="*/ 2720897 w 4928995"/>
              <a:gd name="connsiteY40" fmla="*/ 223024 h 1583552"/>
              <a:gd name="connsiteX41" fmla="*/ 2776654 w 4928995"/>
              <a:gd name="connsiteY41" fmla="*/ 211873 h 1583552"/>
              <a:gd name="connsiteX42" fmla="*/ 2832410 w 4928995"/>
              <a:gd name="connsiteY42" fmla="*/ 189571 h 1583552"/>
              <a:gd name="connsiteX43" fmla="*/ 2865863 w 4928995"/>
              <a:gd name="connsiteY43" fmla="*/ 178420 h 1583552"/>
              <a:gd name="connsiteX44" fmla="*/ 2921619 w 4928995"/>
              <a:gd name="connsiteY44" fmla="*/ 144966 h 1583552"/>
              <a:gd name="connsiteX45" fmla="*/ 3100039 w 4928995"/>
              <a:gd name="connsiteY45" fmla="*/ 100361 h 1583552"/>
              <a:gd name="connsiteX46" fmla="*/ 3189249 w 4928995"/>
              <a:gd name="connsiteY46" fmla="*/ 89210 h 1583552"/>
              <a:gd name="connsiteX47" fmla="*/ 3245005 w 4928995"/>
              <a:gd name="connsiteY47" fmla="*/ 78059 h 1583552"/>
              <a:gd name="connsiteX48" fmla="*/ 3479180 w 4928995"/>
              <a:gd name="connsiteY48" fmla="*/ 66907 h 1583552"/>
              <a:gd name="connsiteX49" fmla="*/ 3546088 w 4928995"/>
              <a:gd name="connsiteY49" fmla="*/ 55756 h 1583552"/>
              <a:gd name="connsiteX50" fmla="*/ 3590693 w 4928995"/>
              <a:gd name="connsiteY50" fmla="*/ 44605 h 1583552"/>
              <a:gd name="connsiteX51" fmla="*/ 3813717 w 4928995"/>
              <a:gd name="connsiteY51" fmla="*/ 33454 h 1583552"/>
              <a:gd name="connsiteX52" fmla="*/ 3902927 w 4928995"/>
              <a:gd name="connsiteY52" fmla="*/ 11151 h 1583552"/>
              <a:gd name="connsiteX53" fmla="*/ 3936380 w 4928995"/>
              <a:gd name="connsiteY53" fmla="*/ 0 h 1583552"/>
              <a:gd name="connsiteX54" fmla="*/ 4159405 w 4928995"/>
              <a:gd name="connsiteY54" fmla="*/ 11151 h 1583552"/>
              <a:gd name="connsiteX55" fmla="*/ 4226312 w 4928995"/>
              <a:gd name="connsiteY55" fmla="*/ 33454 h 1583552"/>
              <a:gd name="connsiteX56" fmla="*/ 4259766 w 4928995"/>
              <a:gd name="connsiteY56" fmla="*/ 44605 h 1583552"/>
              <a:gd name="connsiteX57" fmla="*/ 4337824 w 4928995"/>
              <a:gd name="connsiteY57" fmla="*/ 78059 h 1583552"/>
              <a:gd name="connsiteX58" fmla="*/ 4382429 w 4928995"/>
              <a:gd name="connsiteY58" fmla="*/ 100361 h 1583552"/>
              <a:gd name="connsiteX59" fmla="*/ 4415883 w 4928995"/>
              <a:gd name="connsiteY59" fmla="*/ 111512 h 1583552"/>
              <a:gd name="connsiteX60" fmla="*/ 4449336 w 4928995"/>
              <a:gd name="connsiteY60" fmla="*/ 133815 h 1583552"/>
              <a:gd name="connsiteX61" fmla="*/ 4527395 w 4928995"/>
              <a:gd name="connsiteY61" fmla="*/ 156117 h 1583552"/>
              <a:gd name="connsiteX62" fmla="*/ 4560849 w 4928995"/>
              <a:gd name="connsiteY62" fmla="*/ 178420 h 1583552"/>
              <a:gd name="connsiteX63" fmla="*/ 4605454 w 4928995"/>
              <a:gd name="connsiteY63" fmla="*/ 189571 h 1583552"/>
              <a:gd name="connsiteX64" fmla="*/ 4638907 w 4928995"/>
              <a:gd name="connsiteY64" fmla="*/ 200722 h 1583552"/>
              <a:gd name="connsiteX65" fmla="*/ 4661210 w 4928995"/>
              <a:gd name="connsiteY65" fmla="*/ 223024 h 1583552"/>
              <a:gd name="connsiteX66" fmla="*/ 4705815 w 4928995"/>
              <a:gd name="connsiteY66" fmla="*/ 234176 h 1583552"/>
              <a:gd name="connsiteX67" fmla="*/ 4806176 w 4928995"/>
              <a:gd name="connsiteY67" fmla="*/ 256478 h 1583552"/>
              <a:gd name="connsiteX68" fmla="*/ 4895385 w 4928995"/>
              <a:gd name="connsiteY68" fmla="*/ 334537 h 1583552"/>
              <a:gd name="connsiteX69" fmla="*/ 4917688 w 4928995"/>
              <a:gd name="connsiteY69" fmla="*/ 356839 h 1583552"/>
              <a:gd name="connsiteX70" fmla="*/ 4928839 w 4928995"/>
              <a:gd name="connsiteY70" fmla="*/ 412595 h 158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28995" h="1583552">
                <a:moveTo>
                  <a:pt x="0" y="1170878"/>
                </a:moveTo>
                <a:cubicBezTo>
                  <a:pt x="7434" y="1189463"/>
                  <a:pt x="10823" y="1210235"/>
                  <a:pt x="22302" y="1226634"/>
                </a:cubicBezTo>
                <a:cubicBezTo>
                  <a:pt x="37375" y="1248166"/>
                  <a:pt x="59473" y="1263805"/>
                  <a:pt x="78058" y="1282390"/>
                </a:cubicBezTo>
                <a:cubicBezTo>
                  <a:pt x="131913" y="1336245"/>
                  <a:pt x="63473" y="1270721"/>
                  <a:pt x="133815" y="1326995"/>
                </a:cubicBezTo>
                <a:cubicBezTo>
                  <a:pt x="142025" y="1333563"/>
                  <a:pt x="147102" y="1343889"/>
                  <a:pt x="156117" y="1349298"/>
                </a:cubicBezTo>
                <a:cubicBezTo>
                  <a:pt x="166196" y="1355346"/>
                  <a:pt x="178420" y="1356732"/>
                  <a:pt x="189571" y="1360449"/>
                </a:cubicBezTo>
                <a:cubicBezTo>
                  <a:pt x="219745" y="1380565"/>
                  <a:pt x="232261" y="1390907"/>
                  <a:pt x="267629" y="1405054"/>
                </a:cubicBezTo>
                <a:cubicBezTo>
                  <a:pt x="289456" y="1413785"/>
                  <a:pt x="334536" y="1427356"/>
                  <a:pt x="334536" y="1427356"/>
                </a:cubicBezTo>
                <a:cubicBezTo>
                  <a:pt x="430406" y="1491270"/>
                  <a:pt x="309111" y="1414644"/>
                  <a:pt x="401444" y="1460810"/>
                </a:cubicBezTo>
                <a:cubicBezTo>
                  <a:pt x="413431" y="1466803"/>
                  <a:pt x="421678" y="1480909"/>
                  <a:pt x="434897" y="1483112"/>
                </a:cubicBezTo>
                <a:cubicBezTo>
                  <a:pt x="490017" y="1492298"/>
                  <a:pt x="546410" y="1490546"/>
                  <a:pt x="602166" y="1494263"/>
                </a:cubicBezTo>
                <a:cubicBezTo>
                  <a:pt x="756644" y="1532885"/>
                  <a:pt x="518604" y="1474123"/>
                  <a:pt x="702527" y="1516566"/>
                </a:cubicBezTo>
                <a:cubicBezTo>
                  <a:pt x="777388" y="1533841"/>
                  <a:pt x="795561" y="1544310"/>
                  <a:pt x="869795" y="1550020"/>
                </a:cubicBezTo>
                <a:cubicBezTo>
                  <a:pt x="940309" y="1555444"/>
                  <a:pt x="1011044" y="1557454"/>
                  <a:pt x="1081668" y="1561171"/>
                </a:cubicBezTo>
                <a:cubicBezTo>
                  <a:pt x="1274357" y="1599708"/>
                  <a:pt x="1158759" y="1580864"/>
                  <a:pt x="1572322" y="1561171"/>
                </a:cubicBezTo>
                <a:cubicBezTo>
                  <a:pt x="1584063" y="1560612"/>
                  <a:pt x="1594158" y="1551807"/>
                  <a:pt x="1605776" y="1550020"/>
                </a:cubicBezTo>
                <a:cubicBezTo>
                  <a:pt x="1642698" y="1544340"/>
                  <a:pt x="1680160" y="1542993"/>
                  <a:pt x="1717288" y="1538868"/>
                </a:cubicBezTo>
                <a:cubicBezTo>
                  <a:pt x="1911899" y="1517244"/>
                  <a:pt x="1689571" y="1534213"/>
                  <a:pt x="2007219" y="1516566"/>
                </a:cubicBezTo>
                <a:cubicBezTo>
                  <a:pt x="2018370" y="1512849"/>
                  <a:pt x="2031494" y="1512758"/>
                  <a:pt x="2040673" y="1505415"/>
                </a:cubicBezTo>
                <a:cubicBezTo>
                  <a:pt x="2051138" y="1497043"/>
                  <a:pt x="2054396" y="1482257"/>
                  <a:pt x="2062976" y="1471961"/>
                </a:cubicBezTo>
                <a:cubicBezTo>
                  <a:pt x="2073072" y="1459846"/>
                  <a:pt x="2086333" y="1450622"/>
                  <a:pt x="2096429" y="1438507"/>
                </a:cubicBezTo>
                <a:cubicBezTo>
                  <a:pt x="2105009" y="1428211"/>
                  <a:pt x="2109907" y="1415140"/>
                  <a:pt x="2118732" y="1405054"/>
                </a:cubicBezTo>
                <a:cubicBezTo>
                  <a:pt x="2152645" y="1366297"/>
                  <a:pt x="2175879" y="1357667"/>
                  <a:pt x="2196790" y="1315844"/>
                </a:cubicBezTo>
                <a:cubicBezTo>
                  <a:pt x="2225740" y="1257942"/>
                  <a:pt x="2186683" y="1303647"/>
                  <a:pt x="2230244" y="1260088"/>
                </a:cubicBezTo>
                <a:cubicBezTo>
                  <a:pt x="2255347" y="1184778"/>
                  <a:pt x="2226379" y="1277480"/>
                  <a:pt x="2252546" y="1159727"/>
                </a:cubicBezTo>
                <a:cubicBezTo>
                  <a:pt x="2255096" y="1148252"/>
                  <a:pt x="2260846" y="1137677"/>
                  <a:pt x="2263697" y="1126273"/>
                </a:cubicBezTo>
                <a:cubicBezTo>
                  <a:pt x="2268294" y="1107885"/>
                  <a:pt x="2270737" y="1089019"/>
                  <a:pt x="2274849" y="1070517"/>
                </a:cubicBezTo>
                <a:cubicBezTo>
                  <a:pt x="2278174" y="1055556"/>
                  <a:pt x="2283480" y="1041029"/>
                  <a:pt x="2286000" y="1025912"/>
                </a:cubicBezTo>
                <a:cubicBezTo>
                  <a:pt x="2290927" y="996352"/>
                  <a:pt x="2292594" y="966322"/>
                  <a:pt x="2297151" y="936703"/>
                </a:cubicBezTo>
                <a:cubicBezTo>
                  <a:pt x="2300033" y="917970"/>
                  <a:pt x="2305797" y="899733"/>
                  <a:pt x="2308302" y="880946"/>
                </a:cubicBezTo>
                <a:cubicBezTo>
                  <a:pt x="2327468" y="737206"/>
                  <a:pt x="2305487" y="811334"/>
                  <a:pt x="2330605" y="735981"/>
                </a:cubicBezTo>
                <a:cubicBezTo>
                  <a:pt x="2334322" y="706244"/>
                  <a:pt x="2336395" y="676256"/>
                  <a:pt x="2341756" y="646771"/>
                </a:cubicBezTo>
                <a:cubicBezTo>
                  <a:pt x="2343859" y="635206"/>
                  <a:pt x="2348780" y="624323"/>
                  <a:pt x="2352907" y="613317"/>
                </a:cubicBezTo>
                <a:cubicBezTo>
                  <a:pt x="2359936" y="594574"/>
                  <a:pt x="2367080" y="575853"/>
                  <a:pt x="2375210" y="557561"/>
                </a:cubicBezTo>
                <a:cubicBezTo>
                  <a:pt x="2381961" y="542371"/>
                  <a:pt x="2391338" y="528390"/>
                  <a:pt x="2397512" y="512956"/>
                </a:cubicBezTo>
                <a:cubicBezTo>
                  <a:pt x="2406243" y="491129"/>
                  <a:pt x="2403192" y="462673"/>
                  <a:pt x="2419815" y="446049"/>
                </a:cubicBezTo>
                <a:cubicBezTo>
                  <a:pt x="2506796" y="359064"/>
                  <a:pt x="2365917" y="502865"/>
                  <a:pt x="2464419" y="390293"/>
                </a:cubicBezTo>
                <a:cubicBezTo>
                  <a:pt x="2481782" y="370450"/>
                  <a:pt x="2522716" y="325973"/>
                  <a:pt x="2553629" y="312234"/>
                </a:cubicBezTo>
                <a:cubicBezTo>
                  <a:pt x="2575111" y="302686"/>
                  <a:pt x="2620536" y="289932"/>
                  <a:pt x="2620536" y="289932"/>
                </a:cubicBezTo>
                <a:cubicBezTo>
                  <a:pt x="2627970" y="282498"/>
                  <a:pt x="2634629" y="274197"/>
                  <a:pt x="2642839" y="267629"/>
                </a:cubicBezTo>
                <a:cubicBezTo>
                  <a:pt x="2660316" y="253648"/>
                  <a:pt x="2701279" y="229564"/>
                  <a:pt x="2720897" y="223024"/>
                </a:cubicBezTo>
                <a:cubicBezTo>
                  <a:pt x="2738878" y="217030"/>
                  <a:pt x="2758068" y="215590"/>
                  <a:pt x="2776654" y="211873"/>
                </a:cubicBezTo>
                <a:cubicBezTo>
                  <a:pt x="2795239" y="204439"/>
                  <a:pt x="2813668" y="196599"/>
                  <a:pt x="2832410" y="189571"/>
                </a:cubicBezTo>
                <a:cubicBezTo>
                  <a:pt x="2843416" y="185444"/>
                  <a:pt x="2855784" y="184468"/>
                  <a:pt x="2865863" y="178420"/>
                </a:cubicBezTo>
                <a:cubicBezTo>
                  <a:pt x="2929555" y="140205"/>
                  <a:pt x="2841212" y="167939"/>
                  <a:pt x="2921619" y="144966"/>
                </a:cubicBezTo>
                <a:cubicBezTo>
                  <a:pt x="2972530" y="130420"/>
                  <a:pt x="3042991" y="109137"/>
                  <a:pt x="3100039" y="100361"/>
                </a:cubicBezTo>
                <a:cubicBezTo>
                  <a:pt x="3129659" y="95804"/>
                  <a:pt x="3159629" y="93767"/>
                  <a:pt x="3189249" y="89210"/>
                </a:cubicBezTo>
                <a:cubicBezTo>
                  <a:pt x="3207982" y="86328"/>
                  <a:pt x="3226107" y="79513"/>
                  <a:pt x="3245005" y="78059"/>
                </a:cubicBezTo>
                <a:cubicBezTo>
                  <a:pt x="3322922" y="72065"/>
                  <a:pt x="3401122" y="70624"/>
                  <a:pt x="3479180" y="66907"/>
                </a:cubicBezTo>
                <a:cubicBezTo>
                  <a:pt x="3501483" y="63190"/>
                  <a:pt x="3523917" y="60190"/>
                  <a:pt x="3546088" y="55756"/>
                </a:cubicBezTo>
                <a:cubicBezTo>
                  <a:pt x="3561116" y="52750"/>
                  <a:pt x="3575420" y="45878"/>
                  <a:pt x="3590693" y="44605"/>
                </a:cubicBezTo>
                <a:cubicBezTo>
                  <a:pt x="3664870" y="38424"/>
                  <a:pt x="3739376" y="37171"/>
                  <a:pt x="3813717" y="33454"/>
                </a:cubicBezTo>
                <a:cubicBezTo>
                  <a:pt x="3890191" y="7964"/>
                  <a:pt x="3795271" y="38066"/>
                  <a:pt x="3902927" y="11151"/>
                </a:cubicBezTo>
                <a:cubicBezTo>
                  <a:pt x="3914330" y="8300"/>
                  <a:pt x="3925229" y="3717"/>
                  <a:pt x="3936380" y="0"/>
                </a:cubicBezTo>
                <a:cubicBezTo>
                  <a:pt x="4010722" y="3717"/>
                  <a:pt x="4085461" y="2619"/>
                  <a:pt x="4159405" y="11151"/>
                </a:cubicBezTo>
                <a:cubicBezTo>
                  <a:pt x="4182759" y="13846"/>
                  <a:pt x="4204010" y="26020"/>
                  <a:pt x="4226312" y="33454"/>
                </a:cubicBezTo>
                <a:lnTo>
                  <a:pt x="4259766" y="44605"/>
                </a:lnTo>
                <a:cubicBezTo>
                  <a:pt x="4327558" y="89799"/>
                  <a:pt x="4255531" y="47199"/>
                  <a:pt x="4337824" y="78059"/>
                </a:cubicBezTo>
                <a:cubicBezTo>
                  <a:pt x="4353389" y="83896"/>
                  <a:pt x="4367150" y="93813"/>
                  <a:pt x="4382429" y="100361"/>
                </a:cubicBezTo>
                <a:cubicBezTo>
                  <a:pt x="4393233" y="104991"/>
                  <a:pt x="4404732" y="107795"/>
                  <a:pt x="4415883" y="111512"/>
                </a:cubicBezTo>
                <a:cubicBezTo>
                  <a:pt x="4427034" y="118946"/>
                  <a:pt x="4437349" y="127821"/>
                  <a:pt x="4449336" y="133815"/>
                </a:cubicBezTo>
                <a:cubicBezTo>
                  <a:pt x="4465332" y="141813"/>
                  <a:pt x="4513106" y="152545"/>
                  <a:pt x="4527395" y="156117"/>
                </a:cubicBezTo>
                <a:cubicBezTo>
                  <a:pt x="4538546" y="163551"/>
                  <a:pt x="4548530" y="173141"/>
                  <a:pt x="4560849" y="178420"/>
                </a:cubicBezTo>
                <a:cubicBezTo>
                  <a:pt x="4574936" y="184457"/>
                  <a:pt x="4590718" y="185361"/>
                  <a:pt x="4605454" y="189571"/>
                </a:cubicBezTo>
                <a:cubicBezTo>
                  <a:pt x="4616756" y="192800"/>
                  <a:pt x="4627756" y="197005"/>
                  <a:pt x="4638907" y="200722"/>
                </a:cubicBezTo>
                <a:cubicBezTo>
                  <a:pt x="4646341" y="208156"/>
                  <a:pt x="4651806" y="218322"/>
                  <a:pt x="4661210" y="223024"/>
                </a:cubicBezTo>
                <a:cubicBezTo>
                  <a:pt x="4674918" y="229878"/>
                  <a:pt x="4690787" y="231170"/>
                  <a:pt x="4705815" y="234176"/>
                </a:cubicBezTo>
                <a:cubicBezTo>
                  <a:pt x="4803949" y="253803"/>
                  <a:pt x="4741066" y="234775"/>
                  <a:pt x="4806176" y="256478"/>
                </a:cubicBezTo>
                <a:cubicBezTo>
                  <a:pt x="4861499" y="293362"/>
                  <a:pt x="4830150" y="269303"/>
                  <a:pt x="4895385" y="334537"/>
                </a:cubicBezTo>
                <a:lnTo>
                  <a:pt x="4917688" y="356839"/>
                </a:lnTo>
                <a:cubicBezTo>
                  <a:pt x="4931190" y="397346"/>
                  <a:pt x="4928839" y="378538"/>
                  <a:pt x="4928839" y="4125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8" name="Прямая со стрелкой 27"/>
          <p:cNvCxnSpPr>
            <a:stCxn id="26" idx="68"/>
          </p:cNvCxnSpPr>
          <p:nvPr/>
        </p:nvCxnSpPr>
        <p:spPr>
          <a:xfrm>
            <a:off x="5754029" y="5062654"/>
            <a:ext cx="66908" cy="1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9546" y="5058164"/>
            <a:ext cx="5981700" cy="7143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338905" y="4822672"/>
            <a:ext cx="4354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можна </a:t>
            </a:r>
            <a:r>
              <a:rPr lang="uk-UA" sz="1200" dirty="0" err="1" smtClean="0"/>
              <a:t>серіалізувати</a:t>
            </a:r>
            <a:r>
              <a:rPr lang="uk-UA" sz="1200" dirty="0" smtClean="0"/>
              <a:t> не просто одну модельку, а цілий </a:t>
            </a:r>
            <a:r>
              <a:rPr lang="en-US" sz="1200" dirty="0" err="1" smtClean="0"/>
              <a:t>queryset</a:t>
            </a:r>
            <a:endParaRPr lang="uk-UA" sz="12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8206989" y="5315365"/>
            <a:ext cx="12380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567747" y="5326516"/>
            <a:ext cx="6356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40554" y="0"/>
            <a:ext cx="515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C20000"/>
                </a:solidFill>
                <a:latin typeface="Helvetica Neue"/>
                <a:hlinkClick r:id="rId2"/>
              </a:rPr>
              <a:t>Writing regular Django views using our </a:t>
            </a:r>
            <a:r>
              <a:rPr lang="en-US" u="sng" dirty="0" err="1">
                <a:solidFill>
                  <a:srgbClr val="C20000"/>
                </a:solidFill>
                <a:latin typeface="Helvetica Neue"/>
                <a:hlinkClick r:id="rId2"/>
              </a:rPr>
              <a:t>Serializer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4" y="464170"/>
            <a:ext cx="3533775" cy="1714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5" y="2273508"/>
            <a:ext cx="3914775" cy="3381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277" y="511589"/>
            <a:ext cx="3933825" cy="4867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472" y="464170"/>
            <a:ext cx="3612996" cy="1466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427" y="2025858"/>
            <a:ext cx="2733675" cy="1066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445" y="4307302"/>
            <a:ext cx="3829050" cy="21431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63066" y="325646"/>
            <a:ext cx="11641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DD1144"/>
                </a:solidFill>
                <a:latin typeface="Monaco"/>
              </a:rPr>
              <a:t>snippets/urls.py</a:t>
            </a:r>
            <a:endParaRPr lang="uk-UA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63066" y="1847634"/>
            <a:ext cx="10615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DD1144"/>
                </a:solidFill>
                <a:latin typeface="Monaco"/>
              </a:rPr>
              <a:t>tutorial/urls.py</a:t>
            </a:r>
            <a:endParaRPr lang="uk-UA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2736" y="4939990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dirty="0" err="1" smtClean="0"/>
              <a:t>викличеться</a:t>
            </a:r>
            <a:r>
              <a:rPr lang="uk-UA" sz="900" dirty="0" smtClean="0"/>
              <a:t> або </a:t>
            </a:r>
            <a:r>
              <a:rPr lang="en-US" sz="900" dirty="0" smtClean="0"/>
              <a:t>create </a:t>
            </a:r>
            <a:r>
              <a:rPr lang="ru-RU" sz="900" dirty="0" err="1" smtClean="0"/>
              <a:t>або</a:t>
            </a:r>
            <a:r>
              <a:rPr lang="ru-RU" sz="900" dirty="0" smtClean="0"/>
              <a:t> </a:t>
            </a:r>
            <a:r>
              <a:rPr lang="en-US" sz="900" dirty="0" smtClean="0"/>
              <a:t>update </a:t>
            </a:r>
            <a:r>
              <a:rPr lang="uk-UA" sz="900" dirty="0" smtClean="0"/>
              <a:t>метод</a:t>
            </a:r>
            <a:endParaRPr lang="uk-UA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-30099" y="5845492"/>
            <a:ext cx="424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цей</a:t>
            </a:r>
            <a:r>
              <a:rPr lang="ru-RU" dirty="0" smtClean="0"/>
              <a:t> декоратор з</a:t>
            </a:r>
            <a:r>
              <a:rPr lang="uk-UA" dirty="0" err="1" smtClean="0"/>
              <a:t>німає</a:t>
            </a:r>
            <a:r>
              <a:rPr lang="uk-UA" dirty="0" smtClean="0"/>
              <a:t> захист </a:t>
            </a:r>
            <a:r>
              <a:rPr lang="ru-RU" dirty="0" smtClean="0"/>
              <a:t>в</a:t>
            </a:r>
            <a:r>
              <a:rPr lang="uk-UA" dirty="0" smtClean="0"/>
              <a:t>ід </a:t>
            </a:r>
            <a:r>
              <a:rPr lang="en-US" dirty="0" err="1" smtClean="0"/>
              <a:t>csrf</a:t>
            </a:r>
            <a:r>
              <a:rPr lang="en-US" dirty="0" smtClean="0"/>
              <a:t> </a:t>
            </a:r>
            <a:r>
              <a:rPr lang="uk-UA" dirty="0" smtClean="0"/>
              <a:t>атак 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03161" y="2486722"/>
            <a:ext cx="265191" cy="346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2176" y="148868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primary key</a:t>
            </a:r>
            <a:endParaRPr lang="uk-UA" sz="1000" dirty="0"/>
          </a:p>
        </p:txBody>
      </p:sp>
      <p:cxnSp>
        <p:nvCxnSpPr>
          <p:cNvPr id="17" name="Прямая со стрелкой 16"/>
          <p:cNvCxnSpPr>
            <a:stCxn id="15" idx="1"/>
          </p:cNvCxnSpPr>
          <p:nvPr/>
        </p:nvCxnSpPr>
        <p:spPr>
          <a:xfrm flipH="1">
            <a:off x="7047571" y="1611799"/>
            <a:ext cx="44605" cy="12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423102" y="903249"/>
            <a:ext cx="791737" cy="58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9022" y="2486722"/>
            <a:ext cx="86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00" dirty="0" err="1" smtClean="0"/>
              <a:t>серіалізація</a:t>
            </a:r>
            <a:r>
              <a:rPr lang="uk-UA" sz="900" dirty="0" smtClean="0"/>
              <a:t> в </a:t>
            </a:r>
            <a:r>
              <a:rPr lang="en-US" sz="900" dirty="0" err="1" smtClean="0"/>
              <a:t>json</a:t>
            </a:r>
            <a:r>
              <a:rPr lang="en-US" sz="900" dirty="0" smtClean="0"/>
              <a:t> </a:t>
            </a:r>
            <a:r>
              <a:rPr lang="uk-UA" sz="900" dirty="0" smtClean="0"/>
              <a:t>і відправлення клієнту</a:t>
            </a:r>
            <a:endParaRPr lang="uk-UA" sz="9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6590371" y="791738"/>
            <a:ext cx="3239893" cy="7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259122" y="1444084"/>
            <a:ext cx="7025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88030" y="2678151"/>
            <a:ext cx="7025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1095463" y="1634101"/>
            <a:ext cx="78058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902830" y="927860"/>
            <a:ext cx="78058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5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6" y="181672"/>
            <a:ext cx="3086100" cy="5981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69" y="181672"/>
            <a:ext cx="2581275" cy="24384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5910146" y="468351"/>
            <a:ext cx="267630" cy="2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4683" y="490654"/>
            <a:ext cx="12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key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26971"/>
            <a:ext cx="5857875" cy="140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2205" y="2620072"/>
            <a:ext cx="84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можна помітити що </a:t>
            </a:r>
            <a:r>
              <a:rPr lang="en-US" dirty="0" smtClean="0"/>
              <a:t>id </a:t>
            </a:r>
            <a:r>
              <a:rPr lang="uk-UA" dirty="0" smtClean="0"/>
              <a:t>тобто це і є </a:t>
            </a:r>
            <a:r>
              <a:rPr lang="en-US" dirty="0" smtClean="0"/>
              <a:t>primary key </a:t>
            </a:r>
            <a:r>
              <a:rPr lang="uk-UA" dirty="0" smtClean="0"/>
              <a:t>добавляється автоматично, в модельці ми його не вказували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3902928" y="1405054"/>
            <a:ext cx="1839950" cy="12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27" y="3973202"/>
            <a:ext cx="4629150" cy="828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6352" y="2983418"/>
            <a:ext cx="470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</a:t>
            </a:r>
            <a:r>
              <a:rPr lang="uk-UA" dirty="0" smtClean="0"/>
              <a:t>не повертається в </a:t>
            </a:r>
            <a:r>
              <a:rPr lang="en-US" dirty="0" err="1" smtClean="0"/>
              <a:t>json</a:t>
            </a:r>
            <a:r>
              <a:rPr lang="en-US" dirty="0" smtClean="0"/>
              <a:t> response-</a:t>
            </a:r>
            <a:r>
              <a:rPr lang="en-US" dirty="0" err="1" smtClean="0"/>
              <a:t>i</a:t>
            </a:r>
            <a:r>
              <a:rPr lang="uk-UA" dirty="0" smtClean="0"/>
              <a:t> бо ми не вказували що його потрібно </a:t>
            </a:r>
            <a:r>
              <a:rPr lang="uk-UA" dirty="0" err="1" smtClean="0"/>
              <a:t>серіалізувати</a:t>
            </a:r>
            <a:r>
              <a:rPr lang="uk-UA" dirty="0" smtClean="0"/>
              <a:t>:</a:t>
            </a:r>
            <a:endParaRPr lang="uk-UA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6663690" y="1497330"/>
            <a:ext cx="1062990" cy="16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588770" y="982980"/>
            <a:ext cx="2000250" cy="260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777240" y="2000250"/>
            <a:ext cx="2811780" cy="16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02205" y="3463290"/>
            <a:ext cx="362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утил</a:t>
            </a:r>
            <a:r>
              <a:rPr lang="uk-UA" dirty="0" smtClean="0"/>
              <a:t>іта що робить </a:t>
            </a:r>
            <a:r>
              <a:rPr lang="uk-UA" dirty="0" err="1" smtClean="0"/>
              <a:t>запрос</a:t>
            </a:r>
            <a:r>
              <a:rPr lang="uk-UA" dirty="0" smtClean="0"/>
              <a:t> як у браузері і показує що сервер повернув</a:t>
            </a:r>
            <a:endParaRPr lang="uk-UA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2788920" y="1979727"/>
            <a:ext cx="2953958" cy="16092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7240" y="2000250"/>
            <a:ext cx="193167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3086100" y="4229100"/>
            <a:ext cx="616106" cy="3455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авая фигурная скобка 27"/>
          <p:cNvSpPr/>
          <p:nvPr/>
        </p:nvSpPr>
        <p:spPr>
          <a:xfrm>
            <a:off x="2708910" y="2536671"/>
            <a:ext cx="251460" cy="3490749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500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" y="99060"/>
            <a:ext cx="5495925" cy="5143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" y="1021080"/>
            <a:ext cx="3864464" cy="34042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1021080"/>
            <a:ext cx="4105126" cy="38500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67" y="702945"/>
            <a:ext cx="4848225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9290" y="99060"/>
            <a:ext cx="64427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00" dirty="0" smtClean="0"/>
              <a:t>щоб скоротити код і не використовувати напряму </a:t>
            </a:r>
            <a:r>
              <a:rPr lang="en-US" sz="1300" dirty="0" err="1" smtClean="0"/>
              <a:t>JsonRender</a:t>
            </a:r>
            <a:r>
              <a:rPr lang="en-US" sz="1300" dirty="0"/>
              <a:t> </a:t>
            </a:r>
            <a:r>
              <a:rPr lang="uk-UA" sz="1300" dirty="0" smtClean="0"/>
              <a:t>і тому подібне використовують декоратор</a:t>
            </a:r>
            <a:endParaRPr lang="uk-UA" sz="13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60070" y="491490"/>
            <a:ext cx="645795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419023" y="695086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  <a:hlinkClick r:id="rId6"/>
              </a:rPr>
              <a:t>Adding optional </a:t>
            </a:r>
            <a:r>
              <a:rPr lang="en-US" dirty="0">
                <a:solidFill>
                  <a:srgbClr val="FF0000"/>
                </a:solidFill>
                <a:latin typeface="Helvetica Neue"/>
                <a:hlinkClick r:id="rId6"/>
              </a:rPr>
              <a:t>format suffixes </a:t>
            </a:r>
            <a:r>
              <a:rPr lang="en-US" dirty="0">
                <a:solidFill>
                  <a:srgbClr val="333333"/>
                </a:solidFill>
                <a:latin typeface="Helvetica Neue"/>
                <a:hlinkClick r:id="rId6"/>
              </a:rPr>
              <a:t>to our URLs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660" y="1154430"/>
            <a:ext cx="2552700" cy="22860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10035540" y="1337310"/>
            <a:ext cx="74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660" y="1565910"/>
            <a:ext cx="2933700" cy="323850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10395585" y="1805940"/>
            <a:ext cx="748665" cy="22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8821" y="2022157"/>
            <a:ext cx="3695700" cy="1847850"/>
          </a:xfrm>
          <a:prstGeom prst="rect">
            <a:avLst/>
          </a:prstGeom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9235440" y="3801427"/>
            <a:ext cx="12687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4281" y="4228083"/>
            <a:ext cx="4422457" cy="176606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751309"/>
            <a:ext cx="4271963" cy="197167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8597" y="4979187"/>
            <a:ext cx="3461386" cy="1773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43739" y="3959542"/>
            <a:ext cx="4011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це нам дає можливість вказувати у якому форматі повертати </a:t>
            </a:r>
            <a:r>
              <a:rPr lang="en-US" sz="1000" dirty="0" smtClean="0"/>
              <a:t>response</a:t>
            </a:r>
            <a:endParaRPr lang="uk-UA" sz="10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8481060" y="3801428"/>
            <a:ext cx="754380" cy="20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8358821" y="4116435"/>
            <a:ext cx="1375419" cy="512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80060" y="4939665"/>
            <a:ext cx="16787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11480" y="5406390"/>
            <a:ext cx="32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4366260" y="5292090"/>
            <a:ext cx="32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78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524</Words>
  <Application>Microsoft Office PowerPoint</Application>
  <PresentationFormat>Широкоэкранный</PresentationFormat>
  <Paragraphs>81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Monaco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64</cp:revision>
  <dcterms:created xsi:type="dcterms:W3CDTF">2018-07-22T16:12:28Z</dcterms:created>
  <dcterms:modified xsi:type="dcterms:W3CDTF">2018-08-21T14:05:27Z</dcterms:modified>
</cp:coreProperties>
</file>