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9A98-9817-4C06-8A46-E1A4B19D570F}" type="datetimeFigureOut">
              <a:rPr lang="uk-UA" smtClean="0"/>
              <a:t>15.08.2018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67EC-60B5-4519-96AE-8D6CF7A84FE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799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9A98-9817-4C06-8A46-E1A4B19D570F}" type="datetimeFigureOut">
              <a:rPr lang="uk-UA" smtClean="0"/>
              <a:t>15.08.2018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67EC-60B5-4519-96AE-8D6CF7A84FE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338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9A98-9817-4C06-8A46-E1A4B19D570F}" type="datetimeFigureOut">
              <a:rPr lang="uk-UA" smtClean="0"/>
              <a:t>15.08.2018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67EC-60B5-4519-96AE-8D6CF7A84FE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016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9A98-9817-4C06-8A46-E1A4B19D570F}" type="datetimeFigureOut">
              <a:rPr lang="uk-UA" smtClean="0"/>
              <a:t>15.08.2018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67EC-60B5-4519-96AE-8D6CF7A84FE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0289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9A98-9817-4C06-8A46-E1A4B19D570F}" type="datetimeFigureOut">
              <a:rPr lang="uk-UA" smtClean="0"/>
              <a:t>15.08.2018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67EC-60B5-4519-96AE-8D6CF7A84FE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614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9A98-9817-4C06-8A46-E1A4B19D570F}" type="datetimeFigureOut">
              <a:rPr lang="uk-UA" smtClean="0"/>
              <a:t>15.08.2018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67EC-60B5-4519-96AE-8D6CF7A84FE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757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9A98-9817-4C06-8A46-E1A4B19D570F}" type="datetimeFigureOut">
              <a:rPr lang="uk-UA" smtClean="0"/>
              <a:t>15.08.2018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67EC-60B5-4519-96AE-8D6CF7A84FE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6204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9A98-9817-4C06-8A46-E1A4B19D570F}" type="datetimeFigureOut">
              <a:rPr lang="uk-UA" smtClean="0"/>
              <a:t>15.08.2018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67EC-60B5-4519-96AE-8D6CF7A84FE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132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9A98-9817-4C06-8A46-E1A4B19D570F}" type="datetimeFigureOut">
              <a:rPr lang="uk-UA" smtClean="0"/>
              <a:t>15.08.2018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67EC-60B5-4519-96AE-8D6CF7A84FE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298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9A98-9817-4C06-8A46-E1A4B19D570F}" type="datetimeFigureOut">
              <a:rPr lang="uk-UA" smtClean="0"/>
              <a:t>15.08.2018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67EC-60B5-4519-96AE-8D6CF7A84FE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323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89A98-9817-4C06-8A46-E1A4B19D570F}" type="datetimeFigureOut">
              <a:rPr lang="uk-UA" smtClean="0"/>
              <a:t>15.08.2018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67EC-60B5-4519-96AE-8D6CF7A84FE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943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89A98-9817-4C06-8A46-E1A4B19D570F}" type="datetimeFigureOut">
              <a:rPr lang="uk-UA" smtClean="0"/>
              <a:t>15.08.2018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867EC-60B5-4519-96AE-8D6CF7A84FE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6802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hyperlink" Target="http://localhost:8000/poll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github.com/GrahamDumpleton/mod_wsgi/releases" TargetMode="External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hyperlink" Target="https://wiki.apache.org/httpd/DistrosDefaultLayout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hyperlink" Target="https://wiki.apache.org/httpd/DistrosDefaultLayout" TargetMode="External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1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0.png"/><Relationship Id="rId2" Type="http://schemas.openxmlformats.org/officeDocument/2006/relationships/image" Target="../media/image36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hyperlink" Target="https://github.com/nginx/nginx/blob/master/conf/uwsgi_params" TargetMode="External"/><Relationship Id="rId10" Type="http://schemas.openxmlformats.org/officeDocument/2006/relationships/image" Target="../media/image44.png"/><Relationship Id="rId19" Type="http://schemas.openxmlformats.org/officeDocument/2006/relationships/image" Target="../media/image52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com:8000/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hyperlink" Target="http://example.com:800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81" y="118752"/>
            <a:ext cx="5342643" cy="428352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275" y="118752"/>
            <a:ext cx="2362200" cy="3238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275" y="533400"/>
            <a:ext cx="2857500" cy="30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41834" y="442602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створити сайт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5622" y="118752"/>
            <a:ext cx="1762125" cy="15144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6366" y="1366527"/>
            <a:ext cx="2752725" cy="2667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4156" y="1366527"/>
            <a:ext cx="1676400" cy="1876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30262" y="997195"/>
            <a:ext cx="2157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створити </a:t>
            </a:r>
            <a:r>
              <a:rPr lang="en-US" dirty="0" smtClean="0"/>
              <a:t>application</a:t>
            </a:r>
            <a:endParaRPr lang="uk-UA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2728" y="4898651"/>
            <a:ext cx="2381250" cy="3429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72728" y="5294249"/>
            <a:ext cx="2790825" cy="2952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72728" y="5642222"/>
            <a:ext cx="2962275" cy="276225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9953978" y="6089276"/>
            <a:ext cx="18774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C3C26"/>
                </a:solidFill>
                <a:latin typeface="Roboto"/>
              </a:rPr>
              <a:t>0</a:t>
            </a:r>
            <a:r>
              <a:rPr lang="en-US" sz="1200" dirty="0">
                <a:solidFill>
                  <a:srgbClr val="0C3C26"/>
                </a:solidFill>
                <a:latin typeface="Roboto"/>
              </a:rPr>
              <a:t> is a shortcut for </a:t>
            </a:r>
            <a:r>
              <a:rPr lang="en-US" sz="1200" b="1" dirty="0">
                <a:solidFill>
                  <a:srgbClr val="0C3C26"/>
                </a:solidFill>
                <a:latin typeface="Roboto"/>
              </a:rPr>
              <a:t>0.0.0.0</a:t>
            </a:r>
            <a:endParaRPr lang="uk-UA" sz="120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 flipV="1">
            <a:off x="9953978" y="5822576"/>
            <a:ext cx="140351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535003" y="5303386"/>
            <a:ext cx="1568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змінити вказати порт</a:t>
            </a:r>
            <a:endParaRPr lang="uk-UA" sz="1200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 flipH="1">
            <a:off x="10363554" y="5503724"/>
            <a:ext cx="286447" cy="25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6" idx="1"/>
            <a:endCxn id="11" idx="3"/>
          </p:cNvCxnSpPr>
          <p:nvPr/>
        </p:nvCxnSpPr>
        <p:spPr>
          <a:xfrm flipH="1">
            <a:off x="10363553" y="5441886"/>
            <a:ext cx="1714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024153" y="4898651"/>
            <a:ext cx="1594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err="1" smtClean="0"/>
              <a:t>дефолтний</a:t>
            </a:r>
            <a:r>
              <a:rPr lang="uk-UA" sz="1200" dirty="0" smtClean="0"/>
              <a:t> порт 8000</a:t>
            </a:r>
            <a:endParaRPr lang="uk-U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8507587" y="6056945"/>
            <a:ext cx="1516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вказати </a:t>
            </a:r>
            <a:r>
              <a:rPr lang="en-US" sz="1200" dirty="0" err="1" smtClean="0"/>
              <a:t>Ip</a:t>
            </a:r>
            <a:r>
              <a:rPr lang="en-US" sz="1200" dirty="0" smtClean="0"/>
              <a:t> </a:t>
            </a:r>
            <a:r>
              <a:rPr lang="uk-UA" sz="1200" dirty="0" smtClean="0"/>
              <a:t>адресу</a:t>
            </a:r>
            <a:endParaRPr lang="uk-UA" sz="1200" dirty="0"/>
          </a:p>
        </p:txBody>
      </p:sp>
      <p:cxnSp>
        <p:nvCxnSpPr>
          <p:cNvPr id="26" name="Прямая со стрелкой 25"/>
          <p:cNvCxnSpPr/>
          <p:nvPr/>
        </p:nvCxnSpPr>
        <p:spPr>
          <a:xfrm flipV="1">
            <a:off x="9713298" y="5822576"/>
            <a:ext cx="240680" cy="405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Рисунок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605" y="4463098"/>
            <a:ext cx="3955049" cy="1065609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605" y="5589524"/>
            <a:ext cx="2088197" cy="1268475"/>
          </a:xfrm>
          <a:prstGeom prst="rect">
            <a:avLst/>
          </a:prstGeom>
        </p:spPr>
      </p:pic>
      <p:cxnSp>
        <p:nvCxnSpPr>
          <p:cNvPr id="30" name="Прямая соединительная линия 29"/>
          <p:cNvCxnSpPr/>
          <p:nvPr/>
        </p:nvCxnSpPr>
        <p:spPr>
          <a:xfrm>
            <a:off x="379141" y="5809785"/>
            <a:ext cx="401444" cy="223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63215" y="5599694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>
                <a:solidFill>
                  <a:srgbClr val="FF0000"/>
                </a:solidFill>
              </a:rPr>
              <a:t>створюємо файл</a:t>
            </a:r>
            <a:endParaRPr lang="uk-UA" sz="1200" dirty="0">
              <a:solidFill>
                <a:srgbClr val="FF0000"/>
              </a:solidFill>
            </a:endParaRPr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72526" y="5589524"/>
            <a:ext cx="2197734" cy="1187485"/>
          </a:xfrm>
          <a:prstGeom prst="rect">
            <a:avLst/>
          </a:prstGeom>
        </p:spPr>
      </p:pic>
      <p:sp>
        <p:nvSpPr>
          <p:cNvPr id="33" name="Прямоугольник 32"/>
          <p:cNvSpPr/>
          <p:nvPr/>
        </p:nvSpPr>
        <p:spPr>
          <a:xfrm>
            <a:off x="9187391" y="6388517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C3C26"/>
                </a:solidFill>
                <a:latin typeface="Roboto"/>
              </a:rPr>
              <a:t> </a:t>
            </a:r>
            <a:r>
              <a:rPr lang="en-US">
                <a:solidFill>
                  <a:srgbClr val="6A0E0E"/>
                </a:solidFill>
                <a:latin typeface="Roboto"/>
                <a:hlinkClick r:id="rId14"/>
              </a:rPr>
              <a:t>http://localhost:8000/polls/</a:t>
            </a:r>
            <a:endParaRPr lang="uk-UA" dirty="0"/>
          </a:p>
        </p:txBody>
      </p:sp>
      <p:sp>
        <p:nvSpPr>
          <p:cNvPr id="34" name="TextBox 33"/>
          <p:cNvSpPr txBox="1"/>
          <p:nvPr/>
        </p:nvSpPr>
        <p:spPr>
          <a:xfrm>
            <a:off x="7674670" y="6388517"/>
            <a:ext cx="164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тепер перейди</a:t>
            </a:r>
            <a:endParaRPr lang="uk-UA" dirty="0"/>
          </a:p>
        </p:txBody>
      </p:sp>
      <p:cxnSp>
        <p:nvCxnSpPr>
          <p:cNvPr id="36" name="Прямая со стрелкой 35"/>
          <p:cNvCxnSpPr/>
          <p:nvPr/>
        </p:nvCxnSpPr>
        <p:spPr>
          <a:xfrm flipH="1">
            <a:off x="4204010" y="1717288"/>
            <a:ext cx="2007219" cy="27458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8342822">
            <a:off x="5226570" y="2120237"/>
            <a:ext cx="14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rgbClr val="FF0000"/>
                </a:solidFill>
              </a:rPr>
              <a:t>опісля це все</a:t>
            </a:r>
            <a:endParaRPr lang="uk-UA" dirty="0">
              <a:solidFill>
                <a:srgbClr val="FF0000"/>
              </a:solidFill>
            </a:endParaRPr>
          </a:p>
        </p:txBody>
      </p:sp>
      <p:cxnSp>
        <p:nvCxnSpPr>
          <p:cNvPr id="39" name="Прямая со стрелкой 38"/>
          <p:cNvCxnSpPr/>
          <p:nvPr/>
        </p:nvCxnSpPr>
        <p:spPr>
          <a:xfrm flipV="1">
            <a:off x="4705815" y="5918447"/>
            <a:ext cx="2408663" cy="374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38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50650" y="99690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C3C26"/>
                </a:solidFill>
                <a:latin typeface="Roboto"/>
              </a:rPr>
              <a:t>How to deploy with WSGI</a:t>
            </a:r>
            <a:endParaRPr lang="en-US" b="0" i="0" dirty="0">
              <a:solidFill>
                <a:srgbClr val="0C3C26"/>
              </a:solidFill>
              <a:effectLst/>
              <a:latin typeface="Robot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7091" y="99690"/>
            <a:ext cx="1193180" cy="3923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1" i="0" u="none" strike="noStrike" cap="none" normalizeH="0" baseline="0" dirty="0" err="1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application</a:t>
            </a:r>
            <a:r>
              <a:rPr kumimoji="0" lang="uk-UA" altLang="uk-UA" sz="1300" b="0" i="0" u="none" strike="noStrike" cap="none" normalizeH="0" baseline="0" dirty="0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 </a:t>
            </a:r>
            <a:r>
              <a:rPr kumimoji="0" lang="uk-UA" altLang="uk-UA" sz="1300" b="0" i="0" u="none" strike="noStrike" cap="none" normalizeH="0" baseline="0" dirty="0" err="1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object</a:t>
            </a:r>
            <a:endParaRPr kumimoji="0" lang="uk-UA" altLang="uk-UA" sz="1300" b="0" i="0" u="none" strike="noStrike" cap="none" normalizeH="0" baseline="0" dirty="0" smtClean="0">
              <a:ln>
                <a:noFill/>
              </a:ln>
              <a:solidFill>
                <a:srgbClr val="0C3C26"/>
              </a:solidFill>
              <a:effectLst/>
              <a:latin typeface="Roboto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1" y="625859"/>
            <a:ext cx="4666782" cy="252438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358290" y="3233892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C3C26"/>
                </a:solidFill>
                <a:latin typeface="Roboto"/>
              </a:rPr>
              <a:t>Applying WSGI middleware</a:t>
            </a:r>
            <a:endParaRPr lang="en-US" b="0" i="0" dirty="0">
              <a:solidFill>
                <a:srgbClr val="0C3C26"/>
              </a:solidFill>
              <a:effectLst/>
              <a:latin typeface="Roboto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90" y="3686877"/>
            <a:ext cx="4076700" cy="49530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1590" y="3402988"/>
            <a:ext cx="696948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 </a:t>
            </a:r>
            <a:r>
              <a:rPr kumimoji="0" lang="uk-UA" altLang="uk-UA" sz="1000" b="1" i="0" u="none" strike="noStrike" cap="none" normalizeH="0" baseline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wsgi.py</a:t>
            </a:r>
            <a:r>
              <a:rPr kumimoji="0" lang="uk-UA" altLang="uk-UA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61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59" y="322164"/>
            <a:ext cx="3811626" cy="19902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966" y="0"/>
            <a:ext cx="2173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err="1" smtClean="0"/>
              <a:t>Інсталювання</a:t>
            </a:r>
            <a:r>
              <a:rPr lang="uk-UA" sz="1200" dirty="0" smtClean="0"/>
              <a:t> </a:t>
            </a:r>
            <a:r>
              <a:rPr lang="en-US" sz="1200" dirty="0" smtClean="0"/>
              <a:t>Apache </a:t>
            </a:r>
            <a:r>
              <a:rPr lang="uk-UA" sz="1200" dirty="0" smtClean="0"/>
              <a:t>на </a:t>
            </a:r>
            <a:r>
              <a:rPr lang="en-US" sz="1200" dirty="0" smtClean="0"/>
              <a:t>Linux:</a:t>
            </a:r>
            <a:endParaRPr lang="uk-UA" sz="1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13678" y="1639229"/>
            <a:ext cx="1817649" cy="1784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713678" y="702527"/>
            <a:ext cx="2029522" cy="111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713678" y="1144511"/>
            <a:ext cx="18176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713678" y="1527717"/>
            <a:ext cx="3267307" cy="111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713678" y="1940313"/>
            <a:ext cx="1817649" cy="111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713678" y="2104036"/>
            <a:ext cx="18176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68029" y="471694"/>
            <a:ext cx="2575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можна просто окремо інсталювати замість такої команди</a:t>
            </a:r>
            <a:endParaRPr lang="uk-UA" sz="1200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 flipH="1">
            <a:off x="2531327" y="889865"/>
            <a:ext cx="1048214" cy="46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3468029" y="899906"/>
            <a:ext cx="144966" cy="47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6134518" y="108756"/>
            <a:ext cx="6057482" cy="1015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8250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Source code tar balls can be obtained from:</a:t>
            </a:r>
            <a:endParaRPr kumimoji="0" lang="uk-UA" altLang="uk-UA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rgbClr val="9B59B6"/>
                </a:solidFill>
                <a:effectLst/>
                <a:latin typeface="Arial" panose="020B0604020202020204" pitchFamily="34" charset="0"/>
                <a:hlinkClick r:id="rId3"/>
              </a:rPr>
              <a:t>https://github.com/GrahamDumpleton/mod_wsgi/releases</a:t>
            </a: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Lato"/>
              </a:rPr>
              <a:t>After having downloaded the tar ball for the version you want to use, unpack it with the command:</a:t>
            </a: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469" y="933359"/>
            <a:ext cx="1924050" cy="2286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586438" y="1159726"/>
            <a:ext cx="1511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 smtClean="0"/>
              <a:t>тут числа з твоєї версії</a:t>
            </a:r>
            <a:endParaRPr lang="uk-UA" sz="1100" dirty="0"/>
          </a:p>
        </p:txBody>
      </p:sp>
      <p:cxnSp>
        <p:nvCxnSpPr>
          <p:cNvPr id="26" name="Прямая со стрелкой 25"/>
          <p:cNvCxnSpPr>
            <a:stCxn id="24" idx="1"/>
          </p:cNvCxnSpPr>
          <p:nvPr/>
        </p:nvCxnSpPr>
        <p:spPr>
          <a:xfrm flipH="1" flipV="1">
            <a:off x="8474928" y="1124041"/>
            <a:ext cx="111510" cy="16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 flipV="1">
            <a:off x="8586438" y="1124040"/>
            <a:ext cx="111513" cy="84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5469" y="1499839"/>
            <a:ext cx="800100" cy="2286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881367" y="1448430"/>
            <a:ext cx="1332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запускаєш </a:t>
            </a:r>
            <a:r>
              <a:rPr lang="uk-UA" sz="1200" dirty="0" err="1" smtClean="0"/>
              <a:t>скріпт</a:t>
            </a:r>
            <a:r>
              <a:rPr lang="uk-UA" sz="1200" dirty="0" smtClean="0"/>
              <a:t>:</a:t>
            </a:r>
            <a:endParaRPr lang="uk-UA" sz="1200" dirty="0"/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5469" y="1796062"/>
            <a:ext cx="3381375" cy="3810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337880" y="983030"/>
            <a:ext cx="169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b="1" dirty="0" smtClean="0"/>
              <a:t>рекомендовано цей шлях щоб отримати новішу версію</a:t>
            </a:r>
            <a:endParaRPr lang="uk-UA" sz="1200" b="1" dirty="0"/>
          </a:p>
        </p:txBody>
      </p:sp>
      <p:sp>
        <p:nvSpPr>
          <p:cNvPr id="34" name="Левая фигурная скобка 33"/>
          <p:cNvSpPr/>
          <p:nvPr/>
        </p:nvSpPr>
        <p:spPr>
          <a:xfrm>
            <a:off x="5865539" y="55755"/>
            <a:ext cx="138489" cy="2609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5" name="Рисунок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4168" y="2244685"/>
            <a:ext cx="495300" cy="257175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8964" y="2880296"/>
            <a:ext cx="933450" cy="285750"/>
          </a:xfrm>
          <a:prstGeom prst="rect">
            <a:avLst/>
          </a:prstGeom>
        </p:spPr>
      </p:pic>
      <p:sp>
        <p:nvSpPr>
          <p:cNvPr id="37" name="Прямоугольник 36"/>
          <p:cNvSpPr/>
          <p:nvPr/>
        </p:nvSpPr>
        <p:spPr>
          <a:xfrm>
            <a:off x="6156822" y="2501860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404040"/>
                </a:solidFill>
                <a:latin typeface="Lato"/>
              </a:rPr>
              <a:t>To install the Apache module into the standard location for Apache modules as dictated by Apache for your installation, run:</a:t>
            </a:r>
            <a:endParaRPr lang="uk-UA" sz="1100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6156822" y="31660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404040"/>
                </a:solidFill>
                <a:latin typeface="Lato"/>
              </a:rPr>
              <a:t>The compiled Apache module can be found in the “.libs” subdirectory</a:t>
            </a:r>
            <a:endParaRPr lang="uk-UA" dirty="0"/>
          </a:p>
        </p:txBody>
      </p:sp>
      <p:pic>
        <p:nvPicPr>
          <p:cNvPr id="39" name="Рисунок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5569" y="3841675"/>
            <a:ext cx="1209675" cy="266700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80214" y="4313514"/>
            <a:ext cx="3790950" cy="1343025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90368" y="5699753"/>
            <a:ext cx="838200" cy="323850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90368" y="6066817"/>
            <a:ext cx="10287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6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82629" y="133816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C3C26"/>
                </a:solidFill>
                <a:latin typeface="Roboto"/>
              </a:rPr>
              <a:t> </a:t>
            </a:r>
            <a:r>
              <a:rPr lang="en-US" dirty="0" err="1" smtClean="0">
                <a:solidFill>
                  <a:srgbClr val="BA2121"/>
                </a:solidFill>
                <a:latin typeface="Roboto"/>
                <a:hlinkClick r:id="rId2"/>
              </a:rPr>
              <a:t>httpd.conf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7439" y="155447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C3C26"/>
                </a:solidFill>
                <a:latin typeface="Roboto"/>
              </a:rPr>
              <a:t>Apache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25" y="546410"/>
            <a:ext cx="4448175" cy="1914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2482" y="558904"/>
            <a:ext cx="2147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основний шлях до </a:t>
            </a:r>
            <a:r>
              <a:rPr lang="en-US" sz="1200" dirty="0" smtClean="0"/>
              <a:t>application </a:t>
            </a:r>
            <a:endParaRPr lang="uk-UA" sz="1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56918" y="281905"/>
            <a:ext cx="15664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C3C26"/>
                </a:solidFill>
                <a:latin typeface="Roboto"/>
              </a:rPr>
              <a:t>indicates the root </a:t>
            </a:r>
            <a:r>
              <a:rPr lang="en-US" sz="1200" dirty="0" err="1">
                <a:solidFill>
                  <a:srgbClr val="0C3C26"/>
                </a:solidFill>
                <a:latin typeface="Roboto"/>
              </a:rPr>
              <a:t>url</a:t>
            </a:r>
            <a:endParaRPr lang="uk-UA" sz="1200" dirty="0"/>
          </a:p>
        </p:txBody>
      </p:sp>
      <p:cxnSp>
        <p:nvCxnSpPr>
          <p:cNvPr id="8" name="Прямая со стрелкой 7"/>
          <p:cNvCxnSpPr>
            <a:stCxn id="6" idx="1"/>
          </p:cNvCxnSpPr>
          <p:nvPr/>
        </p:nvCxnSpPr>
        <p:spPr>
          <a:xfrm flipH="1">
            <a:off x="1616927" y="420405"/>
            <a:ext cx="939991" cy="18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62163" y="1048254"/>
            <a:ext cx="357461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 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ensures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 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that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 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your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 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project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 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package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 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is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 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available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 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for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 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import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 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on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 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the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 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Python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 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path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; 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in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 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other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 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words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, 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that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Roboto"/>
              </a:rPr>
              <a:t> </a:t>
            </a:r>
            <a:r>
              <a:rPr kumimoji="0" lang="uk-UA" altLang="uk-UA" sz="1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Fira Mono"/>
              </a:rPr>
              <a:t>import</a:t>
            </a:r>
            <a:r>
              <a:rPr kumimoji="0" lang="uk-UA" altLang="uk-UA" sz="1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Fira Mono"/>
              </a:rPr>
              <a:t> </a:t>
            </a:r>
            <a:r>
              <a:rPr kumimoji="0" lang="uk-UA" altLang="uk-UA" sz="10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Fira Mono"/>
              </a:rPr>
              <a:t>mysite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 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works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.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Прямая со стрелкой 11"/>
          <p:cNvCxnSpPr>
            <a:stCxn id="10" idx="1"/>
          </p:cNvCxnSpPr>
          <p:nvPr/>
        </p:nvCxnSpPr>
        <p:spPr>
          <a:xfrm flipH="1" flipV="1">
            <a:off x="2988527" y="1100408"/>
            <a:ext cx="573636" cy="14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562163" y="1537604"/>
            <a:ext cx="3562163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 just ensures that Apache can access your </a:t>
            </a:r>
            <a:r>
              <a:rPr kumimoji="0" lang="uk-UA" altLang="uk-UA" sz="1000" b="1" i="0" u="none" strike="noStrike" cap="none" normalizeH="0" baseline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wsgi.py</a:t>
            </a:r>
            <a:r>
              <a:rPr kumimoji="0" lang="uk-UA" altLang="uk-UA" sz="1000" b="0" i="0" u="none" strike="noStrike" cap="none" normalizeH="0" baseline="0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 file</a:t>
            </a:r>
            <a:r>
              <a:rPr kumimoji="0" lang="uk-UA" altLang="uk-UA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Прямая со стрелкой 14"/>
          <p:cNvCxnSpPr>
            <a:stCxn id="13" idx="1"/>
          </p:cNvCxnSpPr>
          <p:nvPr/>
        </p:nvCxnSpPr>
        <p:spPr>
          <a:xfrm flipH="1" flipV="1">
            <a:off x="3275345" y="1512814"/>
            <a:ext cx="286818" cy="14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181" y="36097"/>
            <a:ext cx="4893741" cy="159961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278292" y="1660715"/>
            <a:ext cx="4809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якщо всі </a:t>
            </a:r>
            <a:r>
              <a:rPr lang="uk-UA" sz="1200" dirty="0" err="1" smtClean="0"/>
              <a:t>джанго</a:t>
            </a:r>
            <a:r>
              <a:rPr lang="uk-UA" sz="1200" dirty="0" smtClean="0"/>
              <a:t> сайти запустяться в одному </a:t>
            </a:r>
            <a:r>
              <a:rPr lang="en-US" dirty="0" err="1" smtClean="0"/>
              <a:t>mod_wsgi</a:t>
            </a:r>
            <a:r>
              <a:rPr lang="uk-UA" dirty="0" smtClean="0"/>
              <a:t> </a:t>
            </a:r>
            <a:r>
              <a:rPr lang="uk-UA" sz="1200" dirty="0" smtClean="0"/>
              <a:t>процесі, кожен з них захоче виконати свої настройки, залежно від того хто скоріше запустився, того роблять </a:t>
            </a:r>
            <a:r>
              <a:rPr lang="uk-UA" sz="1200" dirty="0" smtClean="0">
                <a:solidFill>
                  <a:srgbClr val="FF0000"/>
                </a:solidFill>
              </a:rPr>
              <a:t>так</a:t>
            </a:r>
            <a:endParaRPr lang="uk-UA" sz="1200" dirty="0">
              <a:solidFill>
                <a:srgbClr val="FF0000"/>
              </a:solidFill>
            </a:endParaRP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7326351" y="1237158"/>
            <a:ext cx="40590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7460166" y="1591105"/>
            <a:ext cx="13939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 flipV="1">
            <a:off x="9467385" y="1248309"/>
            <a:ext cx="178420" cy="970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 flipV="1">
            <a:off x="8923923" y="1635709"/>
            <a:ext cx="744184" cy="5833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8505592" y="2573039"/>
            <a:ext cx="2879803" cy="246221"/>
          </a:xfrm>
          <a:prstGeom prst="rect">
            <a:avLst/>
          </a:prstGeom>
          <a:solidFill>
            <a:srgbClr val="F1FF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1" i="0" u="none" strike="noStrike" cap="none" normalizeH="0" baseline="0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Fixing </a:t>
            </a:r>
            <a:r>
              <a:rPr kumimoji="0" lang="uk-UA" altLang="uk-UA" sz="1000" b="1" i="0" u="none" strike="noStrike" cap="none" normalizeH="0" baseline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UnicodeEncodeError</a:t>
            </a:r>
            <a:r>
              <a:rPr kumimoji="0" lang="uk-UA" altLang="uk-UA" sz="1000" b="1" i="0" u="none" strike="noStrike" cap="none" normalizeH="0" baseline="0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 for file uploads</a:t>
            </a:r>
            <a:r>
              <a:rPr kumimoji="0" lang="uk-UA" altLang="uk-UA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7556041" y="2869809"/>
            <a:ext cx="1532203" cy="246221"/>
          </a:xfrm>
          <a:prstGeom prst="rect">
            <a:avLst/>
          </a:prstGeom>
          <a:solidFill>
            <a:srgbClr val="F1FF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1" i="0" u="none" strike="noStrike" cap="none" normalizeH="0" baseline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/etc/apache2/envvars</a:t>
            </a:r>
            <a:r>
              <a:rPr kumimoji="0" lang="uk-UA" altLang="uk-UA" sz="1000" b="0" i="0" u="none" strike="noStrike" cap="none" normalizeH="0" baseline="0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.</a:t>
            </a:r>
            <a:r>
              <a:rPr kumimoji="0" lang="uk-UA" altLang="uk-UA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9632" y="3166579"/>
            <a:ext cx="2266950" cy="4857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088244" y="2777476"/>
            <a:ext cx="2895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100" dirty="0" smtClean="0"/>
              <a:t>як навчити </a:t>
            </a:r>
            <a:r>
              <a:rPr lang="en-US" sz="1100" dirty="0" smtClean="0"/>
              <a:t>Apache </a:t>
            </a:r>
            <a:r>
              <a:rPr lang="uk-UA" sz="1100" dirty="0" smtClean="0"/>
              <a:t>розуміти кодування? добавити в </a:t>
            </a:r>
            <a:r>
              <a:rPr lang="uk-UA" sz="1100" dirty="0" err="1" smtClean="0">
                <a:solidFill>
                  <a:schemeClr val="accent1"/>
                </a:solidFill>
              </a:rPr>
              <a:t>конфіги</a:t>
            </a:r>
            <a:r>
              <a:rPr lang="uk-UA" sz="1100" dirty="0" smtClean="0"/>
              <a:t> це:</a:t>
            </a:r>
            <a:endParaRPr lang="uk-UA" sz="1100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 flipH="1">
            <a:off x="8923923" y="2992919"/>
            <a:ext cx="1021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-1" y="2377743"/>
            <a:ext cx="7556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mod_wsgi</a:t>
            </a:r>
            <a:r>
              <a:rPr lang="en-US" sz="1200" dirty="0" smtClean="0"/>
              <a:t>  daemon mode</a:t>
            </a:r>
            <a:r>
              <a:rPr lang="uk-UA" sz="1200" dirty="0" smtClean="0"/>
              <a:t> (коли окремий </a:t>
            </a:r>
            <a:r>
              <a:rPr lang="uk-UA" sz="1200" dirty="0" err="1" smtClean="0"/>
              <a:t>джанго</a:t>
            </a:r>
            <a:r>
              <a:rPr lang="uk-UA" sz="1200" dirty="0" smtClean="0"/>
              <a:t> </a:t>
            </a:r>
            <a:r>
              <a:rPr lang="uk-UA" sz="1200" dirty="0" err="1" smtClean="0"/>
              <a:t>еплікейшн</a:t>
            </a:r>
            <a:r>
              <a:rPr lang="uk-UA" sz="1200" dirty="0" smtClean="0"/>
              <a:t> в окремому процесі):</a:t>
            </a:r>
            <a:endParaRPr lang="uk-UA" sz="1200" dirty="0"/>
          </a:p>
        </p:txBody>
      </p:sp>
      <p:pic>
        <p:nvPicPr>
          <p:cNvPr id="35" name="Рисунок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49" y="2674168"/>
            <a:ext cx="6172200" cy="415280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29" y="3057715"/>
            <a:ext cx="6443431" cy="303430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425" y="3402023"/>
            <a:ext cx="3740654" cy="343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4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" y="115252"/>
            <a:ext cx="4810125" cy="2695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8409" y="2000250"/>
            <a:ext cx="482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виклика</a:t>
            </a:r>
            <a:r>
              <a:rPr lang="uk-UA" dirty="0" smtClean="0"/>
              <a:t>є</a:t>
            </a:r>
            <a:r>
              <a:rPr lang="en-US" b="1" dirty="0" smtClean="0"/>
              <a:t> </a:t>
            </a:r>
            <a:r>
              <a:rPr lang="en-US" b="1" dirty="0" err="1" smtClean="0"/>
              <a:t>check_password</a:t>
            </a:r>
            <a:r>
              <a:rPr lang="uk-UA" b="1" dirty="0" smtClean="0"/>
              <a:t> </a:t>
            </a:r>
            <a:r>
              <a:rPr lang="en-US" dirty="0" smtClean="0"/>
              <a:t>function</a:t>
            </a:r>
            <a:r>
              <a:rPr lang="uk-UA" dirty="0" smtClean="0"/>
              <a:t> </a:t>
            </a:r>
            <a:r>
              <a:rPr lang="ru-RU" dirty="0" smtClean="0"/>
              <a:t>з </a:t>
            </a:r>
            <a:r>
              <a:rPr lang="en-US" dirty="0" err="1" smtClean="0"/>
              <a:t>wsgi</a:t>
            </a:r>
            <a:r>
              <a:rPr lang="en-US" dirty="0" smtClean="0"/>
              <a:t> </a:t>
            </a:r>
            <a:r>
              <a:rPr lang="uk-UA" dirty="0" err="1" smtClean="0"/>
              <a:t>файла</a:t>
            </a:r>
            <a:endParaRPr lang="uk-UA" dirty="0"/>
          </a:p>
        </p:txBody>
      </p:sp>
      <p:cxnSp>
        <p:nvCxnSpPr>
          <p:cNvPr id="5" name="Прямая со стрелкой 4"/>
          <p:cNvCxnSpPr>
            <a:stCxn id="3" idx="1"/>
          </p:cNvCxnSpPr>
          <p:nvPr/>
        </p:nvCxnSpPr>
        <p:spPr>
          <a:xfrm flipH="1">
            <a:off x="1965960" y="2184916"/>
            <a:ext cx="552449" cy="26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59" y="3113722"/>
            <a:ext cx="4533900" cy="5619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47" y="3819525"/>
            <a:ext cx="5200650" cy="1752600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 flipH="1">
            <a:off x="4923472" y="2315468"/>
            <a:ext cx="117158" cy="238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3661588" y="550307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C3C26"/>
                </a:solidFill>
                <a:latin typeface="Roboto"/>
              </a:rPr>
              <a:t> </a:t>
            </a:r>
            <a:r>
              <a:rPr lang="en-US" dirty="0" err="1" smtClean="0">
                <a:solidFill>
                  <a:srgbClr val="BA2121"/>
                </a:solidFill>
                <a:latin typeface="Roboto"/>
                <a:hlinkClick r:id="rId5"/>
              </a:rPr>
              <a:t>httpd.conf</a:t>
            </a:r>
            <a:endParaRPr lang="uk-UA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836398" y="571938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C3C26"/>
                </a:solidFill>
                <a:latin typeface="Roboto"/>
              </a:rPr>
              <a:t>Apache</a:t>
            </a:r>
            <a:endParaRPr lang="uk-UA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13346" y="2810827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C4B33"/>
                </a:solidFill>
                <a:latin typeface="Fira Mono"/>
              </a:rPr>
              <a:t>httpd.conf</a:t>
            </a:r>
            <a:endParaRPr lang="uk-UA" dirty="0"/>
          </a:p>
        </p:txBody>
      </p:sp>
      <p:sp>
        <p:nvSpPr>
          <p:cNvPr id="13" name="TextBox 12"/>
          <p:cNvSpPr txBox="1"/>
          <p:nvPr/>
        </p:nvSpPr>
        <p:spPr>
          <a:xfrm>
            <a:off x="1429065" y="2876877"/>
            <a:ext cx="252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пересвідчись шо воно </a:t>
            </a:r>
            <a:r>
              <a:rPr lang="uk-UA" sz="1200" dirty="0" err="1" smtClean="0"/>
              <a:t>підгрузилося</a:t>
            </a:r>
            <a:endParaRPr lang="uk-UA" sz="1200" dirty="0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906060" y="1316057"/>
            <a:ext cx="4229100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Requests beginning with </a:t>
            </a:r>
            <a:r>
              <a:rPr kumimoji="0" lang="uk-UA" altLang="uk-UA" sz="1000" b="1" i="0" u="none" strike="noStrike" cap="none" normalizeH="0" baseline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/secret/</a:t>
            </a:r>
            <a:r>
              <a:rPr kumimoji="0" lang="uk-UA" altLang="uk-UA" sz="1000" b="0" i="0" u="none" strike="noStrike" cap="none" normalizeH="0" baseline="0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 will now require a user to authenticate</a:t>
            </a:r>
            <a:r>
              <a:rPr kumimoji="0" lang="uk-UA" altLang="uk-UA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982051" y="55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-apple-system"/>
              </a:rPr>
              <a:t>Аутентификация пользовательской базы данных </a:t>
            </a:r>
            <a:r>
              <a:rPr lang="ru-RU" dirty="0" err="1">
                <a:solidFill>
                  <a:srgbClr val="000000"/>
                </a:solidFill>
                <a:latin typeface="-apple-system"/>
              </a:rPr>
              <a:t>Django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 от </a:t>
            </a:r>
            <a:r>
              <a:rPr lang="ru-RU" dirty="0" err="1">
                <a:solidFill>
                  <a:srgbClr val="000000"/>
                </a:solidFill>
                <a:latin typeface="-apple-system"/>
              </a:rPr>
              <a:t>Apache</a:t>
            </a:r>
            <a:endParaRPr lang="uk-UA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3250" y="3228975"/>
            <a:ext cx="5038725" cy="293370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7825" y="6317872"/>
            <a:ext cx="6534150" cy="390525"/>
          </a:xfrm>
          <a:prstGeom prst="rect">
            <a:avLst/>
          </a:prstGeom>
        </p:spPr>
      </p:pic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488781" y="4097505"/>
            <a:ext cx="5589270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Requests for </a:t>
            </a:r>
            <a:r>
              <a:rPr kumimoji="0" lang="uk-UA" altLang="uk-UA" sz="1000" b="1" i="0" u="none" strike="noStrike" cap="none" normalizeH="0" baseline="0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/secret/</a:t>
            </a:r>
            <a:r>
              <a:rPr kumimoji="0" lang="uk-UA" altLang="uk-UA" sz="1000" b="0" i="0" u="none" strike="noStrike" cap="none" normalizeH="0" baseline="0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 will now also require user to be a member of the “secret-agents” group</a:t>
            </a:r>
            <a:r>
              <a:rPr kumimoji="0" lang="uk-UA" altLang="uk-UA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7002146" y="2842282"/>
            <a:ext cx="3070860" cy="3461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1" i="0" u="none" strike="noStrike" cap="none" normalizeH="0" baseline="0" dirty="0" err="1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Authorization</a:t>
            </a:r>
            <a:r>
              <a:rPr kumimoji="0" lang="uk-UA" altLang="uk-UA" sz="1000" b="1" i="0" u="none" strike="noStrike" cap="none" normalizeH="0" baseline="0" dirty="0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 </a:t>
            </a:r>
            <a:r>
              <a:rPr kumimoji="0" lang="uk-UA" altLang="uk-UA" sz="1000" b="1" i="0" u="none" strike="noStrike" cap="none" normalizeH="0" baseline="0" dirty="0" err="1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with</a:t>
            </a:r>
            <a:r>
              <a:rPr kumimoji="0" lang="uk-UA" altLang="uk-UA" sz="1000" b="1" i="0" u="none" strike="noStrike" cap="none" normalizeH="0" baseline="0" dirty="0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 </a:t>
            </a:r>
            <a:r>
              <a:rPr kumimoji="0" lang="uk-UA" altLang="uk-UA" sz="1000" b="1" i="0" u="none" strike="noStrike" cap="none" normalizeH="0" baseline="0" dirty="0" err="1" smtClean="0">
                <a:ln>
                  <a:noFill/>
                </a:ln>
                <a:solidFill>
                  <a:srgbClr val="0C4B33"/>
                </a:solidFill>
                <a:effectLst/>
                <a:latin typeface="Fira Mono"/>
              </a:rPr>
              <a:t>mod_wsgi</a:t>
            </a:r>
            <a:r>
              <a:rPr kumimoji="0" lang="uk-UA" altLang="uk-UA" sz="1000" b="1" i="0" u="none" strike="noStrike" cap="none" normalizeH="0" baseline="0" dirty="0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 </a:t>
            </a:r>
            <a:r>
              <a:rPr kumimoji="0" lang="uk-UA" altLang="uk-UA" sz="1000" b="1" i="0" u="none" strike="noStrike" cap="none" normalizeH="0" baseline="0" dirty="0" err="1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and</a:t>
            </a:r>
            <a:r>
              <a:rPr kumimoji="0" lang="uk-UA" altLang="uk-UA" sz="1000" b="1" i="0" u="none" strike="noStrike" cap="none" normalizeH="0" baseline="0" dirty="0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 </a:t>
            </a:r>
            <a:r>
              <a:rPr kumimoji="0" lang="uk-UA" altLang="uk-UA" sz="1000" b="1" i="0" u="none" strike="noStrike" cap="none" normalizeH="0" baseline="0" dirty="0" err="1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Django</a:t>
            </a:r>
            <a:r>
              <a:rPr kumimoji="0" lang="uk-UA" altLang="uk-UA" sz="1000" b="1" i="0" u="none" strike="noStrike" cap="none" normalizeH="0" baseline="0" dirty="0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 </a:t>
            </a:r>
            <a:r>
              <a:rPr kumimoji="0" lang="uk-UA" altLang="uk-UA" sz="1000" b="1" i="0" u="none" strike="noStrike" cap="none" normalizeH="0" baseline="0" dirty="0" err="1" smtClean="0">
                <a:ln>
                  <a:noFill/>
                </a:ln>
                <a:solidFill>
                  <a:srgbClr val="0C3C26"/>
                </a:solidFill>
                <a:effectLst/>
                <a:latin typeface="Roboto"/>
              </a:rPr>
              <a:t>groups</a:t>
            </a:r>
            <a:endParaRPr kumimoji="0" lang="uk-UA" altLang="uk-UA" sz="1000" b="1" i="0" u="none" strike="noStrike" cap="none" normalizeH="0" baseline="0" dirty="0" smtClean="0">
              <a:ln>
                <a:noFill/>
              </a:ln>
              <a:solidFill>
                <a:srgbClr val="0C3C26"/>
              </a:solidFill>
              <a:effectLst/>
              <a:latin typeface="Roboto"/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9566910" y="4298006"/>
            <a:ext cx="8115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8549006" y="5680710"/>
            <a:ext cx="935036" cy="41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61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098" y="369332"/>
            <a:ext cx="231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C4B33"/>
                </a:solidFill>
                <a:latin typeface="Fira Mono"/>
              </a:rPr>
              <a:t>pip install </a:t>
            </a:r>
            <a:r>
              <a:rPr lang="en-US" b="1" dirty="0" err="1">
                <a:solidFill>
                  <a:srgbClr val="0C4B33"/>
                </a:solidFill>
                <a:latin typeface="Fira Mono"/>
              </a:rPr>
              <a:t>gunicorn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334537" y="0"/>
            <a:ext cx="284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Gunicorn</a:t>
            </a:r>
            <a:r>
              <a:rPr lang="en-US" dirty="0" smtClean="0"/>
              <a:t> server with </a:t>
            </a:r>
            <a:r>
              <a:rPr lang="en-US" dirty="0" err="1" smtClean="0"/>
              <a:t>django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50" y="738664"/>
            <a:ext cx="1952625" cy="22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6898" y="369332"/>
            <a:ext cx="159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Django + </a:t>
            </a:r>
            <a:r>
              <a:rPr lang="en-US" b="1" dirty="0" err="1" smtClean="0"/>
              <a:t>nginx</a:t>
            </a:r>
            <a:endParaRPr lang="uk-UA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205381" y="738664"/>
            <a:ext cx="119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Концепція</a:t>
            </a:r>
            <a:endParaRPr lang="uk-UA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185" y="1107996"/>
            <a:ext cx="4457700" cy="257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79180" y="1477328"/>
            <a:ext cx="711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браузер</a:t>
            </a:r>
            <a:endParaRPr lang="uk-UA" sz="12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3925229" y="1365171"/>
            <a:ext cx="156117" cy="250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50059" y="1490499"/>
            <a:ext cx="518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nginx</a:t>
            </a:r>
            <a:endParaRPr lang="uk-UA" sz="1200" dirty="0"/>
          </a:p>
        </p:txBody>
      </p:sp>
      <p:cxnSp>
        <p:nvCxnSpPr>
          <p:cNvPr id="14" name="Прямая со стрелкой 13"/>
          <p:cNvCxnSpPr>
            <a:stCxn id="12" idx="0"/>
          </p:cNvCxnSpPr>
          <p:nvPr/>
        </p:nvCxnSpPr>
        <p:spPr>
          <a:xfrm flipV="1">
            <a:off x="4909201" y="1365171"/>
            <a:ext cx="296180" cy="12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5205381" y="1505888"/>
            <a:ext cx="21082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404040"/>
                </a:solidFill>
                <a:latin typeface="Lato"/>
              </a:rPr>
              <a:t>Web Server Gateway Interface</a:t>
            </a:r>
            <a:endParaRPr lang="uk-UA" sz="11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6601052" y="1350891"/>
            <a:ext cx="580333" cy="15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33" y="1615827"/>
            <a:ext cx="1704975" cy="53340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150" y="2283440"/>
            <a:ext cx="2305050" cy="514350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133098" y="2801198"/>
            <a:ext cx="24352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404040"/>
                </a:solidFill>
                <a:latin typeface="Roboto Slab"/>
              </a:rPr>
              <a:t>Install </a:t>
            </a:r>
            <a:r>
              <a:rPr lang="en-US" sz="1100" b="1" dirty="0" err="1">
                <a:solidFill>
                  <a:srgbClr val="404040"/>
                </a:solidFill>
                <a:latin typeface="Roboto Slab"/>
              </a:rPr>
              <a:t>uWSGI</a:t>
            </a:r>
            <a:r>
              <a:rPr lang="en-US" sz="1100" b="1" dirty="0">
                <a:solidFill>
                  <a:srgbClr val="404040"/>
                </a:solidFill>
                <a:latin typeface="Roboto Slab"/>
              </a:rPr>
              <a:t> into your </a:t>
            </a:r>
            <a:r>
              <a:rPr lang="en-US" sz="1100" b="1" dirty="0" err="1">
                <a:solidFill>
                  <a:srgbClr val="404040"/>
                </a:solidFill>
                <a:latin typeface="Roboto Slab"/>
              </a:rPr>
              <a:t>virtualenv</a:t>
            </a:r>
            <a:endParaRPr lang="en-US" sz="1100" b="1" i="0" dirty="0">
              <a:solidFill>
                <a:srgbClr val="404040"/>
              </a:solidFill>
              <a:effectLst/>
              <a:latin typeface="Roboto Slab"/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150" y="3062808"/>
            <a:ext cx="1276350" cy="26670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262" y="3490868"/>
            <a:ext cx="4029075" cy="1390650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194" y="5059335"/>
            <a:ext cx="2533650" cy="257175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194" y="5311870"/>
            <a:ext cx="1543050" cy="30480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5050" y="5889069"/>
            <a:ext cx="2381250" cy="2952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8" name="TextBox 27"/>
          <p:cNvSpPr txBox="1"/>
          <p:nvPr/>
        </p:nvSpPr>
        <p:spPr>
          <a:xfrm>
            <a:off x="161262" y="5616670"/>
            <a:ext cx="1361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того зараз маємо:</a:t>
            </a:r>
            <a:endParaRPr lang="uk-UA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08645" y="4848343"/>
            <a:ext cx="978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запускаємо:</a:t>
            </a:r>
            <a:endParaRPr lang="uk-UA" sz="1200" dirty="0"/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5160" y="2059455"/>
            <a:ext cx="2571750" cy="32385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190337" y="1782887"/>
            <a:ext cx="262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а так виглядає запуск самого </a:t>
            </a:r>
            <a:r>
              <a:rPr lang="uk-UA" sz="1200" dirty="0" err="1" smtClean="0"/>
              <a:t>джанго</a:t>
            </a:r>
            <a:r>
              <a:rPr lang="uk-UA" sz="1200" dirty="0" smtClean="0"/>
              <a:t>:</a:t>
            </a:r>
            <a:endParaRPr lang="uk-UA" sz="1200" dirty="0"/>
          </a:p>
        </p:txBody>
      </p:sp>
      <p:cxnSp>
        <p:nvCxnSpPr>
          <p:cNvPr id="33" name="Прямая со стрелкой 32"/>
          <p:cNvCxnSpPr>
            <a:endCxn id="31" idx="1"/>
          </p:cNvCxnSpPr>
          <p:nvPr/>
        </p:nvCxnSpPr>
        <p:spPr>
          <a:xfrm flipV="1">
            <a:off x="1425769" y="1921387"/>
            <a:ext cx="2764568" cy="455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8026421">
            <a:off x="2915372" y="2905470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000" dirty="0" smtClean="0">
                <a:solidFill>
                  <a:schemeClr val="accent1"/>
                </a:solidFill>
              </a:rPr>
              <a:t>продовжуємо:</a:t>
            </a:r>
            <a:endParaRPr lang="uk-UA" sz="1000" dirty="0">
              <a:solidFill>
                <a:schemeClr val="accent1"/>
              </a:solidFill>
            </a:endParaRPr>
          </a:p>
        </p:txBody>
      </p:sp>
      <p:pic>
        <p:nvPicPr>
          <p:cNvPr id="35" name="Рисунок 3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72478" y="2473940"/>
            <a:ext cx="2333625" cy="323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50847" y="3241299"/>
            <a:ext cx="3000375" cy="4000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369929" y="2979949"/>
            <a:ext cx="3081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 smtClean="0"/>
              <a:t>тепер доліплюємо справжній </a:t>
            </a:r>
            <a:r>
              <a:rPr lang="uk-UA" sz="1100" dirty="0" err="1" smtClean="0"/>
              <a:t>продакшн</a:t>
            </a:r>
            <a:r>
              <a:rPr lang="uk-UA" sz="1100" dirty="0" smtClean="0"/>
              <a:t> сервер:</a:t>
            </a:r>
            <a:endParaRPr lang="uk-UA" sz="1100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4450847" y="3579354"/>
            <a:ext cx="329487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404040"/>
                </a:solidFill>
                <a:latin typeface="Lato"/>
              </a:rPr>
              <a:t> on port 80 - you should get a message from </a:t>
            </a:r>
            <a:r>
              <a:rPr lang="en-US" sz="1100" dirty="0" err="1">
                <a:solidFill>
                  <a:srgbClr val="404040"/>
                </a:solidFill>
                <a:latin typeface="Lato"/>
              </a:rPr>
              <a:t>nginx</a:t>
            </a:r>
            <a:r>
              <a:rPr lang="en-US" sz="1100" dirty="0">
                <a:solidFill>
                  <a:srgbClr val="404040"/>
                </a:solidFill>
                <a:latin typeface="Lato"/>
              </a:rPr>
              <a:t>: “Welcome to </a:t>
            </a:r>
            <a:r>
              <a:rPr lang="en-US" sz="1100" dirty="0" err="1">
                <a:solidFill>
                  <a:srgbClr val="404040"/>
                </a:solidFill>
                <a:latin typeface="Lato"/>
              </a:rPr>
              <a:t>nginx</a:t>
            </a:r>
            <a:r>
              <a:rPr lang="en-US" sz="1100" dirty="0">
                <a:solidFill>
                  <a:srgbClr val="404040"/>
                </a:solidFill>
                <a:latin typeface="Lato"/>
              </a:rPr>
              <a:t>!”. </a:t>
            </a:r>
            <a:endParaRPr lang="uk-UA" sz="1100" dirty="0"/>
          </a:p>
        </p:txBody>
      </p:sp>
      <p:pic>
        <p:nvPicPr>
          <p:cNvPr id="39" name="Рисунок 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28923" y="4040772"/>
            <a:ext cx="2162175" cy="228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0" name="TextBox 39"/>
          <p:cNvSpPr txBox="1"/>
          <p:nvPr/>
        </p:nvSpPr>
        <p:spPr>
          <a:xfrm>
            <a:off x="-73505" y="133872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1.</a:t>
            </a:r>
            <a:endParaRPr lang="uk-UA" dirty="0"/>
          </a:p>
        </p:txBody>
      </p:sp>
      <p:sp>
        <p:nvSpPr>
          <p:cNvPr id="41" name="TextBox 40"/>
          <p:cNvSpPr txBox="1"/>
          <p:nvPr/>
        </p:nvSpPr>
        <p:spPr>
          <a:xfrm>
            <a:off x="-43769" y="216019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2.</a:t>
            </a:r>
            <a:endParaRPr lang="uk-UA" dirty="0"/>
          </a:p>
        </p:txBody>
      </p:sp>
      <p:sp>
        <p:nvSpPr>
          <p:cNvPr id="42" name="TextBox 41"/>
          <p:cNvSpPr txBox="1"/>
          <p:nvPr/>
        </p:nvSpPr>
        <p:spPr>
          <a:xfrm>
            <a:off x="-66070" y="269545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3</a:t>
            </a:r>
            <a:r>
              <a:rPr lang="uk-UA" dirty="0" smtClean="0"/>
              <a:t>.</a:t>
            </a:r>
            <a:endParaRPr lang="uk-UA" dirty="0"/>
          </a:p>
        </p:txBody>
      </p:sp>
      <p:sp>
        <p:nvSpPr>
          <p:cNvPr id="43" name="TextBox 42"/>
          <p:cNvSpPr txBox="1"/>
          <p:nvPr/>
        </p:nvSpPr>
        <p:spPr>
          <a:xfrm>
            <a:off x="-59891" y="4857623"/>
            <a:ext cx="46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4.</a:t>
            </a:r>
            <a:endParaRPr lang="uk-UA" dirty="0"/>
          </a:p>
        </p:txBody>
      </p:sp>
      <p:sp>
        <p:nvSpPr>
          <p:cNvPr id="44" name="TextBox 43"/>
          <p:cNvSpPr txBox="1"/>
          <p:nvPr/>
        </p:nvSpPr>
        <p:spPr>
          <a:xfrm>
            <a:off x="4350371" y="199481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5.</a:t>
            </a:r>
            <a:endParaRPr lang="uk-UA" dirty="0"/>
          </a:p>
        </p:txBody>
      </p:sp>
      <p:sp>
        <p:nvSpPr>
          <p:cNvPr id="45" name="TextBox 44"/>
          <p:cNvSpPr txBox="1"/>
          <p:nvPr/>
        </p:nvSpPr>
        <p:spPr>
          <a:xfrm>
            <a:off x="4179933" y="323905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6</a:t>
            </a:r>
            <a:r>
              <a:rPr lang="uk-UA" dirty="0" smtClean="0"/>
              <a:t>.</a:t>
            </a:r>
            <a:endParaRPr lang="uk-UA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7029684" y="4092379"/>
            <a:ext cx="2638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04040"/>
                </a:solidFill>
                <a:latin typeface="Roboto Slab"/>
              </a:rPr>
              <a:t>Configure </a:t>
            </a:r>
            <a:r>
              <a:rPr lang="en-US" sz="1400" b="1" dirty="0" err="1">
                <a:solidFill>
                  <a:srgbClr val="404040"/>
                </a:solidFill>
                <a:latin typeface="Roboto Slab"/>
              </a:rPr>
              <a:t>nginx</a:t>
            </a:r>
            <a:r>
              <a:rPr lang="en-US" sz="1400" b="1" dirty="0">
                <a:solidFill>
                  <a:srgbClr val="404040"/>
                </a:solidFill>
                <a:latin typeface="Roboto Slab"/>
              </a:rPr>
              <a:t> for your site</a:t>
            </a:r>
            <a:endParaRPr lang="en-US" sz="1400" b="1" i="0" dirty="0">
              <a:solidFill>
                <a:srgbClr val="404040"/>
              </a:solidFill>
              <a:effectLst/>
              <a:latin typeface="Roboto Slab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4265650" y="4709843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404040"/>
                </a:solidFill>
                <a:latin typeface="Lato"/>
              </a:rPr>
              <a:t> </a:t>
            </a:r>
            <a:r>
              <a:rPr lang="en-US" sz="1200" dirty="0">
                <a:solidFill>
                  <a:srgbClr val="9B59B6"/>
                </a:solidFill>
                <a:latin typeface="Lato"/>
                <a:hlinkClick r:id="rId15"/>
              </a:rPr>
              <a:t>https://</a:t>
            </a:r>
            <a:r>
              <a:rPr lang="en-US" sz="1200" dirty="0">
                <a:solidFill>
                  <a:srgbClr val="FF0000"/>
                </a:solidFill>
                <a:latin typeface="Lato"/>
                <a:hlinkClick r:id="rId15"/>
              </a:rPr>
              <a:t>github.com/nginx/nginx/blob/master/conf/uwsgi_params</a:t>
            </a:r>
            <a:endParaRPr lang="uk-UA" sz="1200" dirty="0">
              <a:solidFill>
                <a:srgbClr val="FF0000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6624263" y="4436114"/>
            <a:ext cx="54216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404040"/>
                </a:solidFill>
                <a:latin typeface="Lato"/>
              </a:rPr>
              <a:t>Copy it into your </a:t>
            </a:r>
            <a:r>
              <a:rPr lang="en-US" sz="1100" dirty="0">
                <a:solidFill>
                  <a:srgbClr val="FF0000"/>
                </a:solidFill>
                <a:latin typeface="Lato"/>
              </a:rPr>
              <a:t>project</a:t>
            </a:r>
            <a:r>
              <a:rPr lang="en-US" sz="1100" dirty="0">
                <a:solidFill>
                  <a:srgbClr val="404040"/>
                </a:solidFill>
                <a:latin typeface="Lato"/>
              </a:rPr>
              <a:t> </a:t>
            </a:r>
            <a:r>
              <a:rPr lang="en-US" sz="1100" dirty="0" smtClean="0">
                <a:solidFill>
                  <a:srgbClr val="404040"/>
                </a:solidFill>
                <a:latin typeface="Lato"/>
              </a:rPr>
              <a:t>directory</a:t>
            </a:r>
            <a:r>
              <a:rPr lang="uk-UA" sz="1100" dirty="0" smtClean="0">
                <a:solidFill>
                  <a:srgbClr val="404040"/>
                </a:solidFill>
                <a:latin typeface="Lato"/>
              </a:rPr>
              <a:t> (цей файл можна знайти в якійсь із папок </a:t>
            </a:r>
            <a:r>
              <a:rPr lang="en-US" sz="1100" dirty="0" err="1" smtClean="0">
                <a:solidFill>
                  <a:srgbClr val="404040"/>
                </a:solidFill>
                <a:latin typeface="Lato"/>
              </a:rPr>
              <a:t>nginx</a:t>
            </a:r>
            <a:r>
              <a:rPr lang="uk-UA" sz="1100" dirty="0" smtClean="0">
                <a:solidFill>
                  <a:srgbClr val="404040"/>
                </a:solidFill>
                <a:latin typeface="Lato"/>
              </a:rPr>
              <a:t>)</a:t>
            </a:r>
            <a:endParaRPr lang="uk-UA" sz="1100" dirty="0"/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7181385" y="4631124"/>
            <a:ext cx="564339" cy="1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/>
          <p:cNvSpPr/>
          <p:nvPr/>
        </p:nvSpPr>
        <p:spPr>
          <a:xfrm>
            <a:off x="4092846" y="5009322"/>
            <a:ext cx="67167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404040"/>
                </a:solidFill>
                <a:latin typeface="Lato"/>
              </a:rPr>
              <a:t>Now create a file called </a:t>
            </a:r>
            <a:r>
              <a:rPr lang="en-US" sz="1100" dirty="0" err="1">
                <a:solidFill>
                  <a:srgbClr val="FF0000"/>
                </a:solidFill>
                <a:latin typeface="Lato"/>
              </a:rPr>
              <a:t>mysite_nginx.conf</a:t>
            </a:r>
            <a:r>
              <a:rPr lang="en-US" sz="1100" dirty="0">
                <a:solidFill>
                  <a:srgbClr val="404040"/>
                </a:solidFill>
                <a:latin typeface="Lato"/>
              </a:rPr>
              <a:t> in the </a:t>
            </a:r>
            <a:r>
              <a:rPr lang="en-US" sz="1100" dirty="0">
                <a:solidFill>
                  <a:srgbClr val="FF0000"/>
                </a:solidFill>
                <a:latin typeface="Lato"/>
              </a:rPr>
              <a:t>/</a:t>
            </a:r>
            <a:r>
              <a:rPr lang="en-US" sz="1100" dirty="0" err="1">
                <a:solidFill>
                  <a:srgbClr val="FF0000"/>
                </a:solidFill>
                <a:latin typeface="Lato"/>
              </a:rPr>
              <a:t>etc</a:t>
            </a:r>
            <a:r>
              <a:rPr lang="en-US" sz="1100" dirty="0">
                <a:solidFill>
                  <a:srgbClr val="FF0000"/>
                </a:solidFill>
                <a:latin typeface="Lato"/>
              </a:rPr>
              <a:t>/</a:t>
            </a:r>
            <a:r>
              <a:rPr lang="en-US" sz="1100" dirty="0" err="1">
                <a:solidFill>
                  <a:srgbClr val="FF0000"/>
                </a:solidFill>
                <a:latin typeface="Lato"/>
              </a:rPr>
              <a:t>nginx</a:t>
            </a:r>
            <a:r>
              <a:rPr lang="en-US" sz="1100" dirty="0">
                <a:solidFill>
                  <a:srgbClr val="FF0000"/>
                </a:solidFill>
                <a:latin typeface="Lato"/>
              </a:rPr>
              <a:t>/sites-available/</a:t>
            </a:r>
            <a:r>
              <a:rPr lang="en-US" sz="1100" dirty="0">
                <a:solidFill>
                  <a:srgbClr val="404040"/>
                </a:solidFill>
                <a:latin typeface="Lato"/>
              </a:rPr>
              <a:t> directory, and put this in it:</a:t>
            </a:r>
            <a:endParaRPr lang="uk-UA" sz="1100" dirty="0"/>
          </a:p>
        </p:txBody>
      </p:sp>
      <p:pic>
        <p:nvPicPr>
          <p:cNvPr id="53" name="Рисунок 5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52741" y="121401"/>
            <a:ext cx="3861287" cy="365938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55" name="Прямая со стрелкой 54"/>
          <p:cNvCxnSpPr>
            <a:endCxn id="53" idx="2"/>
          </p:cNvCxnSpPr>
          <p:nvPr/>
        </p:nvCxnSpPr>
        <p:spPr>
          <a:xfrm flipV="1">
            <a:off x="10060252" y="3780781"/>
            <a:ext cx="123133" cy="12785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Рисунок 5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05629" y="5546485"/>
            <a:ext cx="4895850" cy="24765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066960" y="5332836"/>
            <a:ext cx="467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тепер можна створити </a:t>
            </a:r>
            <a:r>
              <a:rPr lang="uk-UA" sz="1200" dirty="0" err="1" smtClean="0"/>
              <a:t>ссилку</a:t>
            </a:r>
            <a:r>
              <a:rPr lang="uk-UA" sz="1200" dirty="0" smtClean="0"/>
              <a:t> щоб сервер нарешті побачив твій сайт:</a:t>
            </a:r>
            <a:endParaRPr lang="uk-UA" sz="1200" dirty="0"/>
          </a:p>
        </p:txBody>
      </p:sp>
      <p:pic>
        <p:nvPicPr>
          <p:cNvPr id="58" name="Рисунок 5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190337" y="5892050"/>
            <a:ext cx="3181350" cy="333375"/>
          </a:xfrm>
          <a:prstGeom prst="rect">
            <a:avLst/>
          </a:prstGeom>
        </p:spPr>
      </p:pic>
      <p:pic>
        <p:nvPicPr>
          <p:cNvPr id="59" name="Рисунок 5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190337" y="6255652"/>
            <a:ext cx="2028825" cy="295275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205629" y="6581154"/>
            <a:ext cx="2019300" cy="266700"/>
          </a:xfrm>
          <a:prstGeom prst="rect">
            <a:avLst/>
          </a:prstGeom>
        </p:spPr>
      </p:pic>
      <p:sp>
        <p:nvSpPr>
          <p:cNvPr id="61" name="Левая фигурная скобка 60"/>
          <p:cNvSpPr/>
          <p:nvPr/>
        </p:nvSpPr>
        <p:spPr>
          <a:xfrm>
            <a:off x="4092846" y="5889069"/>
            <a:ext cx="87087" cy="6618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2" name="TextBox 61"/>
          <p:cNvSpPr txBox="1"/>
          <p:nvPr/>
        </p:nvSpPr>
        <p:spPr>
          <a:xfrm>
            <a:off x="2717755" y="5828612"/>
            <a:ext cx="145651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100" dirty="0" smtClean="0"/>
              <a:t>упаковуємо всі медіа і статичні файли в одну папку з якої сервер зможе їх побачити</a:t>
            </a:r>
            <a:endParaRPr lang="uk-UA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6180236" y="6550927"/>
            <a:ext cx="165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або окремо </a:t>
            </a:r>
            <a:r>
              <a:rPr lang="en-US" sz="1200" dirty="0" smtClean="0"/>
              <a:t>stop </a:t>
            </a:r>
            <a:r>
              <a:rPr lang="uk-UA" sz="1200" dirty="0" smtClean="0"/>
              <a:t>і </a:t>
            </a:r>
            <a:r>
              <a:rPr lang="en-US" sz="1200" dirty="0" smtClean="0"/>
              <a:t>start</a:t>
            </a:r>
            <a:endParaRPr lang="uk-UA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3875133" y="547902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uk-UA" dirty="0" smtClean="0"/>
              <a:t>.</a:t>
            </a:r>
            <a:endParaRPr lang="uk-UA" dirty="0"/>
          </a:p>
        </p:txBody>
      </p:sp>
      <p:sp>
        <p:nvSpPr>
          <p:cNvPr id="66" name="TextBox 65"/>
          <p:cNvSpPr txBox="1"/>
          <p:nvPr/>
        </p:nvSpPr>
        <p:spPr>
          <a:xfrm>
            <a:off x="6375475" y="437347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r>
              <a:rPr lang="uk-UA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9287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38" y="224418"/>
            <a:ext cx="2714625" cy="3429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892463" y="16503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rgbClr val="404040"/>
                </a:solidFill>
                <a:latin typeface="Lato"/>
              </a:rPr>
              <a:t>nginx</a:t>
            </a:r>
            <a:r>
              <a:rPr lang="en-US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en-US" sz="1200" dirty="0" smtClean="0">
                <a:solidFill>
                  <a:srgbClr val="404040"/>
                </a:solidFill>
                <a:latin typeface="Lato"/>
              </a:rPr>
              <a:t>meanwhile(</a:t>
            </a:r>
            <a:r>
              <a:rPr lang="uk-UA" sz="1200" dirty="0" smtClean="0">
                <a:solidFill>
                  <a:srgbClr val="404040"/>
                </a:solidFill>
                <a:latin typeface="Lato"/>
              </a:rPr>
              <a:t>тим часом</a:t>
            </a:r>
            <a:r>
              <a:rPr lang="en-US" sz="1200" dirty="0" smtClean="0">
                <a:solidFill>
                  <a:srgbClr val="404040"/>
                </a:solidFill>
                <a:latin typeface="Lato"/>
              </a:rPr>
              <a:t>) </a:t>
            </a:r>
            <a:r>
              <a:rPr lang="en-US" sz="1200" dirty="0">
                <a:solidFill>
                  <a:srgbClr val="404040"/>
                </a:solidFill>
                <a:latin typeface="Lato"/>
              </a:rPr>
              <a:t>has been configured to communicate with </a:t>
            </a:r>
            <a:r>
              <a:rPr lang="en-US" sz="1200" dirty="0" err="1">
                <a:solidFill>
                  <a:srgbClr val="404040"/>
                </a:solidFill>
                <a:latin typeface="Lato"/>
              </a:rPr>
              <a:t>uWSGI</a:t>
            </a:r>
            <a:r>
              <a:rPr lang="en-US" sz="1200" dirty="0">
                <a:solidFill>
                  <a:srgbClr val="404040"/>
                </a:solidFill>
                <a:latin typeface="Lato"/>
              </a:rPr>
              <a:t> on that port, and with the outside world on port 8000</a:t>
            </a:r>
            <a:endParaRPr lang="uk-UA" sz="1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92463" y="626700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9B59B6"/>
                </a:solidFill>
                <a:latin typeface="Lato"/>
                <a:hlinkClick r:id="rId3"/>
              </a:rPr>
              <a:t>http://example.com:8000/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03798" y="626700"/>
            <a:ext cx="271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B59B6"/>
                </a:solidFill>
                <a:latin typeface="Lato"/>
                <a:hlinkClick r:id="rId4"/>
              </a:rPr>
              <a:t>http://example.com:8001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549617" y="426645"/>
            <a:ext cx="285099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404040"/>
                </a:solidFill>
                <a:latin typeface="Lato"/>
              </a:rPr>
              <a:t> it won’t work because your browser speaks http, not </a:t>
            </a:r>
            <a:r>
              <a:rPr lang="en-US" sz="1100" dirty="0" err="1">
                <a:solidFill>
                  <a:srgbClr val="404040"/>
                </a:solidFill>
                <a:latin typeface="Lato"/>
              </a:rPr>
              <a:t>uWSGI</a:t>
            </a:r>
            <a:r>
              <a:rPr lang="en-US" sz="1100" dirty="0">
                <a:solidFill>
                  <a:srgbClr val="404040"/>
                </a:solidFill>
                <a:latin typeface="Lato"/>
              </a:rPr>
              <a:t>, though you should see output from </a:t>
            </a:r>
            <a:r>
              <a:rPr lang="en-US" sz="1100" dirty="0" err="1">
                <a:solidFill>
                  <a:srgbClr val="404040"/>
                </a:solidFill>
                <a:latin typeface="Lato"/>
              </a:rPr>
              <a:t>uWSGI</a:t>
            </a:r>
            <a:r>
              <a:rPr lang="en-US" sz="1100" dirty="0">
                <a:solidFill>
                  <a:srgbClr val="404040"/>
                </a:solidFill>
                <a:latin typeface="Lato"/>
              </a:rPr>
              <a:t> in your terminal.</a:t>
            </a:r>
            <a:endParaRPr lang="uk-UA" sz="1100" dirty="0"/>
          </a:p>
        </p:txBody>
      </p:sp>
      <p:cxnSp>
        <p:nvCxnSpPr>
          <p:cNvPr id="8" name="Прямая со стрелкой 7"/>
          <p:cNvCxnSpPr>
            <a:endCxn id="5" idx="3"/>
          </p:cNvCxnSpPr>
          <p:nvPr/>
        </p:nvCxnSpPr>
        <p:spPr>
          <a:xfrm flipH="1">
            <a:off x="8414797" y="738186"/>
            <a:ext cx="143903" cy="7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3785113" y="1088365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04040"/>
                </a:solidFill>
                <a:latin typeface="Roboto Slab"/>
              </a:rPr>
              <a:t>Using Unix sockets instead of ports</a:t>
            </a:r>
            <a:endParaRPr lang="en-US" b="1" i="0" dirty="0">
              <a:solidFill>
                <a:srgbClr val="404040"/>
              </a:solidFill>
              <a:effectLst/>
              <a:latin typeface="Roboto Slab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93649" y="25928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/>
              <a:t>https://www.digitalocean.com/community/tutorials/how-to-use-postgresql-with-your-django-application-on-ubuntu-14-04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838" y="2201915"/>
            <a:ext cx="875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Початкове настроювання бази даних </a:t>
            </a:r>
            <a:r>
              <a:rPr lang="en-US" dirty="0" err="1" smtClean="0"/>
              <a:t>Postgres</a:t>
            </a:r>
            <a:r>
              <a:rPr lang="en-US" dirty="0" smtClean="0"/>
              <a:t> </a:t>
            </a:r>
            <a:r>
              <a:rPr lang="uk-UA" dirty="0" smtClean="0"/>
              <a:t>на </a:t>
            </a:r>
            <a:r>
              <a:rPr lang="en-US" dirty="0" smtClean="0"/>
              <a:t>Ubuntu + </a:t>
            </a:r>
            <a:r>
              <a:rPr lang="en-US" dirty="0" err="1" smtClean="0"/>
              <a:t>django</a:t>
            </a:r>
            <a:r>
              <a:rPr lang="en-US" dirty="0" smtClean="0"/>
              <a:t>: </a:t>
            </a:r>
            <a:r>
              <a:rPr lang="ru-RU" dirty="0" smtClean="0"/>
              <a:t>перев</a:t>
            </a:r>
            <a:r>
              <a:rPr lang="uk-UA" dirty="0" err="1" smtClean="0"/>
              <a:t>іряв</a:t>
            </a:r>
            <a:r>
              <a:rPr lang="uk-UA" dirty="0" smtClean="0"/>
              <a:t> працює</a:t>
            </a:r>
            <a:endParaRPr lang="uk-UA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838" y="3777130"/>
            <a:ext cx="5753711" cy="28611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18371" y="5022514"/>
            <a:ext cx="36854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в</a:t>
            </a:r>
            <a:r>
              <a:rPr lang="uk-UA" sz="1100" dirty="0" err="1" smtClean="0"/>
              <a:t>ідображає</a:t>
            </a:r>
            <a:r>
              <a:rPr lang="uk-UA" sz="1100" dirty="0" smtClean="0"/>
              <a:t> список всіх штук </a:t>
            </a:r>
            <a:r>
              <a:rPr lang="uk-UA" sz="1100" dirty="0" err="1" smtClean="0"/>
              <a:t>повʼязаних</a:t>
            </a:r>
            <a:r>
              <a:rPr lang="uk-UA" sz="1100" dirty="0" smtClean="0"/>
              <a:t> з </a:t>
            </a:r>
            <a:r>
              <a:rPr lang="uk-UA" sz="1100" dirty="0" err="1" smtClean="0"/>
              <a:t>постгрес</a:t>
            </a:r>
            <a:r>
              <a:rPr lang="uk-UA" sz="1100" dirty="0" smtClean="0"/>
              <a:t> </a:t>
            </a:r>
            <a:r>
              <a:rPr lang="ru-RU" sz="1100" dirty="0" err="1" smtClean="0"/>
              <a:t>щоб</a:t>
            </a:r>
            <a:r>
              <a:rPr lang="ru-RU" sz="1100" dirty="0" smtClean="0"/>
              <a:t> пот</a:t>
            </a:r>
            <a:r>
              <a:rPr lang="uk-UA" sz="1100" dirty="0" err="1" smtClean="0"/>
              <a:t>ім</a:t>
            </a:r>
            <a:r>
              <a:rPr lang="uk-UA" sz="1100" dirty="0" smtClean="0"/>
              <a:t> вказати їх при видаленні</a:t>
            </a:r>
            <a:endParaRPr lang="uk-UA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177838" y="3392410"/>
            <a:ext cx="313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якщо треба видалити </a:t>
            </a:r>
            <a:r>
              <a:rPr lang="en-US" dirty="0" err="1" smtClean="0"/>
              <a:t>Postgres</a:t>
            </a:r>
            <a:endParaRPr lang="uk-UA" dirty="0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6110868" y="3846392"/>
            <a:ext cx="1237785" cy="23080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sudo su - postgres</a:t>
            </a:r>
            <a:r>
              <a:rPr kumimoji="0" lang="uk-UA" altLang="uk-UA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93260" y="3761742"/>
            <a:ext cx="47058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err="1" smtClean="0"/>
              <a:t>ця</a:t>
            </a:r>
            <a:r>
              <a:rPr lang="ru-RU" sz="1100" dirty="0" smtClean="0"/>
              <a:t> команда </a:t>
            </a:r>
            <a:r>
              <a:rPr lang="uk-UA" sz="1100" dirty="0" smtClean="0"/>
              <a:t>створює користувача з назвою </a:t>
            </a:r>
            <a:r>
              <a:rPr lang="en-US" sz="1100" dirty="0" err="1" smtClean="0"/>
              <a:t>postgres</a:t>
            </a:r>
            <a:r>
              <a:rPr lang="en-US" sz="1100" dirty="0" smtClean="0"/>
              <a:t>, </a:t>
            </a:r>
            <a:r>
              <a:rPr lang="uk-UA" sz="1100" dirty="0" smtClean="0"/>
              <a:t>так вимагає зробити сама база, ця командна не залежить від того встановлена чи видалена база, вона працюватиме завжди щоб перевірити чи дійсно ти </a:t>
            </a:r>
            <a:r>
              <a:rPr lang="uk-UA" sz="1100" dirty="0" err="1" smtClean="0"/>
              <a:t>всьо</a:t>
            </a:r>
            <a:r>
              <a:rPr lang="uk-UA" sz="1100" dirty="0" smtClean="0"/>
              <a:t> видалив роби це </a:t>
            </a:r>
            <a:endParaRPr lang="uk-UA" sz="11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2018371" y="4404732"/>
            <a:ext cx="5374889" cy="82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7165" y="4916998"/>
            <a:ext cx="2600325" cy="2571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55834" y="4684382"/>
            <a:ext cx="2545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 smtClean="0"/>
              <a:t>а це програмка для менеджменту бази</a:t>
            </a:r>
            <a:endParaRPr lang="uk-UA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6317165" y="5453401"/>
            <a:ext cx="485742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до </a:t>
            </a:r>
            <a:r>
              <a:rPr lang="ru-RU" sz="1100" dirty="0" err="1" smtClean="0"/>
              <a:t>реч</a:t>
            </a:r>
            <a:r>
              <a:rPr lang="uk-UA" sz="1100" dirty="0" smtClean="0"/>
              <a:t>і тобі доведеться три рази вводити створювати користувача з паролем:</a:t>
            </a:r>
          </a:p>
          <a:p>
            <a:pPr marL="228600" indent="-228600">
              <a:buAutoNum type="arabicParenR"/>
            </a:pPr>
            <a:r>
              <a:rPr lang="uk-UA" sz="1100" dirty="0" smtClean="0"/>
              <a:t>користувач самої бази</a:t>
            </a:r>
          </a:p>
          <a:p>
            <a:pPr marL="228600" indent="-228600">
              <a:buAutoNum type="arabicParenR"/>
            </a:pPr>
            <a:r>
              <a:rPr lang="uk-UA" sz="1100" dirty="0" smtClean="0"/>
              <a:t>користувач проекту, тобто </a:t>
            </a:r>
            <a:r>
              <a:rPr lang="en-US" sz="1100" dirty="0" err="1" smtClean="0"/>
              <a:t>myprojectuser</a:t>
            </a:r>
            <a:r>
              <a:rPr lang="en-US" sz="1100" dirty="0" smtClean="0"/>
              <a:t> </a:t>
            </a:r>
            <a:r>
              <a:rPr lang="uk-UA" sz="1100" dirty="0" smtClean="0"/>
              <a:t>на </a:t>
            </a:r>
            <a:r>
              <a:rPr lang="en-US" sz="1100" dirty="0" err="1" smtClean="0"/>
              <a:t>digitalocean</a:t>
            </a:r>
            <a:endParaRPr lang="en-US" sz="1100" dirty="0" smtClean="0"/>
          </a:p>
          <a:p>
            <a:pPr marL="228600" indent="-228600">
              <a:buAutoNum type="arabicParenR"/>
            </a:pPr>
            <a:r>
              <a:rPr lang="en-US" sz="1100" dirty="0" smtClean="0"/>
              <a:t>python manage.py </a:t>
            </a:r>
            <a:r>
              <a:rPr lang="en-US" sz="1100" dirty="0" err="1" smtClean="0"/>
              <a:t>createsuperuser</a:t>
            </a:r>
            <a:endParaRPr lang="en-US" sz="1100" dirty="0" smtClean="0"/>
          </a:p>
          <a:p>
            <a:pPr marL="228600" indent="-228600">
              <a:buAutoNum type="arabicParenR"/>
            </a:pPr>
            <a:endParaRPr lang="uk-UA" sz="1100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 flipH="1" flipV="1">
            <a:off x="6110868" y="3237197"/>
            <a:ext cx="3245005" cy="262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988463" y="6008240"/>
            <a:ext cx="2602608" cy="46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err="1" smtClean="0"/>
              <a:t>щоб</a:t>
            </a:r>
            <a:r>
              <a:rPr lang="ru-RU" sz="1200" dirty="0" smtClean="0"/>
              <a:t> зайти в </a:t>
            </a:r>
            <a:r>
              <a:rPr lang="ru-RU" sz="1200" dirty="0" err="1" smtClean="0"/>
              <a:t>адм</a:t>
            </a:r>
            <a:r>
              <a:rPr lang="uk-UA" sz="1200" dirty="0" smtClean="0"/>
              <a:t>інку ти користуєшся останнім звичайно</a:t>
            </a:r>
            <a:endParaRPr lang="uk-UA" sz="1200" dirty="0"/>
          </a:p>
        </p:txBody>
      </p:sp>
      <p:cxnSp>
        <p:nvCxnSpPr>
          <p:cNvPr id="25" name="Прямая со стрелкой 24"/>
          <p:cNvCxnSpPr>
            <a:stCxn id="23" idx="1"/>
          </p:cNvCxnSpPr>
          <p:nvPr/>
        </p:nvCxnSpPr>
        <p:spPr>
          <a:xfrm flipH="1" flipV="1">
            <a:off x="8745875" y="6136752"/>
            <a:ext cx="242588" cy="103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304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498</Words>
  <Application>Microsoft Office PowerPoint</Application>
  <PresentationFormat>Широкоэкранный</PresentationFormat>
  <Paragraphs>90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Fira Mono</vt:lpstr>
      <vt:lpstr>Lato</vt:lpstr>
      <vt:lpstr>Menlo</vt:lpstr>
      <vt:lpstr>Roboto</vt:lpstr>
      <vt:lpstr>Roboto Slab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izhykoleh18@gmail.com</dc:creator>
  <cp:lastModifiedBy>izhykoleh18@gmail.com</cp:lastModifiedBy>
  <cp:revision>43</cp:revision>
  <dcterms:created xsi:type="dcterms:W3CDTF">2018-03-30T15:52:03Z</dcterms:created>
  <dcterms:modified xsi:type="dcterms:W3CDTF">2018-08-15T11:52:23Z</dcterms:modified>
</cp:coreProperties>
</file>