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0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41" autoAdjust="0"/>
  </p:normalViewPr>
  <p:slideViewPr>
    <p:cSldViewPr snapToGrid="0">
      <p:cViewPr>
        <p:scale>
          <a:sx n="98" d="100"/>
          <a:sy n="98" d="100"/>
        </p:scale>
        <p:origin x="2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398F4-7ED2-4C18-A9ED-133F6F6CEAC6}" type="datetimeFigureOut">
              <a:rPr lang="uk-UA" smtClean="0"/>
              <a:t>03.04.2018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2043A-F4A8-4238-8A4D-656BE321DB4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46632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повністю зібрані всі файли з кодом на одному слайді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2043A-F4A8-4238-8A4D-656BE321DB4C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901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0C28-EF09-4E7C-9774-C3B8EFC0A64C}" type="datetimeFigureOut">
              <a:rPr lang="uk-UA" smtClean="0"/>
              <a:t>03.04.2018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320C-1542-4C3B-9DCD-8410BC7B304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354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0C28-EF09-4E7C-9774-C3B8EFC0A64C}" type="datetimeFigureOut">
              <a:rPr lang="uk-UA" smtClean="0"/>
              <a:t>03.04.2018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320C-1542-4C3B-9DCD-8410BC7B304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767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0C28-EF09-4E7C-9774-C3B8EFC0A64C}" type="datetimeFigureOut">
              <a:rPr lang="uk-UA" smtClean="0"/>
              <a:t>03.04.2018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320C-1542-4C3B-9DCD-8410BC7B304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271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0C28-EF09-4E7C-9774-C3B8EFC0A64C}" type="datetimeFigureOut">
              <a:rPr lang="uk-UA" smtClean="0"/>
              <a:t>03.04.2018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320C-1542-4C3B-9DCD-8410BC7B304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7113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0C28-EF09-4E7C-9774-C3B8EFC0A64C}" type="datetimeFigureOut">
              <a:rPr lang="uk-UA" smtClean="0"/>
              <a:t>03.04.2018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320C-1542-4C3B-9DCD-8410BC7B304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216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0C28-EF09-4E7C-9774-C3B8EFC0A64C}" type="datetimeFigureOut">
              <a:rPr lang="uk-UA" smtClean="0"/>
              <a:t>03.04.2018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320C-1542-4C3B-9DCD-8410BC7B304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1181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0C28-EF09-4E7C-9774-C3B8EFC0A64C}" type="datetimeFigureOut">
              <a:rPr lang="uk-UA" smtClean="0"/>
              <a:t>03.04.2018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320C-1542-4C3B-9DCD-8410BC7B304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7876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0C28-EF09-4E7C-9774-C3B8EFC0A64C}" type="datetimeFigureOut">
              <a:rPr lang="uk-UA" smtClean="0"/>
              <a:t>03.04.2018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320C-1542-4C3B-9DCD-8410BC7B304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6883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0C28-EF09-4E7C-9774-C3B8EFC0A64C}" type="datetimeFigureOut">
              <a:rPr lang="uk-UA" smtClean="0"/>
              <a:t>03.04.2018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320C-1542-4C3B-9DCD-8410BC7B304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6397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0C28-EF09-4E7C-9774-C3B8EFC0A64C}" type="datetimeFigureOut">
              <a:rPr lang="uk-UA" smtClean="0"/>
              <a:t>03.04.2018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320C-1542-4C3B-9DCD-8410BC7B304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4221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0C28-EF09-4E7C-9774-C3B8EFC0A64C}" type="datetimeFigureOut">
              <a:rPr lang="uk-UA" smtClean="0"/>
              <a:t>03.04.2018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9320C-1542-4C3B-9DCD-8410BC7B304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4751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30C28-EF09-4E7C-9774-C3B8EFC0A64C}" type="datetimeFigureOut">
              <a:rPr lang="uk-UA" smtClean="0"/>
              <a:t>03.04.2018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9320C-1542-4C3B-9DCD-8410BC7B304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6520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hyperlink" Target="https://redux.js.org/glossary#stor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edux.js.org/glossary#state" TargetMode="External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hyperlink" Target="https://rajdee.gitbooks.io/redux-in-russian/content/docs/api/Store.html#dispatch" TargetMode="External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21" Type="http://schemas.openxmlformats.org/officeDocument/2006/relationships/hyperlink" Target="https://rajdee.gitbooks.io/redux-in-russian/content/docs/api/Store.html#dispatch" TargetMode="External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Relationship Id="rId22" Type="http://schemas.openxmlformats.org/officeDocument/2006/relationships/image" Target="../media/image56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57035" y="0"/>
            <a:ext cx="1244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Redux</a:t>
            </a:r>
            <a:endParaRPr lang="uk-UA" sz="32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84" y="756773"/>
            <a:ext cx="3114675" cy="233362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750" y="911728"/>
            <a:ext cx="4543425" cy="752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384" y="468351"/>
            <a:ext cx="3142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smtClean="0"/>
              <a:t>Це початковий стан (у вигляді такого </a:t>
            </a:r>
            <a:r>
              <a:rPr lang="uk-UA" sz="1200" dirty="0" err="1" smtClean="0"/>
              <a:t>обʼєкта</a:t>
            </a:r>
            <a:r>
              <a:rPr lang="uk-UA" sz="1200" dirty="0" smtClean="0"/>
              <a:t>)</a:t>
            </a:r>
            <a:endParaRPr lang="uk-UA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489750" y="606850"/>
            <a:ext cx="33879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smtClean="0"/>
              <a:t>це приклад </a:t>
            </a:r>
            <a:r>
              <a:rPr lang="en-US" sz="1200" dirty="0" smtClean="0"/>
              <a:t>actions (</a:t>
            </a:r>
            <a:r>
              <a:rPr lang="uk-UA" sz="1200" dirty="0" smtClean="0"/>
              <a:t>інструкції що змінити у </a:t>
            </a:r>
            <a:r>
              <a:rPr lang="en-US" sz="1200" dirty="0" smtClean="0"/>
              <a:t>state)</a:t>
            </a:r>
            <a:endParaRPr lang="uk-UA" sz="1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875270" y="167802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3B454E"/>
                </a:solidFill>
                <a:latin typeface="Roboto"/>
              </a:rPr>
              <a:t>to </a:t>
            </a:r>
            <a:r>
              <a:rPr lang="en-US" sz="1200" dirty="0" smtClean="0">
                <a:solidFill>
                  <a:srgbClr val="3B454E"/>
                </a:solidFill>
                <a:latin typeface="Roboto"/>
              </a:rPr>
              <a:t>tie(</a:t>
            </a:r>
            <a:r>
              <a:rPr lang="uk-UA" sz="1200" dirty="0" err="1" smtClean="0">
                <a:solidFill>
                  <a:srgbClr val="3B454E"/>
                </a:solidFill>
                <a:latin typeface="Roboto"/>
              </a:rPr>
              <a:t>звʼязати</a:t>
            </a:r>
            <a:r>
              <a:rPr lang="en-US" sz="1200" dirty="0" smtClean="0">
                <a:solidFill>
                  <a:srgbClr val="3B454E"/>
                </a:solidFill>
                <a:latin typeface="Roboto"/>
              </a:rPr>
              <a:t>) </a:t>
            </a:r>
            <a:r>
              <a:rPr lang="en-US" sz="1200" dirty="0">
                <a:solidFill>
                  <a:srgbClr val="3B454E"/>
                </a:solidFill>
                <a:latin typeface="Roboto"/>
              </a:rPr>
              <a:t>state and actions together, we write a function called a reducer</a:t>
            </a:r>
            <a:endParaRPr lang="uk-UA" sz="12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1227" y="3090398"/>
            <a:ext cx="4070777" cy="366875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1227" y="1969425"/>
            <a:ext cx="4432035" cy="1078062"/>
          </a:xfrm>
          <a:prstGeom prst="rect">
            <a:avLst/>
          </a:prstGeom>
        </p:spPr>
      </p:pic>
      <p:cxnSp>
        <p:nvCxnSpPr>
          <p:cNvPr id="11" name="Прямая со стрелкой 10"/>
          <p:cNvCxnSpPr/>
          <p:nvPr/>
        </p:nvCxnSpPr>
        <p:spPr>
          <a:xfrm flipH="1" flipV="1">
            <a:off x="2875270" y="1427356"/>
            <a:ext cx="1206076" cy="389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flipV="1">
            <a:off x="4973444" y="1635115"/>
            <a:ext cx="11151" cy="13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4504306" y="1902496"/>
            <a:ext cx="3348124" cy="11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3646451" y="2487108"/>
            <a:ext cx="550067" cy="1873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>
            <a:off x="4504306" y="2631688"/>
            <a:ext cx="679433" cy="458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4772721" y="3426985"/>
            <a:ext cx="12063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V="1">
            <a:off x="4479072" y="1580745"/>
            <a:ext cx="1664712" cy="25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V="1">
            <a:off x="4468186" y="1143001"/>
            <a:ext cx="704667" cy="1088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V="1">
            <a:off x="3923899" y="4833255"/>
            <a:ext cx="704667" cy="1088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4511727" y="1360717"/>
            <a:ext cx="923536" cy="2139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934786" y="5148942"/>
            <a:ext cx="923536" cy="2139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11727" y="5786397"/>
            <a:ext cx="39792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/>
              <a:t>на </a:t>
            </a:r>
            <a:r>
              <a:rPr lang="en-US" sz="1200" dirty="0" smtClean="0"/>
              <a:t>reducer </a:t>
            </a:r>
            <a:r>
              <a:rPr lang="uk-UA" sz="1200" dirty="0" smtClean="0"/>
              <a:t>поширюється важливе правило:</a:t>
            </a:r>
          </a:p>
          <a:p>
            <a:pPr marL="171450" indent="-171450">
              <a:buFontTx/>
              <a:buChar char="-"/>
            </a:pPr>
            <a:r>
              <a:rPr lang="uk-UA" sz="1200" dirty="0" smtClean="0"/>
              <a:t>вона приймає аргументи </a:t>
            </a:r>
            <a:r>
              <a:rPr lang="en-US" sz="1200" dirty="0" smtClean="0"/>
              <a:t>state, action; </a:t>
            </a:r>
          </a:p>
          <a:p>
            <a:pPr marL="171450" indent="-171450">
              <a:buFontTx/>
              <a:buChar char="-"/>
            </a:pPr>
            <a:r>
              <a:rPr lang="uk-UA" sz="1200" dirty="0" smtClean="0"/>
              <a:t>їй не можна змінювати </a:t>
            </a:r>
            <a:r>
              <a:rPr lang="en-US" sz="1200" dirty="0" smtClean="0"/>
              <a:t>state </a:t>
            </a:r>
            <a:r>
              <a:rPr lang="uk-UA" sz="1200" dirty="0" smtClean="0"/>
              <a:t>що прийшов як аргумент</a:t>
            </a:r>
            <a:r>
              <a:rPr lang="en-US" sz="1200" dirty="0" smtClean="0"/>
              <a:t>;</a:t>
            </a:r>
          </a:p>
          <a:p>
            <a:pPr marL="171450" indent="-171450">
              <a:buFontTx/>
              <a:buChar char="-"/>
            </a:pPr>
            <a:r>
              <a:rPr lang="uk-UA" sz="1200" dirty="0" smtClean="0"/>
              <a:t>якщо їй </a:t>
            </a:r>
            <a:r>
              <a:rPr lang="uk-UA" sz="1200" dirty="0" err="1" smtClean="0"/>
              <a:t>шось</a:t>
            </a:r>
            <a:r>
              <a:rPr lang="uk-UA" sz="1200" dirty="0" smtClean="0"/>
              <a:t> не вдається зробити, то повернути оригінальний</a:t>
            </a:r>
            <a:r>
              <a:rPr lang="en-US" sz="1200" dirty="0" smtClean="0"/>
              <a:t> state</a:t>
            </a:r>
            <a:endParaRPr lang="uk-UA" sz="12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18934" y="3378513"/>
            <a:ext cx="32631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3B454E"/>
                </a:solidFill>
                <a:latin typeface="Roboto"/>
              </a:rPr>
              <a:t>The </a:t>
            </a:r>
            <a:r>
              <a:rPr lang="en-US" sz="1200" b="1" dirty="0">
                <a:solidFill>
                  <a:srgbClr val="744CBC"/>
                </a:solidFill>
                <a:latin typeface="Roboto"/>
                <a:hlinkClick r:id="rId6"/>
              </a:rPr>
              <a:t>state</a:t>
            </a:r>
            <a:r>
              <a:rPr lang="en-US" sz="1200" b="1" dirty="0">
                <a:solidFill>
                  <a:srgbClr val="3B454E"/>
                </a:solidFill>
                <a:latin typeface="Roboto"/>
              </a:rPr>
              <a:t> of your whole application is stored in an object tree within a single </a:t>
            </a:r>
            <a:r>
              <a:rPr lang="en-US" sz="1200" b="1" dirty="0">
                <a:solidFill>
                  <a:srgbClr val="744CBC"/>
                </a:solidFill>
                <a:latin typeface="Roboto"/>
                <a:hlinkClick r:id="rId7"/>
              </a:rPr>
              <a:t>store</a:t>
            </a:r>
            <a:r>
              <a:rPr lang="en-US" sz="1200" b="1" dirty="0">
                <a:solidFill>
                  <a:srgbClr val="3B454E"/>
                </a:solidFill>
                <a:latin typeface="Roboto"/>
              </a:rPr>
              <a:t>.</a:t>
            </a:r>
            <a:endParaRPr lang="uk-UA" sz="1200" dirty="0"/>
          </a:p>
        </p:txBody>
      </p:sp>
      <p:cxnSp>
        <p:nvCxnSpPr>
          <p:cNvPr id="37" name="Прямая со стрелкой 36"/>
          <p:cNvCxnSpPr/>
          <p:nvPr/>
        </p:nvCxnSpPr>
        <p:spPr>
          <a:xfrm flipH="1" flipV="1">
            <a:off x="818459" y="2953669"/>
            <a:ext cx="228469" cy="708076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19762" y="3154577"/>
            <a:ext cx="1499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600" b="1" i="1" dirty="0" smtClean="0"/>
              <a:t>Три принципи:</a:t>
            </a:r>
            <a:endParaRPr lang="uk-UA" sz="1600" b="1" i="1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-12184" y="4006481"/>
            <a:ext cx="33223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242A31"/>
                </a:solidFill>
                <a:latin typeface="Roboto"/>
              </a:rPr>
              <a:t>State is </a:t>
            </a:r>
            <a:r>
              <a:rPr lang="en-US" sz="1200" b="1" dirty="0" smtClean="0">
                <a:solidFill>
                  <a:srgbClr val="242A31"/>
                </a:solidFill>
                <a:latin typeface="Roboto"/>
              </a:rPr>
              <a:t>read-only</a:t>
            </a:r>
            <a:r>
              <a:rPr lang="uk-UA" sz="1200" b="1" dirty="0" smtClean="0">
                <a:solidFill>
                  <a:srgbClr val="242A31"/>
                </a:solidFill>
                <a:latin typeface="Roboto"/>
              </a:rPr>
              <a:t> (єдиний правильний спосіб змінити стан через </a:t>
            </a:r>
            <a:r>
              <a:rPr lang="en-US" sz="1200" b="1" dirty="0" smtClean="0">
                <a:solidFill>
                  <a:srgbClr val="242A31"/>
                </a:solidFill>
                <a:latin typeface="Roboto"/>
              </a:rPr>
              <a:t>dispatch</a:t>
            </a:r>
            <a:r>
              <a:rPr lang="uk-UA" sz="1200" b="1" dirty="0" smtClean="0">
                <a:solidFill>
                  <a:srgbClr val="242A31"/>
                </a:solidFill>
                <a:latin typeface="Roboto"/>
              </a:rPr>
              <a:t>)</a:t>
            </a:r>
            <a:endParaRPr lang="uk-UA" sz="1200" dirty="0"/>
          </a:p>
        </p:txBody>
      </p:sp>
      <p:pic>
        <p:nvPicPr>
          <p:cNvPr id="40" name="Рисунок 3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013" y="4449688"/>
            <a:ext cx="2649774" cy="2085975"/>
          </a:xfrm>
          <a:prstGeom prst="rect">
            <a:avLst/>
          </a:prstGeom>
        </p:spPr>
      </p:pic>
      <p:cxnSp>
        <p:nvCxnSpPr>
          <p:cNvPr id="42" name="Прямая со стрелкой 41"/>
          <p:cNvCxnSpPr/>
          <p:nvPr/>
        </p:nvCxnSpPr>
        <p:spPr>
          <a:xfrm flipH="1">
            <a:off x="1648991" y="4412216"/>
            <a:ext cx="649684" cy="125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4465457" y="3661744"/>
            <a:ext cx="331016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3B454E"/>
                </a:solidFill>
                <a:latin typeface="Roboto"/>
              </a:rPr>
              <a:t>Reducers are just pure functions that </a:t>
            </a:r>
            <a:r>
              <a:rPr lang="en-US" sz="1100" dirty="0" smtClean="0">
                <a:solidFill>
                  <a:srgbClr val="3B454E"/>
                </a:solidFill>
                <a:latin typeface="Roboto"/>
              </a:rPr>
              <a:t>take </a:t>
            </a:r>
            <a:r>
              <a:rPr lang="en-US" sz="1100" dirty="0">
                <a:solidFill>
                  <a:srgbClr val="3B454E"/>
                </a:solidFill>
                <a:latin typeface="Roboto"/>
              </a:rPr>
              <a:t>the previous state and an action, and return the next state</a:t>
            </a:r>
            <a:endParaRPr lang="uk-UA" sz="1100" dirty="0"/>
          </a:p>
        </p:txBody>
      </p:sp>
      <p:pic>
        <p:nvPicPr>
          <p:cNvPr id="45" name="Рисунок 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76424" y="89935"/>
            <a:ext cx="3100246" cy="5059007"/>
          </a:xfrm>
          <a:prstGeom prst="rect">
            <a:avLst/>
          </a:prstGeom>
        </p:spPr>
      </p:pic>
      <p:sp>
        <p:nvSpPr>
          <p:cNvPr id="51" name="Прямоугольник 50"/>
          <p:cNvSpPr/>
          <p:nvPr/>
        </p:nvSpPr>
        <p:spPr>
          <a:xfrm>
            <a:off x="-12184" y="6581001"/>
            <a:ext cx="30171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242A31"/>
                </a:solidFill>
                <a:latin typeface="Roboto"/>
              </a:rPr>
              <a:t>Changes are made with pure functions</a:t>
            </a:r>
            <a:endParaRPr lang="uk-UA" sz="1200" dirty="0"/>
          </a:p>
        </p:txBody>
      </p:sp>
      <p:pic>
        <p:nvPicPr>
          <p:cNvPr id="52" name="Рисунок 5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76424" y="5129808"/>
            <a:ext cx="3724797" cy="539608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9826547" y="1767642"/>
            <a:ext cx="2237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/>
              <a:t>тут показано як правильно робити </a:t>
            </a:r>
            <a:r>
              <a:rPr lang="uk-UA" sz="1200" dirty="0" err="1" smtClean="0"/>
              <a:t>шоб</a:t>
            </a:r>
            <a:r>
              <a:rPr lang="uk-UA" sz="1200" dirty="0" smtClean="0"/>
              <a:t> не пошкодити оригінальний стан і повернути новий</a:t>
            </a:r>
            <a:endParaRPr lang="uk-UA" sz="1200" dirty="0"/>
          </a:p>
        </p:txBody>
      </p:sp>
      <p:cxnSp>
        <p:nvCxnSpPr>
          <p:cNvPr id="55" name="Прямая соединительная линия 54"/>
          <p:cNvCxnSpPr/>
          <p:nvPr/>
        </p:nvCxnSpPr>
        <p:spPr>
          <a:xfrm>
            <a:off x="8697952" y="2297152"/>
            <a:ext cx="591014" cy="111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950820" y="5669416"/>
            <a:ext cx="30508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100" dirty="0" smtClean="0"/>
              <a:t>фактично відміняє необхідність писати </a:t>
            </a:r>
            <a:r>
              <a:rPr lang="en-US" sz="1100" dirty="0" err="1" smtClean="0"/>
              <a:t>todoApp</a:t>
            </a:r>
            <a:endParaRPr lang="uk-UA" sz="1100" dirty="0" smtClean="0"/>
          </a:p>
          <a:p>
            <a:r>
              <a:rPr lang="uk-UA" sz="1100" dirty="0" err="1" smtClean="0"/>
              <a:t>обʼєднує</a:t>
            </a:r>
            <a:r>
              <a:rPr lang="uk-UA" sz="1100" dirty="0" smtClean="0"/>
              <a:t> два простих </a:t>
            </a:r>
            <a:r>
              <a:rPr lang="uk-UA" sz="1100" dirty="0" err="1" smtClean="0"/>
              <a:t>редʼюсера</a:t>
            </a:r>
            <a:r>
              <a:rPr lang="uk-UA" sz="1100" dirty="0" smtClean="0"/>
              <a:t> в один</a:t>
            </a:r>
            <a:endParaRPr lang="uk-UA" sz="1100" dirty="0"/>
          </a:p>
        </p:txBody>
      </p:sp>
      <p:cxnSp>
        <p:nvCxnSpPr>
          <p:cNvPr id="58" name="Прямая со стрелкой 57"/>
          <p:cNvCxnSpPr/>
          <p:nvPr/>
        </p:nvCxnSpPr>
        <p:spPr>
          <a:xfrm flipV="1">
            <a:off x="9065941" y="5464098"/>
            <a:ext cx="446049" cy="32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H="1" flipV="1">
            <a:off x="4371278" y="2129883"/>
            <a:ext cx="6155473" cy="3656514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Рисунок 6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20888" y="3905577"/>
            <a:ext cx="2771111" cy="1177661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10526751" y="3905576"/>
            <a:ext cx="16652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900" dirty="0" smtClean="0"/>
              <a:t>призначений клонувати всі властивості </a:t>
            </a:r>
            <a:r>
              <a:rPr lang="uk-UA" sz="900" dirty="0" err="1" smtClean="0"/>
              <a:t>обʼєктів</a:t>
            </a:r>
            <a:r>
              <a:rPr lang="uk-UA" sz="900" dirty="0" smtClean="0"/>
              <a:t> звідси і вставляти сюди</a:t>
            </a:r>
            <a:endParaRPr lang="uk-UA" sz="900" dirty="0"/>
          </a:p>
        </p:txBody>
      </p:sp>
      <p:cxnSp>
        <p:nvCxnSpPr>
          <p:cNvPr id="64" name="Прямая со стрелкой 63"/>
          <p:cNvCxnSpPr/>
          <p:nvPr/>
        </p:nvCxnSpPr>
        <p:spPr>
          <a:xfrm flipH="1">
            <a:off x="11067453" y="4157056"/>
            <a:ext cx="603762" cy="381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/>
          <p:nvPr/>
        </p:nvCxnSpPr>
        <p:spPr>
          <a:xfrm flipH="1">
            <a:off x="11273883" y="4170556"/>
            <a:ext cx="397332" cy="367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/>
          <p:nvPr/>
        </p:nvCxnSpPr>
        <p:spPr>
          <a:xfrm flipH="1">
            <a:off x="10868312" y="4360127"/>
            <a:ext cx="301712" cy="1780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>
            <a:off x="10126980" y="4629634"/>
            <a:ext cx="62865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/>
          <p:nvPr/>
        </p:nvCxnSpPr>
        <p:spPr>
          <a:xfrm>
            <a:off x="9262110" y="3707614"/>
            <a:ext cx="707225" cy="342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/>
          <p:nvPr/>
        </p:nvCxnSpPr>
        <p:spPr>
          <a:xfrm flipH="1" flipV="1">
            <a:off x="9969335" y="3707614"/>
            <a:ext cx="656624" cy="29886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46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29" y="289932"/>
            <a:ext cx="2782337" cy="41882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40140" y="134485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action.js </a:t>
            </a:r>
            <a:endParaRPr lang="uk-UA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21981" y="196041"/>
            <a:ext cx="9077092" cy="24622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8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Действия</a:t>
            </a:r>
            <a:r>
              <a:rPr kumimoji="0" lang="uk-UA" altLang="uk-UA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— </a:t>
            </a:r>
            <a:r>
              <a:rPr kumimoji="0" lang="uk-UA" altLang="uk-UA" sz="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это</a:t>
            </a:r>
            <a:r>
              <a:rPr kumimoji="0" lang="uk-UA" altLang="uk-UA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uk-UA" altLang="uk-UA" sz="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структуры</a:t>
            </a:r>
            <a:r>
              <a:rPr kumimoji="0" lang="uk-UA" altLang="uk-UA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kumimoji="0" lang="uk-UA" altLang="uk-UA" sz="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которые</a:t>
            </a:r>
            <a:r>
              <a:rPr kumimoji="0" lang="uk-UA" altLang="uk-UA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uk-UA" altLang="uk-UA" sz="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передают</a:t>
            </a:r>
            <a:r>
              <a:rPr kumimoji="0" lang="uk-UA" altLang="uk-UA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uk-UA" altLang="uk-UA" sz="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данные</a:t>
            </a:r>
            <a:r>
              <a:rPr kumimoji="0" lang="uk-UA" altLang="uk-UA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uk-UA" altLang="uk-UA" sz="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из</a:t>
            </a:r>
            <a:r>
              <a:rPr kumimoji="0" lang="uk-UA" altLang="uk-UA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uk-UA" altLang="uk-UA" sz="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вашего</a:t>
            </a:r>
            <a:r>
              <a:rPr kumimoji="0" lang="uk-UA" altLang="uk-UA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uk-UA" altLang="uk-UA" sz="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приложения</a:t>
            </a:r>
            <a:r>
              <a:rPr kumimoji="0" lang="uk-UA" altLang="uk-UA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в </a:t>
            </a:r>
            <a:r>
              <a:rPr kumimoji="0" lang="uk-UA" altLang="uk-UA" sz="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хранилище</a:t>
            </a:r>
            <a:r>
              <a:rPr kumimoji="0" lang="en-US" altLang="uk-UA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(store)</a:t>
            </a:r>
            <a:r>
              <a:rPr kumimoji="0" lang="uk-UA" altLang="uk-UA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. </a:t>
            </a:r>
            <a:r>
              <a:rPr kumimoji="0" lang="uk-UA" altLang="uk-UA" sz="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Они</a:t>
            </a:r>
            <a:r>
              <a:rPr kumimoji="0" lang="uk-UA" altLang="uk-UA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uk-UA" altLang="uk-UA" sz="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являются</a:t>
            </a:r>
            <a:r>
              <a:rPr kumimoji="0" lang="uk-UA" altLang="uk-UA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uk-UA" altLang="uk-UA" sz="800" b="1" i="1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Helvetica Neue"/>
              </a:rPr>
              <a:t>единственными</a:t>
            </a:r>
            <a:r>
              <a:rPr kumimoji="0" lang="uk-UA" altLang="uk-UA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kumimoji="0" lang="uk-UA" altLang="uk-UA" sz="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источниками</a:t>
            </a:r>
            <a:r>
              <a:rPr kumimoji="0" lang="uk-UA" altLang="uk-UA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uk-UA" altLang="uk-UA" sz="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информации</a:t>
            </a:r>
            <a:r>
              <a:rPr kumimoji="0" lang="uk-UA" altLang="uk-UA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для </a:t>
            </a:r>
            <a:r>
              <a:rPr kumimoji="0" lang="uk-UA" altLang="uk-UA" sz="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хранилища</a:t>
            </a:r>
            <a:r>
              <a:rPr kumimoji="0" lang="uk-UA" altLang="uk-UA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. </a:t>
            </a:r>
            <a:r>
              <a:rPr kumimoji="0" lang="uk-UA" altLang="uk-UA" sz="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Вы</a:t>
            </a:r>
            <a:r>
              <a:rPr kumimoji="0" lang="uk-UA" altLang="uk-UA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uk-UA" altLang="uk-UA" sz="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отправляете</a:t>
            </a:r>
            <a:r>
              <a:rPr kumimoji="0" lang="uk-UA" altLang="uk-UA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uk-UA" altLang="uk-UA" sz="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их</a:t>
            </a:r>
            <a:r>
              <a:rPr kumimoji="0" lang="uk-UA" altLang="uk-UA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в </a:t>
            </a:r>
            <a:r>
              <a:rPr kumimoji="0" lang="uk-UA" altLang="uk-UA" sz="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хранилище</a:t>
            </a:r>
            <a:r>
              <a:rPr kumimoji="0" lang="uk-UA" altLang="uk-UA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kumimoji="0" lang="uk-UA" altLang="uk-UA" sz="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используя</a:t>
            </a:r>
            <a:r>
              <a:rPr kumimoji="0" lang="uk-UA" altLang="uk-UA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метод </a:t>
            </a:r>
            <a:r>
              <a:rPr kumimoji="0" lang="uk-UA" altLang="uk-UA" sz="800" b="0" i="0" u="none" strike="noStrike" cap="none" normalizeH="0" baseline="0" dirty="0" err="1" smtClean="0">
                <a:ln>
                  <a:noFill/>
                </a:ln>
                <a:solidFill>
                  <a:srgbClr val="4183C4"/>
                </a:solidFill>
                <a:effectLst/>
                <a:latin typeface="Consolas" panose="020B0609020204030204" pitchFamily="49" charset="0"/>
                <a:hlinkClick r:id="rId3"/>
              </a:rPr>
              <a:t>store.dispatch</a:t>
            </a:r>
            <a:r>
              <a:rPr kumimoji="0" lang="uk-UA" altLang="uk-UA" sz="800" b="0" i="0" u="none" strike="noStrike" cap="none" normalizeH="0" baseline="0" dirty="0" smtClean="0">
                <a:ln>
                  <a:noFill/>
                </a:ln>
                <a:solidFill>
                  <a:srgbClr val="4183C4"/>
                </a:solidFill>
                <a:effectLst/>
                <a:latin typeface="Consolas" panose="020B0609020204030204" pitchFamily="49" charset="0"/>
                <a:hlinkClick r:id="rId3"/>
              </a:rPr>
              <a:t>()</a:t>
            </a:r>
            <a:r>
              <a:rPr kumimoji="0" lang="uk-UA" altLang="uk-UA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8238" y="2629471"/>
            <a:ext cx="339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smtClean="0"/>
              <a:t>це так звані </a:t>
            </a:r>
            <a:r>
              <a:rPr lang="en-US" sz="1200" dirty="0" smtClean="0"/>
              <a:t>action creators</a:t>
            </a:r>
            <a:r>
              <a:rPr lang="uk-UA" sz="1200" dirty="0" smtClean="0"/>
              <a:t>(бо повертають </a:t>
            </a:r>
            <a:r>
              <a:rPr lang="en-US" sz="1200" dirty="0" smtClean="0"/>
              <a:t>action</a:t>
            </a:r>
            <a:r>
              <a:rPr lang="uk-UA" sz="1200" dirty="0" smtClean="0"/>
              <a:t>)</a:t>
            </a:r>
            <a:endParaRPr lang="uk-UA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-18238" y="134485"/>
            <a:ext cx="20954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 err="1" smtClean="0"/>
              <a:t>типи</a:t>
            </a:r>
            <a:r>
              <a:rPr lang="ru-RU" sz="1000" dirty="0" smtClean="0"/>
              <a:t> </a:t>
            </a:r>
            <a:r>
              <a:rPr lang="uk-UA" sz="1000" dirty="0" smtClean="0"/>
              <a:t>подій оголошені як константи</a:t>
            </a:r>
            <a:endParaRPr lang="uk-UA" sz="1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0" y="4441798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000" b="1" dirty="0">
                <a:solidFill>
                  <a:srgbClr val="333333"/>
                </a:solidFill>
                <a:latin typeface="Helvetica Neue"/>
              </a:rPr>
              <a:t>связанный генератор действия (</a:t>
            </a:r>
            <a:r>
              <a:rPr lang="ru-RU" sz="1000" b="1" dirty="0" err="1">
                <a:solidFill>
                  <a:srgbClr val="333333"/>
                </a:solidFill>
                <a:latin typeface="Helvetica Neue"/>
              </a:rPr>
              <a:t>bound</a:t>
            </a:r>
            <a:r>
              <a:rPr lang="ru-RU" sz="1000" b="1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sz="1000" b="1" dirty="0" err="1">
                <a:solidFill>
                  <a:srgbClr val="333333"/>
                </a:solidFill>
                <a:latin typeface="Helvetica Neue"/>
              </a:rPr>
              <a:t>action</a:t>
            </a:r>
            <a:r>
              <a:rPr lang="ru-RU" sz="1000" b="1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ru-RU" sz="1000" b="1" dirty="0" err="1">
                <a:solidFill>
                  <a:srgbClr val="333333"/>
                </a:solidFill>
                <a:latin typeface="Helvetica Neue"/>
              </a:rPr>
              <a:t>creator</a:t>
            </a:r>
            <a:r>
              <a:rPr lang="ru-RU" sz="1000" b="1" dirty="0">
                <a:solidFill>
                  <a:srgbClr val="333333"/>
                </a:solidFill>
                <a:latin typeface="Helvetica Neue"/>
              </a:rPr>
              <a:t>)</a:t>
            </a:r>
            <a:endParaRPr lang="uk-UA" sz="10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24482"/>
            <a:ext cx="4953000" cy="55245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155236"/>
            <a:ext cx="1876425" cy="523875"/>
          </a:xfrm>
          <a:prstGeom prst="rect">
            <a:avLst/>
          </a:prstGeom>
        </p:spPr>
      </p:pic>
      <p:cxnSp>
        <p:nvCxnSpPr>
          <p:cNvPr id="12" name="Прямая соединительная линия 11"/>
          <p:cNvCxnSpPr/>
          <p:nvPr/>
        </p:nvCxnSpPr>
        <p:spPr>
          <a:xfrm>
            <a:off x="2297152" y="4856103"/>
            <a:ext cx="728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2717179" y="5086561"/>
            <a:ext cx="728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01166" y="621789"/>
            <a:ext cx="907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/>
              <a:t>взагалі під час проектування </a:t>
            </a:r>
            <a:r>
              <a:rPr lang="uk-UA" sz="1200" dirty="0" err="1" smtClean="0"/>
              <a:t>обʼєкта</a:t>
            </a:r>
            <a:r>
              <a:rPr lang="uk-UA" sz="1200" dirty="0" smtClean="0"/>
              <a:t> </a:t>
            </a:r>
            <a:r>
              <a:rPr lang="en-US" sz="1200" dirty="0" smtClean="0"/>
              <a:t>state </a:t>
            </a:r>
            <a:r>
              <a:rPr lang="uk-UA" sz="1200" dirty="0" smtClean="0"/>
              <a:t>і оголошення </a:t>
            </a:r>
            <a:r>
              <a:rPr lang="en-US" sz="1200" dirty="0" smtClean="0"/>
              <a:t>reducer, </a:t>
            </a:r>
            <a:r>
              <a:rPr lang="ru-RU" sz="1200" dirty="0" smtClean="0"/>
              <a:t>ми </a:t>
            </a:r>
            <a:r>
              <a:rPr lang="ru-RU" sz="1200" dirty="0" err="1" smtClean="0"/>
              <a:t>маэмо</a:t>
            </a:r>
            <a:r>
              <a:rPr lang="ru-RU" sz="1200" dirty="0" smtClean="0"/>
              <a:t> </a:t>
            </a:r>
            <a:r>
              <a:rPr lang="uk-UA" sz="1200" dirty="0" smtClean="0"/>
              <a:t>керуватися принципами :</a:t>
            </a:r>
          </a:p>
          <a:p>
            <a:r>
              <a:rPr lang="uk-UA" sz="1200" dirty="0" smtClean="0"/>
              <a:t>поменше </a:t>
            </a:r>
            <a:r>
              <a:rPr lang="uk-UA" sz="1200" dirty="0" err="1" smtClean="0"/>
              <a:t>вкладеностей</a:t>
            </a:r>
            <a:r>
              <a:rPr lang="uk-UA" sz="1200" dirty="0" smtClean="0"/>
              <a:t>, доступ по ключах, думати про </a:t>
            </a:r>
            <a:r>
              <a:rPr lang="en-US" sz="1200" dirty="0" smtClean="0"/>
              <a:t>state </a:t>
            </a:r>
            <a:r>
              <a:rPr lang="ru-RU" sz="1200" dirty="0" smtClean="0"/>
              <a:t>як </a:t>
            </a:r>
            <a:r>
              <a:rPr lang="uk-UA" sz="1200" dirty="0" smtClean="0"/>
              <a:t>про базу даних, </a:t>
            </a:r>
            <a:r>
              <a:rPr lang="en-US" sz="1200" dirty="0" smtClean="0"/>
              <a:t>reducer – </a:t>
            </a:r>
            <a:r>
              <a:rPr lang="uk-UA" sz="1200" dirty="0" smtClean="0"/>
              <a:t>це чиста ф-я, ніяких в ній </a:t>
            </a:r>
            <a:r>
              <a:rPr lang="uk-UA" sz="1200" dirty="0" err="1" smtClean="0"/>
              <a:t>стороннії</a:t>
            </a:r>
            <a:r>
              <a:rPr lang="uk-UA" sz="1200" dirty="0" smtClean="0"/>
              <a:t> </a:t>
            </a:r>
            <a:r>
              <a:rPr lang="en-US" sz="1200" dirty="0" smtClean="0"/>
              <a:t>API</a:t>
            </a:r>
            <a:r>
              <a:rPr lang="uk-UA" sz="1200" dirty="0" smtClean="0"/>
              <a:t> </a:t>
            </a:r>
            <a:r>
              <a:rPr lang="en-US" sz="1200" dirty="0" smtClean="0"/>
              <a:t>side-effects, </a:t>
            </a:r>
            <a:r>
              <a:rPr lang="uk-UA" sz="1200" dirty="0" smtClean="0"/>
              <a:t>тільки прийняв стан, і згенерував абсолютно новий. </a:t>
            </a:r>
            <a:endParaRPr lang="uk-UA" sz="12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961573" y="115986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000" dirty="0" smtClean="0">
                <a:solidFill>
                  <a:srgbClr val="858585"/>
                </a:solidFill>
                <a:latin typeface="Helvetica Neue"/>
              </a:rPr>
              <a:t>«Мы </a:t>
            </a:r>
            <a:r>
              <a:rPr lang="ru-RU" sz="1000" dirty="0">
                <a:solidFill>
                  <a:srgbClr val="858585"/>
                </a:solidFill>
                <a:latin typeface="Helvetica Neue"/>
              </a:rPr>
              <a:t>советуем поддерживать состояние (</a:t>
            </a:r>
            <a:r>
              <a:rPr lang="ru-RU" sz="1000" dirty="0" err="1">
                <a:solidFill>
                  <a:srgbClr val="858585"/>
                </a:solidFill>
                <a:latin typeface="Helvetica Neue"/>
              </a:rPr>
              <a:t>state</a:t>
            </a:r>
            <a:r>
              <a:rPr lang="ru-RU" sz="1000" dirty="0">
                <a:solidFill>
                  <a:srgbClr val="858585"/>
                </a:solidFill>
                <a:latin typeface="Helvetica Neue"/>
              </a:rPr>
              <a:t>) в настолько упорядоченном виде, насколько это </a:t>
            </a:r>
            <a:r>
              <a:rPr lang="ru-RU" sz="1000" dirty="0" smtClean="0">
                <a:solidFill>
                  <a:srgbClr val="858585"/>
                </a:solidFill>
                <a:latin typeface="Helvetica Neue"/>
              </a:rPr>
              <a:t>возможно»</a:t>
            </a:r>
            <a:endParaRPr lang="uk-UA" sz="1000" dirty="0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5292" y="1598137"/>
            <a:ext cx="4082043" cy="2805503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1423265"/>
            <a:ext cx="4368607" cy="1037260"/>
          </a:xfrm>
          <a:prstGeom prst="rect">
            <a:avLst/>
          </a:prstGeom>
        </p:spPr>
      </p:pic>
      <p:cxnSp>
        <p:nvCxnSpPr>
          <p:cNvPr id="23" name="Прямая соединительная линия 22"/>
          <p:cNvCxnSpPr/>
          <p:nvPr/>
        </p:nvCxnSpPr>
        <p:spPr>
          <a:xfrm>
            <a:off x="3791415" y="3133202"/>
            <a:ext cx="15611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7199967" y="1646373"/>
            <a:ext cx="1144732" cy="33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9543968">
            <a:off x="5422953" y="2449089"/>
            <a:ext cx="1523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smtClean="0">
                <a:solidFill>
                  <a:srgbClr val="FF0000"/>
                </a:solidFill>
              </a:rPr>
              <a:t>більш стислий запис</a:t>
            </a:r>
            <a:endParaRPr lang="uk-UA" sz="1200" dirty="0">
              <a:solidFill>
                <a:srgbClr val="FF0000"/>
              </a:solidFill>
            </a:endParaRPr>
          </a:p>
        </p:txBody>
      </p:sp>
      <p:cxnSp>
        <p:nvCxnSpPr>
          <p:cNvPr id="29" name="Прямая со стрелкой 28"/>
          <p:cNvCxnSpPr/>
          <p:nvPr/>
        </p:nvCxnSpPr>
        <p:spPr>
          <a:xfrm flipV="1">
            <a:off x="5387941" y="1715124"/>
            <a:ext cx="1905488" cy="12857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Рисунок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0527" y="2158798"/>
            <a:ext cx="2577409" cy="168418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27856" y="1317980"/>
            <a:ext cx="1737897" cy="145267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09615" y="2767970"/>
            <a:ext cx="2356138" cy="1147337"/>
          </a:xfrm>
          <a:prstGeom prst="rect">
            <a:avLst/>
          </a:prstGeom>
        </p:spPr>
      </p:pic>
      <p:cxnSp>
        <p:nvCxnSpPr>
          <p:cNvPr id="16" name="Прямая соединительная линия 15"/>
          <p:cNvCxnSpPr/>
          <p:nvPr/>
        </p:nvCxnSpPr>
        <p:spPr>
          <a:xfrm>
            <a:off x="10453456" y="1504224"/>
            <a:ext cx="1188417" cy="0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10906937" y="3362762"/>
            <a:ext cx="1188417" cy="0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805532" y="2384038"/>
            <a:ext cx="144302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100" dirty="0" smtClean="0"/>
              <a:t>тут ще один приклад</a:t>
            </a:r>
          </a:p>
          <a:p>
            <a:r>
              <a:rPr lang="uk-UA" sz="1100" dirty="0" smtClean="0"/>
              <a:t>використання </a:t>
            </a:r>
            <a:r>
              <a:rPr lang="en-US" sz="1100" dirty="0" smtClean="0"/>
              <a:t>action</a:t>
            </a:r>
          </a:p>
          <a:p>
            <a:r>
              <a:rPr lang="en-US" sz="1100" dirty="0" smtClean="0"/>
              <a:t>creator</a:t>
            </a:r>
            <a:endParaRPr lang="uk-UA" sz="1100" dirty="0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89327" y="3944382"/>
            <a:ext cx="2776426" cy="288084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342266" y="4180188"/>
            <a:ext cx="190629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err="1" smtClean="0"/>
              <a:t>використання</a:t>
            </a:r>
            <a:r>
              <a:rPr lang="ru-RU" sz="1100" dirty="0" smtClean="0"/>
              <a:t> </a:t>
            </a:r>
            <a:r>
              <a:rPr lang="en-US" sz="1100" dirty="0" smtClean="0"/>
              <a:t>action creators </a:t>
            </a:r>
            <a:r>
              <a:rPr lang="uk-UA" sz="1100" dirty="0" smtClean="0"/>
              <a:t>дозволяє реалізувати передчасний вихід, і зробити це </a:t>
            </a:r>
            <a:r>
              <a:rPr lang="uk-UA" sz="1100" dirty="0" err="1" smtClean="0"/>
              <a:t>незамітно</a:t>
            </a:r>
            <a:r>
              <a:rPr lang="uk-UA" sz="1100" dirty="0" smtClean="0"/>
              <a:t> і не засирати код</a:t>
            </a:r>
            <a:endParaRPr lang="uk-UA" sz="1100" dirty="0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 flipV="1">
            <a:off x="9656956" y="6055112"/>
            <a:ext cx="480980" cy="223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Рисунок 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09525" y="4063327"/>
            <a:ext cx="3439228" cy="276190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293429" y="4900707"/>
            <a:ext cx="2055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/>
              <a:t>можна навіть прописати ф-ю яка сама буде генерувати </a:t>
            </a:r>
            <a:r>
              <a:rPr lang="en-US" sz="1200" dirty="0" smtClean="0"/>
              <a:t>action </a:t>
            </a:r>
            <a:r>
              <a:rPr lang="uk-UA" sz="1200" dirty="0" smtClean="0"/>
              <a:t>більш узагальнено</a:t>
            </a:r>
            <a:endParaRPr lang="uk-UA" sz="1200" dirty="0"/>
          </a:p>
        </p:txBody>
      </p:sp>
      <p:cxnSp>
        <p:nvCxnSpPr>
          <p:cNvPr id="34" name="Прямая со стрелкой 33"/>
          <p:cNvCxnSpPr>
            <a:stCxn id="32" idx="0"/>
          </p:cNvCxnSpPr>
          <p:nvPr/>
        </p:nvCxnSpPr>
        <p:spPr>
          <a:xfrm flipH="1" flipV="1">
            <a:off x="7293429" y="4180188"/>
            <a:ext cx="1027662" cy="720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>
            <a:off x="7917366" y="5547038"/>
            <a:ext cx="100361" cy="786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Рисунок 3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91426" y="5226266"/>
            <a:ext cx="1933575" cy="2667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855141" y="5521457"/>
            <a:ext cx="2055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/>
              <a:t>це стандартні розширення що можуть допомогти тобі створювати це зручно</a:t>
            </a:r>
            <a:endParaRPr lang="uk-UA" sz="1200" dirty="0"/>
          </a:p>
        </p:txBody>
      </p:sp>
      <p:cxnSp>
        <p:nvCxnSpPr>
          <p:cNvPr id="40" name="Прямая со стрелкой 39"/>
          <p:cNvCxnSpPr/>
          <p:nvPr/>
        </p:nvCxnSpPr>
        <p:spPr>
          <a:xfrm flipV="1">
            <a:off x="4882803" y="5687390"/>
            <a:ext cx="1126770" cy="319052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43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4" y="87430"/>
            <a:ext cx="1796069" cy="14070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6048" y="936703"/>
            <a:ext cx="15834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100" dirty="0" smtClean="0"/>
              <a:t>ще приклад використання </a:t>
            </a:r>
            <a:r>
              <a:rPr lang="en-US" sz="1100" dirty="0" smtClean="0"/>
              <a:t>spread </a:t>
            </a:r>
            <a:r>
              <a:rPr lang="uk-UA" sz="1100" dirty="0" smtClean="0"/>
              <a:t>оператора</a:t>
            </a:r>
            <a:endParaRPr lang="uk-UA" sz="1100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01083" y="546410"/>
            <a:ext cx="7917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65287"/>
            <a:ext cx="2476500" cy="189177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67010"/>
            <a:ext cx="2560599" cy="3268133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709960" y="2215374"/>
            <a:ext cx="7917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728548" y="2869578"/>
            <a:ext cx="7917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501807" y="5207616"/>
            <a:ext cx="7917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810323" y="5705703"/>
            <a:ext cx="7917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90895" y="3702787"/>
            <a:ext cx="119689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100" dirty="0" smtClean="0"/>
              <a:t>як використовувати </a:t>
            </a:r>
            <a:r>
              <a:rPr lang="en-US" sz="1100" dirty="0" err="1" smtClean="0"/>
              <a:t>Object.assign</a:t>
            </a:r>
            <a:r>
              <a:rPr lang="en-US" sz="1100" dirty="0" smtClean="0"/>
              <a:t> </a:t>
            </a:r>
            <a:r>
              <a:rPr lang="uk-UA" sz="1100" dirty="0" smtClean="0"/>
              <a:t>щоб замутити новий </a:t>
            </a:r>
            <a:r>
              <a:rPr lang="en-US" sz="1100" dirty="0" smtClean="0"/>
              <a:t>state?</a:t>
            </a:r>
            <a:endParaRPr lang="uk-UA" sz="11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4439" y="2831948"/>
            <a:ext cx="2467092" cy="400638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6500" y="27278"/>
            <a:ext cx="2987458" cy="2817628"/>
          </a:xfrm>
          <a:prstGeom prst="rect">
            <a:avLst/>
          </a:prstGeom>
        </p:spPr>
      </p:pic>
      <p:cxnSp>
        <p:nvCxnSpPr>
          <p:cNvPr id="18" name="Прямая соединительная линия 17"/>
          <p:cNvCxnSpPr/>
          <p:nvPr/>
        </p:nvCxnSpPr>
        <p:spPr>
          <a:xfrm>
            <a:off x="3461146" y="1884859"/>
            <a:ext cx="301083" cy="111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3148912" y="3027694"/>
            <a:ext cx="301083" cy="111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олилиния 19"/>
          <p:cNvSpPr/>
          <p:nvPr/>
        </p:nvSpPr>
        <p:spPr>
          <a:xfrm>
            <a:off x="3367668" y="1973766"/>
            <a:ext cx="468352" cy="914400"/>
          </a:xfrm>
          <a:custGeom>
            <a:avLst/>
            <a:gdLst>
              <a:gd name="connsiteX0" fmla="*/ 0 w 468352"/>
              <a:gd name="connsiteY0" fmla="*/ 914400 h 914400"/>
              <a:gd name="connsiteX1" fmla="*/ 66908 w 468352"/>
              <a:gd name="connsiteY1" fmla="*/ 903249 h 914400"/>
              <a:gd name="connsiteX2" fmla="*/ 122664 w 468352"/>
              <a:gd name="connsiteY2" fmla="*/ 858644 h 914400"/>
              <a:gd name="connsiteX3" fmla="*/ 211873 w 468352"/>
              <a:gd name="connsiteY3" fmla="*/ 791736 h 914400"/>
              <a:gd name="connsiteX4" fmla="*/ 256478 w 468352"/>
              <a:gd name="connsiteY4" fmla="*/ 769434 h 914400"/>
              <a:gd name="connsiteX5" fmla="*/ 334537 w 468352"/>
              <a:gd name="connsiteY5" fmla="*/ 724829 h 914400"/>
              <a:gd name="connsiteX6" fmla="*/ 367991 w 468352"/>
              <a:gd name="connsiteY6" fmla="*/ 713678 h 914400"/>
              <a:gd name="connsiteX7" fmla="*/ 390293 w 468352"/>
              <a:gd name="connsiteY7" fmla="*/ 691375 h 914400"/>
              <a:gd name="connsiteX8" fmla="*/ 446049 w 468352"/>
              <a:gd name="connsiteY8" fmla="*/ 635619 h 914400"/>
              <a:gd name="connsiteX9" fmla="*/ 468352 w 468352"/>
              <a:gd name="connsiteY9" fmla="*/ 568712 h 914400"/>
              <a:gd name="connsiteX10" fmla="*/ 457200 w 468352"/>
              <a:gd name="connsiteY10" fmla="*/ 457200 h 914400"/>
              <a:gd name="connsiteX11" fmla="*/ 446049 w 468352"/>
              <a:gd name="connsiteY11" fmla="*/ 401444 h 914400"/>
              <a:gd name="connsiteX12" fmla="*/ 434898 w 468352"/>
              <a:gd name="connsiteY12" fmla="*/ 234175 h 914400"/>
              <a:gd name="connsiteX13" fmla="*/ 401444 w 468352"/>
              <a:gd name="connsiteY13" fmla="*/ 44605 h 914400"/>
              <a:gd name="connsiteX14" fmla="*/ 367991 w 468352"/>
              <a:gd name="connsiteY14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8352" h="914400">
                <a:moveTo>
                  <a:pt x="0" y="914400"/>
                </a:moveTo>
                <a:cubicBezTo>
                  <a:pt x="22303" y="910683"/>
                  <a:pt x="45458" y="910399"/>
                  <a:pt x="66908" y="903249"/>
                </a:cubicBezTo>
                <a:cubicBezTo>
                  <a:pt x="96321" y="893445"/>
                  <a:pt x="100916" y="876043"/>
                  <a:pt x="122664" y="858644"/>
                </a:cubicBezTo>
                <a:cubicBezTo>
                  <a:pt x="151689" y="835424"/>
                  <a:pt x="178626" y="808359"/>
                  <a:pt x="211873" y="791736"/>
                </a:cubicBezTo>
                <a:cubicBezTo>
                  <a:pt x="226741" y="784302"/>
                  <a:pt x="242045" y="777681"/>
                  <a:pt x="256478" y="769434"/>
                </a:cubicBezTo>
                <a:cubicBezTo>
                  <a:pt x="312471" y="737439"/>
                  <a:pt x="267145" y="753711"/>
                  <a:pt x="334537" y="724829"/>
                </a:cubicBezTo>
                <a:cubicBezTo>
                  <a:pt x="345341" y="720199"/>
                  <a:pt x="356840" y="717395"/>
                  <a:pt x="367991" y="713678"/>
                </a:cubicBezTo>
                <a:cubicBezTo>
                  <a:pt x="375425" y="706244"/>
                  <a:pt x="382083" y="697943"/>
                  <a:pt x="390293" y="691375"/>
                </a:cubicBezTo>
                <a:cubicBezTo>
                  <a:pt x="423621" y="664713"/>
                  <a:pt x="427590" y="677151"/>
                  <a:pt x="446049" y="635619"/>
                </a:cubicBezTo>
                <a:cubicBezTo>
                  <a:pt x="455597" y="614136"/>
                  <a:pt x="468352" y="568712"/>
                  <a:pt x="468352" y="568712"/>
                </a:cubicBezTo>
                <a:cubicBezTo>
                  <a:pt x="464635" y="531541"/>
                  <a:pt x="462137" y="494228"/>
                  <a:pt x="457200" y="457200"/>
                </a:cubicBezTo>
                <a:cubicBezTo>
                  <a:pt x="454695" y="438413"/>
                  <a:pt x="447935" y="420303"/>
                  <a:pt x="446049" y="401444"/>
                </a:cubicBezTo>
                <a:cubicBezTo>
                  <a:pt x="440489" y="345841"/>
                  <a:pt x="439184" y="289891"/>
                  <a:pt x="434898" y="234175"/>
                </a:cubicBezTo>
                <a:cubicBezTo>
                  <a:pt x="434102" y="223825"/>
                  <a:pt x="429583" y="72745"/>
                  <a:pt x="401444" y="44605"/>
                </a:cubicBezTo>
                <a:cubicBezTo>
                  <a:pt x="373265" y="16425"/>
                  <a:pt x="383844" y="31706"/>
                  <a:pt x="367991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22" name="Прямая со стрелкой 21"/>
          <p:cNvCxnSpPr>
            <a:stCxn id="20" idx="13"/>
            <a:endCxn id="20" idx="14"/>
          </p:cNvCxnSpPr>
          <p:nvPr/>
        </p:nvCxnSpPr>
        <p:spPr>
          <a:xfrm flipH="1" flipV="1">
            <a:off x="3735659" y="1973766"/>
            <a:ext cx="33453" cy="446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1197770" y="1770369"/>
            <a:ext cx="152400" cy="15679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" name="Прямоугольник 28"/>
          <p:cNvSpPr/>
          <p:nvPr/>
        </p:nvSpPr>
        <p:spPr>
          <a:xfrm>
            <a:off x="119063" y="4474368"/>
            <a:ext cx="126206" cy="216695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1897" y="0"/>
            <a:ext cx="2551347" cy="4250075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1897" y="4250075"/>
            <a:ext cx="1071562" cy="68553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996181" y="160442"/>
            <a:ext cx="17091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 err="1" smtClean="0">
                <a:solidFill>
                  <a:schemeClr val="accent1"/>
                </a:solidFill>
              </a:rPr>
              <a:t>альтернативний</a:t>
            </a:r>
            <a:r>
              <a:rPr lang="ru-RU" sz="800" dirty="0" smtClean="0">
                <a:solidFill>
                  <a:schemeClr val="accent1"/>
                </a:solidFill>
              </a:rPr>
              <a:t> </a:t>
            </a:r>
            <a:r>
              <a:rPr lang="ru-RU" sz="800" dirty="0" err="1" smtClean="0">
                <a:solidFill>
                  <a:schemeClr val="accent1"/>
                </a:solidFill>
              </a:rPr>
              <a:t>скорочений</a:t>
            </a:r>
            <a:r>
              <a:rPr lang="ru-RU" sz="800" dirty="0" smtClean="0">
                <a:solidFill>
                  <a:schemeClr val="accent1"/>
                </a:solidFill>
              </a:rPr>
              <a:t> </a:t>
            </a:r>
            <a:r>
              <a:rPr lang="ru-RU" sz="800" dirty="0" err="1" smtClean="0">
                <a:solidFill>
                  <a:schemeClr val="accent1"/>
                </a:solidFill>
              </a:rPr>
              <a:t>запис</a:t>
            </a:r>
            <a:endParaRPr lang="uk-UA" sz="800" dirty="0">
              <a:solidFill>
                <a:schemeClr val="accent1"/>
              </a:solidFill>
            </a:endParaRPr>
          </a:p>
        </p:txBody>
      </p:sp>
      <p:cxnSp>
        <p:nvCxnSpPr>
          <p:cNvPr id="24" name="Прямая со стрелкой 23"/>
          <p:cNvCxnSpPr/>
          <p:nvPr/>
        </p:nvCxnSpPr>
        <p:spPr>
          <a:xfrm flipH="1">
            <a:off x="3148913" y="221456"/>
            <a:ext cx="2422984" cy="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V="1">
            <a:off x="5571897" y="160442"/>
            <a:ext cx="535781" cy="61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Левая фигурная скобка 38"/>
          <p:cNvSpPr/>
          <p:nvPr/>
        </p:nvSpPr>
        <p:spPr>
          <a:xfrm>
            <a:off x="5487799" y="936703"/>
            <a:ext cx="263224" cy="3754360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0" name="Правая фигурная скобка 39"/>
          <p:cNvSpPr/>
          <p:nvPr/>
        </p:nvSpPr>
        <p:spPr>
          <a:xfrm>
            <a:off x="5051531" y="1115122"/>
            <a:ext cx="312206" cy="1471961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1" name="TextBox 40"/>
          <p:cNvSpPr txBox="1"/>
          <p:nvPr/>
        </p:nvSpPr>
        <p:spPr>
          <a:xfrm>
            <a:off x="3735660" y="1115122"/>
            <a:ext cx="142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smtClean="0"/>
              <a:t>у </a:t>
            </a:r>
            <a:r>
              <a:rPr lang="ru-RU" sz="900" dirty="0" err="1" smtClean="0"/>
              <a:t>випадку</a:t>
            </a:r>
            <a:r>
              <a:rPr lang="ru-RU" sz="900" dirty="0" smtClean="0"/>
              <a:t> </a:t>
            </a:r>
            <a:r>
              <a:rPr lang="ru-RU" sz="900" dirty="0" err="1" smtClean="0"/>
              <a:t>цих</a:t>
            </a:r>
            <a:r>
              <a:rPr lang="ru-RU" sz="900" dirty="0" smtClean="0"/>
              <a:t> </a:t>
            </a:r>
            <a:r>
              <a:rPr lang="ru-RU" sz="900" dirty="0" err="1" smtClean="0"/>
              <a:t>двох</a:t>
            </a:r>
            <a:r>
              <a:rPr lang="ru-RU" sz="900" dirty="0" smtClean="0"/>
              <a:t> под</a:t>
            </a:r>
            <a:r>
              <a:rPr lang="uk-UA" sz="900" dirty="0" smtClean="0"/>
              <a:t>і</a:t>
            </a:r>
            <a:r>
              <a:rPr lang="ru-RU" sz="900" dirty="0" smtClean="0"/>
              <a:t>й </a:t>
            </a:r>
            <a:r>
              <a:rPr lang="ru-RU" sz="900" dirty="0" err="1" smtClean="0"/>
              <a:t>робити</a:t>
            </a:r>
            <a:r>
              <a:rPr lang="ru-RU" sz="900" dirty="0" smtClean="0"/>
              <a:t> </a:t>
            </a:r>
            <a:r>
              <a:rPr lang="ru-RU" sz="900" dirty="0" err="1" smtClean="0"/>
              <a:t>цей</a:t>
            </a:r>
            <a:r>
              <a:rPr lang="ru-RU" sz="900" dirty="0" smtClean="0"/>
              <a:t> код</a:t>
            </a:r>
            <a:endParaRPr lang="uk-UA" sz="900" dirty="0"/>
          </a:p>
        </p:txBody>
      </p:sp>
      <p:cxnSp>
        <p:nvCxnSpPr>
          <p:cNvPr id="43" name="Прямая со стрелкой 42"/>
          <p:cNvCxnSpPr/>
          <p:nvPr/>
        </p:nvCxnSpPr>
        <p:spPr>
          <a:xfrm flipH="1">
            <a:off x="3612996" y="1248937"/>
            <a:ext cx="251773" cy="3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flipH="1">
            <a:off x="3505200" y="1248937"/>
            <a:ext cx="359570" cy="167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H="1">
            <a:off x="3288681" y="1416205"/>
            <a:ext cx="993387" cy="20206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>
            <a:stCxn id="39" idx="1"/>
            <a:endCxn id="40" idx="1"/>
          </p:cNvCxnSpPr>
          <p:nvPr/>
        </p:nvCxnSpPr>
        <p:spPr>
          <a:xfrm flipH="1" flipV="1">
            <a:off x="5363737" y="1851103"/>
            <a:ext cx="124062" cy="96278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3585846" y="2004087"/>
            <a:ext cx="193208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b="1" dirty="0">
                <a:solidFill>
                  <a:srgbClr val="00B050"/>
                </a:solidFill>
                <a:latin typeface="Helvetica Neue"/>
              </a:rPr>
              <a:t>Это называется </a:t>
            </a:r>
            <a:r>
              <a:rPr lang="ru-RU" sz="1000" b="1" i="1" dirty="0" err="1">
                <a:solidFill>
                  <a:srgbClr val="00B050"/>
                </a:solidFill>
                <a:latin typeface="Helvetica Neue"/>
              </a:rPr>
              <a:t>reducer</a:t>
            </a:r>
            <a:r>
              <a:rPr lang="ru-RU" sz="1000" b="1" i="1" dirty="0">
                <a:solidFill>
                  <a:srgbClr val="00B050"/>
                </a:solidFill>
                <a:latin typeface="Helvetica Neue"/>
              </a:rPr>
              <a:t> </a:t>
            </a:r>
            <a:r>
              <a:rPr lang="ru-RU" sz="1000" b="1" i="1" dirty="0" err="1">
                <a:solidFill>
                  <a:srgbClr val="00B050"/>
                </a:solidFill>
                <a:latin typeface="Helvetica Neue"/>
              </a:rPr>
              <a:t>composition</a:t>
            </a:r>
            <a:r>
              <a:rPr lang="ru-RU" sz="1000" b="1" dirty="0">
                <a:solidFill>
                  <a:srgbClr val="00B050"/>
                </a:solidFill>
                <a:latin typeface="Helvetica Neue"/>
              </a:rPr>
              <a:t> и является фундаментальным шаблоном построения </a:t>
            </a:r>
            <a:r>
              <a:rPr lang="ru-RU" sz="1000" b="1" dirty="0" err="1">
                <a:solidFill>
                  <a:srgbClr val="00B050"/>
                </a:solidFill>
                <a:latin typeface="Helvetica Neue"/>
              </a:rPr>
              <a:t>Redux</a:t>
            </a:r>
            <a:r>
              <a:rPr lang="ru-RU" sz="1000" b="1" dirty="0">
                <a:solidFill>
                  <a:srgbClr val="00B050"/>
                </a:solidFill>
                <a:latin typeface="Helvetica Neue"/>
              </a:rPr>
              <a:t>-приложений</a:t>
            </a:r>
            <a:endParaRPr lang="uk-UA" sz="1000" dirty="0">
              <a:solidFill>
                <a:srgbClr val="00B050"/>
              </a:solidFill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5159470" y="5027095"/>
            <a:ext cx="328959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333333"/>
                </a:solidFill>
                <a:latin typeface="Helvetica Neue"/>
              </a:rPr>
              <a:t>Мы разбиваем главный </a:t>
            </a:r>
            <a:r>
              <a:rPr lang="ru-RU" sz="1200" dirty="0" err="1">
                <a:solidFill>
                  <a:srgbClr val="333333"/>
                </a:solidFill>
                <a:latin typeface="Helvetica Neue"/>
              </a:rPr>
              <a:t>редюсер</a:t>
            </a:r>
            <a:r>
              <a:rPr lang="ru-RU" sz="1200" dirty="0">
                <a:solidFill>
                  <a:srgbClr val="333333"/>
                </a:solidFill>
                <a:latin typeface="Helvetica Neue"/>
              </a:rPr>
              <a:t> на дочерние "</a:t>
            </a:r>
            <a:r>
              <a:rPr lang="ru-RU" sz="1200" dirty="0" err="1">
                <a:solidFill>
                  <a:srgbClr val="333333"/>
                </a:solidFill>
                <a:latin typeface="Helvetica Neue"/>
              </a:rPr>
              <a:t>подредюсеры</a:t>
            </a:r>
            <a:r>
              <a:rPr lang="ru-RU" sz="1200" dirty="0">
                <a:solidFill>
                  <a:srgbClr val="333333"/>
                </a:solidFill>
                <a:latin typeface="Helvetica Neue"/>
              </a:rPr>
              <a:t>", которые выполняют каждый свою работу — обрабатывают какой-то один кусочек данных (срез состояния). А главный </a:t>
            </a:r>
            <a:r>
              <a:rPr lang="ru-RU" sz="1200" dirty="0" err="1">
                <a:solidFill>
                  <a:srgbClr val="333333"/>
                </a:solidFill>
                <a:latin typeface="Helvetica Neue"/>
              </a:rPr>
              <a:t>редюсер</a:t>
            </a:r>
            <a:r>
              <a:rPr lang="ru-RU" sz="1200" dirty="0">
                <a:solidFill>
                  <a:srgbClr val="333333"/>
                </a:solidFill>
                <a:latin typeface="Helvetica Neue"/>
              </a:rPr>
              <a:t> только лишь решает, какому дочернему </a:t>
            </a:r>
            <a:r>
              <a:rPr lang="ru-RU" sz="1200" dirty="0" err="1">
                <a:solidFill>
                  <a:srgbClr val="333333"/>
                </a:solidFill>
                <a:latin typeface="Helvetica Neue"/>
              </a:rPr>
              <a:t>редюсеру</a:t>
            </a:r>
            <a:r>
              <a:rPr lang="ru-RU" sz="1200" dirty="0">
                <a:solidFill>
                  <a:srgbClr val="333333"/>
                </a:solidFill>
                <a:latin typeface="Helvetica Neue"/>
              </a:rPr>
              <a:t> и какой срез состояния отдать.</a:t>
            </a:r>
            <a:endParaRPr lang="uk-UA" sz="1200" dirty="0"/>
          </a:p>
        </p:txBody>
      </p:sp>
      <p:cxnSp>
        <p:nvCxnSpPr>
          <p:cNvPr id="60" name="Прямая со стрелкой 59"/>
          <p:cNvCxnSpPr/>
          <p:nvPr/>
        </p:nvCxnSpPr>
        <p:spPr>
          <a:xfrm flipV="1">
            <a:off x="5425768" y="2888166"/>
            <a:ext cx="0" cy="21389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123244" y="5207616"/>
            <a:ext cx="3942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одним словом все зведеться до використання </a:t>
            </a:r>
            <a:r>
              <a:rPr lang="en-US" dirty="0" err="1" smtClean="0"/>
              <a:t>combineReducers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87330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3" y="82207"/>
            <a:ext cx="2162291" cy="50811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3" y="686988"/>
            <a:ext cx="3850075" cy="3388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41394" y="82207"/>
            <a:ext cx="18277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100" dirty="0" smtClean="0"/>
              <a:t>приймає 1 або 2 аргументи</a:t>
            </a:r>
            <a:endParaRPr lang="uk-UA" sz="1100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2004140" y="213012"/>
            <a:ext cx="906328" cy="294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>
            <a:off x="2921620" y="213012"/>
            <a:ext cx="334536" cy="473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0" y="1122466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sz="1100" dirty="0" err="1"/>
              <a:t>Хранилище</a:t>
            </a:r>
            <a:r>
              <a:rPr lang="uk-UA" sz="1100" dirty="0"/>
              <a:t> (</a:t>
            </a:r>
            <a:r>
              <a:rPr lang="uk-UA" sz="1100" dirty="0" err="1"/>
              <a:t>Store</a:t>
            </a:r>
            <a:r>
              <a:rPr lang="uk-UA" sz="1100" dirty="0"/>
              <a:t>) — </a:t>
            </a:r>
            <a:r>
              <a:rPr lang="uk-UA" sz="1100" dirty="0" err="1"/>
              <a:t>это</a:t>
            </a:r>
            <a:r>
              <a:rPr lang="uk-UA" sz="1100" dirty="0"/>
              <a:t> </a:t>
            </a:r>
            <a:r>
              <a:rPr lang="uk-UA" sz="1100" dirty="0" err="1"/>
              <a:t>объект</a:t>
            </a:r>
            <a:r>
              <a:rPr lang="uk-UA" sz="1100" dirty="0"/>
              <a:t>, </a:t>
            </a:r>
            <a:r>
              <a:rPr lang="uk-UA" sz="1100" dirty="0" err="1"/>
              <a:t>который</a:t>
            </a:r>
            <a:r>
              <a:rPr lang="uk-UA" sz="1100" dirty="0"/>
              <a:t> </a:t>
            </a:r>
            <a:r>
              <a:rPr lang="uk-UA" sz="1100" dirty="0" err="1"/>
              <a:t>соединяет</a:t>
            </a:r>
            <a:r>
              <a:rPr lang="uk-UA" sz="1100" dirty="0"/>
              <a:t> </a:t>
            </a:r>
            <a:r>
              <a:rPr lang="en-US" sz="1100" dirty="0" smtClean="0"/>
              <a:t>action </a:t>
            </a:r>
            <a:r>
              <a:rPr lang="uk-UA" sz="1100" dirty="0" smtClean="0"/>
              <a:t>і </a:t>
            </a:r>
            <a:r>
              <a:rPr lang="en-US" sz="1100" dirty="0" smtClean="0"/>
              <a:t>reducer</a:t>
            </a:r>
            <a:r>
              <a:rPr lang="uk-UA" sz="1100" dirty="0" smtClean="0"/>
              <a:t> </a:t>
            </a:r>
            <a:r>
              <a:rPr lang="uk-UA" sz="1100" dirty="0" err="1"/>
              <a:t>вместе</a:t>
            </a:r>
            <a:r>
              <a:rPr lang="uk-UA" sz="1100" dirty="0"/>
              <a:t>. </a:t>
            </a:r>
            <a:r>
              <a:rPr lang="uk-UA" sz="1100" dirty="0" err="1"/>
              <a:t>Хранилище</a:t>
            </a:r>
            <a:r>
              <a:rPr lang="uk-UA" sz="1100" dirty="0"/>
              <a:t> берет на </a:t>
            </a:r>
            <a:r>
              <a:rPr lang="uk-UA" sz="1100" dirty="0" err="1"/>
              <a:t>себя</a:t>
            </a:r>
            <a:r>
              <a:rPr lang="uk-UA" sz="1100" dirty="0"/>
              <a:t> </a:t>
            </a:r>
            <a:r>
              <a:rPr lang="uk-UA" sz="1100" dirty="0" err="1"/>
              <a:t>следующие</a:t>
            </a:r>
            <a:r>
              <a:rPr lang="uk-UA" sz="1100" dirty="0"/>
              <a:t> </a:t>
            </a:r>
            <a:r>
              <a:rPr lang="uk-UA" sz="1100" dirty="0" err="1"/>
              <a:t>задачи</a:t>
            </a:r>
            <a:r>
              <a:rPr lang="uk-UA" sz="110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sz="1100" dirty="0" err="1"/>
              <a:t>содержит</a:t>
            </a:r>
            <a:r>
              <a:rPr lang="uk-UA" sz="1100" dirty="0"/>
              <a:t> </a:t>
            </a:r>
            <a:r>
              <a:rPr lang="uk-UA" sz="1100" dirty="0" err="1"/>
              <a:t>состояние</a:t>
            </a:r>
            <a:r>
              <a:rPr lang="uk-UA" sz="1100" dirty="0"/>
              <a:t> </a:t>
            </a:r>
            <a:r>
              <a:rPr lang="uk-UA" sz="1100" dirty="0" err="1"/>
              <a:t>приложения</a:t>
            </a:r>
            <a:r>
              <a:rPr lang="uk-UA" sz="1100" dirty="0"/>
              <a:t> (</a:t>
            </a:r>
            <a:r>
              <a:rPr lang="uk-UA" sz="1100" dirty="0" err="1"/>
              <a:t>application</a:t>
            </a:r>
            <a:r>
              <a:rPr lang="uk-UA" sz="1100" dirty="0"/>
              <a:t> </a:t>
            </a:r>
            <a:r>
              <a:rPr lang="uk-UA" sz="1100" dirty="0" err="1"/>
              <a:t>state</a:t>
            </a:r>
            <a:r>
              <a:rPr lang="uk-UA" sz="1100" dirty="0"/>
              <a:t>);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sz="1100" dirty="0" err="1"/>
              <a:t>предоставляет</a:t>
            </a:r>
            <a:r>
              <a:rPr lang="uk-UA" sz="1100" dirty="0"/>
              <a:t> доступ к </a:t>
            </a:r>
            <a:r>
              <a:rPr lang="uk-UA" sz="1100" dirty="0" err="1"/>
              <a:t>состоянию</a:t>
            </a:r>
            <a:r>
              <a:rPr lang="uk-UA" sz="1100" dirty="0"/>
              <a:t> с </a:t>
            </a:r>
            <a:r>
              <a:rPr lang="uk-UA" sz="1100" dirty="0" err="1"/>
              <a:t>помощью</a:t>
            </a:r>
            <a:r>
              <a:rPr lang="uk-UA" sz="1100" dirty="0"/>
              <a:t> </a:t>
            </a:r>
            <a:r>
              <a:rPr lang="uk-UA" sz="1100" dirty="0" err="1">
                <a:solidFill>
                  <a:srgbClr val="FF0000"/>
                </a:solidFill>
              </a:rPr>
              <a:t>getState</a:t>
            </a:r>
            <a:r>
              <a:rPr lang="uk-UA" sz="1100" dirty="0">
                <a:solidFill>
                  <a:srgbClr val="FF0000"/>
                </a:solidFill>
              </a:rPr>
              <a:t>()</a:t>
            </a:r>
            <a:r>
              <a:rPr lang="uk-UA" sz="1100" dirty="0"/>
              <a:t>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sz="1100" dirty="0" err="1"/>
              <a:t>предоставляет</a:t>
            </a:r>
            <a:r>
              <a:rPr lang="uk-UA" sz="1100" dirty="0"/>
              <a:t> </a:t>
            </a:r>
            <a:r>
              <a:rPr lang="uk-UA" sz="1100" dirty="0" err="1"/>
              <a:t>возможность</a:t>
            </a:r>
            <a:r>
              <a:rPr lang="uk-UA" sz="1100" dirty="0"/>
              <a:t> </a:t>
            </a:r>
            <a:r>
              <a:rPr lang="uk-UA" sz="1100" dirty="0" err="1"/>
              <a:t>обновления</a:t>
            </a:r>
            <a:r>
              <a:rPr lang="uk-UA" sz="1100" dirty="0"/>
              <a:t> </a:t>
            </a:r>
            <a:r>
              <a:rPr lang="uk-UA" sz="1100" dirty="0" err="1"/>
              <a:t>состояния</a:t>
            </a:r>
            <a:r>
              <a:rPr lang="uk-UA" sz="1100" dirty="0"/>
              <a:t> с </a:t>
            </a:r>
            <a:r>
              <a:rPr lang="uk-UA" sz="1100" dirty="0" err="1"/>
              <a:t>помощью</a:t>
            </a:r>
            <a:r>
              <a:rPr lang="uk-UA" sz="1100" dirty="0"/>
              <a:t> </a:t>
            </a:r>
            <a:r>
              <a:rPr lang="uk-UA" sz="1100" dirty="0" err="1">
                <a:solidFill>
                  <a:srgbClr val="FF0000"/>
                </a:solidFill>
              </a:rPr>
              <a:t>dispatch</a:t>
            </a:r>
            <a:r>
              <a:rPr lang="uk-UA" sz="1100" dirty="0">
                <a:solidFill>
                  <a:srgbClr val="FF0000"/>
                </a:solidFill>
              </a:rPr>
              <a:t>(</a:t>
            </a:r>
            <a:r>
              <a:rPr lang="uk-UA" sz="1100" dirty="0" err="1">
                <a:solidFill>
                  <a:srgbClr val="FF0000"/>
                </a:solidFill>
              </a:rPr>
              <a:t>action</a:t>
            </a:r>
            <a:r>
              <a:rPr lang="uk-UA" sz="1100" dirty="0">
                <a:solidFill>
                  <a:srgbClr val="FF0000"/>
                </a:solidFill>
              </a:rPr>
              <a:t>)</a:t>
            </a:r>
            <a:r>
              <a:rPr lang="uk-UA" sz="1100" dirty="0"/>
              <a:t>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uk-UA" sz="1100" dirty="0" err="1"/>
              <a:t>регистрирует</a:t>
            </a:r>
            <a:r>
              <a:rPr lang="uk-UA" sz="1100" dirty="0"/>
              <a:t> </a:t>
            </a:r>
            <a:r>
              <a:rPr lang="uk-UA" sz="1100" dirty="0" err="1"/>
              <a:t>слушателей</a:t>
            </a:r>
            <a:r>
              <a:rPr lang="uk-UA" sz="1100" dirty="0"/>
              <a:t> (</a:t>
            </a:r>
            <a:r>
              <a:rPr lang="uk-UA" sz="1100" dirty="0" err="1"/>
              <a:t>listeners</a:t>
            </a:r>
            <a:r>
              <a:rPr lang="uk-UA" sz="1100" dirty="0"/>
              <a:t>) c </a:t>
            </a:r>
            <a:r>
              <a:rPr lang="uk-UA" sz="1100" dirty="0" err="1"/>
              <a:t>помощью</a:t>
            </a:r>
            <a:r>
              <a:rPr lang="uk-UA" sz="1100" dirty="0"/>
              <a:t> </a:t>
            </a:r>
            <a:r>
              <a:rPr lang="uk-UA" sz="1100" dirty="0" err="1">
                <a:solidFill>
                  <a:srgbClr val="FF0000"/>
                </a:solidFill>
              </a:rPr>
              <a:t>subscribe</a:t>
            </a:r>
            <a:r>
              <a:rPr lang="uk-UA" sz="1100" dirty="0">
                <a:solidFill>
                  <a:srgbClr val="FF0000"/>
                </a:solidFill>
              </a:rPr>
              <a:t>(</a:t>
            </a:r>
            <a:r>
              <a:rPr lang="uk-UA" sz="1100" dirty="0" err="1">
                <a:solidFill>
                  <a:srgbClr val="FF0000"/>
                </a:solidFill>
              </a:rPr>
              <a:t>listener</a:t>
            </a:r>
            <a:r>
              <a:rPr lang="uk-UA" sz="1100" dirty="0">
                <a:solidFill>
                  <a:srgbClr val="FF0000"/>
                </a:solidFill>
              </a:rPr>
              <a:t>) </a:t>
            </a:r>
          </a:p>
        </p:txBody>
      </p:sp>
      <p:cxnSp>
        <p:nvCxnSpPr>
          <p:cNvPr id="13" name="Прямая со стрелкой 12"/>
          <p:cNvCxnSpPr/>
          <p:nvPr/>
        </p:nvCxnSpPr>
        <p:spPr>
          <a:xfrm flipH="1" flipV="1">
            <a:off x="613317" y="933488"/>
            <a:ext cx="122663" cy="271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8" y="2230462"/>
            <a:ext cx="5957423" cy="2956219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03" y="5186681"/>
            <a:ext cx="5050458" cy="76750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7658" y="3338458"/>
            <a:ext cx="4106471" cy="346056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56611" y="2421434"/>
            <a:ext cx="24913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100" dirty="0" smtClean="0"/>
              <a:t>імпорт подій які ми раніше прописали</a:t>
            </a:r>
            <a:endParaRPr lang="uk-UA" sz="1100" dirty="0"/>
          </a:p>
        </p:txBody>
      </p:sp>
      <p:cxnSp>
        <p:nvCxnSpPr>
          <p:cNvPr id="19" name="Прямая со стрелкой 18"/>
          <p:cNvCxnSpPr/>
          <p:nvPr/>
        </p:nvCxnSpPr>
        <p:spPr>
          <a:xfrm flipH="1" flipV="1">
            <a:off x="487322" y="2421435"/>
            <a:ext cx="187326" cy="127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H="1">
            <a:off x="1706137" y="1795346"/>
            <a:ext cx="1550019" cy="101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H="1">
            <a:off x="2004140" y="2133791"/>
            <a:ext cx="1531182" cy="139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H="1">
            <a:off x="1052745" y="1916394"/>
            <a:ext cx="3231529" cy="244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Рисунок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1469" y="6563"/>
            <a:ext cx="3147258" cy="2001360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6061" y="1916842"/>
            <a:ext cx="4792119" cy="332705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26061" y="2384262"/>
            <a:ext cx="2850897" cy="696886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8140390" y="1069211"/>
            <a:ext cx="94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smtClean="0"/>
              <a:t>шо робить?</a:t>
            </a:r>
            <a:endParaRPr lang="uk-UA" sz="1200" dirty="0"/>
          </a:p>
        </p:txBody>
      </p:sp>
      <p:cxnSp>
        <p:nvCxnSpPr>
          <p:cNvPr id="34" name="Прямая со стрелкой 33"/>
          <p:cNvCxnSpPr>
            <a:stCxn id="32" idx="1"/>
          </p:cNvCxnSpPr>
          <p:nvPr/>
        </p:nvCxnSpPr>
        <p:spPr>
          <a:xfrm flipH="1">
            <a:off x="7560894" y="1207711"/>
            <a:ext cx="579496" cy="19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902605" y="1561171"/>
            <a:ext cx="858644" cy="88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2" idx="2"/>
          </p:cNvCxnSpPr>
          <p:nvPr/>
        </p:nvCxnSpPr>
        <p:spPr>
          <a:xfrm>
            <a:off x="8611834" y="1346210"/>
            <a:ext cx="139675" cy="570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H="1">
            <a:off x="8340745" y="2249547"/>
            <a:ext cx="379141" cy="235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530315" y="2336779"/>
            <a:ext cx="2910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smtClean="0">
                <a:solidFill>
                  <a:schemeClr val="accent1"/>
                </a:solidFill>
              </a:rPr>
              <a:t>потім </a:t>
            </a:r>
            <a:r>
              <a:rPr lang="uk-UA" sz="1200" dirty="0" err="1" smtClean="0">
                <a:solidFill>
                  <a:schemeClr val="accent1"/>
                </a:solidFill>
              </a:rPr>
              <a:t>обʼєднує</a:t>
            </a:r>
            <a:r>
              <a:rPr lang="uk-UA" sz="1200" dirty="0" smtClean="0">
                <a:solidFill>
                  <a:schemeClr val="accent1"/>
                </a:solidFill>
              </a:rPr>
              <a:t> в один всі повернуті стани</a:t>
            </a:r>
            <a:endParaRPr lang="uk-UA" sz="1200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751509" y="1631302"/>
            <a:ext cx="2371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smtClean="0">
                <a:solidFill>
                  <a:schemeClr val="accent1"/>
                </a:solidFill>
              </a:rPr>
              <a:t>викликає кожен окремий </a:t>
            </a:r>
            <a:r>
              <a:rPr lang="en-US" sz="1200" dirty="0" smtClean="0">
                <a:solidFill>
                  <a:schemeClr val="accent1"/>
                </a:solidFill>
              </a:rPr>
              <a:t>reducer</a:t>
            </a:r>
            <a:endParaRPr lang="uk-UA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4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6096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00" dirty="0">
                <a:solidFill>
                  <a:srgbClr val="333333"/>
                </a:solidFill>
                <a:latin typeface="Helvetica Neue"/>
              </a:rPr>
              <a:t>Большинство компонентов, которые мы напишем, будут представлениями, но чтобы соединить их с </a:t>
            </a:r>
            <a:r>
              <a:rPr lang="ru-RU" sz="1100" dirty="0" err="1">
                <a:solidFill>
                  <a:srgbClr val="333333"/>
                </a:solidFill>
                <a:latin typeface="Helvetica Neue"/>
              </a:rPr>
              <a:t>Redux</a:t>
            </a:r>
            <a:r>
              <a:rPr lang="ru-RU" sz="1100" dirty="0">
                <a:solidFill>
                  <a:srgbClr val="333333"/>
                </a:solidFill>
                <a:latin typeface="Helvetica Neue"/>
              </a:rPr>
              <a:t>-состоянием, нам потребуется сгенерировать несколько контейнеров</a:t>
            </a:r>
            <a:endParaRPr lang="uk-UA" sz="11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06" y="600164"/>
            <a:ext cx="5451552" cy="239490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364" y="600164"/>
            <a:ext cx="5156626" cy="7826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24790" y="461664"/>
            <a:ext cx="1423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smtClean="0">
                <a:solidFill>
                  <a:srgbClr val="FF0000"/>
                </a:solidFill>
              </a:rPr>
              <a:t>прості компоненти</a:t>
            </a:r>
            <a:endParaRPr lang="uk-UA" sz="1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47020" y="357588"/>
            <a:ext cx="958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smtClean="0">
                <a:solidFill>
                  <a:srgbClr val="FF0000"/>
                </a:solidFill>
              </a:rPr>
              <a:t>контейнери</a:t>
            </a:r>
            <a:endParaRPr lang="uk-UA" sz="1200" dirty="0">
              <a:solidFill>
                <a:srgbClr val="FF000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364" y="1644838"/>
            <a:ext cx="3162300" cy="247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98338" y="1346327"/>
            <a:ext cx="6329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smtClean="0">
                <a:solidFill>
                  <a:srgbClr val="FF0000"/>
                </a:solidFill>
              </a:rPr>
              <a:t>незрозуміло чи простий компонент чи контейнер (визначиться при збільшенні </a:t>
            </a:r>
            <a:r>
              <a:rPr lang="uk-UA" sz="1200" dirty="0" err="1" smtClean="0">
                <a:solidFill>
                  <a:srgbClr val="FF0000"/>
                </a:solidFill>
              </a:rPr>
              <a:t>приложеньки</a:t>
            </a:r>
            <a:r>
              <a:rPr lang="uk-UA" sz="1200" dirty="0" smtClean="0">
                <a:solidFill>
                  <a:srgbClr val="FF0000"/>
                </a:solidFill>
              </a:rPr>
              <a:t>)</a:t>
            </a:r>
            <a:endParaRPr lang="uk-UA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22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1"/>
            <a:ext cx="1493419" cy="173336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302" y="1734090"/>
            <a:ext cx="1712348" cy="215257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8177" y="0"/>
            <a:ext cx="1430264" cy="207209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7472" y="2072091"/>
            <a:ext cx="1476596" cy="159935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8441" y="6442"/>
            <a:ext cx="2307140" cy="127528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55407" y="0"/>
            <a:ext cx="2080893" cy="133161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22855" y="1280385"/>
            <a:ext cx="818892" cy="10895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77502" y="1390765"/>
            <a:ext cx="2278984" cy="184088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36300" y="15160"/>
            <a:ext cx="1866627" cy="242436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27153" y="15160"/>
            <a:ext cx="1737433" cy="213862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27153" y="2153788"/>
            <a:ext cx="1353680" cy="392124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71109" y="1347808"/>
            <a:ext cx="1874875" cy="227289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58" y="3932669"/>
            <a:ext cx="2374302" cy="1874998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55071" y="3231651"/>
            <a:ext cx="2444369" cy="2173564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955071" y="5377055"/>
            <a:ext cx="1776727" cy="1471474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008615" y="2553228"/>
            <a:ext cx="1937140" cy="2666871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360607" y="2439521"/>
            <a:ext cx="1633385" cy="293015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345984" y="5369671"/>
            <a:ext cx="1092368" cy="402452"/>
          </a:xfrm>
          <a:prstGeom prst="rect">
            <a:avLst/>
          </a:prstGeom>
        </p:spPr>
      </p:pic>
      <p:cxnSp>
        <p:nvCxnSpPr>
          <p:cNvPr id="21" name="Прямая соединительная линия 20"/>
          <p:cNvCxnSpPr/>
          <p:nvPr/>
        </p:nvCxnSpPr>
        <p:spPr>
          <a:xfrm flipV="1">
            <a:off x="966788" y="1033461"/>
            <a:ext cx="252412" cy="238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V="1">
            <a:off x="185738" y="1027111"/>
            <a:ext cx="252412" cy="238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526282" y="1325266"/>
            <a:ext cx="451618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V="1">
            <a:off x="217488" y="1408111"/>
            <a:ext cx="252412" cy="23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V="1">
            <a:off x="266752" y="4908268"/>
            <a:ext cx="252412" cy="23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V="1">
            <a:off x="609652" y="5803618"/>
            <a:ext cx="252412" cy="23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241352" y="5132900"/>
            <a:ext cx="419048" cy="42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7892168" y="5757808"/>
            <a:ext cx="419048" cy="42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241352" y="5241758"/>
            <a:ext cx="736548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3206802" y="6327608"/>
            <a:ext cx="736548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3581452" y="6841958"/>
            <a:ext cx="736548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>
            <a:off x="7345984" y="5568772"/>
            <a:ext cx="419048" cy="42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>
            <a:off x="222302" y="5355150"/>
            <a:ext cx="419048" cy="425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>
            <a:off x="6105379" y="3610101"/>
            <a:ext cx="209524" cy="425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>
            <a:off x="5771126" y="1952751"/>
            <a:ext cx="209524" cy="425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7517434" y="3225622"/>
            <a:ext cx="419048" cy="42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8077200" y="4241800"/>
            <a:ext cx="342102" cy="63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450876" y="2165608"/>
            <a:ext cx="342102" cy="63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3282950" y="3778250"/>
            <a:ext cx="298502" cy="635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>
            <a:off x="3051201" y="6635750"/>
            <a:ext cx="37465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>
            <a:off x="7988066" y="2420068"/>
            <a:ext cx="298502" cy="635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7424003" y="1645368"/>
            <a:ext cx="298502" cy="635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>
            <a:off x="7637980" y="604406"/>
            <a:ext cx="298502" cy="635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 flipV="1">
            <a:off x="5951379" y="1305785"/>
            <a:ext cx="252412" cy="238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flipV="1">
            <a:off x="5583079" y="791435"/>
            <a:ext cx="252412" cy="238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>
            <a:off x="5399440" y="892805"/>
            <a:ext cx="2457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>
            <a:off x="1906940" y="2162805"/>
            <a:ext cx="2457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>
            <a:off x="2243490" y="3655055"/>
            <a:ext cx="2457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/>
          <p:nvPr/>
        </p:nvCxnSpPr>
        <p:spPr>
          <a:xfrm>
            <a:off x="2006600" y="2635250"/>
            <a:ext cx="825500" cy="635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>
            <a:off x="2006600" y="3003550"/>
            <a:ext cx="579620" cy="8886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>
            <a:off x="1765300" y="323850"/>
            <a:ext cx="768350" cy="1447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/>
          <p:nvPr/>
        </p:nvCxnSpPr>
        <p:spPr>
          <a:xfrm>
            <a:off x="5424840" y="1008061"/>
            <a:ext cx="626710" cy="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/>
          <p:nvPr/>
        </p:nvCxnSpPr>
        <p:spPr>
          <a:xfrm>
            <a:off x="3581452" y="1263851"/>
            <a:ext cx="626710" cy="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/>
          <p:nvPr/>
        </p:nvCxnSpPr>
        <p:spPr>
          <a:xfrm>
            <a:off x="3238552" y="387551"/>
            <a:ext cx="626710" cy="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>
            <a:off x="7631630" y="867405"/>
            <a:ext cx="247838" cy="635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>
            <a:off x="3425851" y="1689538"/>
            <a:ext cx="247838" cy="635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/>
          <p:cNvCxnSpPr/>
          <p:nvPr/>
        </p:nvCxnSpPr>
        <p:spPr>
          <a:xfrm>
            <a:off x="3178013" y="2680446"/>
            <a:ext cx="247838" cy="635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/>
          <p:nvPr/>
        </p:nvCxnSpPr>
        <p:spPr>
          <a:xfrm>
            <a:off x="3772894" y="3226730"/>
            <a:ext cx="247838" cy="635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>
            <a:off x="5709285" y="2330258"/>
            <a:ext cx="396094" cy="0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/>
          <p:nvPr/>
        </p:nvCxnSpPr>
        <p:spPr>
          <a:xfrm>
            <a:off x="5734685" y="2508058"/>
            <a:ext cx="396094" cy="0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>
            <a:off x="5702935" y="2698558"/>
            <a:ext cx="396094" cy="0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/>
          <p:cNvCxnSpPr/>
          <p:nvPr/>
        </p:nvCxnSpPr>
        <p:spPr>
          <a:xfrm>
            <a:off x="5741035" y="2882708"/>
            <a:ext cx="396094" cy="0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5709285" y="3066858"/>
            <a:ext cx="396094" cy="0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>
            <a:off x="5734685" y="3251008"/>
            <a:ext cx="396094" cy="0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/>
          <p:nvPr/>
        </p:nvCxnSpPr>
        <p:spPr>
          <a:xfrm>
            <a:off x="9568391" y="5207207"/>
            <a:ext cx="396094" cy="0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>
            <a:off x="9263591" y="4705557"/>
            <a:ext cx="396094" cy="0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 flipV="1">
            <a:off x="9123891" y="5003800"/>
            <a:ext cx="191559" cy="208"/>
          </a:xfrm>
          <a:prstGeom prst="line">
            <a:avLst/>
          </a:prstGeom>
          <a:ln w="28575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единительная линия 86"/>
          <p:cNvCxnSpPr/>
          <p:nvPr/>
        </p:nvCxnSpPr>
        <p:spPr>
          <a:xfrm flipV="1">
            <a:off x="9790641" y="2527300"/>
            <a:ext cx="191559" cy="208"/>
          </a:xfrm>
          <a:prstGeom prst="line">
            <a:avLst/>
          </a:prstGeom>
          <a:ln w="28575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/>
          <p:nvPr/>
        </p:nvCxnSpPr>
        <p:spPr>
          <a:xfrm flipV="1">
            <a:off x="9282641" y="1968500"/>
            <a:ext cx="191559" cy="208"/>
          </a:xfrm>
          <a:prstGeom prst="line">
            <a:avLst/>
          </a:prstGeom>
          <a:ln w="28575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/>
          <p:nvPr/>
        </p:nvCxnSpPr>
        <p:spPr>
          <a:xfrm flipV="1">
            <a:off x="9479491" y="508000"/>
            <a:ext cx="191559" cy="208"/>
          </a:xfrm>
          <a:prstGeom prst="line">
            <a:avLst/>
          </a:prstGeom>
          <a:ln w="28575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/>
          <p:nvPr/>
        </p:nvCxnSpPr>
        <p:spPr>
          <a:xfrm>
            <a:off x="9378950" y="3025136"/>
            <a:ext cx="666750" cy="0"/>
          </a:xfrm>
          <a:prstGeom prst="line">
            <a:avLst/>
          </a:prstGeom>
          <a:ln w="28575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/>
          <p:nvPr/>
        </p:nvCxnSpPr>
        <p:spPr>
          <a:xfrm>
            <a:off x="9601200" y="4222750"/>
            <a:ext cx="666750" cy="0"/>
          </a:xfrm>
          <a:prstGeom prst="line">
            <a:avLst/>
          </a:prstGeom>
          <a:ln w="28575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/>
          <p:nvPr/>
        </p:nvCxnSpPr>
        <p:spPr>
          <a:xfrm>
            <a:off x="498475" y="2844608"/>
            <a:ext cx="666750" cy="0"/>
          </a:xfrm>
          <a:prstGeom prst="line">
            <a:avLst/>
          </a:prstGeom>
          <a:ln w="28575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/>
          <p:nvPr/>
        </p:nvCxnSpPr>
        <p:spPr>
          <a:xfrm flipV="1">
            <a:off x="484186" y="3448051"/>
            <a:ext cx="377878" cy="10921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 flipV="1">
            <a:off x="455856" y="3448050"/>
            <a:ext cx="377878" cy="10921"/>
          </a:xfrm>
          <a:prstGeom prst="line">
            <a:avLst/>
          </a:prstGeom>
          <a:ln w="285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/>
          <p:cNvCxnSpPr/>
          <p:nvPr/>
        </p:nvCxnSpPr>
        <p:spPr>
          <a:xfrm flipV="1">
            <a:off x="3363869" y="3676466"/>
            <a:ext cx="377878" cy="10921"/>
          </a:xfrm>
          <a:prstGeom prst="line">
            <a:avLst/>
          </a:prstGeom>
          <a:ln w="285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единительная линия 95"/>
          <p:cNvCxnSpPr/>
          <p:nvPr/>
        </p:nvCxnSpPr>
        <p:spPr>
          <a:xfrm flipV="1">
            <a:off x="3335874" y="3675663"/>
            <a:ext cx="377878" cy="10921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243289" y="3966010"/>
            <a:ext cx="534368" cy="0"/>
          </a:xfrm>
          <a:prstGeom prst="line">
            <a:avLst/>
          </a:prstGeom>
          <a:ln w="28575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/>
          <p:nvPr/>
        </p:nvCxnSpPr>
        <p:spPr>
          <a:xfrm>
            <a:off x="3214703" y="3966001"/>
            <a:ext cx="534368" cy="0"/>
          </a:xfrm>
          <a:prstGeom prst="line">
            <a:avLst/>
          </a:prstGeom>
          <a:ln w="28575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/>
          <p:nvPr/>
        </p:nvCxnSpPr>
        <p:spPr>
          <a:xfrm>
            <a:off x="3440923" y="5194743"/>
            <a:ext cx="534368" cy="0"/>
          </a:xfrm>
          <a:prstGeom prst="line">
            <a:avLst/>
          </a:prstGeom>
          <a:ln w="28575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/>
          <p:cNvCxnSpPr/>
          <p:nvPr/>
        </p:nvCxnSpPr>
        <p:spPr>
          <a:xfrm>
            <a:off x="3469508" y="5194751"/>
            <a:ext cx="534368" cy="0"/>
          </a:xfrm>
          <a:prstGeom prst="line">
            <a:avLst/>
          </a:prstGeom>
          <a:ln w="28575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единительная линия 99"/>
          <p:cNvCxnSpPr/>
          <p:nvPr/>
        </p:nvCxnSpPr>
        <p:spPr>
          <a:xfrm>
            <a:off x="3256783" y="4997901"/>
            <a:ext cx="534368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единительная линия 100"/>
          <p:cNvCxnSpPr/>
          <p:nvPr/>
        </p:nvCxnSpPr>
        <p:spPr>
          <a:xfrm>
            <a:off x="3285358" y="4997901"/>
            <a:ext cx="534368" cy="0"/>
          </a:xfrm>
          <a:prstGeom prst="line">
            <a:avLst/>
          </a:prstGeom>
          <a:ln w="28575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единительная линия 101"/>
          <p:cNvCxnSpPr/>
          <p:nvPr/>
        </p:nvCxnSpPr>
        <p:spPr>
          <a:xfrm>
            <a:off x="3075808" y="6417126"/>
            <a:ext cx="597881" cy="2724"/>
          </a:xfrm>
          <a:prstGeom prst="line">
            <a:avLst/>
          </a:prstGeom>
          <a:ln w="28575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единительная линия 102"/>
          <p:cNvCxnSpPr/>
          <p:nvPr/>
        </p:nvCxnSpPr>
        <p:spPr>
          <a:xfrm>
            <a:off x="3101208" y="6417126"/>
            <a:ext cx="597881" cy="2724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единительная линия 103"/>
          <p:cNvCxnSpPr/>
          <p:nvPr/>
        </p:nvCxnSpPr>
        <p:spPr>
          <a:xfrm>
            <a:off x="3237733" y="5486851"/>
            <a:ext cx="711993" cy="3360"/>
          </a:xfrm>
          <a:prstGeom prst="line">
            <a:avLst/>
          </a:prstGeom>
          <a:ln w="285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/>
          <p:cNvCxnSpPr/>
          <p:nvPr/>
        </p:nvCxnSpPr>
        <p:spPr>
          <a:xfrm>
            <a:off x="3266308" y="5486851"/>
            <a:ext cx="711993" cy="336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/>
          <p:nvPr/>
        </p:nvCxnSpPr>
        <p:spPr>
          <a:xfrm>
            <a:off x="3075808" y="6521901"/>
            <a:ext cx="711993" cy="3360"/>
          </a:xfrm>
          <a:prstGeom prst="line">
            <a:avLst/>
          </a:prstGeom>
          <a:ln w="28575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единительная линия 106"/>
          <p:cNvCxnSpPr/>
          <p:nvPr/>
        </p:nvCxnSpPr>
        <p:spPr>
          <a:xfrm>
            <a:off x="3104383" y="6521901"/>
            <a:ext cx="711993" cy="3360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/>
          <p:cNvCxnSpPr/>
          <p:nvPr/>
        </p:nvCxnSpPr>
        <p:spPr>
          <a:xfrm>
            <a:off x="7766458" y="3027484"/>
            <a:ext cx="342102" cy="63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/>
          <p:cNvCxnSpPr/>
          <p:nvPr/>
        </p:nvCxnSpPr>
        <p:spPr>
          <a:xfrm>
            <a:off x="5590699" y="486405"/>
            <a:ext cx="2457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/>
          <p:cNvCxnSpPr/>
          <p:nvPr/>
        </p:nvCxnSpPr>
        <p:spPr>
          <a:xfrm>
            <a:off x="7646870" y="440685"/>
            <a:ext cx="247838" cy="635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единительная линия 110"/>
          <p:cNvCxnSpPr/>
          <p:nvPr/>
        </p:nvCxnSpPr>
        <p:spPr>
          <a:xfrm flipV="1">
            <a:off x="9287721" y="3121660"/>
            <a:ext cx="191559" cy="208"/>
          </a:xfrm>
          <a:prstGeom prst="line">
            <a:avLst/>
          </a:prstGeom>
          <a:ln w="28575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>
            <a:off x="9266766" y="3307640"/>
            <a:ext cx="527050" cy="0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/>
          <p:cNvCxnSpPr/>
          <p:nvPr/>
        </p:nvCxnSpPr>
        <p:spPr>
          <a:xfrm>
            <a:off x="9295341" y="3307640"/>
            <a:ext cx="527050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/>
          <p:cNvCxnSpPr/>
          <p:nvPr/>
        </p:nvCxnSpPr>
        <p:spPr>
          <a:xfrm>
            <a:off x="9136591" y="4803065"/>
            <a:ext cx="527050" cy="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единительная линия 113"/>
          <p:cNvCxnSpPr/>
          <p:nvPr/>
        </p:nvCxnSpPr>
        <p:spPr>
          <a:xfrm>
            <a:off x="9164827" y="4803065"/>
            <a:ext cx="527050" cy="0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/>
          <p:cNvCxnSpPr/>
          <p:nvPr/>
        </p:nvCxnSpPr>
        <p:spPr>
          <a:xfrm>
            <a:off x="9266766" y="3903886"/>
            <a:ext cx="637227" cy="71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/>
          <p:cNvCxnSpPr/>
          <p:nvPr/>
        </p:nvCxnSpPr>
        <p:spPr>
          <a:xfrm>
            <a:off x="9295341" y="3903886"/>
            <a:ext cx="637227" cy="710"/>
          </a:xfrm>
          <a:prstGeom prst="line">
            <a:avLst/>
          </a:prstGeom>
          <a:ln w="28575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/>
          <p:cNvCxnSpPr/>
          <p:nvPr/>
        </p:nvCxnSpPr>
        <p:spPr>
          <a:xfrm>
            <a:off x="9139766" y="4900836"/>
            <a:ext cx="637227" cy="710"/>
          </a:xfrm>
          <a:prstGeom prst="line">
            <a:avLst/>
          </a:prstGeom>
          <a:ln w="28575">
            <a:solidFill>
              <a:srgbClr val="FFFF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единительная линия 117"/>
          <p:cNvCxnSpPr/>
          <p:nvPr/>
        </p:nvCxnSpPr>
        <p:spPr>
          <a:xfrm>
            <a:off x="9171516" y="4900836"/>
            <a:ext cx="637227" cy="71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4210984" y="5198312"/>
            <a:ext cx="2457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/>
          <p:cNvCxnSpPr/>
          <p:nvPr/>
        </p:nvCxnSpPr>
        <p:spPr>
          <a:xfrm>
            <a:off x="4731798" y="5201294"/>
            <a:ext cx="626710" cy="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/>
          <p:cNvCxnSpPr/>
          <p:nvPr/>
        </p:nvCxnSpPr>
        <p:spPr>
          <a:xfrm flipV="1">
            <a:off x="3642854" y="5798069"/>
            <a:ext cx="377878" cy="10921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V="1">
            <a:off x="3615954" y="5797494"/>
            <a:ext cx="377878" cy="10921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32275" y="5757808"/>
            <a:ext cx="1450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smtClean="0"/>
              <a:t>створює контейнер</a:t>
            </a:r>
            <a:endParaRPr lang="uk-UA" sz="1200" dirty="0"/>
          </a:p>
        </p:txBody>
      </p:sp>
      <p:cxnSp>
        <p:nvCxnSpPr>
          <p:cNvPr id="25" name="Прямая со стрелкой 24"/>
          <p:cNvCxnSpPr/>
          <p:nvPr/>
        </p:nvCxnSpPr>
        <p:spPr>
          <a:xfrm flipH="1">
            <a:off x="4133850" y="5950070"/>
            <a:ext cx="199989" cy="30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4520113" y="4733983"/>
            <a:ext cx="27617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dirty="0">
                <a:solidFill>
                  <a:srgbClr val="333333"/>
                </a:solidFill>
                <a:latin typeface="Helvetica Neue"/>
              </a:rPr>
              <a:t> говорит, как трансформировать текущее </a:t>
            </a:r>
            <a:r>
              <a:rPr lang="ru-RU" sz="800" dirty="0" err="1">
                <a:solidFill>
                  <a:srgbClr val="333333"/>
                </a:solidFill>
                <a:latin typeface="Helvetica Neue"/>
              </a:rPr>
              <a:t>Redux</a:t>
            </a:r>
            <a:r>
              <a:rPr lang="ru-RU" sz="800" dirty="0">
                <a:solidFill>
                  <a:srgbClr val="333333"/>
                </a:solidFill>
                <a:latin typeface="Helvetica Neue"/>
              </a:rPr>
              <a:t>-состояние хранилища в </a:t>
            </a:r>
            <a:r>
              <a:rPr lang="ru-RU" sz="800" dirty="0" err="1">
                <a:solidFill>
                  <a:srgbClr val="333333"/>
                </a:solidFill>
                <a:latin typeface="Helvetica Neue"/>
              </a:rPr>
              <a:t>props</a:t>
            </a:r>
            <a:endParaRPr lang="uk-UA" sz="800" dirty="0"/>
          </a:p>
        </p:txBody>
      </p:sp>
      <p:cxnSp>
        <p:nvCxnSpPr>
          <p:cNvPr id="40" name="Прямая со стрелкой 39"/>
          <p:cNvCxnSpPr/>
          <p:nvPr/>
        </p:nvCxnSpPr>
        <p:spPr>
          <a:xfrm flipH="1">
            <a:off x="3787801" y="4852352"/>
            <a:ext cx="857710" cy="82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Прямоугольник 120"/>
          <p:cNvSpPr/>
          <p:nvPr/>
        </p:nvSpPr>
        <p:spPr>
          <a:xfrm>
            <a:off x="3929563" y="3933883"/>
            <a:ext cx="276173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800" dirty="0" err="1" smtClean="0">
                <a:solidFill>
                  <a:srgbClr val="333333"/>
                </a:solidFill>
                <a:latin typeface="Helvetica Neue"/>
              </a:rPr>
              <a:t>повертає</a:t>
            </a:r>
            <a:r>
              <a:rPr lang="ru-RU" sz="800" dirty="0" smtClean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sz="800" dirty="0" err="1" smtClean="0">
                <a:solidFill>
                  <a:srgbClr val="333333"/>
                </a:solidFill>
                <a:latin typeface="Helvetica Neue"/>
              </a:rPr>
              <a:t>todos</a:t>
            </a:r>
            <a:r>
              <a:rPr lang="en-US" sz="800" dirty="0" smtClean="0">
                <a:solidFill>
                  <a:srgbClr val="333333"/>
                </a:solidFill>
                <a:latin typeface="Helvetica Neue"/>
              </a:rPr>
              <a:t> </a:t>
            </a:r>
            <a:r>
              <a:rPr lang="uk-UA" sz="800" dirty="0" smtClean="0">
                <a:solidFill>
                  <a:srgbClr val="333333"/>
                </a:solidFill>
                <a:latin typeface="Helvetica Neue"/>
              </a:rPr>
              <a:t>(масив </a:t>
            </a:r>
            <a:r>
              <a:rPr lang="en-US" sz="800" dirty="0" err="1" smtClean="0">
                <a:solidFill>
                  <a:srgbClr val="333333"/>
                </a:solidFill>
                <a:latin typeface="Helvetica Neue"/>
              </a:rPr>
              <a:t>todo</a:t>
            </a:r>
            <a:r>
              <a:rPr lang="uk-UA" sz="800" dirty="0" smtClean="0">
                <a:solidFill>
                  <a:srgbClr val="333333"/>
                </a:solidFill>
                <a:latin typeface="Helvetica Neue"/>
              </a:rPr>
              <a:t>)</a:t>
            </a:r>
            <a:r>
              <a:rPr lang="en-US" sz="800" dirty="0" smtClean="0">
                <a:solidFill>
                  <a:srgbClr val="333333"/>
                </a:solidFill>
                <a:latin typeface="Helvetica Neue"/>
              </a:rPr>
              <a:t> </a:t>
            </a:r>
            <a:r>
              <a:rPr lang="uk-UA" sz="800" dirty="0" smtClean="0">
                <a:solidFill>
                  <a:srgbClr val="333333"/>
                </a:solidFill>
                <a:latin typeface="Helvetica Neue"/>
              </a:rPr>
              <a:t>враховуючи </a:t>
            </a:r>
            <a:r>
              <a:rPr lang="en-US" sz="800" dirty="0" smtClean="0">
                <a:solidFill>
                  <a:srgbClr val="333333"/>
                </a:solidFill>
                <a:latin typeface="Helvetica Neue"/>
              </a:rPr>
              <a:t> </a:t>
            </a:r>
            <a:endParaRPr lang="uk-UA" sz="800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>
            <a:off x="1189709" y="2857038"/>
            <a:ext cx="8105632" cy="131128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285207" y="4173994"/>
            <a:ext cx="26100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100" dirty="0" smtClean="0">
                <a:solidFill>
                  <a:srgbClr val="00B050"/>
                </a:solidFill>
              </a:rPr>
              <a:t>тут </a:t>
            </a:r>
            <a:r>
              <a:rPr lang="en-US" sz="1100" dirty="0" smtClean="0">
                <a:solidFill>
                  <a:srgbClr val="00B050"/>
                </a:solidFill>
              </a:rPr>
              <a:t>dispatch-</a:t>
            </a:r>
            <a:r>
              <a:rPr lang="ru-RU" sz="1100" dirty="0" smtClean="0">
                <a:solidFill>
                  <a:srgbClr val="00B050"/>
                </a:solidFill>
              </a:rPr>
              <a:t>ом</a:t>
            </a:r>
            <a:r>
              <a:rPr lang="uk-UA" sz="1100" dirty="0" smtClean="0">
                <a:solidFill>
                  <a:srgbClr val="00B050"/>
                </a:solidFill>
              </a:rPr>
              <a:t> відправили </a:t>
            </a:r>
            <a:r>
              <a:rPr lang="en-US" sz="1100" dirty="0" smtClean="0">
                <a:solidFill>
                  <a:srgbClr val="00B050"/>
                </a:solidFill>
              </a:rPr>
              <a:t>action </a:t>
            </a:r>
            <a:r>
              <a:rPr lang="uk-UA" sz="1100" dirty="0" smtClean="0">
                <a:solidFill>
                  <a:srgbClr val="00B050"/>
                </a:solidFill>
              </a:rPr>
              <a:t>у </a:t>
            </a:r>
            <a:r>
              <a:rPr lang="en-US" sz="1100" dirty="0" smtClean="0">
                <a:solidFill>
                  <a:srgbClr val="00B050"/>
                </a:solidFill>
              </a:rPr>
              <a:t>store</a:t>
            </a:r>
            <a:endParaRPr lang="ru-RU" sz="1100" dirty="0" smtClean="0">
              <a:solidFill>
                <a:srgbClr val="00B050"/>
              </a:solidFill>
            </a:endParaRPr>
          </a:p>
        </p:txBody>
      </p:sp>
      <p:cxnSp>
        <p:nvCxnSpPr>
          <p:cNvPr id="62" name="Прямая со стрелкой 61"/>
          <p:cNvCxnSpPr/>
          <p:nvPr/>
        </p:nvCxnSpPr>
        <p:spPr>
          <a:xfrm flipV="1">
            <a:off x="4208162" y="953669"/>
            <a:ext cx="1191278" cy="246524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 flipV="1">
            <a:off x="2477791" y="867406"/>
            <a:ext cx="2921649" cy="26659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/>
          <p:nvPr/>
        </p:nvCxnSpPr>
        <p:spPr>
          <a:xfrm>
            <a:off x="10045700" y="2484254"/>
            <a:ext cx="1089025" cy="0"/>
          </a:xfrm>
          <a:prstGeom prst="line">
            <a:avLst/>
          </a:prstGeom>
          <a:ln w="28575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>
            <a:off x="11144250" y="2484254"/>
            <a:ext cx="71" cy="2385914"/>
          </a:xfrm>
          <a:prstGeom prst="line">
            <a:avLst/>
          </a:prstGeom>
          <a:ln w="28575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/>
          <p:cNvCxnSpPr/>
          <p:nvPr/>
        </p:nvCxnSpPr>
        <p:spPr>
          <a:xfrm flipH="1">
            <a:off x="9315450" y="4870168"/>
            <a:ext cx="1828801" cy="84836"/>
          </a:xfrm>
          <a:prstGeom prst="straightConnector1">
            <a:avLst/>
          </a:prstGeom>
          <a:ln w="28575">
            <a:solidFill>
              <a:srgbClr val="92D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 стрелкой 131"/>
          <p:cNvCxnSpPr/>
          <p:nvPr/>
        </p:nvCxnSpPr>
        <p:spPr>
          <a:xfrm flipH="1" flipV="1">
            <a:off x="6210141" y="3251008"/>
            <a:ext cx="3365129" cy="1821529"/>
          </a:xfrm>
          <a:prstGeom prst="straightConnector1">
            <a:avLst/>
          </a:prstGeom>
          <a:ln w="28575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 стрелкой 133"/>
          <p:cNvCxnSpPr/>
          <p:nvPr/>
        </p:nvCxnSpPr>
        <p:spPr>
          <a:xfrm flipH="1">
            <a:off x="673125" y="3655055"/>
            <a:ext cx="5378425" cy="1700095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 стрелкой 135"/>
          <p:cNvCxnSpPr/>
          <p:nvPr/>
        </p:nvCxnSpPr>
        <p:spPr>
          <a:xfrm flipH="1">
            <a:off x="3440923" y="2420068"/>
            <a:ext cx="4547143" cy="421568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 стрелкой 137"/>
          <p:cNvCxnSpPr/>
          <p:nvPr/>
        </p:nvCxnSpPr>
        <p:spPr>
          <a:xfrm flipH="1" flipV="1">
            <a:off x="1001769" y="5257295"/>
            <a:ext cx="2898920" cy="146826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 стрелкой 141"/>
          <p:cNvCxnSpPr>
            <a:stCxn id="19" idx="1"/>
          </p:cNvCxnSpPr>
          <p:nvPr/>
        </p:nvCxnSpPr>
        <p:spPr>
          <a:xfrm flipH="1" flipV="1">
            <a:off x="673125" y="5072537"/>
            <a:ext cx="6672859" cy="49836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 стрелкой 143"/>
          <p:cNvCxnSpPr/>
          <p:nvPr/>
        </p:nvCxnSpPr>
        <p:spPr>
          <a:xfrm>
            <a:off x="831850" y="2171958"/>
            <a:ext cx="7269842" cy="19773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/>
          <p:nvPr/>
        </p:nvCxnSpPr>
        <p:spPr>
          <a:xfrm>
            <a:off x="862064" y="3458971"/>
            <a:ext cx="2352639" cy="2298837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единительная линия 147"/>
          <p:cNvCxnSpPr/>
          <p:nvPr/>
        </p:nvCxnSpPr>
        <p:spPr>
          <a:xfrm>
            <a:off x="884107" y="3482065"/>
            <a:ext cx="2270589" cy="2220885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"/>
          <p:cNvSpPr>
            <a:spLocks noChangeArrowheads="1"/>
          </p:cNvSpPr>
          <p:nvPr/>
        </p:nvSpPr>
        <p:spPr bwMode="auto">
          <a:xfrm>
            <a:off x="4138774" y="5524713"/>
            <a:ext cx="2709075" cy="12311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получает</a:t>
            </a:r>
            <a:r>
              <a:rPr kumimoji="0" lang="uk-UA" altLang="uk-UA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метод </a:t>
            </a:r>
            <a:r>
              <a:rPr kumimoji="0" lang="uk-UA" altLang="uk-UA" sz="800" b="0" i="0" u="none" strike="noStrike" cap="none" normalizeH="0" baseline="0" dirty="0" err="1" smtClean="0">
                <a:ln>
                  <a:noFill/>
                </a:ln>
                <a:solidFill>
                  <a:srgbClr val="4183C4"/>
                </a:solidFill>
                <a:effectLst/>
                <a:latin typeface="Consolas" panose="020B0609020204030204" pitchFamily="49" charset="0"/>
                <a:hlinkClick r:id="rId21"/>
              </a:rPr>
              <a:t>dispatch</a:t>
            </a:r>
            <a:r>
              <a:rPr kumimoji="0" lang="uk-UA" altLang="uk-UA" sz="800" b="0" i="0" u="none" strike="noStrike" cap="none" normalizeH="0" baseline="0" dirty="0" smtClean="0">
                <a:ln>
                  <a:noFill/>
                </a:ln>
                <a:solidFill>
                  <a:srgbClr val="4183C4"/>
                </a:solidFill>
                <a:effectLst/>
                <a:latin typeface="Consolas" panose="020B0609020204030204" pitchFamily="49" charset="0"/>
                <a:hlinkClick r:id="rId21"/>
              </a:rPr>
              <a:t>()</a:t>
            </a:r>
            <a:r>
              <a:rPr kumimoji="0" lang="uk-UA" altLang="uk-UA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и </a:t>
            </a:r>
            <a:r>
              <a:rPr kumimoji="0" lang="uk-UA" altLang="uk-UA" sz="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возвращает</a:t>
            </a:r>
            <a:r>
              <a:rPr kumimoji="0" lang="uk-UA" altLang="uk-UA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uk-UA" altLang="uk-UA" sz="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колбек</a:t>
            </a:r>
            <a:r>
              <a:rPr kumimoji="0" lang="uk-UA" altLang="uk-UA" sz="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kumimoji="0" lang="uk-UA" altLang="uk-UA" sz="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props</a:t>
            </a:r>
            <a:r>
              <a:rPr kumimoji="0" lang="uk-UA" altLang="uk-UA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cxnSp>
        <p:nvCxnSpPr>
          <p:cNvPr id="153" name="Прямая со стрелкой 152"/>
          <p:cNvCxnSpPr>
            <a:stCxn id="151" idx="1"/>
          </p:cNvCxnSpPr>
          <p:nvPr/>
        </p:nvCxnSpPr>
        <p:spPr>
          <a:xfrm flipH="1" flipV="1">
            <a:off x="4018351" y="5506666"/>
            <a:ext cx="120423" cy="79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4165369" y="5603220"/>
            <a:ext cx="2063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100" dirty="0" smtClean="0"/>
              <a:t>відправили </a:t>
            </a:r>
            <a:r>
              <a:rPr lang="en-US" sz="1100" dirty="0" smtClean="0"/>
              <a:t>action </a:t>
            </a:r>
            <a:r>
              <a:rPr lang="uk-UA" sz="1100" dirty="0" smtClean="0"/>
              <a:t>у </a:t>
            </a:r>
            <a:r>
              <a:rPr lang="uk-UA" sz="1100" dirty="0" err="1" smtClean="0"/>
              <a:t>хранилище</a:t>
            </a:r>
            <a:endParaRPr lang="uk-UA" sz="1100" dirty="0"/>
          </a:p>
        </p:txBody>
      </p:sp>
      <p:cxnSp>
        <p:nvCxnSpPr>
          <p:cNvPr id="156" name="Прямая со стрелкой 155"/>
          <p:cNvCxnSpPr/>
          <p:nvPr/>
        </p:nvCxnSpPr>
        <p:spPr>
          <a:xfrm flipV="1">
            <a:off x="4029664" y="906078"/>
            <a:ext cx="3675075" cy="2303668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единительная линия 160"/>
          <p:cNvCxnSpPr/>
          <p:nvPr/>
        </p:nvCxnSpPr>
        <p:spPr>
          <a:xfrm>
            <a:off x="9766438" y="4041605"/>
            <a:ext cx="17416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Прямая соединительная линия 162"/>
          <p:cNvCxnSpPr/>
          <p:nvPr/>
        </p:nvCxnSpPr>
        <p:spPr>
          <a:xfrm flipH="1" flipV="1">
            <a:off x="10590212" y="508000"/>
            <a:ext cx="928998" cy="3533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Прямая со стрелкой 164"/>
          <p:cNvCxnSpPr/>
          <p:nvPr/>
        </p:nvCxnSpPr>
        <p:spPr>
          <a:xfrm flipH="1" flipV="1">
            <a:off x="10590212" y="507999"/>
            <a:ext cx="27783" cy="102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Прямая со стрелкой 170"/>
          <p:cNvCxnSpPr/>
          <p:nvPr/>
        </p:nvCxnSpPr>
        <p:spPr>
          <a:xfrm flipH="1">
            <a:off x="9776993" y="486405"/>
            <a:ext cx="764802" cy="740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10779496" y="452526"/>
            <a:ext cx="14270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000" dirty="0" smtClean="0">
                <a:solidFill>
                  <a:schemeClr val="accent1"/>
                </a:solidFill>
              </a:rPr>
              <a:t>цей </a:t>
            </a:r>
            <a:r>
              <a:rPr lang="en-US" sz="1000" dirty="0" err="1" smtClean="0">
                <a:solidFill>
                  <a:schemeClr val="accent1"/>
                </a:solidFill>
              </a:rPr>
              <a:t>onClick</a:t>
            </a:r>
            <a:r>
              <a:rPr lang="en-US" sz="1000" dirty="0" smtClean="0">
                <a:solidFill>
                  <a:schemeClr val="accent1"/>
                </a:solidFill>
              </a:rPr>
              <a:t> </a:t>
            </a:r>
            <a:r>
              <a:rPr lang="uk-UA" sz="1000" dirty="0" smtClean="0">
                <a:solidFill>
                  <a:schemeClr val="accent1"/>
                </a:solidFill>
              </a:rPr>
              <a:t>в побудованому контейнері (методом </a:t>
            </a:r>
            <a:r>
              <a:rPr lang="en-US" sz="1000" dirty="0" smtClean="0">
                <a:solidFill>
                  <a:schemeClr val="accent1"/>
                </a:solidFill>
              </a:rPr>
              <a:t>connect</a:t>
            </a:r>
            <a:r>
              <a:rPr lang="uk-UA" sz="1000" dirty="0" smtClean="0">
                <a:solidFill>
                  <a:schemeClr val="accent1"/>
                </a:solidFill>
              </a:rPr>
              <a:t>)</a:t>
            </a:r>
            <a:r>
              <a:rPr lang="en-US" sz="1000" dirty="0" smtClean="0">
                <a:solidFill>
                  <a:schemeClr val="accent1"/>
                </a:solidFill>
              </a:rPr>
              <a:t> </a:t>
            </a:r>
            <a:r>
              <a:rPr lang="uk-UA" sz="1000" dirty="0" err="1" smtClean="0">
                <a:solidFill>
                  <a:schemeClr val="accent1"/>
                </a:solidFill>
              </a:rPr>
              <a:t>передасться</a:t>
            </a:r>
            <a:r>
              <a:rPr lang="uk-UA" sz="1000" dirty="0" smtClean="0">
                <a:solidFill>
                  <a:schemeClr val="accent1"/>
                </a:solidFill>
              </a:rPr>
              <a:t> у </a:t>
            </a:r>
            <a:r>
              <a:rPr lang="en-US" sz="1000" dirty="0" smtClean="0">
                <a:solidFill>
                  <a:schemeClr val="accent1"/>
                </a:solidFill>
              </a:rPr>
              <a:t>Link </a:t>
            </a:r>
            <a:r>
              <a:rPr lang="uk-UA" sz="1000" dirty="0" smtClean="0">
                <a:solidFill>
                  <a:schemeClr val="accent1"/>
                </a:solidFill>
              </a:rPr>
              <a:t>і </a:t>
            </a:r>
            <a:r>
              <a:rPr lang="uk-UA" sz="1000" dirty="0" err="1" smtClean="0">
                <a:solidFill>
                  <a:schemeClr val="accent1"/>
                </a:solidFill>
              </a:rPr>
              <a:t>привяжеться</a:t>
            </a:r>
            <a:r>
              <a:rPr lang="uk-UA" sz="1000" dirty="0" smtClean="0">
                <a:solidFill>
                  <a:schemeClr val="accent1"/>
                </a:solidFill>
              </a:rPr>
              <a:t> до реального </a:t>
            </a:r>
            <a:r>
              <a:rPr lang="en-US" sz="1000" dirty="0" smtClean="0">
                <a:solidFill>
                  <a:schemeClr val="accent1"/>
                </a:solidFill>
              </a:rPr>
              <a:t>DOM</a:t>
            </a:r>
            <a:r>
              <a:rPr lang="uk-UA" sz="1000" dirty="0" smtClean="0">
                <a:solidFill>
                  <a:schemeClr val="accent1"/>
                </a:solidFill>
              </a:rPr>
              <a:t> </a:t>
            </a:r>
            <a:endParaRPr lang="uk-UA" sz="1000" dirty="0">
              <a:solidFill>
                <a:schemeClr val="accent1"/>
              </a:solidFill>
            </a:endParaRPr>
          </a:p>
        </p:txBody>
      </p:sp>
      <p:cxnSp>
        <p:nvCxnSpPr>
          <p:cNvPr id="175" name="Прямая со стрелкой 174"/>
          <p:cNvCxnSpPr/>
          <p:nvPr/>
        </p:nvCxnSpPr>
        <p:spPr>
          <a:xfrm flipV="1">
            <a:off x="3510473" y="1127560"/>
            <a:ext cx="4983238" cy="447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Прямоугольник 176"/>
          <p:cNvSpPr/>
          <p:nvPr/>
        </p:nvSpPr>
        <p:spPr>
          <a:xfrm>
            <a:off x="6105379" y="2171958"/>
            <a:ext cx="742470" cy="1778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8" name="TextBox 177"/>
          <p:cNvSpPr txBox="1"/>
          <p:nvPr/>
        </p:nvSpPr>
        <p:spPr>
          <a:xfrm>
            <a:off x="6311783" y="1738000"/>
            <a:ext cx="1133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00" dirty="0" smtClean="0">
                <a:solidFill>
                  <a:srgbClr val="FF0000"/>
                </a:solidFill>
              </a:rPr>
              <a:t>тут початок всього(при </a:t>
            </a:r>
            <a:r>
              <a:rPr lang="en-US" sz="600" dirty="0" err="1" smtClean="0">
                <a:solidFill>
                  <a:srgbClr val="FF0000"/>
                </a:solidFill>
              </a:rPr>
              <a:t>onClick</a:t>
            </a:r>
            <a:r>
              <a:rPr lang="uk-UA" sz="600" dirty="0" smtClean="0">
                <a:solidFill>
                  <a:srgbClr val="FF0000"/>
                </a:solidFill>
              </a:rPr>
              <a:t> значення фільтра</a:t>
            </a:r>
            <a:r>
              <a:rPr lang="en-US" sz="600" dirty="0" smtClean="0">
                <a:solidFill>
                  <a:srgbClr val="FF0000"/>
                </a:solidFill>
              </a:rPr>
              <a:t> </a:t>
            </a:r>
            <a:r>
              <a:rPr lang="uk-UA" sz="600" dirty="0" smtClean="0">
                <a:solidFill>
                  <a:srgbClr val="FF0000"/>
                </a:solidFill>
              </a:rPr>
              <a:t>(</a:t>
            </a:r>
            <a:r>
              <a:rPr lang="ru-RU" sz="600" dirty="0" smtClean="0">
                <a:solidFill>
                  <a:srgbClr val="FF0000"/>
                </a:solidFill>
              </a:rPr>
              <a:t>«</a:t>
            </a:r>
            <a:r>
              <a:rPr lang="en-US" sz="600" dirty="0" smtClean="0">
                <a:solidFill>
                  <a:srgbClr val="FF0000"/>
                </a:solidFill>
              </a:rPr>
              <a:t>SHOW_ALL</a:t>
            </a:r>
            <a:r>
              <a:rPr lang="ru-RU" sz="600" dirty="0" smtClean="0">
                <a:solidFill>
                  <a:srgbClr val="FF0000"/>
                </a:solidFill>
              </a:rPr>
              <a:t>»)</a:t>
            </a:r>
            <a:r>
              <a:rPr lang="en-US" sz="600" dirty="0" smtClean="0">
                <a:solidFill>
                  <a:srgbClr val="FF0000"/>
                </a:solidFill>
              </a:rPr>
              <a:t> </a:t>
            </a:r>
            <a:r>
              <a:rPr lang="uk-UA" sz="600" dirty="0" smtClean="0">
                <a:solidFill>
                  <a:srgbClr val="FF0000"/>
                </a:solidFill>
              </a:rPr>
              <a:t>збережеться у базу </a:t>
            </a:r>
            <a:r>
              <a:rPr lang="en-US" sz="600" dirty="0" err="1" smtClean="0">
                <a:solidFill>
                  <a:srgbClr val="FF0000"/>
                </a:solidFill>
              </a:rPr>
              <a:t>Redux</a:t>
            </a:r>
            <a:r>
              <a:rPr lang="uk-UA" sz="600" dirty="0" smtClean="0">
                <a:solidFill>
                  <a:srgbClr val="FF0000"/>
                </a:solidFill>
              </a:rPr>
              <a:t>)</a:t>
            </a:r>
            <a:endParaRPr lang="uk-UA" sz="600" dirty="0">
              <a:solidFill>
                <a:srgbClr val="FF0000"/>
              </a:solidFill>
            </a:endParaRPr>
          </a:p>
        </p:txBody>
      </p:sp>
      <p:cxnSp>
        <p:nvCxnSpPr>
          <p:cNvPr id="180" name="Прямая со стрелкой 179"/>
          <p:cNvCxnSpPr>
            <a:stCxn id="177" idx="3"/>
          </p:cNvCxnSpPr>
          <p:nvPr/>
        </p:nvCxnSpPr>
        <p:spPr>
          <a:xfrm>
            <a:off x="6847849" y="2260904"/>
            <a:ext cx="3649949" cy="18702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 flipV="1">
            <a:off x="1304693" y="953669"/>
            <a:ext cx="4646686" cy="246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Рисунок 23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573" y="5312335"/>
            <a:ext cx="2251026" cy="142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1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054254" y="1996069"/>
            <a:ext cx="1349299" cy="758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Box 2"/>
          <p:cNvSpPr txBox="1"/>
          <p:nvPr/>
        </p:nvSpPr>
        <p:spPr>
          <a:xfrm>
            <a:off x="5257522" y="2201695"/>
            <a:ext cx="953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cc</a:t>
            </a:r>
            <a:r>
              <a:rPr lang="uk-UA" dirty="0" err="1" smtClean="0"/>
              <a:t>илка</a:t>
            </a:r>
            <a:r>
              <a:rPr lang="en-US" dirty="0" smtClean="0"/>
              <a:t>1</a:t>
            </a:r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4374270" y="1593283"/>
            <a:ext cx="270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onClick</a:t>
            </a:r>
            <a:r>
              <a:rPr lang="en-US" dirty="0" smtClean="0"/>
              <a:t> = dispatch(action1)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777427" y="3169475"/>
            <a:ext cx="1349299" cy="758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TextBox 5"/>
          <p:cNvSpPr txBox="1"/>
          <p:nvPr/>
        </p:nvSpPr>
        <p:spPr>
          <a:xfrm>
            <a:off x="7039204" y="3408555"/>
            <a:ext cx="953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cc</a:t>
            </a:r>
            <a:r>
              <a:rPr lang="uk-UA" dirty="0" err="1" smtClean="0"/>
              <a:t>илка</a:t>
            </a:r>
            <a:r>
              <a:rPr lang="en-US" dirty="0" smtClean="0"/>
              <a:t>3</a:t>
            </a:r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6155952" y="2800143"/>
            <a:ext cx="270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onClick</a:t>
            </a:r>
            <a:r>
              <a:rPr lang="en-US" dirty="0" smtClean="0"/>
              <a:t> = dispatch(action3)</a:t>
            </a:r>
            <a:endParaRPr lang="uk-UA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973763" y="3263590"/>
            <a:ext cx="1349299" cy="758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TextBox 8"/>
          <p:cNvSpPr txBox="1"/>
          <p:nvPr/>
        </p:nvSpPr>
        <p:spPr>
          <a:xfrm>
            <a:off x="2235540" y="3502670"/>
            <a:ext cx="953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cc</a:t>
            </a:r>
            <a:r>
              <a:rPr lang="uk-UA" dirty="0" err="1" smtClean="0"/>
              <a:t>илка</a:t>
            </a:r>
            <a:r>
              <a:rPr lang="en-US" dirty="0"/>
              <a:t>2</a:t>
            </a:r>
            <a:endParaRPr lang="uk-UA" dirty="0"/>
          </a:p>
        </p:txBody>
      </p:sp>
      <p:sp>
        <p:nvSpPr>
          <p:cNvPr id="10" name="TextBox 9"/>
          <p:cNvSpPr txBox="1"/>
          <p:nvPr/>
        </p:nvSpPr>
        <p:spPr>
          <a:xfrm>
            <a:off x="1352288" y="2894258"/>
            <a:ext cx="270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onClick</a:t>
            </a:r>
            <a:r>
              <a:rPr lang="en-US" dirty="0" smtClean="0"/>
              <a:t> = dispatch(action2)</a:t>
            </a:r>
            <a:endParaRPr lang="uk-UA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061556" y="4148254"/>
            <a:ext cx="4106947" cy="25148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2" name="TextBox 11"/>
          <p:cNvSpPr txBox="1"/>
          <p:nvPr/>
        </p:nvSpPr>
        <p:spPr>
          <a:xfrm>
            <a:off x="3915684" y="3829773"/>
            <a:ext cx="185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combineReducers</a:t>
            </a:r>
            <a:endParaRPr lang="uk-UA" dirty="0"/>
          </a:p>
        </p:txBody>
      </p:sp>
      <p:sp>
        <p:nvSpPr>
          <p:cNvPr id="13" name="TextBox 12"/>
          <p:cNvSpPr txBox="1"/>
          <p:nvPr/>
        </p:nvSpPr>
        <p:spPr>
          <a:xfrm>
            <a:off x="4300265" y="4332920"/>
            <a:ext cx="38682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switch(</a:t>
            </a:r>
            <a:r>
              <a:rPr lang="en-US" dirty="0" err="1" smtClean="0"/>
              <a:t>action.type</a:t>
            </a:r>
            <a:r>
              <a:rPr lang="en-US" dirty="0" smtClean="0"/>
              <a:t>){</a:t>
            </a:r>
          </a:p>
          <a:p>
            <a:r>
              <a:rPr lang="en-US" dirty="0"/>
              <a:t> </a:t>
            </a:r>
            <a:r>
              <a:rPr lang="en-US" dirty="0" smtClean="0"/>
              <a:t> case action1: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return newState1(</a:t>
            </a:r>
            <a:r>
              <a:rPr lang="en-US" dirty="0" err="1" smtClean="0"/>
              <a:t>action.data</a:t>
            </a:r>
            <a:r>
              <a:rPr lang="en-US" dirty="0" smtClean="0"/>
              <a:t>)</a:t>
            </a:r>
          </a:p>
          <a:p>
            <a:r>
              <a:rPr lang="en-US" dirty="0"/>
              <a:t> case </a:t>
            </a:r>
            <a:r>
              <a:rPr lang="en-US" dirty="0" smtClean="0"/>
              <a:t>action2:</a:t>
            </a:r>
            <a:endParaRPr lang="en-US" dirty="0"/>
          </a:p>
          <a:p>
            <a:r>
              <a:rPr lang="en-US" dirty="0"/>
              <a:t>                return </a:t>
            </a:r>
            <a:r>
              <a:rPr lang="en-US" dirty="0" smtClean="0"/>
              <a:t>newState2(</a:t>
            </a:r>
            <a:r>
              <a:rPr lang="en-US" dirty="0" err="1" smtClean="0"/>
              <a:t>action.data</a:t>
            </a:r>
            <a:r>
              <a:rPr lang="en-US" dirty="0" smtClean="0"/>
              <a:t>)</a:t>
            </a:r>
          </a:p>
          <a:p>
            <a:r>
              <a:rPr lang="en-US" dirty="0"/>
              <a:t> case </a:t>
            </a:r>
            <a:r>
              <a:rPr lang="en-US" dirty="0" smtClean="0"/>
              <a:t>action3:</a:t>
            </a:r>
            <a:endParaRPr lang="en-US" dirty="0"/>
          </a:p>
          <a:p>
            <a:r>
              <a:rPr lang="en-US" dirty="0"/>
              <a:t>                return </a:t>
            </a:r>
            <a:r>
              <a:rPr lang="en-US" dirty="0" smtClean="0"/>
              <a:t>newState3(</a:t>
            </a:r>
            <a:r>
              <a:rPr lang="en-US" dirty="0" err="1" smtClean="0"/>
              <a:t>action.data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}</a:t>
            </a:r>
            <a:endParaRPr lang="uk-UA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363415" y="267629"/>
            <a:ext cx="3646448" cy="132565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15" name="TextBox 14"/>
          <p:cNvSpPr txBox="1"/>
          <p:nvPr/>
        </p:nvSpPr>
        <p:spPr>
          <a:xfrm>
            <a:off x="8441474" y="354003"/>
            <a:ext cx="33958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mapStatetoProps</a:t>
            </a:r>
            <a:r>
              <a:rPr lang="en-US" dirty="0" smtClean="0"/>
              <a:t>(state){</a:t>
            </a:r>
          </a:p>
          <a:p>
            <a:r>
              <a:rPr lang="en-US" dirty="0" smtClean="0"/>
              <a:t>return props1 = state.subreducer1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}</a:t>
            </a:r>
            <a:endParaRPr lang="uk-UA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865220" y="1832363"/>
            <a:ext cx="2999678" cy="92198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TextBox 17"/>
          <p:cNvSpPr txBox="1"/>
          <p:nvPr/>
        </p:nvSpPr>
        <p:spPr>
          <a:xfrm>
            <a:off x="8983429" y="1962615"/>
            <a:ext cx="2680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React component (props1)</a:t>
            </a:r>
            <a:endParaRPr lang="uk-UA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8251902" y="156117"/>
            <a:ext cx="3847171" cy="264402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TextBox 20"/>
          <p:cNvSpPr txBox="1"/>
          <p:nvPr/>
        </p:nvSpPr>
        <p:spPr>
          <a:xfrm>
            <a:off x="8251902" y="-123718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connect</a:t>
            </a:r>
            <a:endParaRPr lang="uk-UA" dirty="0"/>
          </a:p>
        </p:txBody>
      </p:sp>
      <p:sp>
        <p:nvSpPr>
          <p:cNvPr id="22" name="TextBox 21"/>
          <p:cNvSpPr txBox="1"/>
          <p:nvPr/>
        </p:nvSpPr>
        <p:spPr>
          <a:xfrm>
            <a:off x="4061556" y="4085064"/>
            <a:ext cx="136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subreducer1</a:t>
            </a:r>
            <a:endParaRPr lang="uk-UA" dirty="0"/>
          </a:p>
        </p:txBody>
      </p:sp>
      <p:sp>
        <p:nvSpPr>
          <p:cNvPr id="23" name="TextBox 22"/>
          <p:cNvSpPr txBox="1"/>
          <p:nvPr/>
        </p:nvSpPr>
        <p:spPr>
          <a:xfrm>
            <a:off x="34203" y="60948"/>
            <a:ext cx="470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по суті </a:t>
            </a:r>
            <a:r>
              <a:rPr lang="en-US" dirty="0" smtClean="0"/>
              <a:t>action – </a:t>
            </a:r>
            <a:r>
              <a:rPr lang="ru-RU" dirty="0" err="1" smtClean="0"/>
              <a:t>кусочок</a:t>
            </a:r>
            <a:r>
              <a:rPr lang="ru-RU" dirty="0" smtClean="0"/>
              <a:t> великого </a:t>
            </a:r>
            <a:r>
              <a:rPr lang="uk-UA" dirty="0" smtClean="0"/>
              <a:t>дерева </a:t>
            </a:r>
            <a:r>
              <a:rPr lang="en-US" dirty="0" smtClean="0"/>
              <a:t>state</a:t>
            </a:r>
            <a:r>
              <a:rPr lang="uk-UA" dirty="0" smtClean="0"/>
              <a:t> </a:t>
            </a:r>
            <a:endParaRPr lang="uk-UA" dirty="0"/>
          </a:p>
        </p:txBody>
      </p:sp>
      <p:cxnSp>
        <p:nvCxnSpPr>
          <p:cNvPr id="25" name="Прямая со стрелкой 24"/>
          <p:cNvCxnSpPr/>
          <p:nvPr/>
        </p:nvCxnSpPr>
        <p:spPr>
          <a:xfrm flipV="1">
            <a:off x="3601844" y="4148254"/>
            <a:ext cx="459712" cy="30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17212" y="4387334"/>
            <a:ext cx="2814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 </a:t>
            </a:r>
            <a:r>
              <a:rPr lang="ru-RU" dirty="0" err="1" smtClean="0"/>
              <a:t>це</a:t>
            </a:r>
            <a:r>
              <a:rPr lang="ru-RU" dirty="0" smtClean="0"/>
              <a:t> по с</a:t>
            </a:r>
            <a:r>
              <a:rPr lang="uk-UA" dirty="0" err="1" smtClean="0"/>
              <a:t>уті</a:t>
            </a:r>
            <a:r>
              <a:rPr lang="uk-UA" dirty="0" smtClean="0"/>
              <a:t> саме  </a:t>
            </a:r>
            <a:r>
              <a:rPr lang="en-US" dirty="0" smtClean="0"/>
              <a:t>state tree</a:t>
            </a:r>
            <a:endParaRPr lang="uk-UA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591015" y="1226634"/>
            <a:ext cx="2341756" cy="110531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TextBox 27"/>
          <p:cNvSpPr txBox="1"/>
          <p:nvPr/>
        </p:nvSpPr>
        <p:spPr>
          <a:xfrm>
            <a:off x="660396" y="1273307"/>
            <a:ext cx="6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</a:t>
            </a:r>
            <a:endParaRPr lang="uk-UA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4300265" y="1593283"/>
            <a:ext cx="2738939" cy="120686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Прямоугольник 29"/>
          <p:cNvSpPr/>
          <p:nvPr/>
        </p:nvSpPr>
        <p:spPr>
          <a:xfrm>
            <a:off x="1352288" y="2878204"/>
            <a:ext cx="2578379" cy="114366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Прямоугольник 30"/>
          <p:cNvSpPr/>
          <p:nvPr/>
        </p:nvSpPr>
        <p:spPr>
          <a:xfrm>
            <a:off x="6141116" y="2770559"/>
            <a:ext cx="2738939" cy="1206860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33" name="Прямая со стрелкой 32"/>
          <p:cNvCxnSpPr>
            <a:stCxn id="29" idx="1"/>
          </p:cNvCxnSpPr>
          <p:nvPr/>
        </p:nvCxnSpPr>
        <p:spPr>
          <a:xfrm flipH="1" flipV="1">
            <a:off x="2932771" y="1911764"/>
            <a:ext cx="1367494" cy="28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30" idx="0"/>
          </p:cNvCxnSpPr>
          <p:nvPr/>
        </p:nvCxnSpPr>
        <p:spPr>
          <a:xfrm flipH="1" flipV="1">
            <a:off x="2235540" y="2386361"/>
            <a:ext cx="405938" cy="49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31" idx="1"/>
          </p:cNvCxnSpPr>
          <p:nvPr/>
        </p:nvCxnSpPr>
        <p:spPr>
          <a:xfrm flipH="1" flipV="1">
            <a:off x="2922098" y="1989975"/>
            <a:ext cx="3219018" cy="138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>
            <a:off x="2947607" y="2321236"/>
            <a:ext cx="2309915" cy="1508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flipV="1">
            <a:off x="8168503" y="2894258"/>
            <a:ext cx="1822990" cy="186240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865220" y="5040351"/>
            <a:ext cx="3233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те </a:t>
            </a:r>
            <a:r>
              <a:rPr lang="ru-RU" dirty="0" err="1" smtClean="0"/>
              <a:t>що</a:t>
            </a:r>
            <a:r>
              <a:rPr lang="ru-RU" dirty="0" smtClean="0"/>
              <a:t> тут </a:t>
            </a:r>
            <a:r>
              <a:rPr lang="ru-RU" dirty="0" err="1" smtClean="0"/>
              <a:t>повернеться</a:t>
            </a:r>
            <a:r>
              <a:rPr lang="ru-RU" dirty="0" smtClean="0"/>
              <a:t> по </a:t>
            </a:r>
            <a:r>
              <a:rPr lang="ru-RU" dirty="0" err="1" smtClean="0"/>
              <a:t>сут</a:t>
            </a:r>
            <a:r>
              <a:rPr lang="uk-UA" dirty="0" smtClean="0"/>
              <a:t>і майже напряму</a:t>
            </a:r>
            <a:r>
              <a:rPr lang="ru-RU" dirty="0" smtClean="0"/>
              <a:t> </a:t>
            </a:r>
            <a:r>
              <a:rPr lang="ru-RU" dirty="0" err="1" smtClean="0"/>
              <a:t>перетвориться</a:t>
            </a:r>
            <a:r>
              <a:rPr lang="ru-RU" dirty="0" smtClean="0"/>
              <a:t> в </a:t>
            </a:r>
            <a:r>
              <a:rPr lang="en-US" dirty="0" smtClean="0"/>
              <a:t>props</a:t>
            </a:r>
            <a:endParaRPr lang="uk-UA" dirty="0"/>
          </a:p>
        </p:txBody>
      </p:sp>
      <p:cxnSp>
        <p:nvCxnSpPr>
          <p:cNvPr id="44" name="Прямая со стрелкой 43"/>
          <p:cNvCxnSpPr>
            <a:stCxn id="42" idx="1"/>
          </p:cNvCxnSpPr>
          <p:nvPr/>
        </p:nvCxnSpPr>
        <p:spPr>
          <a:xfrm flipH="1" flipV="1">
            <a:off x="6777427" y="5154695"/>
            <a:ext cx="2087793" cy="347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42" idx="1"/>
          </p:cNvCxnSpPr>
          <p:nvPr/>
        </p:nvCxnSpPr>
        <p:spPr>
          <a:xfrm flipH="1">
            <a:off x="6777427" y="5502016"/>
            <a:ext cx="2087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2" idx="1"/>
          </p:cNvCxnSpPr>
          <p:nvPr/>
        </p:nvCxnSpPr>
        <p:spPr>
          <a:xfrm flipH="1">
            <a:off x="6777427" y="5502016"/>
            <a:ext cx="2087793" cy="575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91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54115" cy="150222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273" y="0"/>
            <a:ext cx="1897078" cy="287518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273" y="2875189"/>
            <a:ext cx="2177165" cy="18192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2273" y="4694463"/>
            <a:ext cx="1931284" cy="211182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4001" y="0"/>
            <a:ext cx="2170521" cy="328748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4001" y="3287486"/>
            <a:ext cx="1749001" cy="208189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4522" y="0"/>
            <a:ext cx="2838262" cy="250371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12784" y="0"/>
            <a:ext cx="2360991" cy="253977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1502229"/>
            <a:ext cx="1801609" cy="2177143"/>
          </a:xfrm>
          <a:prstGeom prst="rect">
            <a:avLst/>
          </a:prstGeom>
        </p:spPr>
      </p:pic>
      <p:cxnSp>
        <p:nvCxnSpPr>
          <p:cNvPr id="13" name="Прямая соединительная линия 12"/>
          <p:cNvCxnSpPr/>
          <p:nvPr/>
        </p:nvCxnSpPr>
        <p:spPr>
          <a:xfrm>
            <a:off x="78723" y="2503714"/>
            <a:ext cx="10900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10902365" y="1381791"/>
            <a:ext cx="10900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1168736" y="1381791"/>
            <a:ext cx="9733629" cy="1040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44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46223" cy="3184071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84071"/>
            <a:ext cx="2418769" cy="1494745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1379" y="3418114"/>
            <a:ext cx="2391408" cy="3300453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0090" y="0"/>
            <a:ext cx="2968147" cy="3581400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9526" y="0"/>
            <a:ext cx="2083804" cy="1168585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4300" y="1265328"/>
            <a:ext cx="2449276" cy="31260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4300" y="4391378"/>
            <a:ext cx="1621945" cy="96793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0310" y="346210"/>
            <a:ext cx="2477109" cy="288898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284615" y="1023401"/>
            <a:ext cx="357282" cy="1451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Прямоугольник 10"/>
          <p:cNvSpPr/>
          <p:nvPr/>
        </p:nvSpPr>
        <p:spPr>
          <a:xfrm>
            <a:off x="7033098" y="999181"/>
            <a:ext cx="1410232" cy="1694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458289" y="671209"/>
            <a:ext cx="514477" cy="972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952145" y="2091447"/>
            <a:ext cx="604281" cy="6486"/>
          </a:xfrm>
          <a:prstGeom prst="line">
            <a:avLst/>
          </a:prstGeom>
          <a:ln w="1905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V="1">
            <a:off x="1299102" y="2195208"/>
            <a:ext cx="604281" cy="6486"/>
          </a:xfrm>
          <a:prstGeom prst="line">
            <a:avLst/>
          </a:prstGeom>
          <a:ln w="1905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V="1">
            <a:off x="799747" y="2678349"/>
            <a:ext cx="604281" cy="6486"/>
          </a:xfrm>
          <a:prstGeom prst="line">
            <a:avLst/>
          </a:prstGeom>
          <a:ln w="1905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V="1">
            <a:off x="2041645" y="2675107"/>
            <a:ext cx="604281" cy="6486"/>
          </a:xfrm>
          <a:prstGeom prst="line">
            <a:avLst/>
          </a:prstGeom>
          <a:ln w="1905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V="1">
            <a:off x="997543" y="2788597"/>
            <a:ext cx="604281" cy="6486"/>
          </a:xfrm>
          <a:prstGeom prst="line">
            <a:avLst/>
          </a:prstGeom>
          <a:ln w="1905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V="1">
            <a:off x="1393138" y="2911813"/>
            <a:ext cx="604281" cy="6486"/>
          </a:xfrm>
          <a:prstGeom prst="line">
            <a:avLst/>
          </a:prstGeom>
          <a:ln w="1905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1487170" y="4377452"/>
            <a:ext cx="604281" cy="6486"/>
          </a:xfrm>
          <a:prstGeom prst="line">
            <a:avLst/>
          </a:prstGeom>
          <a:ln w="1905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V="1">
            <a:off x="1445013" y="4510396"/>
            <a:ext cx="604281" cy="6486"/>
          </a:xfrm>
          <a:prstGeom prst="line">
            <a:avLst/>
          </a:prstGeom>
          <a:ln w="1905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V="1">
            <a:off x="3941786" y="246425"/>
            <a:ext cx="604281" cy="6486"/>
          </a:xfrm>
          <a:prstGeom prst="line">
            <a:avLst/>
          </a:prstGeom>
          <a:ln w="1905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V="1">
            <a:off x="4327653" y="593377"/>
            <a:ext cx="604281" cy="6486"/>
          </a:xfrm>
          <a:prstGeom prst="line">
            <a:avLst/>
          </a:prstGeom>
          <a:ln w="1905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V="1">
            <a:off x="6649329" y="249663"/>
            <a:ext cx="604281" cy="6486"/>
          </a:xfrm>
          <a:prstGeom prst="line">
            <a:avLst/>
          </a:prstGeom>
          <a:ln w="1905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V="1">
            <a:off x="3591603" y="4669088"/>
            <a:ext cx="604281" cy="6486"/>
          </a:xfrm>
          <a:prstGeom prst="line">
            <a:avLst/>
          </a:prstGeom>
          <a:ln w="1905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V="1">
            <a:off x="3919105" y="5667800"/>
            <a:ext cx="604281" cy="6486"/>
          </a:xfrm>
          <a:prstGeom prst="line">
            <a:avLst/>
          </a:prstGeom>
          <a:ln w="1905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V="1">
            <a:off x="4411974" y="6287127"/>
            <a:ext cx="604281" cy="6486"/>
          </a:xfrm>
          <a:prstGeom prst="line">
            <a:avLst/>
          </a:prstGeom>
          <a:ln w="1905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flipV="1">
            <a:off x="1055909" y="4257478"/>
            <a:ext cx="604281" cy="6486"/>
          </a:xfrm>
          <a:prstGeom prst="line">
            <a:avLst/>
          </a:prstGeom>
          <a:ln w="1905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7704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649</Words>
  <Application>Microsoft Office PowerPoint</Application>
  <PresentationFormat>Широкоэкранный</PresentationFormat>
  <Paragraphs>89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Helvetica Neue</vt:lpstr>
      <vt:lpstr>Roboto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izhykoleh18@gmail.com</dc:creator>
  <cp:lastModifiedBy>izhykoleh18@gmail.com</cp:lastModifiedBy>
  <cp:revision>93</cp:revision>
  <dcterms:created xsi:type="dcterms:W3CDTF">2018-03-21T16:34:11Z</dcterms:created>
  <dcterms:modified xsi:type="dcterms:W3CDTF">2018-04-03T17:47:32Z</dcterms:modified>
</cp:coreProperties>
</file>