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516" r:id="rId4"/>
    <p:sldId id="5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Z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429F18-32E0-4969-B0C0-D10447DEA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1F69-7859-4EA0-A88A-46B752814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4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60E599-B52E-4196-80EC-9188006E8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F1D87-0245-4897-8B3F-7BB6814A8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593725"/>
            <a:ext cx="2743200" cy="626427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593725"/>
            <a:ext cx="8077200" cy="62642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53B3BA-7E52-47EA-A921-1D2610C4E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5FA5-7F19-4889-A652-D2AF6242B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44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0C2B-956F-40AB-B737-6889B7D5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9A003-6F19-47BE-AE5C-5FDCAB6D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5FF5-22E7-4BC2-B521-DED98481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BDC2-D4BD-4642-9899-D23445A3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9666-34AC-4416-ABD1-80A67E6F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785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BF5-A05E-4CDB-B289-7E8AE62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3375-542E-4B93-9540-AB5D97B1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86AA-DA78-4666-80DB-00094551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F11D-27D4-4182-8DA7-A9D2F62D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6526-A9B7-45ED-8C84-78DFDE6E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67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FBC1-8C1D-4458-B6A8-B4F2C2B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5586-582B-475E-8080-197A444B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C60A-5CCB-413C-972D-6B550C41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9BD7-BBAA-4A84-A082-08B749A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F0B6-17D0-4BEC-9033-48C9657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326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C52-6420-4540-B004-A1C19997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996C-CA96-4B42-8920-EF1B846A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666E-5C17-487C-AFD9-411575D9D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C466-1322-4913-992B-D655360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62E0C-379C-4DFA-BC57-7933D219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21E6-B0EF-4319-B5F3-1F8691F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188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E389-6D19-41FC-B281-E9712EE2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B794-FD25-4EE2-B83C-A77C5B7A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2D6FF-8140-48BD-891D-05DD641B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6558E-B099-4432-AAC8-14896DCA7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E3A8C-FBAD-4B8D-B361-9F35B1DA9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C75C-B947-474E-B0F1-4535492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95136-B437-419A-A0E3-E9CBAF7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33351-B0F4-4B72-BAD1-BF95865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103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CC8-0CE5-4B36-A1D2-768308F3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0A383-E8A0-4938-9EDA-DD045496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7FE4A-B2DF-4A97-A755-31EC8E4A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A5D44-6E2F-402C-B1A6-6AF8C1DE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36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3C1A6-5B76-400B-B7B5-F3D9DE84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95960-02CA-4891-BCA4-AFD7E2AC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6E7A6-D28E-4A64-AF93-D28570C3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847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D26-6246-4FE1-BD8C-77ECF7CF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CCDD-4E2B-4A38-9922-F7C7EF47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3E5E4-E260-4B90-A79B-3E4F49DC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A550-0DFC-4193-BC13-177AE24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E6E6-0AEC-4E6F-88BB-1788441B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6BAA-89E0-42F9-A463-B845D6C0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8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6EFDF2-9D35-4E12-B4B9-108062B0D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A4E03-FF7E-40A6-86D2-F439EB198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93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AFC-3D26-4DDA-87C2-5648A870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0B8BC-468F-446E-9792-C8A4C6CEB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0BB22-F733-4D3B-BF5B-51A1BDD4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5BC0-A3AE-491F-874D-621CE4B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117A-EBF3-4795-8689-4A8BEA8B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2C030-99BC-401A-8738-3027D6EF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4055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2221-484C-488C-BAD6-4A77DA25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898D9-EDB4-4AA8-A9EB-42EDC2D7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D16E-3C25-4F10-920F-33AF3C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14EC-8DBC-4B69-97D7-3AE9330F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ED8C-EC6C-4102-9B8B-D74BD9A6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736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7186-D36C-4425-B0FD-8FD2FEAC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0E3B7-B0A6-4413-8B57-6918B361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81C3-D598-4202-8278-CD5430BF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80F5-27A0-4CDE-BCF0-DFDDCF22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C74D-1712-4D24-BAA8-0EABFD3A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7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19E88B-14E6-4441-A348-764F63C32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4B497-F0CF-4054-A29E-F53973DDA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9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5E682-03E1-4FC4-8A36-054628A29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752A-05E6-4C18-B8D0-D47520625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6B9566-548D-43E8-A455-B234864B8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13EC8-AEBB-4735-9E48-8AEE8E3C6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71973-1DBE-4ED9-A11D-D78120CFC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F3A-8269-4067-885D-0403A66541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F78A80C-B4B6-4C74-B63E-8CE41E6C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74C2B-A796-4206-905C-7041CE73E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ZA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4F55E5-B605-479F-AB35-4885576A3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CF24-5C3F-43F2-A273-80DD89D56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ZA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ZA" noProof="0">
              <a:sym typeface="Arial" panose="020B0604020202020204" pitchFamily="34" charset="0"/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3B64AC-B9E8-4FDD-838E-F6374A454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FBD3-CDF7-4002-833A-79F4E946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48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Picture 12">
            <a:extLst>
              <a:ext uri="{FF2B5EF4-FFF2-40B4-BE49-F238E27FC236}">
                <a16:creationId xmlns:a16="http://schemas.microsoft.com/office/drawing/2014/main" id="{F88DEF8B-72CB-43D5-BA93-11833E895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457325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2C271FE-D193-45D1-922D-4C83644551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354013" y="6281738"/>
            <a:ext cx="266700" cy="279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1">
              <a:spcBef>
                <a:spcPts val="1000"/>
              </a:spcBef>
              <a:defRPr>
                <a:solidFill>
                  <a:srgbClr val="0A2240"/>
                </a:solidFill>
                <a:latin typeface="Imago" charset="0"/>
                <a:sym typeface="Imago" charset="0"/>
              </a:defRPr>
            </a:lvl1pPr>
          </a:lstStyle>
          <a:p>
            <a:pPr>
              <a:defRPr/>
            </a:pPr>
            <a:fld id="{196DFDE8-18D9-4CA0-8C2B-43382AF87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3" descr="Picture 18">
            <a:extLst>
              <a:ext uri="{FF2B5EF4-FFF2-40B4-BE49-F238E27FC236}">
                <a16:creationId xmlns:a16="http://schemas.microsoft.com/office/drawing/2014/main" id="{A4868C3D-5F76-4508-BD94-2235D70998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3" y="0"/>
            <a:ext cx="13716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Picture 4" descr="Picture 4">
            <a:extLst>
              <a:ext uri="{FF2B5EF4-FFF2-40B4-BE49-F238E27FC236}">
                <a16:creationId xmlns:a16="http://schemas.microsoft.com/office/drawing/2014/main" id="{E1BC063F-04B1-4DCE-8987-4ED6A5764A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1065688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5">
            <a:extLst>
              <a:ext uri="{FF2B5EF4-FFF2-40B4-BE49-F238E27FC236}">
                <a16:creationId xmlns:a16="http://schemas.microsoft.com/office/drawing/2014/main" id="{B20B4166-9599-400F-93EE-0A2424AD64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55750" y="593725"/>
            <a:ext cx="90265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4D7EAC1C-0668-4920-9E4E-8317C9AD89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538" y="6335713"/>
            <a:ext cx="117475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7">
            <a:extLst>
              <a:ext uri="{FF2B5EF4-FFF2-40B4-BE49-F238E27FC236}">
                <a16:creationId xmlns:a16="http://schemas.microsoft.com/office/drawing/2014/main" id="{3172DCBF-7020-4BE6-AAC2-49C807E6E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3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179388" indent="-179388" algn="l" rtl="0" eaLnBrk="0" fontAlgn="base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357188" indent="-177800" algn="l" rtl="0" eaLnBrk="0" fontAlgn="base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536575" indent="-180975" algn="l" rtl="0" eaLnBrk="0" fontAlgn="base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714375" indent="-177800" algn="l" rtl="0" eaLnBrk="0" fontAlgn="base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893763" indent="-179388" algn="l" rtl="0" eaLnBrk="0" fontAlgn="base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Z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59FCC-8917-4DCF-A521-4DB3215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23BB4-4B34-425A-A5AC-F74F0687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57DE-59F8-4AB2-B6BE-8211C3A2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1174-7B3E-46E0-AAB3-5F6D169A498D}" type="datetimeFigureOut">
              <a:rPr lang="en-ZA" smtClean="0"/>
              <a:t>2022/03/29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5DC5-A38D-4FBE-8430-E1B7064D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34C5-9FF7-48E9-991C-BC0718C1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2382-15C6-4205-B0F1-D558484B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03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D5DB0CEB-5980-488F-A6BD-18D09141E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b="1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3C3166-FD7E-46C7-89FD-8406798716ED}"/>
              </a:ext>
            </a:extLst>
          </p:cNvPr>
          <p:cNvSpPr txBox="1">
            <a:spLocks/>
          </p:cNvSpPr>
          <p:nvPr/>
        </p:nvSpPr>
        <p:spPr>
          <a:xfrm>
            <a:off x="404866" y="2096070"/>
            <a:ext cx="3769970" cy="44228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VISÃO GERAL </a:t>
            </a: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QUESTÕES CHAVES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E40FEB-8EE1-40F0-96C9-BD2D6368B29B}"/>
              </a:ext>
            </a:extLst>
          </p:cNvPr>
          <p:cNvSpPr txBox="1">
            <a:spLocks/>
          </p:cNvSpPr>
          <p:nvPr/>
        </p:nvSpPr>
        <p:spPr>
          <a:xfrm>
            <a:off x="306895" y="2317211"/>
            <a:ext cx="6725500" cy="1635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Avaliação de Risco de Clientes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B74A7-862B-4364-99A9-7FB69A6E74B0}"/>
              </a:ext>
            </a:extLst>
          </p:cNvPr>
          <p:cNvSpPr txBox="1">
            <a:spLocks/>
          </p:cNvSpPr>
          <p:nvPr/>
        </p:nvSpPr>
        <p:spPr>
          <a:xfrm>
            <a:off x="404866" y="4034591"/>
            <a:ext cx="4525041" cy="44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23.11.2020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8A921-0318-465F-BEC8-8CE0D028BFB3}"/>
              </a:ext>
            </a:extLst>
          </p:cNvPr>
          <p:cNvSpPr/>
          <p:nvPr/>
        </p:nvSpPr>
        <p:spPr>
          <a:xfrm>
            <a:off x="0" y="6128657"/>
            <a:ext cx="12192000" cy="72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1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53B733-1E01-42CB-8832-D76942517792}"/>
              </a:ext>
            </a:extLst>
          </p:cNvPr>
          <p:cNvCxnSpPr>
            <a:cxnSpLocks/>
          </p:cNvCxnSpPr>
          <p:nvPr/>
        </p:nvCxnSpPr>
        <p:spPr>
          <a:xfrm>
            <a:off x="7680441" y="3705983"/>
            <a:ext cx="1787015" cy="1782730"/>
          </a:xfrm>
          <a:prstGeom prst="bentConnector3">
            <a:avLst>
              <a:gd name="adj1" fmla="val 164869"/>
            </a:avLst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CB45DBC-4091-4433-A999-9F693DF5342D}"/>
              </a:ext>
            </a:extLst>
          </p:cNvPr>
          <p:cNvSpPr/>
          <p:nvPr/>
        </p:nvSpPr>
        <p:spPr>
          <a:xfrm>
            <a:off x="1743233" y="3029370"/>
            <a:ext cx="1709056" cy="12968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4" name="Picture 13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C6AB57AA-4BFA-4A77-B047-CB6F87A4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11" y="3162807"/>
            <a:ext cx="543419" cy="570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CB44D-65A6-49E8-81C3-7904774624AB}"/>
              </a:ext>
            </a:extLst>
          </p:cNvPr>
          <p:cNvSpPr txBox="1"/>
          <p:nvPr/>
        </p:nvSpPr>
        <p:spPr>
          <a:xfrm>
            <a:off x="1736388" y="3753543"/>
            <a:ext cx="170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CDD/Abertura de Contas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A9D94-ED23-42C6-B2E9-E2915D6CF82A}"/>
              </a:ext>
            </a:extLst>
          </p:cNvPr>
          <p:cNvSpPr txBox="1"/>
          <p:nvPr/>
        </p:nvSpPr>
        <p:spPr>
          <a:xfrm>
            <a:off x="1736388" y="2614852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Identifica</a:t>
            </a:r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ção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6C0B533-04C9-4F39-810F-A940FBD77AB3}"/>
              </a:ext>
            </a:extLst>
          </p:cNvPr>
          <p:cNvSpPr/>
          <p:nvPr/>
        </p:nvSpPr>
        <p:spPr>
          <a:xfrm>
            <a:off x="4718681" y="3029370"/>
            <a:ext cx="1865599" cy="12968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5B5F-3023-459F-B56C-049DC93D47FC}"/>
              </a:ext>
            </a:extLst>
          </p:cNvPr>
          <p:cNvSpPr txBox="1"/>
          <p:nvPr/>
        </p:nvSpPr>
        <p:spPr>
          <a:xfrm>
            <a:off x="4594054" y="3756090"/>
            <a:ext cx="200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Modelo de Avaliação de Risco de clientes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0CE56-44FE-456A-ADBB-B5E9922478A7}"/>
              </a:ext>
            </a:extLst>
          </p:cNvPr>
          <p:cNvSpPr txBox="1"/>
          <p:nvPr/>
        </p:nvSpPr>
        <p:spPr>
          <a:xfrm>
            <a:off x="4581340" y="2640227"/>
            <a:ext cx="21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Análise de Risco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17853C3-78FD-42C9-B6BE-34DD7DC51040}"/>
              </a:ext>
            </a:extLst>
          </p:cNvPr>
          <p:cNvSpPr/>
          <p:nvPr/>
        </p:nvSpPr>
        <p:spPr>
          <a:xfrm>
            <a:off x="7701773" y="3025091"/>
            <a:ext cx="1709056" cy="12968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EE023-89B2-4E2E-9E15-1C799B1EA71F}"/>
              </a:ext>
            </a:extLst>
          </p:cNvPr>
          <p:cNvSpPr txBox="1"/>
          <p:nvPr/>
        </p:nvSpPr>
        <p:spPr>
          <a:xfrm>
            <a:off x="7694928" y="3749264"/>
            <a:ext cx="170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Monitoria de Transacções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A172CB-D314-4B58-B14C-C5EF7186C336}"/>
              </a:ext>
            </a:extLst>
          </p:cNvPr>
          <p:cNvSpPr txBox="1"/>
          <p:nvPr/>
        </p:nvSpPr>
        <p:spPr>
          <a:xfrm>
            <a:off x="7342386" y="2605922"/>
            <a:ext cx="241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Monitoria contínua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8B42A784-7DA9-4A86-AEDE-B56A8624EDE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60491" y="2912069"/>
            <a:ext cx="986517" cy="986517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ACA27F-5F2D-4B6C-BCE3-EE376F1C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152" y="3179860"/>
            <a:ext cx="536607" cy="53660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189774-BDAD-446C-88F2-BB890466D1A4}"/>
              </a:ext>
            </a:extLst>
          </p:cNvPr>
          <p:cNvCxnSpPr/>
          <p:nvPr/>
        </p:nvCxnSpPr>
        <p:spPr>
          <a:xfrm>
            <a:off x="3540579" y="3716467"/>
            <a:ext cx="1095375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6A2E71-FF79-423D-89ED-8C8A0DDA88B0}"/>
              </a:ext>
            </a:extLst>
          </p:cNvPr>
          <p:cNvCxnSpPr/>
          <p:nvPr/>
        </p:nvCxnSpPr>
        <p:spPr>
          <a:xfrm>
            <a:off x="6512516" y="3739594"/>
            <a:ext cx="1095375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034E45AB-510E-4062-A280-D04FFBEC3AE6}"/>
              </a:ext>
            </a:extLst>
          </p:cNvPr>
          <p:cNvSpPr/>
          <p:nvPr/>
        </p:nvSpPr>
        <p:spPr>
          <a:xfrm>
            <a:off x="1747172" y="5167442"/>
            <a:ext cx="7667596" cy="64254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</a:rPr>
              <a:t>Revisões periódicas com base nas políticas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60AF1A-826B-4378-AB0F-5669F2FAF76E}"/>
              </a:ext>
            </a:extLst>
          </p:cNvPr>
          <p:cNvSpPr txBox="1"/>
          <p:nvPr/>
        </p:nvSpPr>
        <p:spPr>
          <a:xfrm>
            <a:off x="4514827" y="5824000"/>
            <a:ext cx="22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accent1">
                    <a:lumMod val="75000"/>
                  </a:schemeClr>
                </a:solidFill>
              </a:rPr>
              <a:t>Revisões de EDD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8E5E57-9007-40C7-AFCB-1F59A167D6BB}"/>
              </a:ext>
            </a:extLst>
          </p:cNvPr>
          <p:cNvCxnSpPr>
            <a:cxnSpLocks/>
          </p:cNvCxnSpPr>
          <p:nvPr/>
        </p:nvCxnSpPr>
        <p:spPr>
          <a:xfrm flipH="1" flipV="1">
            <a:off x="5651480" y="4411164"/>
            <a:ext cx="3821" cy="70937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246509F-E9BE-49C0-BADE-53D5EBC23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30" y="5207880"/>
            <a:ext cx="494522" cy="49673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5722449-E87A-47C8-B762-09D14D76584A}"/>
              </a:ext>
            </a:extLst>
          </p:cNvPr>
          <p:cNvSpPr txBox="1">
            <a:spLocks/>
          </p:cNvSpPr>
          <p:nvPr/>
        </p:nvSpPr>
        <p:spPr>
          <a:xfrm>
            <a:off x="1555750" y="593725"/>
            <a:ext cx="9026525" cy="3726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t-PT" dirty="0"/>
              <a:t>Processo de Onboarding</a:t>
            </a:r>
            <a:endParaRPr lang="en-Z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41B412-213F-4705-BAF9-6577B1DB45A3}"/>
              </a:ext>
            </a:extLst>
          </p:cNvPr>
          <p:cNvSpPr txBox="1"/>
          <p:nvPr/>
        </p:nvSpPr>
        <p:spPr>
          <a:xfrm>
            <a:off x="909310" y="1158445"/>
            <a:ext cx="10042101" cy="1154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pt-BR" sz="1600" dirty="0">
                <a:solidFill>
                  <a:prstClr val="black"/>
                </a:solidFill>
              </a:rPr>
              <a:t>Qualquer tipo de conta de um cliente é potencialmente vulnerável à </a:t>
            </a:r>
            <a:r>
              <a:rPr lang="pt-BR" sz="1600" b="1" dirty="0">
                <a:solidFill>
                  <a:prstClr val="black"/>
                </a:solidFill>
              </a:rPr>
              <a:t>branqueamento de capitais ou financiamento do terrorismo</a:t>
            </a:r>
            <a:r>
              <a:rPr lang="pt-BR" sz="1600" dirty="0">
                <a:solidFill>
                  <a:prstClr val="black"/>
                </a:solidFill>
              </a:rPr>
              <a:t>, pela natureza do seu </a:t>
            </a:r>
            <a:r>
              <a:rPr lang="pt-BR" sz="1600" b="1" dirty="0">
                <a:solidFill>
                  <a:prstClr val="black"/>
                </a:solidFill>
              </a:rPr>
              <a:t>negócio</a:t>
            </a:r>
            <a:r>
              <a:rPr lang="pt-BR" sz="1600" dirty="0">
                <a:solidFill>
                  <a:prstClr val="black"/>
                </a:solidFill>
              </a:rPr>
              <a:t>, </a:t>
            </a:r>
            <a:r>
              <a:rPr lang="pt-BR" sz="1600" b="1" dirty="0">
                <a:solidFill>
                  <a:prstClr val="black"/>
                </a:solidFill>
              </a:rPr>
              <a:t>ocupação</a:t>
            </a:r>
            <a:r>
              <a:rPr lang="pt-BR" sz="1600" dirty="0">
                <a:solidFill>
                  <a:prstClr val="black"/>
                </a:solidFill>
              </a:rPr>
              <a:t>, ou actividade de transacção prevista. </a:t>
            </a:r>
            <a:endParaRPr lang="en-Z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EDBF86-FA77-4180-9E55-B9710A4A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80281"/>
              </p:ext>
            </p:extLst>
          </p:nvPr>
        </p:nvGraphicFramePr>
        <p:xfrm>
          <a:off x="546100" y="1498554"/>
          <a:ext cx="10947399" cy="4154805"/>
        </p:xfrm>
        <a:graphic>
          <a:graphicData uri="http://schemas.openxmlformats.org/drawingml/2006/table">
            <a:tbl>
              <a:tblPr/>
              <a:tblGrid>
                <a:gridCol w="4347647">
                  <a:extLst>
                    <a:ext uri="{9D8B030D-6E8A-4147-A177-3AD203B41FA5}">
                      <a16:colId xmlns:a16="http://schemas.microsoft.com/office/drawing/2014/main" val="2769272274"/>
                    </a:ext>
                  </a:extLst>
                </a:gridCol>
                <a:gridCol w="2252105">
                  <a:extLst>
                    <a:ext uri="{9D8B030D-6E8A-4147-A177-3AD203B41FA5}">
                      <a16:colId xmlns:a16="http://schemas.microsoft.com/office/drawing/2014/main" val="3082331880"/>
                    </a:ext>
                  </a:extLst>
                </a:gridCol>
                <a:gridCol w="4347647">
                  <a:extLst>
                    <a:ext uri="{9D8B030D-6E8A-4147-A177-3AD203B41FA5}">
                      <a16:colId xmlns:a16="http://schemas.microsoft.com/office/drawing/2014/main" val="2610147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Factor de Risco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Peso (CRA)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7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Elementos de Risco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73774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Cliente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Presença no País (Residente Ou Não)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38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 De PEP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B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8966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PEP Local ou Estrangeiro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543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Ocupação/Actividade de Negócio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Ocupação/Actividade de Negócio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75221"/>
                  </a:ext>
                </a:extLst>
              </a:tr>
              <a:tr h="1167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Jurisdição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Nacionalidade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1922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Canal de Distribuição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Canal de Distribuição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8168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Canal de OnBoarding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648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Produtos e Serviços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Produtos e Serviços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0202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47B6417-7E08-4EAB-970C-0BB10239A232}"/>
              </a:ext>
            </a:extLst>
          </p:cNvPr>
          <p:cNvSpPr txBox="1">
            <a:spLocks/>
          </p:cNvSpPr>
          <p:nvPr/>
        </p:nvSpPr>
        <p:spPr>
          <a:xfrm>
            <a:off x="1555750" y="593725"/>
            <a:ext cx="9026525" cy="3726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t-PT" dirty="0"/>
              <a:t>Factores de Risco do Modelo CRA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7903881"/>
      </p:ext>
    </p:extLst>
  </p:cSld>
  <p:clrMapOvr>
    <a:masterClrMapping/>
  </p:clrMapOvr>
</p:sld>
</file>

<file path=ppt/theme/theme1.xml><?xml version="1.0" encoding="utf-8"?>
<a:theme xmlns:a="http://schemas.openxmlformats.org/drawingml/2006/main" name="IT CAN BE">
  <a:themeElements>
    <a:clrScheme name="">
      <a:dk1>
        <a:srgbClr val="0A2240"/>
      </a:dk1>
      <a:lt1>
        <a:srgbClr val="FFFFFF"/>
      </a:lt1>
      <a:dk2>
        <a:srgbClr val="A7A7A7"/>
      </a:dk2>
      <a:lt2>
        <a:srgbClr val="535353"/>
      </a:lt2>
      <a:accent1>
        <a:srgbClr val="0033A1"/>
      </a:accent1>
      <a:accent2>
        <a:srgbClr val="00A1E0"/>
      </a:accent2>
      <a:accent3>
        <a:srgbClr val="FFFFFF"/>
      </a:accent3>
      <a:accent4>
        <a:srgbClr val="071B35"/>
      </a:accent4>
      <a:accent5>
        <a:srgbClr val="AAADCD"/>
      </a:accent5>
      <a:accent6>
        <a:srgbClr val="0091CB"/>
      </a:accent6>
      <a:hlink>
        <a:srgbClr val="0000FF"/>
      </a:hlink>
      <a:folHlink>
        <a:srgbClr val="FF00FF"/>
      </a:folHlink>
    </a:clrScheme>
    <a:fontScheme name="IT CAN B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pt-ZA" altLang="pt-ZA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pt-ZA" altLang="pt-ZA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151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Imago</vt:lpstr>
      <vt:lpstr>IT CAN BE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Jaime, Izidine I</dc:creator>
  <cp:lastModifiedBy>Jaime, Izidine I</cp:lastModifiedBy>
  <cp:revision>18</cp:revision>
  <dcterms:created xsi:type="dcterms:W3CDTF">2020-11-17T06:32:49Z</dcterms:created>
  <dcterms:modified xsi:type="dcterms:W3CDTF">2022-03-29T07:26:27Z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iteId">
    <vt:lpwstr>7369e6ec-faa6-42fa-bc0e-4f332da5b1db</vt:lpwstr>
  </property>
  <property fmtid="{D5CDD505-2E9C-101B-9397-08002B2CF9AE}" pid="4" name="MSIP_Label_027a3850-2850-457c-8efb-fdd5fa4d27d3_SetDate">
    <vt:lpwstr>2020-11-17T11:59:11.9282235Z</vt:lpwstr>
  </property>
  <property fmtid="{D5CDD505-2E9C-101B-9397-08002B2CF9AE}" pid="5" name="MSIP_Label_027a3850-2850-457c-8efb-fdd5fa4d27d3_Name">
    <vt:lpwstr>General (No Protection)</vt:lpwstr>
  </property>
  <property fmtid="{D5CDD505-2E9C-101B-9397-08002B2CF9AE}" pid="6" name="MSIP_Label_027a3850-2850-457c-8efb-fdd5fa4d27d3_ActionId">
    <vt:lpwstr>efcb356f-66f5-49f9-ab43-ae900d6392c6</vt:lpwstr>
  </property>
  <property fmtid="{D5CDD505-2E9C-101B-9397-08002B2CF9AE}" pid="7" name="MSIP_Label_027a3850-2850-457c-8efb-fdd5fa4d27d3_Extended_MSFT_Method">
    <vt:lpwstr>Automatic</vt:lpwstr>
  </property>
  <property fmtid="{D5CDD505-2E9C-101B-9397-08002B2CF9AE}" pid="8" name="Sensitivity">
    <vt:lpwstr>General (No Protection)</vt:lpwstr>
  </property>
</Properties>
</file>