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935" r:id="rId1"/>
  </p:sldMasterIdLst>
  <p:notesMasterIdLst>
    <p:notesMasterId r:id="rId16"/>
  </p:notesMasterIdLst>
  <p:sldIdLst>
    <p:sldId id="291" r:id="rId2"/>
    <p:sldId id="271" r:id="rId3"/>
    <p:sldId id="290" r:id="rId4"/>
    <p:sldId id="298" r:id="rId5"/>
    <p:sldId id="299" r:id="rId6"/>
    <p:sldId id="257" r:id="rId7"/>
    <p:sldId id="267" r:id="rId8"/>
    <p:sldId id="292" r:id="rId9"/>
    <p:sldId id="293" r:id="rId10"/>
    <p:sldId id="294" r:id="rId11"/>
    <p:sldId id="295" r:id="rId12"/>
    <p:sldId id="296" r:id="rId13"/>
    <p:sldId id="297" r:id="rId14"/>
    <p:sldId id="30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Aflalo" initials="AA" lastIdx="1" clrIdx="0"/>
  <p:cmAuthor id="2" name="roeibadur" initials="r" lastIdx="1" clrIdx="1"/>
  <p:cmAuthor id="3" name="יונתן ערדני" initials="יע" lastIdx="1" clrIdx="2"/>
  <p:cmAuthor id="4" name="Itzik Ariel" initials="IA" lastIdx="1" clrIdx="3">
    <p:extLst>
      <p:ext uri="{19B8F6BF-5375-455C-9EA6-DF929625EA0E}">
        <p15:presenceInfo xmlns:p15="http://schemas.microsoft.com/office/powerpoint/2012/main" xmlns="" userId="S::Itzik.Ariel@bagirasys.com::8203d61c-dcb9-4d99-bd60-558d32fc66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CE"/>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969" autoAdjust="0"/>
    <p:restoredTop sz="94717"/>
  </p:normalViewPr>
  <p:slideViewPr>
    <p:cSldViewPr snapToGrid="0" snapToObjects="1">
      <p:cViewPr>
        <p:scale>
          <a:sx n="91" d="100"/>
          <a:sy n="91" d="100"/>
        </p:scale>
        <p:origin x="-91" y="1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A5C97F4-9179-7947-8D98-84635E579D66}" type="datetimeFigureOut">
              <a:rPr lang="he-IL" smtClean="0"/>
              <a:t>כ"א/תשרי/תשפ"א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41019F9-552A-7F45-BF06-06C5421C48F2}" type="slidenum">
              <a:rPr lang="he-IL" smtClean="0"/>
              <a:t>‹#›</a:t>
            </a:fld>
            <a:endParaRPr lang="he-IL"/>
          </a:p>
        </p:txBody>
      </p:sp>
    </p:spTree>
    <p:extLst>
      <p:ext uri="{BB962C8B-B14F-4D97-AF65-F5344CB8AC3E}">
        <p14:creationId xmlns:p14="http://schemas.microsoft.com/office/powerpoint/2010/main" val="205500752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41019F9-552A-7F45-BF06-06C5421C48F2}" type="slidenum">
              <a:rPr lang="he-IL" smtClean="0"/>
              <a:t>3</a:t>
            </a:fld>
            <a:endParaRPr lang="he-IL"/>
          </a:p>
        </p:txBody>
      </p:sp>
    </p:spTree>
    <p:extLst>
      <p:ext uri="{BB962C8B-B14F-4D97-AF65-F5344CB8AC3E}">
        <p14:creationId xmlns:p14="http://schemas.microsoft.com/office/powerpoint/2010/main" val="18967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41019F9-552A-7F45-BF06-06C5421C48F2}" type="slidenum">
              <a:rPr lang="he-IL" smtClean="0"/>
              <a:t>6</a:t>
            </a:fld>
            <a:endParaRPr lang="he-IL"/>
          </a:p>
        </p:txBody>
      </p:sp>
    </p:spTree>
    <p:extLst>
      <p:ext uri="{BB962C8B-B14F-4D97-AF65-F5344CB8AC3E}">
        <p14:creationId xmlns:p14="http://schemas.microsoft.com/office/powerpoint/2010/main" val="372804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41019F9-552A-7F45-BF06-06C5421C48F2}" type="slidenum">
              <a:rPr lang="he-IL" smtClean="0"/>
              <a:t>7</a:t>
            </a:fld>
            <a:endParaRPr lang="he-IL"/>
          </a:p>
        </p:txBody>
      </p:sp>
    </p:spTree>
    <p:extLst>
      <p:ext uri="{BB962C8B-B14F-4D97-AF65-F5344CB8AC3E}">
        <p14:creationId xmlns:p14="http://schemas.microsoft.com/office/powerpoint/2010/main" val="336071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155819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266112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74488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54130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129109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52491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317994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141559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83949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EA98723-82EA-CA42-9350-9A11499DD453}" type="slidenum">
              <a:rPr lang="he-IL" smtClean="0"/>
              <a:t>‹#›</a:t>
            </a:fld>
            <a:endParaRPr lang="he-IL"/>
          </a:p>
        </p:txBody>
      </p:sp>
    </p:spTree>
    <p:extLst>
      <p:ext uri="{BB962C8B-B14F-4D97-AF65-F5344CB8AC3E}">
        <p14:creationId xmlns:p14="http://schemas.microsoft.com/office/powerpoint/2010/main" val="155439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E7111ACA-3B89-304B-B29A-C8071AEE6033}" type="datetimeFigureOut">
              <a:rPr lang="he-IL" smtClean="0"/>
              <a:t>כ"א/תשרי/תשפ"א</a:t>
            </a:fld>
            <a:endParaRPr lang="he-IL"/>
          </a:p>
        </p:txBody>
      </p:sp>
      <p:sp>
        <p:nvSpPr>
          <p:cNvPr id="10" name="Footer Placeholder 9"/>
          <p:cNvSpPr>
            <a:spLocks noGrp="1"/>
          </p:cNvSpPr>
          <p:nvPr>
            <p:ph type="ftr" sz="quarter" idx="11"/>
          </p:nvPr>
        </p:nvSpPr>
        <p:spPr/>
        <p:txBody>
          <a:bodyPr/>
          <a:lstStyle/>
          <a:p>
            <a:endParaRPr lang="he-IL"/>
          </a:p>
        </p:txBody>
      </p:sp>
      <p:sp>
        <p:nvSpPr>
          <p:cNvPr id="11" name="Slide Number Placeholder 10"/>
          <p:cNvSpPr>
            <a:spLocks noGrp="1"/>
          </p:cNvSpPr>
          <p:nvPr>
            <p:ph type="sldNum" sz="quarter" idx="12"/>
          </p:nvPr>
        </p:nvSpPr>
        <p:spPr/>
        <p:txBody>
          <a:bodyPr/>
          <a:lstStyle/>
          <a:p>
            <a:fld id="{4EA98723-82EA-CA42-9350-9A11499DD453}" type="slidenum">
              <a:rPr lang="he-IL" smtClean="0"/>
              <a:t>‹#›</a:t>
            </a:fld>
            <a:endParaRPr lang="he-IL"/>
          </a:p>
        </p:txBody>
      </p:sp>
    </p:spTree>
    <p:extLst>
      <p:ext uri="{BB962C8B-B14F-4D97-AF65-F5344CB8AC3E}">
        <p14:creationId xmlns:p14="http://schemas.microsoft.com/office/powerpoint/2010/main" val="202284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8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7111ACA-3B89-304B-B29A-C8071AEE6033}" type="datetimeFigureOut">
              <a:rPr lang="he-IL" smtClean="0"/>
              <a:t>כ"א/תשרי/תשפ"א</a:t>
            </a:fld>
            <a:endParaRPr lang="he-IL"/>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he-IL"/>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EA98723-82EA-CA42-9350-9A11499DD453}" type="slidenum">
              <a:rPr lang="he-IL" smtClean="0"/>
              <a:t>‹#›</a:t>
            </a:fld>
            <a:endParaRPr lang="he-IL"/>
          </a:p>
        </p:txBody>
      </p:sp>
    </p:spTree>
    <p:extLst>
      <p:ext uri="{BB962C8B-B14F-4D97-AF65-F5344CB8AC3E}">
        <p14:creationId xmlns:p14="http://schemas.microsoft.com/office/powerpoint/2010/main" val="2106789940"/>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914400" rtl="1"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r" defTabSz="914400" rtl="1"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r" defTabSz="914400" rtl="1"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r" defTabSz="914400" rtl="1"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r" defTabSz="914400" rtl="1"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r" defTabSz="914400" rtl="1"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r" defTabSz="914400" rtl="1"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r" defTabSz="914400" rtl="1"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r" defTabSz="914400" rtl="1"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Draughts</a:t>
            </a:r>
            <a:r>
              <a:rPr lang="en-US" dirty="0"/>
              <a:t> </a:t>
            </a:r>
            <a:r>
              <a:rPr lang="en-GB" b="1" dirty="0"/>
              <a:t>Game</a:t>
            </a:r>
            <a:r>
              <a:rPr lang="he-IL" b="1" dirty="0"/>
              <a:t>- משחק דמקה  </a:t>
            </a:r>
            <a:endParaRPr lang="en-US" dirty="0"/>
          </a:p>
        </p:txBody>
      </p:sp>
      <p:sp>
        <p:nvSpPr>
          <p:cNvPr id="3" name="Content Placeholder 2"/>
          <p:cNvSpPr>
            <a:spLocks noGrp="1"/>
          </p:cNvSpPr>
          <p:nvPr>
            <p:ph idx="1"/>
          </p:nvPr>
        </p:nvSpPr>
        <p:spPr/>
        <p:txBody>
          <a:bodyPr>
            <a:normAutofit lnSpcReduction="10000"/>
          </a:bodyPr>
          <a:lstStyle/>
          <a:p>
            <a:endParaRPr lang="he-IL" sz="5400" b="1" dirty="0">
              <a:solidFill>
                <a:schemeClr val="tx1"/>
              </a:solidFill>
            </a:endParaRPr>
          </a:p>
          <a:p>
            <a:r>
              <a:rPr lang="he-IL" sz="4800" b="1" dirty="0">
                <a:solidFill>
                  <a:schemeClr val="tx1"/>
                </a:solidFill>
              </a:rPr>
              <a:t>קורס: פיתוח צד לקוח בסביבת אנדרואיד </a:t>
            </a:r>
            <a:r>
              <a:rPr lang="he-IL" sz="3600" b="1" dirty="0">
                <a:solidFill>
                  <a:schemeClr val="tx1"/>
                </a:solidFill>
              </a:rPr>
              <a:t>1.</a:t>
            </a:r>
          </a:p>
          <a:p>
            <a:r>
              <a:rPr lang="he-IL" sz="4800" b="1" dirty="0">
                <a:solidFill>
                  <a:schemeClr val="tx1"/>
                </a:solidFill>
              </a:rPr>
              <a:t>מרצה: מר ערן קצב.</a:t>
            </a:r>
            <a:endParaRPr lang="en-US" sz="4800" b="1" dirty="0">
              <a:solidFill>
                <a:schemeClr val="tx1"/>
              </a:solidFill>
            </a:endParaRPr>
          </a:p>
          <a:p>
            <a:r>
              <a:rPr lang="he-IL" sz="4800" b="1" dirty="0">
                <a:solidFill>
                  <a:schemeClr val="tx1"/>
                </a:solidFill>
              </a:rPr>
              <a:t>משתתפים: רועי בדור 312350671</a:t>
            </a:r>
          </a:p>
          <a:p>
            <a:r>
              <a:rPr lang="he-IL" sz="4800" b="1" dirty="0">
                <a:solidFill>
                  <a:schemeClr val="tx1"/>
                </a:solidFill>
              </a:rPr>
              <a:t>                איציק אריאל 313299505</a:t>
            </a:r>
            <a:endParaRPr lang="en-GB" sz="4800"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233074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59940-F66F-4ABB-873F-B55445F4ABB4}"/>
              </a:ext>
            </a:extLst>
          </p:cNvPr>
          <p:cNvSpPr>
            <a:spLocks noGrp="1"/>
          </p:cNvSpPr>
          <p:nvPr>
            <p:ph type="title"/>
          </p:nvPr>
        </p:nvSpPr>
        <p:spPr>
          <a:xfrm>
            <a:off x="426983" y="0"/>
            <a:ext cx="10772775" cy="1658198"/>
          </a:xfrm>
        </p:spPr>
        <p:txBody>
          <a:bodyPr/>
          <a:lstStyle/>
          <a:p>
            <a:pPr algn="ctr"/>
            <a:r>
              <a:rPr lang="he-IL" dirty="0"/>
              <a:t>טבלאות שיאים</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xmlns="" id="{141EBC6F-DF7F-47AF-9A26-FF35E7426534}"/>
              </a:ext>
            </a:extLst>
          </p:cNvPr>
          <p:cNvPicPr>
            <a:picLocks noGrp="1" noChangeAspect="1"/>
          </p:cNvPicPr>
          <p:nvPr>
            <p:ph idx="1"/>
          </p:nvPr>
        </p:nvPicPr>
        <p:blipFill>
          <a:blip r:embed="rId2"/>
          <a:stretch>
            <a:fillRect/>
          </a:stretch>
        </p:blipFill>
        <p:spPr>
          <a:xfrm>
            <a:off x="4962156" y="3410454"/>
            <a:ext cx="1343406" cy="2910714"/>
          </a:xfrm>
        </p:spPr>
      </p:pic>
      <p:pic>
        <p:nvPicPr>
          <p:cNvPr id="7" name="Picture 6" descr="Graphical user interface, application&#10;&#10;Description automatically generated">
            <a:extLst>
              <a:ext uri="{FF2B5EF4-FFF2-40B4-BE49-F238E27FC236}">
                <a16:creationId xmlns:a16="http://schemas.microsoft.com/office/drawing/2014/main" xmlns="" id="{A9E562CA-C4FA-478B-913E-83B421CCAAA8}"/>
              </a:ext>
            </a:extLst>
          </p:cNvPr>
          <p:cNvPicPr>
            <a:picLocks noChangeAspect="1"/>
          </p:cNvPicPr>
          <p:nvPr/>
        </p:nvPicPr>
        <p:blipFill>
          <a:blip r:embed="rId3"/>
          <a:stretch>
            <a:fillRect/>
          </a:stretch>
        </p:blipFill>
        <p:spPr>
          <a:xfrm>
            <a:off x="1029035" y="3427135"/>
            <a:ext cx="1343406" cy="291071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xmlns="" id="{7A4AE68A-3D99-4603-ADD8-72B949C32E84}"/>
              </a:ext>
            </a:extLst>
          </p:cNvPr>
          <p:cNvPicPr>
            <a:picLocks noChangeAspect="1"/>
          </p:cNvPicPr>
          <p:nvPr/>
        </p:nvPicPr>
        <p:blipFill>
          <a:blip r:embed="rId4"/>
          <a:stretch>
            <a:fillRect/>
          </a:stretch>
        </p:blipFill>
        <p:spPr>
          <a:xfrm>
            <a:off x="8895650" y="3427135"/>
            <a:ext cx="1343407" cy="2910715"/>
          </a:xfrm>
          <a:prstGeom prst="rect">
            <a:avLst/>
          </a:prstGeom>
        </p:spPr>
      </p:pic>
      <p:sp>
        <p:nvSpPr>
          <p:cNvPr id="10" name="Rectangle: Rounded Corners 9">
            <a:extLst>
              <a:ext uri="{FF2B5EF4-FFF2-40B4-BE49-F238E27FC236}">
                <a16:creationId xmlns:a16="http://schemas.microsoft.com/office/drawing/2014/main" xmlns="" id="{9F73DD65-FF5D-4135-9E72-96B359516544}"/>
              </a:ext>
            </a:extLst>
          </p:cNvPr>
          <p:cNvSpPr/>
          <p:nvPr/>
        </p:nvSpPr>
        <p:spPr>
          <a:xfrm>
            <a:off x="4096697" y="1747777"/>
            <a:ext cx="6760356" cy="12500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xmlns="" id="{E0C8B8B1-ACDF-4B97-B18B-7ED5FA56174D}"/>
              </a:ext>
            </a:extLst>
          </p:cNvPr>
          <p:cNvSpPr/>
          <p:nvPr/>
        </p:nvSpPr>
        <p:spPr>
          <a:xfrm>
            <a:off x="110039" y="1769980"/>
            <a:ext cx="11366339" cy="1368831"/>
          </a:xfrm>
          <a:prstGeom prst="roundRect">
            <a:avLst/>
          </a:prstGeom>
          <a:ln/>
        </p:spPr>
        <p:style>
          <a:lnRef idx="2">
            <a:schemeClr val="dk1"/>
          </a:lnRef>
          <a:fillRef idx="1">
            <a:schemeClr val="lt1"/>
          </a:fillRef>
          <a:effectRef idx="0">
            <a:schemeClr val="dk1"/>
          </a:effectRef>
          <a:fontRef idx="minor">
            <a:schemeClr val="dk1"/>
          </a:fontRef>
        </p:style>
        <p:txBody>
          <a:bodyPr rtlCol="0" anchor="ctr">
            <a:scene3d>
              <a:camera prst="perspectiveLeft"/>
              <a:lightRig rig="threePt" dir="t"/>
            </a:scene3d>
          </a:bodyPr>
          <a:lstStyle/>
          <a:p>
            <a:pPr algn="ctr"/>
            <a:r>
              <a:rPr lang="he-IL" dirty="0">
                <a:solidFill>
                  <a:srgbClr val="00B0F0"/>
                </a:solidFill>
              </a:rPr>
              <a:t>בנינו את המסך טבלאות שיאים המתבסס על תוצאות של השחקנים נגד </a:t>
            </a:r>
            <a:r>
              <a:rPr lang="he-IL" dirty="0" smtClean="0">
                <a:solidFill>
                  <a:srgbClr val="00B0F0"/>
                </a:solidFill>
              </a:rPr>
              <a:t>המחשב,</a:t>
            </a:r>
            <a:endParaRPr lang="he-IL" dirty="0">
              <a:solidFill>
                <a:srgbClr val="00B0F0"/>
              </a:solidFill>
            </a:endParaRPr>
          </a:p>
          <a:p>
            <a:pPr algn="ctr"/>
            <a:r>
              <a:rPr lang="en-US" b="1" dirty="0">
                <a:solidFill>
                  <a:srgbClr val="00B0F0"/>
                </a:solidFill>
              </a:rPr>
              <a:t>  </a:t>
            </a:r>
            <a:r>
              <a:rPr lang="he-IL" b="1" dirty="0">
                <a:solidFill>
                  <a:srgbClr val="00B0F0"/>
                </a:solidFill>
              </a:rPr>
              <a:t> שעל פי בחירת המשתמש שולף את הנתונים.</a:t>
            </a:r>
            <a:r>
              <a:rPr lang="en-US" b="1" dirty="0">
                <a:solidFill>
                  <a:schemeClr val="bg1"/>
                </a:solidFill>
              </a:rPr>
              <a:t>D</a:t>
            </a:r>
            <a:r>
              <a:rPr lang="en-GB" b="1" dirty="0">
                <a:solidFill>
                  <a:schemeClr val="bg1"/>
                </a:solidFill>
              </a:rPr>
              <a:t>ataBases </a:t>
            </a:r>
            <a:r>
              <a:rPr lang="he-IL" b="1" dirty="0">
                <a:solidFill>
                  <a:srgbClr val="00B0F0"/>
                </a:solidFill>
              </a:rPr>
              <a:t>ישנו כאן שימוש ב</a:t>
            </a:r>
            <a:r>
              <a:rPr lang="en-GB" b="1" dirty="0">
                <a:solidFill>
                  <a:srgbClr val="00B0F0"/>
                </a:solidFill>
              </a:rPr>
              <a:t>  ,</a:t>
            </a:r>
            <a:r>
              <a:rPr lang="en-US" b="1" dirty="0">
                <a:solidFill>
                  <a:schemeClr val="bg1"/>
                </a:solidFill>
              </a:rPr>
              <a:t>Retention</a:t>
            </a:r>
            <a:r>
              <a:rPr lang="he-IL" dirty="0">
                <a:solidFill>
                  <a:srgbClr val="00B0F0"/>
                </a:solidFill>
              </a:rPr>
              <a:t> על מנת ליצור תחרות ולהביא למצב של </a:t>
            </a:r>
          </a:p>
          <a:p>
            <a:pPr algn="ctr"/>
            <a:r>
              <a:rPr lang="en-US" b="1" dirty="0">
                <a:solidFill>
                  <a:srgbClr val="00B0F0"/>
                </a:solidFill>
              </a:rPr>
              <a:t>   </a:t>
            </a:r>
            <a:r>
              <a:rPr lang="he-IL" b="1" dirty="0">
                <a:solidFill>
                  <a:srgbClr val="00B0F0"/>
                </a:solidFill>
              </a:rPr>
              <a:t> שבנוסף מתאים ערכים </a:t>
            </a:r>
            <a:r>
              <a:rPr lang="en-US" b="1" dirty="0">
                <a:solidFill>
                  <a:schemeClr val="bg1"/>
                </a:solidFill>
              </a:rPr>
              <a:t>S</a:t>
            </a:r>
            <a:r>
              <a:rPr lang="en-GB" b="1" dirty="0" smtClean="0">
                <a:solidFill>
                  <a:schemeClr val="bg1"/>
                </a:solidFill>
              </a:rPr>
              <a:t>impleAdapter</a:t>
            </a:r>
            <a:r>
              <a:rPr lang="en-US" b="1" dirty="0" smtClean="0">
                <a:solidFill>
                  <a:schemeClr val="bg1"/>
                </a:solidFill>
              </a:rPr>
              <a:t> </a:t>
            </a:r>
            <a:r>
              <a:rPr lang="he-IL" b="1" dirty="0" smtClean="0">
                <a:solidFill>
                  <a:schemeClr val="bg1"/>
                </a:solidFill>
              </a:rPr>
              <a:t> </a:t>
            </a:r>
            <a:r>
              <a:rPr lang="he-IL" dirty="0">
                <a:solidFill>
                  <a:srgbClr val="00B0F0"/>
                </a:solidFill>
              </a:rPr>
              <a:t>באמצעות אובייקט מסוג </a:t>
            </a:r>
            <a:r>
              <a:rPr lang="en-US" b="1" dirty="0" smtClean="0">
                <a:solidFill>
                  <a:schemeClr val="bg1"/>
                </a:solidFill>
              </a:rPr>
              <a:t>MVC</a:t>
            </a:r>
            <a:r>
              <a:rPr lang="en-US" dirty="0" smtClean="0">
                <a:solidFill>
                  <a:srgbClr val="00B0F0"/>
                </a:solidFill>
              </a:rPr>
              <a:t> </a:t>
            </a:r>
            <a:r>
              <a:rPr lang="he-IL" dirty="0" smtClean="0">
                <a:solidFill>
                  <a:srgbClr val="00B0F0"/>
                </a:solidFill>
              </a:rPr>
              <a:t>לצורך הדינמיות, המשמש ל</a:t>
            </a:r>
            <a:r>
              <a:rPr lang="he-IL" dirty="0" smtClean="0">
                <a:solidFill>
                  <a:srgbClr val="00B0F0"/>
                </a:solidFill>
              </a:rPr>
              <a:t>שיטת </a:t>
            </a:r>
            <a:r>
              <a:rPr lang="en-US" b="1" dirty="0" smtClean="0">
                <a:solidFill>
                  <a:schemeClr val="bg1"/>
                </a:solidFill>
              </a:rPr>
              <a:t>ListView</a:t>
            </a:r>
            <a:r>
              <a:rPr lang="he-IL" dirty="0" smtClean="0">
                <a:solidFill>
                  <a:schemeClr val="bg1"/>
                </a:solidFill>
              </a:rPr>
              <a:t> </a:t>
            </a:r>
            <a:r>
              <a:rPr lang="he-IL" dirty="0">
                <a:solidFill>
                  <a:srgbClr val="00B0F0"/>
                </a:solidFill>
              </a:rPr>
              <a:t>השתמשנו </a:t>
            </a:r>
            <a:r>
              <a:rPr lang="he-IL" dirty="0" smtClean="0">
                <a:solidFill>
                  <a:srgbClr val="00B0F0"/>
                </a:solidFill>
              </a:rPr>
              <a:t>כאן ב </a:t>
            </a:r>
            <a:endParaRPr lang="he-IL" dirty="0">
              <a:solidFill>
                <a:srgbClr val="00B0F0"/>
              </a:solidFill>
            </a:endParaRPr>
          </a:p>
          <a:p>
            <a:pPr algn="ctr"/>
            <a:r>
              <a:rPr lang="he-IL" dirty="0">
                <a:solidFill>
                  <a:srgbClr val="00B0F0"/>
                </a:solidFill>
              </a:rPr>
              <a:t>שבנינו ל בטבלה.</a:t>
            </a:r>
            <a:r>
              <a:rPr lang="en-GB" dirty="0">
                <a:solidFill>
                  <a:srgbClr val="00B0F0"/>
                </a:solidFill>
              </a:rPr>
              <a:t> </a:t>
            </a:r>
            <a:r>
              <a:rPr lang="en-GB" b="1" dirty="0">
                <a:solidFill>
                  <a:schemeClr val="bg1"/>
                </a:solidFill>
              </a:rPr>
              <a:t>views</a:t>
            </a:r>
            <a:r>
              <a:rPr lang="en-GB" dirty="0">
                <a:solidFill>
                  <a:srgbClr val="00B0F0"/>
                </a:solidFill>
              </a:rPr>
              <a:t> </a:t>
            </a:r>
            <a:r>
              <a:rPr lang="he-IL" dirty="0">
                <a:solidFill>
                  <a:srgbClr val="00B0F0"/>
                </a:solidFill>
              </a:rPr>
              <a:t>אישית ל</a:t>
            </a:r>
            <a:r>
              <a:rPr lang="en-GB" dirty="0">
                <a:solidFill>
                  <a:srgbClr val="00B0F0"/>
                </a:solidFill>
              </a:rPr>
              <a:t> </a:t>
            </a:r>
            <a:endParaRPr lang="en-US" dirty="0">
              <a:solidFill>
                <a:srgbClr val="00B0F0"/>
              </a:solidFill>
            </a:endParaRPr>
          </a:p>
        </p:txBody>
      </p:sp>
      <p:sp>
        <p:nvSpPr>
          <p:cNvPr id="12" name="Flowchart: Magnetic Disk 11">
            <a:extLst>
              <a:ext uri="{FF2B5EF4-FFF2-40B4-BE49-F238E27FC236}">
                <a16:creationId xmlns:a16="http://schemas.microsoft.com/office/drawing/2014/main" xmlns="" id="{92613A7F-944D-4F75-85A2-D4344001DEE3}"/>
              </a:ext>
            </a:extLst>
          </p:cNvPr>
          <p:cNvSpPr/>
          <p:nvPr/>
        </p:nvSpPr>
        <p:spPr>
          <a:xfrm>
            <a:off x="426983" y="2236356"/>
            <a:ext cx="513331" cy="590309"/>
          </a:xfrm>
          <a:prstGeom prst="flowChartMagneticDisk">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99380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0CD5C-DB1B-4143-A7DE-84A7222D97C2}"/>
              </a:ext>
            </a:extLst>
          </p:cNvPr>
          <p:cNvSpPr>
            <a:spLocks noGrp="1"/>
          </p:cNvSpPr>
          <p:nvPr>
            <p:ph type="title"/>
          </p:nvPr>
        </p:nvSpPr>
        <p:spPr>
          <a:xfrm>
            <a:off x="1029331" y="160051"/>
            <a:ext cx="10772775" cy="1658198"/>
          </a:xfrm>
        </p:spPr>
        <p:txBody>
          <a:bodyPr/>
          <a:lstStyle/>
          <a:p>
            <a:pPr algn="ctr"/>
            <a:r>
              <a:rPr lang="he-IL" dirty="0"/>
              <a:t>משחק דמקה - הסבר כללי </a:t>
            </a:r>
            <a:endParaRPr lang="en-US" dirty="0"/>
          </a:p>
        </p:txBody>
      </p:sp>
      <p:sp>
        <p:nvSpPr>
          <p:cNvPr id="3" name="Content Placeholder 2">
            <a:extLst>
              <a:ext uri="{FF2B5EF4-FFF2-40B4-BE49-F238E27FC236}">
                <a16:creationId xmlns:a16="http://schemas.microsoft.com/office/drawing/2014/main" xmlns="" id="{933864BC-655C-4435-BCB9-F63F4C79F557}"/>
              </a:ext>
            </a:extLst>
          </p:cNvPr>
          <p:cNvSpPr>
            <a:spLocks noGrp="1"/>
          </p:cNvSpPr>
          <p:nvPr>
            <p:ph idx="1"/>
          </p:nvPr>
        </p:nvSpPr>
        <p:spPr>
          <a:xfrm>
            <a:off x="719137" y="1550493"/>
            <a:ext cx="10753725" cy="3766185"/>
          </a:xfrm>
        </p:spPr>
        <p:txBody>
          <a:bodyPr>
            <a:noAutofit/>
          </a:bodyPr>
          <a:lstStyle/>
          <a:p>
            <a:r>
              <a:rPr lang="he-IL" dirty="0">
                <a:solidFill>
                  <a:schemeClr val="tx1"/>
                </a:solidFill>
              </a:rPr>
              <a:t>משחק דמקה שבנינו מתבסס על הכללים הקלאסים של משחק דמקה שחייב לאכול כאשר יש אופציה, ישנה אפשרות להשיג מלך כאשר מגיעים לשורה הראשונה של היריב.</a:t>
            </a:r>
          </a:p>
          <a:p>
            <a:r>
              <a:rPr lang="he-IL" dirty="0">
                <a:solidFill>
                  <a:schemeClr val="tx1"/>
                </a:solidFill>
              </a:rPr>
              <a:t>הוראות למשחק נשלחות למשתמש באופן דינמי, במידה והמשתמש  אינו יודע לשחק או לא מכיר מספיק טוב את הכללים קיימת לוגיקה אשר עוזרת ומכוונת את המשתמש בזמן המשחק ומציגה לו הודעות על המהלכים הבאים.</a:t>
            </a:r>
          </a:p>
          <a:p>
            <a:r>
              <a:rPr lang="he-IL" dirty="0">
                <a:solidFill>
                  <a:schemeClr val="tx1"/>
                </a:solidFill>
              </a:rPr>
              <a:t>דוגמאות: כאשר השחקן לא שם לב שהוא צריך לאכול, לא יהיה לו אפשרות להמשיך עם שחקן אחר</a:t>
            </a:r>
          </a:p>
          <a:p>
            <a:r>
              <a:rPr lang="he-IL" dirty="0">
                <a:solidFill>
                  <a:schemeClr val="tx1"/>
                </a:solidFill>
              </a:rPr>
              <a:t>עד שהוא יאכל  את היריב.</a:t>
            </a:r>
          </a:p>
          <a:p>
            <a:r>
              <a:rPr lang="he-IL" dirty="0">
                <a:solidFill>
                  <a:schemeClr val="tx1"/>
                </a:solidFill>
              </a:rPr>
              <a:t>אם הוא מנסה לקפוץ למקום לא אפשרי או משתמש בשחקני  היריב, יקבל הודעה מתאימה </a:t>
            </a:r>
            <a:r>
              <a:rPr lang="he-IL" dirty="0" smtClean="0">
                <a:solidFill>
                  <a:schemeClr val="tx1"/>
                </a:solidFill>
              </a:rPr>
              <a:t>אשר תסביר </a:t>
            </a:r>
            <a:r>
              <a:rPr lang="he-IL" dirty="0">
                <a:solidFill>
                  <a:schemeClr val="tx1"/>
                </a:solidFill>
              </a:rPr>
              <a:t>לו את הטעות שלו.</a:t>
            </a:r>
          </a:p>
          <a:p>
            <a:r>
              <a:rPr lang="he-IL" dirty="0" smtClean="0">
                <a:solidFill>
                  <a:schemeClr val="tx1"/>
                </a:solidFill>
              </a:rPr>
              <a:t>הוספנו </a:t>
            </a:r>
            <a:r>
              <a:rPr lang="he-IL" dirty="0">
                <a:solidFill>
                  <a:schemeClr val="tx1"/>
                </a:solidFill>
              </a:rPr>
              <a:t>מוזיקת רקע ולחצן אשר משתיק או מאפשר את המוזיקה בעת </a:t>
            </a:r>
            <a:r>
              <a:rPr lang="he-IL" dirty="0" smtClean="0">
                <a:solidFill>
                  <a:schemeClr val="tx1"/>
                </a:solidFill>
              </a:rPr>
              <a:t>המשחק, בנוסף הוספנו</a:t>
            </a:r>
            <a:endParaRPr lang="he-IL" dirty="0">
              <a:solidFill>
                <a:schemeClr val="tx1"/>
              </a:solidFill>
            </a:endParaRPr>
          </a:p>
          <a:p>
            <a:r>
              <a:rPr lang="he-IL" dirty="0" smtClean="0">
                <a:solidFill>
                  <a:schemeClr val="tx1"/>
                </a:solidFill>
              </a:rPr>
              <a:t>תיבות </a:t>
            </a:r>
            <a:r>
              <a:rPr lang="he-IL" dirty="0">
                <a:solidFill>
                  <a:schemeClr val="tx1"/>
                </a:solidFill>
              </a:rPr>
              <a:t>טקסט אשר מכוונת כל שחקן איזה צד הוא במשחק וטקסט המציג את רמת המשחק(במצב של משחק נגד במחשב).</a:t>
            </a:r>
            <a:endParaRPr lang="en-US" dirty="0">
              <a:solidFill>
                <a:schemeClr val="tx1"/>
              </a:solidFill>
            </a:endParaRPr>
          </a:p>
        </p:txBody>
      </p:sp>
      <p:pic>
        <p:nvPicPr>
          <p:cNvPr id="5" name="Picture 4" descr="A picture containing object, person&#10;&#10;Description automatically generated">
            <a:extLst>
              <a:ext uri="{FF2B5EF4-FFF2-40B4-BE49-F238E27FC236}">
                <a16:creationId xmlns:a16="http://schemas.microsoft.com/office/drawing/2014/main" xmlns="" id="{587AF80E-2469-4EEE-AF9C-425E445A3FF1}"/>
              </a:ext>
            </a:extLst>
          </p:cNvPr>
          <p:cNvPicPr>
            <a:picLocks noChangeAspect="1"/>
          </p:cNvPicPr>
          <p:nvPr/>
        </p:nvPicPr>
        <p:blipFill>
          <a:blip r:embed="rId2"/>
          <a:stretch>
            <a:fillRect/>
          </a:stretch>
        </p:blipFill>
        <p:spPr>
          <a:xfrm flipV="1">
            <a:off x="10433612" y="357603"/>
            <a:ext cx="898003" cy="898003"/>
          </a:xfrm>
          <a:prstGeom prst="rect">
            <a:avLst/>
          </a:prstGeom>
        </p:spPr>
      </p:pic>
    </p:spTree>
    <p:extLst>
      <p:ext uri="{BB962C8B-B14F-4D97-AF65-F5344CB8AC3E}">
        <p14:creationId xmlns:p14="http://schemas.microsoft.com/office/powerpoint/2010/main" val="125872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C733F-FC80-4A28-897C-1FE37206D5C7}"/>
              </a:ext>
            </a:extLst>
          </p:cNvPr>
          <p:cNvSpPr>
            <a:spLocks noGrp="1"/>
          </p:cNvSpPr>
          <p:nvPr>
            <p:ph type="title"/>
          </p:nvPr>
        </p:nvSpPr>
        <p:spPr>
          <a:xfrm>
            <a:off x="-159727" y="256375"/>
            <a:ext cx="10772775" cy="1658198"/>
          </a:xfrm>
        </p:spPr>
        <p:txBody>
          <a:bodyPr/>
          <a:lstStyle/>
          <a:p>
            <a:pPr algn="ctr"/>
            <a:r>
              <a:rPr lang="he-IL" dirty="0"/>
              <a:t>שחקו נגד מחשב</a:t>
            </a:r>
            <a:endParaRPr lang="en-US" dirty="0"/>
          </a:p>
        </p:txBody>
      </p:sp>
      <p:pic>
        <p:nvPicPr>
          <p:cNvPr id="5" name="Content Placeholder 4" descr="A picture containing toiletry&#10;&#10;Description automatically generated">
            <a:extLst>
              <a:ext uri="{FF2B5EF4-FFF2-40B4-BE49-F238E27FC236}">
                <a16:creationId xmlns:a16="http://schemas.microsoft.com/office/drawing/2014/main" xmlns="" id="{A796E2F7-21AA-47A3-B96C-282E91FA25E5}"/>
              </a:ext>
            </a:extLst>
          </p:cNvPr>
          <p:cNvPicPr>
            <a:picLocks noGrp="1" noChangeAspect="1"/>
          </p:cNvPicPr>
          <p:nvPr>
            <p:ph idx="1"/>
          </p:nvPr>
        </p:nvPicPr>
        <p:blipFill>
          <a:blip r:embed="rId2"/>
          <a:stretch>
            <a:fillRect/>
          </a:stretch>
        </p:blipFill>
        <p:spPr>
          <a:xfrm>
            <a:off x="3887471" y="2137199"/>
            <a:ext cx="1738678" cy="3767137"/>
          </a:xfrm>
        </p:spPr>
      </p:pic>
      <p:sp>
        <p:nvSpPr>
          <p:cNvPr id="6" name="Flowchart: Sequential Access Storage 5">
            <a:extLst>
              <a:ext uri="{FF2B5EF4-FFF2-40B4-BE49-F238E27FC236}">
                <a16:creationId xmlns:a16="http://schemas.microsoft.com/office/drawing/2014/main" xmlns="" id="{9E6051D2-DF91-44E9-A2F2-23E46F3163FC}"/>
              </a:ext>
            </a:extLst>
          </p:cNvPr>
          <p:cNvSpPr/>
          <p:nvPr/>
        </p:nvSpPr>
        <p:spPr>
          <a:xfrm>
            <a:off x="2307186" y="1957520"/>
            <a:ext cx="1342663" cy="567159"/>
          </a:xfrm>
          <a:prstGeom prst="flowChartMagneticTap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he-IL" dirty="0"/>
              <a:t>לחצן השמע</a:t>
            </a:r>
            <a:endParaRPr lang="en-US" dirty="0"/>
          </a:p>
        </p:txBody>
      </p:sp>
      <p:sp>
        <p:nvSpPr>
          <p:cNvPr id="8" name="Cloud 7">
            <a:extLst>
              <a:ext uri="{FF2B5EF4-FFF2-40B4-BE49-F238E27FC236}">
                <a16:creationId xmlns:a16="http://schemas.microsoft.com/office/drawing/2014/main" xmlns="" id="{846E9F02-F656-4636-890F-604F8646E715}"/>
              </a:ext>
            </a:extLst>
          </p:cNvPr>
          <p:cNvSpPr/>
          <p:nvPr/>
        </p:nvSpPr>
        <p:spPr>
          <a:xfrm>
            <a:off x="6632647" y="1670039"/>
            <a:ext cx="1738678" cy="1239439"/>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he-IL" dirty="0"/>
              <a:t>טיימר שמחשב את זמן </a:t>
            </a:r>
            <a:r>
              <a:rPr lang="he-IL" dirty="0" smtClean="0"/>
              <a:t>המשחק</a:t>
            </a:r>
            <a:endParaRPr lang="en-US" dirty="0"/>
          </a:p>
        </p:txBody>
      </p:sp>
      <p:cxnSp>
        <p:nvCxnSpPr>
          <p:cNvPr id="10" name="Straight Arrow Connector 9">
            <a:extLst>
              <a:ext uri="{FF2B5EF4-FFF2-40B4-BE49-F238E27FC236}">
                <a16:creationId xmlns:a16="http://schemas.microsoft.com/office/drawing/2014/main" xmlns="" id="{2BE5572B-9854-4262-B977-317726A9FF21}"/>
              </a:ext>
            </a:extLst>
          </p:cNvPr>
          <p:cNvCxnSpPr>
            <a:cxnSpLocks/>
          </p:cNvCxnSpPr>
          <p:nvPr/>
        </p:nvCxnSpPr>
        <p:spPr>
          <a:xfrm flipV="1">
            <a:off x="5716096" y="2348996"/>
            <a:ext cx="910522" cy="68884"/>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Arrow: Striped Right 12">
            <a:extLst>
              <a:ext uri="{FF2B5EF4-FFF2-40B4-BE49-F238E27FC236}">
                <a16:creationId xmlns:a16="http://schemas.microsoft.com/office/drawing/2014/main" xmlns="" id="{76C66BD0-D23A-40B8-8EDA-BFD9F45AE8AF}"/>
              </a:ext>
            </a:extLst>
          </p:cNvPr>
          <p:cNvSpPr/>
          <p:nvPr/>
        </p:nvSpPr>
        <p:spPr>
          <a:xfrm rot="8600235">
            <a:off x="2459217" y="3853283"/>
            <a:ext cx="1124127" cy="3349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10438090-9FE6-439D-9A3B-EAFBBDAF48B5}"/>
              </a:ext>
            </a:extLst>
          </p:cNvPr>
          <p:cNvSpPr txBox="1"/>
          <p:nvPr/>
        </p:nvSpPr>
        <p:spPr>
          <a:xfrm>
            <a:off x="215646" y="4422990"/>
            <a:ext cx="2507849" cy="369332"/>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he-IL" dirty="0"/>
              <a:t>לוח המשחק עם חיילים</a:t>
            </a:r>
            <a:endParaRPr lang="en-US" dirty="0"/>
          </a:p>
        </p:txBody>
      </p:sp>
      <p:sp>
        <p:nvSpPr>
          <p:cNvPr id="21" name="Callout: Left Arrow 20">
            <a:extLst>
              <a:ext uri="{FF2B5EF4-FFF2-40B4-BE49-F238E27FC236}">
                <a16:creationId xmlns:a16="http://schemas.microsoft.com/office/drawing/2014/main" xmlns="" id="{E00E2683-9EC3-453B-8D63-5CF25F24BC85}"/>
              </a:ext>
            </a:extLst>
          </p:cNvPr>
          <p:cNvSpPr/>
          <p:nvPr/>
        </p:nvSpPr>
        <p:spPr>
          <a:xfrm>
            <a:off x="5685747" y="5187961"/>
            <a:ext cx="1516284" cy="540000"/>
          </a:xfrm>
          <a:prstGeom prst="leftArrowCallou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a:t>הרמה הנוכחית </a:t>
            </a:r>
            <a:endParaRPr lang="en-US" dirty="0"/>
          </a:p>
        </p:txBody>
      </p:sp>
      <p:pic>
        <p:nvPicPr>
          <p:cNvPr id="25" name="Picture 24" descr="Graphical user interface&#10;&#10;Description automatically generated">
            <a:extLst>
              <a:ext uri="{FF2B5EF4-FFF2-40B4-BE49-F238E27FC236}">
                <a16:creationId xmlns:a16="http://schemas.microsoft.com/office/drawing/2014/main" xmlns="" id="{223B5AB0-F271-4ED5-8E0F-0CC0DC916D79}"/>
              </a:ext>
            </a:extLst>
          </p:cNvPr>
          <p:cNvPicPr>
            <a:picLocks noChangeAspect="1"/>
          </p:cNvPicPr>
          <p:nvPr/>
        </p:nvPicPr>
        <p:blipFill>
          <a:blip r:embed="rId3"/>
          <a:stretch>
            <a:fillRect/>
          </a:stretch>
        </p:blipFill>
        <p:spPr>
          <a:xfrm>
            <a:off x="10218384" y="2157731"/>
            <a:ext cx="1738679" cy="3767136"/>
          </a:xfrm>
          <a:prstGeom prst="rect">
            <a:avLst/>
          </a:prstGeom>
        </p:spPr>
      </p:pic>
      <p:sp>
        <p:nvSpPr>
          <p:cNvPr id="26" name="Arrow: Striped Right 25">
            <a:extLst>
              <a:ext uri="{FF2B5EF4-FFF2-40B4-BE49-F238E27FC236}">
                <a16:creationId xmlns:a16="http://schemas.microsoft.com/office/drawing/2014/main" xmlns="" id="{C8585E97-31F9-4D0C-9C30-E8EE3AE566F7}"/>
              </a:ext>
            </a:extLst>
          </p:cNvPr>
          <p:cNvSpPr/>
          <p:nvPr/>
        </p:nvSpPr>
        <p:spPr>
          <a:xfrm rot="10800000">
            <a:off x="7284072" y="3627536"/>
            <a:ext cx="2174506" cy="819123"/>
          </a:xfrm>
          <a:prstGeom prst="stripedRightArrow">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xmlns="" id="{39E3C708-F4F0-4BF6-8FB1-666353DAF285}"/>
              </a:ext>
            </a:extLst>
          </p:cNvPr>
          <p:cNvSpPr txBox="1"/>
          <p:nvPr/>
        </p:nvSpPr>
        <p:spPr>
          <a:xfrm>
            <a:off x="10218384" y="914400"/>
            <a:ext cx="1657241" cy="1200329"/>
          </a:xfrm>
          <a:prstGeom prst="rect">
            <a:avLst/>
          </a:prstGeom>
          <a:noFill/>
        </p:spPr>
        <p:txBody>
          <a:bodyPr wrap="square" rtlCol="0">
            <a:spAutoFit/>
          </a:bodyPr>
          <a:lstStyle/>
          <a:p>
            <a:pPr algn="r"/>
            <a:r>
              <a:rPr lang="he-IL" dirty="0"/>
              <a:t>לאחר בחירת הרמה נעבור למסך המשחק נגד המחשב</a:t>
            </a:r>
            <a:endParaRPr lang="en-US" dirty="0"/>
          </a:p>
        </p:txBody>
      </p:sp>
    </p:spTree>
    <p:extLst>
      <p:ext uri="{BB962C8B-B14F-4D97-AF65-F5344CB8AC3E}">
        <p14:creationId xmlns:p14="http://schemas.microsoft.com/office/powerpoint/2010/main" val="1109206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A5589-A0AA-46AA-893B-375DA23B0261}"/>
              </a:ext>
            </a:extLst>
          </p:cNvPr>
          <p:cNvSpPr>
            <a:spLocks noGrp="1"/>
          </p:cNvSpPr>
          <p:nvPr>
            <p:ph type="title"/>
          </p:nvPr>
        </p:nvSpPr>
        <p:spPr/>
        <p:txBody>
          <a:bodyPr/>
          <a:lstStyle/>
          <a:p>
            <a:pPr algn="ctr"/>
            <a:r>
              <a:rPr lang="he-IL" dirty="0"/>
              <a:t>שחקן נגד שחקן </a:t>
            </a:r>
            <a:endParaRPr lang="en-US" dirty="0"/>
          </a:p>
        </p:txBody>
      </p:sp>
      <p:pic>
        <p:nvPicPr>
          <p:cNvPr id="5" name="Picture 4" descr="Graphical user interface&#10;&#10;Description automatically generated">
            <a:extLst>
              <a:ext uri="{FF2B5EF4-FFF2-40B4-BE49-F238E27FC236}">
                <a16:creationId xmlns:a16="http://schemas.microsoft.com/office/drawing/2014/main" xmlns="" id="{FFFDBBEC-6B90-4FE7-873D-DF7B131FB19D}"/>
              </a:ext>
            </a:extLst>
          </p:cNvPr>
          <p:cNvPicPr>
            <a:picLocks noChangeAspect="1"/>
          </p:cNvPicPr>
          <p:nvPr/>
        </p:nvPicPr>
        <p:blipFill>
          <a:blip r:embed="rId2"/>
          <a:stretch>
            <a:fillRect/>
          </a:stretch>
        </p:blipFill>
        <p:spPr>
          <a:xfrm>
            <a:off x="7986341" y="2419337"/>
            <a:ext cx="1632773" cy="3537675"/>
          </a:xfrm>
          <a:prstGeom prst="rect">
            <a:avLst/>
          </a:prstGeom>
        </p:spPr>
      </p:pic>
      <p:sp>
        <p:nvSpPr>
          <p:cNvPr id="6" name="Arrow: Chevron 5">
            <a:extLst>
              <a:ext uri="{FF2B5EF4-FFF2-40B4-BE49-F238E27FC236}">
                <a16:creationId xmlns:a16="http://schemas.microsoft.com/office/drawing/2014/main" xmlns="" id="{2CCBF390-9AD5-4FAC-BEB4-298E23EA7A59}"/>
              </a:ext>
            </a:extLst>
          </p:cNvPr>
          <p:cNvSpPr/>
          <p:nvPr/>
        </p:nvSpPr>
        <p:spPr>
          <a:xfrm rot="10800000">
            <a:off x="5106097" y="3580046"/>
            <a:ext cx="1308577" cy="775503"/>
          </a:xfrm>
          <a:prstGeom prst="chevron">
            <a:avLst/>
          </a:prstGeom>
          <a:solidFill>
            <a:schemeClr val="bg2">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pic>
        <p:nvPicPr>
          <p:cNvPr id="8" name="Picture 7" descr="A picture containing toiletry, cosmetic&#10;&#10;Description automatically generated">
            <a:extLst>
              <a:ext uri="{FF2B5EF4-FFF2-40B4-BE49-F238E27FC236}">
                <a16:creationId xmlns:a16="http://schemas.microsoft.com/office/drawing/2014/main" xmlns="" id="{5C9CA50B-6E22-48C3-B64B-AE9114EB8F70}"/>
              </a:ext>
            </a:extLst>
          </p:cNvPr>
          <p:cNvPicPr>
            <a:picLocks noChangeAspect="1"/>
          </p:cNvPicPr>
          <p:nvPr/>
        </p:nvPicPr>
        <p:blipFill>
          <a:blip r:embed="rId3"/>
          <a:stretch>
            <a:fillRect/>
          </a:stretch>
        </p:blipFill>
        <p:spPr>
          <a:xfrm>
            <a:off x="2183299" y="2268638"/>
            <a:ext cx="1702327" cy="3688375"/>
          </a:xfrm>
          <a:prstGeom prst="rect">
            <a:avLst/>
          </a:prstGeom>
        </p:spPr>
      </p:pic>
      <p:sp>
        <p:nvSpPr>
          <p:cNvPr id="9" name="Rectangle 8">
            <a:extLst>
              <a:ext uri="{FF2B5EF4-FFF2-40B4-BE49-F238E27FC236}">
                <a16:creationId xmlns:a16="http://schemas.microsoft.com/office/drawing/2014/main" xmlns="" id="{40968BA1-A4FF-4B88-A804-343E1BFD0494}"/>
              </a:ext>
            </a:extLst>
          </p:cNvPr>
          <p:cNvSpPr/>
          <p:nvPr/>
        </p:nvSpPr>
        <p:spPr>
          <a:xfrm>
            <a:off x="10050001" y="1030147"/>
            <a:ext cx="1632773" cy="3325402"/>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a:t>לאחר לחיצה על כפתור </a:t>
            </a:r>
            <a:r>
              <a:rPr lang="he-IL" dirty="0" smtClean="0"/>
              <a:t>"נגד </a:t>
            </a:r>
            <a:r>
              <a:rPr lang="he-IL" dirty="0"/>
              <a:t>שחקן" יפתח לנו דיאלוג להזנת שם השחקן השני ובלחיצת על כפתור "ההמשך" נעבור למסך המשחק </a:t>
            </a:r>
            <a:endParaRPr lang="en-US" dirty="0"/>
          </a:p>
        </p:txBody>
      </p:sp>
    </p:spTree>
    <p:extLst>
      <p:ext uri="{BB962C8B-B14F-4D97-AF65-F5344CB8AC3E}">
        <p14:creationId xmlns:p14="http://schemas.microsoft.com/office/powerpoint/2010/main" val="270596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2"/>
            <a:ext cx="10772775" cy="3686573"/>
          </a:xfrm>
        </p:spPr>
        <p:txBody>
          <a:bodyPr/>
          <a:lstStyle/>
          <a:p>
            <a:pPr algn="ctr"/>
            <a:r>
              <a:rPr lang="he-IL" sz="6000" dirty="0" smtClean="0"/>
              <a:t>הסוף</a:t>
            </a:r>
            <a:endParaRPr lang="en-US" dirty="0"/>
          </a:p>
        </p:txBody>
      </p:sp>
    </p:spTree>
    <p:extLst>
      <p:ext uri="{BB962C8B-B14F-4D97-AF65-F5344CB8AC3E}">
        <p14:creationId xmlns:p14="http://schemas.microsoft.com/office/powerpoint/2010/main" val="90688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B346F437-CF45-4C3D-B730-651B566F2E4E}"/>
              </a:ext>
            </a:extLst>
          </p:cNvPr>
          <p:cNvSpPr>
            <a:spLocks noGrp="1"/>
          </p:cNvSpPr>
          <p:nvPr>
            <p:ph type="title"/>
          </p:nvPr>
        </p:nvSpPr>
        <p:spPr>
          <a:xfrm>
            <a:off x="2499969" y="1884160"/>
            <a:ext cx="4978303" cy="2616199"/>
          </a:xfrm>
        </p:spPr>
        <p:txBody>
          <a:bodyPr vert="horz" lIns="91440" tIns="45720" rIns="91440" bIns="45720" rtlCol="0" anchor="ctr">
            <a:normAutofit/>
          </a:bodyPr>
          <a:lstStyle/>
          <a:p>
            <a:pPr lvl="0" algn="ctr"/>
            <a:r>
              <a:rPr lang="he-IL" sz="6000" dirty="0">
                <a:solidFill>
                  <a:schemeClr val="tx1"/>
                </a:solidFill>
                <a:latin typeface="Arial" charset="0"/>
                <a:ea typeface="Arial" charset="0"/>
                <a:cs typeface="Arial" charset="0"/>
              </a:rPr>
              <a:t>הצגת הפרויקט</a:t>
            </a:r>
          </a:p>
        </p:txBody>
      </p:sp>
      <p:pic>
        <p:nvPicPr>
          <p:cNvPr id="7" name="Graphic 6">
            <a:extLst>
              <a:ext uri="{FF2B5EF4-FFF2-40B4-BE49-F238E27FC236}">
                <a16:creationId xmlns:a16="http://schemas.microsoft.com/office/drawing/2014/main" xmlns="" id="{8A40FB06-9E7A-4E05-827C-C403F7167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73801" y="1614524"/>
            <a:ext cx="3341190" cy="3341190"/>
          </a:xfrm>
          <a:prstGeom prst="rect">
            <a:avLst/>
          </a:prstGeom>
        </p:spPr>
      </p:pic>
    </p:spTree>
    <p:extLst>
      <p:ext uri="{BB962C8B-B14F-4D97-AF65-F5344CB8AC3E}">
        <p14:creationId xmlns:p14="http://schemas.microsoft.com/office/powerpoint/2010/main" val="2532573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hlinkClick r:id="" action="ppaction://noaction"/>
            <a:extLst>
              <a:ext uri="{FF2B5EF4-FFF2-40B4-BE49-F238E27FC236}">
                <a16:creationId xmlns:a16="http://schemas.microsoft.com/office/drawing/2014/main" xmlns="" id="{9F19EB0C-390D-44DC-9635-38F89FECF467}"/>
              </a:ext>
            </a:extLst>
          </p:cNvPr>
          <p:cNvPicPr>
            <a:picLocks noChangeAspect="1"/>
          </p:cNvPicPr>
          <p:nvPr/>
        </p:nvPicPr>
        <p:blipFill>
          <a:blip r:embed="rId3">
            <a:alphaModFix amt="20000"/>
          </a:blip>
          <a:srcRect/>
          <a:stretch/>
        </p:blipFill>
        <p:spPr>
          <a:xfrm>
            <a:off x="2814825" y="149347"/>
            <a:ext cx="6708653" cy="6708653"/>
          </a:xfrm>
          <a:prstGeom prst="rect">
            <a:avLst/>
          </a:prstGeom>
          <a:blipFill dpi="0" rotWithShape="1">
            <a:blip r:embed="rId4">
              <a:alphaModFix amt="20000"/>
            </a:blip>
            <a:srcRect/>
            <a:tile tx="0" ty="0" sx="100000" sy="100000" flip="none" algn="tl"/>
          </a:bli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2" name="כותרת 1">
            <a:extLst>
              <a:ext uri="{FF2B5EF4-FFF2-40B4-BE49-F238E27FC236}">
                <a16:creationId xmlns:a16="http://schemas.microsoft.com/office/drawing/2014/main" xmlns="" id="{DF10FEE8-5567-48B7-B608-32DA6D1A3595}"/>
              </a:ext>
            </a:extLst>
          </p:cNvPr>
          <p:cNvSpPr>
            <a:spLocks noGrp="1"/>
          </p:cNvSpPr>
          <p:nvPr>
            <p:ph type="title"/>
          </p:nvPr>
        </p:nvSpPr>
        <p:spPr>
          <a:xfrm>
            <a:off x="483604" y="149347"/>
            <a:ext cx="10772775" cy="1512147"/>
          </a:xfrm>
        </p:spPr>
        <p:txBody>
          <a:bodyPr>
            <a:normAutofit/>
          </a:bodyPr>
          <a:lstStyle/>
          <a:p>
            <a:pPr algn="ctr"/>
            <a:r>
              <a:rPr lang="he-IL" b="1" dirty="0">
                <a:solidFill>
                  <a:schemeClr val="tx1"/>
                </a:solidFill>
                <a:effectLst>
                  <a:outerShdw blurRad="38100" dist="38100" dir="2700000" algn="tl">
                    <a:srgbClr val="000000">
                      <a:alpha val="43137"/>
                    </a:srgbClr>
                  </a:outerShdw>
                </a:effectLst>
              </a:rPr>
              <a:t>נושא הפרויקט</a:t>
            </a:r>
          </a:p>
        </p:txBody>
      </p:sp>
      <p:sp>
        <p:nvSpPr>
          <p:cNvPr id="5" name="מציין מיקום תוכן 4">
            <a:extLst>
              <a:ext uri="{FF2B5EF4-FFF2-40B4-BE49-F238E27FC236}">
                <a16:creationId xmlns:a16="http://schemas.microsoft.com/office/drawing/2014/main" xmlns="" id="{C20A6084-9B15-407E-B557-2F37E82BDAD3}"/>
              </a:ext>
            </a:extLst>
          </p:cNvPr>
          <p:cNvSpPr>
            <a:spLocks noGrp="1"/>
          </p:cNvSpPr>
          <p:nvPr>
            <p:ph idx="1"/>
          </p:nvPr>
        </p:nvSpPr>
        <p:spPr>
          <a:xfrm>
            <a:off x="792288" y="1264335"/>
            <a:ext cx="10753725" cy="5198001"/>
          </a:xfrm>
        </p:spPr>
        <p:txBody>
          <a:bodyPr>
            <a:normAutofit/>
          </a:bodyPr>
          <a:lstStyle/>
          <a:p>
            <a:pPr>
              <a:lnSpc>
                <a:spcPct val="100000"/>
              </a:lnSpc>
            </a:pPr>
            <a:endParaRPr lang="he-IL" b="1" dirty="0">
              <a:solidFill>
                <a:schemeClr val="tx1"/>
              </a:solidFill>
            </a:endParaRPr>
          </a:p>
          <a:p>
            <a:pPr>
              <a:lnSpc>
                <a:spcPct val="100000"/>
              </a:lnSpc>
            </a:pPr>
            <a:r>
              <a:rPr lang="he-IL" dirty="0">
                <a:solidFill>
                  <a:schemeClr val="tx1"/>
                </a:solidFill>
              </a:rPr>
              <a:t>המשחק החינוכי שבחרנו לפרויקט הוא משחק דמקה. המשחק כולל אנימציות שונות</a:t>
            </a:r>
          </a:p>
          <a:p>
            <a:pPr>
              <a:lnSpc>
                <a:spcPct val="100000"/>
              </a:lnSpc>
            </a:pPr>
            <a:r>
              <a:rPr lang="he-IL" dirty="0">
                <a:solidFill>
                  <a:schemeClr val="tx1"/>
                </a:solidFill>
              </a:rPr>
              <a:t>ממשק נוח ,שמירת נתוני התוצאות של המשתמש ואופציה לשחק לפי רמות נגד המחשב ובנוסף</a:t>
            </a:r>
          </a:p>
          <a:p>
            <a:pPr>
              <a:lnSpc>
                <a:spcPct val="100000"/>
              </a:lnSpc>
            </a:pPr>
            <a:r>
              <a:rPr lang="he-IL" dirty="0">
                <a:solidFill>
                  <a:schemeClr val="tx1"/>
                </a:solidFill>
              </a:rPr>
              <a:t>לשחק מול משתמשים אחרים באותה אפלקציה.</a:t>
            </a:r>
          </a:p>
          <a:p>
            <a:pPr>
              <a:lnSpc>
                <a:spcPct val="100000"/>
              </a:lnSpc>
            </a:pPr>
            <a:r>
              <a:rPr lang="he-IL" dirty="0">
                <a:solidFill>
                  <a:schemeClr val="tx1"/>
                </a:solidFill>
              </a:rPr>
              <a:t>אחד הדברים שהכנסנו </a:t>
            </a:r>
            <a:r>
              <a:rPr lang="he-IL" dirty="0" smtClean="0">
                <a:solidFill>
                  <a:schemeClr val="tx1"/>
                </a:solidFill>
              </a:rPr>
              <a:t>לפרויקט </a:t>
            </a:r>
            <a:r>
              <a:rPr lang="he-IL" dirty="0">
                <a:solidFill>
                  <a:schemeClr val="tx1"/>
                </a:solidFill>
              </a:rPr>
              <a:t>הוא עניין האתגר שהמשתמש ירצה לחזור לשחק, בנינו שלושה טבלאות שיאים ששומרים את תוצאות השחקנים ומציגים אותם לפי רמות המשחק שהם שיחקו וזמני הניצחון שלהם.</a:t>
            </a:r>
          </a:p>
          <a:p>
            <a:pPr>
              <a:lnSpc>
                <a:spcPct val="100000"/>
              </a:lnSpc>
            </a:pPr>
            <a:r>
              <a:rPr lang="he-IL" dirty="0">
                <a:solidFill>
                  <a:schemeClr val="tx1"/>
                </a:solidFill>
              </a:rPr>
              <a:t>הזמן הנמוך ביותר יוצג כשיא בטבלה והמטרה הוא לשבור שיאים ולהיות במקום הראשון.</a:t>
            </a:r>
          </a:p>
          <a:p>
            <a:pPr>
              <a:lnSpc>
                <a:spcPct val="100000"/>
              </a:lnSpc>
            </a:pPr>
            <a:r>
              <a:rPr lang="he-IL" dirty="0">
                <a:solidFill>
                  <a:schemeClr val="tx1"/>
                </a:solidFill>
              </a:rPr>
              <a:t>כך למשתמש נוצר רצון תחרותי לנצח בזמן הקצר ביותר ולשבור שיא ובנוסף לחדד את חוט </a:t>
            </a:r>
          </a:p>
          <a:p>
            <a:pPr>
              <a:lnSpc>
                <a:spcPct val="100000"/>
              </a:lnSpc>
            </a:pPr>
            <a:r>
              <a:rPr lang="he-IL" dirty="0">
                <a:solidFill>
                  <a:schemeClr val="tx1"/>
                </a:solidFill>
              </a:rPr>
              <a:t>המחשבה ולפתח חושים יצירתיים.</a:t>
            </a:r>
          </a:p>
          <a:p>
            <a:pPr>
              <a:lnSpc>
                <a:spcPct val="100000"/>
              </a:lnSpc>
            </a:pPr>
            <a:endParaRPr lang="he-IL" dirty="0">
              <a:solidFill>
                <a:schemeClr val="bg1"/>
              </a:solidFill>
            </a:endParaRPr>
          </a:p>
        </p:txBody>
      </p:sp>
    </p:spTree>
    <p:extLst>
      <p:ext uri="{BB962C8B-B14F-4D97-AF65-F5344CB8AC3E}">
        <p14:creationId xmlns:p14="http://schemas.microsoft.com/office/powerpoint/2010/main" val="1874291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0BCD4AC3-3242-41A4-B1BA-37FEE40B9FB4}"/>
              </a:ext>
            </a:extLst>
          </p:cNvPr>
          <p:cNvSpPr>
            <a:spLocks noGrp="1"/>
          </p:cNvSpPr>
          <p:nvPr>
            <p:ph type="ctrTitle"/>
          </p:nvPr>
        </p:nvSpPr>
        <p:spPr>
          <a:xfrm>
            <a:off x="603504" y="770467"/>
            <a:ext cx="10263788" cy="1427610"/>
          </a:xfrm>
        </p:spPr>
        <p:txBody>
          <a:bodyPr/>
          <a:lstStyle/>
          <a:p>
            <a:pPr algn="ctr"/>
            <a:r>
              <a:rPr lang="he-IL" dirty="0"/>
              <a:t>מטרת המשחק </a:t>
            </a:r>
            <a:r>
              <a:rPr lang="en-US" dirty="0"/>
              <a:t>	</a:t>
            </a:r>
            <a:endParaRPr lang="x-none" dirty="0"/>
          </a:p>
        </p:txBody>
      </p:sp>
      <p:sp>
        <p:nvSpPr>
          <p:cNvPr id="3" name="כותרת משנה 2">
            <a:extLst>
              <a:ext uri="{FF2B5EF4-FFF2-40B4-BE49-F238E27FC236}">
                <a16:creationId xmlns:a16="http://schemas.microsoft.com/office/drawing/2014/main" xmlns="" id="{1282A407-0B3B-4245-82F3-78C6D3D93F5B}"/>
              </a:ext>
            </a:extLst>
          </p:cNvPr>
          <p:cNvSpPr>
            <a:spLocks noGrp="1"/>
          </p:cNvSpPr>
          <p:nvPr>
            <p:ph type="subTitle" idx="1"/>
          </p:nvPr>
        </p:nvSpPr>
        <p:spPr>
          <a:xfrm>
            <a:off x="2012735" y="2606040"/>
            <a:ext cx="9228201" cy="3381522"/>
          </a:xfrm>
        </p:spPr>
        <p:txBody>
          <a:bodyPr/>
          <a:lstStyle/>
          <a:p>
            <a:pPr algn="r">
              <a:lnSpc>
                <a:spcPct val="100000"/>
              </a:lnSpc>
            </a:pPr>
            <a:r>
              <a:rPr lang="he-IL" sz="2400" dirty="0">
                <a:latin typeface="+mn-lt"/>
              </a:rPr>
              <a:t>מטרת המשחק היא לאכול את כל השחקני היריב שלך על ידי מחשבה ותכנון  צעדים נכונים ויעילים, כמו כן נגד  המחשב נמדד גם משך זמן המשחק.</a:t>
            </a:r>
          </a:p>
          <a:p>
            <a:pPr algn="r">
              <a:lnSpc>
                <a:spcPct val="100000"/>
              </a:lnSpc>
            </a:pPr>
            <a:r>
              <a:rPr lang="he-IL" sz="2400" dirty="0">
                <a:latin typeface="+mn-lt"/>
              </a:rPr>
              <a:t>אכילה נעשית, כאשר שחקן יריב מולך באלכסון ואחריו אין שחקן נוסף, ואם השחקן שלך הוא מלך </a:t>
            </a:r>
            <a:r>
              <a:rPr lang="he-IL" sz="2400" dirty="0" smtClean="0">
                <a:latin typeface="+mn-lt"/>
              </a:rPr>
              <a:t>ישנה אפשרות </a:t>
            </a:r>
            <a:r>
              <a:rPr lang="he-IL" sz="2400" dirty="0" smtClean="0">
                <a:latin typeface="+mn-lt"/>
              </a:rPr>
              <a:t>לאכול באלכסון </a:t>
            </a:r>
            <a:r>
              <a:rPr lang="he-IL" sz="2400" dirty="0">
                <a:latin typeface="+mn-lt"/>
              </a:rPr>
              <a:t>אחורית ממך.</a:t>
            </a:r>
          </a:p>
          <a:p>
            <a:pPr algn="r">
              <a:lnSpc>
                <a:spcPct val="100000"/>
              </a:lnSpc>
            </a:pPr>
            <a:r>
              <a:rPr lang="he-IL" sz="2400" dirty="0">
                <a:latin typeface="+mn-lt"/>
              </a:rPr>
              <a:t>הקהל אליו האפליקציה פונה הוא בעצם כלל האוכלוסייה , המשחק מתאים לכל הגילאים , במיוחד מתאים לאנשים שרוצים לפתח את החשיבה שלהם , על ידי תכנון מהלכים לניצחון אל מול </a:t>
            </a:r>
            <a:r>
              <a:rPr lang="he-IL" sz="2400" dirty="0" smtClean="0">
                <a:latin typeface="+mn-lt"/>
              </a:rPr>
              <a:t>הרמות </a:t>
            </a:r>
            <a:r>
              <a:rPr lang="he-IL" sz="2400" dirty="0">
                <a:latin typeface="+mn-lt"/>
              </a:rPr>
              <a:t>השונות של המחשב או כנגד שחקנים אחרים. </a:t>
            </a:r>
          </a:p>
          <a:p>
            <a:pPr algn="r"/>
            <a:endParaRPr lang="x-none" dirty="0"/>
          </a:p>
        </p:txBody>
      </p:sp>
    </p:spTree>
    <p:extLst>
      <p:ext uri="{BB962C8B-B14F-4D97-AF65-F5344CB8AC3E}">
        <p14:creationId xmlns:p14="http://schemas.microsoft.com/office/powerpoint/2010/main" val="329229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FF3FE38D-03D6-4943-A29E-31312F0C4F1D}"/>
              </a:ext>
            </a:extLst>
          </p:cNvPr>
          <p:cNvSpPr>
            <a:spLocks noGrp="1"/>
          </p:cNvSpPr>
          <p:nvPr>
            <p:ph type="title"/>
          </p:nvPr>
        </p:nvSpPr>
        <p:spPr/>
        <p:txBody>
          <a:bodyPr/>
          <a:lstStyle/>
          <a:p>
            <a:pPr algn="ctr"/>
            <a:r>
              <a:rPr lang="en-US" dirty="0"/>
              <a:t>Use case</a:t>
            </a:r>
            <a:endParaRPr lang="x-none" dirty="0"/>
          </a:p>
        </p:txBody>
      </p:sp>
      <p:pic>
        <p:nvPicPr>
          <p:cNvPr id="5" name="מציין מיקום תוכן 4">
            <a:extLst>
              <a:ext uri="{FF2B5EF4-FFF2-40B4-BE49-F238E27FC236}">
                <a16:creationId xmlns:a16="http://schemas.microsoft.com/office/drawing/2014/main" xmlns="" id="{92F80142-9B96-42F9-9795-AEE7DE434174}"/>
              </a:ext>
            </a:extLst>
          </p:cNvPr>
          <p:cNvPicPr>
            <a:picLocks noGrp="1" noChangeAspect="1"/>
          </p:cNvPicPr>
          <p:nvPr>
            <p:ph idx="1"/>
          </p:nvPr>
        </p:nvPicPr>
        <p:blipFill>
          <a:blip r:embed="rId2"/>
          <a:stretch>
            <a:fillRect/>
          </a:stretch>
        </p:blipFill>
        <p:spPr>
          <a:xfrm>
            <a:off x="2215662" y="1800348"/>
            <a:ext cx="8080130" cy="4312978"/>
          </a:xfrm>
        </p:spPr>
      </p:pic>
    </p:spTree>
    <p:extLst>
      <p:ext uri="{BB962C8B-B14F-4D97-AF65-F5344CB8AC3E}">
        <p14:creationId xmlns:p14="http://schemas.microsoft.com/office/powerpoint/2010/main" val="34627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defTabSz="457200" rtl="0" eaLnBrk="1" latinLnBrk="0" hangingPunct="1">
              <a:spcBef>
                <a:spcPct val="0"/>
              </a:spcBef>
              <a:buNone/>
            </a:pPr>
            <a:r>
              <a:rPr lang="he-IL" dirty="0">
                <a:solidFill>
                  <a:schemeClr val="tx1"/>
                </a:solidFill>
                <a:effectLst>
                  <a:outerShdw blurRad="38100" dist="38100" dir="2700000" algn="tl">
                    <a:srgbClr val="000000">
                      <a:alpha val="43137"/>
                    </a:srgbClr>
                  </a:outerShdw>
                </a:effectLst>
              </a:rPr>
              <a:t>טעינת המשחק</a:t>
            </a:r>
          </a:p>
        </p:txBody>
      </p:sp>
      <p:sp>
        <p:nvSpPr>
          <p:cNvPr id="3" name="מציין מיקום תוכן 2"/>
          <p:cNvSpPr>
            <a:spLocks noGrp="1"/>
          </p:cNvSpPr>
          <p:nvPr>
            <p:ph idx="1"/>
          </p:nvPr>
        </p:nvSpPr>
        <p:spPr>
          <a:xfrm>
            <a:off x="676656" y="2011680"/>
            <a:ext cx="10753725" cy="3080825"/>
          </a:xfrm>
        </p:spPr>
        <p:txBody>
          <a:bodyPr>
            <a:normAutofit/>
          </a:bodyPr>
          <a:lstStyle/>
          <a:p>
            <a:pPr marL="0" indent="0">
              <a:buNone/>
            </a:pPr>
            <a:endParaRPr lang="he-IL" sz="3600" dirty="0">
              <a:solidFill>
                <a:schemeClr val="tx1"/>
              </a:solidFill>
            </a:endParaRPr>
          </a:p>
          <a:p>
            <a:pPr marL="0" indent="0">
              <a:buNone/>
            </a:pPr>
            <a:r>
              <a:rPr lang="he-IL" dirty="0">
                <a:solidFill>
                  <a:schemeClr val="tx1"/>
                </a:solidFill>
              </a:rPr>
              <a:t>אפשר לראות שחווית המשתמש בכניסה למשחק מלווה בבר טעינה </a:t>
            </a:r>
          </a:p>
          <a:p>
            <a:pPr marL="0" indent="0">
              <a:buNone/>
            </a:pPr>
            <a:r>
              <a:rPr lang="he-IL" dirty="0">
                <a:solidFill>
                  <a:schemeClr val="tx1"/>
                </a:solidFill>
              </a:rPr>
              <a:t>ובתמונה מסתובבת על מנת לתת למשתמש את ההרגשה לקראת הכניסה.</a:t>
            </a:r>
          </a:p>
          <a:p>
            <a:pPr marL="0" indent="0">
              <a:buNone/>
            </a:pPr>
            <a:r>
              <a:rPr lang="he-IL" dirty="0">
                <a:solidFill>
                  <a:schemeClr val="tx1"/>
                </a:solidFill>
              </a:rPr>
              <a:t>השתמשנו כאן ב - </a:t>
            </a:r>
            <a:r>
              <a:rPr lang="en-US" b="1" dirty="0">
                <a:solidFill>
                  <a:schemeClr val="bg1"/>
                </a:solidFill>
              </a:rPr>
              <a:t>Thread </a:t>
            </a:r>
            <a:r>
              <a:rPr lang="en-GB" dirty="0">
                <a:solidFill>
                  <a:schemeClr val="tx1"/>
                </a:solidFill>
              </a:rPr>
              <a:t>, </a:t>
            </a:r>
            <a:r>
              <a:rPr lang="en-US" b="1" dirty="0">
                <a:solidFill>
                  <a:schemeClr val="bg1"/>
                </a:solidFill>
              </a:rPr>
              <a:t>Handler  </a:t>
            </a:r>
          </a:p>
          <a:p>
            <a:pPr marL="0" indent="0">
              <a:buNone/>
            </a:pPr>
            <a:r>
              <a:rPr lang="he-IL" b="1" dirty="0">
                <a:solidFill>
                  <a:schemeClr val="bg1"/>
                </a:solidFill>
              </a:rPr>
              <a:t>על מנת לייצור עדכון </a:t>
            </a:r>
            <a:r>
              <a:rPr lang="en-US" b="1" dirty="0">
                <a:solidFill>
                  <a:schemeClr val="bg1"/>
                </a:solidFill>
              </a:rPr>
              <a:t>UI</a:t>
            </a:r>
            <a:r>
              <a:rPr lang="he-IL" b="1" dirty="0">
                <a:solidFill>
                  <a:schemeClr val="bg1"/>
                </a:solidFill>
              </a:rPr>
              <a:t> בזמן ריצת ה </a:t>
            </a:r>
            <a:r>
              <a:rPr lang="en-GB" b="1" dirty="0">
                <a:solidFill>
                  <a:schemeClr val="bg1"/>
                </a:solidFill>
              </a:rPr>
              <a:t>Background</a:t>
            </a:r>
            <a:r>
              <a:rPr lang="en-US" b="1" dirty="0">
                <a:solidFill>
                  <a:schemeClr val="bg1"/>
                </a:solidFill>
              </a:rPr>
              <a:t> Thread </a:t>
            </a:r>
            <a:r>
              <a:rPr lang="he-IL" b="1" dirty="0">
                <a:solidFill>
                  <a:schemeClr val="bg1"/>
                </a:solidFill>
              </a:rPr>
              <a:t> שאחראי </a:t>
            </a:r>
          </a:p>
          <a:p>
            <a:pPr marL="0" indent="0">
              <a:buNone/>
            </a:pPr>
            <a:r>
              <a:rPr lang="he-IL" b="1" dirty="0">
                <a:solidFill>
                  <a:schemeClr val="bg1"/>
                </a:solidFill>
              </a:rPr>
              <a:t>לטעינת הבר - </a:t>
            </a:r>
            <a:r>
              <a:rPr lang="en-US" sz="2800" b="1" dirty="0">
                <a:solidFill>
                  <a:schemeClr val="bg1"/>
                </a:solidFill>
              </a:rPr>
              <a:t>progressBar</a:t>
            </a:r>
            <a:r>
              <a:rPr lang="he-IL" b="1" dirty="0">
                <a:solidFill>
                  <a:schemeClr val="bg1"/>
                </a:solidFill>
              </a:rPr>
              <a:t>.</a:t>
            </a:r>
          </a:p>
        </p:txBody>
      </p:sp>
      <p:pic>
        <p:nvPicPr>
          <p:cNvPr id="1026" name="Picture 2" descr="C:\Users\Itzik Ariel\Desktop\תמנות למצגת באנדוריד 1\WhatsApp Image 2020-10-04 at 23.34.1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59" y="2011680"/>
            <a:ext cx="1538656" cy="333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55891" y="-208931"/>
            <a:ext cx="10772775" cy="1658198"/>
          </a:xfrm>
        </p:spPr>
        <p:txBody>
          <a:bodyPr anchor="b">
            <a:normAutofit/>
          </a:bodyPr>
          <a:lstStyle/>
          <a:p>
            <a:pPr algn="ctr" defTabSz="457200" rtl="0" eaLnBrk="1" latinLnBrk="0" hangingPunct="1">
              <a:spcBef>
                <a:spcPct val="0"/>
              </a:spcBef>
              <a:buNone/>
            </a:pPr>
            <a:r>
              <a:rPr lang="he-IL" sz="6600" b="1" dirty="0">
                <a:solidFill>
                  <a:schemeClr val="tx1"/>
                </a:solidFill>
                <a:effectLst>
                  <a:outerShdw blurRad="38100" dist="38100" dir="2700000" algn="tl">
                    <a:srgbClr val="000000">
                      <a:alpha val="43137"/>
                    </a:srgbClr>
                  </a:outerShdw>
                </a:effectLst>
              </a:rPr>
              <a:t>מסך כניסה</a:t>
            </a:r>
          </a:p>
        </p:txBody>
      </p:sp>
      <p:pic>
        <p:nvPicPr>
          <p:cNvPr id="2050" name="Picture 2" descr="C:\Users\Itzik Ariel\Desktop\תמנות למצגת באנדוריד 1\WhatsApp Image 2020-10-04 at 23.34.11 (1).jpe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219" y="137807"/>
            <a:ext cx="2011912" cy="4359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96055" y="1843515"/>
            <a:ext cx="7921870" cy="4154984"/>
          </a:xfrm>
          <a:prstGeom prst="rect">
            <a:avLst/>
          </a:prstGeom>
          <a:noFill/>
        </p:spPr>
        <p:txBody>
          <a:bodyPr wrap="square" rtlCol="0">
            <a:spAutoFit/>
          </a:bodyPr>
          <a:lstStyle/>
          <a:p>
            <a:pPr algn="r"/>
            <a:r>
              <a:rPr lang="he-IL" sz="2400" dirty="0"/>
              <a:t>מסך הכניסה מציג שני אופציות – כניסה ויציאה.</a:t>
            </a:r>
          </a:p>
          <a:p>
            <a:pPr algn="r"/>
            <a:r>
              <a:rPr lang="he-IL" sz="2400" dirty="0"/>
              <a:t>על מנת שהמשתמש יוכל להכנס למשחק עליו להזין את שמו וללחוץ על כפתור "הכנס".</a:t>
            </a:r>
          </a:p>
          <a:p>
            <a:pPr algn="r"/>
            <a:r>
              <a:rPr lang="he-IL" sz="2400" dirty="0"/>
              <a:t>במידה ולא הוזן שם המשתמש מופעלת אנימצה </a:t>
            </a:r>
            <a:r>
              <a:rPr lang="he-IL" sz="2400" dirty="0" smtClean="0"/>
              <a:t>של שנייה </a:t>
            </a:r>
            <a:r>
              <a:rPr lang="he-IL" sz="2400" dirty="0"/>
              <a:t>על תיבת הטקסט על מנת לסמן למשתמש על זה שעליו להזין את שמו, ובנוסף מוצגת לו הודעה שגיאה.</a:t>
            </a:r>
          </a:p>
          <a:p>
            <a:pPr algn="r"/>
            <a:r>
              <a:rPr lang="he-IL" sz="2400" dirty="0"/>
              <a:t>במידה והמשתמש רוצה לצאת מהמשחק ניתנת לו האופציה לדרג את חווית </a:t>
            </a:r>
            <a:r>
              <a:rPr lang="he-IL" sz="2400" dirty="0" smtClean="0"/>
              <a:t>האפלקציה אך </a:t>
            </a:r>
            <a:r>
              <a:rPr lang="he-IL" sz="2400" dirty="0"/>
              <a:t>אופציה זאת אינה חובה אלה רשות.</a:t>
            </a:r>
          </a:p>
          <a:p>
            <a:pPr algn="r"/>
            <a:endParaRPr lang="en-GB" sz="2400" b="1" dirty="0">
              <a:solidFill>
                <a:schemeClr val="bg1"/>
              </a:solidFill>
            </a:endParaRPr>
          </a:p>
          <a:p>
            <a:pPr algn="r"/>
            <a:r>
              <a:rPr lang="he-IL" sz="2400" b="1" dirty="0">
                <a:solidFill>
                  <a:schemeClr val="bg1"/>
                </a:solidFill>
              </a:rPr>
              <a:t> אישי </a:t>
            </a:r>
            <a:r>
              <a:rPr lang="en-GB" sz="2400" b="1" dirty="0">
                <a:solidFill>
                  <a:schemeClr val="bg1"/>
                </a:solidFill>
              </a:rPr>
              <a:t>custom  Dialog </a:t>
            </a:r>
            <a:r>
              <a:rPr lang="he-IL" sz="2400" dirty="0"/>
              <a:t>מסך הדירוג המשחק  </a:t>
            </a:r>
            <a:r>
              <a:rPr lang="en-US" sz="2400" dirty="0"/>
              <a:t> </a:t>
            </a:r>
            <a:endParaRPr lang="he-IL" sz="2400" dirty="0"/>
          </a:p>
          <a:p>
            <a:pPr algn="r"/>
            <a:r>
              <a:rPr lang="en-US" sz="2400" b="1" dirty="0">
                <a:solidFill>
                  <a:schemeClr val="bg1"/>
                </a:solidFill>
              </a:rPr>
              <a:t>RatingBar</a:t>
            </a:r>
            <a:r>
              <a:rPr lang="he-IL" sz="2400" dirty="0"/>
              <a:t>ושימוש באובייקט </a:t>
            </a:r>
            <a:endParaRPr lang="en-US" sz="2400" dirty="0"/>
          </a:p>
        </p:txBody>
      </p:sp>
      <p:pic>
        <p:nvPicPr>
          <p:cNvPr id="2051" name="Picture 3" descr="C:\Users\Itzik Ariel\Desktop\תמנות למצגת באנדוריד 1\WhatsApp Image 2020-10-05 at 00.13.17.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993" y="4058705"/>
            <a:ext cx="1038845" cy="22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5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794FF-A8CE-4E8B-8603-03F8B1A2C0B0}"/>
              </a:ext>
            </a:extLst>
          </p:cNvPr>
          <p:cNvSpPr>
            <a:spLocks noGrp="1"/>
          </p:cNvSpPr>
          <p:nvPr>
            <p:ph type="ctrTitle"/>
          </p:nvPr>
        </p:nvSpPr>
        <p:spPr>
          <a:xfrm>
            <a:off x="603504" y="457376"/>
            <a:ext cx="10782300" cy="1095655"/>
          </a:xfrm>
        </p:spPr>
        <p:txBody>
          <a:bodyPr/>
          <a:lstStyle/>
          <a:p>
            <a:pPr algn="ctr"/>
            <a:r>
              <a:rPr lang="he-IL" sz="6600" dirty="0"/>
              <a:t>מסך </a:t>
            </a:r>
            <a:r>
              <a:rPr lang="he-IL" sz="6600" dirty="0" smtClean="0"/>
              <a:t>תפריט  </a:t>
            </a:r>
            <a:endParaRPr lang="en-US" sz="6600" dirty="0"/>
          </a:p>
        </p:txBody>
      </p:sp>
      <p:sp>
        <p:nvSpPr>
          <p:cNvPr id="3" name="Subtitle 2">
            <a:extLst>
              <a:ext uri="{FF2B5EF4-FFF2-40B4-BE49-F238E27FC236}">
                <a16:creationId xmlns:a16="http://schemas.microsoft.com/office/drawing/2014/main" xmlns="" id="{17DD2A0F-4298-43A9-BA48-FDBBEF6D5AEC}"/>
              </a:ext>
            </a:extLst>
          </p:cNvPr>
          <p:cNvSpPr>
            <a:spLocks noGrp="1"/>
          </p:cNvSpPr>
          <p:nvPr>
            <p:ph type="subTitle" idx="1"/>
          </p:nvPr>
        </p:nvSpPr>
        <p:spPr>
          <a:xfrm>
            <a:off x="667512" y="2397967"/>
            <a:ext cx="10454578" cy="4292082"/>
          </a:xfrm>
        </p:spPr>
        <p:txBody>
          <a:bodyPr>
            <a:normAutofit/>
          </a:bodyPr>
          <a:lstStyle/>
          <a:p>
            <a:pPr algn="r"/>
            <a:r>
              <a:rPr lang="he-IL" sz="2400" dirty="0"/>
              <a:t>מסך זה מאפשר 3 אופציות בחירה למשתמש:</a:t>
            </a:r>
          </a:p>
          <a:p>
            <a:pPr marL="514350" indent="-514350" algn="r">
              <a:buAutoNum type="arabicPeriod"/>
            </a:pPr>
            <a:r>
              <a:rPr lang="he-IL" sz="2400" dirty="0"/>
              <a:t>לשחק נגד המחשב.</a:t>
            </a:r>
          </a:p>
          <a:p>
            <a:pPr marL="514350" indent="-514350" algn="r">
              <a:buAutoNum type="arabicPeriod"/>
            </a:pPr>
            <a:r>
              <a:rPr lang="he-IL" sz="2400" dirty="0"/>
              <a:t>לשחק נגד שחקן.</a:t>
            </a:r>
          </a:p>
          <a:p>
            <a:pPr marL="514350" indent="-514350" algn="r">
              <a:buAutoNum type="arabicPeriod"/>
            </a:pPr>
            <a:r>
              <a:rPr lang="he-IL" sz="2400" dirty="0"/>
              <a:t>צפייה בטבלאות השיאים.</a:t>
            </a:r>
          </a:p>
          <a:p>
            <a:pPr algn="r"/>
            <a:r>
              <a:rPr lang="he-IL" sz="2400" dirty="0"/>
              <a:t>מסך זה מעוצב באנימציות </a:t>
            </a:r>
            <a:r>
              <a:rPr lang="he-IL" sz="2400" dirty="0" smtClean="0"/>
              <a:t>ותזמוני </a:t>
            </a:r>
            <a:r>
              <a:rPr lang="he-IL" sz="2400" dirty="0"/>
              <a:t>מערכת לקידום המשתמש להתחיל לשחק, תזמון</a:t>
            </a:r>
          </a:p>
          <a:p>
            <a:pPr algn="r"/>
            <a:r>
              <a:rPr lang="he-IL" sz="2400" dirty="0"/>
              <a:t>הקידום הוא לאחר עשר שניות שהמשתמש  נכנס למסך הניהול.</a:t>
            </a:r>
          </a:p>
          <a:p>
            <a:pPr algn="r"/>
            <a:r>
              <a:rPr lang="he-IL" sz="2400" dirty="0"/>
              <a:t>הכנסנו עיצוב ותמונות של מצבי שעות היום, אם בוקר\ צהריים יציג תמונה של שמש</a:t>
            </a:r>
          </a:p>
          <a:p>
            <a:pPr algn="r"/>
            <a:r>
              <a:rPr lang="he-IL" sz="2400" dirty="0"/>
              <a:t>אחרת יציג תמונת ירח על מנת לתת חווית משתמש </a:t>
            </a:r>
            <a:r>
              <a:rPr lang="he-IL" sz="2400" dirty="0" smtClean="0"/>
              <a:t>טובה יותר</a:t>
            </a:r>
            <a:r>
              <a:rPr lang="he-IL" sz="2400" dirty="0"/>
              <a:t>.</a:t>
            </a:r>
            <a:endParaRPr lang="en-US" sz="2400" dirty="0"/>
          </a:p>
        </p:txBody>
      </p:sp>
      <p:pic>
        <p:nvPicPr>
          <p:cNvPr id="5" name="Picture 4" descr="Graphical user interface&#10;&#10;Description automatically generated">
            <a:extLst>
              <a:ext uri="{FF2B5EF4-FFF2-40B4-BE49-F238E27FC236}">
                <a16:creationId xmlns:a16="http://schemas.microsoft.com/office/drawing/2014/main" xmlns="" id="{57E41604-1FC3-4DE0-BE0C-B8A6C8D855E1}"/>
              </a:ext>
            </a:extLst>
          </p:cNvPr>
          <p:cNvPicPr>
            <a:picLocks noChangeAspect="1"/>
          </p:cNvPicPr>
          <p:nvPr/>
        </p:nvPicPr>
        <p:blipFill>
          <a:blip r:embed="rId2"/>
          <a:stretch>
            <a:fillRect/>
          </a:stretch>
        </p:blipFill>
        <p:spPr>
          <a:xfrm>
            <a:off x="667512" y="328535"/>
            <a:ext cx="1498172" cy="3248069"/>
          </a:xfrm>
          <a:prstGeom prst="rect">
            <a:avLst/>
          </a:prstGeom>
        </p:spPr>
      </p:pic>
      <p:pic>
        <p:nvPicPr>
          <p:cNvPr id="7" name="Picture 6" descr="Diagram&#10;&#10;Description automatically generated">
            <a:extLst>
              <a:ext uri="{FF2B5EF4-FFF2-40B4-BE49-F238E27FC236}">
                <a16:creationId xmlns:a16="http://schemas.microsoft.com/office/drawing/2014/main" xmlns="" id="{2143643F-EB28-4332-B280-07ACDBDE780C}"/>
              </a:ext>
            </a:extLst>
          </p:cNvPr>
          <p:cNvPicPr>
            <a:picLocks noChangeAspect="1"/>
          </p:cNvPicPr>
          <p:nvPr/>
        </p:nvPicPr>
        <p:blipFill>
          <a:blip r:embed="rId3"/>
          <a:stretch>
            <a:fillRect/>
          </a:stretch>
        </p:blipFill>
        <p:spPr>
          <a:xfrm>
            <a:off x="2493069" y="328535"/>
            <a:ext cx="1498172" cy="3248069"/>
          </a:xfrm>
          <a:prstGeom prst="rect">
            <a:avLst/>
          </a:prstGeom>
        </p:spPr>
      </p:pic>
    </p:spTree>
    <p:extLst>
      <p:ext uri="{BB962C8B-B14F-4D97-AF65-F5344CB8AC3E}">
        <p14:creationId xmlns:p14="http://schemas.microsoft.com/office/powerpoint/2010/main" val="1755560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57543-77B8-449D-A4F8-702079474548}"/>
              </a:ext>
            </a:extLst>
          </p:cNvPr>
          <p:cNvSpPr>
            <a:spLocks noGrp="1"/>
          </p:cNvSpPr>
          <p:nvPr>
            <p:ph type="ctrTitle"/>
          </p:nvPr>
        </p:nvSpPr>
        <p:spPr>
          <a:xfrm>
            <a:off x="603504" y="770467"/>
            <a:ext cx="10782300" cy="1082396"/>
          </a:xfrm>
        </p:spPr>
        <p:txBody>
          <a:bodyPr/>
          <a:lstStyle/>
          <a:p>
            <a:pPr algn="ctr"/>
            <a:r>
              <a:rPr lang="he-IL" sz="6600" dirty="0"/>
              <a:t>דיאלוגים שונים</a:t>
            </a:r>
            <a:endParaRPr lang="en-US" sz="6600" dirty="0"/>
          </a:p>
        </p:txBody>
      </p:sp>
      <p:sp>
        <p:nvSpPr>
          <p:cNvPr id="3" name="Subtitle 2">
            <a:extLst>
              <a:ext uri="{FF2B5EF4-FFF2-40B4-BE49-F238E27FC236}">
                <a16:creationId xmlns:a16="http://schemas.microsoft.com/office/drawing/2014/main" xmlns="" id="{76F4D6D9-4736-499E-A6E3-0B41355BC3CE}"/>
              </a:ext>
            </a:extLst>
          </p:cNvPr>
          <p:cNvSpPr>
            <a:spLocks noGrp="1"/>
          </p:cNvSpPr>
          <p:nvPr>
            <p:ph type="subTitle" idx="1"/>
          </p:nvPr>
        </p:nvSpPr>
        <p:spPr>
          <a:xfrm>
            <a:off x="667512" y="2537927"/>
            <a:ext cx="10782300" cy="3314869"/>
          </a:xfrm>
        </p:spPr>
        <p:txBody>
          <a:bodyPr/>
          <a:lstStyle/>
          <a:p>
            <a:pPr algn="r"/>
            <a:r>
              <a:rPr lang="he-IL" dirty="0"/>
              <a:t>באפלקציה שבנינו התאמנו דיאלוגים אישיים לצרכי האפלקציה.</a:t>
            </a:r>
          </a:p>
          <a:p>
            <a:pPr algn="r"/>
            <a:endParaRPr lang="en-US" dirty="0"/>
          </a:p>
        </p:txBody>
      </p:sp>
      <p:pic>
        <p:nvPicPr>
          <p:cNvPr id="5" name="Picture 4" descr="Graphical user interface&#10;&#10;Description automatically generated">
            <a:extLst>
              <a:ext uri="{FF2B5EF4-FFF2-40B4-BE49-F238E27FC236}">
                <a16:creationId xmlns:a16="http://schemas.microsoft.com/office/drawing/2014/main" xmlns="" id="{2DDCC489-B9FE-4939-BBD3-CA8BD98A13B8}"/>
              </a:ext>
            </a:extLst>
          </p:cNvPr>
          <p:cNvPicPr>
            <a:picLocks noChangeAspect="1"/>
          </p:cNvPicPr>
          <p:nvPr/>
        </p:nvPicPr>
        <p:blipFill>
          <a:blip r:embed="rId2"/>
          <a:stretch>
            <a:fillRect/>
          </a:stretch>
        </p:blipFill>
        <p:spPr>
          <a:xfrm>
            <a:off x="806197" y="3448469"/>
            <a:ext cx="1308577" cy="2835249"/>
          </a:xfrm>
          <a:prstGeom prst="rect">
            <a:avLst/>
          </a:prstGeom>
        </p:spPr>
      </p:pic>
      <p:sp>
        <p:nvSpPr>
          <p:cNvPr id="8" name="Speech Bubble: Oval 7">
            <a:extLst>
              <a:ext uri="{FF2B5EF4-FFF2-40B4-BE49-F238E27FC236}">
                <a16:creationId xmlns:a16="http://schemas.microsoft.com/office/drawing/2014/main" xmlns="" id="{6630B64E-A5DF-41DE-AADB-BAF13FF9FD32}"/>
              </a:ext>
            </a:extLst>
          </p:cNvPr>
          <p:cNvSpPr/>
          <p:nvPr/>
        </p:nvSpPr>
        <p:spPr>
          <a:xfrm>
            <a:off x="1003286" y="2115102"/>
            <a:ext cx="1239253" cy="1069816"/>
          </a:xfrm>
          <a:prstGeom prst="wedgeEllipseCallo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bg1"/>
                </a:solidFill>
              </a:rPr>
              <a:t>דיאלוג לבחירת רמת קושי מול המחשב</a:t>
            </a:r>
            <a:r>
              <a:rPr lang="he-IL" sz="1200" dirty="0"/>
              <a:t>.</a:t>
            </a:r>
            <a:endParaRPr lang="en-US" sz="1200" dirty="0"/>
          </a:p>
        </p:txBody>
      </p:sp>
      <p:pic>
        <p:nvPicPr>
          <p:cNvPr id="13" name="Picture 12" descr="Graphical user interface&#10;&#10;Description automatically generated">
            <a:extLst>
              <a:ext uri="{FF2B5EF4-FFF2-40B4-BE49-F238E27FC236}">
                <a16:creationId xmlns:a16="http://schemas.microsoft.com/office/drawing/2014/main" xmlns="" id="{A1FBCF94-5475-4C79-92F7-49748B3C3367}"/>
              </a:ext>
            </a:extLst>
          </p:cNvPr>
          <p:cNvPicPr>
            <a:picLocks noChangeAspect="1"/>
          </p:cNvPicPr>
          <p:nvPr/>
        </p:nvPicPr>
        <p:blipFill>
          <a:blip r:embed="rId3"/>
          <a:stretch>
            <a:fillRect/>
          </a:stretch>
        </p:blipFill>
        <p:spPr>
          <a:xfrm>
            <a:off x="8156678" y="3448468"/>
            <a:ext cx="1308577" cy="2835250"/>
          </a:xfrm>
          <a:prstGeom prst="rect">
            <a:avLst/>
          </a:prstGeom>
        </p:spPr>
      </p:pic>
      <p:sp>
        <p:nvSpPr>
          <p:cNvPr id="14" name="Cloud 13">
            <a:extLst>
              <a:ext uri="{FF2B5EF4-FFF2-40B4-BE49-F238E27FC236}">
                <a16:creationId xmlns:a16="http://schemas.microsoft.com/office/drawing/2014/main" xmlns="" id="{61A0F02F-C872-4160-B659-5A317C4B475D}"/>
              </a:ext>
            </a:extLst>
          </p:cNvPr>
          <p:cNvSpPr/>
          <p:nvPr/>
        </p:nvSpPr>
        <p:spPr>
          <a:xfrm>
            <a:off x="9593020" y="3036514"/>
            <a:ext cx="1856792" cy="1991394"/>
          </a:xfrm>
          <a:prstGeom prst="clou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bg1"/>
                </a:solidFill>
              </a:rPr>
              <a:t>דיאלוג להזנת שם השחקן השני – נפתח כאשר לוחצים על הכפתור "לשחק מול מחשב"</a:t>
            </a:r>
            <a:endParaRPr lang="en-US" sz="1200" dirty="0">
              <a:solidFill>
                <a:schemeClr val="bg1"/>
              </a:solidFill>
            </a:endParaRPr>
          </a:p>
        </p:txBody>
      </p:sp>
      <p:sp>
        <p:nvSpPr>
          <p:cNvPr id="4" name="TextBox 3">
            <a:extLst>
              <a:ext uri="{FF2B5EF4-FFF2-40B4-BE49-F238E27FC236}">
                <a16:creationId xmlns:a16="http://schemas.microsoft.com/office/drawing/2014/main" xmlns="" id="{45D00EC6-A873-4E3D-BAAC-A5C516617A69}"/>
              </a:ext>
            </a:extLst>
          </p:cNvPr>
          <p:cNvSpPr txBox="1"/>
          <p:nvPr/>
        </p:nvSpPr>
        <p:spPr>
          <a:xfrm>
            <a:off x="2301964" y="3448469"/>
            <a:ext cx="5726950" cy="2923877"/>
          </a:xfrm>
          <a:prstGeom prst="rect">
            <a:avLst/>
          </a:prstGeom>
          <a:noFill/>
        </p:spPr>
        <p:txBody>
          <a:bodyPr wrap="square" rtlCol="0">
            <a:spAutoFit/>
          </a:bodyPr>
          <a:lstStyle/>
          <a:p>
            <a:pPr algn="r"/>
            <a:r>
              <a:rPr lang="en-GB" sz="2000" dirty="0">
                <a:solidFill>
                  <a:schemeClr val="bg1"/>
                </a:solidFill>
              </a:rPr>
              <a:t>Views </a:t>
            </a:r>
            <a:r>
              <a:rPr lang="he-IL" sz="2000" dirty="0">
                <a:solidFill>
                  <a:schemeClr val="bg1"/>
                </a:solidFill>
              </a:rPr>
              <a:t> לצורך </a:t>
            </a:r>
            <a:r>
              <a:rPr lang="he-IL" sz="2000" dirty="0" smtClean="0">
                <a:solidFill>
                  <a:schemeClr val="bg1"/>
                </a:solidFill>
              </a:rPr>
              <a:t>בניית ה </a:t>
            </a:r>
            <a:r>
              <a:rPr lang="en-US" sz="2400" b="1" dirty="0">
                <a:solidFill>
                  <a:schemeClr val="bg1"/>
                </a:solidFill>
              </a:rPr>
              <a:t>A</a:t>
            </a:r>
            <a:r>
              <a:rPr lang="en-GB" sz="2400" b="1" dirty="0" err="1">
                <a:solidFill>
                  <a:schemeClr val="bg1"/>
                </a:solidFill>
              </a:rPr>
              <a:t>lertDialog.Builder</a:t>
            </a:r>
            <a:r>
              <a:rPr lang="he-IL" sz="2400" b="1" dirty="0">
                <a:solidFill>
                  <a:schemeClr val="bg1"/>
                </a:solidFill>
              </a:rPr>
              <a:t> </a:t>
            </a:r>
            <a:r>
              <a:rPr lang="he-IL" sz="2000" dirty="0">
                <a:solidFill>
                  <a:schemeClr val="bg1"/>
                </a:solidFill>
              </a:rPr>
              <a:t>השתמשנו ב </a:t>
            </a:r>
          </a:p>
          <a:p>
            <a:pPr algn="r"/>
            <a:r>
              <a:rPr lang="he-IL" sz="2000" dirty="0">
                <a:solidFill>
                  <a:schemeClr val="bg1"/>
                </a:solidFill>
              </a:rPr>
              <a:t>שיצרנו בהתאמה </a:t>
            </a:r>
            <a:r>
              <a:rPr lang="he-IL" sz="2000" dirty="0" smtClean="0">
                <a:solidFill>
                  <a:schemeClr val="bg1"/>
                </a:solidFill>
              </a:rPr>
              <a:t>אישית לאחר ה "ניפוח", </a:t>
            </a:r>
            <a:r>
              <a:rPr lang="he-IL" sz="2000" dirty="0">
                <a:solidFill>
                  <a:schemeClr val="bg1"/>
                </a:solidFill>
              </a:rPr>
              <a:t>לעיצוב הדיאלוגים השונים בהתאם לתפקידם.</a:t>
            </a:r>
          </a:p>
          <a:p>
            <a:pPr algn="r"/>
            <a:endParaRPr lang="he-IL" sz="2000" dirty="0">
              <a:solidFill>
                <a:schemeClr val="bg1"/>
              </a:solidFill>
            </a:endParaRPr>
          </a:p>
          <a:p>
            <a:pPr algn="r"/>
            <a:endParaRPr lang="he-IL" sz="2000" dirty="0">
              <a:solidFill>
                <a:schemeClr val="bg1"/>
              </a:solidFill>
            </a:endParaRPr>
          </a:p>
          <a:p>
            <a:pPr algn="r"/>
            <a:endParaRPr lang="he-IL" sz="2000" dirty="0">
              <a:solidFill>
                <a:schemeClr val="bg1"/>
              </a:solidFill>
            </a:endParaRPr>
          </a:p>
          <a:p>
            <a:pPr algn="r"/>
            <a:endParaRPr lang="he-IL" sz="2000" dirty="0">
              <a:solidFill>
                <a:schemeClr val="bg1"/>
              </a:solidFill>
            </a:endParaRPr>
          </a:p>
          <a:p>
            <a:pPr algn="r"/>
            <a:endParaRPr lang="he-IL" sz="2000" dirty="0">
              <a:solidFill>
                <a:schemeClr val="bg1"/>
              </a:solidFill>
            </a:endParaRPr>
          </a:p>
          <a:p>
            <a:pPr algn="r"/>
            <a:endParaRPr lang="en-US" sz="2000" dirty="0">
              <a:solidFill>
                <a:schemeClr val="bg1"/>
              </a:solidFill>
            </a:endParaRPr>
          </a:p>
        </p:txBody>
      </p:sp>
    </p:spTree>
    <p:extLst>
      <p:ext uri="{BB962C8B-B14F-4D97-AF65-F5344CB8AC3E}">
        <p14:creationId xmlns:p14="http://schemas.microsoft.com/office/powerpoint/2010/main" val="3117354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מטרופולין">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מטרופולי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מטרופולין">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Metropolitan" id="{4C5440D6-04D2-4954-96CF-F251137069B2}" vid="{44E3BB9A-3BF5-4BE4-90CF-48BFABC78514}"/>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5081</TotalTime>
  <Words>753</Words>
  <Application>Microsoft Office PowerPoint</Application>
  <PresentationFormat>Custom</PresentationFormat>
  <Paragraphs>80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מטרופולין</vt:lpstr>
      <vt:lpstr>Draughts Game- משחק דמקה  </vt:lpstr>
      <vt:lpstr>הצגת הפרויקט</vt:lpstr>
      <vt:lpstr>נושא הפרויקט</vt:lpstr>
      <vt:lpstr>מטרת המשחק  </vt:lpstr>
      <vt:lpstr>Use case</vt:lpstr>
      <vt:lpstr>טעינת המשחק</vt:lpstr>
      <vt:lpstr>מסך כניסה</vt:lpstr>
      <vt:lpstr>מסך תפריט  </vt:lpstr>
      <vt:lpstr>דיאלוגים שונים</vt:lpstr>
      <vt:lpstr>טבלאות שיאים</vt:lpstr>
      <vt:lpstr>משחק דמקה - הסבר כללי </vt:lpstr>
      <vt:lpstr>שחקו נגד מחשב</vt:lpstr>
      <vt:lpstr>שחקן נגד שחקן </vt:lpstr>
      <vt:lpstr>הסוף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 הבעות פנים וביומטריה:</dc:title>
  <dc:creator>Amit Aflalo</dc:creator>
  <cp:lastModifiedBy>Windows User</cp:lastModifiedBy>
  <cp:revision>145</cp:revision>
  <dcterms:created xsi:type="dcterms:W3CDTF">2019-08-25T22:34:39Z</dcterms:created>
  <dcterms:modified xsi:type="dcterms:W3CDTF">2020-10-09T09:06:48Z</dcterms:modified>
</cp:coreProperties>
</file>