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534" r:id="rId3"/>
    <p:sldId id="529" r:id="rId4"/>
    <p:sldId id="530" r:id="rId5"/>
    <p:sldId id="543" r:id="rId6"/>
    <p:sldId id="535" r:id="rId7"/>
    <p:sldId id="536" r:id="rId8"/>
    <p:sldId id="537" r:id="rId9"/>
    <p:sldId id="539" r:id="rId10"/>
    <p:sldId id="540" r:id="rId11"/>
    <p:sldId id="538" r:id="rId12"/>
    <p:sldId id="541" r:id="rId13"/>
    <p:sldId id="542" r:id="rId14"/>
    <p:sldId id="531" r:id="rId15"/>
    <p:sldId id="532" r:id="rId16"/>
    <p:sldId id="533" r:id="rId17"/>
    <p:sldId id="544" r:id="rId18"/>
    <p:sldId id="546" r:id="rId19"/>
    <p:sldId id="545" r:id="rId20"/>
    <p:sldId id="269" r:id="rId21"/>
    <p:sldId id="272" r:id="rId22"/>
    <p:sldId id="273" r:id="rId23"/>
    <p:sldId id="271" r:id="rId2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36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850B7-8EFF-624A-96D4-A3E5C674A1AD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67CA5-40E9-B648-8D7B-2BB398D661A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7817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7234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14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9052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809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16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3696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8118-2EDA-555E-6F6A-74F993B48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570CF-9990-12AF-026F-81C07F0C1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EE1F-4BB9-8F81-DB70-83C74778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CBAE-2843-96BF-C43A-FED88545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F1DA4-8A80-A089-230C-B4380545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7282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71EC-C5F0-0DF6-3244-70C4C46B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6E24C-8899-0E84-8890-E5CB8C38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27DF-7186-0433-CB0C-2441F8DF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FE72-5270-C60B-EB11-A8E44FEB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8DFA-96E0-E3DF-0C03-E199E8C2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3862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5FF37-588A-B702-D520-8DC8980DD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5D456-B135-1896-8120-2A592678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EE9D-86AE-3BFA-8CC3-4686073C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402B-E1B6-41F3-A349-17AA71FD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22912-0BE7-82F3-BF35-2455F88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5617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686A-FF0D-3E10-0A19-E575D3F0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8FD9-E5DB-D71A-230A-3658CC0E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64EB-19CF-E6A8-CEA6-EE4ED814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D7E7-456F-0DEB-F947-9E2EA37A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4EB2-8AA5-8BDF-66C9-7B3B8B81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7887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1194-FA5C-90C1-9702-2FA8E4DA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AECDB-B3B5-DF2B-BF24-DB92AA76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23B4-CDFC-36F5-01D6-59614231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69F9-DC7E-89BC-61BC-F0F3C6B5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55E5-553C-5C6C-5C78-1EE5D1E9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4897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E174-AADE-4A6F-72C9-966FB2B1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BA91-9FB0-9984-5962-029DDA80F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57BD3-6B53-C4AD-6339-03EC503F0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01D58-DA6A-CDD4-BF7B-69E9AEC5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26F2B-14B6-B1F9-D1EF-930B57C0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ECEA-C3D1-BFD0-3696-AD78183A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54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C1F0-24C2-A1B5-D20F-3B15BD53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9A230-0A01-4E03-7890-F8A8B58F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A2553-50FF-273D-C744-1E5D7DB39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100A7-688A-1AFE-0098-2F521E8DA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FACAD-DCC1-9859-8D30-6EA8EA1A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90791-C647-23EA-12FF-617DD63D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074A0-3841-A8E1-9052-C739EFD9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07644-76A9-7332-DEEC-E8522CF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6880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CD35-45AE-2806-13DF-BDA1C1E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11A24-0C91-602C-5E2F-E6068502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15A6-6CC9-374A-8F23-F6069C6D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77039-8C25-0332-AA6A-A7DD2DB4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0381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FB036-5498-A7E3-6A83-5BC886E5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81FA4-27A2-EFBD-638E-B2E45C92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624C-BC39-352A-1DB0-DA99D448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6308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92D-635D-828E-C163-1C91BA87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B37E-7625-B670-6146-7D59B775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37AFB-E3B2-59C2-D6DF-F14986A9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DFE8-FB85-C83E-13F7-A58941C4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BAC0-2BA2-FD8F-764C-54BED863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5F304-7313-2F7D-6055-21B4BFE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7365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32B3-8DD6-9D9F-5418-E137F1FF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CF20F-0D07-519F-3984-8E11398F9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7C41B-F3C6-9D28-C5EF-0E7F7434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E55C1-F642-3120-ABB5-DB468D5D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7F723-8EE2-B05C-54F1-8C80E7E8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A2715-AEF9-9DF8-AAFB-0E60CA97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5840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8645E-50D4-09F6-7A8A-0271833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7FC3-E24B-A7F8-6AE0-55C69E4EE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9F4A-75A5-8ABD-8FA7-08D0737E8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9C82-DFA0-01EE-56E6-5EDAC27CA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EF75D-058C-B351-28D8-DDA577FA0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C953-E43A-7370-F086-CDE8A2D4C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O" dirty="0"/>
              <a:t>ay6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F747-48F0-545D-C06D-D56BDEAC1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0464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273F463-5C01-2EEB-A971-644A590F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50" y="3100515"/>
            <a:ext cx="6236843" cy="2497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4. Generate a Sequence Logo plot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6E1DF7-15AA-22C4-AF9F-EFD7BBF0182C}"/>
              </a:ext>
            </a:extLst>
          </p:cNvPr>
          <p:cNvSpPr txBox="1"/>
          <p:nvPr/>
        </p:nvSpPr>
        <p:spPr>
          <a:xfrm>
            <a:off x="462196" y="1774614"/>
            <a:ext cx="9103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dirty="0">
                <a:latin typeface="+mj-lt"/>
              </a:rPr>
              <a:t>We need a way of visualizing the results, so we are going generate a Sequence Logo Plot using </a:t>
            </a:r>
            <a:r>
              <a:rPr lang="en-GB" sz="2400" dirty="0" err="1">
                <a:latin typeface="+mj-lt"/>
              </a:rPr>
              <a:t>LogoMaker</a:t>
            </a:r>
            <a:endParaRPr lang="en-GB" sz="2400" dirty="0">
              <a:latin typeface="+mj-lt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0FAD790-44EE-9791-B90D-72CE23493789}"/>
              </a:ext>
            </a:extLst>
          </p:cNvPr>
          <p:cNvSpPr/>
          <p:nvPr/>
        </p:nvSpPr>
        <p:spPr>
          <a:xfrm>
            <a:off x="3030873" y="2914193"/>
            <a:ext cx="589421" cy="277597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677E99F-1D92-231D-9B3A-7C65AB1C0EDF}"/>
              </a:ext>
            </a:extLst>
          </p:cNvPr>
          <p:cNvSpPr/>
          <p:nvPr/>
        </p:nvSpPr>
        <p:spPr>
          <a:xfrm>
            <a:off x="5823735" y="2914193"/>
            <a:ext cx="589421" cy="277597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91602-034D-DD00-D9E4-511D0A486FDA}"/>
              </a:ext>
            </a:extLst>
          </p:cNvPr>
          <p:cNvSpPr txBox="1"/>
          <p:nvPr/>
        </p:nvSpPr>
        <p:spPr>
          <a:xfrm>
            <a:off x="151757" y="5881258"/>
            <a:ext cx="258116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 position 1, all 4 nucleotides are likely to occur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D8C45-D511-58BD-0FAD-D7210A379FF3}"/>
              </a:ext>
            </a:extLst>
          </p:cNvPr>
          <p:cNvSpPr txBox="1"/>
          <p:nvPr/>
        </p:nvSpPr>
        <p:spPr>
          <a:xfrm>
            <a:off x="7270035" y="5930916"/>
            <a:ext cx="258116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 position 6, only G is found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3C47DDA-7542-810F-AA7A-7F6ED722CA49}"/>
              </a:ext>
            </a:extLst>
          </p:cNvPr>
          <p:cNvCxnSpPr>
            <a:stCxn id="16" idx="0"/>
            <a:endCxn id="3" idx="1"/>
          </p:cNvCxnSpPr>
          <p:nvPr/>
        </p:nvCxnSpPr>
        <p:spPr>
          <a:xfrm rot="5400000" flipH="1" flipV="1">
            <a:off x="1447069" y="4297455"/>
            <a:ext cx="1579076" cy="1588531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67D1EE6-C21E-0E3C-9160-CE8F496A3393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6118447" y="5690171"/>
            <a:ext cx="1169765" cy="522881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1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4. Generate a </a:t>
            </a:r>
            <a:r>
              <a:rPr lang="en-GB" sz="2800" dirty="0" err="1">
                <a:solidFill>
                  <a:srgbClr val="0070C0"/>
                </a:solidFill>
                <a:latin typeface="+mj-lt"/>
              </a:rPr>
              <a:t>LogoPlot</a:t>
            </a:r>
            <a:endParaRPr lang="en-GB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8206696" y="1280149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Need this to create the filename for the output file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7" y="1905224"/>
            <a:ext cx="9000161" cy="375487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writeUniqSeqs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</a:t>
            </a:r>
            <a:endParaRPr lang="en-GB" sz="14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pathlib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Path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Path(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).stem 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"__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uniqseeds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".</a:t>
            </a:r>
            <a:r>
              <a:rPr lang="en-GB" sz="1400" i="1" u="sng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fa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"output </a:t>
            </a:r>
            <a:r>
              <a:rPr lang="en-GB" sz="1400" i="1" u="sng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fasta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file is &lt;"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"&gt;"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400" dirty="0">
              <a:solidFill>
                <a:srgbClr val="17C6A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file = open(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'w'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s = 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file.writelines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"&gt;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_"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str(s)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os.linesep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file.writelines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os.linesep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s+=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file.close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()   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155523" y="2360670"/>
            <a:ext cx="1130478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286001" y="1572537"/>
            <a:ext cx="5920695" cy="9062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206696" y="4845550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Build the output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filepath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using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os.path.join</a:t>
            </a:r>
            <a:endParaRPr lang="en-GB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152064" y="2989780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486400" y="3318553"/>
            <a:ext cx="2720296" cy="9087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8206696" y="2059272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the folder name from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</p:cNvCxnSpPr>
          <p:nvPr/>
        </p:nvCxnSpPr>
        <p:spPr>
          <a:xfrm flipH="1">
            <a:off x="5451764" y="2363056"/>
            <a:ext cx="2716191" cy="7542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F7AE19-B1C3-0E93-2AC8-ED0C868E586B}"/>
              </a:ext>
            </a:extLst>
          </p:cNvPr>
          <p:cNvSpPr/>
          <p:nvPr/>
        </p:nvSpPr>
        <p:spPr>
          <a:xfrm>
            <a:off x="1152064" y="3211453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6C7C8FD-F5BC-5906-6F4D-C3137251D18E}"/>
              </a:ext>
            </a:extLst>
          </p:cNvPr>
          <p:cNvSpPr/>
          <p:nvPr/>
        </p:nvSpPr>
        <p:spPr>
          <a:xfrm>
            <a:off x="1152064" y="3433126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E36CB-A720-4B49-F015-5C5E3AAC444F}"/>
              </a:ext>
            </a:extLst>
          </p:cNvPr>
          <p:cNvSpPr txBox="1"/>
          <p:nvPr/>
        </p:nvSpPr>
        <p:spPr>
          <a:xfrm>
            <a:off x="8206696" y="3773345"/>
            <a:ext cx="3622499" cy="907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filename without the extension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e.g. file1.fa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file1</a:t>
            </a: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D77DF7-8614-C313-90A7-1460F56F5A1B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443591" y="3655888"/>
            <a:ext cx="2763105" cy="148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72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4. Generate a Sequence Logo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6932701" y="715070"/>
            <a:ext cx="400585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frequencies in a list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606175" y="2100434"/>
            <a:ext cx="11445412" cy="452431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lntFrequencies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n 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0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n &lt;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seedEnd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seedBegin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cCount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gCount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0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uniqSeedSeq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uniqSeedSeq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[n]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cCount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gCount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't'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'T'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'u'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'U'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             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                      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n+=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cCount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gCount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tCount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lntFrequencies.append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cCount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gCount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'T'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endParaRPr lang="en-GB" sz="1200" dirty="0"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>
                <a:solidFill>
                  <a:srgbClr val="C7DD0C"/>
                </a:solidFill>
                <a:effectLst/>
                <a:latin typeface="Menlo" panose="020B0609030804020204" pitchFamily="49" charset="0"/>
              </a:rPr>
              <a:t># convert list to </a:t>
            </a:r>
            <a:r>
              <a:rPr lang="en-GB" sz="1200" u="sng" dirty="0" err="1">
                <a:solidFill>
                  <a:srgbClr val="C7DD0C"/>
                </a:solidFill>
                <a:effectLst/>
                <a:latin typeface="Menlo" panose="020B0609030804020204" pitchFamily="49" charset="0"/>
              </a:rPr>
              <a:t>dataframe</a:t>
            </a:r>
            <a:endParaRPr lang="en-GB" sz="1200" dirty="0">
              <a:solidFill>
                <a:srgbClr val="C7DD0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dfNTFrequencies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pd.DataFrame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lntFrequencies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dfNTFrequencies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001410" y="2134638"/>
            <a:ext cx="1822709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824119" y="884347"/>
            <a:ext cx="4108582" cy="13684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216970" y="4393487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Append the frequencies to the list as a dictionary</a:t>
            </a:r>
            <a:endParaRPr lang="en-GB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028775" y="5959011"/>
            <a:ext cx="4272690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69258" y="2811930"/>
            <a:ext cx="3737438" cy="3114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8196423" y="5819614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Convert to a Panda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LogoMaker</a:t>
            </a: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301465" y="6112002"/>
            <a:ext cx="28949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F7AE19-B1C3-0E93-2AC8-ED0C868E586B}"/>
              </a:ext>
            </a:extLst>
          </p:cNvPr>
          <p:cNvSpPr/>
          <p:nvPr/>
        </p:nvSpPr>
        <p:spPr>
          <a:xfrm>
            <a:off x="1367821" y="3026518"/>
            <a:ext cx="309116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6C7C8FD-F5BC-5906-6F4D-C3137251D18E}"/>
              </a:ext>
            </a:extLst>
          </p:cNvPr>
          <p:cNvSpPr/>
          <p:nvPr/>
        </p:nvSpPr>
        <p:spPr>
          <a:xfrm>
            <a:off x="1347273" y="5405764"/>
            <a:ext cx="10005671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E36CB-A720-4B49-F015-5C5E3AAC444F}"/>
              </a:ext>
            </a:extLst>
          </p:cNvPr>
          <p:cNvSpPr txBox="1"/>
          <p:nvPr/>
        </p:nvSpPr>
        <p:spPr>
          <a:xfrm>
            <a:off x="8206696" y="2273321"/>
            <a:ext cx="362249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Increment over each position in the seed string (we know every sequence will be the same length)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D77DF7-8614-C313-90A7-1460F56F5A1B}"/>
              </a:ext>
            </a:extLst>
          </p:cNvPr>
          <p:cNvCxnSpPr>
            <a:cxnSpLocks/>
          </p:cNvCxnSpPr>
          <p:nvPr/>
        </p:nvCxnSpPr>
        <p:spPr>
          <a:xfrm flipH="1">
            <a:off x="7592602" y="4675601"/>
            <a:ext cx="603820" cy="6977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1CEE43-8D84-B60B-CBDC-F2FBEA81D860}"/>
              </a:ext>
            </a:extLst>
          </p:cNvPr>
          <p:cNvSpPr txBox="1"/>
          <p:nvPr/>
        </p:nvSpPr>
        <p:spPr>
          <a:xfrm>
            <a:off x="493019" y="1589681"/>
            <a:ext cx="982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dirty="0">
                <a:latin typeface="+mj-lt"/>
              </a:rPr>
              <a:t>To make a logo plot we have to get the nucleotide frequencies at each position </a:t>
            </a:r>
          </a:p>
        </p:txBody>
      </p:sp>
    </p:spTree>
    <p:extLst>
      <p:ext uri="{BB962C8B-B14F-4D97-AF65-F5344CB8AC3E}">
        <p14:creationId xmlns:p14="http://schemas.microsoft.com/office/powerpoint/2010/main" val="72136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4. Generate a </a:t>
            </a:r>
            <a:r>
              <a:rPr lang="en-GB" sz="2800" dirty="0" err="1">
                <a:solidFill>
                  <a:srgbClr val="0070C0"/>
                </a:solidFill>
                <a:latin typeface="+mj-lt"/>
              </a:rPr>
              <a:t>LogoPlot</a:t>
            </a:r>
            <a:endParaRPr lang="en-GB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7292295" y="869184"/>
            <a:ext cx="475929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Need both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logomaker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matplotlib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7" y="1905224"/>
            <a:ext cx="9647434" cy="203132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generateLogoPlot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dfNTFrequencies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logomaker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lm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matplotlib.pyplot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plt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logo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lm.Logo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dfNTFrequencies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font_name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i="1" u="sng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Arial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Rounded MT Bold'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Path(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).stem 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outputpngfile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"__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uniqseeds_logoplt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".</a:t>
            </a:r>
            <a:r>
              <a:rPr lang="en-GB" sz="1400" i="1" u="sng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png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plt.savefig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outputpngfile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155523" y="2157573"/>
            <a:ext cx="3457574" cy="43940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4613097" y="1038461"/>
            <a:ext cx="2679198" cy="13388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9390580" y="5677757"/>
            <a:ext cx="240779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Save the plot as 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png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129803" y="2794571"/>
            <a:ext cx="7426857" cy="25685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</p:cNvCxnSpPr>
          <p:nvPr/>
        </p:nvCxnSpPr>
        <p:spPr>
          <a:xfrm flipH="1" flipV="1">
            <a:off x="8541034" y="3369925"/>
            <a:ext cx="849546" cy="8938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7312844" y="1381178"/>
            <a:ext cx="474901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a basic logo, just give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logomaker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the frequencies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548099" y="1965953"/>
            <a:ext cx="1139254" cy="8388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6E36CB-A720-4B49-F015-5C5E3AAC444F}"/>
              </a:ext>
            </a:extLst>
          </p:cNvPr>
          <p:cNvSpPr txBox="1"/>
          <p:nvPr/>
        </p:nvSpPr>
        <p:spPr>
          <a:xfrm>
            <a:off x="9380306" y="4245957"/>
            <a:ext cx="281169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 an output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filepath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the plot as we did for the unique seed sequences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D77DF7-8614-C313-90A7-1460F56F5A1B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577209" y="3943565"/>
            <a:ext cx="813371" cy="20265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5DFF19A-55C1-F710-2B77-B32DDD76917B}"/>
              </a:ext>
            </a:extLst>
          </p:cNvPr>
          <p:cNvSpPr/>
          <p:nvPr/>
        </p:nvSpPr>
        <p:spPr>
          <a:xfrm>
            <a:off x="1129803" y="3039438"/>
            <a:ext cx="7426857" cy="618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9915D9-D233-DB56-B262-74574E918A77}"/>
              </a:ext>
            </a:extLst>
          </p:cNvPr>
          <p:cNvSpPr/>
          <p:nvPr/>
        </p:nvSpPr>
        <p:spPr>
          <a:xfrm>
            <a:off x="1129803" y="3676434"/>
            <a:ext cx="7426857" cy="25685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9408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Mining miRBase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A5E69-B6CC-101F-FA75-58F017A1C943}"/>
              </a:ext>
            </a:extLst>
          </p:cNvPr>
          <p:cNvSpPr txBox="1"/>
          <p:nvPr/>
        </p:nvSpPr>
        <p:spPr>
          <a:xfrm>
            <a:off x="546618" y="851920"/>
            <a:ext cx="10183660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parseArgs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72737A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argv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'''parse out Command line options.’’’</a:t>
            </a:r>
          </a:p>
          <a:p>
            <a:endParaRPr lang="en-GB" sz="1200" i="1" dirty="0">
              <a:solidFill>
                <a:srgbClr val="62975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Setup argument parser</a:t>
            </a: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ArgumentParser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program_license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formatter_class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RawDescriptionHelpFormatter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parser.add_argument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"-f"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"--</a:t>
            </a:r>
            <a:r>
              <a:rPr lang="en-GB" sz="1200" dirty="0" err="1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fasta_file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"store"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help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 for which you want to calc GC% [default: %(default)s]"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Process arguments</a:t>
            </a: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parser.parse_args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args.fastafile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GB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25137-655A-DEFE-678E-27BE4FC1495A}"/>
              </a:ext>
            </a:extLst>
          </p:cNvPr>
          <p:cNvSpPr txBox="1"/>
          <p:nvPr/>
        </p:nvSpPr>
        <p:spPr>
          <a:xfrm>
            <a:off x="509531" y="4432966"/>
            <a:ext cx="1015479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argv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IGNORE:C0111</a:t>
            </a: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parseArgs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argv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readFastaFile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NO" sz="1200" dirty="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8365D6AB-0F3B-7E10-B3DD-F348AA60A90A}"/>
              </a:ext>
            </a:extLst>
          </p:cNvPr>
          <p:cNvSpPr/>
          <p:nvPr/>
        </p:nvSpPr>
        <p:spPr>
          <a:xfrm>
            <a:off x="4825388" y="1972019"/>
            <a:ext cx="1619479" cy="286439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ound Diagonal Corner of Rectangle 11">
            <a:extLst>
              <a:ext uri="{FF2B5EF4-FFF2-40B4-BE49-F238E27FC236}">
                <a16:creationId xmlns:a16="http://schemas.microsoft.com/office/drawing/2014/main" id="{58ACF584-4D2D-BE76-B3C8-C399ACC9C478}"/>
              </a:ext>
            </a:extLst>
          </p:cNvPr>
          <p:cNvSpPr/>
          <p:nvPr/>
        </p:nvSpPr>
        <p:spPr>
          <a:xfrm>
            <a:off x="2025268" y="3413392"/>
            <a:ext cx="1619479" cy="286439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ound Diagonal Corner of Rectangle 12">
            <a:extLst>
              <a:ext uri="{FF2B5EF4-FFF2-40B4-BE49-F238E27FC236}">
                <a16:creationId xmlns:a16="http://schemas.microsoft.com/office/drawing/2014/main" id="{354B2C9D-B9F4-0C76-FEA8-9868A2DC6560}"/>
              </a:ext>
            </a:extLst>
          </p:cNvPr>
          <p:cNvSpPr/>
          <p:nvPr/>
        </p:nvSpPr>
        <p:spPr>
          <a:xfrm>
            <a:off x="914400" y="3422573"/>
            <a:ext cx="976828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ound Diagonal Corner of Rectangle 13">
            <a:extLst>
              <a:ext uri="{FF2B5EF4-FFF2-40B4-BE49-F238E27FC236}">
                <a16:creationId xmlns:a16="http://schemas.microsoft.com/office/drawing/2014/main" id="{32BE3BD4-12B6-02E6-ABB1-8E2B55E0481A}"/>
              </a:ext>
            </a:extLst>
          </p:cNvPr>
          <p:cNvSpPr/>
          <p:nvPr/>
        </p:nvSpPr>
        <p:spPr>
          <a:xfrm>
            <a:off x="2565093" y="5326655"/>
            <a:ext cx="976828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606CC-7852-4D9A-BB37-1A22E94FB6B7}"/>
              </a:ext>
            </a:extLst>
          </p:cNvPr>
          <p:cNvCxnSpPr/>
          <p:nvPr/>
        </p:nvCxnSpPr>
        <p:spPr>
          <a:xfrm flipV="1">
            <a:off x="3657600" y="2291508"/>
            <a:ext cx="1145754" cy="1123721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ABF8CF-6925-464E-28F8-7038627F8223}"/>
              </a:ext>
            </a:extLst>
          </p:cNvPr>
          <p:cNvCxnSpPr/>
          <p:nvPr/>
        </p:nvCxnSpPr>
        <p:spPr>
          <a:xfrm>
            <a:off x="1894901" y="3712684"/>
            <a:ext cx="683046" cy="1619480"/>
          </a:xfrm>
          <a:prstGeom prst="straightConnector1">
            <a:avLst/>
          </a:prstGeom>
          <a:ln w="12700">
            <a:solidFill>
              <a:srgbClr val="67FD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48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Mining miRBase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A5E69-B6CC-101F-FA75-58F017A1C943}"/>
              </a:ext>
            </a:extLst>
          </p:cNvPr>
          <p:cNvSpPr txBox="1"/>
          <p:nvPr/>
        </p:nvSpPr>
        <p:spPr>
          <a:xfrm>
            <a:off x="546618" y="851920"/>
            <a:ext cx="10183660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calcAverageGCPercent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calculate GC percent for each sequence and return the average value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:return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seqLine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sequenceLines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sequence.Sequence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headerLines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seqLine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seq.calcGC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8888C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"for sequence &lt;"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seq.getHeaderLine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+ 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 GC% is &lt;"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lang="en-GB" sz="1200" dirty="0">
                <a:solidFill>
                  <a:srgbClr val="8888C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100.0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seq.getGCPercent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 +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"&gt;"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seq.getGCPercent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8888C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sequenceLines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25137-655A-DEFE-678E-27BE4FC1495A}"/>
              </a:ext>
            </a:extLst>
          </p:cNvPr>
          <p:cNvSpPr txBox="1"/>
          <p:nvPr/>
        </p:nvSpPr>
        <p:spPr>
          <a:xfrm>
            <a:off x="509531" y="4432966"/>
            <a:ext cx="10154797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Constructor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._header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._sequence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=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NO" sz="1200" dirty="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8365D6AB-0F3B-7E10-B3DD-F348AA60A90A}"/>
              </a:ext>
            </a:extLst>
          </p:cNvPr>
          <p:cNvSpPr/>
          <p:nvPr/>
        </p:nvSpPr>
        <p:spPr>
          <a:xfrm>
            <a:off x="1333041" y="2324559"/>
            <a:ext cx="5045726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ound Diagonal Corner of Rectangle 12">
            <a:extLst>
              <a:ext uri="{FF2B5EF4-FFF2-40B4-BE49-F238E27FC236}">
                <a16:creationId xmlns:a16="http://schemas.microsoft.com/office/drawing/2014/main" id="{354B2C9D-B9F4-0C76-FEA8-9868A2DC6560}"/>
              </a:ext>
            </a:extLst>
          </p:cNvPr>
          <p:cNvSpPr/>
          <p:nvPr/>
        </p:nvSpPr>
        <p:spPr>
          <a:xfrm>
            <a:off x="1333041" y="2695460"/>
            <a:ext cx="1189822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Round Diagonal Corner of Rectangle 1">
            <a:extLst>
              <a:ext uri="{FF2B5EF4-FFF2-40B4-BE49-F238E27FC236}">
                <a16:creationId xmlns:a16="http://schemas.microsoft.com/office/drawing/2014/main" id="{2C586317-CE06-1A36-5EE1-E0398F74EDF2}"/>
              </a:ext>
            </a:extLst>
          </p:cNvPr>
          <p:cNvSpPr/>
          <p:nvPr/>
        </p:nvSpPr>
        <p:spPr>
          <a:xfrm>
            <a:off x="7963358" y="3024130"/>
            <a:ext cx="1709451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ound Diagonal Corner of Rectangle 5">
            <a:extLst>
              <a:ext uri="{FF2B5EF4-FFF2-40B4-BE49-F238E27FC236}">
                <a16:creationId xmlns:a16="http://schemas.microsoft.com/office/drawing/2014/main" id="{8FCE1CCD-C365-217E-83A0-5C8F2CBB3DBC}"/>
              </a:ext>
            </a:extLst>
          </p:cNvPr>
          <p:cNvSpPr/>
          <p:nvPr/>
        </p:nvSpPr>
        <p:spPr>
          <a:xfrm>
            <a:off x="492333" y="4419704"/>
            <a:ext cx="1709451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834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713-CF48-C08C-91B2-4BAB434CC7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F57B7C-E335-FAA7-C783-630205FEBD89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BD433F-00FB-2F07-8D88-4D8C2F2A131F}"/>
              </a:ext>
            </a:extLst>
          </p:cNvPr>
          <p:cNvSpPr txBox="1"/>
          <p:nvPr/>
        </p:nvSpPr>
        <p:spPr>
          <a:xfrm>
            <a:off x="652410" y="860178"/>
            <a:ext cx="4700426" cy="3108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._header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._sequence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gcPercent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b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=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endParaRPr lang="en-GB" sz="1400" dirty="0">
              <a:solidFill>
                <a:srgbClr val="6897B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def </a:t>
            </a:r>
            <a:r>
              <a:rPr lang="en-GB" sz="14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calcGC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dirty="0"/>
            </a:br>
            <a:r>
              <a:rPr lang="en-GB" sz="1400" dirty="0"/>
              <a:t>  </a:t>
            </a:r>
            <a:endParaRPr lang="en-NO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34E0821B-4165-8BCF-EA8C-E5A6A316319A}"/>
              </a:ext>
            </a:extLst>
          </p:cNvPr>
          <p:cNvSpPr/>
          <p:nvPr/>
        </p:nvSpPr>
        <p:spPr>
          <a:xfrm>
            <a:off x="1086461" y="1267353"/>
            <a:ext cx="2920460" cy="1599137"/>
          </a:xfrm>
          <a:prstGeom prst="round2DiagRect">
            <a:avLst>
              <a:gd name="adj1" fmla="val 9600"/>
              <a:gd name="adj2" fmla="val 0"/>
            </a:avLst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99A00-8155-E4CB-BA66-2AE624CFBE48}"/>
              </a:ext>
            </a:extLst>
          </p:cNvPr>
          <p:cNvSpPr txBox="1"/>
          <p:nvPr/>
        </p:nvSpPr>
        <p:spPr>
          <a:xfrm>
            <a:off x="647272" y="4048017"/>
            <a:ext cx="47055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he </a:t>
            </a:r>
            <a:r>
              <a:rPr lang="en-NO" i="1" dirty="0">
                <a:solidFill>
                  <a:srgbClr val="0070C0"/>
                </a:solidFill>
              </a:rPr>
              <a:t>GC Percent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a </a:t>
            </a:r>
            <a:r>
              <a:rPr lang="en-NO" i="1" dirty="0">
                <a:solidFill>
                  <a:srgbClr val="0070C0"/>
                </a:solidFill>
              </a:rPr>
              <a:t>property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of a sequence, so we put it in a </a:t>
            </a:r>
            <a:r>
              <a:rPr lang="en-NO" b="1" dirty="0">
                <a:solidFill>
                  <a:schemeClr val="accent6">
                    <a:lumMod val="50000"/>
                  </a:schemeClr>
                </a:solidFill>
              </a:rPr>
              <a:t>Sequence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25B57-5D6D-1063-27D6-8CC9CFEE8FF8}"/>
              </a:ext>
            </a:extLst>
          </p:cNvPr>
          <p:cNvSpPr txBox="1"/>
          <p:nvPr/>
        </p:nvSpPr>
        <p:spPr>
          <a:xfrm>
            <a:off x="7241569" y="1015430"/>
            <a:ext cx="4573712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GB" i="1" dirty="0">
                <a:solidFill>
                  <a:srgbClr val="0070C0"/>
                </a:solidFill>
              </a:rPr>
              <a:t>S</a:t>
            </a:r>
            <a:r>
              <a:rPr lang="en-NO" i="1" dirty="0">
                <a:solidFill>
                  <a:srgbClr val="0070C0"/>
                </a:solidFill>
              </a:rPr>
              <a:t>eed Region</a:t>
            </a:r>
            <a:r>
              <a:rPr lang="en-NO" dirty="0">
                <a:solidFill>
                  <a:srgbClr val="0070C0"/>
                </a:solidFill>
              </a:rPr>
              <a:t>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a </a:t>
            </a:r>
            <a:r>
              <a:rPr lang="en-NO" i="1" dirty="0">
                <a:solidFill>
                  <a:srgbClr val="0070C0"/>
                </a:solidFill>
              </a:rPr>
              <a:t>property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of a miRNA, but not of </a:t>
            </a:r>
            <a:r>
              <a:rPr lang="en-NO" u="sng" dirty="0">
                <a:solidFill>
                  <a:schemeClr val="accent6">
                    <a:lumMod val="50000"/>
                  </a:schemeClr>
                </a:solidFill>
              </a:rPr>
              <a:t>all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sequences. </a:t>
            </a:r>
          </a:p>
          <a:p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However, </a:t>
            </a:r>
            <a:r>
              <a:rPr lang="en-NO" i="1" dirty="0">
                <a:solidFill>
                  <a:srgbClr val="0070C0"/>
                </a:solidFill>
              </a:rPr>
              <a:t>GC Percent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</a:t>
            </a:r>
            <a:r>
              <a:rPr lang="en-NO" u="sng" dirty="0">
                <a:solidFill>
                  <a:schemeClr val="accent6">
                    <a:lumMod val="50000"/>
                  </a:schemeClr>
                </a:solidFill>
              </a:rPr>
              <a:t>still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a property of a miRNA</a:t>
            </a:r>
          </a:p>
          <a:p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So, a miRNA is a specific kind of sequence So we create a new class for miRNA that </a:t>
            </a:r>
            <a:r>
              <a:rPr lang="en-NO" i="1" dirty="0">
                <a:solidFill>
                  <a:schemeClr val="accent6">
                    <a:lumMod val="50000"/>
                  </a:schemeClr>
                </a:solidFill>
              </a:rPr>
              <a:t>inherits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the properties of the </a:t>
            </a:r>
            <a:r>
              <a:rPr kumimoji="0" lang="en-NO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96D00-2388-4CDB-0703-D226C787101D}"/>
              </a:ext>
            </a:extLst>
          </p:cNvPr>
          <p:cNvSpPr txBox="1"/>
          <p:nvPr/>
        </p:nvSpPr>
        <p:spPr>
          <a:xfrm>
            <a:off x="6390526" y="4675616"/>
            <a:ext cx="4767209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</a:p>
          <a:p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MiRNA(Sequence):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Sequence.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</a:t>
            </a:r>
          </a:p>
          <a:p>
            <a:endParaRPr lang="en-NO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2B742A7F-921E-1D0B-58B4-F1A00872748E}"/>
              </a:ext>
            </a:extLst>
          </p:cNvPr>
          <p:cNvSpPr/>
          <p:nvPr/>
        </p:nvSpPr>
        <p:spPr>
          <a:xfrm>
            <a:off x="7191909" y="5568592"/>
            <a:ext cx="3390473" cy="267129"/>
          </a:xfrm>
          <a:prstGeom prst="round2DiagRect">
            <a:avLst>
              <a:gd name="adj1" fmla="val 9600"/>
              <a:gd name="adj2" fmla="val 0"/>
            </a:avLst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42454252-C899-FE62-732D-A059C831BFB1}"/>
              </a:ext>
            </a:extLst>
          </p:cNvPr>
          <p:cNvSpPr/>
          <p:nvPr/>
        </p:nvSpPr>
        <p:spPr>
          <a:xfrm>
            <a:off x="7624685" y="5126804"/>
            <a:ext cx="1272736" cy="247715"/>
          </a:xfrm>
          <a:prstGeom prst="round2Diag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E0953-F982-2E2F-613A-D766109E221E}"/>
              </a:ext>
            </a:extLst>
          </p:cNvPr>
          <p:cNvSpPr txBox="1"/>
          <p:nvPr/>
        </p:nvSpPr>
        <p:spPr>
          <a:xfrm>
            <a:off x="7442983" y="3713413"/>
            <a:ext cx="47490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us that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inherits from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9CC60D-FEAE-46D9-3DB6-B04214D4CCB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856324" y="4298188"/>
            <a:ext cx="961168" cy="8491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 Diagonal Corner of Rectangle 18">
            <a:extLst>
              <a:ext uri="{FF2B5EF4-FFF2-40B4-BE49-F238E27FC236}">
                <a16:creationId xmlns:a16="http://schemas.microsoft.com/office/drawing/2014/main" id="{2698916A-35A7-4D10-111B-31038253EFC6}"/>
              </a:ext>
            </a:extLst>
          </p:cNvPr>
          <p:cNvSpPr/>
          <p:nvPr/>
        </p:nvSpPr>
        <p:spPr>
          <a:xfrm>
            <a:off x="6420895" y="4693577"/>
            <a:ext cx="3195715" cy="247715"/>
          </a:xfrm>
          <a:prstGeom prst="round2Diag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36C201-7AB0-612F-4592-01F6AB9D1A61}"/>
              </a:ext>
            </a:extLst>
          </p:cNvPr>
          <p:cNvSpPr txBox="1"/>
          <p:nvPr/>
        </p:nvSpPr>
        <p:spPr>
          <a:xfrm>
            <a:off x="732246" y="4985697"/>
            <a:ext cx="47490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us where to find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definition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ED38A-3495-1993-5679-ADD5E336C7F2}"/>
              </a:ext>
            </a:extLst>
          </p:cNvPr>
          <p:cNvCxnSpPr>
            <a:cxnSpLocks/>
          </p:cNvCxnSpPr>
          <p:nvPr/>
        </p:nvCxnSpPr>
        <p:spPr>
          <a:xfrm flipV="1">
            <a:off x="5481263" y="4818580"/>
            <a:ext cx="919537" cy="4800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8B0004-19C8-B258-74CE-80893F953ABD}"/>
              </a:ext>
            </a:extLst>
          </p:cNvPr>
          <p:cNvSpPr txBox="1"/>
          <p:nvPr/>
        </p:nvSpPr>
        <p:spPr>
          <a:xfrm>
            <a:off x="1007936" y="5785369"/>
            <a:ext cx="474901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constructor to also run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constructon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97D75A-6175-EE52-6A02-0F682789BB8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756953" y="5712431"/>
            <a:ext cx="1414409" cy="48843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8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D21304E-2291-A42C-2B66-C4EBA478FD57}"/>
              </a:ext>
            </a:extLst>
          </p:cNvPr>
          <p:cNvSpPr txBox="1"/>
          <p:nvPr/>
        </p:nvSpPr>
        <p:spPr>
          <a:xfrm>
            <a:off x="482886" y="765801"/>
            <a:ext cx="6215865" cy="483209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br>
              <a:rPr lang="en-GB" sz="1400" dirty="0">
                <a:effectLst/>
                <a:latin typeface="Menlo" panose="020B0609030804020204" pitchFamily="49" charset="0"/>
              </a:rPr>
            </a:br>
            <a:endParaRPr lang="en-GB" sz="1400" dirty="0"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sys.argv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global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"/Users/</a:t>
            </a:r>
            <a:r>
              <a:rPr lang="en-GB" sz="1400" i="1" u="sng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simonray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/data/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mirna_test.fa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endParaRPr lang="en-GB" sz="1400" dirty="0">
              <a:solidFill>
                <a:srgbClr val="17C6A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global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speciesCode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speciesCode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i="1" u="sng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hsa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global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seedBegin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global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seedEnd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seedBegin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2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seedEnd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8</a:t>
            </a:r>
            <a:br>
              <a:rPr lang="en-GB" sz="1400" dirty="0">
                <a:effectLst/>
                <a:latin typeface="Menlo" panose="020B0609030804020204" pitchFamily="49" charset="0"/>
              </a:rPr>
            </a:br>
            <a:endParaRPr lang="en-GB" sz="1400" dirty="0"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readFastaFile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__name__ ==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'__main__'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sys.exit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(main())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86C59-D19F-386B-E381-5F39C681F9D7}"/>
              </a:ext>
            </a:extLst>
          </p:cNvPr>
          <p:cNvSpPr txBox="1"/>
          <p:nvPr/>
        </p:nvSpPr>
        <p:spPr>
          <a:xfrm>
            <a:off x="7048072" y="1015430"/>
            <a:ext cx="4900773" cy="3693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We set the run parameters in the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main() 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method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So, if we want to run a different analysis (for example look at a different seed region, a different species and a different input file, we will have to change the main method in four different places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This isn’t very convenient and it also means you end up with multiple versions of the same program, when all you are changing is the run parameters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This is why we use the </a:t>
            </a:r>
            <a:r>
              <a:rPr lang="en-GB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argparse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 package</a:t>
            </a:r>
          </a:p>
        </p:txBody>
      </p:sp>
      <p:sp>
        <p:nvSpPr>
          <p:cNvPr id="11" name="Round Diagonal Corner of Rectangle 10">
            <a:extLst>
              <a:ext uri="{FF2B5EF4-FFF2-40B4-BE49-F238E27FC236}">
                <a16:creationId xmlns:a16="http://schemas.microsoft.com/office/drawing/2014/main" id="{AAAF1806-2590-8E8D-AF82-D917EDBE8177}"/>
              </a:ext>
            </a:extLst>
          </p:cNvPr>
          <p:cNvSpPr/>
          <p:nvPr/>
        </p:nvSpPr>
        <p:spPr>
          <a:xfrm>
            <a:off x="898948" y="2043938"/>
            <a:ext cx="5294656" cy="524601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ound Diagonal Corner of Rectangle 11">
            <a:extLst>
              <a:ext uri="{FF2B5EF4-FFF2-40B4-BE49-F238E27FC236}">
                <a16:creationId xmlns:a16="http://schemas.microsoft.com/office/drawing/2014/main" id="{A8CCF929-EA0A-D419-046F-1631C426BED9}"/>
              </a:ext>
            </a:extLst>
          </p:cNvPr>
          <p:cNvSpPr/>
          <p:nvPr/>
        </p:nvSpPr>
        <p:spPr>
          <a:xfrm>
            <a:off x="898948" y="2699771"/>
            <a:ext cx="5294656" cy="524601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ound Diagonal Corner of Rectangle 12">
            <a:extLst>
              <a:ext uri="{FF2B5EF4-FFF2-40B4-BE49-F238E27FC236}">
                <a16:creationId xmlns:a16="http://schemas.microsoft.com/office/drawing/2014/main" id="{0D53C341-8DF3-6455-FB7F-CF107F4054B0}"/>
              </a:ext>
            </a:extLst>
          </p:cNvPr>
          <p:cNvSpPr/>
          <p:nvPr/>
        </p:nvSpPr>
        <p:spPr>
          <a:xfrm>
            <a:off x="898948" y="3357317"/>
            <a:ext cx="5294656" cy="916732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52392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5CA2-2F2E-AA15-6007-43F90DB2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4400" dirty="0"/>
              <a:t>YAML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3B18-371E-279A-4C5A-2BC9174E6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30179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9DF30-08D0-93D2-0B54-3424CD841655}"/>
              </a:ext>
            </a:extLst>
          </p:cNvPr>
          <p:cNvSpPr txBox="1"/>
          <p:nvPr/>
        </p:nvSpPr>
        <p:spPr>
          <a:xfrm>
            <a:off x="534256" y="851043"/>
            <a:ext cx="6780944" cy="22467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As we get more and more run parameters, it can get complicated trying to keep track of all the parameters. </a:t>
            </a: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Instead we can put them in a single file and load that</a:t>
            </a: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A common format is YAML</a:t>
            </a: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It’s like XML, but more concise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0C7F3-9FDA-3D8F-CDF3-197BA5332F31}"/>
              </a:ext>
            </a:extLst>
          </p:cNvPr>
          <p:cNvSpPr txBox="1"/>
          <p:nvPr/>
        </p:nvSpPr>
        <p:spPr>
          <a:xfrm>
            <a:off x="1394717" y="3525516"/>
            <a:ext cx="6097712" cy="1938992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---</a:t>
            </a:r>
          </a:p>
          <a:p>
            <a:r>
              <a:rPr lang="en-GB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fasta_file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mirna_test.fa</a:t>
            </a:r>
            <a:r>
              <a:rPr lang="en-GB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species_code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hsa</a:t>
            </a:r>
            <a:r>
              <a:rPr lang="en-GB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seed_begin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4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seed_end</a:t>
            </a:r>
            <a:r>
              <a:rPr lang="en-GB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</a:t>
            </a:r>
            <a:endParaRPr lang="en-GB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7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1F78A1-915A-926C-9797-3E6B27F04C2D}"/>
              </a:ext>
            </a:extLst>
          </p:cNvPr>
          <p:cNvSpPr txBox="1"/>
          <p:nvPr/>
        </p:nvSpPr>
        <p:spPr>
          <a:xfrm>
            <a:off x="3991708" y="1459523"/>
            <a:ext cx="2444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5400" dirty="0"/>
              <a:t>THEORY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A4B74-9170-FC87-BB58-756389094CD0}"/>
              </a:ext>
            </a:extLst>
          </p:cNvPr>
          <p:cNvSpPr txBox="1"/>
          <p:nvPr/>
        </p:nvSpPr>
        <p:spPr>
          <a:xfrm>
            <a:off x="4021016" y="4091354"/>
            <a:ext cx="3900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54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891701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5CA2-2F2E-AA15-6007-43F90DB2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4400" dirty="0"/>
              <a:t>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3B18-371E-279A-4C5A-2BC9174E6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67082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54D548F-DD9E-A525-7B55-EB6917D5C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1" y="119520"/>
            <a:ext cx="5188036" cy="195937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25E7144-59FA-1C94-45E3-EED5C568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66" y="2353401"/>
            <a:ext cx="5023024" cy="4320971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D48693-F1A1-CFCB-F297-63994B899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001" y="1227551"/>
            <a:ext cx="5435291" cy="5179512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B3EEB2AD-2A11-0CE5-3E13-C6332A7C66B5}"/>
              </a:ext>
            </a:extLst>
          </p:cNvPr>
          <p:cNvSpPr/>
          <p:nvPr/>
        </p:nvSpPr>
        <p:spPr>
          <a:xfrm>
            <a:off x="2586029" y="2047261"/>
            <a:ext cx="1093344" cy="336711"/>
          </a:xfrm>
          <a:prstGeom prst="downArrow">
            <a:avLst>
              <a:gd name="adj1" fmla="val 31895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0C51572-2FCE-A23F-148D-DB83354AF14D}"/>
              </a:ext>
            </a:extLst>
          </p:cNvPr>
          <p:cNvSpPr/>
          <p:nvPr/>
        </p:nvSpPr>
        <p:spPr>
          <a:xfrm rot="16200000">
            <a:off x="5416317" y="3778090"/>
            <a:ext cx="1093344" cy="336711"/>
          </a:xfrm>
          <a:prstGeom prst="downArrow">
            <a:avLst>
              <a:gd name="adj1" fmla="val 31895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69AC9-DBE5-6279-AB69-212D162C35AB}"/>
              </a:ext>
            </a:extLst>
          </p:cNvPr>
          <p:cNvSpPr txBox="1"/>
          <p:nvPr/>
        </p:nvSpPr>
        <p:spPr>
          <a:xfrm>
            <a:off x="112734" y="1002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DC00B-EB0E-B96B-1CC5-D7D58A066C5B}"/>
              </a:ext>
            </a:extLst>
          </p:cNvPr>
          <p:cNvSpPr txBox="1"/>
          <p:nvPr/>
        </p:nvSpPr>
        <p:spPr>
          <a:xfrm>
            <a:off x="177451" y="241961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30FD17-F681-A42A-612D-1E01DE35E409}"/>
              </a:ext>
            </a:extLst>
          </p:cNvPr>
          <p:cNvSpPr txBox="1"/>
          <p:nvPr/>
        </p:nvSpPr>
        <p:spPr>
          <a:xfrm>
            <a:off x="5954038" y="69310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2890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746494-7D98-CC9D-5898-F4D2FDB2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4" y="350730"/>
            <a:ext cx="3637534" cy="344481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C18D796-5EE2-C3B9-2050-DA1B91D76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69" y="4132470"/>
            <a:ext cx="3240935" cy="1742237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893A6279-CCE5-EC74-5FC4-7577BFD69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623" y="175363"/>
            <a:ext cx="4448873" cy="4778679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2DFEAE01-B4D4-7E4C-08E0-456818884290}"/>
              </a:ext>
            </a:extLst>
          </p:cNvPr>
          <p:cNvSpPr/>
          <p:nvPr/>
        </p:nvSpPr>
        <p:spPr>
          <a:xfrm>
            <a:off x="1521317" y="3863535"/>
            <a:ext cx="1093344" cy="336711"/>
          </a:xfrm>
          <a:prstGeom prst="downArrow">
            <a:avLst>
              <a:gd name="adj1" fmla="val 31895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A340678-74DD-03A3-690D-EBDDDF5A5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682" y="4781829"/>
            <a:ext cx="3677086" cy="1672123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C20CB212-7430-F1CA-E677-6C7A9A317CB9}"/>
              </a:ext>
            </a:extLst>
          </p:cNvPr>
          <p:cNvSpPr/>
          <p:nvPr/>
        </p:nvSpPr>
        <p:spPr>
          <a:xfrm rot="10800000">
            <a:off x="5343843" y="4516976"/>
            <a:ext cx="1093344" cy="336711"/>
          </a:xfrm>
          <a:prstGeom prst="downArrow">
            <a:avLst>
              <a:gd name="adj1" fmla="val 31895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B44CBBCA-603F-D7B4-DBD4-442525CB378C}"/>
              </a:ext>
            </a:extLst>
          </p:cNvPr>
          <p:cNvSpPr/>
          <p:nvPr/>
        </p:nvSpPr>
        <p:spPr>
          <a:xfrm rot="16200000">
            <a:off x="3299421" y="4930484"/>
            <a:ext cx="1093344" cy="336711"/>
          </a:xfrm>
          <a:prstGeom prst="downArrow">
            <a:avLst>
              <a:gd name="adj1" fmla="val 31895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FD6B812-2354-0790-418D-19B591FE2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531" y="1911443"/>
            <a:ext cx="3135684" cy="1296612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9214036F-6554-EB3F-A751-B88F7AAA68BB}"/>
              </a:ext>
            </a:extLst>
          </p:cNvPr>
          <p:cNvSpPr/>
          <p:nvPr/>
        </p:nvSpPr>
        <p:spPr>
          <a:xfrm rot="16200000">
            <a:off x="8274344" y="2302106"/>
            <a:ext cx="1093344" cy="336711"/>
          </a:xfrm>
          <a:prstGeom prst="downArrow">
            <a:avLst>
              <a:gd name="adj1" fmla="val 31895"/>
              <a:gd name="adj2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6E352F-B0E6-2673-FD8C-195A5AC18628}"/>
              </a:ext>
            </a:extLst>
          </p:cNvPr>
          <p:cNvSpPr txBox="1"/>
          <p:nvPr/>
        </p:nvSpPr>
        <p:spPr>
          <a:xfrm>
            <a:off x="0" y="12734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B4F6E-1935-EE19-9FDC-F0F3B967008D}"/>
              </a:ext>
            </a:extLst>
          </p:cNvPr>
          <p:cNvSpPr txBox="1"/>
          <p:nvPr/>
        </p:nvSpPr>
        <p:spPr>
          <a:xfrm>
            <a:off x="0" y="376198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406385-24ED-CD1D-5397-1DC3D83FEA62}"/>
              </a:ext>
            </a:extLst>
          </p:cNvPr>
          <p:cNvSpPr txBox="1"/>
          <p:nvPr/>
        </p:nvSpPr>
        <p:spPr>
          <a:xfrm>
            <a:off x="3747370" y="61001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3D71BB-FB54-CA8C-7374-5E94D59B2F28}"/>
              </a:ext>
            </a:extLst>
          </p:cNvPr>
          <p:cNvSpPr txBox="1"/>
          <p:nvPr/>
        </p:nvSpPr>
        <p:spPr>
          <a:xfrm>
            <a:off x="4060522" y="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FDB2D-436C-5DE7-9837-D6D924116FF9}"/>
              </a:ext>
            </a:extLst>
          </p:cNvPr>
          <p:cNvSpPr txBox="1"/>
          <p:nvPr/>
        </p:nvSpPr>
        <p:spPr>
          <a:xfrm>
            <a:off x="8958197" y="13569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rgbClr val="0070C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2850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8AC8A-D230-3FC3-5028-929DA771240B}"/>
              </a:ext>
            </a:extLst>
          </p:cNvPr>
          <p:cNvSpPr txBox="1"/>
          <p:nvPr/>
        </p:nvSpPr>
        <p:spPr>
          <a:xfrm>
            <a:off x="2328052" y="453472"/>
            <a:ext cx="7151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test examples.  Find the problem before you start using the class </a:t>
            </a:r>
          </a:p>
          <a:p>
            <a:r>
              <a:rPr lang="en-GB" dirty="0"/>
              <a:t>D</a:t>
            </a:r>
            <a:r>
              <a:rPr lang="en-NO" dirty="0"/>
              <a:t>eprecation</a:t>
            </a:r>
          </a:p>
          <a:p>
            <a:endParaRPr lang="en-NO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0F5FC41-E7E7-6C04-755F-ABBCE199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388" y="1416049"/>
            <a:ext cx="5003800" cy="219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EBAB0-B904-2D12-CDFB-31FA4F9EB2E1}"/>
              </a:ext>
            </a:extLst>
          </p:cNvPr>
          <p:cNvSpPr txBox="1"/>
          <p:nvPr/>
        </p:nvSpPr>
        <p:spPr>
          <a:xfrm>
            <a:off x="2417522" y="3645075"/>
            <a:ext cx="9244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Andale Mono" panose="020B0509000000000004" pitchFamily="49" charset="0"/>
              </a:rPr>
              <a:t>The method </a:t>
            </a:r>
            <a:r>
              <a:rPr lang="en-GB" sz="1600" dirty="0" err="1">
                <a:effectLst/>
                <a:latin typeface="Andale Mono" panose="020B0509000000000004" pitchFamily="49" charset="0"/>
              </a:rPr>
              <a:t>assertEquals</a:t>
            </a:r>
            <a:r>
              <a:rPr lang="en-GB" sz="1600" dirty="0">
                <a:effectLst/>
                <a:latin typeface="Andale Mono" panose="020B0509000000000004" pitchFamily="49" charset="0"/>
              </a:rPr>
              <a:t>(double, double) from the type Assert is deprecated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01ADF48-DEBB-D5C7-EFF9-A2B038F3D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19" y="4355944"/>
            <a:ext cx="5155157" cy="2344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D3CDA-F4B7-B3BE-9652-03E1650518E1}"/>
              </a:ext>
            </a:extLst>
          </p:cNvPr>
          <p:cNvSpPr txBox="1"/>
          <p:nvPr/>
        </p:nvSpPr>
        <p:spPr>
          <a:xfrm>
            <a:off x="8404964" y="4561563"/>
            <a:ext cx="2031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/>
                <a:latin typeface="Andale Mono" panose="020B0509000000000004" pitchFamily="49" charset="0"/>
              </a:rPr>
              <a:t>Rounding errors</a:t>
            </a:r>
          </a:p>
        </p:txBody>
      </p:sp>
    </p:spTree>
    <p:extLst>
      <p:ext uri="{BB962C8B-B14F-4D97-AF65-F5344CB8AC3E}">
        <p14:creationId xmlns:p14="http://schemas.microsoft.com/office/powerpoint/2010/main" val="134007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5CA2-2F2E-AA15-6007-43F90DB2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I</a:t>
            </a:r>
            <a:r>
              <a:rPr lang="en-NO" sz="4400" dirty="0"/>
              <a:t>nvestigating seed sequence of miRNAs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3B18-371E-279A-4C5A-2BC9174E6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8219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Mining miRBase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A5E69-B6CC-101F-FA75-58F017A1C943}"/>
              </a:ext>
            </a:extLst>
          </p:cNvPr>
          <p:cNvSpPr txBox="1"/>
          <p:nvPr/>
        </p:nvSpPr>
        <p:spPr>
          <a:xfrm>
            <a:off x="513567" y="1127342"/>
            <a:ext cx="115688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latin typeface="+mj-lt"/>
              </a:rPr>
              <a:t>We have a list of unique seed sequences</a:t>
            </a:r>
          </a:p>
          <a:p>
            <a:pPr>
              <a:spcAft>
                <a:spcPts val="1200"/>
              </a:spcAft>
            </a:pPr>
            <a:r>
              <a:rPr lang="en-GB" sz="2800" dirty="0">
                <a:latin typeface="+mj-lt"/>
              </a:rPr>
              <a:t>Now we want to investigate the similarity among them</a:t>
            </a:r>
          </a:p>
          <a:p>
            <a:pPr>
              <a:spcAft>
                <a:spcPts val="1200"/>
              </a:spcAft>
            </a:pPr>
            <a:r>
              <a:rPr lang="en-GB" sz="2800" dirty="0">
                <a:latin typeface="+mj-lt"/>
              </a:rPr>
              <a:t>To do this, we will use a measure called the Levenshtein distance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813F47-BF23-F113-D7AB-C458E14AD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58" y="3727308"/>
            <a:ext cx="88900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9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713-CF48-C08C-91B2-4BAB434CC7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F57B7C-E335-FAA7-C783-630205FEBD89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BD433F-00FB-2F07-8D88-4D8C2F2A131F}"/>
              </a:ext>
            </a:extLst>
          </p:cNvPr>
          <p:cNvSpPr txBox="1"/>
          <p:nvPr/>
        </p:nvSpPr>
        <p:spPr>
          <a:xfrm>
            <a:off x="652410" y="860178"/>
            <a:ext cx="4700426" cy="3108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._header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._sequence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gcPercent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b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=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endParaRPr lang="en-GB" sz="1400" dirty="0">
              <a:solidFill>
                <a:srgbClr val="6897B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def </a:t>
            </a:r>
            <a:r>
              <a:rPr lang="en-GB" sz="14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calcGC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dirty="0"/>
            </a:br>
            <a:r>
              <a:rPr lang="en-GB" sz="1400" dirty="0"/>
              <a:t>  </a:t>
            </a:r>
            <a:endParaRPr lang="en-NO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34E0821B-4165-8BCF-EA8C-E5A6A316319A}"/>
              </a:ext>
            </a:extLst>
          </p:cNvPr>
          <p:cNvSpPr/>
          <p:nvPr/>
        </p:nvSpPr>
        <p:spPr>
          <a:xfrm>
            <a:off x="1086461" y="1267353"/>
            <a:ext cx="2920460" cy="1599137"/>
          </a:xfrm>
          <a:prstGeom prst="round2DiagRect">
            <a:avLst>
              <a:gd name="adj1" fmla="val 9600"/>
              <a:gd name="adj2" fmla="val 0"/>
            </a:avLst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99A00-8155-E4CB-BA66-2AE624CFBE48}"/>
              </a:ext>
            </a:extLst>
          </p:cNvPr>
          <p:cNvSpPr txBox="1"/>
          <p:nvPr/>
        </p:nvSpPr>
        <p:spPr>
          <a:xfrm>
            <a:off x="647272" y="4048017"/>
            <a:ext cx="47055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he </a:t>
            </a:r>
            <a:r>
              <a:rPr lang="en-NO" i="1" dirty="0">
                <a:solidFill>
                  <a:srgbClr val="0070C0"/>
                </a:solidFill>
              </a:rPr>
              <a:t>GC Percent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a </a:t>
            </a:r>
            <a:r>
              <a:rPr lang="en-NO" i="1" dirty="0">
                <a:solidFill>
                  <a:srgbClr val="0070C0"/>
                </a:solidFill>
              </a:rPr>
              <a:t>property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of a sequence, so we put it in a </a:t>
            </a:r>
            <a:r>
              <a:rPr lang="en-NO" b="1" dirty="0">
                <a:solidFill>
                  <a:schemeClr val="accent6">
                    <a:lumMod val="50000"/>
                  </a:schemeClr>
                </a:solidFill>
              </a:rPr>
              <a:t>Sequence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25B57-5D6D-1063-27D6-8CC9CFEE8FF8}"/>
              </a:ext>
            </a:extLst>
          </p:cNvPr>
          <p:cNvSpPr txBox="1"/>
          <p:nvPr/>
        </p:nvSpPr>
        <p:spPr>
          <a:xfrm>
            <a:off x="7241569" y="1015430"/>
            <a:ext cx="4573712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GB" i="1" dirty="0">
                <a:solidFill>
                  <a:srgbClr val="0070C0"/>
                </a:solidFill>
              </a:rPr>
              <a:t>S</a:t>
            </a:r>
            <a:r>
              <a:rPr lang="en-NO" i="1" dirty="0">
                <a:solidFill>
                  <a:srgbClr val="0070C0"/>
                </a:solidFill>
              </a:rPr>
              <a:t>eed Region</a:t>
            </a:r>
            <a:r>
              <a:rPr lang="en-NO" dirty="0">
                <a:solidFill>
                  <a:srgbClr val="0070C0"/>
                </a:solidFill>
              </a:rPr>
              <a:t>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a </a:t>
            </a:r>
            <a:r>
              <a:rPr lang="en-NO" i="1" dirty="0">
                <a:solidFill>
                  <a:srgbClr val="0070C0"/>
                </a:solidFill>
              </a:rPr>
              <a:t>property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of a miRNA, but not of </a:t>
            </a:r>
            <a:r>
              <a:rPr lang="en-NO" u="sng" dirty="0">
                <a:solidFill>
                  <a:schemeClr val="accent6">
                    <a:lumMod val="50000"/>
                  </a:schemeClr>
                </a:solidFill>
              </a:rPr>
              <a:t>all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sequences. </a:t>
            </a:r>
          </a:p>
          <a:p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However, </a:t>
            </a:r>
            <a:r>
              <a:rPr lang="en-NO" i="1" dirty="0">
                <a:solidFill>
                  <a:srgbClr val="0070C0"/>
                </a:solidFill>
              </a:rPr>
              <a:t>GC Percent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</a:t>
            </a:r>
            <a:r>
              <a:rPr lang="en-NO" u="sng" dirty="0">
                <a:solidFill>
                  <a:schemeClr val="accent6">
                    <a:lumMod val="50000"/>
                  </a:schemeClr>
                </a:solidFill>
              </a:rPr>
              <a:t>still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a property of a miRNA</a:t>
            </a:r>
          </a:p>
          <a:p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So, a miRNA is a specific kind of sequence So we create a new class for miRNA that </a:t>
            </a:r>
            <a:r>
              <a:rPr lang="en-NO" i="1" dirty="0">
                <a:solidFill>
                  <a:schemeClr val="accent6">
                    <a:lumMod val="50000"/>
                  </a:schemeClr>
                </a:solidFill>
              </a:rPr>
              <a:t>inherits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the properties of the </a:t>
            </a:r>
            <a:r>
              <a:rPr kumimoji="0" lang="en-NO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96D00-2388-4CDB-0703-D226C787101D}"/>
              </a:ext>
            </a:extLst>
          </p:cNvPr>
          <p:cNvSpPr txBox="1"/>
          <p:nvPr/>
        </p:nvSpPr>
        <p:spPr>
          <a:xfrm>
            <a:off x="6390526" y="4675616"/>
            <a:ext cx="4767209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</a:p>
          <a:p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MiRNA(Sequence):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Sequence.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</a:t>
            </a:r>
          </a:p>
          <a:p>
            <a:endParaRPr lang="en-NO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2B742A7F-921E-1D0B-58B4-F1A00872748E}"/>
              </a:ext>
            </a:extLst>
          </p:cNvPr>
          <p:cNvSpPr/>
          <p:nvPr/>
        </p:nvSpPr>
        <p:spPr>
          <a:xfrm>
            <a:off x="7191909" y="5568592"/>
            <a:ext cx="3390473" cy="267129"/>
          </a:xfrm>
          <a:prstGeom prst="round2DiagRect">
            <a:avLst>
              <a:gd name="adj1" fmla="val 9600"/>
              <a:gd name="adj2" fmla="val 0"/>
            </a:avLst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42454252-C899-FE62-732D-A059C831BFB1}"/>
              </a:ext>
            </a:extLst>
          </p:cNvPr>
          <p:cNvSpPr/>
          <p:nvPr/>
        </p:nvSpPr>
        <p:spPr>
          <a:xfrm>
            <a:off x="7624685" y="5126804"/>
            <a:ext cx="1272736" cy="247715"/>
          </a:xfrm>
          <a:prstGeom prst="round2Diag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E0953-F982-2E2F-613A-D766109E221E}"/>
              </a:ext>
            </a:extLst>
          </p:cNvPr>
          <p:cNvSpPr txBox="1"/>
          <p:nvPr/>
        </p:nvSpPr>
        <p:spPr>
          <a:xfrm>
            <a:off x="7442983" y="3713413"/>
            <a:ext cx="47490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us that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inherits from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9CC60D-FEAE-46D9-3DB6-B04214D4CCB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856324" y="4298188"/>
            <a:ext cx="961168" cy="8491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 Diagonal Corner of Rectangle 18">
            <a:extLst>
              <a:ext uri="{FF2B5EF4-FFF2-40B4-BE49-F238E27FC236}">
                <a16:creationId xmlns:a16="http://schemas.microsoft.com/office/drawing/2014/main" id="{2698916A-35A7-4D10-111B-31038253EFC6}"/>
              </a:ext>
            </a:extLst>
          </p:cNvPr>
          <p:cNvSpPr/>
          <p:nvPr/>
        </p:nvSpPr>
        <p:spPr>
          <a:xfrm>
            <a:off x="6420895" y="4693577"/>
            <a:ext cx="3195715" cy="247715"/>
          </a:xfrm>
          <a:prstGeom prst="round2Diag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36C201-7AB0-612F-4592-01F6AB9D1A61}"/>
              </a:ext>
            </a:extLst>
          </p:cNvPr>
          <p:cNvSpPr txBox="1"/>
          <p:nvPr/>
        </p:nvSpPr>
        <p:spPr>
          <a:xfrm>
            <a:off x="732246" y="4985697"/>
            <a:ext cx="47490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us where to find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definition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ED38A-3495-1993-5679-ADD5E336C7F2}"/>
              </a:ext>
            </a:extLst>
          </p:cNvPr>
          <p:cNvCxnSpPr>
            <a:cxnSpLocks/>
          </p:cNvCxnSpPr>
          <p:nvPr/>
        </p:nvCxnSpPr>
        <p:spPr>
          <a:xfrm flipV="1">
            <a:off x="5481263" y="4818580"/>
            <a:ext cx="919537" cy="4800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8B0004-19C8-B258-74CE-80893F953ABD}"/>
              </a:ext>
            </a:extLst>
          </p:cNvPr>
          <p:cNvSpPr txBox="1"/>
          <p:nvPr/>
        </p:nvSpPr>
        <p:spPr>
          <a:xfrm>
            <a:off x="1007936" y="5785369"/>
            <a:ext cx="474901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constructor to also run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constructon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97D75A-6175-EE52-6A02-0F682789BB8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756953" y="5712431"/>
            <a:ext cx="1414409" cy="48843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6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63F6E8-02FD-0505-F70E-F7A2427E7368}"/>
              </a:ext>
            </a:extLst>
          </p:cNvPr>
          <p:cNvSpPr txBox="1"/>
          <p:nvPr/>
        </p:nvSpPr>
        <p:spPr>
          <a:xfrm>
            <a:off x="7364002" y="2314776"/>
            <a:ext cx="4060861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sys</a:t>
            </a:r>
            <a:endParaRPr lang="en-GB" sz="1600" dirty="0">
              <a:solidFill>
                <a:srgbClr val="8DCBE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600" dirty="0">
                <a:effectLst/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 </a:t>
            </a:r>
          </a:p>
          <a:p>
            <a:endParaRPr lang="en-GB" sz="1600" dirty="0"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sys.argv</a:t>
            </a:r>
            <a:endParaRPr lang="en-GB" sz="16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__name__ == </a:t>
            </a:r>
            <a:r>
              <a:rPr lang="en-GB" sz="16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'__main__'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endParaRPr lang="en-GB" sz="1600" dirty="0"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sys.exit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(main())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6D147-312E-C81D-A38B-198BC3EA932C}"/>
              </a:ext>
            </a:extLst>
          </p:cNvPr>
          <p:cNvSpPr txBox="1"/>
          <p:nvPr/>
        </p:nvSpPr>
        <p:spPr>
          <a:xfrm>
            <a:off x="7271535" y="1150705"/>
            <a:ext cx="45334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Start with an empty python file and add a main()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879297" y="1150705"/>
            <a:ext cx="43297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For the GC analysis, we want to do the following: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908405" y="2381892"/>
            <a:ext cx="5256089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 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 of miRNA sequences and filter using the species code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a list of unique seed sequences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 out the list of unique seed sequences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 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LogoPlot</a:t>
            </a: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492821-5553-6ACD-45FE-194F16D7C658}"/>
              </a:ext>
            </a:extLst>
          </p:cNvPr>
          <p:cNvSpPr txBox="1"/>
          <p:nvPr/>
        </p:nvSpPr>
        <p:spPr>
          <a:xfrm>
            <a:off x="1325880" y="5166360"/>
            <a:ext cx="85901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W</a:t>
            </a:r>
            <a:r>
              <a:rPr lang="en-NO" sz="2400" dirty="0"/>
              <a:t>e need to create suitable test data</a:t>
            </a:r>
          </a:p>
          <a:p>
            <a:r>
              <a:rPr lang="en-GB" sz="2400" dirty="0"/>
              <a:t>M</a:t>
            </a:r>
            <a:r>
              <a:rPr lang="en-NO" sz="2400" dirty="0"/>
              <a:t>ature.fa has too many sequences. </a:t>
            </a:r>
            <a:r>
              <a:rPr lang="en-GB" sz="2400" dirty="0"/>
              <a:t>S</a:t>
            </a:r>
            <a:r>
              <a:rPr lang="en-NO" sz="2400" dirty="0"/>
              <a:t>o just select a smaller number</a:t>
            </a:r>
          </a:p>
        </p:txBody>
      </p:sp>
    </p:spTree>
    <p:extLst>
      <p:ext uri="{BB962C8B-B14F-4D97-AF65-F5344CB8AC3E}">
        <p14:creationId xmlns:p14="http://schemas.microsoft.com/office/powerpoint/2010/main" val="153630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574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1. load </a:t>
            </a:r>
            <a:r>
              <a:rPr lang="en-GB" sz="2800" dirty="0" err="1">
                <a:solidFill>
                  <a:srgbClr val="0070C0"/>
                </a:solidFill>
                <a:latin typeface="+mj-lt"/>
              </a:rPr>
              <a:t>fasta</a:t>
            </a:r>
            <a:r>
              <a:rPr lang="en-GB" sz="2800" dirty="0">
                <a:solidFill>
                  <a:srgbClr val="0070C0"/>
                </a:solidFill>
                <a:latin typeface="+mj-lt"/>
              </a:rPr>
              <a:t> file and filter by species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8175873" y="1280149"/>
            <a:ext cx="36224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we have the first header line, we don’t add it until we get the matching sequence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8" y="1905224"/>
            <a:ext cx="6369976" cy="461664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"”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fastaLine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fastaLines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fastaLine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'&gt;’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startswith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speciesCode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sequenceLines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fastaLine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:].strip()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else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fastaLine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.strip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startswith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speciesCode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sequenceLines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469204" y="3657600"/>
            <a:ext cx="667821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</p:cNvCxnSpPr>
          <p:nvPr/>
        </p:nvCxnSpPr>
        <p:spPr>
          <a:xfrm flipH="1">
            <a:off x="2178121" y="2128838"/>
            <a:ext cx="5965754" cy="15184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EFEF5E-E017-63E3-9825-3744D2BDA959}"/>
              </a:ext>
            </a:extLst>
          </p:cNvPr>
          <p:cNvSpPr txBox="1"/>
          <p:nvPr/>
        </p:nvSpPr>
        <p:spPr>
          <a:xfrm>
            <a:off x="8175873" y="2954089"/>
            <a:ext cx="362249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the header line starts with the species code then we keep the sequence (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headerLine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Sequence)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9EF6655-A967-DEEA-C694-D2092291F90C}"/>
              </a:ext>
            </a:extLst>
          </p:cNvPr>
          <p:cNvSpPr/>
          <p:nvPr/>
        </p:nvSpPr>
        <p:spPr>
          <a:xfrm>
            <a:off x="2525729" y="3645614"/>
            <a:ext cx="3809757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F1326-9A4B-95E4-B0F4-EFCC4237262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335033" y="3492698"/>
            <a:ext cx="1840840" cy="1569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175873" y="4835276"/>
            <a:ext cx="3622499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we reach the end of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fastaLines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we still have one more sequence we may need to keep (if it has the right species code)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063642" y="5555376"/>
            <a:ext cx="3809757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957763" y="5496996"/>
            <a:ext cx="3218110" cy="1608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0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574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2. Get a list of unique seed sequences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8175873" y="1280149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 the unique seed sequences in this list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8" y="1905224"/>
            <a:ext cx="6369976" cy="332398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seqNo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</a:p>
          <a:p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sequenceLines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miRSeq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miRNA.MiRNA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seqNo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thisSeedSeq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miRSeq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.getSeedSequence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seedBegin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seedEnd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thisSeedSeq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thisSeedSeq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"found &lt;"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))+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"&gt; unique seed sequences"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754829" y="1949704"/>
            <a:ext cx="1880795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635624" y="1572537"/>
            <a:ext cx="5540249" cy="4953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EFEF5E-E017-63E3-9825-3744D2BDA959}"/>
              </a:ext>
            </a:extLst>
          </p:cNvPr>
          <p:cNvSpPr txBox="1"/>
          <p:nvPr/>
        </p:nvSpPr>
        <p:spPr>
          <a:xfrm>
            <a:off x="8155323" y="2943814"/>
            <a:ext cx="36224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an instance of a miRNA class for this sequence and get the seed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9EF6655-A967-DEEA-C694-D2092291F90C}"/>
              </a:ext>
            </a:extLst>
          </p:cNvPr>
          <p:cNvSpPr/>
          <p:nvPr/>
        </p:nvSpPr>
        <p:spPr>
          <a:xfrm>
            <a:off x="760288" y="2527443"/>
            <a:ext cx="6287784" cy="80138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F1326-9A4B-95E4-B0F4-EFCC4237262A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972031" y="3043452"/>
            <a:ext cx="1183292" cy="31586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175873" y="4835276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this seed sequence isn’t in the list, then add it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755418" y="3428624"/>
            <a:ext cx="3775486" cy="48582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4557071" y="3644115"/>
            <a:ext cx="3618802" cy="148354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645D9C6-FC75-4D34-1BC5-21E1FDE163E3}"/>
              </a:ext>
            </a:extLst>
          </p:cNvPr>
          <p:cNvSpPr/>
          <p:nvPr/>
        </p:nvSpPr>
        <p:spPr>
          <a:xfrm>
            <a:off x="943510" y="2804845"/>
            <a:ext cx="6022369" cy="45034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8153612" y="2059272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Loop through each species sequence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</p:cNvCxnSpPr>
          <p:nvPr/>
        </p:nvCxnSpPr>
        <p:spPr>
          <a:xfrm flipH="1">
            <a:off x="7048072" y="2341117"/>
            <a:ext cx="1084992" cy="2376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6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3. Write out the list of unique seed sequences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8206696" y="684249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Need this to create the filename for the output file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7" y="1905224"/>
            <a:ext cx="9000161" cy="375487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writeUniqSeqs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</a:t>
            </a:r>
            <a:endParaRPr lang="en-GB" sz="14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pathlib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Path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Path(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).stem 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"__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uniqseeds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".</a:t>
            </a:r>
            <a:r>
              <a:rPr lang="en-GB" sz="1400" i="1" u="sng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fa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"output </a:t>
            </a:r>
            <a:r>
              <a:rPr lang="en-GB" sz="1400" i="1" u="sng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fasta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file is &lt;"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"&gt;"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400" dirty="0">
              <a:solidFill>
                <a:srgbClr val="17C6A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file = open(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'w'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s = 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file.writelines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"&gt;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_"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str(s)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os.linesep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file.writelines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os.linesep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s+=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file.close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()   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155523" y="2360670"/>
            <a:ext cx="1130478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286001" y="976637"/>
            <a:ext cx="5920695" cy="150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206696" y="4845550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Build the output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filepath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using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os.path.join</a:t>
            </a:r>
            <a:endParaRPr lang="en-GB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152064" y="2989780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</p:cNvCxnSpPr>
          <p:nvPr/>
        </p:nvCxnSpPr>
        <p:spPr>
          <a:xfrm flipH="1">
            <a:off x="5476126" y="2593728"/>
            <a:ext cx="2740844" cy="7556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8206696" y="1391453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the folder name from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451764" y="1683841"/>
            <a:ext cx="2754932" cy="14334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F7AE19-B1C3-0E93-2AC8-ED0C868E586B}"/>
              </a:ext>
            </a:extLst>
          </p:cNvPr>
          <p:cNvSpPr/>
          <p:nvPr/>
        </p:nvSpPr>
        <p:spPr>
          <a:xfrm>
            <a:off x="1152064" y="3211453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6C7C8FD-F5BC-5906-6F4D-C3137251D18E}"/>
              </a:ext>
            </a:extLst>
          </p:cNvPr>
          <p:cNvSpPr/>
          <p:nvPr/>
        </p:nvSpPr>
        <p:spPr>
          <a:xfrm>
            <a:off x="1152064" y="3433126"/>
            <a:ext cx="7858372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E36CB-A720-4B49-F015-5C5E3AAC444F}"/>
              </a:ext>
            </a:extLst>
          </p:cNvPr>
          <p:cNvSpPr txBox="1"/>
          <p:nvPr/>
        </p:nvSpPr>
        <p:spPr>
          <a:xfrm>
            <a:off x="8206696" y="2150031"/>
            <a:ext cx="3622499" cy="907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filename without the extension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e.g. file1.fa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file1</a:t>
            </a: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D77DF7-8614-C313-90A7-1460F56F5A1B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008724" y="3655888"/>
            <a:ext cx="1009222" cy="11896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1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5832</TotalTime>
  <Words>2302</Words>
  <Application>Microsoft Macintosh PowerPoint</Application>
  <PresentationFormat>Widescreen</PresentationFormat>
  <Paragraphs>258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Andale Mono</vt:lpstr>
      <vt:lpstr>Arial</vt:lpstr>
      <vt:lpstr>Calibri</vt:lpstr>
      <vt:lpstr>Calibri Light</vt:lpstr>
      <vt:lpstr>Menlo</vt:lpstr>
      <vt:lpstr>Office Theme</vt:lpstr>
      <vt:lpstr>Day6 notes</vt:lpstr>
      <vt:lpstr>PowerPoint Presentation</vt:lpstr>
      <vt:lpstr>Investigating seed sequence of miRNAs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YAML files</vt:lpstr>
      <vt:lpstr>PowerPoint Presentation</vt:lpstr>
      <vt:lpstr>Unit Testing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Day5 notes</dc:title>
  <dc:creator>Simon Rayner</dc:creator>
  <cp:lastModifiedBy>Simon Rayner</cp:lastModifiedBy>
  <cp:revision>18</cp:revision>
  <dcterms:created xsi:type="dcterms:W3CDTF">2023-04-13T05:17:11Z</dcterms:created>
  <dcterms:modified xsi:type="dcterms:W3CDTF">2023-04-19T06:11:04Z</dcterms:modified>
</cp:coreProperties>
</file>