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75" r:id="rId4"/>
    <p:sldId id="285" r:id="rId5"/>
    <p:sldId id="284" r:id="rId6"/>
    <p:sldId id="276" r:id="rId7"/>
    <p:sldId id="277" r:id="rId8"/>
    <p:sldId id="268" r:id="rId9"/>
    <p:sldId id="269" r:id="rId10"/>
    <p:sldId id="270" r:id="rId11"/>
    <p:sldId id="273" r:id="rId12"/>
    <p:sldId id="271" r:id="rId13"/>
    <p:sldId id="278" r:id="rId14"/>
    <p:sldId id="272" r:id="rId15"/>
    <p:sldId id="258" r:id="rId16"/>
    <p:sldId id="279" r:id="rId17"/>
    <p:sldId id="274" r:id="rId18"/>
    <p:sldId id="259" r:id="rId19"/>
    <p:sldId id="260" r:id="rId20"/>
    <p:sldId id="261" r:id="rId21"/>
    <p:sldId id="263" r:id="rId22"/>
    <p:sldId id="262" r:id="rId23"/>
    <p:sldId id="286" r:id="rId24"/>
    <p:sldId id="287" r:id="rId25"/>
    <p:sldId id="288" r:id="rId26"/>
    <p:sldId id="289" r:id="rId27"/>
    <p:sldId id="290" r:id="rId28"/>
    <p:sldId id="280" r:id="rId29"/>
    <p:sldId id="281" r:id="rId30"/>
    <p:sldId id="282" r:id="rId31"/>
    <p:sldId id="283" r:id="rId32"/>
    <p:sldId id="291" r:id="rId33"/>
    <p:sldId id="294" r:id="rId34"/>
    <p:sldId id="292" r:id="rId35"/>
    <p:sldId id="293" r:id="rId36"/>
    <p:sldId id="295" r:id="rId37"/>
    <p:sldId id="296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60"/>
    <p:restoredTop sz="94604"/>
  </p:normalViewPr>
  <p:slideViewPr>
    <p:cSldViewPr snapToGrid="0">
      <p:cViewPr varScale="1">
        <p:scale>
          <a:sx n="85" d="100"/>
          <a:sy n="85" d="100"/>
        </p:scale>
        <p:origin x="1336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2C3A-10B5-E28E-94E5-F1293F57CBD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269653" name="Slide Image Placeholder 1">
            <a:extLst>
              <a:ext uri="{FF2B5EF4-FFF2-40B4-BE49-F238E27FC236}">
                <a16:creationId xmlns:a16="http://schemas.microsoft.com/office/drawing/2014/main" id="{0C71AEE1-05F3-CA3F-F22F-DF62A0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93432725" name="Notes Placeholder 2">
            <a:extLst>
              <a:ext uri="{FF2B5EF4-FFF2-40B4-BE49-F238E27FC236}">
                <a16:creationId xmlns:a16="http://schemas.microsoft.com/office/drawing/2014/main" id="{A31454DF-EF65-E39B-B9C6-CB36784D6F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2922326" name="Slide Number Placeholder 3">
            <a:extLst>
              <a:ext uri="{FF2B5EF4-FFF2-40B4-BE49-F238E27FC236}">
                <a16:creationId xmlns:a16="http://schemas.microsoft.com/office/drawing/2014/main" id="{73B67DBD-58A2-8382-6A31-7B902CA7F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315F2-CD2A-6727-B965-18DE606F5AE0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6962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73C4-D3A1-D695-5684-D897C1544AF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224219" name="Slide Image Placeholder 1">
            <a:extLst>
              <a:ext uri="{FF2B5EF4-FFF2-40B4-BE49-F238E27FC236}">
                <a16:creationId xmlns:a16="http://schemas.microsoft.com/office/drawing/2014/main" id="{A0E35DAB-AEA4-2DE6-0CA6-FCBC84359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30566480" name="Notes Placeholder 2">
            <a:extLst>
              <a:ext uri="{FF2B5EF4-FFF2-40B4-BE49-F238E27FC236}">
                <a16:creationId xmlns:a16="http://schemas.microsoft.com/office/drawing/2014/main" id="{003EA9B0-92E1-DDE3-2C90-D0E7FC0F6DB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3281392" name="Slide Number Placeholder 3">
            <a:extLst>
              <a:ext uri="{FF2B5EF4-FFF2-40B4-BE49-F238E27FC236}">
                <a16:creationId xmlns:a16="http://schemas.microsoft.com/office/drawing/2014/main" id="{A2705085-915C-E695-A75D-B7358C0B95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0733-32F2-2C68-2793-301DC5406A7E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1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BCD032-AE33-0F6F-F8C4-F609DADA5F72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7762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290923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50509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202695-AD32-A7C2-F849-3B75E07B91C4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507744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1774753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45126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6C28C-584C-085E-DF82-DC0962FC8AD3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885060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638225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5234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01FEADC-A07A-213D-2293-EAED66C85B1F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32204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8976558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42248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596146-5334-0304-0B85-3B636E2947BE}" type="slidenum">
              <a:rPr/>
              <a:t>20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269653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5934327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29223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315F2-CD2A-6727-B965-18DE606F5AE0}" type="slidenum">
              <a:rPr/>
              <a:t>21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22421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305664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32813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0733-32F2-2C68-2793-301DC5406A7E}" type="slidenum">
              <a:rPr/>
              <a:t>22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B8505-F0D1-8569-6406-619D98F8E7C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224219" name="Slide Image Placeholder 1">
            <a:extLst>
              <a:ext uri="{FF2B5EF4-FFF2-40B4-BE49-F238E27FC236}">
                <a16:creationId xmlns:a16="http://schemas.microsoft.com/office/drawing/2014/main" id="{49E99891-9242-D48D-2A06-2D4ED59F5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430566480" name="Notes Placeholder 2">
            <a:extLst>
              <a:ext uri="{FF2B5EF4-FFF2-40B4-BE49-F238E27FC236}">
                <a16:creationId xmlns:a16="http://schemas.microsoft.com/office/drawing/2014/main" id="{F840384C-F931-16D4-3A19-FF45F22B40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3281392" name="Slide Number Placeholder 3">
            <a:extLst>
              <a:ext uri="{FF2B5EF4-FFF2-40B4-BE49-F238E27FC236}">
                <a16:creationId xmlns:a16="http://schemas.microsoft.com/office/drawing/2014/main" id="{4CF43171-5738-70AD-8F31-6A204AE991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60733-32F2-2C68-2793-301DC5406A7E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18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zmirKCU/IKCU_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dkman-init.sh/" TargetMode="External"/><Relationship Id="rId2" Type="http://schemas.openxmlformats.org/officeDocument/2006/relationships/hyperlink" Target="https://sdkman.io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8.jpe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dkman-init.sh/" TargetMode="External"/><Relationship Id="rId2" Type="http://schemas.openxmlformats.org/officeDocument/2006/relationships/hyperlink" Target="https://sdkman.io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orgs/CBGOUS/repositor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/>
              <a:t>Course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207923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Simon Rayner</a:t>
            </a: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simon.rayner@medisin.uio.no</a:t>
            </a:r>
          </a:p>
          <a:p>
            <a:pPr>
              <a:defRPr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hlinkClick r:id="rId3"/>
            </a:endParaRPr>
          </a:p>
          <a:p>
            <a:pPr>
              <a:defRPr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https://github.com/IzmirKCU/IKCU_1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8409A-2275-B38A-6B1B-6A5A4EFE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578D-B1E2-E2CB-5C30-F61043AF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Install Ubuntu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F6C62-79BA-7ECB-9707-873304BC5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Install Java (sdkman)</a:t>
            </a:r>
          </a:p>
        </p:txBody>
      </p:sp>
    </p:spTree>
    <p:extLst>
      <p:ext uri="{BB962C8B-B14F-4D97-AF65-F5344CB8AC3E}">
        <p14:creationId xmlns:p14="http://schemas.microsoft.com/office/powerpoint/2010/main" val="267008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4EC6F-4901-FB9B-BA98-3B856366CF70}"/>
              </a:ext>
            </a:extLst>
          </p:cNvPr>
          <p:cNvSpPr txBox="1"/>
          <p:nvPr/>
        </p:nvSpPr>
        <p:spPr>
          <a:xfrm>
            <a:off x="782197" y="1256166"/>
            <a:ext cx="104109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>
                <a:latin typeface="Aptos Mono" panose="020B0009020202020204" pitchFamily="49" charset="0"/>
              </a:rPr>
              <a:t>Need java 11. Use SDKMAN to handle java versions (</a:t>
            </a:r>
            <a:r>
              <a:rPr lang="en-GB" dirty="0">
                <a:latin typeface="Aptos Mono" panose="020B0009020202020204" pitchFamily="49" charset="0"/>
                <a:hlinkClick r:id="rId2"/>
              </a:rPr>
              <a:t>https://sdkman.io/</a:t>
            </a:r>
            <a:r>
              <a:rPr lang="en-GB" dirty="0">
                <a:latin typeface="Aptos Mono" panose="020B0009020202020204" pitchFamily="49" charset="0"/>
              </a:rPr>
              <a:t> )</a:t>
            </a: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curl -s "https://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get.sdkman.io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" | bash</a:t>
            </a:r>
            <a:br>
              <a:rPr lang="en-GB" dirty="0">
                <a:latin typeface="Aptos Mono" panose="020B0009020202020204" pitchFamily="49" charset="0"/>
              </a:rPr>
            </a:b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Note: you need to restart terminal after installation (or just logout and in again)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or run 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source "$HOME/.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sdkman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/bin/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  <a:hlinkClick r:id="rId3"/>
              </a:rPr>
              <a:t>sdkman-init.sh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”</a:t>
            </a:r>
          </a:p>
          <a:p>
            <a:pPr>
              <a:buNone/>
            </a:pPr>
            <a:endParaRPr lang="en-GB" dirty="0">
              <a:solidFill>
                <a:srgbClr val="1885E2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17:</a:t>
            </a:r>
          </a:p>
          <a:p>
            <a:r>
              <a:rPr lang="en-GB" dirty="0" err="1">
                <a:solidFill>
                  <a:srgbClr val="0070C0"/>
                </a:solidFill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latin typeface="Aptos Mono" panose="020B0009020202020204" pitchFamily="49" charset="0"/>
              </a:rPr>
              <a:t> install java 17.0.6-amzn</a:t>
            </a:r>
          </a:p>
          <a:p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8:</a:t>
            </a:r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 err="1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 install java 8.0.442-amzn</a:t>
            </a:r>
            <a:endParaRPr lang="en-GB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0C87B76-40E9-A039-200C-6BDFB30DD309}"/>
              </a:ext>
            </a:extLst>
          </p:cNvPr>
          <p:cNvSpPr txBox="1">
            <a:spLocks/>
          </p:cNvSpPr>
          <p:nvPr/>
        </p:nvSpPr>
        <p:spPr>
          <a:xfrm>
            <a:off x="457277" y="425087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Install Java (sdkman)</a:t>
            </a:r>
          </a:p>
        </p:txBody>
      </p:sp>
    </p:spTree>
    <p:extLst>
      <p:ext uri="{BB962C8B-B14F-4D97-AF65-F5344CB8AC3E}">
        <p14:creationId xmlns:p14="http://schemas.microsoft.com/office/powerpoint/2010/main" val="46061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CC107-851B-5440-2EC5-2083AD5FC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8040-1E0B-02BD-FD87-42ACC397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Some basic Linux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F05BC-363C-963A-0386-DA2CBBFF5B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1682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8F0F-DFF1-AFD1-3CCB-2DDFCC94DF77}"/>
              </a:ext>
            </a:extLst>
          </p:cNvPr>
          <p:cNvSpPr txBox="1"/>
          <p:nvPr/>
        </p:nvSpPr>
        <p:spPr>
          <a:xfrm>
            <a:off x="533400" y="772886"/>
            <a:ext cx="8316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pwd</a:t>
            </a:r>
            <a:endParaRPr lang="en-GB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ls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cd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</a:t>
            </a:r>
            <a:r>
              <a:rPr lang="en-NO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 –l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grep</a:t>
            </a:r>
          </a:p>
          <a:p>
            <a:pPr lvl="1"/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sed</a:t>
            </a:r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awk </a:t>
            </a: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</a:t>
            </a:r>
          </a:p>
          <a:p>
            <a:pPr lvl="1"/>
            <a:r>
              <a:rPr lang="en-GB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xargs</a:t>
            </a:r>
            <a:endParaRPr lang="en-GB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endParaRPr lang="en-GB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1"/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piping commands using the ‘|’ character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endParaRPr lang="en-NO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93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16292-8C95-357B-5ABF-DBCBDC5E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EE27-1484-6CFB-23B1-8029AB78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Some basic Linux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8D633-DD2E-2814-E027-B28CEF526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Install Java (sdkman)</a:t>
            </a:r>
          </a:p>
        </p:txBody>
      </p:sp>
    </p:spTree>
    <p:extLst>
      <p:ext uri="{BB962C8B-B14F-4D97-AF65-F5344CB8AC3E}">
        <p14:creationId xmlns:p14="http://schemas.microsoft.com/office/powerpoint/2010/main" val="91369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18515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5400" dirty="0">
                <a:solidFill>
                  <a:srgbClr val="0070C0"/>
                </a:solidFill>
              </a:rPr>
              <a:t>GC Calculation</a:t>
            </a:r>
          </a:p>
        </p:txBody>
      </p:sp>
      <p:sp>
        <p:nvSpPr>
          <p:cNvPr id="393959513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GC </a:t>
            </a:r>
            <a:r>
              <a:rPr lang="nb-NO" dirty="0" err="1"/>
              <a:t>content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fasta file </a:t>
            </a:r>
            <a:r>
              <a:rPr lang="nb-NO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hairpin.fa</a:t>
            </a:r>
            <a:endParaRPr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1CA5B-7679-2082-EE76-DC11CCAED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B98844-ACBF-22D6-E5FD-300B774851D9}"/>
              </a:ext>
            </a:extLst>
          </p:cNvPr>
          <p:cNvSpPr txBox="1"/>
          <p:nvPr/>
        </p:nvSpPr>
        <p:spPr>
          <a:xfrm>
            <a:off x="440675" y="341523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rgbClr val="0070C0"/>
                </a:solidFill>
                <a:latin typeface="Aptos Mono" panose="020B0009020202020204" pitchFamily="49" charset="0"/>
              </a:rPr>
              <a:t>cat hairpin.fa|more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DBD22-C23B-2004-1D96-049B33C17B1B}"/>
              </a:ext>
            </a:extLst>
          </p:cNvPr>
          <p:cNvSpPr txBox="1"/>
          <p:nvPr/>
        </p:nvSpPr>
        <p:spPr>
          <a:xfrm>
            <a:off x="1145754" y="1145753"/>
            <a:ext cx="66287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&gt;cel-let-7 MI0000001 Caenorhabditis elegans let-7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UACACUGUGGAUCCGGUGAGGUAGUAGGUUGUAUAGUUUGGAAUAUUACCACCGGUGAAC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UAUGCAAUUUUCUACCUUACCGGAGACAGAACUCUUCGA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&gt;cel-lin-4 MI0000002 Caenorhabditis elegans lin-4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AUGCUUCCGGCCUGUUCCCUGAGACCUCAAGUGUGAGUGUACUAUUGAUGCUUCACACCU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GGGCUCUCCGGGUACCAGGACGGUUUGAGCAGAU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&gt;cel-mir-1 MI0000003 Caenorhabditis elegans miR-1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AAAGUGACCGUACCGAGCUGCAUACUUCCUUACAUGCCCAUACUAUAUCAUAAAUGGAUA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UGGAAUGUAAAGAAGUAUGUAGAACGGGGUGGUAGU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&gt;cel-mir-2 MI0000004 Caenorhabditis elegans miR-2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UAAACAGUAUACAGAAAGCCAUCAAAGCGGUGGUUGAUGUGUUGCAAAUUAUGACUUUCA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UAUCACAGCCAGCUUUGAUGUGCUGCCUGUUGCACUGU</a:t>
            </a:r>
            <a:endParaRPr lang="en-NO" sz="1400" dirty="0">
              <a:solidFill>
                <a:srgbClr val="7030A0"/>
              </a:solidFill>
              <a:latin typeface="Aptos Mono" panose="020B000902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C98CFB-35EF-A2B6-06CC-08489487F62F}"/>
              </a:ext>
            </a:extLst>
          </p:cNvPr>
          <p:cNvSpPr txBox="1"/>
          <p:nvPr/>
        </p:nvSpPr>
        <p:spPr>
          <a:xfrm>
            <a:off x="582058" y="3920164"/>
            <a:ext cx="862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</a:t>
            </a:r>
            <a:r>
              <a:rPr lang="en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et’s modify the file so that we have one sequence/line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CEBBC-1443-BA4B-8B76-C7B4D2A51768}"/>
              </a:ext>
            </a:extLst>
          </p:cNvPr>
          <p:cNvSpPr txBox="1"/>
          <p:nvPr/>
        </p:nvSpPr>
        <p:spPr>
          <a:xfrm>
            <a:off x="525137" y="4689508"/>
            <a:ext cx="101825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awk '/^&gt;/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n%s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\n",$0);next; } {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("%s",$0);} END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("\n");}’ \</a:t>
            </a:r>
          </a:p>
          <a:p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    &lt;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hairpin.fa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 &gt;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hairpin_flat.fa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142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D607C-F7F0-E769-8758-E08ED10D16FE}"/>
              </a:ext>
            </a:extLst>
          </p:cNvPr>
          <p:cNvSpPr txBox="1"/>
          <p:nvPr/>
        </p:nvSpPr>
        <p:spPr>
          <a:xfrm>
            <a:off x="440675" y="341523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rgbClr val="0070C0"/>
                </a:solidFill>
                <a:latin typeface="Aptos Mono" panose="020B0009020202020204" pitchFamily="49" charset="0"/>
              </a:rPr>
              <a:t>cat hairpin_flat.fa|more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73154-6170-047D-2C15-1D79E09049BA}"/>
              </a:ext>
            </a:extLst>
          </p:cNvPr>
          <p:cNvSpPr txBox="1"/>
          <p:nvPr/>
        </p:nvSpPr>
        <p:spPr>
          <a:xfrm>
            <a:off x="1145754" y="1145753"/>
            <a:ext cx="1081738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&gt;cel-let-7 MI0000001 Caenorhabditis elegans let-7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UACACUGUGGAUCCGGUGAGGUAGUAGGUUGUAUAGUUUGGAAUAUUACCACCGGUGAACUAUGCAAUUUUCUACCUUACCGGAGACAGAACUCUUCGA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&gt;cel-lin-4 MI0000002 Caenorhabditis elegans lin-4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AUGCUUCCGGCCUGUUCCCUGAGACCUCAAGUGUGAGUGUACUAUUGAUGCUUCACACCUGGGCUCUCCGGGUACCAGGACGGUUUGAGCAGAU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&gt;cel-mir-1 MI0000003 Caenorhabditis elegans miR-1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AAAGUGACCGUACCGAGCUGCAUACUUCCUUACAUGCCCAUACUAUAUCAUAAAUGGAUAUGGAAUGUAAAGAAGUAUGUAGAACGGGGUGGUAGU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&gt;cel-mir-2 MI0000004 Caenorhabditis elegans miR-2 stem-loop</a:t>
            </a:r>
          </a:p>
          <a:p>
            <a:r>
              <a:rPr lang="en-GB" sz="1400" dirty="0">
                <a:solidFill>
                  <a:srgbClr val="7030A0"/>
                </a:solidFill>
                <a:latin typeface="Aptos Mono" panose="020B0009020202020204" pitchFamily="49" charset="0"/>
              </a:rPr>
              <a:t>UAAACAGUAUACAGAAAGCCAUCAAAGCGGUGGUUGAUGUGUUGCAAAUUAUGACUUUCAUAUCACAGCCAGCUUUGAUGUGCUGCCUGUUGCACUGU</a:t>
            </a:r>
            <a:endParaRPr lang="en-NO" sz="1400" dirty="0">
              <a:solidFill>
                <a:srgbClr val="7030A0"/>
              </a:solidFill>
              <a:latin typeface="Aptos Mono" panose="020B0009020202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EA9AA-B03D-FD00-AC42-48AD401ABCFF}"/>
              </a:ext>
            </a:extLst>
          </p:cNvPr>
          <p:cNvSpPr txBox="1"/>
          <p:nvPr/>
        </p:nvSpPr>
        <p:spPr>
          <a:xfrm>
            <a:off x="582058" y="4757445"/>
            <a:ext cx="862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L</a:t>
            </a:r>
            <a:r>
              <a:rPr lang="en-N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ptos" panose="020B0004020202020204" pitchFamily="34" charset="0"/>
              </a:rPr>
              <a:t>et’s modify the file so that we have one sequence/line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00E63-3289-5AC4-75FD-1966F505D4B9}"/>
              </a:ext>
            </a:extLst>
          </p:cNvPr>
          <p:cNvSpPr txBox="1"/>
          <p:nvPr/>
        </p:nvSpPr>
        <p:spPr>
          <a:xfrm>
            <a:off x="525137" y="5526789"/>
            <a:ext cx="11540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awk '/^&gt;/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n%s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\n",$0);next; } {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("%s",$0);} END {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printf</a:t>
            </a:r>
            <a:r>
              <a:rPr lang="en-GB" sz="1600" dirty="0">
                <a:solidFill>
                  <a:srgbClr val="0070C0"/>
                </a:solidFill>
                <a:latin typeface="Aptos Mono" panose="020B0009020202020204" pitchFamily="49" charset="0"/>
              </a:rPr>
              <a:t>("\n");}’ &lt; </a:t>
            </a:r>
            <a:r>
              <a:rPr lang="en-GB" sz="1600" dirty="0" err="1">
                <a:solidFill>
                  <a:srgbClr val="0070C0"/>
                </a:solidFill>
                <a:latin typeface="Aptos Mono" panose="020B0009020202020204" pitchFamily="49" charset="0"/>
              </a:rPr>
              <a:t>hairpin.fa</a:t>
            </a:r>
            <a:endParaRPr lang="en-GB" sz="1600"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396935" name="TextBox 1"/>
          <p:cNvSpPr txBox="1"/>
          <p:nvPr/>
        </p:nvSpPr>
        <p:spPr bwMode="auto">
          <a:xfrm>
            <a:off x="620484" y="424541"/>
            <a:ext cx="10428514" cy="226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2000">
                <a:latin typeface="Calibri Light"/>
              </a:rPr>
              <a:t>We are going to work with the code and data in the folder</a:t>
            </a:r>
            <a:endParaRPr sz="2400">
              <a:latin typeface="Calibri Light"/>
            </a:endParaRPr>
          </a:p>
          <a:p>
            <a:pPr>
              <a:defRPr/>
            </a:pPr>
            <a:r>
              <a:rPr sz="1400">
                <a:solidFill>
                  <a:srgbClr val="0070C0"/>
                </a:solidFill>
                <a:latin typeface="Andale Mono"/>
              </a:rPr>
              <a:t> </a:t>
            </a:r>
            <a:r>
              <a:rPr sz="1400">
                <a:solidFill>
                  <a:srgbClr val="7030A0"/>
                </a:solidFill>
                <a:latin typeface="Andale Mono"/>
              </a:rPr>
              <a:t>..</a:t>
            </a:r>
            <a:r>
              <a:rPr lang="en-GB" sz="1400">
                <a:solidFill>
                  <a:srgbClr val="7030A0"/>
                </a:solidFill>
                <a:latin typeface="Andale Mono"/>
              </a:rPr>
              <a:t>/BINF_M612/day1/GCCalculation/software</a:t>
            </a:r>
            <a:endParaRPr/>
          </a:p>
          <a:p>
            <a:pPr>
              <a:defRPr/>
            </a:pPr>
            <a:endParaRPr lang="en-GB">
              <a:solidFill>
                <a:srgbClr val="0070C0"/>
              </a:solidFill>
              <a:latin typeface="Andale Mono"/>
            </a:endParaRPr>
          </a:p>
          <a:p>
            <a:pPr>
              <a:spcAft>
                <a:spcPts val="599"/>
              </a:spcAft>
              <a:defRPr/>
            </a:pPr>
            <a:r>
              <a:rPr sz="2000">
                <a:latin typeface="Calibri Light"/>
              </a:rPr>
              <a:t>This folder contains two java files </a:t>
            </a:r>
            <a:r>
              <a:rPr lang="en-GB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CalcGC.jar</a:t>
            </a:r>
            <a:r>
              <a:rPr lang="en-GB" sz="2000">
                <a:solidFill>
                  <a:srgbClr val="7030A0"/>
                </a:solidFill>
                <a:latin typeface="Calibri Light"/>
              </a:rPr>
              <a:t> </a:t>
            </a:r>
            <a:r>
              <a:rPr lang="en-GB" sz="2000">
                <a:latin typeface="Calibri Light"/>
              </a:rPr>
              <a:t>and </a:t>
            </a:r>
            <a:r>
              <a:rPr lang="en-GB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GCCalc.jar</a:t>
            </a:r>
            <a:endParaRPr lang="en-GB">
              <a:latin typeface="Andale Mono"/>
              <a:ea typeface="Menlo"/>
              <a:cs typeface="Menlo"/>
            </a:endParaRPr>
          </a:p>
          <a:p>
            <a:pPr>
              <a:spcAft>
                <a:spcPts val="599"/>
              </a:spcAft>
              <a:defRPr/>
            </a:pPr>
            <a:r>
              <a:rPr sz="2000">
                <a:latin typeface="Calibri Light"/>
                <a:ea typeface="Menlo"/>
                <a:cs typeface="Menlo"/>
              </a:rPr>
              <a:t>They both calculate average GC content for an input file of fasta sequences</a:t>
            </a:r>
            <a:endParaRPr/>
          </a:p>
          <a:p>
            <a:pPr>
              <a:spcAft>
                <a:spcPts val="599"/>
              </a:spcAft>
              <a:defRPr/>
            </a:pPr>
            <a:r>
              <a:rPr sz="2000">
                <a:latin typeface="Calibri Light"/>
                <a:ea typeface="Menlo"/>
                <a:cs typeface="Menlo"/>
              </a:rPr>
              <a:t>We can find out how to run the program by typing</a:t>
            </a:r>
            <a:endParaRPr/>
          </a:p>
          <a:p>
            <a:pPr>
              <a:defRPr/>
            </a:pPr>
            <a:r>
              <a:rPr lang="en-GB" sz="1400">
                <a:latin typeface="Andale Mono"/>
                <a:ea typeface="Menlo"/>
                <a:cs typeface="Menlo"/>
              </a:rPr>
              <a:t>$ </a:t>
            </a:r>
            <a:r>
              <a:rPr lang="en-GB" sz="140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java -jar day1/GCCalculation/software/GCcalc.jar -h</a:t>
            </a:r>
            <a:endParaRPr/>
          </a:p>
        </p:txBody>
      </p:sp>
      <p:sp>
        <p:nvSpPr>
          <p:cNvPr id="537317992" name="TextBox 4"/>
          <p:cNvSpPr txBox="1"/>
          <p:nvPr/>
        </p:nvSpPr>
        <p:spPr bwMode="auto">
          <a:xfrm>
            <a:off x="0" y="6487886"/>
            <a:ext cx="12192360" cy="3661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</a:rPr>
              <a:t>DEBUGGING: 									GC CALCULATION</a:t>
            </a:r>
            <a:endParaRPr/>
          </a:p>
        </p:txBody>
      </p:sp>
      <p:sp>
        <p:nvSpPr>
          <p:cNvPr id="389742795" name="TextBox 6"/>
          <p:cNvSpPr txBox="1"/>
          <p:nvPr/>
        </p:nvSpPr>
        <p:spPr bwMode="auto">
          <a:xfrm>
            <a:off x="819149" y="2731956"/>
            <a:ext cx="948962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GCCalc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initializing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parse arguments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=======================================================================\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| GCCalc  :                                                            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|    Java code to calculate GC percentage in a FastA file              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   =======================================================================\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usage: command line options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latin typeface="Andale Mono"/>
                <a:ea typeface="Menlo"/>
                <a:cs typeface="Menlo"/>
              </a:rPr>
              <a:t> -f,--sequence file &lt;arg&gt;   sequence file in FASTA format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 -h,--help                  view help</a:t>
            </a:r>
            <a:endParaRPr sz="1400" b="0" i="0" u="none" strike="noStrike" cap="none" spc="0">
              <a:ln>
                <a:noFill/>
              </a:ln>
              <a:solidFill>
                <a:prstClr val="black"/>
              </a:solidFill>
              <a:latin typeface="Andale Mono"/>
              <a:ea typeface="Menlo"/>
              <a:cs typeface="Menlo"/>
            </a:endParaRPr>
          </a:p>
        </p:txBody>
      </p:sp>
      <p:sp>
        <p:nvSpPr>
          <p:cNvPr id="2026020565" name="TextBox 8"/>
          <p:cNvSpPr txBox="1"/>
          <p:nvPr/>
        </p:nvSpPr>
        <p:spPr bwMode="auto">
          <a:xfrm>
            <a:off x="666747" y="5056804"/>
            <a:ext cx="10491108" cy="723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99"/>
              </a:spcAft>
              <a:defRPr/>
            </a:pPr>
            <a:r>
              <a:rPr lang="en-GB" sz="1800" dirty="0">
                <a:latin typeface="Calibri Light"/>
                <a:ea typeface="Menlo"/>
                <a:cs typeface="Menlo"/>
              </a:rPr>
              <a:t>S</a:t>
            </a:r>
            <a:r>
              <a:rPr sz="1800" dirty="0">
                <a:latin typeface="Calibri Light"/>
                <a:ea typeface="Menlo"/>
                <a:cs typeface="Menlo"/>
              </a:rPr>
              <a:t>o, we just need to specify a </a:t>
            </a:r>
            <a:r>
              <a:rPr sz="1800" dirty="0" err="1">
                <a:latin typeface="Calibri Light"/>
                <a:ea typeface="Menlo"/>
                <a:cs typeface="Menlo"/>
              </a:rPr>
              <a:t>fasta</a:t>
            </a:r>
            <a:r>
              <a:rPr sz="1800" dirty="0">
                <a:latin typeface="Calibri Light"/>
                <a:ea typeface="Menlo"/>
                <a:cs typeface="Menlo"/>
              </a:rPr>
              <a:t> file.  Let’s start with the file </a:t>
            </a:r>
            <a:r>
              <a:rPr lang="en-GB" sz="1400" dirty="0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data/</a:t>
            </a:r>
            <a:r>
              <a:rPr lang="en-GB" sz="1400" dirty="0" err="1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GCtest.fa</a:t>
            </a:r>
            <a:r>
              <a:rPr sz="1400" dirty="0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 </a:t>
            </a:r>
            <a:endParaRPr dirty="0"/>
          </a:p>
          <a:p>
            <a:pPr>
              <a:spcAft>
                <a:spcPts val="599"/>
              </a:spcAft>
              <a:defRPr/>
            </a:pPr>
            <a:r>
              <a:rPr lang="en-GB" dirty="0">
                <a:latin typeface="Calibri Light"/>
              </a:rPr>
              <a:t>(This corresponds to an alignment of sequences for the 3’UTR of the </a:t>
            </a:r>
            <a:r>
              <a:rPr lang="en-GB" b="1" dirty="0">
                <a:latin typeface="Calibri Light"/>
              </a:rPr>
              <a:t>Lysine Methyltransferase 5B </a:t>
            </a:r>
            <a:r>
              <a:rPr lang="en-GB" dirty="0">
                <a:latin typeface="Calibri Light"/>
              </a:rPr>
              <a:t>gene)</a:t>
            </a:r>
            <a:endParaRPr sz="1800" dirty="0">
              <a:latin typeface="Calibri Light"/>
              <a:ea typeface="Menlo"/>
              <a:cs typeface="Menl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724197" name="TextBox 1"/>
          <p:cNvSpPr txBox="1"/>
          <p:nvPr/>
        </p:nvSpPr>
        <p:spPr bwMode="auto">
          <a:xfrm>
            <a:off x="620484" y="424541"/>
            <a:ext cx="1042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7030A0"/>
                </a:solidFill>
                <a:latin typeface="Calibri Light"/>
                <a:ea typeface="Menlo"/>
                <a:cs typeface="Menlo"/>
              </a:rPr>
              <a:t>We’ve tried with a small test dataset. Let’s repeat with a real one.</a:t>
            </a:r>
            <a:endParaRPr lang="en-GB" sz="1600" dirty="0">
              <a:solidFill>
                <a:srgbClr val="7030A0"/>
              </a:solidFill>
              <a:latin typeface="Andale Mono"/>
              <a:ea typeface="Menlo"/>
              <a:cs typeface="Menlo"/>
            </a:endParaRPr>
          </a:p>
          <a:p>
            <a:pPr>
              <a:defRPr/>
            </a:pPr>
            <a:r>
              <a:rPr lang="en-GB" sz="1400" dirty="0">
                <a:latin typeface="Andale Mono"/>
                <a:ea typeface="Menlo"/>
                <a:cs typeface="Menlo"/>
              </a:rPr>
              <a:t>$ 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java -jar day1/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GCCalculation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/software/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GCCalc.jar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 </a:t>
            </a:r>
            <a:endParaRPr dirty="0"/>
          </a:p>
          <a:p>
            <a:pPr>
              <a:defRPr/>
            </a:pP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-f day1/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GCCalculation</a:t>
            </a:r>
            <a:r>
              <a:rPr lang="en-GB" sz="1400" dirty="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/data/</a:t>
            </a:r>
            <a:r>
              <a:rPr lang="en-GB" sz="1400" dirty="0" err="1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GCtest.fa</a:t>
            </a:r>
            <a:endParaRPr lang="en-GB" sz="1400" dirty="0">
              <a:solidFill>
                <a:srgbClr val="0070C0"/>
              </a:solidFill>
              <a:latin typeface="Andale Mono"/>
              <a:ea typeface="Menlo"/>
              <a:cs typeface="Menlo"/>
            </a:endParaRPr>
          </a:p>
        </p:txBody>
      </p:sp>
      <p:sp>
        <p:nvSpPr>
          <p:cNvPr id="1274651109" name="TextBox 4"/>
          <p:cNvSpPr txBox="1"/>
          <p:nvPr/>
        </p:nvSpPr>
        <p:spPr bwMode="auto">
          <a:xfrm>
            <a:off x="0" y="6487886"/>
            <a:ext cx="12193800" cy="3661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</a:rPr>
              <a:t>DEBUGGING: 									GC CALCULATION</a:t>
            </a:r>
            <a:endParaRPr/>
          </a:p>
        </p:txBody>
      </p:sp>
      <p:sp>
        <p:nvSpPr>
          <p:cNvPr id="1583689162" name="TextBox 6"/>
          <p:cNvSpPr txBox="1"/>
          <p:nvPr/>
        </p:nvSpPr>
        <p:spPr bwMode="auto">
          <a:xfrm>
            <a:off x="710291" y="1295042"/>
            <a:ext cx="9489621" cy="160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GCCalc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initializing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parse arguments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fasta input file is &lt;day1/GCCalculation/data/ENSG00000110066___ENST00000441488___2___KMT5B__uniq_aln.fa&gt;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read &lt;16&gt; sequences from file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latin typeface="Andale Mono"/>
                <a:ea typeface="Menlo"/>
                <a:cs typeface="Menlo"/>
              </a:rPr>
              <a:t>average GC value of all sequences is &lt;43.35%&gt;</a:t>
            </a:r>
            <a:endParaRPr sz="1400" b="0" i="0" u="none" strike="noStrike" cap="none" spc="0">
              <a:ln>
                <a:noFill/>
              </a:ln>
              <a:solidFill>
                <a:prstClr val="black"/>
              </a:solidFill>
              <a:highlight>
                <a:srgbClr val="00FF00"/>
              </a:highlight>
              <a:latin typeface="Andale Mono"/>
              <a:ea typeface="Menlo"/>
              <a:cs typeface="Menlo"/>
            </a:endParaRPr>
          </a:p>
        </p:txBody>
      </p:sp>
      <p:sp>
        <p:nvSpPr>
          <p:cNvPr id="2064132993" name="TextBox 2"/>
          <p:cNvSpPr txBox="1"/>
          <p:nvPr/>
        </p:nvSpPr>
        <p:spPr bwMode="auto">
          <a:xfrm>
            <a:off x="664026" y="2993571"/>
            <a:ext cx="10428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>
                <a:latin typeface="Calibri Light"/>
              </a:rPr>
              <a:t>And repeat using </a:t>
            </a:r>
            <a:r>
              <a:rPr lang="en-GB" sz="1600" b="0" i="0" u="none" strike="noStrike" cap="none" spc="0">
                <a:ln>
                  <a:noFill/>
                </a:ln>
                <a:solidFill>
                  <a:srgbClr val="7030A0"/>
                </a:solidFill>
                <a:latin typeface="Andale Mono"/>
                <a:ea typeface="Arial"/>
                <a:cs typeface="Arial"/>
              </a:rPr>
              <a:t>CalcGC.jar</a:t>
            </a:r>
            <a:endParaRPr lang="en-GB" sz="2000">
              <a:latin typeface="Calibri Light"/>
              <a:ea typeface="Menlo"/>
              <a:cs typeface="Menlo"/>
            </a:endParaRPr>
          </a:p>
          <a:p>
            <a:pPr>
              <a:defRPr/>
            </a:pPr>
            <a:r>
              <a:rPr lang="en-GB" sz="1400">
                <a:latin typeface="Andale Mono"/>
                <a:ea typeface="Menlo"/>
                <a:cs typeface="Menlo"/>
              </a:rPr>
              <a:t>$ </a:t>
            </a:r>
            <a:r>
              <a:rPr lang="en-GB" sz="140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java -jar day1/GCCalculation/software/CalcGC.jar </a:t>
            </a:r>
            <a:endParaRPr/>
          </a:p>
          <a:p>
            <a:pPr>
              <a:defRPr/>
            </a:pPr>
            <a:r>
              <a:rPr lang="en-GB" sz="1400">
                <a:solidFill>
                  <a:srgbClr val="0070C0"/>
                </a:solidFill>
                <a:latin typeface="Andale Mono"/>
                <a:ea typeface="Menlo"/>
                <a:cs typeface="Menlo"/>
              </a:rPr>
              <a:t>-f day1/GCCalculation/data/GCtest.fa</a:t>
            </a:r>
          </a:p>
        </p:txBody>
      </p:sp>
      <p:sp>
        <p:nvSpPr>
          <p:cNvPr id="802247151" name="TextBox 3"/>
          <p:cNvSpPr txBox="1"/>
          <p:nvPr/>
        </p:nvSpPr>
        <p:spPr bwMode="auto">
          <a:xfrm>
            <a:off x="742948" y="3885842"/>
            <a:ext cx="9489621" cy="1600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CalcGC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initializing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parse arguments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fasta input file is &lt;day1/GCCalculation/data/ENSG00000110066___ENST00000441488___2___KMT5B__uniq_aln.fa&gt;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ndale Mono"/>
                <a:ea typeface="Menlo"/>
                <a:cs typeface="Menlo"/>
              </a:rPr>
              <a:t>read &lt;16&gt; sequences from file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400" b="0" i="0" u="none" strike="noStrike" cap="none" spc="0">
                <a:ln>
                  <a:noFill/>
                </a:ln>
                <a:solidFill>
                  <a:prstClr val="black"/>
                </a:solidFill>
                <a:highlight>
                  <a:srgbClr val="00FF00"/>
                </a:highlight>
                <a:latin typeface="Andale Mono"/>
                <a:ea typeface="Menlo"/>
                <a:cs typeface="Menlo"/>
              </a:rPr>
              <a:t>average GC value of all sequences is &lt;43.35%&gt;</a:t>
            </a:r>
            <a:endParaRPr sz="1400" b="0" i="0" u="none" strike="noStrike" cap="none" spc="0">
              <a:ln>
                <a:noFill/>
              </a:ln>
              <a:solidFill>
                <a:prstClr val="black"/>
              </a:solidFill>
              <a:highlight>
                <a:srgbClr val="00FF00"/>
              </a:highlight>
              <a:latin typeface="Andale Mono"/>
              <a:ea typeface="Menlo"/>
              <a:cs typeface="Menlo"/>
            </a:endParaRPr>
          </a:p>
        </p:txBody>
      </p:sp>
      <p:sp>
        <p:nvSpPr>
          <p:cNvPr id="816991374" name="TextBox 5"/>
          <p:cNvSpPr txBox="1"/>
          <p:nvPr/>
        </p:nvSpPr>
        <p:spPr bwMode="auto">
          <a:xfrm>
            <a:off x="609598" y="5802084"/>
            <a:ext cx="1042851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000">
                <a:latin typeface="Calibri Light"/>
              </a:rPr>
              <a:t>So, two programs give the same results, which is encouraging</a:t>
            </a:r>
            <a:endParaRPr lang="en-GB" sz="2000">
              <a:latin typeface="Calibri Light"/>
              <a:ea typeface="Menlo"/>
              <a:cs typeface="Menl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56397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2215992" name="Content Placehold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dirty="0"/>
              <a:t>Focus on </a:t>
            </a:r>
          </a:p>
          <a:p>
            <a:pPr>
              <a:defRPr/>
            </a:pPr>
            <a:r>
              <a:rPr lang="nb-NO" dirty="0" err="1"/>
              <a:t>Install</a:t>
            </a:r>
            <a:r>
              <a:rPr lang="nb-NO" dirty="0"/>
              <a:t> </a:t>
            </a:r>
            <a:r>
              <a:rPr lang="nb-NO" dirty="0" err="1"/>
              <a:t>Ubuntu</a:t>
            </a:r>
            <a:r>
              <a:rPr lang="nb-NO" dirty="0"/>
              <a:t> for Windows</a:t>
            </a:r>
          </a:p>
          <a:p>
            <a:pPr>
              <a:defRPr/>
            </a:pPr>
            <a:r>
              <a:rPr lang="nb-NO" dirty="0" err="1"/>
              <a:t>Introduction</a:t>
            </a:r>
            <a:r>
              <a:rPr lang="nb-NO" dirty="0"/>
              <a:t> to Python </a:t>
            </a:r>
            <a:r>
              <a:rPr lang="nb-NO" dirty="0" err="1"/>
              <a:t>programming</a:t>
            </a:r>
            <a:endParaRPr lang="nb-NO" dirty="0"/>
          </a:p>
          <a:p>
            <a:pPr>
              <a:defRPr/>
            </a:pPr>
            <a:r>
              <a:rPr dirty="0"/>
              <a:t>how to write clean and reusable </a:t>
            </a:r>
            <a:r>
              <a:rPr lang="nb-NO" dirty="0"/>
              <a:t>Python </a:t>
            </a:r>
            <a:r>
              <a:rPr dirty="0"/>
              <a:t>code</a:t>
            </a:r>
          </a:p>
          <a:p>
            <a:pPr>
              <a:defRPr/>
            </a:pPr>
            <a:r>
              <a:rPr dirty="0"/>
              <a:t>How to debug code and report errors</a:t>
            </a:r>
          </a:p>
          <a:p>
            <a:pPr>
              <a:defRPr/>
            </a:pPr>
            <a:r>
              <a:rPr dirty="0"/>
              <a:t>How to maintain and collaborate on code</a:t>
            </a:r>
          </a:p>
          <a:p>
            <a:pPr>
              <a:defRPr/>
            </a:pPr>
            <a:r>
              <a:rPr dirty="0"/>
              <a:t>How to document code</a:t>
            </a:r>
          </a:p>
          <a:p>
            <a:pPr>
              <a:defRPr/>
            </a:pPr>
            <a:r>
              <a:rPr dirty="0"/>
              <a:t>How to keep an electronic lab book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0824036" name="TextBox 1"/>
          <p:cNvSpPr txBox="1"/>
          <p:nvPr/>
        </p:nvSpPr>
        <p:spPr bwMode="auto">
          <a:xfrm>
            <a:off x="620484" y="424541"/>
            <a:ext cx="104285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2400" dirty="0">
                <a:latin typeface="Calibri Light"/>
              </a:rPr>
              <a:t>We’ve checked the programs using a simple test dataset. </a:t>
            </a:r>
          </a:p>
          <a:p>
            <a:pPr>
              <a:defRPr/>
            </a:pPr>
            <a:r>
              <a:rPr lang="en-GB" sz="2400" dirty="0">
                <a:latin typeface="Calibri Light"/>
              </a:rPr>
              <a:t>Now let’s try running the programs against the </a:t>
            </a:r>
            <a:r>
              <a:rPr lang="en-GB" sz="2400" dirty="0" err="1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hairpin.fa</a:t>
            </a:r>
            <a:r>
              <a:rPr lang="en-GB" sz="2400" dirty="0">
                <a:solidFill>
                  <a:srgbClr val="7030A0"/>
                </a:solidFill>
                <a:latin typeface="Andale Mono"/>
                <a:ea typeface="Menlo"/>
                <a:cs typeface="Menlo"/>
              </a:rPr>
              <a:t> </a:t>
            </a:r>
            <a:r>
              <a:rPr lang="en-GB" sz="2400" dirty="0">
                <a:latin typeface="Calibri Light"/>
              </a:rPr>
              <a:t>file </a:t>
            </a:r>
          </a:p>
          <a:p>
            <a:pPr>
              <a:defRPr/>
            </a:pPr>
            <a:endParaRPr lang="en-GB" sz="2400" dirty="0">
              <a:latin typeface="Calibri Light"/>
            </a:endParaRPr>
          </a:p>
          <a:p>
            <a:pPr>
              <a:defRPr/>
            </a:pPr>
            <a:r>
              <a:rPr lang="nb-NO" sz="2400" dirty="0" err="1">
                <a:latin typeface="Calibri Light"/>
              </a:rPr>
              <a:t>What</a:t>
            </a:r>
            <a:r>
              <a:rPr lang="nb-NO" sz="2400" dirty="0">
                <a:latin typeface="Calibri Light"/>
              </a:rPr>
              <a:t> do </a:t>
            </a:r>
            <a:r>
              <a:rPr lang="nb-NO" sz="2400" dirty="0" err="1">
                <a:latin typeface="Calibri Light"/>
              </a:rPr>
              <a:t>you</a:t>
            </a:r>
            <a:r>
              <a:rPr lang="nb-NO" sz="2400" dirty="0">
                <a:latin typeface="Calibri Light"/>
              </a:rPr>
              <a:t> </a:t>
            </a:r>
            <a:r>
              <a:rPr lang="nb-NO" sz="2400" dirty="0" err="1">
                <a:latin typeface="Calibri Light"/>
              </a:rPr>
              <a:t>find</a:t>
            </a:r>
            <a:r>
              <a:rPr lang="nb-NO" sz="2400" dirty="0">
                <a:latin typeface="Calibri Light"/>
              </a:rPr>
              <a:t>?</a:t>
            </a:r>
          </a:p>
          <a:p>
            <a:pPr>
              <a:defRPr/>
            </a:pPr>
            <a:endParaRPr lang="nb-NO" sz="2400" dirty="0">
              <a:latin typeface="Calibri Light"/>
              <a:ea typeface="Menlo"/>
              <a:cs typeface="Menlo"/>
            </a:endParaRPr>
          </a:p>
          <a:p>
            <a:pPr>
              <a:defRPr/>
            </a:pPr>
            <a:r>
              <a:rPr lang="nb-NO" sz="2400" dirty="0">
                <a:latin typeface="Calibri Light"/>
                <a:ea typeface="Menlo"/>
                <a:cs typeface="Menlo"/>
              </a:rPr>
              <a:t>How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can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you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figure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out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what</a:t>
            </a:r>
            <a:r>
              <a:rPr lang="nb-NO" sz="2400" dirty="0">
                <a:latin typeface="Calibri Light"/>
                <a:ea typeface="Menlo"/>
                <a:cs typeface="Menlo"/>
              </a:rPr>
              <a:t> is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going</a:t>
            </a:r>
            <a:r>
              <a:rPr lang="nb-NO" sz="2400" dirty="0">
                <a:latin typeface="Calibri Light"/>
                <a:ea typeface="Menlo"/>
                <a:cs typeface="Menlo"/>
              </a:rPr>
              <a:t> </a:t>
            </a:r>
            <a:r>
              <a:rPr lang="nb-NO" sz="2400" dirty="0" err="1">
                <a:latin typeface="Calibri Light"/>
                <a:ea typeface="Menlo"/>
                <a:cs typeface="Menlo"/>
              </a:rPr>
              <a:t>on</a:t>
            </a:r>
            <a:r>
              <a:rPr lang="nb-NO" sz="2400" dirty="0">
                <a:latin typeface="Calibri Light"/>
                <a:ea typeface="Menlo"/>
                <a:cs typeface="Menlo"/>
              </a:rPr>
              <a:t>?</a:t>
            </a:r>
          </a:p>
          <a:p>
            <a:pPr>
              <a:defRPr/>
            </a:pPr>
            <a:endParaRPr lang="nb-NO" sz="2400" dirty="0">
              <a:latin typeface="Calibri Light"/>
              <a:ea typeface="Menlo"/>
              <a:cs typeface="Menlo"/>
            </a:endParaRPr>
          </a:p>
          <a:p>
            <a:pPr>
              <a:defRPr/>
            </a:pPr>
            <a:endParaRPr lang="en-GB" sz="2400" dirty="0">
              <a:latin typeface="Andale Mono"/>
              <a:ea typeface="Menlo"/>
              <a:cs typeface="Menlo"/>
            </a:endParaRPr>
          </a:p>
        </p:txBody>
      </p:sp>
      <p:sp>
        <p:nvSpPr>
          <p:cNvPr id="873287070" name="TextBox 4"/>
          <p:cNvSpPr txBox="1"/>
          <p:nvPr/>
        </p:nvSpPr>
        <p:spPr bwMode="auto">
          <a:xfrm>
            <a:off x="0" y="6487886"/>
            <a:ext cx="12193080" cy="3661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>
                <a:solidFill>
                  <a:schemeClr val="bg1"/>
                </a:solidFill>
              </a:rPr>
              <a:t>DEBUGGING:   									GC CALCULATION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902688" name="TextBox 1"/>
          <p:cNvSpPr txBox="1"/>
          <p:nvPr/>
        </p:nvSpPr>
        <p:spPr bwMode="auto">
          <a:xfrm>
            <a:off x="1143000" y="1001485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sz="3200" dirty="0">
                <a:solidFill>
                  <a:srgbClr val="002060"/>
                </a:solidFill>
                <a:latin typeface="Aptos Light" panose="020B0004020202020204" pitchFamily="34" charset="0"/>
              </a:rPr>
              <a:t>Data set is very large – 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so</a:t>
            </a:r>
            <a:r>
              <a:rPr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let’s</a:t>
            </a:r>
            <a:r>
              <a:rPr sz="3200" dirty="0">
                <a:solidFill>
                  <a:srgbClr val="002060"/>
                </a:solidFill>
                <a:latin typeface="Aptos Light" panose="020B0004020202020204" pitchFamily="34" charset="0"/>
              </a:rPr>
              <a:t> use a simpler test set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103090" name="Title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nb-NO" sz="5400" dirty="0">
                <a:solidFill>
                  <a:srgbClr val="0070C0"/>
                </a:solidFill>
              </a:rPr>
              <a:t>Programming in Python</a:t>
            </a:r>
            <a:endParaRPr sz="5400" dirty="0">
              <a:solidFill>
                <a:srgbClr val="0070C0"/>
              </a:solidFill>
            </a:endParaRPr>
          </a:p>
        </p:txBody>
      </p:sp>
      <p:sp>
        <p:nvSpPr>
          <p:cNvPr id="73162938" name="Text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55FDC-366F-4E0C-A72B-64B439D76E63}"/>
              </a:ext>
            </a:extLst>
          </p:cNvPr>
          <p:cNvSpPr txBox="1"/>
          <p:nvPr/>
        </p:nvSpPr>
        <p:spPr bwMode="auto">
          <a:xfrm>
            <a:off x="1143000" y="1001485"/>
            <a:ext cx="96535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started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with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calculating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average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GC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content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of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all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sequences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in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hairpin.fa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file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using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two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different Java programs</a:t>
            </a: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installed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Java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using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SDKMAN</a:t>
            </a:r>
          </a:p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This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allows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us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run different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versions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of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Java,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which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quite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handy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if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running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programs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have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downloaded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from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other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sites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02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4E489-4A3B-CDB2-E47A-8DBBA1EB20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5069"/>
            <a:ext cx="11706247" cy="4769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EB65B-66C2-B3D0-C805-CC97BD343AB0}"/>
              </a:ext>
            </a:extLst>
          </p:cNvPr>
          <p:cNvSpPr txBox="1"/>
          <p:nvPr/>
        </p:nvSpPr>
        <p:spPr bwMode="auto">
          <a:xfrm>
            <a:off x="495300" y="5878285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For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example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Nextflow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requires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Java 17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400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rectangular line on a white background&#10;&#10;AI-generated content may be incorrect.">
            <a:extLst>
              <a:ext uri="{FF2B5EF4-FFF2-40B4-BE49-F238E27FC236}">
                <a16:creationId xmlns:a16="http://schemas.microsoft.com/office/drawing/2014/main" id="{411F754E-90CA-C587-7AD2-DDFBC254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3931038"/>
            <a:ext cx="11135426" cy="2315174"/>
          </a:xfrm>
          <a:prstGeom prst="rect">
            <a:avLst/>
          </a:prstGeom>
        </p:spPr>
      </p:pic>
      <p:pic>
        <p:nvPicPr>
          <p:cNvPr id="5" name="Picture 4" descr="A close up of a blue background&#10;&#10;AI-generated content may be incorrect.">
            <a:extLst>
              <a:ext uri="{FF2B5EF4-FFF2-40B4-BE49-F238E27FC236}">
                <a16:creationId xmlns:a16="http://schemas.microsoft.com/office/drawing/2014/main" id="{13E853BE-683B-EC03-72A0-A1AC0F22E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644434"/>
            <a:ext cx="11135427" cy="21422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4C0FC-7CB9-17CF-47A3-5B2137595FCB}"/>
              </a:ext>
            </a:extLst>
          </p:cNvPr>
          <p:cNvSpPr txBox="1"/>
          <p:nvPr/>
        </p:nvSpPr>
        <p:spPr bwMode="auto">
          <a:xfrm>
            <a:off x="585241" y="436855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But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Picard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another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popular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tool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only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requires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Java 8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768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F2489-271C-CD6B-016E-5935FC50C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11F10C-AB4F-3125-62F3-8A16CCECBDAD}"/>
              </a:ext>
            </a:extLst>
          </p:cNvPr>
          <p:cNvSpPr txBox="1"/>
          <p:nvPr/>
        </p:nvSpPr>
        <p:spPr bwMode="auto">
          <a:xfrm>
            <a:off x="1143000" y="1001485"/>
            <a:ext cx="96535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found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that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running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two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different Java programs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sometimes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returned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different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values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for GC %</a:t>
            </a: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didn’t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have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source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code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but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found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error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by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creating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simple test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dataset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put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into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programs</a:t>
            </a:r>
          </a:p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i.e.,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rather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than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calculating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GC% for 38000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sequences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created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test file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containing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sequence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2800" dirty="0">
                <a:solidFill>
                  <a:srgbClr val="0070C0"/>
                </a:solidFill>
                <a:latin typeface="Aptos Mono" panose="020B0009020202020204" pitchFamily="49" charset="0"/>
              </a:rPr>
              <a:t>&gt;test1</a:t>
            </a:r>
          </a:p>
          <a:p>
            <a:pPr>
              <a:defRPr/>
            </a:pPr>
            <a:r>
              <a:rPr lang="nb-NO" sz="2800" dirty="0">
                <a:solidFill>
                  <a:srgbClr val="0070C0"/>
                </a:solidFill>
                <a:latin typeface="Aptos Mono" panose="020B0009020202020204" pitchFamily="49" charset="0"/>
              </a:rPr>
              <a:t>AACCGGTT</a:t>
            </a:r>
            <a:endParaRPr sz="2800"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34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4E6B0-C9AA-BDF9-90C4-C005138C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6AA252-90BB-5B83-D283-B9E7E2F8E3E4}"/>
              </a:ext>
            </a:extLst>
          </p:cNvPr>
          <p:cNvSpPr txBox="1"/>
          <p:nvPr/>
        </p:nvSpPr>
        <p:spPr bwMode="auto">
          <a:xfrm>
            <a:off x="1143000" y="1001485"/>
            <a:ext cx="96535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Now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going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do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same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by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writing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some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Python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code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will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this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by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starting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with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simple Python program and run in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two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different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ways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First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of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all,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will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run it from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inside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terminal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window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will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run it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inside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Jupyter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28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E66731A-D96F-70FF-7276-AB055C44C5A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103090" name="Title 1">
            <a:extLst>
              <a:ext uri="{FF2B5EF4-FFF2-40B4-BE49-F238E27FC236}">
                <a16:creationId xmlns:a16="http://schemas.microsoft.com/office/drawing/2014/main" id="{DECEAC84-2417-E653-AACD-1244282501C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nb-NO" sz="5400" dirty="0">
                <a:solidFill>
                  <a:srgbClr val="0070C0"/>
                </a:solidFill>
              </a:rPr>
              <a:t>Programming in Python</a:t>
            </a:r>
            <a:endParaRPr sz="5400" dirty="0">
              <a:solidFill>
                <a:srgbClr val="0070C0"/>
              </a:solidFill>
            </a:endParaRPr>
          </a:p>
        </p:txBody>
      </p:sp>
      <p:sp>
        <p:nvSpPr>
          <p:cNvPr id="73162938" name="Text Placeholder 2">
            <a:extLst>
              <a:ext uri="{FF2B5EF4-FFF2-40B4-BE49-F238E27FC236}">
                <a16:creationId xmlns:a16="http://schemas.microsoft.com/office/drawing/2014/main" id="{9BA1E67E-50DE-703C-9E34-B72EBF6832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nb-NO" dirty="0" err="1"/>
              <a:t>Writing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</a:t>
            </a:r>
            <a:r>
              <a:rPr lang="nb-NO" dirty="0" err="1"/>
              <a:t>Jupyter</a:t>
            </a:r>
            <a:r>
              <a:rPr lang="nb-NO" dirty="0"/>
              <a:t>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418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6B5E70-AE21-D96D-FF85-3D51F1B7F84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902688" name="TextBox 1">
            <a:extLst>
              <a:ext uri="{FF2B5EF4-FFF2-40B4-BE49-F238E27FC236}">
                <a16:creationId xmlns:a16="http://schemas.microsoft.com/office/drawing/2014/main" id="{BDEBCED7-A12B-2A78-9C54-13929FB11CEF}"/>
              </a:ext>
            </a:extLst>
          </p:cNvPr>
          <p:cNvSpPr txBox="1"/>
          <p:nvPr/>
        </p:nvSpPr>
        <p:spPr bwMode="auto">
          <a:xfrm>
            <a:off x="1087916" y="3799769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70C0"/>
                </a:solidFill>
                <a:latin typeface="Aptos Mono" panose="020B0009020202020204" pitchFamily="49" charset="0"/>
              </a:rPr>
              <a:t>jupyter</a:t>
            </a:r>
            <a:r>
              <a:rPr lang="nb-NO" sz="3200" dirty="0">
                <a:solidFill>
                  <a:srgbClr val="0070C0"/>
                </a:solidFill>
                <a:latin typeface="Aptos Mono" panose="020B0009020202020204" pitchFamily="49" charset="0"/>
              </a:rPr>
              <a:t> </a:t>
            </a:r>
            <a:r>
              <a:rPr lang="nb-NO" sz="3200" dirty="0" err="1">
                <a:solidFill>
                  <a:srgbClr val="0070C0"/>
                </a:solidFill>
                <a:latin typeface="Aptos Mono" panose="020B0009020202020204" pitchFamily="49" charset="0"/>
              </a:rPr>
              <a:t>notebook</a:t>
            </a:r>
            <a:endParaRPr sz="3200" dirty="0">
              <a:solidFill>
                <a:srgbClr val="0070C0"/>
              </a:solidFill>
              <a:latin typeface="Aptos Mono" panose="020B0009020202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2624F-0A1B-6D52-4902-AD64EC250968}"/>
              </a:ext>
            </a:extLst>
          </p:cNvPr>
          <p:cNvSpPr txBox="1"/>
          <p:nvPr/>
        </p:nvSpPr>
        <p:spPr bwMode="auto">
          <a:xfrm>
            <a:off x="1143000" y="1001485"/>
            <a:ext cx="96535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Open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command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window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</a:p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(in Windows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can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do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this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by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typing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>
                <a:solidFill>
                  <a:srgbClr val="0070C0"/>
                </a:solidFill>
                <a:latin typeface="Aptos Mono" panose="020B0009020202020204" pitchFamily="49" charset="0"/>
              </a:rPr>
              <a:t>&lt;CTRL&gt;+&lt;SHIFT&gt;+P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)</a:t>
            </a: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en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When a window opens, type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61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A17DC-2357-3696-5580-D310C5BB2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9209-3B76-2380-641A-3B8DA251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Course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D52B2-423A-AEB4-75B8-4AD356227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can download from </a:t>
            </a:r>
            <a:r>
              <a:rPr lang="en-GB" dirty="0" err="1"/>
              <a:t>github</a:t>
            </a:r>
            <a:r>
              <a:rPr lang="en-GB" dirty="0"/>
              <a:t> at 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60795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CCCA1-6391-971B-E7D5-E0AD3247D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56" y="1543708"/>
            <a:ext cx="7772400" cy="4314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B48830-EFEA-E026-C9C1-2207603C404A}"/>
              </a:ext>
            </a:extLst>
          </p:cNvPr>
          <p:cNvSpPr txBox="1"/>
          <p:nvPr/>
        </p:nvSpPr>
        <p:spPr bwMode="auto">
          <a:xfrm>
            <a:off x="217583" y="340473"/>
            <a:ext cx="96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After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while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(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depending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computer’s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speed),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webpage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will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open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that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looks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something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like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this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2B816-BE88-22F9-23B3-201E81971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26" y="3698147"/>
            <a:ext cx="3403600" cy="2921000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AA4A3F-DD3C-D50B-9252-74107BAA931C}"/>
              </a:ext>
            </a:extLst>
          </p:cNvPr>
          <p:cNvSpPr/>
          <p:nvPr/>
        </p:nvSpPr>
        <p:spPr>
          <a:xfrm>
            <a:off x="771181" y="3470313"/>
            <a:ext cx="2060154" cy="1641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1F0E30-A591-70EA-4FC0-1276A970561E}"/>
              </a:ext>
            </a:extLst>
          </p:cNvPr>
          <p:cNvCxnSpPr/>
          <p:nvPr/>
        </p:nvCxnSpPr>
        <p:spPr>
          <a:xfrm>
            <a:off x="3029639" y="4252511"/>
            <a:ext cx="1784732" cy="72711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71389F5-5271-AB7A-22F0-6FA67ED29DE2}"/>
              </a:ext>
            </a:extLst>
          </p:cNvPr>
          <p:cNvSpPr txBox="1"/>
          <p:nvPr/>
        </p:nvSpPr>
        <p:spPr bwMode="auto">
          <a:xfrm>
            <a:off x="8672188" y="3849848"/>
            <a:ext cx="3294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It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won’t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look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exactly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same,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because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you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need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move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folder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where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you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downloaded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the</a:t>
            </a:r>
            <a:r>
              <a:rPr lang="nb-NO" sz="28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</a:t>
            </a:r>
            <a:r>
              <a:rPr lang="nb-NO" sz="2800" dirty="0" err="1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code</a:t>
            </a:r>
            <a:endParaRPr sz="28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41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F6A09-60E0-6136-DD7C-3D07ED63A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6" y="1770953"/>
            <a:ext cx="9025177" cy="49965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68108-5A57-F773-B675-A3084FE5E570}"/>
              </a:ext>
            </a:extLst>
          </p:cNvPr>
          <p:cNvSpPr txBox="1"/>
          <p:nvPr/>
        </p:nvSpPr>
        <p:spPr bwMode="auto">
          <a:xfrm>
            <a:off x="217583" y="340473"/>
            <a:ext cx="96535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For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example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before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started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b="1" dirty="0" err="1">
                <a:solidFill>
                  <a:srgbClr val="002060"/>
                </a:solidFill>
                <a:latin typeface="Aptos Light" panose="020B0004020202020204" pitchFamily="34" charset="0"/>
              </a:rPr>
              <a:t>jupyter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i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changed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directory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folder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where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downloaded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code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4998F-E1EC-8E45-92E9-E2C61F54D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7" y="3732757"/>
            <a:ext cx="3284264" cy="2818585"/>
          </a:xfrm>
          <a:prstGeom prst="rect">
            <a:avLst/>
          </a:prstGeom>
          <a:ln w="28575">
            <a:solidFill>
              <a:srgbClr val="00B050"/>
            </a:solidFill>
          </a:ln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65A3D6-0B50-E16B-729A-3A6B558AFA80}"/>
              </a:ext>
            </a:extLst>
          </p:cNvPr>
          <p:cNvSpPr/>
          <p:nvPr/>
        </p:nvSpPr>
        <p:spPr>
          <a:xfrm>
            <a:off x="388306" y="2467627"/>
            <a:ext cx="4203507" cy="47725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35950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9BFACD8-C8E0-0C92-6791-D5EC14534E2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103090" name="Title 1">
            <a:extLst>
              <a:ext uri="{FF2B5EF4-FFF2-40B4-BE49-F238E27FC236}">
                <a16:creationId xmlns:a16="http://schemas.microsoft.com/office/drawing/2014/main" id="{23DF8F7E-4789-CE33-FCBE-3651169B33D6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nb-NO" sz="5400" dirty="0">
                <a:solidFill>
                  <a:srgbClr val="0070C0"/>
                </a:solidFill>
              </a:rPr>
              <a:t>Programming in Python</a:t>
            </a:r>
            <a:endParaRPr sz="5400" dirty="0">
              <a:solidFill>
                <a:srgbClr val="0070C0"/>
              </a:solidFill>
            </a:endParaRPr>
          </a:p>
        </p:txBody>
      </p:sp>
      <p:sp>
        <p:nvSpPr>
          <p:cNvPr id="73162938" name="Text Placeholder 2">
            <a:extLst>
              <a:ext uri="{FF2B5EF4-FFF2-40B4-BE49-F238E27FC236}">
                <a16:creationId xmlns:a16="http://schemas.microsoft.com/office/drawing/2014/main" id="{A9307D7F-2929-3BD4-EEB1-FC149F289C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nb-NO" dirty="0" err="1"/>
              <a:t>Running</a:t>
            </a:r>
            <a:r>
              <a:rPr lang="nb-NO" dirty="0"/>
              <a:t>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inside</a:t>
            </a:r>
            <a:r>
              <a:rPr lang="nb-NO" dirty="0"/>
              <a:t> a </a:t>
            </a:r>
            <a:r>
              <a:rPr lang="nb-NO" dirty="0" err="1"/>
              <a:t>virtual</a:t>
            </a:r>
            <a:r>
              <a:rPr lang="nb-NO" dirty="0"/>
              <a:t> </a:t>
            </a:r>
            <a:r>
              <a:rPr lang="nb-NO" dirty="0" err="1"/>
              <a:t>environment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1692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9F034D-E27A-8615-0300-53E7490E26E4}"/>
              </a:ext>
            </a:extLst>
          </p:cNvPr>
          <p:cNvSpPr txBox="1"/>
          <p:nvPr/>
        </p:nvSpPr>
        <p:spPr bwMode="auto">
          <a:xfrm>
            <a:off x="217583" y="340473"/>
            <a:ext cx="965353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How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would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describe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bicycle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?</a:t>
            </a: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Two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wheels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Handlebar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Saddle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frame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4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8" name="Picture 4" descr="Tadej Pogacar Slovenia wins Stage 7 Individual Time Trial Giro d'Italia  2024 Images | Cycling Posters">
            <a:extLst>
              <a:ext uri="{FF2B5EF4-FFF2-40B4-BE49-F238E27FC236}">
                <a16:creationId xmlns:a16="http://schemas.microsoft.com/office/drawing/2014/main" id="{D9DEB4F4-5F76-2E6A-4788-95D73BD96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4" y="1066800"/>
            <a:ext cx="336666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DBAFF7-C8ED-5345-27B4-B6A1CB12F8B5}"/>
              </a:ext>
            </a:extLst>
          </p:cNvPr>
          <p:cNvSpPr txBox="1"/>
          <p:nvPr/>
        </p:nvSpPr>
        <p:spPr bwMode="auto">
          <a:xfrm>
            <a:off x="217583" y="340473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Here is a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bike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6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sher-Price Barbie Tough Trike">
            <a:extLst>
              <a:ext uri="{FF2B5EF4-FFF2-40B4-BE49-F238E27FC236}">
                <a16:creationId xmlns:a16="http://schemas.microsoft.com/office/drawing/2014/main" id="{B3D9F75A-3A4F-2887-92EB-0EC22BC1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295400"/>
            <a:ext cx="4057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4F6E7D-63EA-E8DC-373D-CA52BE006A21}"/>
              </a:ext>
            </a:extLst>
          </p:cNvPr>
          <p:cNvSpPr txBox="1"/>
          <p:nvPr/>
        </p:nvSpPr>
        <p:spPr bwMode="auto">
          <a:xfrm>
            <a:off x="217583" y="340473"/>
            <a:ext cx="9653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Here is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another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bike</a:t>
            </a:r>
            <a:endParaRPr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0330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Tadej Pogacar Slovenia wins Stage 7 Individual Time Trial Giro d'Italia  2024 Images | Cycling Posters">
            <a:extLst>
              <a:ext uri="{FF2B5EF4-FFF2-40B4-BE49-F238E27FC236}">
                <a16:creationId xmlns:a16="http://schemas.microsoft.com/office/drawing/2014/main" id="{CCED7DA9-E0AC-1D92-85F0-B4E870F8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54" y="1040879"/>
            <a:ext cx="3366668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isher-Price Barbie Tough Trike">
            <a:extLst>
              <a:ext uri="{FF2B5EF4-FFF2-40B4-BE49-F238E27FC236}">
                <a16:creationId xmlns:a16="http://schemas.microsoft.com/office/drawing/2014/main" id="{1E3FD81F-8556-B7FA-915B-0B257703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1581150"/>
            <a:ext cx="405765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D4D913-1FE8-E8F2-52FA-9D47E5E6EA2B}"/>
              </a:ext>
            </a:extLst>
          </p:cNvPr>
          <p:cNvSpPr txBox="1"/>
          <p:nvPr/>
        </p:nvSpPr>
        <p:spPr bwMode="auto">
          <a:xfrm>
            <a:off x="217582" y="340473"/>
            <a:ext cx="1117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The parts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incompatible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(e.g.,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can’t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change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wheels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23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09BA75-4352-2ABD-71FF-C045B9F49CC1}"/>
              </a:ext>
            </a:extLst>
          </p:cNvPr>
          <p:cNvSpPr txBox="1"/>
          <p:nvPr/>
        </p:nvSpPr>
        <p:spPr bwMode="auto">
          <a:xfrm>
            <a:off x="217582" y="340473"/>
            <a:ext cx="1117431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This is a bit like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problem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face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with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Python</a:t>
            </a: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2800" dirty="0">
                <a:solidFill>
                  <a:srgbClr val="002060"/>
                </a:solidFill>
                <a:latin typeface="Aptos Mono" panose="020B0009020202020204" pitchFamily="49" charset="0"/>
              </a:rPr>
              <a:t>import </a:t>
            </a:r>
            <a:r>
              <a:rPr lang="nb-NO" sz="2800" dirty="0" err="1">
                <a:solidFill>
                  <a:srgbClr val="002060"/>
                </a:solidFill>
                <a:latin typeface="Aptos Mono" panose="020B0009020202020204" pitchFamily="49" charset="0"/>
              </a:rPr>
              <a:t>sklearn</a:t>
            </a:r>
            <a:br>
              <a:rPr lang="nb-NO" sz="2800" dirty="0">
                <a:solidFill>
                  <a:srgbClr val="002060"/>
                </a:solidFill>
                <a:latin typeface="Aptos Mono" panose="020B0009020202020204" pitchFamily="49" charset="0"/>
              </a:rPr>
            </a:br>
            <a:r>
              <a:rPr lang="nb-NO" sz="2800" dirty="0">
                <a:solidFill>
                  <a:srgbClr val="002060"/>
                </a:solidFill>
                <a:latin typeface="Aptos Mono" panose="020B0009020202020204" pitchFamily="49" charset="0"/>
              </a:rPr>
              <a:t>import </a:t>
            </a:r>
            <a:r>
              <a:rPr lang="nb-NO" sz="2800" dirty="0" err="1">
                <a:solidFill>
                  <a:srgbClr val="002060"/>
                </a:solidFill>
                <a:latin typeface="Aptos Mono" panose="020B0009020202020204" pitchFamily="49" charset="0"/>
              </a:rPr>
              <a:t>tensorflow</a:t>
            </a:r>
            <a:r>
              <a:rPr lang="nb-NO" sz="2800" dirty="0">
                <a:solidFill>
                  <a:srgbClr val="002060"/>
                </a:solidFill>
                <a:latin typeface="Aptos Mono" panose="020B0009020202020204" pitchFamily="49" charset="0"/>
              </a:rPr>
              <a:t> as </a:t>
            </a:r>
            <a:r>
              <a:rPr lang="nb-NO" sz="2800" dirty="0" err="1">
                <a:solidFill>
                  <a:srgbClr val="002060"/>
                </a:solidFill>
                <a:latin typeface="Aptos Mono" panose="020B0009020202020204" pitchFamily="49" charset="0"/>
              </a:rPr>
              <a:t>tf</a:t>
            </a:r>
            <a:endParaRPr lang="nb-NO" sz="2800" dirty="0">
              <a:solidFill>
                <a:srgbClr val="002060"/>
              </a:solidFill>
              <a:latin typeface="Aptos Mono" panose="020B0009020202020204" pitchFamily="49" charset="0"/>
            </a:endParaRPr>
          </a:p>
          <a:p>
            <a:pPr>
              <a:defRPr/>
            </a:pPr>
            <a:endParaRPr lang="nb-NO" sz="2800" dirty="0">
              <a:solidFill>
                <a:srgbClr val="002060"/>
              </a:solidFill>
              <a:latin typeface="Aptos Mono" panose="020B0009020202020204" pitchFamily="49" charset="0"/>
            </a:endParaRPr>
          </a:p>
          <a:p>
            <a:pPr>
              <a:defRPr/>
            </a:pP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They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both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use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Pandas,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but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may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require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different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versions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of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the</a:t>
            </a:r>
            <a:r>
              <a:rPr lang="nb-NO" sz="2800" dirty="0">
                <a:solidFill>
                  <a:srgbClr val="002060"/>
                </a:solidFill>
                <a:latin typeface="Aptos" panose="020B0004020202020204" pitchFamily="34" charset="0"/>
              </a:rPr>
              <a:t> Pandas </a:t>
            </a:r>
            <a:r>
              <a:rPr lang="nb-NO" sz="2800" dirty="0" err="1">
                <a:solidFill>
                  <a:srgbClr val="002060"/>
                </a:solidFill>
                <a:latin typeface="Aptos" panose="020B0004020202020204" pitchFamily="34" charset="0"/>
              </a:rPr>
              <a:t>package</a:t>
            </a:r>
            <a:endParaRPr lang="nb-NO" sz="28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>
              <a:defRPr/>
            </a:pPr>
            <a:endParaRPr lang="nb-NO" sz="2800" dirty="0">
              <a:solidFill>
                <a:srgbClr val="002060"/>
              </a:solidFill>
              <a:latin typeface="Aptos Mono" panose="020B0009020202020204" pitchFamily="49" charset="0"/>
            </a:endParaRPr>
          </a:p>
        </p:txBody>
      </p:sp>
      <p:pic>
        <p:nvPicPr>
          <p:cNvPr id="3" name="Picture 4" descr="Tadej Pogacar Slovenia wins Stage 7 Individual Time Trial Giro d'Italia  2024 Images | Cycling Posters">
            <a:extLst>
              <a:ext uri="{FF2B5EF4-FFF2-40B4-BE49-F238E27FC236}">
                <a16:creationId xmlns:a16="http://schemas.microsoft.com/office/drawing/2014/main" id="{ED6AC072-6317-98C6-8FE5-240D4EA8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004" y="5222651"/>
            <a:ext cx="1090611" cy="163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Fisher-Price Barbie Tough Trike">
            <a:extLst>
              <a:ext uri="{FF2B5EF4-FFF2-40B4-BE49-F238E27FC236}">
                <a16:creationId xmlns:a16="http://schemas.microsoft.com/office/drawing/2014/main" id="{CB297E24-6173-9158-5C07-0ACFBB92D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0" y="5372100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066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8B9AE-434D-6111-2E40-801B74DA2E26}"/>
              </a:ext>
            </a:extLst>
          </p:cNvPr>
          <p:cNvSpPr txBox="1"/>
          <p:nvPr/>
        </p:nvSpPr>
        <p:spPr bwMode="auto">
          <a:xfrm>
            <a:off x="217582" y="340473"/>
            <a:ext cx="1117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What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about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Anaconda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or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MiniConda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?</a:t>
            </a:r>
          </a:p>
        </p:txBody>
      </p:sp>
      <p:pic>
        <p:nvPicPr>
          <p:cNvPr id="5122" name="Picture 2" descr="Download Anaconda for Cloudera">
            <a:extLst>
              <a:ext uri="{FF2B5EF4-FFF2-40B4-BE49-F238E27FC236}">
                <a16:creationId xmlns:a16="http://schemas.microsoft.com/office/drawing/2014/main" id="{2C6EFBD2-1627-252A-C58E-5AC940025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0" y="428624"/>
            <a:ext cx="24955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1CC4E8-6D5F-D7B7-235F-7AA4834EBE83}"/>
              </a:ext>
            </a:extLst>
          </p:cNvPr>
          <p:cNvSpPr txBox="1"/>
          <p:nvPr/>
        </p:nvSpPr>
        <p:spPr bwMode="auto">
          <a:xfrm>
            <a:off x="293782" y="1921623"/>
            <a:ext cx="111743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Anaconda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gives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whatever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version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happens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be in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package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. So it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tries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to make sure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the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are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no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dependency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issues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but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it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may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break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other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programs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already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have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installed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  <a:p>
            <a:pPr>
              <a:defRPr/>
            </a:pP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Also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,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Anaconda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gives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many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other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packages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you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may</a:t>
            </a:r>
            <a:r>
              <a:rPr lang="nb-NO" sz="3200" dirty="0">
                <a:solidFill>
                  <a:srgbClr val="002060"/>
                </a:solidFill>
                <a:latin typeface="Aptos Light" panose="020B0004020202020204" pitchFamily="34" charset="0"/>
              </a:rPr>
              <a:t> never </a:t>
            </a:r>
            <a:r>
              <a:rPr lang="nb-NO" sz="3200" dirty="0" err="1">
                <a:solidFill>
                  <a:srgbClr val="002060"/>
                </a:solidFill>
                <a:latin typeface="Aptos Light" panose="020B0004020202020204" pitchFamily="34" charset="0"/>
              </a:rPr>
              <a:t>use</a:t>
            </a:r>
            <a:endParaRPr lang="nb-NO" sz="3200" dirty="0">
              <a:solidFill>
                <a:srgbClr val="002060"/>
              </a:solidFill>
              <a:latin typeface="Aptos Light" panose="020B0004020202020204" pitchFamily="34" charset="0"/>
            </a:endParaRPr>
          </a:p>
        </p:txBody>
      </p:sp>
      <p:pic>
        <p:nvPicPr>
          <p:cNvPr id="4" name="Picture 3" descr="Fisher-Price Barbie Tough Trike">
            <a:extLst>
              <a:ext uri="{FF2B5EF4-FFF2-40B4-BE49-F238E27FC236}">
                <a16:creationId xmlns:a16="http://schemas.microsoft.com/office/drawing/2014/main" id="{5A7EF13C-4AED-9581-D604-A63D6D693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512445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ndo Royal High-Speed Table Fan | 2200 ...">
            <a:extLst>
              <a:ext uri="{FF2B5EF4-FFF2-40B4-BE49-F238E27FC236}">
                <a16:creationId xmlns:a16="http://schemas.microsoft.com/office/drawing/2014/main" id="{2FF1621E-C8B9-8B7B-8F71-5A106AD3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124450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K-47 | Definition, History, Operation ...">
            <a:extLst>
              <a:ext uri="{FF2B5EF4-FFF2-40B4-BE49-F238E27FC236}">
                <a16:creationId xmlns:a16="http://schemas.microsoft.com/office/drawing/2014/main" id="{8C797576-2CF0-BD6F-6055-9DB5A0DBA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5219700"/>
            <a:ext cx="1081024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60Hz, 720p HD LED TV Düz Ekran ...">
            <a:extLst>
              <a:ext uri="{FF2B5EF4-FFF2-40B4-BE49-F238E27FC236}">
                <a16:creationId xmlns:a16="http://schemas.microsoft.com/office/drawing/2014/main" id="{AA2405F2-FC72-3C2C-73AB-4620D9E7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200650"/>
            <a:ext cx="11620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Tomatoes get boost in growth ...">
            <a:extLst>
              <a:ext uri="{FF2B5EF4-FFF2-40B4-BE49-F238E27FC236}">
                <a16:creationId xmlns:a16="http://schemas.microsoft.com/office/drawing/2014/main" id="{F199F1AC-6636-C78E-EA24-4ACF14A1C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5105400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unny breeds: choosing your perfect pet ...">
            <a:extLst>
              <a:ext uri="{FF2B5EF4-FFF2-40B4-BE49-F238E27FC236}">
                <a16:creationId xmlns:a16="http://schemas.microsoft.com/office/drawing/2014/main" id="{44B99EA0-9EB3-2B41-456C-42CE470FF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9" y="4960848"/>
            <a:ext cx="1648821" cy="13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Crown Clip Art | Gold Crown Clipart ...">
            <a:extLst>
              <a:ext uri="{FF2B5EF4-FFF2-40B4-BE49-F238E27FC236}">
                <a16:creationId xmlns:a16="http://schemas.microsoft.com/office/drawing/2014/main" id="{21BA3E24-7EFE-138C-2B3A-15357FA3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9850" y="4953000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225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475FE-5EDA-4107-BDC2-DF2DFE70958C}"/>
              </a:ext>
            </a:extLst>
          </p:cNvPr>
          <p:cNvSpPr txBox="1"/>
          <p:nvPr/>
        </p:nvSpPr>
        <p:spPr>
          <a:xfrm>
            <a:off x="637395" y="468442"/>
            <a:ext cx="54409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b="1" dirty="0">
                <a:latin typeface="Aptos Light" panose="020B0004020202020204" pitchFamily="34" charset="0"/>
              </a:rPr>
              <a:t>Virtual Environments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17323-D1F3-9C40-AA8E-1C026714441A}"/>
              </a:ext>
            </a:extLst>
          </p:cNvPr>
          <p:cNvSpPr txBox="1"/>
          <p:nvPr/>
        </p:nvSpPr>
        <p:spPr>
          <a:xfrm>
            <a:off x="624903" y="1505262"/>
            <a:ext cx="108275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dirty="0">
                <a:latin typeface="Aptos Light" panose="020B0004020202020204" pitchFamily="34" charset="0"/>
              </a:rPr>
              <a:t>Virtual Enviroments give you a way to create a custom environment to run your code</a:t>
            </a:r>
          </a:p>
        </p:txBody>
      </p:sp>
      <p:pic>
        <p:nvPicPr>
          <p:cNvPr id="4" name="Picture 4" descr="Tadej Pogacar Slovenia wins Stage 7 Individual Time Trial Giro d'Italia  2024 Images | Cycling Posters">
            <a:extLst>
              <a:ext uri="{FF2B5EF4-FFF2-40B4-BE49-F238E27FC236}">
                <a16:creationId xmlns:a16="http://schemas.microsoft.com/office/drawing/2014/main" id="{77F9CEDF-825D-FFC9-1AEF-3694DD18A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97" y="4241224"/>
            <a:ext cx="1170507" cy="175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sher-Price Barbie Tough Trike">
            <a:extLst>
              <a:ext uri="{FF2B5EF4-FFF2-40B4-BE49-F238E27FC236}">
                <a16:creationId xmlns:a16="http://schemas.microsoft.com/office/drawing/2014/main" id="{ADEB27DC-33FD-9FC3-D8AB-3305CBC6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943350"/>
            <a:ext cx="1962149" cy="196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74DC83D-59A3-DABD-D71A-1E613575BDBA}"/>
              </a:ext>
            </a:extLst>
          </p:cNvPr>
          <p:cNvSpPr/>
          <p:nvPr/>
        </p:nvSpPr>
        <p:spPr>
          <a:xfrm>
            <a:off x="1752600" y="3342806"/>
            <a:ext cx="3329066" cy="3362793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89A298-207E-105F-7120-899853EEBB51}"/>
              </a:ext>
            </a:extLst>
          </p:cNvPr>
          <p:cNvSpPr/>
          <p:nvPr/>
        </p:nvSpPr>
        <p:spPr>
          <a:xfrm>
            <a:off x="6851754" y="3300334"/>
            <a:ext cx="3329066" cy="3362793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0DA0A-993A-9CE0-9756-B0AB6B145E97}"/>
              </a:ext>
            </a:extLst>
          </p:cNvPr>
          <p:cNvSpPr txBox="1"/>
          <p:nvPr/>
        </p:nvSpPr>
        <p:spPr>
          <a:xfrm>
            <a:off x="1944039" y="3438992"/>
            <a:ext cx="1239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b="1" dirty="0">
                <a:solidFill>
                  <a:srgbClr val="00B050"/>
                </a:solidFill>
                <a:latin typeface="Aptos Light" panose="020B0004020202020204" pitchFamily="34" charset="0"/>
              </a:rPr>
              <a:t>VE1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F2065-A5FC-40A2-101F-7E6FB2451C1D}"/>
              </a:ext>
            </a:extLst>
          </p:cNvPr>
          <p:cNvSpPr txBox="1"/>
          <p:nvPr/>
        </p:nvSpPr>
        <p:spPr>
          <a:xfrm>
            <a:off x="7043193" y="3438992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800" b="1" dirty="0">
                <a:solidFill>
                  <a:srgbClr val="00B0F0"/>
                </a:solidFill>
                <a:latin typeface="Aptos Light" panose="020B0004020202020204" pitchFamily="34" charset="0"/>
              </a:rPr>
              <a:t>VE 2</a:t>
            </a:r>
          </a:p>
        </p:txBody>
      </p:sp>
    </p:spTree>
    <p:extLst>
      <p:ext uri="{BB962C8B-B14F-4D97-AF65-F5344CB8AC3E}">
        <p14:creationId xmlns:p14="http://schemas.microsoft.com/office/powerpoint/2010/main" val="13631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227A3-B58F-5918-93BA-9A6DFDD10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99691-97FD-F433-BEF4-A42E58DEC6D8}"/>
              </a:ext>
            </a:extLst>
          </p:cNvPr>
          <p:cNvSpPr txBox="1"/>
          <p:nvPr/>
        </p:nvSpPr>
        <p:spPr>
          <a:xfrm>
            <a:off x="782197" y="2521292"/>
            <a:ext cx="104109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>
                <a:latin typeface="Aptos Mono" panose="020B0009020202020204" pitchFamily="49" charset="0"/>
              </a:rPr>
              <a:t>Need java 11. Use SDKMAN to handle java versions (</a:t>
            </a:r>
            <a:r>
              <a:rPr lang="en-GB" dirty="0">
                <a:latin typeface="Aptos Mono" panose="020B0009020202020204" pitchFamily="49" charset="0"/>
                <a:hlinkClick r:id="rId2"/>
              </a:rPr>
              <a:t>https://sdkman.io/</a:t>
            </a:r>
            <a:r>
              <a:rPr lang="en-GB" dirty="0">
                <a:latin typeface="Aptos Mono" panose="020B0009020202020204" pitchFamily="49" charset="0"/>
              </a:rPr>
              <a:t> )</a:t>
            </a: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curl -s "https://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get.sdkman.io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" | bash</a:t>
            </a:r>
            <a:br>
              <a:rPr lang="en-GB" dirty="0">
                <a:latin typeface="Aptos Mono" panose="020B0009020202020204" pitchFamily="49" charset="0"/>
              </a:rPr>
            </a:b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Note: you need to restart terminal after installation (or just logout and in again)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effectLst/>
                <a:latin typeface="Aptos Mono" panose="020B0009020202020204" pitchFamily="49" charset="0"/>
              </a:rPr>
              <a:t>or run </a:t>
            </a:r>
            <a:endParaRPr lang="en-GB" dirty="0"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source "$HOME/.</a:t>
            </a:r>
            <a:r>
              <a:rPr lang="en-GB" dirty="0" err="1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sdkman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/bin/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  <a:hlinkClick r:id="rId3"/>
              </a:rPr>
              <a:t>sdkman-init.sh</a:t>
            </a:r>
            <a:r>
              <a:rPr lang="en-GB" dirty="0">
                <a:solidFill>
                  <a:srgbClr val="1885E2"/>
                </a:solidFill>
                <a:effectLst/>
                <a:latin typeface="Aptos Mono" panose="020B0009020202020204" pitchFamily="49" charset="0"/>
              </a:rPr>
              <a:t>”</a:t>
            </a:r>
          </a:p>
          <a:p>
            <a:pPr>
              <a:buNone/>
            </a:pPr>
            <a:endParaRPr lang="en-GB" dirty="0">
              <a:solidFill>
                <a:srgbClr val="1885E2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17:</a:t>
            </a:r>
          </a:p>
          <a:p>
            <a:r>
              <a:rPr lang="en-GB" dirty="0" err="1">
                <a:solidFill>
                  <a:srgbClr val="0070C0"/>
                </a:solidFill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latin typeface="Aptos Mono" panose="020B0009020202020204" pitchFamily="49" charset="0"/>
              </a:rPr>
              <a:t> install java 17.0.6-amzn</a:t>
            </a:r>
          </a:p>
          <a:p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r>
              <a:rPr lang="en-GB" dirty="0">
                <a:latin typeface="Aptos Mono" panose="020B0009020202020204" pitchFamily="49" charset="0"/>
              </a:rPr>
              <a:t>To install </a:t>
            </a:r>
            <a:r>
              <a:rPr lang="en-GB" dirty="0" err="1">
                <a:latin typeface="Aptos Mono" panose="020B0009020202020204" pitchFamily="49" charset="0"/>
              </a:rPr>
              <a:t>Corretto</a:t>
            </a:r>
            <a:r>
              <a:rPr lang="en-GB" dirty="0">
                <a:latin typeface="Aptos Mono" panose="020B0009020202020204" pitchFamily="49" charset="0"/>
              </a:rPr>
              <a:t> 8:</a:t>
            </a:r>
            <a:endParaRPr lang="en-GB" dirty="0">
              <a:solidFill>
                <a:srgbClr val="0070C0"/>
              </a:solidFill>
              <a:latin typeface="Aptos Mono" panose="020B0009020202020204" pitchFamily="49" charset="0"/>
            </a:endParaRPr>
          </a:p>
          <a:p>
            <a:pPr>
              <a:buNone/>
            </a:pPr>
            <a:r>
              <a:rPr lang="en-GB" dirty="0" err="1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sdk</a:t>
            </a:r>
            <a:r>
              <a:rPr lang="en-GB" dirty="0">
                <a:solidFill>
                  <a:srgbClr val="0070C0"/>
                </a:solidFill>
                <a:effectLst/>
                <a:latin typeface="Aptos Mono" panose="020B0009020202020204" pitchFamily="49" charset="0"/>
              </a:rPr>
              <a:t> install java 8.0.442-amzn</a:t>
            </a:r>
            <a:endParaRPr lang="en-GB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56B847-F88A-6C43-1CF6-218F1DB99582}"/>
              </a:ext>
            </a:extLst>
          </p:cNvPr>
          <p:cNvSpPr txBox="1">
            <a:spLocks/>
          </p:cNvSpPr>
          <p:nvPr/>
        </p:nvSpPr>
        <p:spPr>
          <a:xfrm>
            <a:off x="457277" y="425087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Aptos Light" panose="020B0004020202020204" pitchFamily="34" charset="0"/>
              </a:rPr>
              <a:t>If you are familiar with github, you can pull it from</a:t>
            </a: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  <a:hlinkClick r:id="rId4"/>
              </a:rPr>
              <a:t>https://github.com/orgs/CBGOUS/repositories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NO" dirty="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</a:p>
          <a:p>
            <a:pPr marL="0" indent="0">
              <a:buNone/>
            </a:pPr>
            <a:endParaRPr lang="en-NO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6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4F032-E090-20FF-4FA1-9A14CAA1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1D10-038D-1592-15CC-8CB9CEA7A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hairpin.fa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6D87B-EB35-92CE-B2A3-7C3E754A0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</a:t>
            </a:r>
            <a:r>
              <a:rPr lang="en-GB" dirty="0" err="1"/>
              <a:t>mirbase.org</a:t>
            </a:r>
            <a:r>
              <a:rPr lang="en-GB" dirty="0"/>
              <a:t>, a list of all hairpin sequences, for all species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9511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3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52441-D025-E227-8BDC-F4B8C6892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4A7CE-0A05-EE45-E216-F61CFF8AC1F9}"/>
              </a:ext>
            </a:extLst>
          </p:cNvPr>
          <p:cNvSpPr txBox="1"/>
          <p:nvPr/>
        </p:nvSpPr>
        <p:spPr>
          <a:xfrm>
            <a:off x="782197" y="1256166"/>
            <a:ext cx="104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Aptos Mono" panose="020B0009020202020204" pitchFamily="49" charset="0"/>
              </a:rPr>
              <a:t>How many sequences in the file?</a:t>
            </a:r>
            <a:endParaRPr lang="en-GB" sz="2400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D6EB044-14E0-D265-F254-0288ED126971}"/>
              </a:ext>
            </a:extLst>
          </p:cNvPr>
          <p:cNvSpPr txBox="1">
            <a:spLocks/>
          </p:cNvSpPr>
          <p:nvPr/>
        </p:nvSpPr>
        <p:spPr>
          <a:xfrm>
            <a:off x="457277" y="425087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C4F44-A73D-F1BE-84AF-EAA060419164}"/>
              </a:ext>
            </a:extLst>
          </p:cNvPr>
          <p:cNvSpPr txBox="1"/>
          <p:nvPr/>
        </p:nvSpPr>
        <p:spPr>
          <a:xfrm>
            <a:off x="747310" y="3050079"/>
            <a:ext cx="104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Aptos Mono" panose="020B0009020202020204" pitchFamily="49" charset="0"/>
              </a:rPr>
              <a:t>How many species in the file?</a:t>
            </a:r>
            <a:endParaRPr lang="en-GB" sz="2400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E96DB05-CF28-D802-48DA-AD252C16DF1F}"/>
              </a:ext>
            </a:extLst>
          </p:cNvPr>
          <p:cNvSpPr txBox="1">
            <a:spLocks/>
          </p:cNvSpPr>
          <p:nvPr/>
        </p:nvSpPr>
        <p:spPr>
          <a:xfrm>
            <a:off x="422390" y="221900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1847E-75FF-1AE0-1DCF-C5BCD92B9872}"/>
              </a:ext>
            </a:extLst>
          </p:cNvPr>
          <p:cNvSpPr txBox="1"/>
          <p:nvPr/>
        </p:nvSpPr>
        <p:spPr>
          <a:xfrm>
            <a:off x="769342" y="4834819"/>
            <a:ext cx="10410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>
                <a:latin typeface="Aptos Mono" panose="020B0009020202020204" pitchFamily="49" charset="0"/>
              </a:rPr>
              <a:t>How many human sequences in the file?</a:t>
            </a:r>
            <a:endParaRPr lang="en-GB" sz="2400" dirty="0">
              <a:effectLst/>
              <a:latin typeface="Aptos Mono" panose="020B000902020202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B6AFDFA-BAC9-9119-943B-D2FD25F15CCC}"/>
              </a:ext>
            </a:extLst>
          </p:cNvPr>
          <p:cNvSpPr txBox="1">
            <a:spLocks/>
          </p:cNvSpPr>
          <p:nvPr/>
        </p:nvSpPr>
        <p:spPr>
          <a:xfrm>
            <a:off x="444422" y="4003740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O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341073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11A2-8958-68B7-C378-6112335A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Install Ubuntu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4743-E3D1-EB22-78EF-B70B6AFB1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20265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2C5D0-2295-0E8A-FAD7-9ADD3AEB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62EE-95E2-51E8-01AA-D883F91A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sz="5400" dirty="0">
                <a:solidFill>
                  <a:srgbClr val="0070C0"/>
                </a:solidFill>
              </a:rPr>
              <a:t>Install Ubuntu on 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4D764-D763-0E32-CC14-7D223F69C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O" sz="3600" dirty="0"/>
              <a:t>Install Python</a:t>
            </a:r>
          </a:p>
        </p:txBody>
      </p:sp>
    </p:spTree>
    <p:extLst>
      <p:ext uri="{BB962C8B-B14F-4D97-AF65-F5344CB8AC3E}">
        <p14:creationId xmlns:p14="http://schemas.microsoft.com/office/powerpoint/2010/main" val="247022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1431</Words>
  <Application>Microsoft Macintosh PowerPoint</Application>
  <PresentationFormat>Widescreen</PresentationFormat>
  <Paragraphs>209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Andale Mono</vt:lpstr>
      <vt:lpstr>Aptos</vt:lpstr>
      <vt:lpstr>Aptos Light</vt:lpstr>
      <vt:lpstr>Aptos Mono</vt:lpstr>
      <vt:lpstr>Arial</vt:lpstr>
      <vt:lpstr>Calibri Light</vt:lpstr>
      <vt:lpstr>Courier New</vt:lpstr>
      <vt:lpstr>Menlo</vt:lpstr>
      <vt:lpstr>Office Theme</vt:lpstr>
      <vt:lpstr>Course Outline</vt:lpstr>
      <vt:lpstr>PowerPoint Presentation</vt:lpstr>
      <vt:lpstr>Course files</vt:lpstr>
      <vt:lpstr>PowerPoint Presentation</vt:lpstr>
      <vt:lpstr>hairpin.fa</vt:lpstr>
      <vt:lpstr>PowerPoint Presentation</vt:lpstr>
      <vt:lpstr>PowerPoint Presentation</vt:lpstr>
      <vt:lpstr>Install Ubuntu on Windows</vt:lpstr>
      <vt:lpstr>Install Ubuntu on Windows</vt:lpstr>
      <vt:lpstr>Install Ubuntu on Windows</vt:lpstr>
      <vt:lpstr>PowerPoint Presentation</vt:lpstr>
      <vt:lpstr>Some basic Linux commands</vt:lpstr>
      <vt:lpstr>PowerPoint Presentation</vt:lpstr>
      <vt:lpstr>Some basic Linux commands</vt:lpstr>
      <vt:lpstr>GC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in Python</vt:lpstr>
      <vt:lpstr>PowerPoint Presentation</vt:lpstr>
      <vt:lpstr>PowerPoint Presentation</vt:lpstr>
      <vt:lpstr>PowerPoint Presentation</vt:lpstr>
      <vt:lpstr>Programming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Simon Rayner</cp:lastModifiedBy>
  <cp:revision>15</cp:revision>
  <dcterms:modified xsi:type="dcterms:W3CDTF">2025-09-16T06:41:57Z</dcterms:modified>
</cp:coreProperties>
</file>