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7" r:id="rId49"/>
    <p:sldId id="303" r:id="rId50"/>
    <p:sldId id="305" r:id="rId51"/>
    <p:sldId id="306" r:id="rId52"/>
    <p:sldId id="308" r:id="rId53"/>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02" d="100"/>
          <a:sy n="102" d="100"/>
        </p:scale>
        <p:origin x="192" y="47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9/17/25</a:t>
            </a:fld>
            <a:endParaRPr lang="en-US"/>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AB2D9CC-12A9-CA31-DBE9-47CA4AE86C79}" type="slidenum">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A86E3B-17EA-35F8-6B86-330C9E2D02DD}" type="slidenum">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2774FB2-5EB7-1282-F30F-0FDC286AE50A}" type="slidenum">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A47852F-D70C-DB0C-D3F7-DE29558D330F}" type="slidenum">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E1E2EDD-C678-C394-DA5E-F42E005927EC}" type="slidenum">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831377628" name="Slide Image Placeholder 1"/>
          <p:cNvSpPr>
            <a:spLocks noGrp="1" noRot="1" noChangeAspect="1"/>
          </p:cNvSpPr>
          <p:nvPr>
            <p:ph type="sldImg"/>
          </p:nvPr>
        </p:nvSpPr>
        <p:spPr bwMode="auto"/>
      </p:sp>
      <p:sp>
        <p:nvSpPr>
          <p:cNvPr id="1290923940" name="Notes Placeholder 2"/>
          <p:cNvSpPr>
            <a:spLocks noGrp="1"/>
          </p:cNvSpPr>
          <p:nvPr>
            <p:ph type="body" idx="1"/>
          </p:nvPr>
        </p:nvSpPr>
        <p:spPr bwMode="auto"/>
        <p:txBody>
          <a:bodyPr/>
          <a:lstStyle/>
          <a:p>
            <a:pPr>
              <a:defRPr/>
            </a:pPr>
            <a:endParaRPr/>
          </a:p>
        </p:txBody>
      </p:sp>
      <p:sp>
        <p:nvSpPr>
          <p:cNvPr id="525050966" name="Slide Number Placeholder 3"/>
          <p:cNvSpPr>
            <a:spLocks noGrp="1"/>
          </p:cNvSpPr>
          <p:nvPr>
            <p:ph type="sldNum" sz="quarter" idx="10"/>
          </p:nvPr>
        </p:nvSpPr>
        <p:spPr bwMode="auto"/>
        <p:txBody>
          <a:bodyPr/>
          <a:lstStyle/>
          <a:p>
            <a:pPr>
              <a:defRPr/>
            </a:pPr>
            <a:fld id="{E6202695-AD32-A7C2-F849-3B75E07B91C4}" type="slidenum">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58B3FEB-8C82-9778-968B-0C67809014C7}" type="slidenum">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0793D64-7EA4-0E38-3FF2-1A6E0DDB06AE}" type="slidenum">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665077445" name="Slide Image Placeholder 1"/>
          <p:cNvSpPr>
            <a:spLocks noGrp="1" noRot="1" noChangeAspect="1"/>
          </p:cNvSpPr>
          <p:nvPr>
            <p:ph type="sldImg"/>
          </p:nvPr>
        </p:nvSpPr>
        <p:spPr bwMode="auto"/>
      </p:sp>
      <p:sp>
        <p:nvSpPr>
          <p:cNvPr id="1177475356" name="Notes Placeholder 2"/>
          <p:cNvSpPr>
            <a:spLocks noGrp="1"/>
          </p:cNvSpPr>
          <p:nvPr>
            <p:ph type="body" idx="1"/>
          </p:nvPr>
        </p:nvSpPr>
        <p:spPr bwMode="auto"/>
        <p:txBody>
          <a:bodyPr/>
          <a:lstStyle/>
          <a:p>
            <a:pPr>
              <a:defRPr/>
            </a:pPr>
            <a:endParaRPr/>
          </a:p>
        </p:txBody>
      </p:sp>
      <p:sp>
        <p:nvSpPr>
          <p:cNvPr id="1154512621" name="Slide Number Placeholder 3"/>
          <p:cNvSpPr>
            <a:spLocks noGrp="1"/>
          </p:cNvSpPr>
          <p:nvPr>
            <p:ph type="sldNum" sz="quarter" idx="10"/>
          </p:nvPr>
        </p:nvSpPr>
        <p:spPr bwMode="auto"/>
        <p:txBody>
          <a:bodyPr/>
          <a:lstStyle/>
          <a:p>
            <a:pPr>
              <a:defRPr/>
            </a:pPr>
            <a:fld id="{A2E6C28C-584C-085E-DF82-DC0962FC8AD3}" type="slidenum">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761885060" name="Slide Image Placeholder 1"/>
          <p:cNvSpPr>
            <a:spLocks noGrp="1" noRot="1" noChangeAspect="1"/>
          </p:cNvSpPr>
          <p:nvPr>
            <p:ph type="sldImg"/>
          </p:nvPr>
        </p:nvSpPr>
        <p:spPr bwMode="auto"/>
      </p:sp>
      <p:sp>
        <p:nvSpPr>
          <p:cNvPr id="363822501" name="Notes Placeholder 2"/>
          <p:cNvSpPr>
            <a:spLocks noGrp="1"/>
          </p:cNvSpPr>
          <p:nvPr>
            <p:ph type="body" idx="1"/>
          </p:nvPr>
        </p:nvSpPr>
        <p:spPr bwMode="auto"/>
        <p:txBody>
          <a:bodyPr/>
          <a:lstStyle/>
          <a:p>
            <a:pPr>
              <a:defRPr/>
            </a:pPr>
            <a:endParaRPr/>
          </a:p>
        </p:txBody>
      </p:sp>
      <p:sp>
        <p:nvSpPr>
          <p:cNvPr id="1955234805" name="Slide Number Placeholder 3"/>
          <p:cNvSpPr>
            <a:spLocks noGrp="1"/>
          </p:cNvSpPr>
          <p:nvPr>
            <p:ph type="sldNum" sz="quarter" idx="10"/>
          </p:nvPr>
        </p:nvSpPr>
        <p:spPr bwMode="auto"/>
        <p:txBody>
          <a:bodyPr/>
          <a:lstStyle/>
          <a:p>
            <a:pPr>
              <a:defRPr/>
            </a:pPr>
            <a:fld id="{801FEADC-A07A-213D-2293-EAED66C85B1F}" type="slidenum">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1BCD032-AE33-0F6F-F8C4-F609DADA5F72}" type="slidenum">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954322049" name="Slide Image Placeholder 1"/>
          <p:cNvSpPr>
            <a:spLocks noGrp="1" noRot="1" noChangeAspect="1"/>
          </p:cNvSpPr>
          <p:nvPr>
            <p:ph type="sldImg"/>
          </p:nvPr>
        </p:nvSpPr>
        <p:spPr bwMode="auto"/>
      </p:sp>
      <p:sp>
        <p:nvSpPr>
          <p:cNvPr id="897655862" name="Notes Placeholder 2"/>
          <p:cNvSpPr>
            <a:spLocks noGrp="1"/>
          </p:cNvSpPr>
          <p:nvPr>
            <p:ph type="body" idx="1"/>
          </p:nvPr>
        </p:nvSpPr>
        <p:spPr bwMode="auto"/>
        <p:txBody>
          <a:bodyPr/>
          <a:lstStyle/>
          <a:p>
            <a:pPr>
              <a:defRPr/>
            </a:pPr>
            <a:endParaRPr/>
          </a:p>
        </p:txBody>
      </p:sp>
      <p:sp>
        <p:nvSpPr>
          <p:cNvPr id="1804224859" name="Slide Number Placeholder 3"/>
          <p:cNvSpPr>
            <a:spLocks noGrp="1"/>
          </p:cNvSpPr>
          <p:nvPr>
            <p:ph type="sldNum" sz="quarter" idx="10"/>
          </p:nvPr>
        </p:nvSpPr>
        <p:spPr bwMode="auto"/>
        <p:txBody>
          <a:bodyPr/>
          <a:lstStyle/>
          <a:p>
            <a:pPr>
              <a:defRPr/>
            </a:pPr>
            <a:fld id="{C4596146-5334-0304-0B85-3B636E2947BE}" type="slidenum">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64269653" name="Slide Image Placeholder 1"/>
          <p:cNvSpPr>
            <a:spLocks noGrp="1" noRot="1" noChangeAspect="1"/>
          </p:cNvSpPr>
          <p:nvPr>
            <p:ph type="sldImg"/>
          </p:nvPr>
        </p:nvSpPr>
        <p:spPr bwMode="auto"/>
      </p:sp>
      <p:sp>
        <p:nvSpPr>
          <p:cNvPr id="593432725" name="Notes Placeholder 2"/>
          <p:cNvSpPr>
            <a:spLocks noGrp="1"/>
          </p:cNvSpPr>
          <p:nvPr>
            <p:ph type="body" idx="1"/>
          </p:nvPr>
        </p:nvSpPr>
        <p:spPr bwMode="auto"/>
        <p:txBody>
          <a:bodyPr/>
          <a:lstStyle/>
          <a:p>
            <a:pPr>
              <a:defRPr/>
            </a:pPr>
            <a:endParaRPr/>
          </a:p>
        </p:txBody>
      </p:sp>
      <p:sp>
        <p:nvSpPr>
          <p:cNvPr id="292922326" name="Slide Number Placeholder 3"/>
          <p:cNvSpPr>
            <a:spLocks noGrp="1"/>
          </p:cNvSpPr>
          <p:nvPr>
            <p:ph type="sldNum" sz="quarter" idx="10"/>
          </p:nvPr>
        </p:nvSpPr>
        <p:spPr bwMode="auto"/>
        <p:txBody>
          <a:bodyPr/>
          <a:lstStyle/>
          <a:p>
            <a:pPr>
              <a:defRPr/>
            </a:pPr>
            <a:fld id="{B2F315F2-CD2A-6727-B965-18DE606F5AE0}" type="slidenum">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596224219" name="Slide Image Placeholder 1"/>
          <p:cNvSpPr>
            <a:spLocks noGrp="1" noRot="1" noChangeAspect="1"/>
          </p:cNvSpPr>
          <p:nvPr>
            <p:ph type="sldImg"/>
          </p:nvPr>
        </p:nvSpPr>
        <p:spPr bwMode="auto"/>
      </p:sp>
      <p:sp>
        <p:nvSpPr>
          <p:cNvPr id="430566480" name="Notes Placeholder 2"/>
          <p:cNvSpPr>
            <a:spLocks noGrp="1"/>
          </p:cNvSpPr>
          <p:nvPr>
            <p:ph type="body" idx="1"/>
          </p:nvPr>
        </p:nvSpPr>
        <p:spPr bwMode="auto"/>
        <p:txBody>
          <a:bodyPr/>
          <a:lstStyle/>
          <a:p>
            <a:pPr>
              <a:defRPr/>
            </a:pPr>
            <a:endParaRPr/>
          </a:p>
        </p:txBody>
      </p:sp>
      <p:sp>
        <p:nvSpPr>
          <p:cNvPr id="1523281392" name="Slide Number Placeholder 3"/>
          <p:cNvSpPr>
            <a:spLocks noGrp="1"/>
          </p:cNvSpPr>
          <p:nvPr>
            <p:ph type="sldNum" sz="quarter" idx="10"/>
          </p:nvPr>
        </p:nvSpPr>
        <p:spPr bwMode="auto"/>
        <p:txBody>
          <a:bodyPr/>
          <a:lstStyle/>
          <a:p>
            <a:pPr>
              <a:defRPr/>
            </a:pPr>
            <a:fld id="{34160733-32F2-2C68-2793-301DC5406A7E}" type="slidenum">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AE575F1-B1B4-BEB5-E01D-EA5A123221F1}" type="slidenum">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FFB569C-7A71-2924-6051-C2D66770F39F}" type="slidenum">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24C66FF-9D99-51B0-E262-83FAE06FA9B1}" type="slidenum">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55C928B-8C6C-031B-1588-7B42FFF8A4D9}" type="slidenum">
              <a:r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2619707-DB02-B598-562B-F9CC771E842A}" type="slidenum">
              <a:r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596224219" name="Slide Image Placeholder 1"/>
          <p:cNvSpPr>
            <a:spLocks noGrp="1" noRot="1" noChangeAspect="1"/>
          </p:cNvSpPr>
          <p:nvPr>
            <p:ph type="sldImg"/>
          </p:nvPr>
        </p:nvSpPr>
        <p:spPr bwMode="auto"/>
      </p:sp>
      <p:sp>
        <p:nvSpPr>
          <p:cNvPr id="430566480" name="Notes Placeholder 2"/>
          <p:cNvSpPr>
            <a:spLocks noGrp="1"/>
          </p:cNvSpPr>
          <p:nvPr>
            <p:ph type="body" idx="1"/>
          </p:nvPr>
        </p:nvSpPr>
        <p:spPr bwMode="auto"/>
        <p:txBody>
          <a:bodyPr/>
          <a:lstStyle/>
          <a:p>
            <a:pPr>
              <a:defRPr/>
            </a:pPr>
            <a:endParaRPr/>
          </a:p>
        </p:txBody>
      </p:sp>
      <p:sp>
        <p:nvSpPr>
          <p:cNvPr id="1523281392" name="Slide Number Placeholder 3"/>
          <p:cNvSpPr>
            <a:spLocks noGrp="1"/>
          </p:cNvSpPr>
          <p:nvPr>
            <p:ph type="sldNum" sz="quarter" idx="10"/>
          </p:nvPr>
        </p:nvSpPr>
        <p:spPr bwMode="auto"/>
        <p:txBody>
          <a:bodyPr/>
          <a:lstStyle/>
          <a:p>
            <a:pPr>
              <a:defRPr/>
            </a:pPr>
            <a:fld id="{34160733-32F2-2C68-2793-301DC5406A7E}" type="slidenum">
              <a:r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64269653" name="Slide Image Placeholder 1"/>
          <p:cNvSpPr>
            <a:spLocks noGrp="1" noRot="1" noChangeAspect="1"/>
          </p:cNvSpPr>
          <p:nvPr>
            <p:ph type="sldImg"/>
          </p:nvPr>
        </p:nvSpPr>
        <p:spPr bwMode="auto"/>
      </p:sp>
      <p:sp>
        <p:nvSpPr>
          <p:cNvPr id="593432725" name="Notes Placeholder 2"/>
          <p:cNvSpPr>
            <a:spLocks noGrp="1"/>
          </p:cNvSpPr>
          <p:nvPr>
            <p:ph type="body" idx="1"/>
          </p:nvPr>
        </p:nvSpPr>
        <p:spPr bwMode="auto"/>
        <p:txBody>
          <a:bodyPr/>
          <a:lstStyle/>
          <a:p>
            <a:pPr>
              <a:defRPr/>
            </a:pPr>
            <a:endParaRPr/>
          </a:p>
        </p:txBody>
      </p:sp>
      <p:sp>
        <p:nvSpPr>
          <p:cNvPr id="292922326" name="Slide Number Placeholder 3"/>
          <p:cNvSpPr>
            <a:spLocks noGrp="1"/>
          </p:cNvSpPr>
          <p:nvPr>
            <p:ph type="sldNum" sz="quarter" idx="10"/>
          </p:nvPr>
        </p:nvSpPr>
        <p:spPr bwMode="auto"/>
        <p:txBody>
          <a:bodyPr/>
          <a:lstStyle/>
          <a:p>
            <a:pPr>
              <a:defRPr/>
            </a:pPr>
            <a:fld id="{B2F315F2-CD2A-6727-B965-18DE606F5AE0}" type="slidenum">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48414AE-E173-A82C-6CDB-A1E0D87EA5E6}" type="slidenum">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791E369-9471-1C39-240D-CF362E0E6EDF}" type="slidenum">
              <a:rP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BE5B7CB-11B9-DBCB-C829-E0C32F404724}" type="slidenum">
              <a:r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596224219" name="Slide Image Placeholder 1"/>
          <p:cNvSpPr>
            <a:spLocks noGrp="1" noRot="1" noChangeAspect="1"/>
          </p:cNvSpPr>
          <p:nvPr>
            <p:ph type="sldImg"/>
          </p:nvPr>
        </p:nvSpPr>
        <p:spPr bwMode="auto"/>
      </p:sp>
      <p:sp>
        <p:nvSpPr>
          <p:cNvPr id="430566480" name="Notes Placeholder 2"/>
          <p:cNvSpPr>
            <a:spLocks noGrp="1"/>
          </p:cNvSpPr>
          <p:nvPr>
            <p:ph type="body" idx="1"/>
          </p:nvPr>
        </p:nvSpPr>
        <p:spPr bwMode="auto"/>
        <p:txBody>
          <a:bodyPr/>
          <a:lstStyle/>
          <a:p>
            <a:pPr>
              <a:defRPr/>
            </a:pPr>
            <a:endParaRPr/>
          </a:p>
        </p:txBody>
      </p:sp>
      <p:sp>
        <p:nvSpPr>
          <p:cNvPr id="1523281392" name="Slide Number Placeholder 3"/>
          <p:cNvSpPr>
            <a:spLocks noGrp="1"/>
          </p:cNvSpPr>
          <p:nvPr>
            <p:ph type="sldNum" sz="quarter" idx="10"/>
          </p:nvPr>
        </p:nvSpPr>
        <p:spPr bwMode="auto"/>
        <p:txBody>
          <a:bodyPr/>
          <a:lstStyle/>
          <a:p>
            <a:pPr>
              <a:defRPr/>
            </a:pPr>
            <a:fld id="{34160733-32F2-2C68-2793-301DC5406A7E}" type="slidenum">
              <a:r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1B5A089-50A8-B7BE-2478-92809F5EFA1D}" type="slidenum">
              <a:rP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C334969-9B5D-0C81-4F5A-751C5C8A2D76}" type="slidenum">
              <a:rP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21B9584-7E72-64A3-4C3E-682554F40DFC}" type="slidenum">
              <a:rP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C5CBACF-62F7-D7CB-EA44-41337751972F}" type="slidenum">
              <a:rP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AEA82D0-E701-086C-3D1C-E2E7A3CA96E5}" type="slidenum">
              <a:rP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687E0AF-818B-8D01-8C55-790FC6B6C1F0}" type="slidenum">
              <a:rPr/>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EA450F5-009B-DB4D-8337-AB0A6777BC7A}" type="slidenum">
              <a:r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6D3D300-D93D-A722-3ACE-0953F9CDA286}" type="slidenum">
              <a:r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31DDFDD-A6C4-7BC5-6DEB-C862F067FB98}" type="slidenum">
              <a:rPr/>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7D2E24C-E27F-78B1-2824-5FFB270D5617}" type="slidenum">
              <a:rPr/>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9159CB9-1E17-822B-564F-F096681CA401}" type="slidenum">
              <a:rPr/>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65A3CF1-D82F-739A-3B1F-4CD052E3A7AA}" type="slidenum">
              <a:rPr/>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1A78800-2A8C-9762-84C4-031FA248CBDF}" type="slidenum">
              <a:rPr/>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398C098-2D06-AD27-9752-08B4A5FEBC3F}" type="slidenum">
              <a:rPr/>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91898BB-7953-21B3-0BE8-5C3AA1CF9BD5}" type="slidenum">
              <a:rPr/>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FBD2814-CB7F-AC93-7246-202B2428C817}" type="slidenum">
              <a:rPr/>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2D685A-B57D-D4EC-4208-91C87AB3EF90}" type="slidenum">
              <a:rPr/>
              <a:t>49</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C70E1E4-0135-A066-3BC5-BE739054D995}" type="slidenum">
              <a:rPr/>
              <a:t>50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E027523-70C1-35FB-C7E4-68A944B45C5D}" type="slidenum">
              <a:rPr/>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CE4D1D6-A4ED-5302-1CFF-0733E377D504}" type="slidenum">
              <a:rPr/>
              <a:t>51</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DE6BC30-BC22-6ABF-A2A1-6E240FC9211F}" type="slidenum">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A591C9B-7660-4D88-FC28-E0839AE7FFCA}" type="slidenum">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81C5625-BDF0-54F6-6818-EB0183855BB1}" type="slidenum">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D3CE314-EB98-E12A-0760-0C5F83255682}" type="slidenum">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9/17/25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9/17/25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9/17/25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9/17/25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9/17/25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9/17/25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9/17/25</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9/17/25</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9/17/25</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9/17/25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9/17/25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9/17/25</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IzmirKCU/IKCU_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sdkman.io/"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sdkman-init.sh/"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38.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9.png"/><Relationship Id="rId7" Type="http://schemas.openxmlformats.org/officeDocument/2006/relationships/image" Target="../media/image12.jp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10" Type="http://schemas.openxmlformats.org/officeDocument/2006/relationships/image" Target="../media/image15.jpg"/><Relationship Id="rId4" Type="http://schemas.openxmlformats.org/officeDocument/2006/relationships/image" Target="../media/image8.jpg"/><Relationship Id="rId9" Type="http://schemas.openxmlformats.org/officeDocument/2006/relationships/image" Target="../media/image14.jpg"/></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hyperlink" Target="https://sdkman.io/"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github.com/orgs/CBGOUS/repositories" TargetMode="External"/><Relationship Id="rId4" Type="http://schemas.openxmlformats.org/officeDocument/2006/relationships/hyperlink" Target="https://sdkman-init.sh/"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bowtie-bio.sourceforge.net/index.shtml" TargetMode="External"/><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Course Outline</a:t>
            </a:r>
            <a:endParaRPr/>
          </a:p>
        </p:txBody>
      </p:sp>
      <p:sp>
        <p:nvSpPr>
          <p:cNvPr id="3" name="Subtitle 2"/>
          <p:cNvSpPr>
            <a:spLocks noGrp="1"/>
          </p:cNvSpPr>
          <p:nvPr>
            <p:ph type="subTitle" idx="1"/>
          </p:nvPr>
        </p:nvSpPr>
        <p:spPr bwMode="auto">
          <a:xfrm>
            <a:off x="1524000" y="3602038"/>
            <a:ext cx="9144000" cy="2079234"/>
          </a:xfrm>
        </p:spPr>
        <p:txBody>
          <a:bodyPr>
            <a:normAutofit lnSpcReduction="10000"/>
          </a:bodyPr>
          <a:lstStyle/>
          <a:p>
            <a:pPr>
              <a:defRPr/>
            </a:pPr>
            <a:r>
              <a:rPr lang="en-US" sz="3200" u="sng">
                <a:latin typeface="Courier New"/>
                <a:cs typeface="Courier New"/>
                <a:hlinkClick r:id="rId3" tooltip="https://github.com/IzmirKCU/IKCU_1"/>
              </a:rPr>
              <a:t>Simon Rayner</a:t>
            </a:r>
            <a:endParaRPr/>
          </a:p>
          <a:p>
            <a:pPr>
              <a:defRPr/>
            </a:pPr>
            <a:r>
              <a:rPr lang="en-US" sz="3200" u="sng">
                <a:latin typeface="Courier New"/>
                <a:cs typeface="Courier New"/>
                <a:hlinkClick r:id="rId3" tooltip="https://github.com/IzmirKCU/IKCU_1"/>
              </a:rPr>
              <a:t>simon.rayner@medisin.uio.no</a:t>
            </a:r>
            <a:endParaRPr/>
          </a:p>
          <a:p>
            <a:pPr>
              <a:defRPr/>
            </a:pPr>
            <a:endParaRPr lang="en-US" sz="3200">
              <a:latin typeface="Courier New"/>
              <a:cs typeface="Courier New"/>
            </a:endParaRPr>
          </a:p>
          <a:p>
            <a:pPr>
              <a:defRPr/>
            </a:pPr>
            <a:r>
              <a:rPr lang="en-US" sz="3200" u="sng">
                <a:latin typeface="Courier New"/>
                <a:cs typeface="Courier New"/>
                <a:hlinkClick r:id="rId3" tooltip="https://github.com/IzmirKCU/IKCU_1"/>
              </a:rPr>
              <a:t>https://github.com/IzmirKCU/IKCU_1</a:t>
            </a:r>
            <a:r>
              <a:rPr lang="en-US" sz="3200">
                <a:latin typeface="Courier New"/>
                <a:cs typeface="Courier New"/>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Install Ubuntu on Windows</a:t>
            </a:r>
            <a:endParaRPr/>
          </a:p>
        </p:txBody>
      </p:sp>
      <p:sp>
        <p:nvSpPr>
          <p:cNvPr id="3" name="Text Placeholder 2"/>
          <p:cNvSpPr>
            <a:spLocks noGrp="1"/>
          </p:cNvSpPr>
          <p:nvPr>
            <p:ph type="body" idx="1"/>
          </p:nvPr>
        </p:nvSpPr>
        <p:spPr bwMode="auto"/>
        <p:txBody>
          <a:bodyPr>
            <a:normAutofit/>
          </a:bodyPr>
          <a:lstStyle/>
          <a:p>
            <a:pPr>
              <a:defRPr/>
            </a:pPr>
            <a:r>
              <a:rPr sz="3600"/>
              <a:t>Install Java (sdkman)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782197" y="1256166"/>
            <a:ext cx="10410939" cy="3693319"/>
          </a:xfrm>
          <a:prstGeom prst="rect">
            <a:avLst/>
          </a:prstGeom>
          <a:noFill/>
        </p:spPr>
        <p:txBody>
          <a:bodyPr wrap="square">
            <a:spAutoFit/>
          </a:bodyPr>
          <a:lstStyle/>
          <a:p>
            <a:pPr>
              <a:buNone/>
              <a:defRPr/>
            </a:pPr>
            <a:r>
              <a:rPr lang="en-GB">
                <a:latin typeface="Aptos Mono"/>
              </a:rPr>
              <a:t>Need java 11. Use SDKMAN to handle java versions (</a:t>
            </a:r>
            <a:r>
              <a:rPr lang="en-GB" u="sng">
                <a:latin typeface="Aptos Mono"/>
                <a:hlinkClick r:id="rId3" tooltip="https://sdkman.io/"/>
              </a:rPr>
              <a:t>https://sdkman.io/</a:t>
            </a:r>
            <a:r>
              <a:rPr lang="en-GB">
                <a:latin typeface="Aptos Mono"/>
              </a:rPr>
              <a:t> )</a:t>
            </a:r>
            <a:endParaRPr/>
          </a:p>
          <a:p>
            <a:pPr>
              <a:buNone/>
              <a:defRPr/>
            </a:pPr>
            <a:r>
              <a:rPr lang="en-GB">
                <a:solidFill>
                  <a:srgbClr val="1885E2"/>
                </a:solidFill>
                <a:latin typeface="Aptos Mono"/>
              </a:rPr>
              <a:t>curl -s "https://get.sdkman.io" | bash</a:t>
            </a:r>
            <a:br>
              <a:rPr lang="en-GB">
                <a:latin typeface="Aptos Mono"/>
              </a:rPr>
            </a:br>
            <a:endParaRPr lang="en-GB">
              <a:latin typeface="Aptos Mono"/>
            </a:endParaRPr>
          </a:p>
          <a:p>
            <a:pPr>
              <a:buNone/>
              <a:defRPr/>
            </a:pPr>
            <a:r>
              <a:rPr lang="en-GB">
                <a:latin typeface="Aptos Mono"/>
              </a:rPr>
              <a:t>Note: you need to restart terminal after installation (or just logout and in again)</a:t>
            </a:r>
          </a:p>
          <a:p>
            <a:pPr>
              <a:buNone/>
              <a:defRPr/>
            </a:pPr>
            <a:r>
              <a:rPr lang="en-GB">
                <a:latin typeface="Aptos Mono"/>
              </a:rPr>
              <a:t>or run </a:t>
            </a:r>
          </a:p>
          <a:p>
            <a:pPr>
              <a:buNone/>
              <a:defRPr/>
            </a:pPr>
            <a:r>
              <a:rPr lang="en-GB">
                <a:solidFill>
                  <a:srgbClr val="1885E2"/>
                </a:solidFill>
                <a:latin typeface="Aptos Mono"/>
              </a:rPr>
              <a:t>source "$HOME/.sdkman/bin/</a:t>
            </a:r>
            <a:r>
              <a:rPr lang="en-GB" u="sng">
                <a:solidFill>
                  <a:srgbClr val="1885E2"/>
                </a:solidFill>
                <a:latin typeface="Aptos Mono"/>
                <a:hlinkClick r:id="rId4" tooltip="https://sdkman-init.sh/"/>
              </a:rPr>
              <a:t>sdkman-init.sh</a:t>
            </a:r>
            <a:r>
              <a:rPr lang="en-GB">
                <a:solidFill>
                  <a:srgbClr val="1885E2"/>
                </a:solidFill>
                <a:latin typeface="Aptos Mono"/>
              </a:rPr>
              <a:t>”</a:t>
            </a:r>
            <a:endParaRPr/>
          </a:p>
          <a:p>
            <a:pPr>
              <a:buNone/>
              <a:defRPr/>
            </a:pPr>
            <a:endParaRPr lang="en-GB">
              <a:solidFill>
                <a:srgbClr val="1885E2"/>
              </a:solidFill>
              <a:latin typeface="Aptos Mono"/>
            </a:endParaRPr>
          </a:p>
          <a:p>
            <a:pPr>
              <a:defRPr/>
            </a:pPr>
            <a:r>
              <a:rPr lang="en-GB">
                <a:latin typeface="Aptos Mono"/>
              </a:rPr>
              <a:t>To install Corretto 17:</a:t>
            </a:r>
            <a:endParaRPr/>
          </a:p>
          <a:p>
            <a:pPr>
              <a:defRPr/>
            </a:pPr>
            <a:r>
              <a:rPr lang="en-GB">
                <a:solidFill>
                  <a:srgbClr val="0070C0"/>
                </a:solidFill>
                <a:latin typeface="Aptos Mono"/>
              </a:rPr>
              <a:t>sdk install java 17.0.6-amzn</a:t>
            </a:r>
            <a:endParaRPr/>
          </a:p>
          <a:p>
            <a:pPr>
              <a:defRPr/>
            </a:pPr>
            <a:endParaRPr lang="en-GB">
              <a:solidFill>
                <a:srgbClr val="0070C0"/>
              </a:solidFill>
              <a:latin typeface="Aptos Mono"/>
            </a:endParaRPr>
          </a:p>
          <a:p>
            <a:pPr>
              <a:defRPr/>
            </a:pPr>
            <a:r>
              <a:rPr lang="en-GB">
                <a:latin typeface="Aptos Mono"/>
              </a:rPr>
              <a:t>To install Corretto 8:</a:t>
            </a:r>
            <a:endParaRPr lang="en-GB">
              <a:solidFill>
                <a:srgbClr val="0070C0"/>
              </a:solidFill>
              <a:latin typeface="Aptos Mono"/>
            </a:endParaRPr>
          </a:p>
          <a:p>
            <a:pPr>
              <a:buNone/>
              <a:defRPr/>
            </a:pPr>
            <a:r>
              <a:rPr lang="en-GB">
                <a:solidFill>
                  <a:srgbClr val="0070C0"/>
                </a:solidFill>
                <a:latin typeface="Aptos Mono"/>
              </a:rPr>
              <a:t>sdk install java 8.0.442-amzn</a:t>
            </a:r>
            <a:endParaRPr lang="en-GB">
              <a:latin typeface="Aptos Mono"/>
            </a:endParaRPr>
          </a:p>
        </p:txBody>
      </p:sp>
      <p:sp>
        <p:nvSpPr>
          <p:cNvPr id="4" name="Text Placeholder 2"/>
          <p:cNvSpPr txBox="1"/>
          <p:nvPr/>
        </p:nvSpPr>
        <p:spPr bwMode="auto">
          <a:xfrm>
            <a:off x="457277" y="425087"/>
            <a:ext cx="10515600" cy="1500187"/>
          </a:xfrm>
          <a:prstGeom prst="rect">
            <a:avLst/>
          </a:prstGeom>
        </p:spPr>
        <p:txBody>
          <a:bodyPr>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defRPr/>
            </a:pPr>
            <a:r>
              <a:rPr sz="3600">
                <a:solidFill>
                  <a:schemeClr val="tx1">
                    <a:lumMod val="50000"/>
                    <a:lumOff val="50000"/>
                  </a:schemeClr>
                </a:solidFill>
              </a:rPr>
              <a:t>Install Java (sdkman)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Some basic Linux commands</a:t>
            </a:r>
            <a:endParaRPr/>
          </a:p>
        </p:txBody>
      </p:sp>
      <p:sp>
        <p:nvSpPr>
          <p:cNvPr id="3" name="Text Placeholder 2"/>
          <p:cNvSpPr>
            <a:spLocks noGrp="1"/>
          </p:cNvSpPr>
          <p:nvPr>
            <p:ph type="body" idx="1"/>
          </p:nvPr>
        </p:nvSpPr>
        <p:spPr bwMode="auto"/>
        <p:txBody>
          <a:bodyPr/>
          <a:lstStyle/>
          <a:p>
            <a:pPr>
              <a:defRPr/>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533400" y="772886"/>
            <a:ext cx="8316686" cy="4524315"/>
          </a:xfrm>
          <a:prstGeom prst="rect">
            <a:avLst/>
          </a:prstGeom>
          <a:noFill/>
        </p:spPr>
        <p:txBody>
          <a:bodyPr wrap="square" rtlCol="0">
            <a:spAutoFit/>
          </a:bodyPr>
          <a:lstStyle/>
          <a:p>
            <a:pPr lvl="1">
              <a:defRPr/>
            </a:pPr>
            <a:r>
              <a:rPr lang="en-GB" sz="2400">
                <a:latin typeface="Menlo"/>
                <a:ea typeface="Menlo"/>
                <a:cs typeface="Menlo"/>
              </a:rPr>
              <a:t>pwd</a:t>
            </a:r>
          </a:p>
          <a:p>
            <a:pPr lvl="1">
              <a:defRPr/>
            </a:pPr>
            <a:r>
              <a:rPr lang="en-GB" sz="2400">
                <a:latin typeface="Menlo"/>
                <a:ea typeface="Menlo"/>
                <a:cs typeface="Menlo"/>
              </a:rPr>
              <a:t>ls</a:t>
            </a:r>
            <a:endParaRPr/>
          </a:p>
          <a:p>
            <a:pPr lvl="1">
              <a:defRPr/>
            </a:pPr>
            <a:r>
              <a:rPr lang="en-GB" sz="2400">
                <a:latin typeface="Menlo"/>
                <a:ea typeface="Menlo"/>
                <a:cs typeface="Menlo"/>
              </a:rPr>
              <a:t>cd</a:t>
            </a:r>
            <a:endParaRPr/>
          </a:p>
          <a:p>
            <a:pPr lvl="1">
              <a:defRPr/>
            </a:pPr>
            <a:r>
              <a:rPr lang="en-GB" sz="2400">
                <a:latin typeface="Menlo"/>
                <a:ea typeface="Menlo"/>
                <a:cs typeface="Menlo"/>
              </a:rPr>
              <a:t>w</a:t>
            </a:r>
            <a:r>
              <a:rPr sz="2400">
                <a:latin typeface="Menlo"/>
                <a:ea typeface="Menlo"/>
                <a:cs typeface="Menlo"/>
              </a:rPr>
              <a:t>c –l</a:t>
            </a:r>
            <a:endParaRPr/>
          </a:p>
          <a:p>
            <a:pPr lvl="1">
              <a:defRPr/>
            </a:pPr>
            <a:r>
              <a:rPr lang="en-GB" sz="2400">
                <a:latin typeface="Menlo"/>
                <a:ea typeface="Menlo"/>
                <a:cs typeface="Menlo"/>
              </a:rPr>
              <a:t>grep</a:t>
            </a:r>
            <a:endParaRPr/>
          </a:p>
          <a:p>
            <a:pPr lvl="1">
              <a:defRPr/>
            </a:pPr>
            <a:r>
              <a:rPr lang="en-GB" sz="2400">
                <a:latin typeface="Menlo"/>
                <a:ea typeface="Menlo"/>
                <a:cs typeface="Menlo"/>
              </a:rPr>
              <a:t>sed </a:t>
            </a:r>
            <a:endParaRPr/>
          </a:p>
          <a:p>
            <a:pPr lvl="1">
              <a:defRPr/>
            </a:pPr>
            <a:r>
              <a:rPr lang="en-GB" sz="2400">
                <a:latin typeface="Menlo"/>
                <a:ea typeface="Menlo"/>
                <a:cs typeface="Menlo"/>
              </a:rPr>
              <a:t>awk </a:t>
            </a:r>
            <a:endParaRPr/>
          </a:p>
          <a:p>
            <a:pPr lvl="1">
              <a:defRPr/>
            </a:pPr>
            <a:r>
              <a:rPr lang="en-GB" sz="2400">
                <a:latin typeface="Menlo"/>
                <a:ea typeface="Menlo"/>
                <a:cs typeface="Menlo"/>
              </a:rPr>
              <a:t>find</a:t>
            </a:r>
            <a:endParaRPr/>
          </a:p>
          <a:p>
            <a:pPr lvl="1">
              <a:defRPr/>
            </a:pPr>
            <a:r>
              <a:rPr lang="en-GB" sz="2400">
                <a:latin typeface="Menlo"/>
                <a:ea typeface="Menlo"/>
                <a:cs typeface="Menlo"/>
              </a:rPr>
              <a:t>xargs</a:t>
            </a:r>
          </a:p>
          <a:p>
            <a:pPr lvl="1">
              <a:defRPr/>
            </a:pPr>
            <a:endParaRPr lang="en-GB" sz="2400">
              <a:latin typeface="Menlo"/>
              <a:ea typeface="Menlo"/>
              <a:cs typeface="Menlo"/>
            </a:endParaRPr>
          </a:p>
          <a:p>
            <a:pPr lvl="1">
              <a:defRPr/>
            </a:pPr>
            <a:r>
              <a:rPr lang="en-GB" sz="2400">
                <a:latin typeface="Menlo"/>
                <a:ea typeface="Menlo"/>
                <a:cs typeface="Menlo"/>
              </a:rPr>
              <a:t>piping commands using the ‘|’ character</a:t>
            </a:r>
            <a:endParaRPr/>
          </a:p>
          <a:p>
            <a:pPr>
              <a:defRPr/>
            </a:pPr>
            <a:r>
              <a:rPr lang="en-GB" sz="2400">
                <a:latin typeface="Menlo"/>
                <a:ea typeface="Menlo"/>
                <a:cs typeface="Menlo"/>
              </a:rPr>
              <a:t> </a:t>
            </a:r>
            <a:endParaRPr sz="2400">
              <a:latin typeface="Menlo"/>
              <a:ea typeface="Menlo"/>
              <a:cs typeface="Menl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Some basic Linux commands</a:t>
            </a:r>
            <a:endParaRPr/>
          </a:p>
        </p:txBody>
      </p:sp>
      <p:sp>
        <p:nvSpPr>
          <p:cNvPr id="3" name="Text Placeholder 2"/>
          <p:cNvSpPr>
            <a:spLocks noGrp="1"/>
          </p:cNvSpPr>
          <p:nvPr>
            <p:ph type="body" idx="1"/>
          </p:nvPr>
        </p:nvSpPr>
        <p:spPr bwMode="auto"/>
        <p:txBody>
          <a:bodyPr>
            <a:normAutofit/>
          </a:bodyPr>
          <a:lstStyle/>
          <a:p>
            <a:pPr>
              <a:defRPr/>
            </a:pPr>
            <a:r>
              <a:rPr sz="3600"/>
              <a:t>Install Java (sdkman)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6018515" name="Title 1"/>
          <p:cNvSpPr>
            <a:spLocks noGrp="1"/>
          </p:cNvSpPr>
          <p:nvPr>
            <p:ph type="title"/>
          </p:nvPr>
        </p:nvSpPr>
        <p:spPr bwMode="auto"/>
        <p:txBody>
          <a:bodyPr>
            <a:normAutofit/>
          </a:bodyPr>
          <a:lstStyle/>
          <a:p>
            <a:pPr>
              <a:defRPr/>
            </a:pPr>
            <a:r>
              <a:rPr sz="5400">
                <a:solidFill>
                  <a:srgbClr val="0070C0"/>
                </a:solidFill>
              </a:rPr>
              <a:t>GC Calculation</a:t>
            </a:r>
            <a:endParaRPr/>
          </a:p>
        </p:txBody>
      </p:sp>
      <p:sp>
        <p:nvSpPr>
          <p:cNvPr id="393959513" name="Text Placeholder 2"/>
          <p:cNvSpPr>
            <a:spLocks noGrp="1"/>
          </p:cNvSpPr>
          <p:nvPr>
            <p:ph type="body" idx="1"/>
          </p:nvPr>
        </p:nvSpPr>
        <p:spPr bwMode="auto"/>
        <p:txBody>
          <a:bodyPr/>
          <a:lstStyle/>
          <a:p>
            <a:pPr>
              <a:defRPr/>
            </a:pPr>
            <a:r>
              <a:rPr lang="nb-NO"/>
              <a:t>Find the GC content of the fasta file </a:t>
            </a:r>
            <a:r>
              <a:rPr lang="nb-NO">
                <a:solidFill>
                  <a:srgbClr val="0070C0"/>
                </a:solidFill>
                <a:latin typeface="Aptos Mono"/>
              </a:rPr>
              <a:t>hairpin.fa</a:t>
            </a:r>
            <a:endParaRPr>
              <a:solidFill>
                <a:srgbClr val="0070C0"/>
              </a:solidFill>
              <a:latin typeface="Apto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440675" y="341523"/>
            <a:ext cx="4265911" cy="523220"/>
          </a:xfrm>
          <a:prstGeom prst="rect">
            <a:avLst/>
          </a:prstGeom>
          <a:noFill/>
        </p:spPr>
        <p:txBody>
          <a:bodyPr wrap="none" rtlCol="0">
            <a:spAutoFit/>
          </a:bodyPr>
          <a:lstStyle/>
          <a:p>
            <a:pPr>
              <a:defRPr/>
            </a:pPr>
            <a:r>
              <a:rPr sz="2800">
                <a:solidFill>
                  <a:srgbClr val="0070C0"/>
                </a:solidFill>
                <a:latin typeface="Aptos Mono"/>
              </a:rPr>
              <a:t>cat hairpin.fa|more</a:t>
            </a:r>
            <a:endParaRPr/>
          </a:p>
        </p:txBody>
      </p:sp>
      <p:sp>
        <p:nvSpPr>
          <p:cNvPr id="3" name="TextBox 2"/>
          <p:cNvSpPr txBox="1"/>
          <p:nvPr/>
        </p:nvSpPr>
        <p:spPr bwMode="auto">
          <a:xfrm>
            <a:off x="1145754" y="1145753"/>
            <a:ext cx="6628738" cy="2677656"/>
          </a:xfrm>
          <a:prstGeom prst="rect">
            <a:avLst/>
          </a:prstGeom>
          <a:noFill/>
        </p:spPr>
        <p:txBody>
          <a:bodyPr wrap="none" rtlCol="0">
            <a:spAutoFit/>
          </a:bodyPr>
          <a:lstStyle/>
          <a:p>
            <a:pPr>
              <a:defRPr/>
            </a:pPr>
            <a:r>
              <a:rPr lang="en-GB" sz="1400">
                <a:solidFill>
                  <a:srgbClr val="7030A0"/>
                </a:solidFill>
                <a:latin typeface="Aptos Mono"/>
              </a:rPr>
              <a:t>&gt;cel-let-7 MI0000001 Caenorhabditis elegans let-7 stem-loop</a:t>
            </a:r>
            <a:endParaRPr/>
          </a:p>
          <a:p>
            <a:pPr>
              <a:defRPr/>
            </a:pPr>
            <a:r>
              <a:rPr lang="en-GB" sz="1400">
                <a:solidFill>
                  <a:srgbClr val="7030A0"/>
                </a:solidFill>
                <a:latin typeface="Aptos Mono"/>
              </a:rPr>
              <a:t>UACACUGUGGAUCCGGUGAGGUAGUAGGUUGUAUAGUUUGGAAUAUUACCACCGGUGAAC</a:t>
            </a:r>
            <a:endParaRPr/>
          </a:p>
          <a:p>
            <a:pPr>
              <a:defRPr/>
            </a:pPr>
            <a:r>
              <a:rPr lang="en-GB" sz="1400">
                <a:solidFill>
                  <a:srgbClr val="7030A0"/>
                </a:solidFill>
                <a:latin typeface="Aptos Mono"/>
              </a:rPr>
              <a:t>UAUGCAAUUUUCUACCUUACCGGAGACAGAACUCUUCGA</a:t>
            </a:r>
            <a:endParaRPr/>
          </a:p>
          <a:p>
            <a:pPr>
              <a:defRPr/>
            </a:pPr>
            <a:r>
              <a:rPr lang="en-GB" sz="1400">
                <a:solidFill>
                  <a:srgbClr val="7030A0"/>
                </a:solidFill>
                <a:latin typeface="Aptos Mono"/>
              </a:rPr>
              <a:t>&gt;cel-lin-4 MI0000002 Caenorhabditis elegans lin-4 stem-loop</a:t>
            </a:r>
            <a:endParaRPr/>
          </a:p>
          <a:p>
            <a:pPr>
              <a:defRPr/>
            </a:pPr>
            <a:r>
              <a:rPr lang="en-GB" sz="1400">
                <a:solidFill>
                  <a:srgbClr val="7030A0"/>
                </a:solidFill>
                <a:latin typeface="Aptos Mono"/>
              </a:rPr>
              <a:t>AUGCUUCCGGCCUGUUCCCUGAGACCUCAAGUGUGAGUGUACUAUUGAUGCUUCACACCU</a:t>
            </a:r>
            <a:endParaRPr/>
          </a:p>
          <a:p>
            <a:pPr>
              <a:defRPr/>
            </a:pPr>
            <a:r>
              <a:rPr lang="en-GB" sz="1400">
                <a:solidFill>
                  <a:srgbClr val="7030A0"/>
                </a:solidFill>
                <a:latin typeface="Aptos Mono"/>
              </a:rPr>
              <a:t>GGGCUCUCCGGGUACCAGGACGGUUUGAGCAGAU</a:t>
            </a:r>
            <a:endParaRPr/>
          </a:p>
          <a:p>
            <a:pPr>
              <a:defRPr/>
            </a:pPr>
            <a:r>
              <a:rPr lang="en-GB" sz="1400">
                <a:solidFill>
                  <a:srgbClr val="7030A0"/>
                </a:solidFill>
                <a:latin typeface="Aptos Mono"/>
              </a:rPr>
              <a:t>&gt;cel-mir-1 MI0000003 Caenorhabditis elegans miR-1 stem-loop</a:t>
            </a:r>
            <a:endParaRPr/>
          </a:p>
          <a:p>
            <a:pPr>
              <a:defRPr/>
            </a:pPr>
            <a:r>
              <a:rPr lang="en-GB" sz="1400">
                <a:solidFill>
                  <a:srgbClr val="7030A0"/>
                </a:solidFill>
                <a:latin typeface="Aptos Mono"/>
              </a:rPr>
              <a:t>AAAGUGACCGUACCGAGCUGCAUACUUCCUUACAUGCCCAUACUAUAUCAUAAAUGGAUA</a:t>
            </a:r>
            <a:endParaRPr/>
          </a:p>
          <a:p>
            <a:pPr>
              <a:defRPr/>
            </a:pPr>
            <a:r>
              <a:rPr lang="en-GB" sz="1400">
                <a:solidFill>
                  <a:srgbClr val="7030A0"/>
                </a:solidFill>
                <a:latin typeface="Aptos Mono"/>
              </a:rPr>
              <a:t>UGGAAUGUAAAGAAGUAUGUAGAACGGGGUGGUAGU</a:t>
            </a:r>
            <a:endParaRPr/>
          </a:p>
          <a:p>
            <a:pPr>
              <a:defRPr/>
            </a:pPr>
            <a:r>
              <a:rPr lang="en-GB" sz="1400">
                <a:solidFill>
                  <a:srgbClr val="7030A0"/>
                </a:solidFill>
                <a:latin typeface="Aptos Mono"/>
              </a:rPr>
              <a:t>&gt;cel-mir-2 MI0000004 Caenorhabditis elegans miR-2 stem-loop</a:t>
            </a:r>
            <a:endParaRPr/>
          </a:p>
          <a:p>
            <a:pPr>
              <a:defRPr/>
            </a:pPr>
            <a:r>
              <a:rPr lang="en-GB" sz="1400">
                <a:solidFill>
                  <a:srgbClr val="7030A0"/>
                </a:solidFill>
                <a:latin typeface="Aptos Mono"/>
              </a:rPr>
              <a:t>UAAACAGUAUACAGAAAGCCAUCAAAGCGGUGGUUGAUGUGUUGCAAAUUAUGACUUUCA</a:t>
            </a:r>
            <a:endParaRPr/>
          </a:p>
          <a:p>
            <a:pPr>
              <a:defRPr/>
            </a:pPr>
            <a:r>
              <a:rPr lang="en-GB" sz="1400">
                <a:solidFill>
                  <a:srgbClr val="7030A0"/>
                </a:solidFill>
                <a:latin typeface="Aptos Mono"/>
              </a:rPr>
              <a:t>UAUCACAGCCAGCUUUGAUGUGCUGCCUGUUGCACUGU</a:t>
            </a:r>
            <a:endParaRPr sz="1400">
              <a:solidFill>
                <a:srgbClr val="7030A0"/>
              </a:solidFill>
              <a:latin typeface="Aptos Mono"/>
            </a:endParaRPr>
          </a:p>
        </p:txBody>
      </p:sp>
      <p:sp>
        <p:nvSpPr>
          <p:cNvPr id="4" name="TextBox 3"/>
          <p:cNvSpPr txBox="1"/>
          <p:nvPr/>
        </p:nvSpPr>
        <p:spPr bwMode="auto">
          <a:xfrm>
            <a:off x="582058" y="3920164"/>
            <a:ext cx="8621271" cy="523220"/>
          </a:xfrm>
          <a:prstGeom prst="rect">
            <a:avLst/>
          </a:prstGeom>
          <a:noFill/>
        </p:spPr>
        <p:txBody>
          <a:bodyPr wrap="none" rtlCol="0">
            <a:spAutoFit/>
          </a:bodyPr>
          <a:lstStyle/>
          <a:p>
            <a:pPr>
              <a:defRPr/>
            </a:pPr>
            <a:r>
              <a:rPr lang="en-GB" sz="2800">
                <a:solidFill>
                  <a:schemeClr val="tx1">
                    <a:lumMod val="50000"/>
                    <a:lumOff val="50000"/>
                  </a:schemeClr>
                </a:solidFill>
                <a:latin typeface="Aptos"/>
              </a:rPr>
              <a:t>L</a:t>
            </a:r>
            <a:r>
              <a:rPr sz="2800">
                <a:solidFill>
                  <a:schemeClr val="tx1">
                    <a:lumMod val="50000"/>
                    <a:lumOff val="50000"/>
                  </a:schemeClr>
                </a:solidFill>
                <a:latin typeface="Aptos"/>
              </a:rPr>
              <a:t>et’s modify the file so that we have one sequence/line</a:t>
            </a:r>
            <a:endParaRPr/>
          </a:p>
        </p:txBody>
      </p:sp>
      <p:sp>
        <p:nvSpPr>
          <p:cNvPr id="7" name="TextBox 6"/>
          <p:cNvSpPr txBox="1"/>
          <p:nvPr/>
        </p:nvSpPr>
        <p:spPr bwMode="auto">
          <a:xfrm>
            <a:off x="525137" y="4689508"/>
            <a:ext cx="10182596" cy="584775"/>
          </a:xfrm>
          <a:prstGeom prst="rect">
            <a:avLst/>
          </a:prstGeom>
          <a:noFill/>
        </p:spPr>
        <p:txBody>
          <a:bodyPr wrap="none" rtlCol="0">
            <a:spAutoFit/>
          </a:bodyPr>
          <a:lstStyle/>
          <a:p>
            <a:pPr>
              <a:defRPr/>
            </a:pPr>
            <a:r>
              <a:rPr lang="en-GB" sz="1600">
                <a:solidFill>
                  <a:srgbClr val="0070C0"/>
                </a:solidFill>
                <a:latin typeface="Aptos Mono"/>
              </a:rPr>
              <a:t>awk '/^&gt;/ {printf("\n%s\n",$0);next; } { printf("%s",$0);} END {printf("\n");}’ \</a:t>
            </a:r>
            <a:endParaRPr/>
          </a:p>
          <a:p>
            <a:pPr>
              <a:defRPr/>
            </a:pPr>
            <a:r>
              <a:rPr lang="en-GB" sz="1600">
                <a:solidFill>
                  <a:srgbClr val="0070C0"/>
                </a:solidFill>
                <a:latin typeface="Aptos Mono"/>
              </a:rPr>
              <a:t>    &lt; hairpin.fa &gt; hairpin_flat.fa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440675" y="341523"/>
            <a:ext cx="5339923" cy="523220"/>
          </a:xfrm>
          <a:prstGeom prst="rect">
            <a:avLst/>
          </a:prstGeom>
          <a:noFill/>
        </p:spPr>
        <p:txBody>
          <a:bodyPr wrap="none" rtlCol="0">
            <a:spAutoFit/>
          </a:bodyPr>
          <a:lstStyle/>
          <a:p>
            <a:pPr>
              <a:defRPr/>
            </a:pPr>
            <a:r>
              <a:rPr sz="2800">
                <a:solidFill>
                  <a:srgbClr val="0070C0"/>
                </a:solidFill>
                <a:latin typeface="Aptos Mono"/>
              </a:rPr>
              <a:t>cat hairpin_flat.fa|more</a:t>
            </a:r>
            <a:endParaRPr/>
          </a:p>
        </p:txBody>
      </p:sp>
      <p:sp>
        <p:nvSpPr>
          <p:cNvPr id="3" name="TextBox 2"/>
          <p:cNvSpPr txBox="1"/>
          <p:nvPr/>
        </p:nvSpPr>
        <p:spPr bwMode="auto">
          <a:xfrm>
            <a:off x="1145754" y="1145753"/>
            <a:ext cx="10817385" cy="1815882"/>
          </a:xfrm>
          <a:prstGeom prst="rect">
            <a:avLst/>
          </a:prstGeom>
          <a:noFill/>
        </p:spPr>
        <p:txBody>
          <a:bodyPr wrap="none" rtlCol="0">
            <a:spAutoFit/>
          </a:bodyPr>
          <a:lstStyle/>
          <a:p>
            <a:pPr>
              <a:defRPr/>
            </a:pPr>
            <a:r>
              <a:rPr lang="en-GB" sz="1400">
                <a:solidFill>
                  <a:srgbClr val="7030A0"/>
                </a:solidFill>
                <a:latin typeface="Aptos Mono"/>
              </a:rPr>
              <a:t>&gt;cel-let-7 MI0000001 Caenorhabditis elegans let-7 stem-loop</a:t>
            </a:r>
            <a:endParaRPr/>
          </a:p>
          <a:p>
            <a:pPr>
              <a:defRPr/>
            </a:pPr>
            <a:r>
              <a:rPr lang="en-GB" sz="1400">
                <a:solidFill>
                  <a:srgbClr val="7030A0"/>
                </a:solidFill>
                <a:latin typeface="Aptos Mono"/>
              </a:rPr>
              <a:t>UACACUGUGGAUCCGGUGAGGUAGUAGGUUGUAUAGUUUGGAAUAUUACCACCGGUGAACUAUGCAAUUUUCUACCUUACCGGAGACAGAACUCUUCGA</a:t>
            </a:r>
            <a:endParaRPr/>
          </a:p>
          <a:p>
            <a:pPr>
              <a:defRPr/>
            </a:pPr>
            <a:r>
              <a:rPr lang="en-GB" sz="1400">
                <a:solidFill>
                  <a:srgbClr val="7030A0"/>
                </a:solidFill>
                <a:latin typeface="Aptos Mono"/>
              </a:rPr>
              <a:t>&gt;cel-lin-4 MI0000002 Caenorhabditis elegans lin-4 stem-loop</a:t>
            </a:r>
            <a:endParaRPr/>
          </a:p>
          <a:p>
            <a:pPr>
              <a:defRPr/>
            </a:pPr>
            <a:r>
              <a:rPr lang="en-GB" sz="1400">
                <a:solidFill>
                  <a:srgbClr val="7030A0"/>
                </a:solidFill>
                <a:latin typeface="Aptos Mono"/>
              </a:rPr>
              <a:t>AUGCUUCCGGCCUGUUCCCUGAGACCUCAAGUGUGAGUGUACUAUUGAUGCUUCACACCUGGGCUCUCCGGGUACCAGGACGGUUUGAGCAGAU</a:t>
            </a:r>
            <a:endParaRPr/>
          </a:p>
          <a:p>
            <a:pPr>
              <a:defRPr/>
            </a:pPr>
            <a:r>
              <a:rPr lang="en-GB" sz="1400">
                <a:solidFill>
                  <a:srgbClr val="7030A0"/>
                </a:solidFill>
                <a:latin typeface="Aptos Mono"/>
              </a:rPr>
              <a:t>&gt;cel-mir-1 MI0000003 Caenorhabditis elegans miR-1 stem-loop</a:t>
            </a:r>
            <a:endParaRPr/>
          </a:p>
          <a:p>
            <a:pPr>
              <a:defRPr/>
            </a:pPr>
            <a:r>
              <a:rPr lang="en-GB" sz="1400">
                <a:solidFill>
                  <a:srgbClr val="7030A0"/>
                </a:solidFill>
                <a:latin typeface="Aptos Mono"/>
              </a:rPr>
              <a:t>AAAGUGACCGUACCGAGCUGCAUACUUCCUUACAUGCCCAUACUAUAUCAUAAAUGGAUAUGGAAUGUAAAGAAGUAUGUAGAACGGGGUGGUAGU</a:t>
            </a:r>
            <a:endParaRPr/>
          </a:p>
          <a:p>
            <a:pPr>
              <a:defRPr/>
            </a:pPr>
            <a:r>
              <a:rPr lang="en-GB" sz="1400">
                <a:solidFill>
                  <a:srgbClr val="7030A0"/>
                </a:solidFill>
                <a:latin typeface="Aptos Mono"/>
              </a:rPr>
              <a:t>&gt;cel-mir-2 MI0000004 Caenorhabditis elegans miR-2 stem-loop</a:t>
            </a:r>
            <a:endParaRPr/>
          </a:p>
          <a:p>
            <a:pPr>
              <a:defRPr/>
            </a:pPr>
            <a:r>
              <a:rPr lang="en-GB" sz="1400">
                <a:solidFill>
                  <a:srgbClr val="7030A0"/>
                </a:solidFill>
                <a:latin typeface="Aptos Mono"/>
              </a:rPr>
              <a:t>UAAACAGUAUACAGAAAGCCAUCAAAGCGGUGGUUGAUGUGUUGCAAAUUAUGACUUUCAUAUCACAGCCAGCUUUGAUGUGCUGCCUGUUGCACUGU</a:t>
            </a:r>
            <a:endParaRPr sz="1400">
              <a:solidFill>
                <a:srgbClr val="7030A0"/>
              </a:solidFill>
              <a:latin typeface="Aptos Mono"/>
            </a:endParaRPr>
          </a:p>
        </p:txBody>
      </p:sp>
      <p:sp>
        <p:nvSpPr>
          <p:cNvPr id="4" name="TextBox 3"/>
          <p:cNvSpPr txBox="1"/>
          <p:nvPr/>
        </p:nvSpPr>
        <p:spPr bwMode="auto">
          <a:xfrm>
            <a:off x="582058" y="4757445"/>
            <a:ext cx="8621271" cy="523220"/>
          </a:xfrm>
          <a:prstGeom prst="rect">
            <a:avLst/>
          </a:prstGeom>
          <a:noFill/>
        </p:spPr>
        <p:txBody>
          <a:bodyPr wrap="none" rtlCol="0">
            <a:spAutoFit/>
          </a:bodyPr>
          <a:lstStyle/>
          <a:p>
            <a:pPr>
              <a:defRPr/>
            </a:pPr>
            <a:r>
              <a:rPr lang="en-GB" sz="2800">
                <a:solidFill>
                  <a:schemeClr val="tx1">
                    <a:lumMod val="50000"/>
                    <a:lumOff val="50000"/>
                  </a:schemeClr>
                </a:solidFill>
                <a:latin typeface="Aptos"/>
              </a:rPr>
              <a:t>L</a:t>
            </a:r>
            <a:r>
              <a:rPr sz="2800">
                <a:solidFill>
                  <a:schemeClr val="tx1">
                    <a:lumMod val="50000"/>
                    <a:lumOff val="50000"/>
                  </a:schemeClr>
                </a:solidFill>
                <a:latin typeface="Aptos"/>
              </a:rPr>
              <a:t>et’s modify the file so that we have one sequence/line</a:t>
            </a:r>
            <a:endParaRPr/>
          </a:p>
        </p:txBody>
      </p:sp>
      <p:sp>
        <p:nvSpPr>
          <p:cNvPr id="7" name="TextBox 6"/>
          <p:cNvSpPr txBox="1"/>
          <p:nvPr/>
        </p:nvSpPr>
        <p:spPr bwMode="auto">
          <a:xfrm>
            <a:off x="525137" y="5526789"/>
            <a:ext cx="11540338" cy="338554"/>
          </a:xfrm>
          <a:prstGeom prst="rect">
            <a:avLst/>
          </a:prstGeom>
          <a:noFill/>
        </p:spPr>
        <p:txBody>
          <a:bodyPr wrap="none" rtlCol="0">
            <a:spAutoFit/>
          </a:bodyPr>
          <a:lstStyle/>
          <a:p>
            <a:pPr>
              <a:defRPr/>
            </a:pPr>
            <a:r>
              <a:rPr lang="en-GB" sz="1600">
                <a:solidFill>
                  <a:srgbClr val="0070C0"/>
                </a:solidFill>
                <a:latin typeface="Aptos Mono"/>
              </a:rPr>
              <a:t>awk '/^&gt;/ {printf("\n%s\n",$0);next; } { printf("%s",$0);} END {printf("\n");}’ &lt; hairpin.fa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85396935" name="TextBox 1"/>
          <p:cNvSpPr txBox="1"/>
          <p:nvPr/>
        </p:nvSpPr>
        <p:spPr bwMode="auto">
          <a:xfrm>
            <a:off x="620484" y="424541"/>
            <a:ext cx="10428514" cy="2262157"/>
          </a:xfrm>
          <a:prstGeom prst="rect">
            <a:avLst/>
          </a:prstGeom>
          <a:noFill/>
        </p:spPr>
        <p:txBody>
          <a:bodyPr wrap="square" rtlCol="0">
            <a:spAutoFit/>
          </a:bodyPr>
          <a:lstStyle/>
          <a:p>
            <a:pPr>
              <a:defRPr/>
            </a:pPr>
            <a:r>
              <a:rPr sz="2000">
                <a:latin typeface="Calibri Light"/>
              </a:rPr>
              <a:t>We are going to work with the code and data in the folder</a:t>
            </a:r>
            <a:endParaRPr sz="2400">
              <a:latin typeface="Calibri Light"/>
            </a:endParaRPr>
          </a:p>
          <a:p>
            <a:pPr>
              <a:defRPr/>
            </a:pPr>
            <a:r>
              <a:rPr sz="1400">
                <a:solidFill>
                  <a:srgbClr val="0070C0"/>
                </a:solidFill>
                <a:latin typeface="Andale Mono"/>
              </a:rPr>
              <a:t> </a:t>
            </a:r>
            <a:r>
              <a:rPr sz="1400">
                <a:solidFill>
                  <a:srgbClr val="7030A0"/>
                </a:solidFill>
                <a:latin typeface="Andale Mono"/>
              </a:rPr>
              <a:t>..</a:t>
            </a:r>
            <a:r>
              <a:rPr lang="en-GB" sz="1400">
                <a:solidFill>
                  <a:srgbClr val="7030A0"/>
                </a:solidFill>
                <a:latin typeface="Andale Mono"/>
              </a:rPr>
              <a:t>/BINF_M612/day1/GCCalculation/software</a:t>
            </a:r>
            <a:endParaRPr/>
          </a:p>
          <a:p>
            <a:pPr>
              <a:defRPr/>
            </a:pPr>
            <a:endParaRPr lang="en-GB">
              <a:solidFill>
                <a:srgbClr val="0070C0"/>
              </a:solidFill>
              <a:latin typeface="Andale Mono"/>
            </a:endParaRPr>
          </a:p>
          <a:p>
            <a:pPr>
              <a:spcAft>
                <a:spcPts val="599"/>
              </a:spcAft>
              <a:defRPr/>
            </a:pPr>
            <a:r>
              <a:rPr sz="2000">
                <a:latin typeface="Calibri Light"/>
              </a:rPr>
              <a:t>This folder contains two java files </a:t>
            </a:r>
            <a:r>
              <a:rPr lang="en-GB">
                <a:solidFill>
                  <a:srgbClr val="7030A0"/>
                </a:solidFill>
                <a:latin typeface="Andale Mono"/>
                <a:ea typeface="Menlo"/>
                <a:cs typeface="Menlo"/>
              </a:rPr>
              <a:t>CalcGC.jar</a:t>
            </a:r>
            <a:r>
              <a:rPr lang="en-GB" sz="2000">
                <a:solidFill>
                  <a:srgbClr val="7030A0"/>
                </a:solidFill>
                <a:latin typeface="Calibri Light"/>
              </a:rPr>
              <a:t> </a:t>
            </a:r>
            <a:r>
              <a:rPr lang="en-GB" sz="2000">
                <a:latin typeface="Calibri Light"/>
              </a:rPr>
              <a:t>and </a:t>
            </a:r>
            <a:r>
              <a:rPr lang="en-GB">
                <a:solidFill>
                  <a:srgbClr val="7030A0"/>
                </a:solidFill>
                <a:latin typeface="Andale Mono"/>
                <a:ea typeface="Menlo"/>
                <a:cs typeface="Menlo"/>
              </a:rPr>
              <a:t>GCCalc.jar</a:t>
            </a:r>
            <a:endParaRPr lang="en-GB">
              <a:latin typeface="Andale Mono"/>
              <a:ea typeface="Menlo"/>
              <a:cs typeface="Menlo"/>
            </a:endParaRPr>
          </a:p>
          <a:p>
            <a:pPr>
              <a:spcAft>
                <a:spcPts val="599"/>
              </a:spcAft>
              <a:defRPr/>
            </a:pPr>
            <a:r>
              <a:rPr sz="2000">
                <a:latin typeface="Calibri Light"/>
                <a:ea typeface="Menlo"/>
                <a:cs typeface="Menlo"/>
              </a:rPr>
              <a:t>They both calculate average GC content for an input file of fasta sequences</a:t>
            </a:r>
            <a:endParaRPr/>
          </a:p>
          <a:p>
            <a:pPr>
              <a:spcAft>
                <a:spcPts val="599"/>
              </a:spcAft>
              <a:defRPr/>
            </a:pPr>
            <a:r>
              <a:rPr sz="2000">
                <a:latin typeface="Calibri Light"/>
                <a:ea typeface="Menlo"/>
                <a:cs typeface="Menlo"/>
              </a:rPr>
              <a:t>We can find out how to run the program by typing</a:t>
            </a:r>
            <a:endParaRPr/>
          </a:p>
          <a:p>
            <a:pPr>
              <a:defRPr/>
            </a:pPr>
            <a:r>
              <a:rPr lang="en-GB" sz="1400">
                <a:latin typeface="Andale Mono"/>
                <a:ea typeface="Menlo"/>
                <a:cs typeface="Menlo"/>
              </a:rPr>
              <a:t>$ </a:t>
            </a:r>
            <a:r>
              <a:rPr lang="en-GB" sz="1400">
                <a:solidFill>
                  <a:srgbClr val="0070C0"/>
                </a:solidFill>
                <a:latin typeface="Andale Mono"/>
                <a:ea typeface="Menlo"/>
                <a:cs typeface="Menlo"/>
              </a:rPr>
              <a:t>java -jar day1/GCCalculation/software/GCcalc.jar -h</a:t>
            </a:r>
            <a:endParaRPr/>
          </a:p>
        </p:txBody>
      </p:sp>
      <p:sp>
        <p:nvSpPr>
          <p:cNvPr id="537317992" name="TextBox 4"/>
          <p:cNvSpPr txBox="1"/>
          <p:nvPr/>
        </p:nvSpPr>
        <p:spPr bwMode="auto">
          <a:xfrm>
            <a:off x="0" y="6487885"/>
            <a:ext cx="12192360" cy="366119"/>
          </a:xfrm>
          <a:prstGeom prst="rect">
            <a:avLst/>
          </a:prstGeom>
          <a:solidFill>
            <a:srgbClr val="0070C0"/>
          </a:solidFill>
        </p:spPr>
        <p:txBody>
          <a:bodyPr wrap="square" rtlCol="0">
            <a:spAutoFit/>
          </a:bodyPr>
          <a:lstStyle/>
          <a:p>
            <a:pPr algn="just">
              <a:defRPr/>
            </a:pPr>
            <a:r>
              <a:rPr>
                <a:solidFill>
                  <a:schemeClr val="bg1"/>
                </a:solidFill>
              </a:rPr>
              <a:t>DEBUGGING: 									GC CALCULATION</a:t>
            </a:r>
            <a:endParaRPr/>
          </a:p>
        </p:txBody>
      </p:sp>
      <p:sp>
        <p:nvSpPr>
          <p:cNvPr id="389742795" name="TextBox 6"/>
          <p:cNvSpPr txBox="1"/>
          <p:nvPr/>
        </p:nvSpPr>
        <p:spPr bwMode="auto">
          <a:xfrm>
            <a:off x="819149" y="2731956"/>
            <a:ext cx="9489621" cy="2246769"/>
          </a:xfrm>
          <a:prstGeom prst="rect">
            <a:avLst/>
          </a:prstGeom>
          <a:noFill/>
        </p:spPr>
        <p:txBody>
          <a:bodyPr wrap="square">
            <a:spAutoFit/>
          </a:bodyPr>
          <a:lstStyle/>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GCCalc</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initializing</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parse arguments</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    =======================================================================\</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    | GCCalc  :                                                            \</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    |    Java code to calculate GC percentage in a FastA file              \</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    =======================================================================\</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usage: command line options</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highlight>
                  <a:srgbClr val="00FF00"/>
                </a:highlight>
                <a:latin typeface="Andale Mono"/>
                <a:ea typeface="Menlo"/>
                <a:cs typeface="Menlo"/>
              </a:rPr>
              <a:t> -f,--sequence file &lt;arg&gt;   sequence file in FASTA format</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 -h,--help                  view help</a:t>
            </a:r>
            <a:endParaRPr sz="1400" b="0" i="0" u="none" strike="noStrike" cap="none" spc="0">
              <a:ln>
                <a:noFill/>
              </a:ln>
              <a:solidFill>
                <a:prstClr val="black"/>
              </a:solidFill>
              <a:latin typeface="Andale Mono"/>
              <a:ea typeface="Menlo"/>
              <a:cs typeface="Menlo"/>
            </a:endParaRPr>
          </a:p>
        </p:txBody>
      </p:sp>
      <p:sp>
        <p:nvSpPr>
          <p:cNvPr id="2026020565" name="TextBox 8"/>
          <p:cNvSpPr txBox="1"/>
          <p:nvPr/>
        </p:nvSpPr>
        <p:spPr bwMode="auto">
          <a:xfrm>
            <a:off x="666747" y="5056803"/>
            <a:ext cx="10491108" cy="723274"/>
          </a:xfrm>
          <a:prstGeom prst="rect">
            <a:avLst/>
          </a:prstGeom>
          <a:noFill/>
        </p:spPr>
        <p:txBody>
          <a:bodyPr wrap="square">
            <a:spAutoFit/>
          </a:bodyPr>
          <a:lstStyle/>
          <a:p>
            <a:pPr>
              <a:spcAft>
                <a:spcPts val="599"/>
              </a:spcAft>
              <a:defRPr/>
            </a:pPr>
            <a:r>
              <a:rPr lang="en-GB" sz="1800">
                <a:latin typeface="Calibri Light"/>
                <a:ea typeface="Menlo"/>
                <a:cs typeface="Menlo"/>
              </a:rPr>
              <a:t>S</a:t>
            </a:r>
            <a:r>
              <a:rPr sz="1800">
                <a:latin typeface="Calibri Light"/>
                <a:ea typeface="Menlo"/>
                <a:cs typeface="Menlo"/>
              </a:rPr>
              <a:t>o, we just need to specify a fasta file.  Let’s start with the file </a:t>
            </a:r>
            <a:r>
              <a:rPr lang="en-GB" sz="1400">
                <a:solidFill>
                  <a:srgbClr val="7030A0"/>
                </a:solidFill>
                <a:latin typeface="Andale Mono"/>
                <a:ea typeface="Menlo"/>
                <a:cs typeface="Menlo"/>
              </a:rPr>
              <a:t>data/GCtest.fa</a:t>
            </a:r>
            <a:r>
              <a:rPr sz="1400">
                <a:solidFill>
                  <a:srgbClr val="7030A0"/>
                </a:solidFill>
                <a:latin typeface="Andale Mono"/>
                <a:ea typeface="Menlo"/>
                <a:cs typeface="Menlo"/>
              </a:rPr>
              <a:t> </a:t>
            </a:r>
            <a:endParaRPr/>
          </a:p>
          <a:p>
            <a:pPr>
              <a:spcAft>
                <a:spcPts val="599"/>
              </a:spcAft>
              <a:defRPr/>
            </a:pPr>
            <a:r>
              <a:rPr lang="en-GB">
                <a:latin typeface="Calibri Light"/>
              </a:rPr>
              <a:t>(This corresponds to an alignment of sequences for the 3’UTR of the </a:t>
            </a:r>
            <a:r>
              <a:rPr lang="en-GB" b="1">
                <a:latin typeface="Calibri Light"/>
              </a:rPr>
              <a:t>Lysine Methyltransferase 5B </a:t>
            </a:r>
            <a:r>
              <a:rPr lang="en-GB">
                <a:latin typeface="Calibri Light"/>
              </a:rPr>
              <a:t>gene)</a:t>
            </a:r>
            <a:endParaRPr sz="1800">
              <a:latin typeface="Calibri Light"/>
              <a:ea typeface="Menlo"/>
              <a:cs typeface="Menl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23724197" name="TextBox 1"/>
          <p:cNvSpPr txBox="1"/>
          <p:nvPr/>
        </p:nvSpPr>
        <p:spPr bwMode="auto">
          <a:xfrm>
            <a:off x="620484" y="424541"/>
            <a:ext cx="10428514" cy="830997"/>
          </a:xfrm>
          <a:prstGeom prst="rect">
            <a:avLst/>
          </a:prstGeom>
          <a:noFill/>
        </p:spPr>
        <p:txBody>
          <a:bodyPr wrap="square" rtlCol="0">
            <a:spAutoFit/>
          </a:bodyPr>
          <a:lstStyle/>
          <a:p>
            <a:pPr>
              <a:defRPr/>
            </a:pPr>
            <a:r>
              <a:rPr lang="en-GB" sz="2000">
                <a:solidFill>
                  <a:srgbClr val="7030A0"/>
                </a:solidFill>
                <a:latin typeface="Calibri Light"/>
                <a:ea typeface="Menlo"/>
                <a:cs typeface="Menlo"/>
              </a:rPr>
              <a:t>We’ve tried with a small test dataset. Let’s repeat with a real one.</a:t>
            </a:r>
            <a:endParaRPr lang="en-GB" sz="1600">
              <a:solidFill>
                <a:srgbClr val="7030A0"/>
              </a:solidFill>
              <a:latin typeface="Andale Mono"/>
              <a:ea typeface="Menlo"/>
              <a:cs typeface="Menlo"/>
            </a:endParaRPr>
          </a:p>
          <a:p>
            <a:pPr>
              <a:defRPr/>
            </a:pPr>
            <a:r>
              <a:rPr lang="en-GB" sz="1400">
                <a:latin typeface="Andale Mono"/>
                <a:ea typeface="Menlo"/>
                <a:cs typeface="Menlo"/>
              </a:rPr>
              <a:t>$ </a:t>
            </a:r>
            <a:r>
              <a:rPr lang="en-GB" sz="1400">
                <a:solidFill>
                  <a:srgbClr val="0070C0"/>
                </a:solidFill>
                <a:latin typeface="Andale Mono"/>
                <a:ea typeface="Menlo"/>
                <a:cs typeface="Menlo"/>
              </a:rPr>
              <a:t>java -jar day1/GCCalculation/software/GCCalc.jar </a:t>
            </a:r>
            <a:endParaRPr/>
          </a:p>
          <a:p>
            <a:pPr>
              <a:defRPr/>
            </a:pPr>
            <a:r>
              <a:rPr lang="en-GB" sz="1400">
                <a:solidFill>
                  <a:srgbClr val="0070C0"/>
                </a:solidFill>
                <a:latin typeface="Andale Mono"/>
                <a:ea typeface="Menlo"/>
                <a:cs typeface="Menlo"/>
              </a:rPr>
              <a:t>-f day1/GCCalculation/data/GCtest.fa</a:t>
            </a:r>
          </a:p>
        </p:txBody>
      </p:sp>
      <p:sp>
        <p:nvSpPr>
          <p:cNvPr id="1274651109" name="TextBox 4"/>
          <p:cNvSpPr txBox="1"/>
          <p:nvPr/>
        </p:nvSpPr>
        <p:spPr bwMode="auto">
          <a:xfrm>
            <a:off x="0" y="6487885"/>
            <a:ext cx="12193799" cy="366119"/>
          </a:xfrm>
          <a:prstGeom prst="rect">
            <a:avLst/>
          </a:prstGeom>
          <a:solidFill>
            <a:srgbClr val="0070C0"/>
          </a:solidFill>
        </p:spPr>
        <p:txBody>
          <a:bodyPr wrap="square" rtlCol="0">
            <a:spAutoFit/>
          </a:bodyPr>
          <a:lstStyle/>
          <a:p>
            <a:pPr algn="just">
              <a:defRPr/>
            </a:pPr>
            <a:r>
              <a:rPr>
                <a:solidFill>
                  <a:schemeClr val="bg1"/>
                </a:solidFill>
              </a:rPr>
              <a:t>DEBUGGING: 									GC CALCULATION</a:t>
            </a:r>
            <a:endParaRPr/>
          </a:p>
        </p:txBody>
      </p:sp>
      <p:sp>
        <p:nvSpPr>
          <p:cNvPr id="1583689162" name="TextBox 6"/>
          <p:cNvSpPr txBox="1"/>
          <p:nvPr/>
        </p:nvSpPr>
        <p:spPr bwMode="auto">
          <a:xfrm>
            <a:off x="710291" y="1295042"/>
            <a:ext cx="9489621" cy="1600437"/>
          </a:xfrm>
          <a:prstGeom prst="rect">
            <a:avLst/>
          </a:prstGeom>
          <a:noFill/>
        </p:spPr>
        <p:txBody>
          <a:bodyPr wrap="square">
            <a:spAutoFit/>
          </a:bodyPr>
          <a:lstStyle/>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GCCalc</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initializing</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parse arguments</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fasta input file is &lt;day1/GCCalculation/data/ENSG00000110066___ENST00000441488___2___KMT5B__uniq_aln.fa&gt;</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read &lt;16&gt; sequences from file</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highlight>
                  <a:srgbClr val="00FF00"/>
                </a:highlight>
                <a:latin typeface="Andale Mono"/>
                <a:ea typeface="Menlo"/>
                <a:cs typeface="Menlo"/>
              </a:rPr>
              <a:t>average GC value of all sequences is &lt;43.35%&gt;</a:t>
            </a:r>
            <a:endParaRPr sz="1400" b="0" i="0" u="none" strike="noStrike" cap="none" spc="0">
              <a:ln>
                <a:noFill/>
              </a:ln>
              <a:solidFill>
                <a:prstClr val="black"/>
              </a:solidFill>
              <a:highlight>
                <a:srgbClr val="00FF00"/>
              </a:highlight>
              <a:latin typeface="Andale Mono"/>
              <a:ea typeface="Menlo"/>
              <a:cs typeface="Menlo"/>
            </a:endParaRPr>
          </a:p>
        </p:txBody>
      </p:sp>
      <p:sp>
        <p:nvSpPr>
          <p:cNvPr id="2064132993" name="TextBox 2"/>
          <p:cNvSpPr txBox="1"/>
          <p:nvPr/>
        </p:nvSpPr>
        <p:spPr bwMode="auto">
          <a:xfrm>
            <a:off x="664026" y="2993571"/>
            <a:ext cx="10428514" cy="830997"/>
          </a:xfrm>
          <a:prstGeom prst="rect">
            <a:avLst/>
          </a:prstGeom>
          <a:noFill/>
        </p:spPr>
        <p:txBody>
          <a:bodyPr wrap="square" rtlCol="0">
            <a:spAutoFit/>
          </a:bodyPr>
          <a:lstStyle/>
          <a:p>
            <a:pPr>
              <a:defRPr/>
            </a:pPr>
            <a:r>
              <a:rPr lang="en-GB" sz="2000">
                <a:latin typeface="Calibri Light"/>
              </a:rPr>
              <a:t>And repeat using </a:t>
            </a:r>
            <a:r>
              <a:rPr lang="en-GB" sz="1600" b="0" i="0" u="none" strike="noStrike" cap="none" spc="0">
                <a:ln>
                  <a:noFill/>
                </a:ln>
                <a:solidFill>
                  <a:srgbClr val="7030A0"/>
                </a:solidFill>
                <a:latin typeface="Andale Mono"/>
                <a:ea typeface="Arial"/>
                <a:cs typeface="Arial"/>
              </a:rPr>
              <a:t>CalcGC.jar</a:t>
            </a:r>
            <a:endParaRPr lang="en-GB" sz="2000">
              <a:latin typeface="Calibri Light"/>
              <a:ea typeface="Menlo"/>
              <a:cs typeface="Menlo"/>
            </a:endParaRPr>
          </a:p>
          <a:p>
            <a:pPr>
              <a:defRPr/>
            </a:pPr>
            <a:r>
              <a:rPr lang="en-GB" sz="1400">
                <a:latin typeface="Andale Mono"/>
                <a:ea typeface="Menlo"/>
                <a:cs typeface="Menlo"/>
              </a:rPr>
              <a:t>$ </a:t>
            </a:r>
            <a:r>
              <a:rPr lang="en-GB" sz="1400">
                <a:solidFill>
                  <a:srgbClr val="0070C0"/>
                </a:solidFill>
                <a:latin typeface="Andale Mono"/>
                <a:ea typeface="Menlo"/>
                <a:cs typeface="Menlo"/>
              </a:rPr>
              <a:t>java -jar day1/GCCalculation/software/CalcGC.jar </a:t>
            </a:r>
            <a:endParaRPr/>
          </a:p>
          <a:p>
            <a:pPr>
              <a:defRPr/>
            </a:pPr>
            <a:r>
              <a:rPr lang="en-GB" sz="1400">
                <a:solidFill>
                  <a:srgbClr val="0070C0"/>
                </a:solidFill>
                <a:latin typeface="Andale Mono"/>
                <a:ea typeface="Menlo"/>
                <a:cs typeface="Menlo"/>
              </a:rPr>
              <a:t>-f day1/GCCalculation/data/GCtest.fa</a:t>
            </a:r>
            <a:endParaRPr/>
          </a:p>
        </p:txBody>
      </p:sp>
      <p:sp>
        <p:nvSpPr>
          <p:cNvPr id="802247151" name="TextBox 3"/>
          <p:cNvSpPr txBox="1"/>
          <p:nvPr/>
        </p:nvSpPr>
        <p:spPr bwMode="auto">
          <a:xfrm>
            <a:off x="742948" y="3885842"/>
            <a:ext cx="9489621" cy="1600437"/>
          </a:xfrm>
          <a:prstGeom prst="rect">
            <a:avLst/>
          </a:prstGeom>
          <a:noFill/>
        </p:spPr>
        <p:txBody>
          <a:bodyPr wrap="square">
            <a:spAutoFit/>
          </a:bodyPr>
          <a:lstStyle/>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CalcGC</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initializing</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parse arguments</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fasta input file is &lt;day1/GCCalculation/data/ENSG00000110066___ENST00000441488___2___KMT5B__uniq_aln.fa&gt;</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read &lt;16&gt; sequences from file</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highlight>
                  <a:srgbClr val="00FF00"/>
                </a:highlight>
                <a:latin typeface="Andale Mono"/>
                <a:ea typeface="Menlo"/>
                <a:cs typeface="Menlo"/>
              </a:rPr>
              <a:t>average GC value of all sequences is &lt;43.35%&gt;</a:t>
            </a:r>
            <a:endParaRPr sz="1400" b="0" i="0" u="none" strike="noStrike" cap="none" spc="0">
              <a:ln>
                <a:noFill/>
              </a:ln>
              <a:solidFill>
                <a:prstClr val="black"/>
              </a:solidFill>
              <a:highlight>
                <a:srgbClr val="00FF00"/>
              </a:highlight>
              <a:latin typeface="Andale Mono"/>
              <a:ea typeface="Menlo"/>
              <a:cs typeface="Menlo"/>
            </a:endParaRPr>
          </a:p>
        </p:txBody>
      </p:sp>
      <p:sp>
        <p:nvSpPr>
          <p:cNvPr id="816991374" name="TextBox 5"/>
          <p:cNvSpPr txBox="1"/>
          <p:nvPr/>
        </p:nvSpPr>
        <p:spPr bwMode="auto">
          <a:xfrm>
            <a:off x="609598" y="5802084"/>
            <a:ext cx="10428514" cy="400109"/>
          </a:xfrm>
          <a:prstGeom prst="rect">
            <a:avLst/>
          </a:prstGeom>
          <a:noFill/>
        </p:spPr>
        <p:txBody>
          <a:bodyPr wrap="square" rtlCol="0">
            <a:spAutoFit/>
          </a:bodyPr>
          <a:lstStyle/>
          <a:p>
            <a:pPr>
              <a:defRPr/>
            </a:pPr>
            <a:r>
              <a:rPr lang="en-GB" sz="2000">
                <a:latin typeface="Calibri Light"/>
              </a:rPr>
              <a:t>So, two programs give the same results, which is encouraging</a:t>
            </a:r>
            <a:endParaRPr lang="en-GB" sz="2000">
              <a:latin typeface="Calibri Light"/>
              <a:ea typeface="Menlo"/>
              <a:cs typeface="Menl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55639756" name="Title 1"/>
          <p:cNvSpPr>
            <a:spLocks noGrp="1"/>
          </p:cNvSpPr>
          <p:nvPr>
            <p:ph type="title"/>
          </p:nvPr>
        </p:nvSpPr>
        <p:spPr bwMode="auto"/>
        <p:txBody>
          <a:bodyPr/>
          <a:lstStyle/>
          <a:p>
            <a:pPr>
              <a:defRPr/>
            </a:pPr>
            <a:endParaRPr/>
          </a:p>
        </p:txBody>
      </p:sp>
      <p:sp>
        <p:nvSpPr>
          <p:cNvPr id="362215992" name="Content Placeholder 2"/>
          <p:cNvSpPr>
            <a:spLocks noGrp="1"/>
          </p:cNvSpPr>
          <p:nvPr>
            <p:ph idx="1"/>
          </p:nvPr>
        </p:nvSpPr>
        <p:spPr bwMode="auto"/>
        <p:txBody>
          <a:bodyPr>
            <a:normAutofit/>
          </a:bodyPr>
          <a:lstStyle/>
          <a:p>
            <a:pPr marL="0" indent="0">
              <a:buFont typeface="Arial"/>
              <a:buNone/>
              <a:defRPr/>
            </a:pPr>
            <a:r>
              <a:t>Focus on </a:t>
            </a:r>
          </a:p>
          <a:p>
            <a:pPr>
              <a:defRPr/>
            </a:pPr>
            <a:r>
              <a:rPr lang="nb-NO"/>
              <a:t>Install Ubuntu for Windows</a:t>
            </a:r>
            <a:endParaRPr/>
          </a:p>
          <a:p>
            <a:pPr>
              <a:defRPr/>
            </a:pPr>
            <a:r>
              <a:rPr lang="nb-NO"/>
              <a:t>Introduction to Python programming</a:t>
            </a:r>
          </a:p>
          <a:p>
            <a:pPr>
              <a:defRPr/>
            </a:pPr>
            <a:r>
              <a:t>how to write clean and reusable </a:t>
            </a:r>
            <a:r>
              <a:rPr lang="nb-NO"/>
              <a:t>Python </a:t>
            </a:r>
            <a:r>
              <a:t>code</a:t>
            </a:r>
          </a:p>
          <a:p>
            <a:pPr>
              <a:defRPr/>
            </a:pPr>
            <a:r>
              <a:t>How to debug code and report errors</a:t>
            </a:r>
          </a:p>
          <a:p>
            <a:pPr>
              <a:defRPr/>
            </a:pPr>
            <a:r>
              <a:t>How to maintain and collaborate on code</a:t>
            </a:r>
          </a:p>
          <a:p>
            <a:pPr>
              <a:defRPr/>
            </a:pPr>
            <a:r>
              <a:t>How to document code</a:t>
            </a:r>
          </a:p>
          <a:p>
            <a:pPr>
              <a:defRPr/>
            </a:pPr>
            <a:r>
              <a:t>How to keep an electronic lab book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70824036" name="TextBox 1"/>
          <p:cNvSpPr txBox="1"/>
          <p:nvPr/>
        </p:nvSpPr>
        <p:spPr bwMode="auto">
          <a:xfrm>
            <a:off x="620484" y="424541"/>
            <a:ext cx="10428514" cy="3046988"/>
          </a:xfrm>
          <a:prstGeom prst="rect">
            <a:avLst/>
          </a:prstGeom>
          <a:noFill/>
        </p:spPr>
        <p:txBody>
          <a:bodyPr wrap="square" rtlCol="0">
            <a:spAutoFit/>
          </a:bodyPr>
          <a:lstStyle/>
          <a:p>
            <a:pPr>
              <a:defRPr/>
            </a:pPr>
            <a:r>
              <a:rPr lang="en-GB" sz="2400">
                <a:latin typeface="Calibri Light"/>
              </a:rPr>
              <a:t>We’ve checked the programs using a simple test dataset. </a:t>
            </a:r>
            <a:endParaRPr/>
          </a:p>
          <a:p>
            <a:pPr>
              <a:defRPr/>
            </a:pPr>
            <a:r>
              <a:rPr lang="en-GB" sz="2400">
                <a:latin typeface="Calibri Light"/>
              </a:rPr>
              <a:t>Now let’s try running the programs against the </a:t>
            </a:r>
            <a:r>
              <a:rPr lang="en-GB" sz="2400">
                <a:solidFill>
                  <a:srgbClr val="7030A0"/>
                </a:solidFill>
                <a:latin typeface="Andale Mono"/>
                <a:ea typeface="Menlo"/>
                <a:cs typeface="Menlo"/>
              </a:rPr>
              <a:t>hairpin.fa </a:t>
            </a:r>
            <a:r>
              <a:rPr lang="en-GB" sz="2400">
                <a:latin typeface="Calibri Light"/>
              </a:rPr>
              <a:t>file </a:t>
            </a:r>
            <a:endParaRPr/>
          </a:p>
          <a:p>
            <a:pPr>
              <a:defRPr/>
            </a:pPr>
            <a:endParaRPr lang="en-GB" sz="2400">
              <a:latin typeface="Calibri Light"/>
            </a:endParaRPr>
          </a:p>
          <a:p>
            <a:pPr>
              <a:defRPr/>
            </a:pPr>
            <a:r>
              <a:rPr lang="nb-NO" sz="2400">
                <a:latin typeface="Calibri Light"/>
              </a:rPr>
              <a:t>What do you find?</a:t>
            </a:r>
            <a:endParaRPr/>
          </a:p>
          <a:p>
            <a:pPr>
              <a:defRPr/>
            </a:pPr>
            <a:endParaRPr lang="nb-NO" sz="2400">
              <a:latin typeface="Calibri Light"/>
              <a:ea typeface="Menlo"/>
              <a:cs typeface="Menlo"/>
            </a:endParaRPr>
          </a:p>
          <a:p>
            <a:pPr>
              <a:defRPr/>
            </a:pPr>
            <a:r>
              <a:rPr lang="nb-NO" sz="2400">
                <a:latin typeface="Calibri Light"/>
                <a:ea typeface="Menlo"/>
                <a:cs typeface="Menlo"/>
              </a:rPr>
              <a:t>How can you figure out what is going on?</a:t>
            </a:r>
            <a:endParaRPr/>
          </a:p>
          <a:p>
            <a:pPr>
              <a:defRPr/>
            </a:pPr>
            <a:endParaRPr lang="nb-NO" sz="2400">
              <a:latin typeface="Calibri Light"/>
              <a:ea typeface="Menlo"/>
              <a:cs typeface="Menlo"/>
            </a:endParaRPr>
          </a:p>
          <a:p>
            <a:pPr>
              <a:defRPr/>
            </a:pPr>
            <a:endParaRPr lang="en-GB" sz="2400">
              <a:latin typeface="Andale Mono"/>
              <a:ea typeface="Menlo"/>
              <a:cs typeface="Menlo"/>
            </a:endParaRPr>
          </a:p>
        </p:txBody>
      </p:sp>
      <p:sp>
        <p:nvSpPr>
          <p:cNvPr id="873287070" name="TextBox 4"/>
          <p:cNvSpPr txBox="1"/>
          <p:nvPr/>
        </p:nvSpPr>
        <p:spPr bwMode="auto">
          <a:xfrm>
            <a:off x="0" y="6487885"/>
            <a:ext cx="12193080" cy="366119"/>
          </a:xfrm>
          <a:prstGeom prst="rect">
            <a:avLst/>
          </a:prstGeom>
          <a:solidFill>
            <a:srgbClr val="0070C0"/>
          </a:solidFill>
        </p:spPr>
        <p:txBody>
          <a:bodyPr wrap="square" rtlCol="0">
            <a:spAutoFit/>
          </a:bodyPr>
          <a:lstStyle/>
          <a:p>
            <a:pPr algn="just">
              <a:defRPr/>
            </a:pPr>
            <a:r>
              <a:rPr>
                <a:solidFill>
                  <a:schemeClr val="bg1"/>
                </a:solidFill>
              </a:rPr>
              <a:t>DEBUGGING:   									GC CALCULATION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21902688" name="TextBox 1"/>
          <p:cNvSpPr txBox="1"/>
          <p:nvPr/>
        </p:nvSpPr>
        <p:spPr bwMode="auto">
          <a:xfrm>
            <a:off x="1143000" y="1001485"/>
            <a:ext cx="9653530" cy="584775"/>
          </a:xfrm>
          <a:prstGeom prst="rect">
            <a:avLst/>
          </a:prstGeom>
          <a:noFill/>
        </p:spPr>
        <p:txBody>
          <a:bodyPr wrap="square" rtlCol="0">
            <a:spAutoFit/>
          </a:bodyPr>
          <a:lstStyle/>
          <a:p>
            <a:pPr>
              <a:defRPr/>
            </a:pPr>
            <a:r>
              <a:rPr sz="3200">
                <a:solidFill>
                  <a:srgbClr val="002060"/>
                </a:solidFill>
                <a:latin typeface="Aptos Light"/>
              </a:rPr>
              <a:t>Data set is very large – </a:t>
            </a:r>
            <a:r>
              <a:rPr lang="nb-NO" sz="3200">
                <a:solidFill>
                  <a:srgbClr val="002060"/>
                </a:solidFill>
                <a:latin typeface="Aptos Light"/>
              </a:rPr>
              <a:t>so</a:t>
            </a:r>
            <a:r>
              <a:rPr sz="3200">
                <a:solidFill>
                  <a:srgbClr val="002060"/>
                </a:solidFill>
                <a:latin typeface="Aptos Light"/>
              </a:rPr>
              <a:t> </a:t>
            </a:r>
            <a:r>
              <a:rPr lang="nb-NO" sz="3200">
                <a:solidFill>
                  <a:srgbClr val="002060"/>
                </a:solidFill>
                <a:latin typeface="Aptos Light"/>
              </a:rPr>
              <a:t>let’s</a:t>
            </a:r>
            <a:r>
              <a:rPr sz="3200">
                <a:solidFill>
                  <a:srgbClr val="002060"/>
                </a:solidFill>
                <a:latin typeface="Aptos Light"/>
              </a:rPr>
              <a:t> use a simpler test set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59103090" name="Title 1"/>
          <p:cNvSpPr>
            <a:spLocks noGrp="1"/>
          </p:cNvSpPr>
          <p:nvPr>
            <p:ph type="title"/>
          </p:nvPr>
        </p:nvSpPr>
        <p:spPr bwMode="auto"/>
        <p:txBody>
          <a:bodyPr>
            <a:normAutofit/>
          </a:bodyPr>
          <a:lstStyle/>
          <a:p>
            <a:pPr>
              <a:defRPr/>
            </a:pPr>
            <a:r>
              <a:rPr lang="nb-NO" sz="5400">
                <a:solidFill>
                  <a:srgbClr val="0070C0"/>
                </a:solidFill>
              </a:rPr>
              <a:t>Programming in Python</a:t>
            </a:r>
            <a:endParaRPr sz="5400">
              <a:solidFill>
                <a:srgbClr val="0070C0"/>
              </a:solidFill>
            </a:endParaRPr>
          </a:p>
        </p:txBody>
      </p:sp>
      <p:sp>
        <p:nvSpPr>
          <p:cNvPr id="73162938" name="Text Placeholder 2"/>
          <p:cNvSpPr>
            <a:spLocks noGrp="1"/>
          </p:cNvSpPr>
          <p:nvPr>
            <p:ph type="body" idx="1"/>
          </p:nvPr>
        </p:nvSpPr>
        <p:spPr bwMode="auto"/>
        <p:txBody>
          <a:bodyPr/>
          <a:lstStyle/>
          <a:p>
            <a:pPr>
              <a:defRPr/>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1143000" y="1001485"/>
            <a:ext cx="9653530" cy="4031873"/>
          </a:xfrm>
          <a:prstGeom prst="rect">
            <a:avLst/>
          </a:prstGeom>
          <a:noFill/>
        </p:spPr>
        <p:txBody>
          <a:bodyPr wrap="square" rtlCol="0">
            <a:spAutoFit/>
          </a:bodyPr>
          <a:lstStyle/>
          <a:p>
            <a:pPr>
              <a:defRPr/>
            </a:pPr>
            <a:r>
              <a:rPr lang="nb-NO" sz="3200">
                <a:solidFill>
                  <a:srgbClr val="002060"/>
                </a:solidFill>
                <a:latin typeface="Aptos Light"/>
              </a:rPr>
              <a:t>We started with calculating the average GC content of all the sequences in the hairpin.fa file using two different Java programs</a:t>
            </a:r>
            <a:endParaRPr/>
          </a:p>
          <a:p>
            <a:pPr>
              <a:defRPr/>
            </a:pPr>
            <a:endParaRPr lang="nb-NO" sz="3200">
              <a:solidFill>
                <a:srgbClr val="002060"/>
              </a:solidFill>
              <a:latin typeface="Aptos Light"/>
            </a:endParaRPr>
          </a:p>
          <a:p>
            <a:pPr>
              <a:defRPr/>
            </a:pPr>
            <a:r>
              <a:rPr lang="nb-NO" sz="3200">
                <a:solidFill>
                  <a:srgbClr val="002060"/>
                </a:solidFill>
                <a:latin typeface="Aptos Light"/>
              </a:rPr>
              <a:t>We installed Java using SDKMAN</a:t>
            </a:r>
            <a:endParaRPr/>
          </a:p>
          <a:p>
            <a:pPr>
              <a:defRPr/>
            </a:pPr>
            <a:r>
              <a:rPr lang="nb-NO" sz="3200">
                <a:solidFill>
                  <a:srgbClr val="002060"/>
                </a:solidFill>
                <a:latin typeface="Aptos Light"/>
              </a:rPr>
              <a:t>This allows us to run different versions of Java, which is quite handy if you are running programs you have downloaded from other sites </a:t>
            </a:r>
            <a:endParaRPr sz="3200">
              <a:solidFill>
                <a:srgbClr val="002060"/>
              </a:solidFill>
              <a:latin typeface="Aptos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Picture 2"/>
          <p:cNvPicPr>
            <a:picLocks noChangeAspect="1"/>
          </p:cNvPicPr>
          <p:nvPr/>
        </p:nvPicPr>
        <p:blipFill>
          <a:blip r:embed="rId3"/>
          <a:stretch/>
        </p:blipFill>
        <p:spPr bwMode="auto">
          <a:xfrm>
            <a:off x="-1" y="945069"/>
            <a:ext cx="11706247" cy="4769931"/>
          </a:xfrm>
          <a:prstGeom prst="rect">
            <a:avLst/>
          </a:prstGeom>
        </p:spPr>
      </p:pic>
      <p:sp>
        <p:nvSpPr>
          <p:cNvPr id="4" name="TextBox 3"/>
          <p:cNvSpPr txBox="1"/>
          <p:nvPr/>
        </p:nvSpPr>
        <p:spPr bwMode="auto">
          <a:xfrm>
            <a:off x="495300" y="5878284"/>
            <a:ext cx="9653530" cy="584775"/>
          </a:xfrm>
          <a:prstGeom prst="rect">
            <a:avLst/>
          </a:prstGeom>
          <a:noFill/>
        </p:spPr>
        <p:txBody>
          <a:bodyPr wrap="square" rtlCol="0">
            <a:spAutoFit/>
          </a:bodyPr>
          <a:lstStyle/>
          <a:p>
            <a:pPr>
              <a:defRPr/>
            </a:pPr>
            <a:r>
              <a:rPr lang="nb-NO" sz="3200">
                <a:solidFill>
                  <a:srgbClr val="002060"/>
                </a:solidFill>
                <a:latin typeface="Aptos Light"/>
              </a:rPr>
              <a:t>For example, Nextflow requires Java 17</a:t>
            </a:r>
            <a:endParaRPr sz="3200">
              <a:solidFill>
                <a:srgbClr val="002060"/>
              </a:solidFill>
              <a:latin typeface="Apto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Picture 2" descr="A black rectangular line on a white background&#10;&#10;AI-generated content may be incorrect."/>
          <p:cNvPicPr>
            <a:picLocks noChangeAspect="1"/>
          </p:cNvPicPr>
          <p:nvPr/>
        </p:nvPicPr>
        <p:blipFill>
          <a:blip r:embed="rId3"/>
          <a:stretch/>
        </p:blipFill>
        <p:spPr bwMode="auto">
          <a:xfrm>
            <a:off x="761999" y="3931038"/>
            <a:ext cx="11135426" cy="2315174"/>
          </a:xfrm>
          <a:prstGeom prst="rect">
            <a:avLst/>
          </a:prstGeom>
        </p:spPr>
      </p:pic>
      <p:pic>
        <p:nvPicPr>
          <p:cNvPr id="5" name="Picture 4" descr="A close up of a blue background&#10;&#10;AI-generated content may be incorrect."/>
          <p:cNvPicPr>
            <a:picLocks noChangeAspect="1"/>
          </p:cNvPicPr>
          <p:nvPr/>
        </p:nvPicPr>
        <p:blipFill>
          <a:blip r:embed="rId4"/>
          <a:stretch/>
        </p:blipFill>
        <p:spPr bwMode="auto">
          <a:xfrm>
            <a:off x="761999" y="1644434"/>
            <a:ext cx="11135427" cy="2142286"/>
          </a:xfrm>
          <a:prstGeom prst="rect">
            <a:avLst/>
          </a:prstGeom>
        </p:spPr>
      </p:pic>
      <p:sp>
        <p:nvSpPr>
          <p:cNvPr id="6" name="TextBox 5"/>
          <p:cNvSpPr txBox="1"/>
          <p:nvPr/>
        </p:nvSpPr>
        <p:spPr bwMode="auto">
          <a:xfrm>
            <a:off x="585241" y="436855"/>
            <a:ext cx="9653530" cy="584775"/>
          </a:xfrm>
          <a:prstGeom prst="rect">
            <a:avLst/>
          </a:prstGeom>
          <a:noFill/>
        </p:spPr>
        <p:txBody>
          <a:bodyPr wrap="square" rtlCol="0">
            <a:spAutoFit/>
          </a:bodyPr>
          <a:lstStyle/>
          <a:p>
            <a:pPr>
              <a:defRPr/>
            </a:pPr>
            <a:r>
              <a:rPr lang="nb-NO" sz="3200">
                <a:solidFill>
                  <a:srgbClr val="002060"/>
                </a:solidFill>
                <a:latin typeface="Aptos Light"/>
              </a:rPr>
              <a:t>But Picard, another popular tool only requires Java 8</a:t>
            </a:r>
            <a:endParaRPr sz="3200">
              <a:solidFill>
                <a:srgbClr val="002060"/>
              </a:solidFill>
              <a:latin typeface="Aptos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1143000" y="1001485"/>
            <a:ext cx="9653530" cy="5509200"/>
          </a:xfrm>
          <a:prstGeom prst="rect">
            <a:avLst/>
          </a:prstGeom>
          <a:noFill/>
        </p:spPr>
        <p:txBody>
          <a:bodyPr wrap="square" rtlCol="0">
            <a:spAutoFit/>
          </a:bodyPr>
          <a:lstStyle/>
          <a:p>
            <a:pPr>
              <a:defRPr/>
            </a:pPr>
            <a:r>
              <a:rPr lang="nb-NO" sz="3200">
                <a:solidFill>
                  <a:srgbClr val="002060"/>
                </a:solidFill>
                <a:latin typeface="Aptos Light"/>
              </a:rPr>
              <a:t>We found that running the two different Java programs sometimes returned different values for GC %</a:t>
            </a:r>
            <a:endParaRPr/>
          </a:p>
          <a:p>
            <a:pPr>
              <a:defRPr/>
            </a:pPr>
            <a:endParaRPr lang="nb-NO" sz="3200">
              <a:solidFill>
                <a:srgbClr val="002060"/>
              </a:solidFill>
              <a:latin typeface="Aptos Light"/>
            </a:endParaRPr>
          </a:p>
          <a:p>
            <a:pPr>
              <a:defRPr/>
            </a:pPr>
            <a:r>
              <a:rPr lang="nb-NO" sz="3200">
                <a:solidFill>
                  <a:srgbClr val="002060"/>
                </a:solidFill>
                <a:latin typeface="Aptos Light"/>
              </a:rPr>
              <a:t>We didn’t have the source code, but we found the error by creating a simple test dataset to put into the programs</a:t>
            </a:r>
            <a:endParaRPr/>
          </a:p>
          <a:p>
            <a:pPr>
              <a:defRPr/>
            </a:pPr>
            <a:r>
              <a:rPr lang="nb-NO" sz="3200">
                <a:solidFill>
                  <a:srgbClr val="002060"/>
                </a:solidFill>
                <a:latin typeface="Aptos Light"/>
              </a:rPr>
              <a:t>i.e., rather than calculating the GC% for 38000 sequences, we created a test file containing the sequence</a:t>
            </a:r>
          </a:p>
          <a:p>
            <a:pPr>
              <a:defRPr/>
            </a:pPr>
            <a:r>
              <a:rPr lang="nb-NO" sz="2800">
                <a:solidFill>
                  <a:srgbClr val="0070C0"/>
                </a:solidFill>
                <a:latin typeface="Aptos Mono"/>
              </a:rPr>
              <a:t>&gt;test1</a:t>
            </a:r>
            <a:endParaRPr/>
          </a:p>
          <a:p>
            <a:pPr>
              <a:defRPr/>
            </a:pPr>
            <a:r>
              <a:rPr lang="nb-NO" sz="2800">
                <a:solidFill>
                  <a:srgbClr val="0070C0"/>
                </a:solidFill>
                <a:latin typeface="Aptos Mono"/>
              </a:rPr>
              <a:t>AACCGGTT</a:t>
            </a:r>
            <a:endParaRPr sz="2800">
              <a:solidFill>
                <a:srgbClr val="0070C0"/>
              </a:solidFill>
              <a:latin typeface="Aptos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1143000" y="1001485"/>
            <a:ext cx="9653530" cy="4031873"/>
          </a:xfrm>
          <a:prstGeom prst="rect">
            <a:avLst/>
          </a:prstGeom>
          <a:noFill/>
        </p:spPr>
        <p:txBody>
          <a:bodyPr wrap="square" rtlCol="0">
            <a:spAutoFit/>
          </a:bodyPr>
          <a:lstStyle/>
          <a:p>
            <a:pPr>
              <a:defRPr/>
            </a:pPr>
            <a:r>
              <a:rPr lang="nb-NO" sz="3200">
                <a:solidFill>
                  <a:srgbClr val="002060"/>
                </a:solidFill>
                <a:latin typeface="Aptos Light"/>
              </a:rPr>
              <a:t>Now we are going to do the same thing by writing some Python code</a:t>
            </a:r>
          </a:p>
          <a:p>
            <a:pPr>
              <a:defRPr/>
            </a:pPr>
            <a:endParaRPr lang="nb-NO" sz="3200">
              <a:solidFill>
                <a:srgbClr val="002060"/>
              </a:solidFill>
              <a:latin typeface="Aptos Light"/>
            </a:endParaRPr>
          </a:p>
          <a:p>
            <a:pPr>
              <a:defRPr/>
            </a:pPr>
            <a:r>
              <a:rPr lang="nb-NO" sz="3200">
                <a:solidFill>
                  <a:srgbClr val="002060"/>
                </a:solidFill>
                <a:latin typeface="Aptos Light"/>
              </a:rPr>
              <a:t>We will do this by starting with a simple Python program and run in two different ways</a:t>
            </a:r>
          </a:p>
          <a:p>
            <a:pPr>
              <a:defRPr/>
            </a:pPr>
            <a:endParaRPr lang="nb-NO" sz="3200">
              <a:solidFill>
                <a:srgbClr val="002060"/>
              </a:solidFill>
              <a:latin typeface="Aptos Light"/>
            </a:endParaRPr>
          </a:p>
          <a:p>
            <a:pPr>
              <a:defRPr/>
            </a:pPr>
            <a:r>
              <a:rPr lang="nb-NO" sz="3200">
                <a:solidFill>
                  <a:srgbClr val="002060"/>
                </a:solidFill>
                <a:latin typeface="Aptos Light"/>
              </a:rPr>
              <a:t>First of all, we will run it from inside a terminal window</a:t>
            </a:r>
          </a:p>
          <a:p>
            <a:pPr>
              <a:defRPr/>
            </a:pPr>
            <a:r>
              <a:rPr lang="nb-NO" sz="3200">
                <a:solidFill>
                  <a:srgbClr val="002060"/>
                </a:solidFill>
                <a:latin typeface="Aptos Light"/>
              </a:rPr>
              <a:t>Then we will run it inside Jupyter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59103090" name="Title 1"/>
          <p:cNvSpPr>
            <a:spLocks noGrp="1"/>
          </p:cNvSpPr>
          <p:nvPr>
            <p:ph type="title"/>
          </p:nvPr>
        </p:nvSpPr>
        <p:spPr bwMode="auto"/>
        <p:txBody>
          <a:bodyPr>
            <a:normAutofit/>
          </a:bodyPr>
          <a:lstStyle/>
          <a:p>
            <a:pPr>
              <a:defRPr/>
            </a:pPr>
            <a:r>
              <a:rPr lang="nb-NO" sz="5400">
                <a:solidFill>
                  <a:srgbClr val="0070C0"/>
                </a:solidFill>
              </a:rPr>
              <a:t>Programming in Python</a:t>
            </a:r>
            <a:endParaRPr sz="5400">
              <a:solidFill>
                <a:srgbClr val="0070C0"/>
              </a:solidFill>
            </a:endParaRPr>
          </a:p>
        </p:txBody>
      </p:sp>
      <p:sp>
        <p:nvSpPr>
          <p:cNvPr id="73162938" name="Text Placeholder 2"/>
          <p:cNvSpPr>
            <a:spLocks noGrp="1"/>
          </p:cNvSpPr>
          <p:nvPr>
            <p:ph type="body" idx="1"/>
          </p:nvPr>
        </p:nvSpPr>
        <p:spPr bwMode="auto"/>
        <p:txBody>
          <a:bodyPr/>
          <a:lstStyle/>
          <a:p>
            <a:pPr>
              <a:defRPr/>
            </a:pPr>
            <a:r>
              <a:rPr lang="nb-NO"/>
              <a:t>Writing code inside Jupyter Notebook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21902688" name="TextBox 1"/>
          <p:cNvSpPr txBox="1"/>
          <p:nvPr/>
        </p:nvSpPr>
        <p:spPr bwMode="auto">
          <a:xfrm>
            <a:off x="1087916" y="3799769"/>
            <a:ext cx="9653530" cy="584775"/>
          </a:xfrm>
          <a:prstGeom prst="rect">
            <a:avLst/>
          </a:prstGeom>
          <a:noFill/>
        </p:spPr>
        <p:txBody>
          <a:bodyPr wrap="square" rtlCol="0">
            <a:spAutoFit/>
          </a:bodyPr>
          <a:lstStyle/>
          <a:p>
            <a:pPr>
              <a:defRPr/>
            </a:pPr>
            <a:r>
              <a:rPr lang="nb-NO" sz="3200">
                <a:solidFill>
                  <a:srgbClr val="0070C0"/>
                </a:solidFill>
                <a:latin typeface="Aptos Mono"/>
              </a:rPr>
              <a:t>jupyter notebook</a:t>
            </a:r>
            <a:endParaRPr sz="3200">
              <a:solidFill>
                <a:srgbClr val="0070C0"/>
              </a:solidFill>
              <a:latin typeface="Aptos Mono"/>
            </a:endParaRPr>
          </a:p>
        </p:txBody>
      </p:sp>
      <p:sp>
        <p:nvSpPr>
          <p:cNvPr id="2" name="TextBox 1"/>
          <p:cNvSpPr txBox="1"/>
          <p:nvPr/>
        </p:nvSpPr>
        <p:spPr bwMode="auto">
          <a:xfrm>
            <a:off x="1143000" y="1001485"/>
            <a:ext cx="9653530" cy="2554545"/>
          </a:xfrm>
          <a:prstGeom prst="rect">
            <a:avLst/>
          </a:prstGeom>
          <a:noFill/>
        </p:spPr>
        <p:txBody>
          <a:bodyPr wrap="square" rtlCol="0">
            <a:spAutoFit/>
          </a:bodyPr>
          <a:lstStyle/>
          <a:p>
            <a:pPr>
              <a:defRPr/>
            </a:pPr>
            <a:r>
              <a:rPr lang="nb-NO" sz="3200">
                <a:solidFill>
                  <a:srgbClr val="002060"/>
                </a:solidFill>
                <a:latin typeface="Aptos Light"/>
              </a:rPr>
              <a:t>Open a command window </a:t>
            </a:r>
            <a:endParaRPr/>
          </a:p>
          <a:p>
            <a:pPr>
              <a:defRPr/>
            </a:pPr>
            <a:r>
              <a:rPr lang="nb-NO" sz="3200">
                <a:solidFill>
                  <a:srgbClr val="002060"/>
                </a:solidFill>
                <a:latin typeface="Aptos Light"/>
              </a:rPr>
              <a:t>(in Windows you can do this by typing </a:t>
            </a:r>
            <a:r>
              <a:rPr lang="nb-NO" sz="3200">
                <a:solidFill>
                  <a:srgbClr val="0070C0"/>
                </a:solidFill>
                <a:latin typeface="Aptos Mono"/>
              </a:rPr>
              <a:t>&lt;CTRL&gt;+&lt;SHIFT&gt;+P</a:t>
            </a:r>
            <a:r>
              <a:rPr lang="nb-NO" sz="3200">
                <a:solidFill>
                  <a:srgbClr val="002060"/>
                </a:solidFill>
                <a:latin typeface="Aptos Light"/>
              </a:rPr>
              <a:t>)</a:t>
            </a:r>
            <a:endParaRPr/>
          </a:p>
          <a:p>
            <a:pPr>
              <a:defRPr/>
            </a:pPr>
            <a:endParaRPr lang="nb-NO" sz="3200">
              <a:solidFill>
                <a:srgbClr val="002060"/>
              </a:solidFill>
              <a:latin typeface="Aptos Light"/>
            </a:endParaRPr>
          </a:p>
          <a:p>
            <a:pPr>
              <a:defRPr/>
            </a:pPr>
            <a:r>
              <a:rPr sz="3200">
                <a:solidFill>
                  <a:srgbClr val="002060"/>
                </a:solidFill>
                <a:latin typeface="Aptos Light"/>
              </a:rPr>
              <a:t>When a window opens,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Course files</a:t>
            </a:r>
            <a:endParaRPr/>
          </a:p>
        </p:txBody>
      </p:sp>
      <p:sp>
        <p:nvSpPr>
          <p:cNvPr id="3" name="Text Placeholder 2"/>
          <p:cNvSpPr>
            <a:spLocks noGrp="1"/>
          </p:cNvSpPr>
          <p:nvPr>
            <p:ph type="body" idx="1"/>
          </p:nvPr>
        </p:nvSpPr>
        <p:spPr bwMode="auto"/>
        <p:txBody>
          <a:bodyPr/>
          <a:lstStyle/>
          <a:p>
            <a:pPr>
              <a:defRPr/>
            </a:pPr>
            <a:r>
              <a:rPr lang="en-GB"/>
              <a:t>You can download from github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Picture 2"/>
          <p:cNvPicPr>
            <a:picLocks noChangeAspect="1"/>
          </p:cNvPicPr>
          <p:nvPr/>
        </p:nvPicPr>
        <p:blipFill>
          <a:blip r:embed="rId3"/>
          <a:stretch/>
        </p:blipFill>
        <p:spPr bwMode="auto">
          <a:xfrm>
            <a:off x="363556" y="1543708"/>
            <a:ext cx="7772400" cy="4314070"/>
          </a:xfrm>
          <a:prstGeom prst="rect">
            <a:avLst/>
          </a:prstGeom>
        </p:spPr>
      </p:pic>
      <p:sp>
        <p:nvSpPr>
          <p:cNvPr id="4" name="TextBox 3"/>
          <p:cNvSpPr txBox="1"/>
          <p:nvPr/>
        </p:nvSpPr>
        <p:spPr bwMode="auto">
          <a:xfrm>
            <a:off x="217583" y="340473"/>
            <a:ext cx="9653530" cy="1077218"/>
          </a:xfrm>
          <a:prstGeom prst="rect">
            <a:avLst/>
          </a:prstGeom>
          <a:noFill/>
        </p:spPr>
        <p:txBody>
          <a:bodyPr wrap="square" rtlCol="0">
            <a:spAutoFit/>
          </a:bodyPr>
          <a:lstStyle/>
          <a:p>
            <a:pPr>
              <a:defRPr/>
            </a:pPr>
            <a:r>
              <a:rPr lang="nb-NO" sz="3200">
                <a:solidFill>
                  <a:srgbClr val="002060"/>
                </a:solidFill>
                <a:latin typeface="Aptos Light"/>
              </a:rPr>
              <a:t>After a while (depending on your computer’s speed), a webpage will open that looks something like this</a:t>
            </a:r>
            <a:endParaRPr sz="3200">
              <a:solidFill>
                <a:srgbClr val="002060"/>
              </a:solidFill>
              <a:latin typeface="Aptos Light"/>
            </a:endParaRPr>
          </a:p>
        </p:txBody>
      </p:sp>
      <p:pic>
        <p:nvPicPr>
          <p:cNvPr id="6" name="Picture 5"/>
          <p:cNvPicPr>
            <a:picLocks noChangeAspect="1"/>
          </p:cNvPicPr>
          <p:nvPr/>
        </p:nvPicPr>
        <p:blipFill>
          <a:blip r:embed="rId4"/>
          <a:stretch/>
        </p:blipFill>
        <p:spPr bwMode="auto">
          <a:xfrm>
            <a:off x="4934026" y="3698147"/>
            <a:ext cx="3403600" cy="2921000"/>
          </a:xfrm>
          <a:prstGeom prst="rect">
            <a:avLst/>
          </a:prstGeom>
          <a:ln w="28575">
            <a:solidFill>
              <a:srgbClr val="00B050"/>
            </a:solidFill>
          </a:ln>
          <a:effectLst>
            <a:outerShdw blurRad="50800" dist="38100" dir="2700000" algn="tl" rotWithShape="0">
              <a:schemeClr val="accent6">
                <a:lumMod val="75000"/>
                <a:alpha val="40000"/>
              </a:schemeClr>
            </a:outerShdw>
          </a:effectLst>
        </p:spPr>
      </p:pic>
      <p:sp>
        <p:nvSpPr>
          <p:cNvPr id="7" name="Rectangle 6"/>
          <p:cNvSpPr/>
          <p:nvPr/>
        </p:nvSpPr>
        <p:spPr bwMode="auto">
          <a:xfrm>
            <a:off x="771181" y="3470313"/>
            <a:ext cx="2060154" cy="1641514"/>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a:p>
        </p:txBody>
      </p:sp>
      <p:cxnSp>
        <p:nvCxnSpPr>
          <p:cNvPr id="9" name="Straight Arrow Connector 8"/>
          <p:cNvCxnSpPr/>
          <p:nvPr/>
        </p:nvCxnSpPr>
        <p:spPr bwMode="auto">
          <a:xfrm>
            <a:off x="3029639" y="4252511"/>
            <a:ext cx="1784732" cy="727113"/>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bwMode="auto">
          <a:xfrm>
            <a:off x="8672188" y="3849848"/>
            <a:ext cx="3294344" cy="2677656"/>
          </a:xfrm>
          <a:prstGeom prst="rect">
            <a:avLst/>
          </a:prstGeom>
          <a:noFill/>
        </p:spPr>
        <p:txBody>
          <a:bodyPr wrap="square" rtlCol="0">
            <a:spAutoFit/>
          </a:bodyPr>
          <a:lstStyle/>
          <a:p>
            <a:pPr>
              <a:defRPr/>
            </a:pPr>
            <a:r>
              <a:rPr lang="nb-NO" sz="2800">
                <a:solidFill>
                  <a:schemeClr val="accent6">
                    <a:lumMod val="50000"/>
                  </a:schemeClr>
                </a:solidFill>
                <a:latin typeface="Aptos Light"/>
              </a:rPr>
              <a:t>It won’t look exactly the same, because you need to move to the folder where you downloaded the code</a:t>
            </a:r>
            <a:endParaRPr sz="2800">
              <a:solidFill>
                <a:schemeClr val="accent6">
                  <a:lumMod val="50000"/>
                </a:schemeClr>
              </a:solidFill>
              <a:latin typeface="Aptos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Picture 2"/>
          <p:cNvPicPr>
            <a:picLocks noChangeAspect="1"/>
          </p:cNvPicPr>
          <p:nvPr/>
        </p:nvPicPr>
        <p:blipFill>
          <a:blip r:embed="rId3"/>
          <a:stretch/>
        </p:blipFill>
        <p:spPr bwMode="auto">
          <a:xfrm>
            <a:off x="294186" y="1770953"/>
            <a:ext cx="9025177" cy="4996511"/>
          </a:xfrm>
          <a:prstGeom prst="rect">
            <a:avLst/>
          </a:prstGeom>
        </p:spPr>
      </p:pic>
      <p:sp>
        <p:nvSpPr>
          <p:cNvPr id="4" name="TextBox 3"/>
          <p:cNvSpPr txBox="1"/>
          <p:nvPr/>
        </p:nvSpPr>
        <p:spPr bwMode="auto">
          <a:xfrm>
            <a:off x="217583" y="340473"/>
            <a:ext cx="9653530" cy="1077218"/>
          </a:xfrm>
          <a:prstGeom prst="rect">
            <a:avLst/>
          </a:prstGeom>
          <a:noFill/>
        </p:spPr>
        <p:txBody>
          <a:bodyPr wrap="square" rtlCol="0">
            <a:spAutoFit/>
          </a:bodyPr>
          <a:lstStyle/>
          <a:p>
            <a:pPr>
              <a:defRPr/>
            </a:pPr>
            <a:r>
              <a:rPr lang="nb-NO" sz="3200">
                <a:solidFill>
                  <a:srgbClr val="002060"/>
                </a:solidFill>
                <a:latin typeface="Aptos Light"/>
              </a:rPr>
              <a:t>For example, before i started </a:t>
            </a:r>
            <a:r>
              <a:rPr lang="nb-NO" sz="3200" b="1">
                <a:solidFill>
                  <a:srgbClr val="002060"/>
                </a:solidFill>
                <a:latin typeface="Aptos Light"/>
              </a:rPr>
              <a:t>jupyter</a:t>
            </a:r>
            <a:r>
              <a:rPr lang="nb-NO" sz="3200">
                <a:solidFill>
                  <a:srgbClr val="002060"/>
                </a:solidFill>
                <a:latin typeface="Aptos Light"/>
              </a:rPr>
              <a:t>, i changed the directory to the folder where i downloaded the code</a:t>
            </a:r>
            <a:endParaRPr sz="3200">
              <a:solidFill>
                <a:srgbClr val="002060"/>
              </a:solidFill>
              <a:latin typeface="Aptos Light"/>
            </a:endParaRPr>
          </a:p>
        </p:txBody>
      </p:sp>
      <p:pic>
        <p:nvPicPr>
          <p:cNvPr id="5" name="Picture 4"/>
          <p:cNvPicPr>
            <a:picLocks noChangeAspect="1"/>
          </p:cNvPicPr>
          <p:nvPr/>
        </p:nvPicPr>
        <p:blipFill>
          <a:blip r:embed="rId4"/>
          <a:stretch/>
        </p:blipFill>
        <p:spPr bwMode="auto">
          <a:xfrm>
            <a:off x="5685587" y="3732757"/>
            <a:ext cx="3284264" cy="2818584"/>
          </a:xfrm>
          <a:prstGeom prst="rect">
            <a:avLst/>
          </a:prstGeom>
          <a:ln w="28575">
            <a:solidFill>
              <a:srgbClr val="00B050"/>
            </a:solidFill>
          </a:ln>
          <a:effectLst>
            <a:outerShdw blurRad="50800" dist="38100" dir="2700000" algn="tl" rotWithShape="0">
              <a:schemeClr val="accent6">
                <a:lumMod val="75000"/>
                <a:alpha val="40000"/>
              </a:schemeClr>
            </a:outerShdw>
          </a:effectLst>
        </p:spPr>
      </p:pic>
      <p:sp>
        <p:nvSpPr>
          <p:cNvPr id="6" name="Rounded Rectangle 5"/>
          <p:cNvSpPr/>
          <p:nvPr/>
        </p:nvSpPr>
        <p:spPr bwMode="auto">
          <a:xfrm>
            <a:off x="388306" y="2467627"/>
            <a:ext cx="4203507" cy="477251"/>
          </a:xfrm>
          <a:prstGeom prst="roundRect">
            <a:avLst>
              <a:gd name="adj" fmla="val 16667"/>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59103090" name="Title 1"/>
          <p:cNvSpPr>
            <a:spLocks noGrp="1"/>
          </p:cNvSpPr>
          <p:nvPr>
            <p:ph type="title"/>
          </p:nvPr>
        </p:nvSpPr>
        <p:spPr bwMode="auto"/>
        <p:txBody>
          <a:bodyPr>
            <a:normAutofit/>
          </a:bodyPr>
          <a:lstStyle/>
          <a:p>
            <a:pPr>
              <a:defRPr/>
            </a:pPr>
            <a:r>
              <a:rPr lang="nb-NO" sz="5400">
                <a:solidFill>
                  <a:srgbClr val="0070C0"/>
                </a:solidFill>
              </a:rPr>
              <a:t>Programming in Python</a:t>
            </a:r>
            <a:endParaRPr sz="5400">
              <a:solidFill>
                <a:srgbClr val="0070C0"/>
              </a:solidFill>
            </a:endParaRPr>
          </a:p>
        </p:txBody>
      </p:sp>
      <p:sp>
        <p:nvSpPr>
          <p:cNvPr id="73162938" name="Text Placeholder 2"/>
          <p:cNvSpPr>
            <a:spLocks noGrp="1"/>
          </p:cNvSpPr>
          <p:nvPr>
            <p:ph type="body" idx="1"/>
          </p:nvPr>
        </p:nvSpPr>
        <p:spPr bwMode="auto"/>
        <p:txBody>
          <a:bodyPr/>
          <a:lstStyle/>
          <a:p>
            <a:pPr>
              <a:defRPr/>
            </a:pPr>
            <a:r>
              <a:rPr lang="nb-NO"/>
              <a:t>Running code inside a virtual environment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217583" y="340473"/>
            <a:ext cx="9653530" cy="3046988"/>
          </a:xfrm>
          <a:prstGeom prst="rect">
            <a:avLst/>
          </a:prstGeom>
          <a:noFill/>
        </p:spPr>
        <p:txBody>
          <a:bodyPr wrap="square" rtlCol="0">
            <a:spAutoFit/>
          </a:bodyPr>
          <a:lstStyle/>
          <a:p>
            <a:pPr>
              <a:defRPr/>
            </a:pPr>
            <a:r>
              <a:rPr lang="nb-NO" sz="3200">
                <a:solidFill>
                  <a:srgbClr val="002060"/>
                </a:solidFill>
                <a:latin typeface="Aptos Light"/>
              </a:rPr>
              <a:t>How would you describe a bicycle?</a:t>
            </a:r>
            <a:endParaRPr/>
          </a:p>
          <a:p>
            <a:pPr>
              <a:defRPr/>
            </a:pPr>
            <a:endParaRPr lang="nb-NO" sz="3200">
              <a:solidFill>
                <a:srgbClr val="002060"/>
              </a:solidFill>
              <a:latin typeface="Aptos Light"/>
            </a:endParaRPr>
          </a:p>
          <a:p>
            <a:pPr marL="457200" indent="-457200">
              <a:buFont typeface="Arial"/>
              <a:buChar char="•"/>
              <a:defRPr/>
            </a:pPr>
            <a:r>
              <a:rPr lang="nb-NO" sz="3200">
                <a:solidFill>
                  <a:srgbClr val="002060"/>
                </a:solidFill>
                <a:latin typeface="Aptos Light"/>
              </a:rPr>
              <a:t>Two wheels</a:t>
            </a:r>
          </a:p>
          <a:p>
            <a:pPr marL="457200" indent="-457200">
              <a:buFont typeface="Arial"/>
              <a:buChar char="•"/>
              <a:defRPr/>
            </a:pPr>
            <a:r>
              <a:rPr lang="nb-NO" sz="3200">
                <a:solidFill>
                  <a:srgbClr val="002060"/>
                </a:solidFill>
                <a:latin typeface="Aptos Light"/>
              </a:rPr>
              <a:t>Handlebar</a:t>
            </a:r>
          </a:p>
          <a:p>
            <a:pPr marL="457200" indent="-457200">
              <a:buFont typeface="Arial"/>
              <a:buChar char="•"/>
              <a:defRPr/>
            </a:pPr>
            <a:r>
              <a:rPr lang="nb-NO" sz="3200">
                <a:solidFill>
                  <a:srgbClr val="002060"/>
                </a:solidFill>
                <a:latin typeface="Aptos Light"/>
              </a:rPr>
              <a:t>Saddle</a:t>
            </a:r>
          </a:p>
          <a:p>
            <a:pPr marL="457200" indent="-457200">
              <a:buFont typeface="Arial"/>
              <a:buChar char="•"/>
              <a:defRPr/>
            </a:pPr>
            <a:r>
              <a:rPr lang="nb-NO" sz="3200">
                <a:solidFill>
                  <a:srgbClr val="002060"/>
                </a:solidFill>
                <a:latin typeface="Aptos Light"/>
              </a:rPr>
              <a:t>frame</a:t>
            </a:r>
            <a:endParaRPr sz="3200">
              <a:solidFill>
                <a:srgbClr val="002060"/>
              </a:solidFill>
              <a:latin typeface="Aptos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p:nvSpPr>
          <p:cNvPr id="1031" name="Rectangle 1030"/>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en-US"/>
          </a:p>
        </p:txBody>
      </p:sp>
      <p:pic>
        <p:nvPicPr>
          <p:cNvPr id="1028" name="Picture 4" descr="Tadej Pogacar Slovenia wins Stage 7 Individual Time Trial Giro d'Italia  2024 Images | Cycling Posters"/>
          <p:cNvPicPr>
            <a:picLocks noChangeAspect="1" noChangeArrowheads="1"/>
          </p:cNvPicPr>
          <p:nvPr/>
        </p:nvPicPr>
        <p:blipFill>
          <a:blip r:embed="rId3"/>
          <a:stretch/>
        </p:blipFill>
        <p:spPr bwMode="auto">
          <a:xfrm>
            <a:off x="4379914" y="1066800"/>
            <a:ext cx="3366668" cy="5048250"/>
          </a:xfrm>
          <a:prstGeom prst="rect">
            <a:avLst/>
          </a:prstGeom>
          <a:noFill/>
        </p:spPr>
      </p:pic>
      <p:sp>
        <p:nvSpPr>
          <p:cNvPr id="3" name="TextBox 2"/>
          <p:cNvSpPr txBox="1"/>
          <p:nvPr/>
        </p:nvSpPr>
        <p:spPr bwMode="auto">
          <a:xfrm>
            <a:off x="217583" y="340473"/>
            <a:ext cx="9653530" cy="584775"/>
          </a:xfrm>
          <a:prstGeom prst="rect">
            <a:avLst/>
          </a:prstGeom>
          <a:noFill/>
        </p:spPr>
        <p:txBody>
          <a:bodyPr wrap="square" rtlCol="0">
            <a:spAutoFit/>
          </a:bodyPr>
          <a:lstStyle/>
          <a:p>
            <a:pPr>
              <a:defRPr/>
            </a:pPr>
            <a:r>
              <a:rPr lang="nb-NO" sz="3200">
                <a:solidFill>
                  <a:srgbClr val="002060"/>
                </a:solidFill>
                <a:latin typeface="Aptos Light"/>
              </a:rPr>
              <a:t>Here is a bike</a:t>
            </a:r>
            <a:endParaRPr sz="3200">
              <a:solidFill>
                <a:srgbClr val="002060"/>
              </a:solidFill>
              <a:latin typeface="Aptos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50" name="Picture 2" descr="Fisher-Price Barbie Tough Trike"/>
          <p:cNvPicPr>
            <a:picLocks noChangeAspect="1" noChangeArrowheads="1"/>
          </p:cNvPicPr>
          <p:nvPr/>
        </p:nvPicPr>
        <p:blipFill>
          <a:blip r:embed="rId3"/>
          <a:stretch/>
        </p:blipFill>
        <p:spPr bwMode="auto">
          <a:xfrm>
            <a:off x="4267200" y="1295400"/>
            <a:ext cx="4057650" cy="4057650"/>
          </a:xfrm>
          <a:prstGeom prst="rect">
            <a:avLst/>
          </a:prstGeom>
          <a:noFill/>
        </p:spPr>
      </p:pic>
      <p:sp>
        <p:nvSpPr>
          <p:cNvPr id="2" name="TextBox 1"/>
          <p:cNvSpPr txBox="1"/>
          <p:nvPr/>
        </p:nvSpPr>
        <p:spPr bwMode="auto">
          <a:xfrm>
            <a:off x="217583" y="340473"/>
            <a:ext cx="9653530" cy="584775"/>
          </a:xfrm>
          <a:prstGeom prst="rect">
            <a:avLst/>
          </a:prstGeom>
          <a:noFill/>
        </p:spPr>
        <p:txBody>
          <a:bodyPr wrap="square" rtlCol="0">
            <a:spAutoFit/>
          </a:bodyPr>
          <a:lstStyle/>
          <a:p>
            <a:pPr>
              <a:defRPr/>
            </a:pPr>
            <a:r>
              <a:rPr lang="nb-NO" sz="3200">
                <a:solidFill>
                  <a:srgbClr val="002060"/>
                </a:solidFill>
                <a:latin typeface="Aptos Light"/>
              </a:rPr>
              <a:t>Here is another bike</a:t>
            </a:r>
            <a:endParaRPr sz="3200">
              <a:solidFill>
                <a:srgbClr val="002060"/>
              </a:solidFill>
              <a:latin typeface="Aptos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Picture 4" descr="Tadej Pogacar Slovenia wins Stage 7 Individual Time Trial Giro d'Italia  2024 Images | Cycling Posters"/>
          <p:cNvPicPr>
            <a:picLocks noChangeAspect="1" noChangeArrowheads="1"/>
          </p:cNvPicPr>
          <p:nvPr/>
        </p:nvPicPr>
        <p:blipFill>
          <a:blip r:embed="rId3"/>
          <a:stretch/>
        </p:blipFill>
        <p:spPr bwMode="auto">
          <a:xfrm>
            <a:off x="2318454" y="1040879"/>
            <a:ext cx="3366668" cy="5048250"/>
          </a:xfrm>
          <a:prstGeom prst="rect">
            <a:avLst/>
          </a:prstGeom>
          <a:noFill/>
        </p:spPr>
      </p:pic>
      <p:pic>
        <p:nvPicPr>
          <p:cNvPr id="3" name="Picture 2" descr="Fisher-Price Barbie Tough Trike"/>
          <p:cNvPicPr>
            <a:picLocks noChangeAspect="1" noChangeArrowheads="1"/>
          </p:cNvPicPr>
          <p:nvPr/>
        </p:nvPicPr>
        <p:blipFill>
          <a:blip r:embed="rId4"/>
          <a:stretch/>
        </p:blipFill>
        <p:spPr bwMode="auto">
          <a:xfrm>
            <a:off x="6515100" y="1581150"/>
            <a:ext cx="4057650" cy="4057650"/>
          </a:xfrm>
          <a:prstGeom prst="rect">
            <a:avLst/>
          </a:prstGeom>
          <a:noFill/>
        </p:spPr>
      </p:pic>
      <p:sp>
        <p:nvSpPr>
          <p:cNvPr id="4" name="TextBox 3"/>
          <p:cNvSpPr txBox="1"/>
          <p:nvPr/>
        </p:nvSpPr>
        <p:spPr bwMode="auto">
          <a:xfrm>
            <a:off x="217582" y="340473"/>
            <a:ext cx="11174317" cy="584775"/>
          </a:xfrm>
          <a:prstGeom prst="rect">
            <a:avLst/>
          </a:prstGeom>
          <a:noFill/>
        </p:spPr>
        <p:txBody>
          <a:bodyPr wrap="square" rtlCol="0">
            <a:spAutoFit/>
          </a:bodyPr>
          <a:lstStyle/>
          <a:p>
            <a:pPr>
              <a:defRPr/>
            </a:pPr>
            <a:r>
              <a:rPr lang="nb-NO" sz="3200">
                <a:solidFill>
                  <a:srgbClr val="002060"/>
                </a:solidFill>
                <a:latin typeface="Aptos Light"/>
              </a:rPr>
              <a:t>The parts are incompatible (e.g., you can’t change the wheels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217582" y="340473"/>
            <a:ext cx="11174317" cy="3662541"/>
          </a:xfrm>
          <a:prstGeom prst="rect">
            <a:avLst/>
          </a:prstGeom>
          <a:noFill/>
        </p:spPr>
        <p:txBody>
          <a:bodyPr wrap="square" rtlCol="0">
            <a:spAutoFit/>
          </a:bodyPr>
          <a:lstStyle/>
          <a:p>
            <a:pPr>
              <a:defRPr/>
            </a:pPr>
            <a:r>
              <a:rPr lang="nb-NO" sz="3200">
                <a:solidFill>
                  <a:srgbClr val="002060"/>
                </a:solidFill>
                <a:latin typeface="Aptos Light"/>
              </a:rPr>
              <a:t>This is a bit like the problem you face with Python</a:t>
            </a:r>
            <a:endParaRPr/>
          </a:p>
          <a:p>
            <a:pPr>
              <a:defRPr/>
            </a:pPr>
            <a:endParaRPr lang="nb-NO" sz="3200">
              <a:solidFill>
                <a:srgbClr val="002060"/>
              </a:solidFill>
              <a:latin typeface="Aptos Light"/>
            </a:endParaRPr>
          </a:p>
          <a:p>
            <a:pPr>
              <a:defRPr/>
            </a:pPr>
            <a:r>
              <a:rPr lang="nb-NO" sz="2800">
                <a:solidFill>
                  <a:srgbClr val="002060"/>
                </a:solidFill>
                <a:latin typeface="Aptos Mono"/>
              </a:rPr>
              <a:t>import sklearn</a:t>
            </a:r>
            <a:br>
              <a:rPr lang="nb-NO" sz="2800">
                <a:solidFill>
                  <a:srgbClr val="002060"/>
                </a:solidFill>
                <a:latin typeface="Aptos Mono"/>
              </a:rPr>
            </a:br>
            <a:r>
              <a:rPr lang="nb-NO" sz="2800">
                <a:solidFill>
                  <a:srgbClr val="002060"/>
                </a:solidFill>
                <a:latin typeface="Aptos Mono"/>
              </a:rPr>
              <a:t>import tensorflow as tf</a:t>
            </a:r>
          </a:p>
          <a:p>
            <a:pPr>
              <a:defRPr/>
            </a:pPr>
            <a:endParaRPr lang="nb-NO" sz="2800">
              <a:solidFill>
                <a:srgbClr val="002060"/>
              </a:solidFill>
              <a:latin typeface="Aptos Mono"/>
            </a:endParaRPr>
          </a:p>
          <a:p>
            <a:pPr>
              <a:defRPr/>
            </a:pPr>
            <a:r>
              <a:rPr lang="nb-NO" sz="2800">
                <a:solidFill>
                  <a:srgbClr val="002060"/>
                </a:solidFill>
                <a:latin typeface="Aptos"/>
              </a:rPr>
              <a:t>They both use Pandas, but may require different versions of the Pandas package</a:t>
            </a:r>
          </a:p>
          <a:p>
            <a:pPr>
              <a:defRPr/>
            </a:pPr>
            <a:endParaRPr lang="nb-NO" sz="2800">
              <a:solidFill>
                <a:srgbClr val="002060"/>
              </a:solidFill>
              <a:latin typeface="Aptos Mono"/>
            </a:endParaRPr>
          </a:p>
        </p:txBody>
      </p:sp>
      <p:pic>
        <p:nvPicPr>
          <p:cNvPr id="3" name="Picture 4" descr="Tadej Pogacar Slovenia wins Stage 7 Individual Time Trial Giro d'Italia  2024 Images | Cycling Posters"/>
          <p:cNvPicPr>
            <a:picLocks noChangeAspect="1" noChangeArrowheads="1"/>
          </p:cNvPicPr>
          <p:nvPr/>
        </p:nvPicPr>
        <p:blipFill>
          <a:blip r:embed="rId3"/>
          <a:stretch/>
        </p:blipFill>
        <p:spPr bwMode="auto">
          <a:xfrm>
            <a:off x="9005004" y="5222651"/>
            <a:ext cx="1090611" cy="1635349"/>
          </a:xfrm>
          <a:prstGeom prst="rect">
            <a:avLst/>
          </a:prstGeom>
          <a:noFill/>
        </p:spPr>
      </p:pic>
      <p:pic>
        <p:nvPicPr>
          <p:cNvPr id="4" name="Picture 3" descr="Fisher-Price Barbie Tough Trike"/>
          <p:cNvPicPr>
            <a:picLocks noChangeAspect="1" noChangeArrowheads="1"/>
          </p:cNvPicPr>
          <p:nvPr/>
        </p:nvPicPr>
        <p:blipFill>
          <a:blip r:embed="rId4"/>
          <a:stretch/>
        </p:blipFill>
        <p:spPr bwMode="auto">
          <a:xfrm>
            <a:off x="10648950" y="5372100"/>
            <a:ext cx="1314450" cy="131445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217582" y="340473"/>
            <a:ext cx="11174317" cy="584775"/>
          </a:xfrm>
          <a:prstGeom prst="rect">
            <a:avLst/>
          </a:prstGeom>
          <a:noFill/>
        </p:spPr>
        <p:txBody>
          <a:bodyPr wrap="square" rtlCol="0">
            <a:spAutoFit/>
          </a:bodyPr>
          <a:lstStyle/>
          <a:p>
            <a:pPr>
              <a:defRPr/>
            </a:pPr>
            <a:r>
              <a:rPr lang="nb-NO" sz="3200">
                <a:solidFill>
                  <a:srgbClr val="002060"/>
                </a:solidFill>
                <a:latin typeface="Aptos Light"/>
              </a:rPr>
              <a:t>What about Anaconda or MiniConda?</a:t>
            </a:r>
            <a:endParaRPr/>
          </a:p>
        </p:txBody>
      </p:sp>
      <p:pic>
        <p:nvPicPr>
          <p:cNvPr id="5122" name="Picture 2" descr="Download Anaconda for Cloudera"/>
          <p:cNvPicPr>
            <a:picLocks noChangeAspect="1" noChangeArrowheads="1"/>
          </p:cNvPicPr>
          <p:nvPr/>
        </p:nvPicPr>
        <p:blipFill>
          <a:blip r:embed="rId3"/>
          <a:stretch/>
        </p:blipFill>
        <p:spPr bwMode="auto">
          <a:xfrm>
            <a:off x="8134350" y="428624"/>
            <a:ext cx="2495550" cy="1247775"/>
          </a:xfrm>
          <a:prstGeom prst="rect">
            <a:avLst/>
          </a:prstGeom>
          <a:noFill/>
        </p:spPr>
      </p:pic>
      <p:sp>
        <p:nvSpPr>
          <p:cNvPr id="3" name="TextBox 2"/>
          <p:cNvSpPr txBox="1"/>
          <p:nvPr/>
        </p:nvSpPr>
        <p:spPr bwMode="auto">
          <a:xfrm>
            <a:off x="293782" y="1921623"/>
            <a:ext cx="11174317" cy="3046988"/>
          </a:xfrm>
          <a:prstGeom prst="rect">
            <a:avLst/>
          </a:prstGeom>
          <a:noFill/>
        </p:spPr>
        <p:txBody>
          <a:bodyPr wrap="square" rtlCol="0">
            <a:spAutoFit/>
          </a:bodyPr>
          <a:lstStyle/>
          <a:p>
            <a:pPr>
              <a:defRPr/>
            </a:pPr>
            <a:r>
              <a:rPr lang="nb-NO" sz="3200">
                <a:solidFill>
                  <a:srgbClr val="002060"/>
                </a:solidFill>
                <a:latin typeface="Aptos Light"/>
              </a:rPr>
              <a:t>Anaconda gives you whatever version happens to be in the package. So it tries to make sure the are no dependency issues, but it may break other programs you already have installed</a:t>
            </a:r>
          </a:p>
          <a:p>
            <a:pPr>
              <a:defRPr/>
            </a:pPr>
            <a:endParaRPr lang="nb-NO" sz="3200">
              <a:solidFill>
                <a:srgbClr val="002060"/>
              </a:solidFill>
              <a:latin typeface="Aptos Light"/>
            </a:endParaRPr>
          </a:p>
          <a:p>
            <a:pPr>
              <a:defRPr/>
            </a:pPr>
            <a:r>
              <a:rPr lang="nb-NO" sz="3200">
                <a:solidFill>
                  <a:srgbClr val="002060"/>
                </a:solidFill>
                <a:latin typeface="Aptos Light"/>
              </a:rPr>
              <a:t>Also, Anaconda gives you many other packages you may never use</a:t>
            </a:r>
          </a:p>
        </p:txBody>
      </p:sp>
      <p:pic>
        <p:nvPicPr>
          <p:cNvPr id="4" name="Picture 3" descr="Fisher-Price Barbie Tough Trike"/>
          <p:cNvPicPr>
            <a:picLocks noChangeAspect="1" noChangeArrowheads="1"/>
          </p:cNvPicPr>
          <p:nvPr/>
        </p:nvPicPr>
        <p:blipFill>
          <a:blip r:embed="rId4"/>
          <a:stretch/>
        </p:blipFill>
        <p:spPr bwMode="auto">
          <a:xfrm>
            <a:off x="1028700" y="5124450"/>
            <a:ext cx="1219200" cy="1219200"/>
          </a:xfrm>
          <a:prstGeom prst="rect">
            <a:avLst/>
          </a:prstGeom>
          <a:noFill/>
        </p:spPr>
      </p:pic>
      <p:pic>
        <p:nvPicPr>
          <p:cNvPr id="5124" name="Picture 4" descr="Indo Royal High-Speed Table Fan | 2200 ..."/>
          <p:cNvPicPr>
            <a:picLocks noChangeAspect="1" noChangeArrowheads="1"/>
          </p:cNvPicPr>
          <p:nvPr/>
        </p:nvPicPr>
        <p:blipFill>
          <a:blip r:embed="rId5"/>
          <a:stretch/>
        </p:blipFill>
        <p:spPr bwMode="auto">
          <a:xfrm>
            <a:off x="2514600" y="5124450"/>
            <a:ext cx="1200150" cy="1200150"/>
          </a:xfrm>
          <a:prstGeom prst="rect">
            <a:avLst/>
          </a:prstGeom>
          <a:noFill/>
        </p:spPr>
      </p:pic>
      <p:pic>
        <p:nvPicPr>
          <p:cNvPr id="5126" name="Picture 6" descr="AK-47 | Definition, History, Operation ..."/>
          <p:cNvPicPr>
            <a:picLocks noChangeAspect="1" noChangeArrowheads="1"/>
          </p:cNvPicPr>
          <p:nvPr/>
        </p:nvPicPr>
        <p:blipFill>
          <a:blip r:embed="rId6"/>
          <a:stretch/>
        </p:blipFill>
        <p:spPr bwMode="auto">
          <a:xfrm>
            <a:off x="4025899" y="5219700"/>
            <a:ext cx="1081024" cy="1085850"/>
          </a:xfrm>
          <a:prstGeom prst="rect">
            <a:avLst/>
          </a:prstGeom>
          <a:noFill/>
        </p:spPr>
      </p:pic>
      <p:pic>
        <p:nvPicPr>
          <p:cNvPr id="5128" name="Picture 8" descr="60Hz, 720p HD LED TV Düz Ekran ..."/>
          <p:cNvPicPr>
            <a:picLocks noChangeAspect="1" noChangeArrowheads="1"/>
          </p:cNvPicPr>
          <p:nvPr/>
        </p:nvPicPr>
        <p:blipFill>
          <a:blip r:embed="rId7"/>
          <a:stretch/>
        </p:blipFill>
        <p:spPr bwMode="auto">
          <a:xfrm>
            <a:off x="5486400" y="5200650"/>
            <a:ext cx="1162050" cy="1162050"/>
          </a:xfrm>
          <a:prstGeom prst="rect">
            <a:avLst/>
          </a:prstGeom>
          <a:noFill/>
        </p:spPr>
      </p:pic>
      <p:pic>
        <p:nvPicPr>
          <p:cNvPr id="5130" name="Picture 10" descr="Tomatoes get boost in growth ..."/>
          <p:cNvPicPr>
            <a:picLocks noChangeAspect="1" noChangeArrowheads="1"/>
          </p:cNvPicPr>
          <p:nvPr/>
        </p:nvPicPr>
        <p:blipFill>
          <a:blip r:embed="rId8"/>
          <a:stretch/>
        </p:blipFill>
        <p:spPr bwMode="auto">
          <a:xfrm>
            <a:off x="7029450" y="5105400"/>
            <a:ext cx="1200150" cy="1200150"/>
          </a:xfrm>
          <a:prstGeom prst="rect">
            <a:avLst/>
          </a:prstGeom>
          <a:noFill/>
        </p:spPr>
      </p:pic>
      <p:pic>
        <p:nvPicPr>
          <p:cNvPr id="5132" name="Picture 12" descr="Bunny breeds: choosing your perfect pet ..."/>
          <p:cNvPicPr>
            <a:picLocks noChangeAspect="1" noChangeArrowheads="1"/>
          </p:cNvPicPr>
          <p:nvPr/>
        </p:nvPicPr>
        <p:blipFill>
          <a:blip r:embed="rId9"/>
          <a:stretch/>
        </p:blipFill>
        <p:spPr bwMode="auto">
          <a:xfrm>
            <a:off x="8508999" y="4960848"/>
            <a:ext cx="1648821" cy="1325652"/>
          </a:xfrm>
          <a:prstGeom prst="rect">
            <a:avLst/>
          </a:prstGeom>
          <a:noFill/>
        </p:spPr>
      </p:pic>
      <p:pic>
        <p:nvPicPr>
          <p:cNvPr id="5134" name="Picture 14" descr="Crown Clip Art | Gold Crown Clipart ..."/>
          <p:cNvPicPr>
            <a:picLocks noChangeAspect="1" noChangeArrowheads="1"/>
          </p:cNvPicPr>
          <p:nvPr/>
        </p:nvPicPr>
        <p:blipFill>
          <a:blip r:embed="rId10"/>
          <a:stretch/>
        </p:blipFill>
        <p:spPr bwMode="auto">
          <a:xfrm>
            <a:off x="10229850" y="4953000"/>
            <a:ext cx="1352550" cy="135255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637395" y="468442"/>
            <a:ext cx="5440913" cy="769441"/>
          </a:xfrm>
          <a:prstGeom prst="rect">
            <a:avLst/>
          </a:prstGeom>
          <a:noFill/>
        </p:spPr>
        <p:txBody>
          <a:bodyPr wrap="none" rtlCol="0">
            <a:spAutoFit/>
          </a:bodyPr>
          <a:lstStyle/>
          <a:p>
            <a:pPr>
              <a:defRPr/>
            </a:pPr>
            <a:r>
              <a:rPr sz="4400" b="1">
                <a:latin typeface="Aptos Light"/>
              </a:rPr>
              <a:t>Virtual Environments </a:t>
            </a:r>
            <a:endParaRPr/>
          </a:p>
        </p:txBody>
      </p:sp>
      <p:sp>
        <p:nvSpPr>
          <p:cNvPr id="3" name="TextBox 2"/>
          <p:cNvSpPr txBox="1"/>
          <p:nvPr/>
        </p:nvSpPr>
        <p:spPr bwMode="auto">
          <a:xfrm>
            <a:off x="624903" y="1505262"/>
            <a:ext cx="10827582" cy="1077218"/>
          </a:xfrm>
          <a:prstGeom prst="rect">
            <a:avLst/>
          </a:prstGeom>
          <a:noFill/>
        </p:spPr>
        <p:txBody>
          <a:bodyPr wrap="square" rtlCol="0">
            <a:spAutoFit/>
          </a:bodyPr>
          <a:lstStyle/>
          <a:p>
            <a:pPr>
              <a:defRPr/>
            </a:pPr>
            <a:r>
              <a:rPr sz="3200">
                <a:latin typeface="Aptos Light"/>
              </a:rPr>
              <a:t>Virtual Enviroments give you a way to create a custom environment to run your code</a:t>
            </a:r>
            <a:endParaRPr/>
          </a:p>
        </p:txBody>
      </p:sp>
      <p:pic>
        <p:nvPicPr>
          <p:cNvPr id="4" name="Picture 4" descr="Tadej Pogacar Slovenia wins Stage 7 Individual Time Trial Giro d'Italia  2024 Images | Cycling Posters"/>
          <p:cNvPicPr>
            <a:picLocks noChangeAspect="1" noChangeArrowheads="1"/>
          </p:cNvPicPr>
          <p:nvPr/>
        </p:nvPicPr>
        <p:blipFill>
          <a:blip r:embed="rId3"/>
          <a:stretch/>
        </p:blipFill>
        <p:spPr bwMode="auto">
          <a:xfrm>
            <a:off x="2786897" y="4241224"/>
            <a:ext cx="1170507" cy="1755152"/>
          </a:xfrm>
          <a:prstGeom prst="rect">
            <a:avLst/>
          </a:prstGeom>
          <a:noFill/>
        </p:spPr>
      </p:pic>
      <p:pic>
        <p:nvPicPr>
          <p:cNvPr id="5" name="Picture 4" descr="Fisher-Price Barbie Tough Trike"/>
          <p:cNvPicPr>
            <a:picLocks noChangeAspect="1" noChangeArrowheads="1"/>
          </p:cNvPicPr>
          <p:nvPr/>
        </p:nvPicPr>
        <p:blipFill>
          <a:blip r:embed="rId4"/>
          <a:stretch/>
        </p:blipFill>
        <p:spPr bwMode="auto">
          <a:xfrm>
            <a:off x="7505700" y="3943350"/>
            <a:ext cx="1962149" cy="1962149"/>
          </a:xfrm>
          <a:prstGeom prst="rect">
            <a:avLst/>
          </a:prstGeom>
          <a:noFill/>
        </p:spPr>
      </p:pic>
      <p:sp>
        <p:nvSpPr>
          <p:cNvPr id="6" name="Rounded Rectangle 5"/>
          <p:cNvSpPr/>
          <p:nvPr/>
        </p:nvSpPr>
        <p:spPr bwMode="auto">
          <a:xfrm>
            <a:off x="1752599" y="3342806"/>
            <a:ext cx="3329066" cy="3362793"/>
          </a:xfrm>
          <a:prstGeom prst="roundRect">
            <a:avLst>
              <a:gd name="adj" fmla="val 16667"/>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7" name="Rounded Rectangle 6"/>
          <p:cNvSpPr/>
          <p:nvPr/>
        </p:nvSpPr>
        <p:spPr bwMode="auto">
          <a:xfrm>
            <a:off x="6851754" y="3300334"/>
            <a:ext cx="3329066" cy="3362793"/>
          </a:xfrm>
          <a:prstGeom prst="roundRect">
            <a:avLst>
              <a:gd name="adj" fmla="val 16667"/>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8" name="TextBox 7"/>
          <p:cNvSpPr txBox="1"/>
          <p:nvPr/>
        </p:nvSpPr>
        <p:spPr bwMode="auto">
          <a:xfrm>
            <a:off x="1944039" y="3438992"/>
            <a:ext cx="1239442" cy="830997"/>
          </a:xfrm>
          <a:prstGeom prst="rect">
            <a:avLst/>
          </a:prstGeom>
          <a:noFill/>
        </p:spPr>
        <p:txBody>
          <a:bodyPr wrap="none" rtlCol="0">
            <a:spAutoFit/>
          </a:bodyPr>
          <a:lstStyle/>
          <a:p>
            <a:pPr>
              <a:defRPr/>
            </a:pPr>
            <a:r>
              <a:rPr sz="4800" b="1">
                <a:solidFill>
                  <a:srgbClr val="00B050"/>
                </a:solidFill>
                <a:latin typeface="Aptos Light"/>
              </a:rPr>
              <a:t>VE1</a:t>
            </a:r>
            <a:endParaRPr/>
          </a:p>
        </p:txBody>
      </p:sp>
      <p:sp>
        <p:nvSpPr>
          <p:cNvPr id="9" name="TextBox 8"/>
          <p:cNvSpPr txBox="1"/>
          <p:nvPr/>
        </p:nvSpPr>
        <p:spPr bwMode="auto">
          <a:xfrm>
            <a:off x="7043193" y="3438992"/>
            <a:ext cx="1364476" cy="830997"/>
          </a:xfrm>
          <a:prstGeom prst="rect">
            <a:avLst/>
          </a:prstGeom>
          <a:noFill/>
        </p:spPr>
        <p:txBody>
          <a:bodyPr wrap="none" rtlCol="0">
            <a:spAutoFit/>
          </a:bodyPr>
          <a:lstStyle/>
          <a:p>
            <a:pPr>
              <a:defRPr/>
            </a:pPr>
            <a:r>
              <a:rPr sz="4800" b="1">
                <a:solidFill>
                  <a:srgbClr val="00B0F0"/>
                </a:solidFill>
                <a:latin typeface="Aptos Light"/>
              </a:rPr>
              <a:t>VE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782197" y="2521292"/>
            <a:ext cx="10410939" cy="3693319"/>
          </a:xfrm>
          <a:prstGeom prst="rect">
            <a:avLst/>
          </a:prstGeom>
          <a:noFill/>
        </p:spPr>
        <p:txBody>
          <a:bodyPr wrap="square">
            <a:spAutoFit/>
          </a:bodyPr>
          <a:lstStyle/>
          <a:p>
            <a:pPr>
              <a:buNone/>
              <a:defRPr/>
            </a:pPr>
            <a:r>
              <a:rPr lang="en-GB">
                <a:latin typeface="Aptos Mono"/>
              </a:rPr>
              <a:t>Need java 11. Use SDKMAN to handle java versions (</a:t>
            </a:r>
            <a:r>
              <a:rPr lang="en-GB" u="sng">
                <a:latin typeface="Aptos Mono"/>
                <a:hlinkClick r:id="rId3" tooltip="https://sdkman.io/"/>
              </a:rPr>
              <a:t>https://sdkman.io/</a:t>
            </a:r>
            <a:r>
              <a:rPr lang="en-GB">
                <a:latin typeface="Aptos Mono"/>
              </a:rPr>
              <a:t> )</a:t>
            </a:r>
            <a:endParaRPr/>
          </a:p>
          <a:p>
            <a:pPr>
              <a:buNone/>
              <a:defRPr/>
            </a:pPr>
            <a:r>
              <a:rPr lang="en-GB">
                <a:solidFill>
                  <a:srgbClr val="1885E2"/>
                </a:solidFill>
                <a:latin typeface="Aptos Mono"/>
              </a:rPr>
              <a:t>curl -s "https://get.sdkman.io" | bash</a:t>
            </a:r>
            <a:br>
              <a:rPr lang="en-GB">
                <a:latin typeface="Aptos Mono"/>
              </a:rPr>
            </a:br>
            <a:endParaRPr lang="en-GB">
              <a:latin typeface="Aptos Mono"/>
            </a:endParaRPr>
          </a:p>
          <a:p>
            <a:pPr>
              <a:buNone/>
              <a:defRPr/>
            </a:pPr>
            <a:r>
              <a:rPr lang="en-GB">
                <a:latin typeface="Aptos Mono"/>
              </a:rPr>
              <a:t>Note: you need to restart terminal after installation (or just logout and in again)</a:t>
            </a:r>
          </a:p>
          <a:p>
            <a:pPr>
              <a:buNone/>
              <a:defRPr/>
            </a:pPr>
            <a:r>
              <a:rPr lang="en-GB">
                <a:latin typeface="Aptos Mono"/>
              </a:rPr>
              <a:t>or run </a:t>
            </a:r>
          </a:p>
          <a:p>
            <a:pPr>
              <a:buNone/>
              <a:defRPr/>
            </a:pPr>
            <a:r>
              <a:rPr lang="en-GB">
                <a:solidFill>
                  <a:srgbClr val="1885E2"/>
                </a:solidFill>
                <a:latin typeface="Aptos Mono"/>
              </a:rPr>
              <a:t>source "$HOME/.sdkman/bin/</a:t>
            </a:r>
            <a:r>
              <a:rPr lang="en-GB" u="sng">
                <a:solidFill>
                  <a:srgbClr val="1885E2"/>
                </a:solidFill>
                <a:latin typeface="Aptos Mono"/>
                <a:hlinkClick r:id="rId4" tooltip="https://sdkman-init.sh/"/>
              </a:rPr>
              <a:t>sdkman-init.sh</a:t>
            </a:r>
            <a:r>
              <a:rPr lang="en-GB">
                <a:solidFill>
                  <a:srgbClr val="1885E2"/>
                </a:solidFill>
                <a:latin typeface="Aptos Mono"/>
              </a:rPr>
              <a:t>”</a:t>
            </a:r>
            <a:endParaRPr/>
          </a:p>
          <a:p>
            <a:pPr>
              <a:buNone/>
              <a:defRPr/>
            </a:pPr>
            <a:endParaRPr lang="en-GB">
              <a:solidFill>
                <a:srgbClr val="1885E2"/>
              </a:solidFill>
              <a:latin typeface="Aptos Mono"/>
            </a:endParaRPr>
          </a:p>
          <a:p>
            <a:pPr>
              <a:defRPr/>
            </a:pPr>
            <a:r>
              <a:rPr lang="en-GB">
                <a:latin typeface="Aptos Mono"/>
              </a:rPr>
              <a:t>To install Corretto 17:</a:t>
            </a:r>
            <a:endParaRPr/>
          </a:p>
          <a:p>
            <a:pPr>
              <a:defRPr/>
            </a:pPr>
            <a:r>
              <a:rPr lang="en-GB">
                <a:solidFill>
                  <a:srgbClr val="0070C0"/>
                </a:solidFill>
                <a:latin typeface="Aptos Mono"/>
              </a:rPr>
              <a:t>sdk install java 17.0.6-amzn</a:t>
            </a:r>
            <a:endParaRPr/>
          </a:p>
          <a:p>
            <a:pPr>
              <a:defRPr/>
            </a:pPr>
            <a:endParaRPr lang="en-GB">
              <a:solidFill>
                <a:srgbClr val="0070C0"/>
              </a:solidFill>
              <a:latin typeface="Aptos Mono"/>
            </a:endParaRPr>
          </a:p>
          <a:p>
            <a:pPr>
              <a:defRPr/>
            </a:pPr>
            <a:r>
              <a:rPr lang="en-GB">
                <a:latin typeface="Aptos Mono"/>
              </a:rPr>
              <a:t>To install Corretto 8:</a:t>
            </a:r>
            <a:endParaRPr lang="en-GB">
              <a:solidFill>
                <a:srgbClr val="0070C0"/>
              </a:solidFill>
              <a:latin typeface="Aptos Mono"/>
            </a:endParaRPr>
          </a:p>
          <a:p>
            <a:pPr>
              <a:buNone/>
              <a:defRPr/>
            </a:pPr>
            <a:r>
              <a:rPr lang="en-GB">
                <a:solidFill>
                  <a:srgbClr val="0070C0"/>
                </a:solidFill>
                <a:latin typeface="Aptos Mono"/>
              </a:rPr>
              <a:t>sdk install java 8.0.442-amzn</a:t>
            </a:r>
            <a:endParaRPr lang="en-GB">
              <a:latin typeface="Aptos Mono"/>
            </a:endParaRPr>
          </a:p>
        </p:txBody>
      </p:sp>
      <p:sp>
        <p:nvSpPr>
          <p:cNvPr id="4" name="Text Placeholder 2"/>
          <p:cNvSpPr txBox="1"/>
          <p:nvPr/>
        </p:nvSpPr>
        <p:spPr bwMode="auto">
          <a:xfrm>
            <a:off x="457277" y="425087"/>
            <a:ext cx="10515600" cy="1500187"/>
          </a:xfrm>
          <a:prstGeom prst="rect">
            <a:avLst/>
          </a:prstGeom>
        </p:spPr>
        <p:txBody>
          <a:bodyPr>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defRPr/>
            </a:pPr>
            <a:r>
              <a:rPr sz="3600">
                <a:solidFill>
                  <a:schemeClr val="tx1">
                    <a:lumMod val="50000"/>
                    <a:lumOff val="50000"/>
                  </a:schemeClr>
                </a:solidFill>
                <a:latin typeface="Aptos Light"/>
              </a:rPr>
              <a:t>If you are familiar with github, you can pull it from</a:t>
            </a:r>
            <a:endParaRPr/>
          </a:p>
          <a:p>
            <a:pPr marL="0" indent="0">
              <a:buNone/>
              <a:defRPr/>
            </a:pPr>
            <a:r>
              <a:rPr lang="en-GB" u="sng">
                <a:solidFill>
                  <a:schemeClr val="tx1">
                    <a:lumMod val="50000"/>
                    <a:lumOff val="50000"/>
                  </a:schemeClr>
                </a:solidFill>
                <a:latin typeface="Aptos Mono"/>
                <a:hlinkClick r:id="rId5" tooltip="https://github.com/orgs/CBGOUS/repositories"/>
              </a:rPr>
              <a:t>https://github.com/orgs/CBGOUS/repositories</a:t>
            </a:r>
            <a:r>
              <a:rPr lang="en-GB">
                <a:solidFill>
                  <a:schemeClr val="tx1">
                    <a:lumMod val="50000"/>
                    <a:lumOff val="50000"/>
                  </a:schemeClr>
                </a:solidFill>
                <a:latin typeface="Aptos Mono"/>
              </a:rPr>
              <a:t> </a:t>
            </a:r>
            <a:r>
              <a:rPr>
                <a:solidFill>
                  <a:schemeClr val="tx1">
                    <a:lumMod val="50000"/>
                    <a:lumOff val="50000"/>
                  </a:schemeClr>
                </a:solidFill>
                <a:latin typeface="Aptos Mono"/>
              </a:rPr>
              <a:t> </a:t>
            </a:r>
            <a:endParaRPr/>
          </a:p>
          <a:p>
            <a:pPr marL="0" indent="0">
              <a:buNone/>
              <a:defRPr/>
            </a:pPr>
            <a:endParaRPr sz="3600">
              <a:solidFill>
                <a:schemeClr val="tx1">
                  <a:lumMod val="50000"/>
                  <a:lumOff val="50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t>Reproducible Research</a:t>
            </a:r>
          </a:p>
        </p:txBody>
      </p:sp>
      <p:sp>
        <p:nvSpPr>
          <p:cNvPr id="3" name="Text Placeholder 2"/>
          <p:cNvSpPr>
            <a:spLocks noGrp="1"/>
          </p:cNvSpPr>
          <p:nvPr>
            <p:ph type="body" idx="1"/>
          </p:nvPr>
        </p:nvSpPr>
        <p:spPr bwMode="auto"/>
        <p:txBody>
          <a:bodyPr/>
          <a:lstStyle/>
          <a:p>
            <a:pPr>
              <a:defRPr/>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Rectangle 2"/>
          <p:cNvSpPr/>
          <p:nvPr/>
        </p:nvSpPr>
        <p:spPr bwMode="auto">
          <a:xfrm>
            <a:off x="5724606" y="827572"/>
            <a:ext cx="6162594" cy="1200329"/>
          </a:xfrm>
          <a:prstGeom prst="rect">
            <a:avLst/>
          </a:prstGeom>
        </p:spPr>
        <p:txBody>
          <a:bodyPr wrap="square">
            <a:spAutoFit/>
          </a:bodyPr>
          <a:lstStyle/>
          <a:p>
            <a:pPr>
              <a:defRPr/>
            </a:pPr>
            <a:r>
              <a:rPr lang="en-US" sz="2400">
                <a:solidFill>
                  <a:schemeClr val="accent6">
                    <a:lumMod val="50000"/>
                  </a:schemeClr>
                </a:solidFill>
                <a:latin typeface="Calibri Light"/>
                <a:cs typeface="Calibri Light"/>
              </a:rPr>
              <a:t>TO ADDRESS SOME OF THESE ANNOTATION PROBLEMS miRBASE RELEASED A HIGH CONFIDENCE ANNOTATION SET </a:t>
            </a:r>
            <a:endParaRPr/>
          </a:p>
        </p:txBody>
      </p:sp>
      <p:sp>
        <p:nvSpPr>
          <p:cNvPr id="4" name="Rectangle 3"/>
          <p:cNvSpPr/>
          <p:nvPr/>
        </p:nvSpPr>
        <p:spPr bwMode="auto">
          <a:xfrm>
            <a:off x="5733164" y="842562"/>
            <a:ext cx="1903085" cy="923330"/>
          </a:xfrm>
          <a:prstGeom prst="rect">
            <a:avLst/>
          </a:prstGeom>
        </p:spPr>
        <p:txBody>
          <a:bodyPr wrap="none">
            <a:spAutoFit/>
          </a:bodyPr>
          <a:lstStyle/>
          <a:p>
            <a:pPr marL="342900" indent="-342900">
              <a:buAutoNum type="alphaUcParenBoth"/>
              <a:defRPr/>
            </a:pPr>
            <a:r>
              <a:rPr lang="en-US">
                <a:solidFill>
                  <a:schemeClr val="bg1"/>
                </a:solidFill>
                <a:latin typeface="M+ 1m regular"/>
                <a:cs typeface="M+ 1m regular"/>
              </a:rPr>
              <a:t> ALL SPECIES</a:t>
            </a:r>
            <a:endParaRPr/>
          </a:p>
          <a:p>
            <a:pPr marL="342900" indent="-342900">
              <a:buAutoNum type="alphaUcParenBoth"/>
              <a:defRPr/>
            </a:pPr>
            <a:r>
              <a:rPr lang="en-US">
                <a:solidFill>
                  <a:schemeClr val="bg1"/>
                </a:solidFill>
                <a:latin typeface="M+ 1m regular"/>
                <a:cs typeface="M+ 1m regular"/>
              </a:rPr>
              <a:t> HUMAN</a:t>
            </a:r>
            <a:endParaRPr/>
          </a:p>
          <a:p>
            <a:pPr marL="342900" indent="-342900">
              <a:buAutoNum type="alphaUcParenBoth"/>
              <a:defRPr/>
            </a:pPr>
            <a:r>
              <a:rPr lang="en-US">
                <a:solidFill>
                  <a:schemeClr val="bg1"/>
                </a:solidFill>
                <a:latin typeface="M+ 1m regular"/>
                <a:cs typeface="M+ 1m regular"/>
              </a:rPr>
              <a:t> MOUSE</a:t>
            </a:r>
            <a:endParaRPr/>
          </a:p>
        </p:txBody>
      </p:sp>
      <p:sp>
        <p:nvSpPr>
          <p:cNvPr id="5" name="Rectangle 4"/>
          <p:cNvSpPr/>
          <p:nvPr/>
        </p:nvSpPr>
        <p:spPr bwMode="auto">
          <a:xfrm>
            <a:off x="4575646" y="2006058"/>
            <a:ext cx="2945187" cy="369332"/>
          </a:xfrm>
          <a:prstGeom prst="rect">
            <a:avLst/>
          </a:prstGeom>
        </p:spPr>
        <p:txBody>
          <a:bodyPr wrap="none">
            <a:spAutoFit/>
          </a:bodyPr>
          <a:lstStyle/>
          <a:p>
            <a:pPr>
              <a:defRPr/>
            </a:pPr>
            <a:r>
              <a:rPr lang="en-US">
                <a:solidFill>
                  <a:schemeClr val="bg1"/>
                </a:solidFill>
                <a:latin typeface="M+ 1m regular"/>
                <a:cs typeface="M+ 1m regular"/>
              </a:rPr>
              <a:t>V20      V21     V22</a:t>
            </a:r>
            <a:endParaRPr lang="en-US">
              <a:solidFill>
                <a:schemeClr val="bg1"/>
              </a:solidFill>
            </a:endParaRPr>
          </a:p>
        </p:txBody>
      </p:sp>
      <p:sp>
        <p:nvSpPr>
          <p:cNvPr id="8" name="Rectangle 7"/>
          <p:cNvSpPr/>
          <p:nvPr/>
        </p:nvSpPr>
        <p:spPr bwMode="auto">
          <a:xfrm>
            <a:off x="5679635" y="2294058"/>
            <a:ext cx="5922752" cy="1569660"/>
          </a:xfrm>
          <a:prstGeom prst="rect">
            <a:avLst/>
          </a:prstGeom>
        </p:spPr>
        <p:txBody>
          <a:bodyPr wrap="square">
            <a:spAutoFit/>
          </a:bodyPr>
          <a:lstStyle/>
          <a:p>
            <a:pPr>
              <a:defRPr/>
            </a:pPr>
            <a:r>
              <a:rPr lang="en-US" sz="2400">
                <a:solidFill>
                  <a:schemeClr val="accent6">
                    <a:lumMod val="50000"/>
                  </a:schemeClr>
                </a:solidFill>
                <a:latin typeface="Calibri Light"/>
                <a:cs typeface="Calibri Light"/>
              </a:rPr>
              <a:t>3298 DISTINCT HAIRPIN PRECURSORS ACROSS THE THREE RELEASES,</a:t>
            </a:r>
            <a:endParaRPr/>
          </a:p>
          <a:p>
            <a:pPr>
              <a:defRPr/>
            </a:pPr>
            <a:r>
              <a:rPr lang="en-US" sz="2400">
                <a:solidFill>
                  <a:schemeClr val="accent6">
                    <a:lumMod val="50000"/>
                  </a:schemeClr>
                </a:solidFill>
                <a:latin typeface="Calibri Light"/>
                <a:cs typeface="Calibri Light"/>
              </a:rPr>
              <a:t>ONLY 925 (231 HUMAN HAIRPINS) ARE PRESENT ACROSS ALL THREE RELEASES </a:t>
            </a:r>
            <a:endParaRPr/>
          </a:p>
        </p:txBody>
      </p:sp>
      <p:sp>
        <p:nvSpPr>
          <p:cNvPr id="9" name="Rectangle 8"/>
          <p:cNvSpPr/>
          <p:nvPr/>
        </p:nvSpPr>
        <p:spPr bwMode="auto">
          <a:xfrm>
            <a:off x="81725" y="88897"/>
            <a:ext cx="12001417" cy="646331"/>
          </a:xfrm>
          <a:prstGeom prst="rect">
            <a:avLst/>
          </a:prstGeom>
        </p:spPr>
        <p:txBody>
          <a:bodyPr wrap="square">
            <a:spAutoFit/>
          </a:bodyPr>
          <a:lstStyle/>
          <a:p>
            <a:pPr>
              <a:defRPr/>
            </a:pPr>
            <a:r>
              <a:rPr lang="nb-NO" sz="3600">
                <a:latin typeface="Calibri Light"/>
                <a:cs typeface="Calibri Light"/>
              </a:rPr>
              <a:t>miRBASE ANNOTATION : HIGH CONFIDENCE SETS</a:t>
            </a:r>
            <a:endParaRPr lang="en-GB" sz="3600"/>
          </a:p>
        </p:txBody>
      </p:sp>
      <p:sp>
        <p:nvSpPr>
          <p:cNvPr id="10" name="Rectangle 9"/>
          <p:cNvSpPr/>
          <p:nvPr/>
        </p:nvSpPr>
        <p:spPr bwMode="auto">
          <a:xfrm>
            <a:off x="449706" y="4654893"/>
            <a:ext cx="11517442" cy="1315360"/>
          </a:xfrm>
          <a:prstGeom prst="rect">
            <a:avLst/>
          </a:prstGeom>
        </p:spPr>
        <p:txBody>
          <a:bodyPr wrap="square">
            <a:spAutoFit/>
          </a:bodyPr>
          <a:lstStyle/>
          <a:p>
            <a:pPr>
              <a:lnSpc>
                <a:spcPct val="150000"/>
              </a:lnSpc>
              <a:defRPr/>
            </a:pPr>
            <a:r>
              <a:rPr lang="en-US" sz="2800">
                <a:solidFill>
                  <a:srgbClr val="0070C0"/>
                </a:solidFill>
                <a:latin typeface="Calibri Light"/>
                <a:cs typeface="Calibri Light"/>
              </a:rPr>
              <a:t>We saw that the high confidence miRBase set changed between each version</a:t>
            </a:r>
            <a:endParaRPr/>
          </a:p>
          <a:p>
            <a:pPr>
              <a:lnSpc>
                <a:spcPct val="150000"/>
              </a:lnSpc>
              <a:defRPr/>
            </a:pPr>
            <a:r>
              <a:rPr lang="en-US" sz="2800">
                <a:solidFill>
                  <a:srgbClr val="0070C0"/>
                </a:solidFill>
                <a:latin typeface="Calibri Light"/>
                <a:cs typeface="Calibri Light"/>
              </a:rPr>
              <a:t>How does the variation among different miRBase releases affect an analysis? </a:t>
            </a:r>
            <a:endParaRPr lang="en-GB" sz="2800">
              <a:solidFill>
                <a:srgbClr val="0070C0"/>
              </a:solidFill>
            </a:endParaRPr>
          </a:p>
        </p:txBody>
      </p:sp>
      <p:pic>
        <p:nvPicPr>
          <p:cNvPr id="11" name="Picture 10"/>
          <p:cNvPicPr>
            <a:picLocks noChangeAspect="1"/>
          </p:cNvPicPr>
          <p:nvPr/>
        </p:nvPicPr>
        <p:blipFill>
          <a:blip r:embed="rId3"/>
          <a:stretch/>
        </p:blipFill>
        <p:spPr bwMode="auto">
          <a:xfrm>
            <a:off x="524968" y="881609"/>
            <a:ext cx="4871578" cy="336060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4800"/>
              <a:t>Variation in miRBase Annotation</a:t>
            </a:r>
            <a:endParaRPr/>
          </a:p>
        </p:txBody>
      </p:sp>
      <p:sp>
        <p:nvSpPr>
          <p:cNvPr id="3" name="Text Placeholder 2"/>
          <p:cNvSpPr>
            <a:spLocks noGrp="1"/>
          </p:cNvSpPr>
          <p:nvPr>
            <p:ph type="body" idx="1"/>
          </p:nvPr>
        </p:nvSpPr>
        <p:spPr bwMode="auto"/>
        <p:txBody>
          <a:bodyPr/>
          <a:lstStyle/>
          <a:p>
            <a:pPr>
              <a:defRPr/>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Picture 2"/>
          <p:cNvPicPr>
            <a:picLocks noChangeAspect="1"/>
          </p:cNvPicPr>
          <p:nvPr/>
        </p:nvPicPr>
        <p:blipFill>
          <a:blip r:embed="rId3"/>
          <a:stretch/>
        </p:blipFill>
        <p:spPr bwMode="auto">
          <a:xfrm>
            <a:off x="326571" y="699408"/>
            <a:ext cx="11538857" cy="5657499"/>
          </a:xfrm>
          <a:prstGeom prst="rect">
            <a:avLst/>
          </a:prstGeom>
        </p:spPr>
      </p:pic>
      <p:pic>
        <p:nvPicPr>
          <p:cNvPr id="4" name="Picture 3"/>
          <p:cNvPicPr>
            <a:picLocks noChangeAspect="1"/>
          </p:cNvPicPr>
          <p:nvPr/>
        </p:nvPicPr>
        <p:blipFill>
          <a:blip r:embed="rId4"/>
          <a:stretch/>
        </p:blipFill>
        <p:spPr bwMode="auto">
          <a:xfrm>
            <a:off x="10751516" y="4562105"/>
            <a:ext cx="848302" cy="544894"/>
          </a:xfrm>
          <a:prstGeom prst="rect">
            <a:avLst/>
          </a:prstGeom>
        </p:spPr>
      </p:pic>
      <p:sp>
        <p:nvSpPr>
          <p:cNvPr id="5" name="TextBox 4"/>
          <p:cNvSpPr txBox="1"/>
          <p:nvPr/>
        </p:nvSpPr>
        <p:spPr bwMode="auto">
          <a:xfrm>
            <a:off x="175025" y="29403"/>
            <a:ext cx="3749193" cy="523220"/>
          </a:xfrm>
          <a:prstGeom prst="rect">
            <a:avLst/>
          </a:prstGeom>
          <a:noFill/>
        </p:spPr>
        <p:txBody>
          <a:bodyPr wrap="square" rtlCol="0">
            <a:spAutoFit/>
          </a:bodyPr>
          <a:lstStyle/>
          <a:p>
            <a:pPr>
              <a:defRPr/>
            </a:pPr>
            <a:r>
              <a:rPr lang="en-US" sz="2800">
                <a:solidFill>
                  <a:schemeClr val="bg1">
                    <a:lumMod val="95000"/>
                  </a:schemeClr>
                </a:solidFill>
                <a:latin typeface="Calibri Light"/>
                <a:cs typeface="Calibri Light"/>
              </a:rPr>
              <a:t>miRBase: Growth</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734518" y="524654"/>
            <a:ext cx="10942820" cy="4401205"/>
          </a:xfrm>
          <a:prstGeom prst="rect">
            <a:avLst/>
          </a:prstGeom>
          <a:noFill/>
        </p:spPr>
        <p:txBody>
          <a:bodyPr wrap="square" rtlCol="0">
            <a:spAutoFit/>
          </a:bodyPr>
          <a:lstStyle/>
          <a:p>
            <a:pPr>
              <a:defRPr/>
            </a:pPr>
            <a:r>
              <a:rPr sz="2800">
                <a:latin typeface="Aptos"/>
              </a:rPr>
              <a:t>We are going to look at the impact of using different annotation and parameter values on the analysis results</a:t>
            </a:r>
            <a:endParaRPr/>
          </a:p>
          <a:p>
            <a:pPr>
              <a:defRPr/>
            </a:pPr>
            <a:endParaRPr sz="2800">
              <a:latin typeface="Aptos"/>
            </a:endParaRPr>
          </a:p>
          <a:p>
            <a:pPr>
              <a:defRPr/>
            </a:pPr>
            <a:r>
              <a:rPr sz="2800">
                <a:latin typeface="Aptos"/>
              </a:rPr>
              <a:t>To do this, we are going to run the mapping part of a NGS analysis using smallRNA seq data using the </a:t>
            </a:r>
            <a:r>
              <a:rPr sz="2400">
                <a:solidFill>
                  <a:srgbClr val="0070C0"/>
                </a:solidFill>
                <a:latin typeface="Aptos Mono"/>
              </a:rPr>
              <a:t>bowtie</a:t>
            </a:r>
            <a:r>
              <a:rPr sz="2800">
                <a:latin typeface="Aptos"/>
              </a:rPr>
              <a:t> mapping tool</a:t>
            </a:r>
            <a:endParaRPr/>
          </a:p>
          <a:p>
            <a:pPr>
              <a:defRPr/>
            </a:pPr>
            <a:endParaRPr sz="2800">
              <a:latin typeface="Aptos"/>
            </a:endParaRPr>
          </a:p>
          <a:p>
            <a:pPr>
              <a:defRPr/>
            </a:pPr>
            <a:r>
              <a:rPr lang="en-GB" sz="2800">
                <a:latin typeface="Aptos"/>
              </a:rPr>
              <a:t>To do the analysis, we need some reads, and a reference genome</a:t>
            </a:r>
            <a:endParaRPr/>
          </a:p>
          <a:p>
            <a:pPr>
              <a:defRPr/>
            </a:pPr>
            <a:r>
              <a:rPr lang="en-GB" sz="2800">
                <a:latin typeface="Aptos"/>
              </a:rPr>
              <a:t>It will take too long to work with a whole NGS dataset + Reference Genome, so we are going to use a test dataset, </a:t>
            </a:r>
            <a:r>
              <a:rPr lang="en-GB" sz="2400">
                <a:solidFill>
                  <a:srgbClr val="0070C0"/>
                </a:solidFill>
                <a:latin typeface="Aptos Mono"/>
              </a:rPr>
              <a:t>smallRNA_reads.fa</a:t>
            </a:r>
          </a:p>
          <a:p>
            <a:pPr>
              <a:defRPr/>
            </a:pPr>
            <a:r>
              <a:rPr lang="en-GB" sz="2800">
                <a:latin typeface="Aptos"/>
              </a:rPr>
              <a:t>And a shorter reference genome containing only </a:t>
            </a:r>
            <a:r>
              <a:rPr lang="en-GB" sz="2800">
                <a:solidFill>
                  <a:srgbClr val="0070C0"/>
                </a:solidFill>
                <a:latin typeface="Aptos"/>
              </a:rPr>
              <a:t>chr 10</a:t>
            </a:r>
            <a:r>
              <a:rPr lang="en-GB" sz="2800">
                <a:latin typeface="Aptos"/>
              </a:rPr>
              <a:t> and </a:t>
            </a:r>
            <a:r>
              <a:rPr lang="en-GB" sz="2800">
                <a:solidFill>
                  <a:srgbClr val="0070C0"/>
                </a:solidFill>
                <a:latin typeface="Aptos"/>
              </a:rPr>
              <a:t>chr X</a:t>
            </a:r>
            <a:r>
              <a:rPr lang="en-GB" sz="2800">
                <a:latin typeface="Aptos"/>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5" name="Picture 4" descr="A screenshot of a computer&#10;&#10;AI-generated content may be incorrect."/>
          <p:cNvPicPr>
            <a:picLocks noChangeAspect="1"/>
          </p:cNvPicPr>
          <p:nvPr/>
        </p:nvPicPr>
        <p:blipFill>
          <a:blip r:embed="rId3"/>
          <a:stretch/>
        </p:blipFill>
        <p:spPr bwMode="auto">
          <a:xfrm>
            <a:off x="1751308" y="340179"/>
            <a:ext cx="8755760" cy="2870740"/>
          </a:xfrm>
          <a:prstGeom prst="rect">
            <a:avLst/>
          </a:prstGeom>
        </p:spPr>
      </p:pic>
      <p:pic>
        <p:nvPicPr>
          <p:cNvPr id="7" name="Picture 6" descr="A text on a page&#10;&#10;AI-generated content may be incorrect."/>
          <p:cNvPicPr>
            <a:picLocks noChangeAspect="1"/>
          </p:cNvPicPr>
          <p:nvPr/>
        </p:nvPicPr>
        <p:blipFill>
          <a:blip r:embed="rId4"/>
          <a:stretch/>
        </p:blipFill>
        <p:spPr bwMode="auto">
          <a:xfrm>
            <a:off x="2657376" y="3607465"/>
            <a:ext cx="6548617" cy="2793336"/>
          </a:xfrm>
          <a:prstGeom prst="rect">
            <a:avLst/>
          </a:prstGeom>
        </p:spPr>
      </p:pic>
      <p:cxnSp>
        <p:nvCxnSpPr>
          <p:cNvPr id="9" name="Straight Connector 8"/>
          <p:cNvCxnSpPr/>
          <p:nvPr/>
        </p:nvCxnSpPr>
        <p:spPr bwMode="auto">
          <a:xfrm>
            <a:off x="4017037" y="4916774"/>
            <a:ext cx="5006714"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a:off x="2805659" y="5219076"/>
            <a:ext cx="61876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a:off x="2807334" y="5451863"/>
            <a:ext cx="61876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auto">
          <a:xfrm>
            <a:off x="2798960" y="5704746"/>
            <a:ext cx="534020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4" name="Picture 3" descr="A picture containing background pattern&#10;&#10;Description automatically generated"/>
          <p:cNvPicPr>
            <a:picLocks noChangeAspect="1"/>
          </p:cNvPicPr>
          <p:nvPr/>
        </p:nvPicPr>
        <p:blipFill>
          <a:blip r:embed="rId3"/>
          <a:stretch/>
        </p:blipFill>
        <p:spPr bwMode="auto">
          <a:xfrm>
            <a:off x="1380756" y="2783780"/>
            <a:ext cx="10635353" cy="3523632"/>
          </a:xfrm>
          <a:prstGeom prst="rect">
            <a:avLst/>
          </a:prstGeom>
          <a:ln>
            <a:solidFill>
              <a:schemeClr val="tx2">
                <a:lumMod val="20000"/>
                <a:lumOff val="80000"/>
              </a:schemeClr>
            </a:solidFill>
          </a:ln>
        </p:spPr>
      </p:pic>
      <p:pic>
        <p:nvPicPr>
          <p:cNvPr id="6" name="Picture 5" descr="Graphical user interface, text, application&#10;&#10;Description automatically generated"/>
          <p:cNvPicPr>
            <a:picLocks noChangeAspect="1"/>
          </p:cNvPicPr>
          <p:nvPr/>
        </p:nvPicPr>
        <p:blipFill>
          <a:blip r:embed="rId4"/>
          <a:stretch/>
        </p:blipFill>
        <p:spPr bwMode="auto">
          <a:xfrm>
            <a:off x="398045" y="715879"/>
            <a:ext cx="6038850" cy="1962080"/>
          </a:xfrm>
          <a:prstGeom prst="rect">
            <a:avLst/>
          </a:prstGeom>
          <a:ln>
            <a:solidFill>
              <a:schemeClr val="tx2">
                <a:lumMod val="20000"/>
                <a:lumOff val="80000"/>
              </a:schemeClr>
            </a:solid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E369-DEF8-FF27-2A23-B97C97206E5E}"/>
              </a:ext>
            </a:extLst>
          </p:cNvPr>
          <p:cNvSpPr>
            <a:spLocks noGrp="1"/>
          </p:cNvSpPr>
          <p:nvPr>
            <p:ph type="title"/>
          </p:nvPr>
        </p:nvSpPr>
        <p:spPr/>
        <p:txBody>
          <a:bodyPr>
            <a:normAutofit/>
          </a:bodyPr>
          <a:lstStyle/>
          <a:p>
            <a:r>
              <a:rPr lang="en-NO" sz="4800" dirty="0"/>
              <a:t>What is the length distribution of human miRNAs?</a:t>
            </a:r>
          </a:p>
        </p:txBody>
      </p:sp>
      <p:sp>
        <p:nvSpPr>
          <p:cNvPr id="3" name="Text Placeholder 2">
            <a:extLst>
              <a:ext uri="{FF2B5EF4-FFF2-40B4-BE49-F238E27FC236}">
                <a16:creationId xmlns:a16="http://schemas.microsoft.com/office/drawing/2014/main" id="{141E1E94-F4E0-2524-AE44-2FA55C41E9AB}"/>
              </a:ext>
            </a:extLst>
          </p:cNvPr>
          <p:cNvSpPr>
            <a:spLocks noGrp="1"/>
          </p:cNvSpPr>
          <p:nvPr>
            <p:ph type="body" idx="1"/>
          </p:nvPr>
        </p:nvSpPr>
        <p:spPr/>
        <p:txBody>
          <a:bodyPr/>
          <a:lstStyle/>
          <a:p>
            <a:endParaRPr lang="en-NO"/>
          </a:p>
        </p:txBody>
      </p:sp>
    </p:spTree>
    <p:extLst>
      <p:ext uri="{BB962C8B-B14F-4D97-AF65-F5344CB8AC3E}">
        <p14:creationId xmlns:p14="http://schemas.microsoft.com/office/powerpoint/2010/main" val="1304116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Picture 2" descr="A close-up of a website&#10;&#10;AI-generated content may be incorrect."/>
          <p:cNvPicPr>
            <a:picLocks noChangeAspect="1"/>
          </p:cNvPicPr>
          <p:nvPr/>
        </p:nvPicPr>
        <p:blipFill>
          <a:blip r:embed="rId3"/>
          <a:stretch/>
        </p:blipFill>
        <p:spPr bwMode="auto">
          <a:xfrm>
            <a:off x="831850" y="571500"/>
            <a:ext cx="7772400" cy="2300544"/>
          </a:xfrm>
          <a:prstGeom prst="rect">
            <a:avLst/>
          </a:prstGeom>
        </p:spPr>
      </p:pic>
      <p:pic>
        <p:nvPicPr>
          <p:cNvPr id="5" name="Picture 4" descr="A close-up of a paper&#10;&#10;AI-generated content may be incorrect."/>
          <p:cNvPicPr>
            <a:picLocks noChangeAspect="1"/>
          </p:cNvPicPr>
          <p:nvPr/>
        </p:nvPicPr>
        <p:blipFill>
          <a:blip r:embed="rId4"/>
          <a:stretch/>
        </p:blipFill>
        <p:spPr bwMode="auto">
          <a:xfrm>
            <a:off x="3600449" y="3078524"/>
            <a:ext cx="5190853" cy="3157176"/>
          </a:xfrm>
          <a:prstGeom prst="rect">
            <a:avLst/>
          </a:prstGeom>
        </p:spPr>
      </p:pic>
      <p:cxnSp>
        <p:nvCxnSpPr>
          <p:cNvPr id="6" name="Straight Connector 5"/>
          <p:cNvCxnSpPr/>
          <p:nvPr/>
        </p:nvCxnSpPr>
        <p:spPr bwMode="auto">
          <a:xfrm>
            <a:off x="4010297" y="5937533"/>
            <a:ext cx="461118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auto">
          <a:xfrm>
            <a:off x="3827417" y="6155247"/>
            <a:ext cx="443701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845A0DB-5634-9D6D-3E37-144789039422}"/>
              </a:ext>
            </a:extLst>
          </p:cNvPr>
          <p:cNvSpPr txBox="1"/>
          <p:nvPr/>
        </p:nvSpPr>
        <p:spPr>
          <a:xfrm>
            <a:off x="3513551" y="6353207"/>
            <a:ext cx="8461332" cy="369332"/>
          </a:xfrm>
          <a:prstGeom prst="rect">
            <a:avLst/>
          </a:prstGeom>
          <a:noFill/>
        </p:spPr>
        <p:txBody>
          <a:bodyPr wrap="square">
            <a:spAutoFit/>
          </a:bodyPr>
          <a:lstStyle/>
          <a:p>
            <a:pPr algn="l">
              <a:defRPr/>
            </a:pPr>
            <a:r>
              <a:rPr lang="en-GB" sz="1800" dirty="0">
                <a:solidFill>
                  <a:srgbClr val="0070C0"/>
                </a:solidFill>
                <a:latin typeface="Aptos Mono" panose="020B0009020202020204" pitchFamily="49" charset="0"/>
              </a:rPr>
              <a:t>bowtie -x bowtie/hsa_chr10 -f </a:t>
            </a:r>
            <a:r>
              <a:rPr lang="en-GB" sz="1800" dirty="0" err="1">
                <a:solidFill>
                  <a:srgbClr val="0070C0"/>
                </a:solidFill>
                <a:latin typeface="Aptos Mono" panose="020B0009020202020204" pitchFamily="49" charset="0"/>
              </a:rPr>
              <a:t>ngsdata</a:t>
            </a:r>
            <a:r>
              <a:rPr lang="en-GB" sz="1800" dirty="0">
                <a:solidFill>
                  <a:srgbClr val="0070C0"/>
                </a:solidFill>
                <a:latin typeface="Aptos Mono" panose="020B0009020202020204" pitchFamily="49" charset="0"/>
              </a:rPr>
              <a:t>/</a:t>
            </a:r>
            <a:r>
              <a:rPr lang="en-GB" sz="1800" dirty="0" err="1">
                <a:solidFill>
                  <a:srgbClr val="0070C0"/>
                </a:solidFill>
                <a:latin typeface="Aptos Mono" panose="020B0009020202020204" pitchFamily="49" charset="0"/>
              </a:rPr>
              <a:t>smallRNA_reads.fa</a:t>
            </a:r>
            <a:r>
              <a:rPr lang="en-GB" sz="1800" dirty="0">
                <a:solidFill>
                  <a:srgbClr val="0070C0"/>
                </a:solidFill>
                <a:latin typeface="Aptos Mono" panose="020B0009020202020204" pitchFamily="49" charset="0"/>
              </a:rPr>
              <a:t> –n 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hairpin.fa</a:t>
            </a:r>
            <a:endParaRPr/>
          </a:p>
        </p:txBody>
      </p:sp>
      <p:sp>
        <p:nvSpPr>
          <p:cNvPr id="3" name="Text Placeholder 2"/>
          <p:cNvSpPr>
            <a:spLocks noGrp="1"/>
          </p:cNvSpPr>
          <p:nvPr>
            <p:ph type="body" idx="1"/>
          </p:nvPr>
        </p:nvSpPr>
        <p:spPr bwMode="auto"/>
        <p:txBody>
          <a:bodyPr/>
          <a:lstStyle/>
          <a:p>
            <a:pPr>
              <a:defRPr/>
            </a:pPr>
            <a:r>
              <a:rPr lang="en-GB"/>
              <a:t>From mirbase.org, a list of all hairpin sequences, for all species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734518" y="524654"/>
            <a:ext cx="10942820" cy="5262979"/>
          </a:xfrm>
          <a:prstGeom prst="rect">
            <a:avLst/>
          </a:prstGeom>
          <a:noFill/>
        </p:spPr>
        <p:txBody>
          <a:bodyPr wrap="square" rtlCol="0">
            <a:spAutoFit/>
          </a:bodyPr>
          <a:lstStyle/>
          <a:p>
            <a:pPr>
              <a:defRPr/>
            </a:pPr>
            <a:r>
              <a:rPr sz="2800">
                <a:latin typeface="Aptos"/>
              </a:rPr>
              <a:t>We are going to look at the impact of using different annotation and parameter values on the analysis results</a:t>
            </a:r>
            <a:endParaRPr/>
          </a:p>
          <a:p>
            <a:pPr>
              <a:defRPr/>
            </a:pPr>
            <a:endParaRPr sz="2800">
              <a:latin typeface="Aptos"/>
            </a:endParaRPr>
          </a:p>
          <a:p>
            <a:pPr>
              <a:defRPr/>
            </a:pPr>
            <a:r>
              <a:rPr sz="2800">
                <a:latin typeface="Aptos"/>
              </a:rPr>
              <a:t>To do this, we are going to run the mapping part of a NGS analysis using smallRNA seq data using the </a:t>
            </a:r>
            <a:r>
              <a:rPr sz="2400">
                <a:solidFill>
                  <a:srgbClr val="0070C0"/>
                </a:solidFill>
                <a:latin typeface="Aptos Mono"/>
              </a:rPr>
              <a:t>bowtie</a:t>
            </a:r>
            <a:r>
              <a:rPr sz="2800">
                <a:latin typeface="Aptos"/>
              </a:rPr>
              <a:t> mapping tool</a:t>
            </a:r>
            <a:endParaRPr/>
          </a:p>
          <a:p>
            <a:pPr>
              <a:defRPr/>
            </a:pPr>
            <a:endParaRPr sz="2800">
              <a:latin typeface="Aptos"/>
            </a:endParaRPr>
          </a:p>
          <a:p>
            <a:pPr>
              <a:defRPr/>
            </a:pPr>
            <a:r>
              <a:rPr lang="en-GB" sz="2800">
                <a:latin typeface="Aptos"/>
              </a:rPr>
              <a:t>To do the analysis, we need some reads, and a reference genome</a:t>
            </a:r>
            <a:endParaRPr/>
          </a:p>
          <a:p>
            <a:pPr>
              <a:defRPr/>
            </a:pPr>
            <a:r>
              <a:rPr lang="en-GB" sz="2800">
                <a:latin typeface="Aptos"/>
              </a:rPr>
              <a:t>It will take too long to work with a whole NGS dataset + Reference Genome, so we are going to use a test dataset, </a:t>
            </a:r>
            <a:r>
              <a:rPr lang="en-GB" sz="2400">
                <a:solidFill>
                  <a:srgbClr val="0070C0"/>
                </a:solidFill>
                <a:latin typeface="Aptos Mono"/>
              </a:rPr>
              <a:t>smallRNA_reads.fa</a:t>
            </a:r>
          </a:p>
          <a:p>
            <a:pPr>
              <a:defRPr/>
            </a:pPr>
            <a:r>
              <a:rPr lang="en-GB" sz="2800">
                <a:latin typeface="Aptos"/>
              </a:rPr>
              <a:t>And a shorter reference genome containing only </a:t>
            </a:r>
            <a:r>
              <a:rPr lang="en-GB" sz="2800">
                <a:solidFill>
                  <a:srgbClr val="0070C0"/>
                </a:solidFill>
                <a:latin typeface="Aptos"/>
              </a:rPr>
              <a:t>chr 10</a:t>
            </a:r>
            <a:r>
              <a:rPr lang="en-GB" sz="2800">
                <a:latin typeface="Aptos"/>
              </a:rPr>
              <a:t> and </a:t>
            </a:r>
            <a:r>
              <a:rPr lang="en-GB" sz="2800">
                <a:solidFill>
                  <a:srgbClr val="0070C0"/>
                </a:solidFill>
                <a:latin typeface="Aptos"/>
              </a:rPr>
              <a:t>chr X</a:t>
            </a:r>
            <a:r>
              <a:rPr lang="en-GB" sz="2800">
                <a:latin typeface="Aptos"/>
              </a:rPr>
              <a:t>.</a:t>
            </a:r>
            <a:endParaRPr/>
          </a:p>
          <a:p>
            <a:pPr>
              <a:defRPr/>
            </a:pPr>
            <a:endParaRPr lang="en-GB" sz="2800">
              <a:latin typeface="Aptos"/>
            </a:endParaRPr>
          </a:p>
          <a:p>
            <a:pPr>
              <a:defRPr/>
            </a:pPr>
            <a:r>
              <a:rPr lang="en-GB" sz="2800">
                <a:latin typeface="Aptos"/>
              </a:rPr>
              <a:t>Let’s see how this affects read mapping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extBox 3"/>
          <p:cNvSpPr txBox="1"/>
          <p:nvPr/>
        </p:nvSpPr>
        <p:spPr bwMode="auto">
          <a:xfrm>
            <a:off x="692330" y="248194"/>
            <a:ext cx="11129555" cy="2677656"/>
          </a:xfrm>
          <a:prstGeom prst="rect">
            <a:avLst/>
          </a:prstGeom>
          <a:noFill/>
        </p:spPr>
        <p:txBody>
          <a:bodyPr wrap="square" rtlCol="0">
            <a:spAutoFit/>
          </a:bodyPr>
          <a:lstStyle/>
          <a:p>
            <a:pPr>
              <a:defRPr/>
            </a:pPr>
            <a:r>
              <a:rPr sz="2800">
                <a:latin typeface="Aptos"/>
              </a:rPr>
              <a:t>We need the following software</a:t>
            </a:r>
            <a:endParaRPr/>
          </a:p>
          <a:p>
            <a:pPr>
              <a:defRPr/>
            </a:pPr>
            <a:endParaRPr sz="2800">
              <a:latin typeface="Aptos"/>
            </a:endParaRPr>
          </a:p>
          <a:p>
            <a:pPr>
              <a:defRPr/>
            </a:pPr>
            <a:r>
              <a:rPr sz="2800">
                <a:latin typeface="Aptos Mono"/>
              </a:rPr>
              <a:t>bowtie  </a:t>
            </a:r>
            <a:r>
              <a:rPr lang="en-GB" sz="2400" u="sng">
                <a:latin typeface="Aptos Mono"/>
                <a:hlinkClick r:id="rId3" tooltip="https://bowtie-bio.sourceforge.net/index.shtml"/>
              </a:rPr>
              <a:t>https://bowtie-bio.sourceforge.net/index.shtml</a:t>
            </a:r>
            <a:r>
              <a:rPr lang="en-GB" sz="2400">
                <a:latin typeface="Aptos Mono"/>
              </a:rPr>
              <a:t> </a:t>
            </a:r>
            <a:endParaRPr sz="2400">
              <a:latin typeface="Aptos Mono"/>
            </a:endParaRPr>
          </a:p>
          <a:p>
            <a:pPr>
              <a:defRPr/>
            </a:pPr>
            <a:r>
              <a:rPr sz="2800">
                <a:latin typeface="Aptos Mono"/>
              </a:rPr>
              <a:t>samtools</a:t>
            </a:r>
            <a:endParaRPr/>
          </a:p>
          <a:p>
            <a:pPr>
              <a:defRPr/>
            </a:pPr>
            <a:r>
              <a:rPr sz="2800">
                <a:latin typeface="Aptos Mono"/>
              </a:rPr>
              <a:t>bedtools</a:t>
            </a:r>
            <a:endParaRPr/>
          </a:p>
          <a:p>
            <a:pPr>
              <a:defRPr/>
            </a:pPr>
            <a:r>
              <a:rPr sz="2800">
                <a:latin typeface="Aptos Mono"/>
              </a:rPr>
              <a:t>bgzip  </a:t>
            </a:r>
            <a:endParaRPr/>
          </a:p>
        </p:txBody>
      </p:sp>
      <p:sp>
        <p:nvSpPr>
          <p:cNvPr id="3" name="TextBox 2"/>
          <p:cNvSpPr txBox="1"/>
          <p:nvPr/>
        </p:nvSpPr>
        <p:spPr bwMode="auto">
          <a:xfrm>
            <a:off x="3429000" y="2149350"/>
            <a:ext cx="6100354" cy="306109"/>
          </a:xfrm>
          <a:prstGeom prst="rect">
            <a:avLst/>
          </a:prstGeom>
          <a:noFill/>
        </p:spPr>
        <p:txBody>
          <a:bodyPr wrap="square">
            <a:spAutoFit/>
          </a:bodyPr>
          <a:lstStyle/>
          <a:p>
            <a:pPr algn="l">
              <a:lnSpc>
                <a:spcPts val="1368"/>
              </a:lnSpc>
              <a:buNone/>
              <a:defRPr/>
            </a:pPr>
            <a:r>
              <a:rPr lang="en-GB" sz="2400" b="0" i="0" dirty="0">
                <a:solidFill>
                  <a:srgbClr val="0070C0"/>
                </a:solidFill>
                <a:latin typeface="Consolas"/>
              </a:rPr>
              <a:t>Installed using apt-get install</a:t>
            </a:r>
            <a:endParaRPr dirty="0"/>
          </a:p>
        </p:txBody>
      </p:sp>
      <p:sp>
        <p:nvSpPr>
          <p:cNvPr id="5" name="Right Brace 4"/>
          <p:cNvSpPr/>
          <p:nvPr/>
        </p:nvSpPr>
        <p:spPr bwMode="auto">
          <a:xfrm>
            <a:off x="2886891" y="1672046"/>
            <a:ext cx="431075" cy="1162594"/>
          </a:xfrm>
          <a:prstGeom prst="rightBrace">
            <a:avLst>
              <a:gd name="adj1" fmla="val 833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a:p>
        </p:txBody>
      </p:sp>
      <p:sp>
        <p:nvSpPr>
          <p:cNvPr id="2083639401" name="TextBox 2083639400"/>
          <p:cNvSpPr txBox="1"/>
          <p:nvPr/>
        </p:nvSpPr>
        <p:spPr bwMode="auto">
          <a:xfrm>
            <a:off x="242371" y="3896115"/>
            <a:ext cx="12103865" cy="2502608"/>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200" dirty="0">
                <a:latin typeface="Aptos Mono" panose="020B0009020202020204" pitchFamily="49" charset="0"/>
              </a:rPr>
              <a:t>bowtie -x bowtie/hsa_chr10 -f </a:t>
            </a:r>
            <a:r>
              <a:rPr sz="2200" dirty="0" err="1">
                <a:latin typeface="Aptos Mono" panose="020B0009020202020204" pitchFamily="49" charset="0"/>
              </a:rPr>
              <a:t>ngsdata</a:t>
            </a:r>
            <a:r>
              <a:rPr sz="2200" dirty="0">
                <a:latin typeface="Aptos Mono" panose="020B0009020202020204" pitchFamily="49" charset="0"/>
              </a:rPr>
              <a:t>/</a:t>
            </a:r>
            <a:r>
              <a:rPr sz="2200" dirty="0" err="1">
                <a:latin typeface="Aptos Mono" panose="020B0009020202020204" pitchFamily="49" charset="0"/>
              </a:rPr>
              <a:t>smallRNA_reads.fa</a:t>
            </a:r>
            <a:endParaRPr sz="2200" dirty="0">
              <a:latin typeface="Aptos Mono" panose="020B0009020202020204" pitchFamily="49" charset="0"/>
            </a:endParaRPr>
          </a:p>
          <a:p>
            <a:pPr algn="l">
              <a:defRPr/>
            </a:pPr>
            <a:r>
              <a:rPr lang="en-US" sz="2200" u="none" strike="noStrike" cap="none" spc="0" dirty="0">
                <a:solidFill>
                  <a:schemeClr val="tx1"/>
                </a:solidFill>
                <a:latin typeface="Aptos Mono" panose="020B0009020202020204" pitchFamily="49" charset="0"/>
                <a:ea typeface="Arial"/>
                <a:cs typeface="Arial"/>
              </a:rPr>
              <a:t>bowtie -x bowtie/hsa_chr10 -f </a:t>
            </a:r>
            <a:r>
              <a:rPr lang="en-US" sz="2200" u="none" strike="noStrike" cap="none" spc="0" dirty="0" err="1">
                <a:solidFill>
                  <a:schemeClr val="tx1"/>
                </a:solidFill>
                <a:latin typeface="Aptos Mono" panose="020B0009020202020204" pitchFamily="49" charset="0"/>
                <a:ea typeface="Arial"/>
                <a:cs typeface="Arial"/>
              </a:rPr>
              <a:t>ngsdata</a:t>
            </a:r>
            <a:r>
              <a:rPr lang="en-US" sz="2200" u="none" strike="noStrike" cap="none" spc="0" dirty="0">
                <a:solidFill>
                  <a:schemeClr val="tx1"/>
                </a:solidFill>
                <a:latin typeface="Aptos Mono" panose="020B0009020202020204" pitchFamily="49" charset="0"/>
                <a:ea typeface="Arial"/>
                <a:cs typeface="Arial"/>
              </a:rPr>
              <a:t>/</a:t>
            </a:r>
            <a:r>
              <a:rPr lang="en-US" sz="2200" u="none" strike="noStrike" cap="none" spc="0" dirty="0" err="1">
                <a:solidFill>
                  <a:schemeClr val="tx1"/>
                </a:solidFill>
                <a:latin typeface="Aptos Mono" panose="020B0009020202020204" pitchFamily="49" charset="0"/>
                <a:ea typeface="Arial"/>
                <a:cs typeface="Arial"/>
              </a:rPr>
              <a:t>smallRNA_reads.fa</a:t>
            </a:r>
            <a:r>
              <a:rPr lang="en-US" sz="2200" u="none" strike="noStrike" cap="none" spc="0" dirty="0">
                <a:solidFill>
                  <a:schemeClr val="tx1"/>
                </a:solidFill>
                <a:latin typeface="Aptos Mono" panose="020B0009020202020204" pitchFamily="49" charset="0"/>
                <a:ea typeface="Arial"/>
                <a:cs typeface="Arial"/>
              </a:rPr>
              <a:t> -S 10.sam</a:t>
            </a:r>
            <a:endParaRPr sz="2200" dirty="0">
              <a:latin typeface="Aptos Mono" panose="020B0009020202020204" pitchFamily="49" charset="0"/>
            </a:endParaRPr>
          </a:p>
          <a:p>
            <a:pPr algn="l">
              <a:defRPr/>
            </a:pPr>
            <a:endParaRPr lang="en-US" sz="2200" u="none" strike="noStrike" cap="none" spc="0" dirty="0">
              <a:solidFill>
                <a:schemeClr val="tx1"/>
              </a:solidFill>
              <a:latin typeface="Aptos Mono" panose="020B0009020202020204" pitchFamily="49" charset="0"/>
              <a:ea typeface="Arial"/>
              <a:cs typeface="Arial"/>
            </a:endParaRPr>
          </a:p>
          <a:p>
            <a:pPr algn="l">
              <a:defRPr/>
            </a:pPr>
            <a:r>
              <a:rPr lang="en-US" sz="2200" u="none" strike="noStrike" cap="none" spc="0" dirty="0" err="1">
                <a:solidFill>
                  <a:schemeClr val="tx1"/>
                </a:solidFill>
                <a:latin typeface="Aptos Mono" panose="020B0009020202020204" pitchFamily="49" charset="0"/>
                <a:ea typeface="Arial"/>
                <a:cs typeface="Arial"/>
              </a:rPr>
              <a:t>samtools</a:t>
            </a:r>
            <a:r>
              <a:rPr lang="en-US" sz="2200" u="none" strike="noStrike" cap="none" spc="0" dirty="0">
                <a:solidFill>
                  <a:schemeClr val="tx1"/>
                </a:solidFill>
                <a:latin typeface="Aptos Mono" panose="020B0009020202020204" pitchFamily="49" charset="0"/>
                <a:ea typeface="Arial"/>
                <a:cs typeface="Arial"/>
              </a:rPr>
              <a:t> view -</a:t>
            </a:r>
            <a:r>
              <a:rPr lang="en-US" sz="2200" u="none" strike="noStrike" cap="none" spc="0" dirty="0" err="1">
                <a:solidFill>
                  <a:schemeClr val="tx1"/>
                </a:solidFill>
                <a:latin typeface="Aptos Mono" panose="020B0009020202020204" pitchFamily="49" charset="0"/>
                <a:ea typeface="Arial"/>
                <a:cs typeface="Arial"/>
              </a:rPr>
              <a:t>bo</a:t>
            </a:r>
            <a:r>
              <a:rPr lang="en-US" sz="2200" u="none" strike="noStrike" cap="none" spc="0" dirty="0">
                <a:solidFill>
                  <a:schemeClr val="tx1"/>
                </a:solidFill>
                <a:latin typeface="Aptos Mono" panose="020B0009020202020204" pitchFamily="49" charset="0"/>
                <a:ea typeface="Arial"/>
                <a:cs typeface="Arial"/>
              </a:rPr>
              <a:t> 10.bam 10.sam</a:t>
            </a:r>
          </a:p>
          <a:p>
            <a:pPr algn="l">
              <a:defRPr/>
            </a:pPr>
            <a:r>
              <a:rPr sz="2200" dirty="0">
                <a:latin typeface="Aptos Mono" panose="020B0009020202020204" pitchFamily="49" charset="0"/>
              </a:rPr>
              <a:t> </a:t>
            </a:r>
          </a:p>
          <a:p>
            <a:pPr algn="l">
              <a:defRPr/>
            </a:pPr>
            <a:endParaRPr lang="en-US" sz="2200" u="none" strike="noStrike" cap="none" spc="0" dirty="0">
              <a:solidFill>
                <a:schemeClr val="tx1"/>
              </a:solidFill>
              <a:latin typeface="Aptos Mono" panose="020B0009020202020204" pitchFamily="49" charset="0"/>
              <a:ea typeface="Arial"/>
              <a:cs typeface="Arial"/>
            </a:endParaRPr>
          </a:p>
          <a:p>
            <a:pPr algn="l">
              <a:defRPr/>
            </a:pPr>
            <a:r>
              <a:rPr lang="en-US" sz="2200" u="none" strike="noStrike" cap="none" spc="0" dirty="0" err="1">
                <a:solidFill>
                  <a:schemeClr val="tx1"/>
                </a:solidFill>
                <a:latin typeface="Aptos Mono" panose="020B0009020202020204" pitchFamily="49" charset="0"/>
                <a:ea typeface="Arial"/>
                <a:cs typeface="Arial"/>
              </a:rPr>
              <a:t>bedtools</a:t>
            </a:r>
            <a:r>
              <a:rPr lang="en-US" sz="2200" u="none" strike="noStrike" cap="none" spc="0" dirty="0">
                <a:solidFill>
                  <a:schemeClr val="tx1"/>
                </a:solidFill>
                <a:latin typeface="Aptos Mono" panose="020B0009020202020204" pitchFamily="49" charset="0"/>
                <a:ea typeface="Arial"/>
                <a:cs typeface="Arial"/>
              </a:rPr>
              <a:t> intersect -a </a:t>
            </a:r>
            <a:r>
              <a:rPr lang="en-US" sz="2200" u="none" strike="noStrike" cap="none" spc="0" dirty="0" err="1">
                <a:solidFill>
                  <a:schemeClr val="tx1"/>
                </a:solidFill>
                <a:latin typeface="Aptos Mono" panose="020B0009020202020204" pitchFamily="49" charset="0"/>
                <a:ea typeface="Arial"/>
                <a:cs typeface="Arial"/>
              </a:rPr>
              <a:t>mirbase</a:t>
            </a:r>
            <a:r>
              <a:rPr lang="en-US" sz="2200" u="none" strike="noStrike" cap="none" spc="0" dirty="0">
                <a:solidFill>
                  <a:schemeClr val="tx1"/>
                </a:solidFill>
                <a:latin typeface="Aptos Mono" panose="020B0009020202020204" pitchFamily="49" charset="0"/>
                <a:ea typeface="Arial"/>
                <a:cs typeface="Arial"/>
              </a:rPr>
              <a:t>/21/hsa_s.gff3 -b 10.bam</a:t>
            </a:r>
            <a:endParaRPr sz="2200" dirty="0">
              <a:latin typeface="Aptos Mono" panose="020B0009020202020204" pitchFamily="49" charset="0"/>
            </a:endParaRPr>
          </a:p>
        </p:txBody>
      </p:sp>
      <p:sp>
        <p:nvSpPr>
          <p:cNvPr id="6" name="TextBox 5">
            <a:extLst>
              <a:ext uri="{FF2B5EF4-FFF2-40B4-BE49-F238E27FC236}">
                <a16:creationId xmlns:a16="http://schemas.microsoft.com/office/drawing/2014/main" id="{395FAFD2-C270-0D01-28EC-C19513AC6941}"/>
              </a:ext>
            </a:extLst>
          </p:cNvPr>
          <p:cNvSpPr txBox="1"/>
          <p:nvPr/>
        </p:nvSpPr>
        <p:spPr>
          <a:xfrm>
            <a:off x="200417" y="3532341"/>
            <a:ext cx="4964821" cy="400110"/>
          </a:xfrm>
          <a:prstGeom prst="rect">
            <a:avLst/>
          </a:prstGeom>
          <a:noFill/>
        </p:spPr>
        <p:txBody>
          <a:bodyPr wrap="none" rtlCol="0">
            <a:spAutoFit/>
          </a:bodyPr>
          <a:lstStyle/>
          <a:p>
            <a:r>
              <a:rPr lang="en-NO" sz="2000" dirty="0">
                <a:solidFill>
                  <a:srgbClr val="0070C0"/>
                </a:solidFill>
              </a:rPr>
              <a:t>1. Map the reads to the reference genome</a:t>
            </a:r>
          </a:p>
        </p:txBody>
      </p:sp>
      <p:sp>
        <p:nvSpPr>
          <p:cNvPr id="7" name="TextBox 6">
            <a:extLst>
              <a:ext uri="{FF2B5EF4-FFF2-40B4-BE49-F238E27FC236}">
                <a16:creationId xmlns:a16="http://schemas.microsoft.com/office/drawing/2014/main" id="{D61437A3-D6FC-757E-E445-4D6C17B3DA31}"/>
              </a:ext>
            </a:extLst>
          </p:cNvPr>
          <p:cNvSpPr txBox="1"/>
          <p:nvPr/>
        </p:nvSpPr>
        <p:spPr bwMode="auto">
          <a:xfrm>
            <a:off x="8244214" y="4549035"/>
            <a:ext cx="4582438" cy="707886"/>
          </a:xfrm>
          <a:prstGeom prst="rect">
            <a:avLst/>
          </a:prstGeom>
          <a:noFill/>
        </p:spPr>
        <p:txBody>
          <a:bodyPr wrap="square" rtlCol="0">
            <a:spAutoFit/>
          </a:bodyPr>
          <a:lstStyle/>
          <a:p>
            <a:r>
              <a:rPr lang="en-NO" sz="2000" dirty="0">
                <a:solidFill>
                  <a:srgbClr val="0070C0"/>
                </a:solidFill>
              </a:rPr>
              <a:t>2. Map the reads to the reference genome and write to 10.sam</a:t>
            </a:r>
          </a:p>
        </p:txBody>
      </p:sp>
      <p:sp>
        <p:nvSpPr>
          <p:cNvPr id="8" name="TextBox 7">
            <a:extLst>
              <a:ext uri="{FF2B5EF4-FFF2-40B4-BE49-F238E27FC236}">
                <a16:creationId xmlns:a16="http://schemas.microsoft.com/office/drawing/2014/main" id="{1D6E2FA1-07DF-72FC-265C-2B9643FD17C1}"/>
              </a:ext>
            </a:extLst>
          </p:cNvPr>
          <p:cNvSpPr txBox="1"/>
          <p:nvPr/>
        </p:nvSpPr>
        <p:spPr bwMode="auto">
          <a:xfrm>
            <a:off x="2572012" y="5290158"/>
            <a:ext cx="5018760" cy="707886"/>
          </a:xfrm>
          <a:prstGeom prst="rect">
            <a:avLst/>
          </a:prstGeom>
          <a:noFill/>
        </p:spPr>
        <p:txBody>
          <a:bodyPr wrap="square" rtlCol="0">
            <a:spAutoFit/>
          </a:bodyPr>
          <a:lstStyle/>
          <a:p>
            <a:r>
              <a:rPr lang="en-GB" sz="2000" dirty="0">
                <a:solidFill>
                  <a:srgbClr val="0070C0"/>
                </a:solidFill>
              </a:rPr>
              <a:t>3. C</a:t>
            </a:r>
            <a:r>
              <a:rPr lang="en-NO" sz="2000" dirty="0">
                <a:solidFill>
                  <a:srgbClr val="0070C0"/>
                </a:solidFill>
              </a:rPr>
              <a:t>onvert the alignment results to binary format (less space and faster to process)</a:t>
            </a:r>
          </a:p>
        </p:txBody>
      </p:sp>
      <p:sp>
        <p:nvSpPr>
          <p:cNvPr id="9" name="TextBox 8">
            <a:extLst>
              <a:ext uri="{FF2B5EF4-FFF2-40B4-BE49-F238E27FC236}">
                <a16:creationId xmlns:a16="http://schemas.microsoft.com/office/drawing/2014/main" id="{401D530C-9819-E368-F247-1178CD4FEB4D}"/>
              </a:ext>
            </a:extLst>
          </p:cNvPr>
          <p:cNvSpPr txBox="1"/>
          <p:nvPr/>
        </p:nvSpPr>
        <p:spPr bwMode="auto">
          <a:xfrm>
            <a:off x="5210827" y="6350531"/>
            <a:ext cx="6279715" cy="400110"/>
          </a:xfrm>
          <a:prstGeom prst="rect">
            <a:avLst/>
          </a:prstGeom>
          <a:noFill/>
        </p:spPr>
        <p:txBody>
          <a:bodyPr wrap="square" rtlCol="0">
            <a:spAutoFit/>
          </a:bodyPr>
          <a:lstStyle/>
          <a:p>
            <a:r>
              <a:rPr lang="nb-NO" sz="2000" dirty="0">
                <a:solidFill>
                  <a:srgbClr val="0070C0"/>
                </a:solidFill>
              </a:rPr>
              <a:t>4. </a:t>
            </a:r>
            <a:r>
              <a:rPr lang="nb-NO" sz="2000" dirty="0" err="1">
                <a:solidFill>
                  <a:srgbClr val="0070C0"/>
                </a:solidFill>
              </a:rPr>
              <a:t>Find</a:t>
            </a:r>
            <a:r>
              <a:rPr lang="nb-NO" sz="2000" dirty="0">
                <a:solidFill>
                  <a:srgbClr val="0070C0"/>
                </a:solidFill>
              </a:rPr>
              <a:t> </a:t>
            </a:r>
            <a:r>
              <a:rPr lang="nb-NO" sz="2000" dirty="0" err="1">
                <a:solidFill>
                  <a:srgbClr val="0070C0"/>
                </a:solidFill>
              </a:rPr>
              <a:t>which</a:t>
            </a:r>
            <a:r>
              <a:rPr lang="nb-NO" sz="2000" dirty="0">
                <a:solidFill>
                  <a:srgbClr val="0070C0"/>
                </a:solidFill>
              </a:rPr>
              <a:t> </a:t>
            </a:r>
            <a:r>
              <a:rPr lang="nb-NO" sz="2000" dirty="0" err="1">
                <a:solidFill>
                  <a:srgbClr val="0070C0"/>
                </a:solidFill>
              </a:rPr>
              <a:t>reads</a:t>
            </a:r>
            <a:r>
              <a:rPr lang="nb-NO" sz="2000" dirty="0">
                <a:solidFill>
                  <a:srgbClr val="0070C0"/>
                </a:solidFill>
              </a:rPr>
              <a:t> </a:t>
            </a:r>
            <a:r>
              <a:rPr lang="nb-NO" sz="2000" dirty="0" err="1">
                <a:solidFill>
                  <a:srgbClr val="0070C0"/>
                </a:solidFill>
              </a:rPr>
              <a:t>overlap</a:t>
            </a:r>
            <a:r>
              <a:rPr lang="nb-NO" sz="2000" dirty="0">
                <a:solidFill>
                  <a:srgbClr val="0070C0"/>
                </a:solidFill>
              </a:rPr>
              <a:t> </a:t>
            </a:r>
            <a:r>
              <a:rPr lang="nb-NO" sz="2000" dirty="0" err="1">
                <a:solidFill>
                  <a:srgbClr val="0070C0"/>
                </a:solidFill>
              </a:rPr>
              <a:t>the</a:t>
            </a:r>
            <a:r>
              <a:rPr lang="nb-NO" sz="2000" dirty="0">
                <a:solidFill>
                  <a:srgbClr val="0070C0"/>
                </a:solidFill>
              </a:rPr>
              <a:t> </a:t>
            </a:r>
            <a:r>
              <a:rPr lang="nb-NO" sz="2000" dirty="0" err="1">
                <a:solidFill>
                  <a:srgbClr val="0070C0"/>
                </a:solidFill>
              </a:rPr>
              <a:t>features</a:t>
            </a:r>
            <a:r>
              <a:rPr lang="nb-NO" sz="2000" dirty="0">
                <a:solidFill>
                  <a:srgbClr val="0070C0"/>
                </a:solidFill>
              </a:rPr>
              <a:t> in </a:t>
            </a:r>
            <a:r>
              <a:rPr lang="nb-NO" sz="2000" dirty="0" err="1">
                <a:solidFill>
                  <a:srgbClr val="0070C0"/>
                </a:solidFill>
              </a:rPr>
              <a:t>the</a:t>
            </a:r>
            <a:r>
              <a:rPr lang="nb-NO" sz="2000" dirty="0">
                <a:solidFill>
                  <a:srgbClr val="0070C0"/>
                </a:solidFill>
              </a:rPr>
              <a:t> </a:t>
            </a:r>
            <a:r>
              <a:rPr lang="nb-NO" sz="2000" dirty="0" err="1">
                <a:solidFill>
                  <a:srgbClr val="0070C0"/>
                </a:solidFill>
              </a:rPr>
              <a:t>gff</a:t>
            </a:r>
            <a:r>
              <a:rPr lang="nb-NO" sz="2000" dirty="0">
                <a:solidFill>
                  <a:srgbClr val="0070C0"/>
                </a:solidFill>
              </a:rPr>
              <a:t> file </a:t>
            </a:r>
            <a:endParaRPr lang="en-NO" sz="2000" dirty="0">
              <a:solidFill>
                <a:srgbClr val="0070C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4BD58142-2B45-09F2-A25A-B5B93DCB3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309" y="501041"/>
            <a:ext cx="9704286" cy="5949863"/>
          </a:xfrm>
          <a:prstGeom prst="rect">
            <a:avLst/>
          </a:prstGeom>
        </p:spPr>
      </p:pic>
      <p:cxnSp>
        <p:nvCxnSpPr>
          <p:cNvPr id="7" name="Straight Connector 6">
            <a:extLst>
              <a:ext uri="{FF2B5EF4-FFF2-40B4-BE49-F238E27FC236}">
                <a16:creationId xmlns:a16="http://schemas.microsoft.com/office/drawing/2014/main" id="{1DBE0E07-317B-D23D-A780-D63EA59A7AE0}"/>
              </a:ext>
            </a:extLst>
          </p:cNvPr>
          <p:cNvCxnSpPr>
            <a:cxnSpLocks/>
          </p:cNvCxnSpPr>
          <p:nvPr/>
        </p:nvCxnSpPr>
        <p:spPr>
          <a:xfrm>
            <a:off x="2605414" y="3784947"/>
            <a:ext cx="0" cy="245510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B6C257C-8AB9-D91F-F4D2-29F44828EDA4}"/>
              </a:ext>
            </a:extLst>
          </p:cNvPr>
          <p:cNvCxnSpPr>
            <a:cxnSpLocks/>
          </p:cNvCxnSpPr>
          <p:nvPr/>
        </p:nvCxnSpPr>
        <p:spPr>
          <a:xfrm>
            <a:off x="5187863" y="3784947"/>
            <a:ext cx="0" cy="245510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9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782197" y="1256166"/>
            <a:ext cx="10410939" cy="461665"/>
          </a:xfrm>
          <a:prstGeom prst="rect">
            <a:avLst/>
          </a:prstGeom>
          <a:noFill/>
        </p:spPr>
        <p:txBody>
          <a:bodyPr wrap="square">
            <a:spAutoFit/>
          </a:bodyPr>
          <a:lstStyle/>
          <a:p>
            <a:pPr>
              <a:buNone/>
              <a:defRPr/>
            </a:pPr>
            <a:r>
              <a:rPr lang="en-GB" sz="2400">
                <a:latin typeface="Aptos Mono"/>
              </a:rPr>
              <a:t>How many sequences in the file?</a:t>
            </a:r>
          </a:p>
        </p:txBody>
      </p:sp>
      <p:sp>
        <p:nvSpPr>
          <p:cNvPr id="4" name="Text Placeholder 2"/>
          <p:cNvSpPr txBox="1"/>
          <p:nvPr/>
        </p:nvSpPr>
        <p:spPr bwMode="auto">
          <a:xfrm>
            <a:off x="457277" y="425087"/>
            <a:ext cx="10515600" cy="1500187"/>
          </a:xfrm>
          <a:prstGeom prst="rect">
            <a:avLst/>
          </a:prstGeom>
        </p:spPr>
        <p:txBody>
          <a:bodyPr>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defRPr/>
            </a:pPr>
            <a:r>
              <a:rPr sz="3600">
                <a:solidFill>
                  <a:schemeClr val="tx1">
                    <a:lumMod val="50000"/>
                    <a:lumOff val="50000"/>
                  </a:schemeClr>
                </a:solidFill>
              </a:rPr>
              <a:t>Question 1</a:t>
            </a:r>
            <a:endParaRPr/>
          </a:p>
        </p:txBody>
      </p:sp>
      <p:sp>
        <p:nvSpPr>
          <p:cNvPr id="2" name="TextBox 1"/>
          <p:cNvSpPr txBox="1"/>
          <p:nvPr/>
        </p:nvSpPr>
        <p:spPr bwMode="auto">
          <a:xfrm>
            <a:off x="747310" y="3050079"/>
            <a:ext cx="10410939" cy="461665"/>
          </a:xfrm>
          <a:prstGeom prst="rect">
            <a:avLst/>
          </a:prstGeom>
          <a:noFill/>
        </p:spPr>
        <p:txBody>
          <a:bodyPr wrap="square">
            <a:spAutoFit/>
          </a:bodyPr>
          <a:lstStyle/>
          <a:p>
            <a:pPr>
              <a:buNone/>
              <a:defRPr/>
            </a:pPr>
            <a:r>
              <a:rPr lang="en-GB" sz="2400">
                <a:latin typeface="Aptos Mono"/>
              </a:rPr>
              <a:t>How many species in the file?</a:t>
            </a:r>
          </a:p>
        </p:txBody>
      </p:sp>
      <p:sp>
        <p:nvSpPr>
          <p:cNvPr id="5" name="Text Placeholder 2"/>
          <p:cNvSpPr txBox="1"/>
          <p:nvPr/>
        </p:nvSpPr>
        <p:spPr bwMode="auto">
          <a:xfrm>
            <a:off x="422390" y="2219000"/>
            <a:ext cx="10515600" cy="1500187"/>
          </a:xfrm>
          <a:prstGeom prst="rect">
            <a:avLst/>
          </a:prstGeom>
        </p:spPr>
        <p:txBody>
          <a:bodyPr>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defRPr/>
            </a:pPr>
            <a:r>
              <a:rPr sz="3600">
                <a:solidFill>
                  <a:schemeClr val="tx1">
                    <a:lumMod val="50000"/>
                    <a:lumOff val="50000"/>
                  </a:schemeClr>
                </a:solidFill>
              </a:rPr>
              <a:t>Question 2</a:t>
            </a:r>
            <a:endParaRPr/>
          </a:p>
        </p:txBody>
      </p:sp>
      <p:sp>
        <p:nvSpPr>
          <p:cNvPr id="6" name="TextBox 5"/>
          <p:cNvSpPr txBox="1"/>
          <p:nvPr/>
        </p:nvSpPr>
        <p:spPr bwMode="auto">
          <a:xfrm>
            <a:off x="769342" y="4834819"/>
            <a:ext cx="10410939" cy="461665"/>
          </a:xfrm>
          <a:prstGeom prst="rect">
            <a:avLst/>
          </a:prstGeom>
          <a:noFill/>
        </p:spPr>
        <p:txBody>
          <a:bodyPr wrap="square">
            <a:spAutoFit/>
          </a:bodyPr>
          <a:lstStyle/>
          <a:p>
            <a:pPr>
              <a:buNone/>
              <a:defRPr/>
            </a:pPr>
            <a:r>
              <a:rPr lang="en-GB" sz="2400">
                <a:latin typeface="Aptos Mono"/>
              </a:rPr>
              <a:t>How many human sequences in the file?</a:t>
            </a:r>
          </a:p>
        </p:txBody>
      </p:sp>
      <p:sp>
        <p:nvSpPr>
          <p:cNvPr id="7" name="Text Placeholder 2"/>
          <p:cNvSpPr txBox="1"/>
          <p:nvPr/>
        </p:nvSpPr>
        <p:spPr bwMode="auto">
          <a:xfrm>
            <a:off x="444422" y="4003740"/>
            <a:ext cx="10515600" cy="1500187"/>
          </a:xfrm>
          <a:prstGeom prst="rect">
            <a:avLst/>
          </a:prstGeom>
        </p:spPr>
        <p:txBody>
          <a:bodyPr>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defRPr/>
            </a:pPr>
            <a:r>
              <a:rPr sz="3600">
                <a:solidFill>
                  <a:schemeClr val="tx1">
                    <a:lumMod val="50000"/>
                    <a:lumOff val="50000"/>
                  </a:schemeClr>
                </a:solidFill>
              </a:rPr>
              <a:t>Question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Install Ubuntu on Windows</a:t>
            </a:r>
            <a:endParaRPr/>
          </a:p>
        </p:txBody>
      </p:sp>
      <p:sp>
        <p:nvSpPr>
          <p:cNvPr id="3" name="Text Placeholder 2"/>
          <p:cNvSpPr>
            <a:spLocks noGrp="1"/>
          </p:cNvSpPr>
          <p:nvPr>
            <p:ph type="body" idx="1"/>
          </p:nvPr>
        </p:nvSpPr>
        <p:spPr bwMode="auto"/>
        <p:txBody>
          <a:bodyPr/>
          <a:lstStyle/>
          <a:p>
            <a:pPr>
              <a:defRPr/>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Install Ubuntu on Windows</a:t>
            </a:r>
            <a:endParaRPr/>
          </a:p>
        </p:txBody>
      </p:sp>
      <p:sp>
        <p:nvSpPr>
          <p:cNvPr id="3" name="Text Placeholder 2"/>
          <p:cNvSpPr>
            <a:spLocks noGrp="1"/>
          </p:cNvSpPr>
          <p:nvPr>
            <p:ph type="body" idx="1"/>
          </p:nvPr>
        </p:nvSpPr>
        <p:spPr bwMode="auto"/>
        <p:txBody>
          <a:bodyPr>
            <a:normAutofit/>
          </a:bodyPr>
          <a:lstStyle/>
          <a:p>
            <a:pPr>
              <a:defRPr/>
            </a:pPr>
            <a:r>
              <a:rPr sz="3600"/>
              <a:t>Install Python</a:t>
            </a:r>
            <a:endParaRPr/>
          </a:p>
        </p:txBody>
      </p:sp>
    </p:spTree>
  </p:cSld>
  <p:clrMapOvr>
    <a:masterClrMapping/>
  </p:clrMapOvr>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TotalTime>
  <Words>1944</Words>
  <Application>Microsoft Macintosh PowerPoint</Application>
  <PresentationFormat>Widescreen</PresentationFormat>
  <Paragraphs>297</Paragraphs>
  <Slides>52</Slides>
  <Notes>50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M+ 1m regular</vt:lpstr>
      <vt:lpstr>Andale Mono</vt:lpstr>
      <vt:lpstr>Aptos</vt:lpstr>
      <vt:lpstr>Aptos Light</vt:lpstr>
      <vt:lpstr>Aptos Mono</vt:lpstr>
      <vt:lpstr>Arial</vt:lpstr>
      <vt:lpstr>Calibri Light</vt:lpstr>
      <vt:lpstr>Consolas</vt:lpstr>
      <vt:lpstr>Courier New</vt:lpstr>
      <vt:lpstr>Menlo</vt:lpstr>
      <vt:lpstr>Office Theme</vt:lpstr>
      <vt:lpstr>Course Outline</vt:lpstr>
      <vt:lpstr>PowerPoint Presentation</vt:lpstr>
      <vt:lpstr>Course files</vt:lpstr>
      <vt:lpstr>PowerPoint Presentation</vt:lpstr>
      <vt:lpstr>hairpin.fa</vt:lpstr>
      <vt:lpstr>PowerPoint Presentation</vt:lpstr>
      <vt:lpstr>PowerPoint Presentation</vt:lpstr>
      <vt:lpstr>Install Ubuntu on Windows</vt:lpstr>
      <vt:lpstr>Install Ubuntu on Windows</vt:lpstr>
      <vt:lpstr>Install Ubuntu on Windows</vt:lpstr>
      <vt:lpstr>PowerPoint Presentation</vt:lpstr>
      <vt:lpstr>Some basic Linux commands</vt:lpstr>
      <vt:lpstr>PowerPoint Presentation</vt:lpstr>
      <vt:lpstr>Some basic Linux commands</vt:lpstr>
      <vt:lpstr>GC Calculation</vt:lpstr>
      <vt:lpstr>PowerPoint Presentation</vt:lpstr>
      <vt:lpstr>PowerPoint Presentation</vt:lpstr>
      <vt:lpstr>PowerPoint Presentation</vt:lpstr>
      <vt:lpstr>PowerPoint Presentation</vt:lpstr>
      <vt:lpstr>PowerPoint Presentation</vt:lpstr>
      <vt:lpstr>PowerPoint Presentation</vt:lpstr>
      <vt:lpstr>Programming in Python</vt:lpstr>
      <vt:lpstr>PowerPoint Presentation</vt:lpstr>
      <vt:lpstr>PowerPoint Presentation</vt:lpstr>
      <vt:lpstr>PowerPoint Presentation</vt:lpstr>
      <vt:lpstr>PowerPoint Presentation</vt:lpstr>
      <vt:lpstr>PowerPoint Presentation</vt:lpstr>
      <vt:lpstr>Programming in Python</vt:lpstr>
      <vt:lpstr>PowerPoint Presentation</vt:lpstr>
      <vt:lpstr>PowerPoint Presentation</vt:lpstr>
      <vt:lpstr>PowerPoint Presentation</vt:lpstr>
      <vt:lpstr>Programming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Reproducible Research</vt:lpstr>
      <vt:lpstr>PowerPoint Presentation</vt:lpstr>
      <vt:lpstr>Variation in miRBase Annotation</vt:lpstr>
      <vt:lpstr>PowerPoint Presentation</vt:lpstr>
      <vt:lpstr>PowerPoint Presentation</vt:lpstr>
      <vt:lpstr>PowerPoint Presentation</vt:lpstr>
      <vt:lpstr>PowerPoint Presentation</vt:lpstr>
      <vt:lpstr>What is the length distribution of human miRNAs?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Simon Rayner</cp:lastModifiedBy>
  <cp:revision>20</cp:revision>
  <dcterms:modified xsi:type="dcterms:W3CDTF">2025-09-17T06:36:15Z</dcterms:modified>
</cp:coreProperties>
</file>