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11" r:id="rId54"/>
    <p:sldId id="309" r:id="rId55"/>
    <p:sldId id="310" r:id="rId56"/>
    <p:sldId id="308" r:id="rId57"/>
    <p:sldId id="312" r:id="rId58"/>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8"/>
  </p:normalViewPr>
  <p:slideViewPr>
    <p:cSldViewPr snapToGrid="0">
      <p:cViewPr varScale="1">
        <p:scale>
          <a:sx n="116" d="100"/>
          <a:sy n="116" d="100"/>
        </p:scale>
        <p:origin x="864" y="176"/>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en-US"/>
              <a:t>9/18/25</a:t>
            </a:fld>
            <a:endParaRPr lang="en-US"/>
          </a:p>
        </p:txBody>
      </p:sp>
      <p:sp>
        <p:nvSpPr>
          <p:cNvPr id="4" name="Slide Image Placeholder 3"/>
          <p:cNvSpPr>
            <a:spLocks noGrp="1" noRot="1" noChangeAspec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a:xfrm>
            <a:off x="685800" y="1143000"/>
            <a:ext cx="5486400" cy="3086100"/>
          </a:xfrm>
        </p:spPr>
      </p:sp>
      <p:sp>
        <p:nvSpPr>
          <p:cNvPr id="3" name="Notes Placeholder 2"/>
          <p:cNvSpPr>
            <a:spLocks noGrp="1"/>
          </p:cNvSpPr>
          <p:nvPr>
            <p:ph type="body" idx="1"/>
          </p:nvPr>
        </p:nvSpPr>
        <p:spPr bwMode="auto"/>
        <p:txBody>
          <a:bodyPr/>
          <a:lstStyle/>
          <a:p>
            <a:pPr>
              <a:defRPr/>
            </a:pPr>
            <a:endParaRPr lang="en-US">
              <a:latin typeface="Arial"/>
              <a:cs typeface="Arial"/>
            </a:endParaRPr>
          </a:p>
        </p:txBody>
      </p:sp>
      <p:sp>
        <p:nvSpPr>
          <p:cNvPr id="4" name="Slide Number Placeholder 3"/>
          <p:cNvSpPr>
            <a:spLocks noGrp="1"/>
          </p:cNvSpPr>
          <p:nvPr>
            <p:ph type="sldNum" sz="quarter" idx="10"/>
          </p:nvPr>
        </p:nvSpPr>
        <p:spPr bwMode="auto"/>
        <p:txBody>
          <a:bodyPr/>
          <a:lstStyle/>
          <a:p>
            <a:pPr>
              <a:defRPr/>
            </a:pPr>
            <a:fld id="{2E6999B8-B6B4-4561-A3CD-BBCDAB9FC9D9}"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AB2D9CC-12A9-CA31-DBE9-47CA4AE86C79}" type="slidenum">
              <a:r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EA86E3B-17EA-35F8-6B86-330C9E2D02DD}" type="slidenum">
              <a:r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2774FB2-5EB7-1282-F30F-0FDC286AE50A}" type="slidenum">
              <a:r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A47852F-D70C-DB0C-D3F7-DE29558D330F}" type="slidenum">
              <a:r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E1E2EDD-C678-C394-DA5E-F42E005927EC}" type="slidenum">
              <a:r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831377628" name="Slide Image Placeholder 1"/>
          <p:cNvSpPr>
            <a:spLocks noGrp="1" noRot="1" noChangeAspect="1"/>
          </p:cNvSpPr>
          <p:nvPr>
            <p:ph type="sldImg"/>
          </p:nvPr>
        </p:nvSpPr>
        <p:spPr bwMode="auto"/>
      </p:sp>
      <p:sp>
        <p:nvSpPr>
          <p:cNvPr id="1290923940" name="Notes Placeholder 2"/>
          <p:cNvSpPr>
            <a:spLocks noGrp="1"/>
          </p:cNvSpPr>
          <p:nvPr>
            <p:ph type="body" idx="1"/>
          </p:nvPr>
        </p:nvSpPr>
        <p:spPr bwMode="auto"/>
        <p:txBody>
          <a:bodyPr/>
          <a:lstStyle/>
          <a:p>
            <a:pPr>
              <a:defRPr/>
            </a:pPr>
            <a:endParaRPr/>
          </a:p>
        </p:txBody>
      </p:sp>
      <p:sp>
        <p:nvSpPr>
          <p:cNvPr id="525050966" name="Slide Number Placeholder 3"/>
          <p:cNvSpPr>
            <a:spLocks noGrp="1"/>
          </p:cNvSpPr>
          <p:nvPr>
            <p:ph type="sldNum" sz="quarter" idx="10"/>
          </p:nvPr>
        </p:nvSpPr>
        <p:spPr bwMode="auto"/>
        <p:txBody>
          <a:bodyPr/>
          <a:lstStyle/>
          <a:p>
            <a:pPr>
              <a:defRPr/>
            </a:pPr>
            <a:fld id="{E6202695-AD32-A7C2-F849-3B75E07B91C4}" type="slidenum">
              <a:r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58B3FEB-8C82-9778-968B-0C67809014C7}" type="slidenum">
              <a:r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0793D64-7EA4-0E38-3FF2-1A6E0DDB06AE}" type="slidenum">
              <a:r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665077445" name="Slide Image Placeholder 1"/>
          <p:cNvSpPr>
            <a:spLocks noGrp="1" noRot="1" noChangeAspect="1"/>
          </p:cNvSpPr>
          <p:nvPr>
            <p:ph type="sldImg"/>
          </p:nvPr>
        </p:nvSpPr>
        <p:spPr bwMode="auto"/>
      </p:sp>
      <p:sp>
        <p:nvSpPr>
          <p:cNvPr id="1177475356" name="Notes Placeholder 2"/>
          <p:cNvSpPr>
            <a:spLocks noGrp="1"/>
          </p:cNvSpPr>
          <p:nvPr>
            <p:ph type="body" idx="1"/>
          </p:nvPr>
        </p:nvSpPr>
        <p:spPr bwMode="auto"/>
        <p:txBody>
          <a:bodyPr/>
          <a:lstStyle/>
          <a:p>
            <a:pPr>
              <a:defRPr/>
            </a:pPr>
            <a:endParaRPr/>
          </a:p>
        </p:txBody>
      </p:sp>
      <p:sp>
        <p:nvSpPr>
          <p:cNvPr id="1154512621" name="Slide Number Placeholder 3"/>
          <p:cNvSpPr>
            <a:spLocks noGrp="1"/>
          </p:cNvSpPr>
          <p:nvPr>
            <p:ph type="sldNum" sz="quarter" idx="10"/>
          </p:nvPr>
        </p:nvSpPr>
        <p:spPr bwMode="auto"/>
        <p:txBody>
          <a:bodyPr/>
          <a:lstStyle/>
          <a:p>
            <a:pPr>
              <a:defRPr/>
            </a:pPr>
            <a:fld id="{A2E6C28C-584C-085E-DF82-DC0962FC8AD3}" type="slidenum">
              <a:r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761885060" name="Slide Image Placeholder 1"/>
          <p:cNvSpPr>
            <a:spLocks noGrp="1" noRot="1" noChangeAspect="1"/>
          </p:cNvSpPr>
          <p:nvPr>
            <p:ph type="sldImg"/>
          </p:nvPr>
        </p:nvSpPr>
        <p:spPr bwMode="auto"/>
      </p:sp>
      <p:sp>
        <p:nvSpPr>
          <p:cNvPr id="363822501" name="Notes Placeholder 2"/>
          <p:cNvSpPr>
            <a:spLocks noGrp="1"/>
          </p:cNvSpPr>
          <p:nvPr>
            <p:ph type="body" idx="1"/>
          </p:nvPr>
        </p:nvSpPr>
        <p:spPr bwMode="auto"/>
        <p:txBody>
          <a:bodyPr/>
          <a:lstStyle/>
          <a:p>
            <a:pPr>
              <a:defRPr/>
            </a:pPr>
            <a:endParaRPr/>
          </a:p>
        </p:txBody>
      </p:sp>
      <p:sp>
        <p:nvSpPr>
          <p:cNvPr id="1955234805" name="Slide Number Placeholder 3"/>
          <p:cNvSpPr>
            <a:spLocks noGrp="1"/>
          </p:cNvSpPr>
          <p:nvPr>
            <p:ph type="sldNum" sz="quarter" idx="10"/>
          </p:nvPr>
        </p:nvSpPr>
        <p:spPr bwMode="auto"/>
        <p:txBody>
          <a:bodyPr/>
          <a:lstStyle/>
          <a:p>
            <a:pPr>
              <a:defRPr/>
            </a:pPr>
            <a:fld id="{801FEADC-A07A-213D-2293-EAED66C85B1F}" type="slidenum">
              <a:r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1BCD032-AE33-0F6F-F8C4-F609DADA5F72}" type="slidenum">
              <a:rP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954322049" name="Slide Image Placeholder 1"/>
          <p:cNvSpPr>
            <a:spLocks noGrp="1" noRot="1" noChangeAspect="1"/>
          </p:cNvSpPr>
          <p:nvPr>
            <p:ph type="sldImg"/>
          </p:nvPr>
        </p:nvSpPr>
        <p:spPr bwMode="auto"/>
      </p:sp>
      <p:sp>
        <p:nvSpPr>
          <p:cNvPr id="897655862" name="Notes Placeholder 2"/>
          <p:cNvSpPr>
            <a:spLocks noGrp="1"/>
          </p:cNvSpPr>
          <p:nvPr>
            <p:ph type="body" idx="1"/>
          </p:nvPr>
        </p:nvSpPr>
        <p:spPr bwMode="auto"/>
        <p:txBody>
          <a:bodyPr/>
          <a:lstStyle/>
          <a:p>
            <a:pPr>
              <a:defRPr/>
            </a:pPr>
            <a:endParaRPr/>
          </a:p>
        </p:txBody>
      </p:sp>
      <p:sp>
        <p:nvSpPr>
          <p:cNvPr id="1804224859" name="Slide Number Placeholder 3"/>
          <p:cNvSpPr>
            <a:spLocks noGrp="1"/>
          </p:cNvSpPr>
          <p:nvPr>
            <p:ph type="sldNum" sz="quarter" idx="10"/>
          </p:nvPr>
        </p:nvSpPr>
        <p:spPr bwMode="auto"/>
        <p:txBody>
          <a:bodyPr/>
          <a:lstStyle/>
          <a:p>
            <a:pPr>
              <a:defRPr/>
            </a:pPr>
            <a:fld id="{C4596146-5334-0304-0B85-3B636E2947BE}" type="slidenum">
              <a:rP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64269653" name="Slide Image Placeholder 1"/>
          <p:cNvSpPr>
            <a:spLocks noGrp="1" noRot="1" noChangeAspect="1"/>
          </p:cNvSpPr>
          <p:nvPr>
            <p:ph type="sldImg"/>
          </p:nvPr>
        </p:nvSpPr>
        <p:spPr bwMode="auto"/>
      </p:sp>
      <p:sp>
        <p:nvSpPr>
          <p:cNvPr id="593432725" name="Notes Placeholder 2"/>
          <p:cNvSpPr>
            <a:spLocks noGrp="1"/>
          </p:cNvSpPr>
          <p:nvPr>
            <p:ph type="body" idx="1"/>
          </p:nvPr>
        </p:nvSpPr>
        <p:spPr bwMode="auto"/>
        <p:txBody>
          <a:bodyPr/>
          <a:lstStyle/>
          <a:p>
            <a:pPr>
              <a:defRPr/>
            </a:pPr>
            <a:endParaRPr/>
          </a:p>
        </p:txBody>
      </p:sp>
      <p:sp>
        <p:nvSpPr>
          <p:cNvPr id="292922326" name="Slide Number Placeholder 3"/>
          <p:cNvSpPr>
            <a:spLocks noGrp="1"/>
          </p:cNvSpPr>
          <p:nvPr>
            <p:ph type="sldNum" sz="quarter" idx="10"/>
          </p:nvPr>
        </p:nvSpPr>
        <p:spPr bwMode="auto"/>
        <p:txBody>
          <a:bodyPr/>
          <a:lstStyle/>
          <a:p>
            <a:pPr>
              <a:defRPr/>
            </a:pPr>
            <a:fld id="{B2F315F2-CD2A-6727-B965-18DE606F5AE0}" type="slidenum">
              <a:rP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596224219" name="Slide Image Placeholder 1"/>
          <p:cNvSpPr>
            <a:spLocks noGrp="1" noRot="1" noChangeAspect="1"/>
          </p:cNvSpPr>
          <p:nvPr>
            <p:ph type="sldImg"/>
          </p:nvPr>
        </p:nvSpPr>
        <p:spPr bwMode="auto"/>
      </p:sp>
      <p:sp>
        <p:nvSpPr>
          <p:cNvPr id="430566480" name="Notes Placeholder 2"/>
          <p:cNvSpPr>
            <a:spLocks noGrp="1"/>
          </p:cNvSpPr>
          <p:nvPr>
            <p:ph type="body" idx="1"/>
          </p:nvPr>
        </p:nvSpPr>
        <p:spPr bwMode="auto"/>
        <p:txBody>
          <a:bodyPr/>
          <a:lstStyle/>
          <a:p>
            <a:pPr>
              <a:defRPr/>
            </a:pPr>
            <a:endParaRPr/>
          </a:p>
        </p:txBody>
      </p:sp>
      <p:sp>
        <p:nvSpPr>
          <p:cNvPr id="1523281392" name="Slide Number Placeholder 3"/>
          <p:cNvSpPr>
            <a:spLocks noGrp="1"/>
          </p:cNvSpPr>
          <p:nvPr>
            <p:ph type="sldNum" sz="quarter" idx="10"/>
          </p:nvPr>
        </p:nvSpPr>
        <p:spPr bwMode="auto"/>
        <p:txBody>
          <a:bodyPr/>
          <a:lstStyle/>
          <a:p>
            <a:pPr>
              <a:defRPr/>
            </a:pPr>
            <a:fld id="{34160733-32F2-2C68-2793-301DC5406A7E}" type="slidenum">
              <a:rPr/>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AE575F1-B1B4-BEB5-E01D-EA5A123221F1}" type="slidenum">
              <a:rP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FFB569C-7A71-2924-6051-C2D66770F39F}" type="slidenum">
              <a:rP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24C66FF-9D99-51B0-E262-83FAE06FA9B1}" type="slidenum">
              <a:rPr/>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55C928B-8C6C-031B-1588-7B42FFF8A4D9}" type="slidenum">
              <a:rPr/>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2619707-DB02-B598-562B-F9CC771E842A}" type="slidenum">
              <a:rPr/>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596224219" name="Slide Image Placeholder 1"/>
          <p:cNvSpPr>
            <a:spLocks noGrp="1" noRot="1" noChangeAspect="1"/>
          </p:cNvSpPr>
          <p:nvPr>
            <p:ph type="sldImg"/>
          </p:nvPr>
        </p:nvSpPr>
        <p:spPr bwMode="auto"/>
      </p:sp>
      <p:sp>
        <p:nvSpPr>
          <p:cNvPr id="430566480" name="Notes Placeholder 2"/>
          <p:cNvSpPr>
            <a:spLocks noGrp="1"/>
          </p:cNvSpPr>
          <p:nvPr>
            <p:ph type="body" idx="1"/>
          </p:nvPr>
        </p:nvSpPr>
        <p:spPr bwMode="auto"/>
        <p:txBody>
          <a:bodyPr/>
          <a:lstStyle/>
          <a:p>
            <a:pPr>
              <a:defRPr/>
            </a:pPr>
            <a:endParaRPr/>
          </a:p>
        </p:txBody>
      </p:sp>
      <p:sp>
        <p:nvSpPr>
          <p:cNvPr id="1523281392" name="Slide Number Placeholder 3"/>
          <p:cNvSpPr>
            <a:spLocks noGrp="1"/>
          </p:cNvSpPr>
          <p:nvPr>
            <p:ph type="sldNum" sz="quarter" idx="10"/>
          </p:nvPr>
        </p:nvSpPr>
        <p:spPr bwMode="auto"/>
        <p:txBody>
          <a:bodyPr/>
          <a:lstStyle/>
          <a:p>
            <a:pPr>
              <a:defRPr/>
            </a:pPr>
            <a:fld id="{34160733-32F2-2C68-2793-301DC5406A7E}" type="slidenum">
              <a:rPr/>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64269653" name="Slide Image Placeholder 1"/>
          <p:cNvSpPr>
            <a:spLocks noGrp="1" noRot="1" noChangeAspect="1"/>
          </p:cNvSpPr>
          <p:nvPr>
            <p:ph type="sldImg"/>
          </p:nvPr>
        </p:nvSpPr>
        <p:spPr bwMode="auto"/>
      </p:sp>
      <p:sp>
        <p:nvSpPr>
          <p:cNvPr id="593432725" name="Notes Placeholder 2"/>
          <p:cNvSpPr>
            <a:spLocks noGrp="1"/>
          </p:cNvSpPr>
          <p:nvPr>
            <p:ph type="body" idx="1"/>
          </p:nvPr>
        </p:nvSpPr>
        <p:spPr bwMode="auto"/>
        <p:txBody>
          <a:bodyPr/>
          <a:lstStyle/>
          <a:p>
            <a:pPr>
              <a:defRPr/>
            </a:pPr>
            <a:endParaRPr/>
          </a:p>
        </p:txBody>
      </p:sp>
      <p:sp>
        <p:nvSpPr>
          <p:cNvPr id="292922326" name="Slide Number Placeholder 3"/>
          <p:cNvSpPr>
            <a:spLocks noGrp="1"/>
          </p:cNvSpPr>
          <p:nvPr>
            <p:ph type="sldNum" sz="quarter" idx="10"/>
          </p:nvPr>
        </p:nvSpPr>
        <p:spPr bwMode="auto"/>
        <p:txBody>
          <a:bodyPr/>
          <a:lstStyle/>
          <a:p>
            <a:pPr>
              <a:defRPr/>
            </a:pPr>
            <a:fld id="{B2F315F2-CD2A-6727-B965-18DE606F5AE0}" type="slidenum">
              <a:rPr/>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48414AE-E173-A82C-6CDB-A1E0D87EA5E6}" type="slidenum">
              <a:r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791E369-9471-1C39-240D-CF362E0E6EDF}" type="slidenum">
              <a:rPr/>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BE5B7CB-11B9-DBCB-C829-E0C32F404724}" type="slidenum">
              <a:rPr/>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596224219" name="Slide Image Placeholder 1"/>
          <p:cNvSpPr>
            <a:spLocks noGrp="1" noRot="1" noChangeAspect="1"/>
          </p:cNvSpPr>
          <p:nvPr>
            <p:ph type="sldImg"/>
          </p:nvPr>
        </p:nvSpPr>
        <p:spPr bwMode="auto"/>
      </p:sp>
      <p:sp>
        <p:nvSpPr>
          <p:cNvPr id="430566480" name="Notes Placeholder 2"/>
          <p:cNvSpPr>
            <a:spLocks noGrp="1"/>
          </p:cNvSpPr>
          <p:nvPr>
            <p:ph type="body" idx="1"/>
          </p:nvPr>
        </p:nvSpPr>
        <p:spPr bwMode="auto"/>
        <p:txBody>
          <a:bodyPr/>
          <a:lstStyle/>
          <a:p>
            <a:pPr>
              <a:defRPr/>
            </a:pPr>
            <a:endParaRPr/>
          </a:p>
        </p:txBody>
      </p:sp>
      <p:sp>
        <p:nvSpPr>
          <p:cNvPr id="1523281392" name="Slide Number Placeholder 3"/>
          <p:cNvSpPr>
            <a:spLocks noGrp="1"/>
          </p:cNvSpPr>
          <p:nvPr>
            <p:ph type="sldNum" sz="quarter" idx="10"/>
          </p:nvPr>
        </p:nvSpPr>
        <p:spPr bwMode="auto"/>
        <p:txBody>
          <a:bodyPr/>
          <a:lstStyle/>
          <a:p>
            <a:pPr>
              <a:defRPr/>
            </a:pPr>
            <a:fld id="{34160733-32F2-2C68-2793-301DC5406A7E}" type="slidenum">
              <a:rPr/>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1B5A089-50A8-B7BE-2478-92809F5EFA1D}" type="slidenum">
              <a:rPr/>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C334969-9B5D-0C81-4F5A-751C5C8A2D76}" type="slidenum">
              <a:rPr/>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21B9584-7E72-64A3-4C3E-682554F40DFC}" type="slidenum">
              <a:rPr/>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C5CBACF-62F7-D7CB-EA44-41337751972F}" type="slidenum">
              <a:rPr/>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AEA82D0-E701-086C-3D1C-E2E7A3CA96E5}" type="slidenum">
              <a:rPr/>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687E0AF-818B-8D01-8C55-790FC6B6C1F0}" type="slidenum">
              <a:rPr/>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EA450F5-009B-DB4D-8337-AB0A6777BC7A}" type="slidenum">
              <a:rPr/>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6D3D300-D93D-A722-3ACE-0953F9CDA286}" type="slidenum">
              <a:rPr/>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31DDFDD-A6C4-7BC5-6DEB-C862F067FB98}" type="slidenum">
              <a:rPr/>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7D2E24C-E27F-78B1-2824-5FFB270D5617}" type="slidenum">
              <a:rPr/>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9159CB9-1E17-822B-564F-F096681CA401}" type="slidenum">
              <a:rPr/>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65A3CF1-D82F-739A-3B1F-4CD052E3A7AA}" type="slidenum">
              <a:rPr/>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1A78800-2A8C-9762-84C4-031FA248CBDF}" type="slidenum">
              <a:rPr/>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398C098-2D06-AD27-9752-08B4A5FEBC3F}" type="slidenum">
              <a:rPr/>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91898BB-7953-21B3-0BE8-5C3AA1CF9BD5}" type="slidenum">
              <a:rPr/>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FBD2814-CB7F-AC93-7246-202B2428C817}" type="slidenum">
              <a:rPr/>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22D685A-B57D-D4EC-4208-91C87AB3EF90}" type="slidenum">
              <a:rPr/>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C70E1E4-0135-A066-3BC5-BE739054D995}" type="slidenum">
              <a:rPr/>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E027523-70C1-35FB-C7E4-68A944B45C5D}" type="slidenum">
              <a:rPr/>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E4E3C5D-8C6D-1C2B-F1C1-112595BE89B9}" type="slidenum">
              <a:rPr/>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CE4D1D6-A4ED-5302-1CFF-0733E377D504}" type="slidenum">
              <a:rPr/>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FACFF9C-F872-39B9-98D2-0AAFB02F0A78}" type="slidenum">
              <a:rPr/>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E658D-F0F4-54AE-B341-8791526BD6EA}"/>
            </a:ext>
          </a:extLst>
        </p:cNvPr>
        <p:cNvGrpSpPr/>
        <p:nvPr/>
      </p:nvGrpSpPr>
      <p:grpSpPr bwMode="auto">
        <a:xfrm>
          <a:off x="0" y="0"/>
          <a:ext cx="0" cy="0"/>
          <a:chOff x="0" y="0"/>
          <a:chExt cx="0" cy="0"/>
        </a:xfrm>
      </p:grpSpPr>
      <p:sp>
        <p:nvSpPr>
          <p:cNvPr id="2" name="Slide Image Placeholder 1">
            <a:extLst>
              <a:ext uri="{FF2B5EF4-FFF2-40B4-BE49-F238E27FC236}">
                <a16:creationId xmlns:a16="http://schemas.microsoft.com/office/drawing/2014/main" id="{122F1679-8AC3-160C-B531-46F6A04B11AB}"/>
              </a:ext>
            </a:extLst>
          </p:cNvPr>
          <p:cNvSpPr>
            <a:spLocks noGrp="1" noRot="1" noChangeAspect="1"/>
          </p:cNvSpPr>
          <p:nvPr>
            <p:ph type="sldImg"/>
          </p:nvPr>
        </p:nvSpPr>
        <p:spPr bwMode="auto"/>
      </p:sp>
      <p:sp>
        <p:nvSpPr>
          <p:cNvPr id="3" name="Notes Placeholder 2">
            <a:extLst>
              <a:ext uri="{FF2B5EF4-FFF2-40B4-BE49-F238E27FC236}">
                <a16:creationId xmlns:a16="http://schemas.microsoft.com/office/drawing/2014/main" id="{11E805ED-D9DB-6988-EECA-26BB210624B8}"/>
              </a:ext>
            </a:extLst>
          </p:cNvPr>
          <p:cNvSpPr>
            <a:spLocks noGrp="1"/>
          </p:cNvSpPr>
          <p:nvPr>
            <p:ph type="body" idx="1"/>
          </p:nvPr>
        </p:nvSpPr>
        <p:spPr bwMode="auto"/>
        <p:txBody>
          <a:bodyPr/>
          <a:lstStyle/>
          <a:p>
            <a:pPr>
              <a:defRPr/>
            </a:pPr>
            <a:endParaRPr/>
          </a:p>
        </p:txBody>
      </p:sp>
      <p:sp>
        <p:nvSpPr>
          <p:cNvPr id="4" name="Slide Number Placeholder 3">
            <a:extLst>
              <a:ext uri="{FF2B5EF4-FFF2-40B4-BE49-F238E27FC236}">
                <a16:creationId xmlns:a16="http://schemas.microsoft.com/office/drawing/2014/main" id="{B6B9A9D5-FF2A-2731-C7CD-AA55B1200379}"/>
              </a:ext>
            </a:extLst>
          </p:cNvPr>
          <p:cNvSpPr>
            <a:spLocks noGrp="1"/>
          </p:cNvSpPr>
          <p:nvPr>
            <p:ph type="sldNum" sz="quarter" idx="10"/>
          </p:nvPr>
        </p:nvSpPr>
        <p:spPr bwMode="auto"/>
        <p:txBody>
          <a:bodyPr/>
          <a:lstStyle/>
          <a:p>
            <a:pPr>
              <a:defRPr/>
            </a:pPr>
            <a:fld id="{E032D08D-6188-F103-8DD7-7390924290D9}" type="slidenum">
              <a:rPr/>
              <a:t>53</a:t>
            </a:fld>
            <a:endParaRPr/>
          </a:p>
        </p:txBody>
      </p:sp>
    </p:spTree>
    <p:extLst>
      <p:ext uri="{BB962C8B-B14F-4D97-AF65-F5344CB8AC3E}">
        <p14:creationId xmlns:p14="http://schemas.microsoft.com/office/powerpoint/2010/main" val="5675619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the standard Biogenesis</a:t>
            </a:r>
            <a:r>
              <a:rPr lang="en-US" baseline="0" dirty="0"/>
              <a:t> pathway. Some miRNAs use alternative pathways not described here</a:t>
            </a:r>
            <a:endParaRPr lang="en-US" dirty="0"/>
          </a:p>
        </p:txBody>
      </p:sp>
      <p:sp>
        <p:nvSpPr>
          <p:cNvPr id="4" name="Slide Number Placeholder 3"/>
          <p:cNvSpPr>
            <a:spLocks noGrp="1"/>
          </p:cNvSpPr>
          <p:nvPr>
            <p:ph type="sldNum" sz="quarter" idx="10"/>
          </p:nvPr>
        </p:nvSpPr>
        <p:spPr/>
        <p:txBody>
          <a:bodyPr/>
          <a:lstStyle/>
          <a:p>
            <a:fld id="{5DA77E34-A39D-3143-B44C-7AB9560CABA1}" type="slidenum">
              <a:rPr lang="en-US" smtClean="0"/>
              <a:t>54</a:t>
            </a:fld>
            <a:endParaRPr lang="en-US"/>
          </a:p>
        </p:txBody>
      </p:sp>
    </p:spTree>
    <p:extLst>
      <p:ext uri="{BB962C8B-B14F-4D97-AF65-F5344CB8AC3E}">
        <p14:creationId xmlns:p14="http://schemas.microsoft.com/office/powerpoint/2010/main" val="62661011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032D08D-6188-F103-8DD7-7390924290D9}" type="slidenum">
              <a:rPr/>
              <a:t>56</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B5A7D-461F-7D83-BCBC-4B39D1448370}"/>
            </a:ext>
          </a:extLst>
        </p:cNvPr>
        <p:cNvGrpSpPr/>
        <p:nvPr/>
      </p:nvGrpSpPr>
      <p:grpSpPr bwMode="auto">
        <a:xfrm>
          <a:off x="0" y="0"/>
          <a:ext cx="0" cy="0"/>
          <a:chOff x="0" y="0"/>
          <a:chExt cx="0" cy="0"/>
        </a:xfrm>
      </p:grpSpPr>
      <p:sp>
        <p:nvSpPr>
          <p:cNvPr id="2" name="Slide Image Placeholder 1">
            <a:extLst>
              <a:ext uri="{FF2B5EF4-FFF2-40B4-BE49-F238E27FC236}">
                <a16:creationId xmlns:a16="http://schemas.microsoft.com/office/drawing/2014/main" id="{1B041673-60AC-E0B4-665E-6D9DB5C19414}"/>
              </a:ext>
            </a:extLst>
          </p:cNvPr>
          <p:cNvSpPr>
            <a:spLocks noGrp="1" noRot="1" noChangeAspect="1"/>
          </p:cNvSpPr>
          <p:nvPr>
            <p:ph type="sldImg"/>
          </p:nvPr>
        </p:nvSpPr>
        <p:spPr bwMode="auto"/>
      </p:sp>
      <p:sp>
        <p:nvSpPr>
          <p:cNvPr id="3" name="Notes Placeholder 2">
            <a:extLst>
              <a:ext uri="{FF2B5EF4-FFF2-40B4-BE49-F238E27FC236}">
                <a16:creationId xmlns:a16="http://schemas.microsoft.com/office/drawing/2014/main" id="{678F2B55-4CD3-5078-8806-5123548AC7CE}"/>
              </a:ext>
            </a:extLst>
          </p:cNvPr>
          <p:cNvSpPr>
            <a:spLocks noGrp="1"/>
          </p:cNvSpPr>
          <p:nvPr>
            <p:ph type="body" idx="1"/>
          </p:nvPr>
        </p:nvSpPr>
        <p:spPr bwMode="auto"/>
        <p:txBody>
          <a:bodyPr/>
          <a:lstStyle/>
          <a:p>
            <a:pPr>
              <a:defRPr/>
            </a:pPr>
            <a:endParaRPr/>
          </a:p>
        </p:txBody>
      </p:sp>
      <p:sp>
        <p:nvSpPr>
          <p:cNvPr id="4" name="Slide Number Placeholder 3">
            <a:extLst>
              <a:ext uri="{FF2B5EF4-FFF2-40B4-BE49-F238E27FC236}">
                <a16:creationId xmlns:a16="http://schemas.microsoft.com/office/drawing/2014/main" id="{61BB2042-1EE3-5FD4-337D-FC638671266D}"/>
              </a:ext>
            </a:extLst>
          </p:cNvPr>
          <p:cNvSpPr>
            <a:spLocks noGrp="1"/>
          </p:cNvSpPr>
          <p:nvPr>
            <p:ph type="sldNum" sz="quarter" idx="10"/>
          </p:nvPr>
        </p:nvSpPr>
        <p:spPr bwMode="auto"/>
        <p:txBody>
          <a:bodyPr/>
          <a:lstStyle/>
          <a:p>
            <a:pPr>
              <a:defRPr/>
            </a:pPr>
            <a:fld id="{E032D08D-6188-F103-8DD7-7390924290D9}" type="slidenum">
              <a:rPr/>
              <a:t>57</a:t>
            </a:fld>
            <a:endParaRPr/>
          </a:p>
        </p:txBody>
      </p:sp>
    </p:spTree>
    <p:extLst>
      <p:ext uri="{BB962C8B-B14F-4D97-AF65-F5344CB8AC3E}">
        <p14:creationId xmlns:p14="http://schemas.microsoft.com/office/powerpoint/2010/main" val="948773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DE6BC30-BC22-6ABF-A2A1-6E240FC9211F}" type="slidenum">
              <a:rP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A591C9B-7660-4D88-FC28-E0839AE7FFCA}" type="slidenum">
              <a:r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81C5625-BDF0-54F6-6818-EB0183855BB1}" type="slidenum">
              <a:r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D3CE314-EB98-E12A-0760-0C5F83255682}" type="slidenum">
              <a:r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9/18/25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9/18/25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9/18/25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9/18/25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6000"/>
            </a:lvl1pPr>
          </a:lstStyle>
          <a:p>
            <a:pPr>
              <a:defRPr/>
            </a:pPr>
            <a:r>
              <a:rPr lang="en-US"/>
              <a:t>Click to edit Master title style</a:t>
            </a:r>
            <a:endParaRPr/>
          </a:p>
        </p:txBody>
      </p:sp>
      <p:sp>
        <p:nvSpPr>
          <p:cNvPr id="3"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9/18/25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9/18/25</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365125"/>
            <a:ext cx="10515600" cy="1325563"/>
          </a:xfrm>
        </p:spPr>
        <p:txBody>
          <a:bodyPr/>
          <a:lstStyle/>
          <a:p>
            <a:pPr>
              <a:defRPr/>
            </a:pPr>
            <a:r>
              <a:rPr lang="en-US"/>
              <a:t>Click to edit Master title style</a:t>
            </a:r>
            <a:endParaRPr/>
          </a:p>
        </p:txBody>
      </p:sp>
      <p:sp>
        <p:nvSpPr>
          <p:cNvPr id="3"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p:cNvSpPr>
            <a:spLocks noGrp="1"/>
          </p:cNvSpPr>
          <p:nvPr>
            <p:ph type="dt" sz="half" idx="10"/>
          </p:nvPr>
        </p:nvSpPr>
        <p:spPr bwMode="auto"/>
        <p:txBody>
          <a:bodyPr/>
          <a:lstStyle/>
          <a:p>
            <a:pPr>
              <a:defRPr/>
            </a:pPr>
            <a:fld id="{BCC18F51-09EC-435C-A3BA-64A766E099C0}" type="datetimeFigureOut">
              <a:rPr lang="en-US"/>
              <a:t>9/18/25</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Date Placeholder 2"/>
          <p:cNvSpPr>
            <a:spLocks noGrp="1"/>
          </p:cNvSpPr>
          <p:nvPr>
            <p:ph type="dt" sz="half" idx="10"/>
          </p:nvPr>
        </p:nvSpPr>
        <p:spPr bwMode="auto"/>
        <p:txBody>
          <a:bodyPr/>
          <a:lstStyle/>
          <a:p>
            <a:pPr>
              <a:defRPr/>
            </a:pPr>
            <a:fld id="{BCC18F51-09EC-435C-A3BA-64A766E099C0}" type="datetimeFigureOut">
              <a:rPr lang="en-US"/>
              <a:t>9/18/25</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CC18F51-09EC-435C-A3BA-64A766E099C0}" type="datetimeFigureOut">
              <a:rPr lang="en-US"/>
              <a:t>9/18/25</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9/18/25</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a:p>
        </p:txBody>
      </p:sp>
      <p:sp>
        <p:nvSpPr>
          <p:cNvPr id="3" name="Picture Placeholder 2"/>
          <p:cNvSpPr>
            <a:spLocks noGrp="1" noChangeAspect="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9/18/25</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9/18/25</a:t>
            </a:fld>
            <a:endParaRPr lang="en-US"/>
          </a:p>
        </p:txBody>
      </p:sp>
      <p:sp>
        <p:nvSpPr>
          <p:cNvPr id="5"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IzmirKCU/IKCU_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sdkman.io/"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hyperlink" Target="https://sdkman-init.sh/"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3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38.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9.png"/><Relationship Id="rId7" Type="http://schemas.openxmlformats.org/officeDocument/2006/relationships/image" Target="../media/image12.jp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g"/><Relationship Id="rId10" Type="http://schemas.openxmlformats.org/officeDocument/2006/relationships/image" Target="../media/image15.jpg"/><Relationship Id="rId4" Type="http://schemas.openxmlformats.org/officeDocument/2006/relationships/image" Target="../media/image8.jpg"/><Relationship Id="rId9" Type="http://schemas.openxmlformats.org/officeDocument/2006/relationships/image" Target="../media/image14.jpg"/></Relationships>
</file>

<file path=ppt/slides/_rels/slide3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hyperlink" Target="https://sdkman.io/"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hyperlink" Target="https://github.com/orgs/CBGOUS/repositories" TargetMode="External"/><Relationship Id="rId4" Type="http://schemas.openxmlformats.org/officeDocument/2006/relationships/hyperlink" Target="https://sdkman-init.sh/"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s://sourceforge.net/projects/bowtie-bio/files/bowtie/1.3.1/" TargetMode="External"/><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a:lstStyle/>
          <a:p>
            <a:pPr>
              <a:defRPr/>
            </a:pPr>
            <a:r>
              <a:rPr lang="en-US"/>
              <a:t>Course Outline</a:t>
            </a:r>
            <a:endParaRPr/>
          </a:p>
        </p:txBody>
      </p:sp>
      <p:sp>
        <p:nvSpPr>
          <p:cNvPr id="3" name="Subtitle 2"/>
          <p:cNvSpPr>
            <a:spLocks noGrp="1"/>
          </p:cNvSpPr>
          <p:nvPr>
            <p:ph type="subTitle" idx="1"/>
          </p:nvPr>
        </p:nvSpPr>
        <p:spPr bwMode="auto">
          <a:xfrm>
            <a:off x="1524000" y="3602038"/>
            <a:ext cx="9144000" cy="2079234"/>
          </a:xfrm>
        </p:spPr>
        <p:txBody>
          <a:bodyPr>
            <a:normAutofit lnSpcReduction="10000"/>
          </a:bodyPr>
          <a:lstStyle/>
          <a:p>
            <a:pPr>
              <a:defRPr/>
            </a:pPr>
            <a:r>
              <a:rPr lang="en-US" sz="3200" u="sng">
                <a:latin typeface="Courier New"/>
                <a:cs typeface="Courier New"/>
                <a:hlinkClick r:id="rId3" tooltip="https://github.com/IzmirKCU/IKCU_1"/>
              </a:rPr>
              <a:t>Simon Rayner</a:t>
            </a:r>
            <a:endParaRPr/>
          </a:p>
          <a:p>
            <a:pPr>
              <a:defRPr/>
            </a:pPr>
            <a:r>
              <a:rPr lang="en-US" sz="3200" u="sng">
                <a:latin typeface="Courier New"/>
                <a:cs typeface="Courier New"/>
                <a:hlinkClick r:id="rId3" tooltip="https://github.com/IzmirKCU/IKCU_1"/>
              </a:rPr>
              <a:t>simon.rayner@medisin.uio.no</a:t>
            </a:r>
            <a:endParaRPr/>
          </a:p>
          <a:p>
            <a:pPr>
              <a:defRPr/>
            </a:pPr>
            <a:endParaRPr lang="en-US" sz="3200">
              <a:latin typeface="Courier New"/>
              <a:cs typeface="Courier New"/>
            </a:endParaRPr>
          </a:p>
          <a:p>
            <a:pPr>
              <a:defRPr/>
            </a:pPr>
            <a:r>
              <a:rPr lang="en-US" sz="3200" u="sng">
                <a:latin typeface="Courier New"/>
                <a:cs typeface="Courier New"/>
                <a:hlinkClick r:id="rId3" tooltip="https://github.com/IzmirKCU/IKCU_1"/>
              </a:rPr>
              <a:t>https://github.com/IzmirKCU/IKCU_1</a:t>
            </a:r>
            <a:r>
              <a:rPr lang="en-US" sz="3200">
                <a:latin typeface="Courier New"/>
                <a:cs typeface="Courier New"/>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sz="5400">
                <a:solidFill>
                  <a:srgbClr val="0070C0"/>
                </a:solidFill>
              </a:rPr>
              <a:t>Install Ubuntu on Windows</a:t>
            </a:r>
            <a:endParaRPr/>
          </a:p>
        </p:txBody>
      </p:sp>
      <p:sp>
        <p:nvSpPr>
          <p:cNvPr id="3" name="Text Placeholder 2"/>
          <p:cNvSpPr>
            <a:spLocks noGrp="1"/>
          </p:cNvSpPr>
          <p:nvPr>
            <p:ph type="body" idx="1"/>
          </p:nvPr>
        </p:nvSpPr>
        <p:spPr bwMode="auto"/>
        <p:txBody>
          <a:bodyPr>
            <a:normAutofit/>
          </a:bodyPr>
          <a:lstStyle/>
          <a:p>
            <a:pPr>
              <a:defRPr/>
            </a:pPr>
            <a:r>
              <a:rPr sz="3600"/>
              <a:t>Install Java (sdkman)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extBox 2"/>
          <p:cNvSpPr txBox="1"/>
          <p:nvPr/>
        </p:nvSpPr>
        <p:spPr bwMode="auto">
          <a:xfrm>
            <a:off x="782197" y="1256166"/>
            <a:ext cx="10410939" cy="3693319"/>
          </a:xfrm>
          <a:prstGeom prst="rect">
            <a:avLst/>
          </a:prstGeom>
          <a:noFill/>
        </p:spPr>
        <p:txBody>
          <a:bodyPr wrap="square">
            <a:spAutoFit/>
          </a:bodyPr>
          <a:lstStyle/>
          <a:p>
            <a:pPr>
              <a:buNone/>
              <a:defRPr/>
            </a:pPr>
            <a:r>
              <a:rPr lang="en-GB">
                <a:latin typeface="Aptos Mono"/>
              </a:rPr>
              <a:t>Need java 11. Use SDKMAN to handle java versions (</a:t>
            </a:r>
            <a:r>
              <a:rPr lang="en-GB" u="sng">
                <a:latin typeface="Aptos Mono"/>
                <a:hlinkClick r:id="rId3" tooltip="https://sdkman.io/"/>
              </a:rPr>
              <a:t>https://sdkman.io/</a:t>
            </a:r>
            <a:r>
              <a:rPr lang="en-GB">
                <a:latin typeface="Aptos Mono"/>
              </a:rPr>
              <a:t> )</a:t>
            </a:r>
            <a:endParaRPr/>
          </a:p>
          <a:p>
            <a:pPr>
              <a:buNone/>
              <a:defRPr/>
            </a:pPr>
            <a:r>
              <a:rPr lang="en-GB">
                <a:solidFill>
                  <a:srgbClr val="1885E2"/>
                </a:solidFill>
                <a:latin typeface="Aptos Mono"/>
              </a:rPr>
              <a:t>curl -s "https://get.sdkman.io" | bash</a:t>
            </a:r>
            <a:br>
              <a:rPr lang="en-GB">
                <a:latin typeface="Aptos Mono"/>
              </a:rPr>
            </a:br>
            <a:endParaRPr lang="en-GB">
              <a:latin typeface="Aptos Mono"/>
            </a:endParaRPr>
          </a:p>
          <a:p>
            <a:pPr>
              <a:buNone/>
              <a:defRPr/>
            </a:pPr>
            <a:r>
              <a:rPr lang="en-GB">
                <a:latin typeface="Aptos Mono"/>
              </a:rPr>
              <a:t>Note: you need to restart terminal after installation (or just logout and in again)</a:t>
            </a:r>
            <a:endParaRPr/>
          </a:p>
          <a:p>
            <a:pPr>
              <a:buNone/>
              <a:defRPr/>
            </a:pPr>
            <a:r>
              <a:rPr lang="en-GB">
                <a:latin typeface="Aptos Mono"/>
              </a:rPr>
              <a:t>or run </a:t>
            </a:r>
            <a:endParaRPr/>
          </a:p>
          <a:p>
            <a:pPr>
              <a:buNone/>
              <a:defRPr/>
            </a:pPr>
            <a:r>
              <a:rPr lang="en-GB">
                <a:solidFill>
                  <a:srgbClr val="1885E2"/>
                </a:solidFill>
                <a:latin typeface="Aptos Mono"/>
              </a:rPr>
              <a:t>source "$HOME/.sdkman/bin/</a:t>
            </a:r>
            <a:r>
              <a:rPr lang="en-GB" u="sng">
                <a:solidFill>
                  <a:srgbClr val="1885E2"/>
                </a:solidFill>
                <a:latin typeface="Aptos Mono"/>
                <a:hlinkClick r:id="rId4" tooltip="https://sdkman-init.sh/"/>
              </a:rPr>
              <a:t>sdkman-init.sh</a:t>
            </a:r>
            <a:r>
              <a:rPr lang="en-GB">
                <a:solidFill>
                  <a:srgbClr val="1885E2"/>
                </a:solidFill>
                <a:latin typeface="Aptos Mono"/>
              </a:rPr>
              <a:t>”</a:t>
            </a:r>
            <a:endParaRPr/>
          </a:p>
          <a:p>
            <a:pPr>
              <a:buNone/>
              <a:defRPr/>
            </a:pPr>
            <a:endParaRPr lang="en-GB">
              <a:solidFill>
                <a:srgbClr val="1885E2"/>
              </a:solidFill>
              <a:latin typeface="Aptos Mono"/>
            </a:endParaRPr>
          </a:p>
          <a:p>
            <a:pPr>
              <a:defRPr/>
            </a:pPr>
            <a:r>
              <a:rPr lang="en-GB">
                <a:latin typeface="Aptos Mono"/>
              </a:rPr>
              <a:t>To install Corretto 17:</a:t>
            </a:r>
            <a:endParaRPr/>
          </a:p>
          <a:p>
            <a:pPr>
              <a:defRPr/>
            </a:pPr>
            <a:r>
              <a:rPr lang="en-GB">
                <a:solidFill>
                  <a:srgbClr val="0070C0"/>
                </a:solidFill>
                <a:latin typeface="Aptos Mono"/>
              </a:rPr>
              <a:t>sdk install java 17.0.6-amzn</a:t>
            </a:r>
            <a:endParaRPr/>
          </a:p>
          <a:p>
            <a:pPr>
              <a:defRPr/>
            </a:pPr>
            <a:endParaRPr lang="en-GB">
              <a:solidFill>
                <a:srgbClr val="0070C0"/>
              </a:solidFill>
              <a:latin typeface="Aptos Mono"/>
            </a:endParaRPr>
          </a:p>
          <a:p>
            <a:pPr>
              <a:defRPr/>
            </a:pPr>
            <a:r>
              <a:rPr lang="en-GB">
                <a:latin typeface="Aptos Mono"/>
              </a:rPr>
              <a:t>To install Corretto 8:</a:t>
            </a:r>
            <a:endParaRPr lang="en-GB">
              <a:solidFill>
                <a:srgbClr val="0070C0"/>
              </a:solidFill>
              <a:latin typeface="Aptos Mono"/>
            </a:endParaRPr>
          </a:p>
          <a:p>
            <a:pPr>
              <a:buNone/>
              <a:defRPr/>
            </a:pPr>
            <a:r>
              <a:rPr lang="en-GB">
                <a:solidFill>
                  <a:srgbClr val="0070C0"/>
                </a:solidFill>
                <a:latin typeface="Aptos Mono"/>
              </a:rPr>
              <a:t>sdk install java 8.0.442-amzn</a:t>
            </a:r>
            <a:endParaRPr lang="en-GB">
              <a:latin typeface="Aptos Mono"/>
            </a:endParaRPr>
          </a:p>
        </p:txBody>
      </p:sp>
      <p:sp>
        <p:nvSpPr>
          <p:cNvPr id="4" name="Text Placeholder 2"/>
          <p:cNvSpPr txBox="1"/>
          <p:nvPr/>
        </p:nvSpPr>
        <p:spPr bwMode="auto">
          <a:xfrm>
            <a:off x="457277" y="425087"/>
            <a:ext cx="10515600" cy="1500187"/>
          </a:xfrm>
          <a:prstGeom prst="rect">
            <a:avLst/>
          </a:prstGeom>
        </p:spPr>
        <p:txBody>
          <a:bodyPr>
            <a:normAutofit/>
          </a:bodyPr>
          <a:lst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marL="0" indent="0">
              <a:buNone/>
              <a:defRPr/>
            </a:pPr>
            <a:r>
              <a:rPr sz="3600">
                <a:solidFill>
                  <a:schemeClr val="tx1">
                    <a:lumMod val="50000"/>
                    <a:lumOff val="50000"/>
                  </a:schemeClr>
                </a:solidFill>
              </a:rPr>
              <a:t>Install Java (sdkman)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sz="5400">
                <a:solidFill>
                  <a:srgbClr val="0070C0"/>
                </a:solidFill>
              </a:rPr>
              <a:t>Some basic Linux commands</a:t>
            </a:r>
            <a:endParaRPr/>
          </a:p>
        </p:txBody>
      </p:sp>
      <p:sp>
        <p:nvSpPr>
          <p:cNvPr id="3" name="Text Placeholder 2"/>
          <p:cNvSpPr>
            <a:spLocks noGrp="1"/>
          </p:cNvSpPr>
          <p:nvPr>
            <p:ph type="body" idx="1"/>
          </p:nvPr>
        </p:nvSpPr>
        <p:spPr bwMode="auto"/>
        <p:txBody>
          <a:bodyPr/>
          <a:lstStyle/>
          <a:p>
            <a:pPr>
              <a:defRPr/>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533400" y="772886"/>
            <a:ext cx="8316686" cy="4524315"/>
          </a:xfrm>
          <a:prstGeom prst="rect">
            <a:avLst/>
          </a:prstGeom>
          <a:noFill/>
        </p:spPr>
        <p:txBody>
          <a:bodyPr wrap="square" rtlCol="0">
            <a:spAutoFit/>
          </a:bodyPr>
          <a:lstStyle/>
          <a:p>
            <a:pPr lvl="1">
              <a:defRPr/>
            </a:pPr>
            <a:r>
              <a:rPr lang="en-GB" sz="2400">
                <a:latin typeface="Menlo"/>
                <a:ea typeface="Menlo"/>
                <a:cs typeface="Menlo"/>
              </a:rPr>
              <a:t>pwd</a:t>
            </a:r>
            <a:endParaRPr/>
          </a:p>
          <a:p>
            <a:pPr lvl="1">
              <a:defRPr/>
            </a:pPr>
            <a:r>
              <a:rPr lang="en-GB" sz="2400">
                <a:latin typeface="Menlo"/>
                <a:ea typeface="Menlo"/>
                <a:cs typeface="Menlo"/>
              </a:rPr>
              <a:t>ls</a:t>
            </a:r>
            <a:endParaRPr/>
          </a:p>
          <a:p>
            <a:pPr lvl="1">
              <a:defRPr/>
            </a:pPr>
            <a:r>
              <a:rPr lang="en-GB" sz="2400">
                <a:latin typeface="Menlo"/>
                <a:ea typeface="Menlo"/>
                <a:cs typeface="Menlo"/>
              </a:rPr>
              <a:t>cd</a:t>
            </a:r>
            <a:endParaRPr/>
          </a:p>
          <a:p>
            <a:pPr lvl="1">
              <a:defRPr/>
            </a:pPr>
            <a:r>
              <a:rPr lang="en-GB" sz="2400">
                <a:latin typeface="Menlo"/>
                <a:ea typeface="Menlo"/>
                <a:cs typeface="Menlo"/>
              </a:rPr>
              <a:t>w</a:t>
            </a:r>
            <a:r>
              <a:rPr sz="2400">
                <a:latin typeface="Menlo"/>
                <a:ea typeface="Menlo"/>
                <a:cs typeface="Menlo"/>
              </a:rPr>
              <a:t>c –l</a:t>
            </a:r>
            <a:endParaRPr/>
          </a:p>
          <a:p>
            <a:pPr lvl="1">
              <a:defRPr/>
            </a:pPr>
            <a:r>
              <a:rPr lang="en-GB" sz="2400">
                <a:latin typeface="Menlo"/>
                <a:ea typeface="Menlo"/>
                <a:cs typeface="Menlo"/>
              </a:rPr>
              <a:t>grep</a:t>
            </a:r>
            <a:endParaRPr/>
          </a:p>
          <a:p>
            <a:pPr lvl="1">
              <a:defRPr/>
            </a:pPr>
            <a:r>
              <a:rPr lang="en-GB" sz="2400">
                <a:latin typeface="Menlo"/>
                <a:ea typeface="Menlo"/>
                <a:cs typeface="Menlo"/>
              </a:rPr>
              <a:t>sed </a:t>
            </a:r>
            <a:endParaRPr/>
          </a:p>
          <a:p>
            <a:pPr lvl="1">
              <a:defRPr/>
            </a:pPr>
            <a:r>
              <a:rPr lang="en-GB" sz="2400">
                <a:latin typeface="Menlo"/>
                <a:ea typeface="Menlo"/>
                <a:cs typeface="Menlo"/>
              </a:rPr>
              <a:t>awk </a:t>
            </a:r>
            <a:endParaRPr/>
          </a:p>
          <a:p>
            <a:pPr lvl="1">
              <a:defRPr/>
            </a:pPr>
            <a:r>
              <a:rPr lang="en-GB" sz="2400">
                <a:latin typeface="Menlo"/>
                <a:ea typeface="Menlo"/>
                <a:cs typeface="Menlo"/>
              </a:rPr>
              <a:t>find</a:t>
            </a:r>
            <a:endParaRPr/>
          </a:p>
          <a:p>
            <a:pPr lvl="1">
              <a:defRPr/>
            </a:pPr>
            <a:r>
              <a:rPr lang="en-GB" sz="2400">
                <a:latin typeface="Menlo"/>
                <a:ea typeface="Menlo"/>
                <a:cs typeface="Menlo"/>
              </a:rPr>
              <a:t>xargs</a:t>
            </a:r>
            <a:endParaRPr/>
          </a:p>
          <a:p>
            <a:pPr lvl="1">
              <a:defRPr/>
            </a:pPr>
            <a:endParaRPr lang="en-GB" sz="2400">
              <a:latin typeface="Menlo"/>
              <a:ea typeface="Menlo"/>
              <a:cs typeface="Menlo"/>
            </a:endParaRPr>
          </a:p>
          <a:p>
            <a:pPr lvl="1">
              <a:defRPr/>
            </a:pPr>
            <a:r>
              <a:rPr lang="en-GB" sz="2400">
                <a:latin typeface="Menlo"/>
                <a:ea typeface="Menlo"/>
                <a:cs typeface="Menlo"/>
              </a:rPr>
              <a:t>piping commands using the ‘|’ character</a:t>
            </a:r>
            <a:endParaRPr/>
          </a:p>
          <a:p>
            <a:pPr>
              <a:defRPr/>
            </a:pPr>
            <a:r>
              <a:rPr lang="en-GB" sz="2400">
                <a:latin typeface="Menlo"/>
                <a:ea typeface="Menlo"/>
                <a:cs typeface="Menlo"/>
              </a:rPr>
              <a:t> </a:t>
            </a:r>
            <a:endParaRPr sz="2400">
              <a:latin typeface="Menlo"/>
              <a:ea typeface="Menlo"/>
              <a:cs typeface="Menl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sz="5400">
                <a:solidFill>
                  <a:srgbClr val="0070C0"/>
                </a:solidFill>
              </a:rPr>
              <a:t>Some basic Linux commands</a:t>
            </a:r>
            <a:endParaRPr/>
          </a:p>
        </p:txBody>
      </p:sp>
      <p:sp>
        <p:nvSpPr>
          <p:cNvPr id="3" name="Text Placeholder 2"/>
          <p:cNvSpPr>
            <a:spLocks noGrp="1"/>
          </p:cNvSpPr>
          <p:nvPr>
            <p:ph type="body" idx="1"/>
          </p:nvPr>
        </p:nvSpPr>
        <p:spPr bwMode="auto"/>
        <p:txBody>
          <a:bodyPr>
            <a:normAutofit/>
          </a:bodyPr>
          <a:lstStyle/>
          <a:p>
            <a:pPr>
              <a:defRPr/>
            </a:pPr>
            <a:r>
              <a:rPr sz="3600"/>
              <a:t>Install Java (sdkman)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6018515" name="Title 1"/>
          <p:cNvSpPr>
            <a:spLocks noGrp="1"/>
          </p:cNvSpPr>
          <p:nvPr>
            <p:ph type="title"/>
          </p:nvPr>
        </p:nvSpPr>
        <p:spPr bwMode="auto"/>
        <p:txBody>
          <a:bodyPr>
            <a:normAutofit/>
          </a:bodyPr>
          <a:lstStyle/>
          <a:p>
            <a:pPr>
              <a:defRPr/>
            </a:pPr>
            <a:r>
              <a:rPr sz="5400">
                <a:solidFill>
                  <a:srgbClr val="0070C0"/>
                </a:solidFill>
              </a:rPr>
              <a:t>GC Calculation</a:t>
            </a:r>
            <a:endParaRPr/>
          </a:p>
        </p:txBody>
      </p:sp>
      <p:sp>
        <p:nvSpPr>
          <p:cNvPr id="393959513" name="Text Placeholder 2"/>
          <p:cNvSpPr>
            <a:spLocks noGrp="1"/>
          </p:cNvSpPr>
          <p:nvPr>
            <p:ph type="body" idx="1"/>
          </p:nvPr>
        </p:nvSpPr>
        <p:spPr bwMode="auto"/>
        <p:txBody>
          <a:bodyPr/>
          <a:lstStyle/>
          <a:p>
            <a:pPr>
              <a:defRPr/>
            </a:pPr>
            <a:r>
              <a:rPr lang="nb-NO"/>
              <a:t>Find the GC content of the fasta file </a:t>
            </a:r>
            <a:r>
              <a:rPr lang="nb-NO">
                <a:solidFill>
                  <a:srgbClr val="0070C0"/>
                </a:solidFill>
                <a:latin typeface="Aptos Mono"/>
              </a:rPr>
              <a:t>hairpin.fa</a:t>
            </a:r>
            <a:endParaRPr>
              <a:solidFill>
                <a:srgbClr val="0070C0"/>
              </a:solidFill>
              <a:latin typeface="Aptos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440675" y="341523"/>
            <a:ext cx="4265911" cy="523220"/>
          </a:xfrm>
          <a:prstGeom prst="rect">
            <a:avLst/>
          </a:prstGeom>
          <a:noFill/>
        </p:spPr>
        <p:txBody>
          <a:bodyPr wrap="none" rtlCol="0">
            <a:spAutoFit/>
          </a:bodyPr>
          <a:lstStyle/>
          <a:p>
            <a:pPr>
              <a:defRPr/>
            </a:pPr>
            <a:r>
              <a:rPr sz="2800">
                <a:solidFill>
                  <a:srgbClr val="0070C0"/>
                </a:solidFill>
                <a:latin typeface="Aptos Mono"/>
              </a:rPr>
              <a:t>cat hairpin.fa|more</a:t>
            </a:r>
            <a:endParaRPr/>
          </a:p>
        </p:txBody>
      </p:sp>
      <p:sp>
        <p:nvSpPr>
          <p:cNvPr id="3" name="TextBox 2"/>
          <p:cNvSpPr txBox="1"/>
          <p:nvPr/>
        </p:nvSpPr>
        <p:spPr bwMode="auto">
          <a:xfrm>
            <a:off x="1145754" y="1145753"/>
            <a:ext cx="6628738" cy="2677656"/>
          </a:xfrm>
          <a:prstGeom prst="rect">
            <a:avLst/>
          </a:prstGeom>
          <a:noFill/>
        </p:spPr>
        <p:txBody>
          <a:bodyPr wrap="none" rtlCol="0">
            <a:spAutoFit/>
          </a:bodyPr>
          <a:lstStyle/>
          <a:p>
            <a:pPr>
              <a:defRPr/>
            </a:pPr>
            <a:r>
              <a:rPr lang="en-GB" sz="1400">
                <a:solidFill>
                  <a:srgbClr val="7030A0"/>
                </a:solidFill>
                <a:latin typeface="Aptos Mono"/>
              </a:rPr>
              <a:t>&gt;cel-let-7 MI0000001 Caenorhabditis elegans let-7 stem-loop</a:t>
            </a:r>
            <a:endParaRPr/>
          </a:p>
          <a:p>
            <a:pPr>
              <a:defRPr/>
            </a:pPr>
            <a:r>
              <a:rPr lang="en-GB" sz="1400">
                <a:solidFill>
                  <a:srgbClr val="7030A0"/>
                </a:solidFill>
                <a:latin typeface="Aptos Mono"/>
              </a:rPr>
              <a:t>UACACUGUGGAUCCGGUGAGGUAGUAGGUUGUAUAGUUUGGAAUAUUACCACCGGUGAAC</a:t>
            </a:r>
            <a:endParaRPr/>
          </a:p>
          <a:p>
            <a:pPr>
              <a:defRPr/>
            </a:pPr>
            <a:r>
              <a:rPr lang="en-GB" sz="1400">
                <a:solidFill>
                  <a:srgbClr val="7030A0"/>
                </a:solidFill>
                <a:latin typeface="Aptos Mono"/>
              </a:rPr>
              <a:t>UAUGCAAUUUUCUACCUUACCGGAGACAGAACUCUUCGA</a:t>
            </a:r>
            <a:endParaRPr/>
          </a:p>
          <a:p>
            <a:pPr>
              <a:defRPr/>
            </a:pPr>
            <a:r>
              <a:rPr lang="en-GB" sz="1400">
                <a:solidFill>
                  <a:srgbClr val="7030A0"/>
                </a:solidFill>
                <a:latin typeface="Aptos Mono"/>
              </a:rPr>
              <a:t>&gt;cel-lin-4 MI0000002 Caenorhabditis elegans lin-4 stem-loop</a:t>
            </a:r>
            <a:endParaRPr/>
          </a:p>
          <a:p>
            <a:pPr>
              <a:defRPr/>
            </a:pPr>
            <a:r>
              <a:rPr lang="en-GB" sz="1400">
                <a:solidFill>
                  <a:srgbClr val="7030A0"/>
                </a:solidFill>
                <a:latin typeface="Aptos Mono"/>
              </a:rPr>
              <a:t>AUGCUUCCGGCCUGUUCCCUGAGACCUCAAGUGUGAGUGUACUAUUGAUGCUUCACACCU</a:t>
            </a:r>
            <a:endParaRPr/>
          </a:p>
          <a:p>
            <a:pPr>
              <a:defRPr/>
            </a:pPr>
            <a:r>
              <a:rPr lang="en-GB" sz="1400">
                <a:solidFill>
                  <a:srgbClr val="7030A0"/>
                </a:solidFill>
                <a:latin typeface="Aptos Mono"/>
              </a:rPr>
              <a:t>GGGCUCUCCGGGUACCAGGACGGUUUGAGCAGAU</a:t>
            </a:r>
            <a:endParaRPr/>
          </a:p>
          <a:p>
            <a:pPr>
              <a:defRPr/>
            </a:pPr>
            <a:r>
              <a:rPr lang="en-GB" sz="1400">
                <a:solidFill>
                  <a:srgbClr val="7030A0"/>
                </a:solidFill>
                <a:latin typeface="Aptos Mono"/>
              </a:rPr>
              <a:t>&gt;cel-mir-1 MI0000003 Caenorhabditis elegans miR-1 stem-loop</a:t>
            </a:r>
            <a:endParaRPr/>
          </a:p>
          <a:p>
            <a:pPr>
              <a:defRPr/>
            </a:pPr>
            <a:r>
              <a:rPr lang="en-GB" sz="1400">
                <a:solidFill>
                  <a:srgbClr val="7030A0"/>
                </a:solidFill>
                <a:latin typeface="Aptos Mono"/>
              </a:rPr>
              <a:t>AAAGUGACCGUACCGAGCUGCAUACUUCCUUACAUGCCCAUACUAUAUCAUAAAUGGAUA</a:t>
            </a:r>
            <a:endParaRPr/>
          </a:p>
          <a:p>
            <a:pPr>
              <a:defRPr/>
            </a:pPr>
            <a:r>
              <a:rPr lang="en-GB" sz="1400">
                <a:solidFill>
                  <a:srgbClr val="7030A0"/>
                </a:solidFill>
                <a:latin typeface="Aptos Mono"/>
              </a:rPr>
              <a:t>UGGAAUGUAAAGAAGUAUGUAGAACGGGGUGGUAGU</a:t>
            </a:r>
            <a:endParaRPr/>
          </a:p>
          <a:p>
            <a:pPr>
              <a:defRPr/>
            </a:pPr>
            <a:r>
              <a:rPr lang="en-GB" sz="1400">
                <a:solidFill>
                  <a:srgbClr val="7030A0"/>
                </a:solidFill>
                <a:latin typeface="Aptos Mono"/>
              </a:rPr>
              <a:t>&gt;cel-mir-2 MI0000004 Caenorhabditis elegans miR-2 stem-loop</a:t>
            </a:r>
            <a:endParaRPr/>
          </a:p>
          <a:p>
            <a:pPr>
              <a:defRPr/>
            </a:pPr>
            <a:r>
              <a:rPr lang="en-GB" sz="1400">
                <a:solidFill>
                  <a:srgbClr val="7030A0"/>
                </a:solidFill>
                <a:latin typeface="Aptos Mono"/>
              </a:rPr>
              <a:t>UAAACAGUAUACAGAAAGCCAUCAAAGCGGUGGUUGAUGUGUUGCAAAUUAUGACUUUCA</a:t>
            </a:r>
            <a:endParaRPr/>
          </a:p>
          <a:p>
            <a:pPr>
              <a:defRPr/>
            </a:pPr>
            <a:r>
              <a:rPr lang="en-GB" sz="1400">
                <a:solidFill>
                  <a:srgbClr val="7030A0"/>
                </a:solidFill>
                <a:latin typeface="Aptos Mono"/>
              </a:rPr>
              <a:t>UAUCACAGCCAGCUUUGAUGUGCUGCCUGUUGCACUGU</a:t>
            </a:r>
            <a:endParaRPr sz="1400">
              <a:solidFill>
                <a:srgbClr val="7030A0"/>
              </a:solidFill>
              <a:latin typeface="Aptos Mono"/>
            </a:endParaRPr>
          </a:p>
        </p:txBody>
      </p:sp>
      <p:sp>
        <p:nvSpPr>
          <p:cNvPr id="4" name="TextBox 3"/>
          <p:cNvSpPr txBox="1"/>
          <p:nvPr/>
        </p:nvSpPr>
        <p:spPr bwMode="auto">
          <a:xfrm>
            <a:off x="582058" y="3920164"/>
            <a:ext cx="8621271" cy="523220"/>
          </a:xfrm>
          <a:prstGeom prst="rect">
            <a:avLst/>
          </a:prstGeom>
          <a:noFill/>
        </p:spPr>
        <p:txBody>
          <a:bodyPr wrap="none" rtlCol="0">
            <a:spAutoFit/>
          </a:bodyPr>
          <a:lstStyle/>
          <a:p>
            <a:pPr>
              <a:defRPr/>
            </a:pPr>
            <a:r>
              <a:rPr lang="en-GB" sz="2800">
                <a:solidFill>
                  <a:schemeClr val="tx1">
                    <a:lumMod val="50000"/>
                    <a:lumOff val="50000"/>
                  </a:schemeClr>
                </a:solidFill>
                <a:latin typeface="Aptos"/>
              </a:rPr>
              <a:t>L</a:t>
            </a:r>
            <a:r>
              <a:rPr sz="2800">
                <a:solidFill>
                  <a:schemeClr val="tx1">
                    <a:lumMod val="50000"/>
                    <a:lumOff val="50000"/>
                  </a:schemeClr>
                </a:solidFill>
                <a:latin typeface="Aptos"/>
              </a:rPr>
              <a:t>et’s modify the file so that we have one sequence/line</a:t>
            </a:r>
            <a:endParaRPr/>
          </a:p>
        </p:txBody>
      </p:sp>
      <p:sp>
        <p:nvSpPr>
          <p:cNvPr id="7" name="TextBox 6"/>
          <p:cNvSpPr txBox="1"/>
          <p:nvPr/>
        </p:nvSpPr>
        <p:spPr bwMode="auto">
          <a:xfrm>
            <a:off x="525137" y="4689508"/>
            <a:ext cx="10182596" cy="584775"/>
          </a:xfrm>
          <a:prstGeom prst="rect">
            <a:avLst/>
          </a:prstGeom>
          <a:noFill/>
        </p:spPr>
        <p:txBody>
          <a:bodyPr wrap="none" rtlCol="0">
            <a:spAutoFit/>
          </a:bodyPr>
          <a:lstStyle/>
          <a:p>
            <a:pPr>
              <a:defRPr/>
            </a:pPr>
            <a:r>
              <a:rPr lang="en-GB" sz="1600">
                <a:solidFill>
                  <a:srgbClr val="0070C0"/>
                </a:solidFill>
                <a:latin typeface="Aptos Mono"/>
              </a:rPr>
              <a:t>awk '/^&gt;/ {printf("\n%s\n",$0);next; } { printf("%s",$0);} END {printf("\n");}’ \</a:t>
            </a:r>
            <a:endParaRPr/>
          </a:p>
          <a:p>
            <a:pPr>
              <a:defRPr/>
            </a:pPr>
            <a:r>
              <a:rPr lang="en-GB" sz="1600">
                <a:solidFill>
                  <a:srgbClr val="0070C0"/>
                </a:solidFill>
                <a:latin typeface="Aptos Mono"/>
              </a:rPr>
              <a:t>    &lt; hairpin.fa &gt; hairpin_flat.fa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440675" y="341523"/>
            <a:ext cx="5339923" cy="523220"/>
          </a:xfrm>
          <a:prstGeom prst="rect">
            <a:avLst/>
          </a:prstGeom>
          <a:noFill/>
        </p:spPr>
        <p:txBody>
          <a:bodyPr wrap="none" rtlCol="0">
            <a:spAutoFit/>
          </a:bodyPr>
          <a:lstStyle/>
          <a:p>
            <a:pPr>
              <a:defRPr/>
            </a:pPr>
            <a:r>
              <a:rPr sz="2800">
                <a:solidFill>
                  <a:srgbClr val="0070C0"/>
                </a:solidFill>
                <a:latin typeface="Aptos Mono"/>
              </a:rPr>
              <a:t>cat hairpin_flat.fa|more</a:t>
            </a:r>
            <a:endParaRPr/>
          </a:p>
        </p:txBody>
      </p:sp>
      <p:sp>
        <p:nvSpPr>
          <p:cNvPr id="3" name="TextBox 2"/>
          <p:cNvSpPr txBox="1"/>
          <p:nvPr/>
        </p:nvSpPr>
        <p:spPr bwMode="auto">
          <a:xfrm>
            <a:off x="1145754" y="1145753"/>
            <a:ext cx="10817385" cy="1815882"/>
          </a:xfrm>
          <a:prstGeom prst="rect">
            <a:avLst/>
          </a:prstGeom>
          <a:noFill/>
        </p:spPr>
        <p:txBody>
          <a:bodyPr wrap="none" rtlCol="0">
            <a:spAutoFit/>
          </a:bodyPr>
          <a:lstStyle/>
          <a:p>
            <a:pPr>
              <a:defRPr/>
            </a:pPr>
            <a:r>
              <a:rPr lang="en-GB" sz="1400">
                <a:solidFill>
                  <a:srgbClr val="7030A0"/>
                </a:solidFill>
                <a:latin typeface="Aptos Mono"/>
              </a:rPr>
              <a:t>&gt;cel-let-7 MI0000001 Caenorhabditis elegans let-7 stem-loop</a:t>
            </a:r>
            <a:endParaRPr/>
          </a:p>
          <a:p>
            <a:pPr>
              <a:defRPr/>
            </a:pPr>
            <a:r>
              <a:rPr lang="en-GB" sz="1400">
                <a:solidFill>
                  <a:srgbClr val="7030A0"/>
                </a:solidFill>
                <a:latin typeface="Aptos Mono"/>
              </a:rPr>
              <a:t>UACACUGUGGAUCCGGUGAGGUAGUAGGUUGUAUAGUUUGGAAUAUUACCACCGGUGAACUAUGCAAUUUUCUACCUUACCGGAGACAGAACUCUUCGA</a:t>
            </a:r>
            <a:endParaRPr/>
          </a:p>
          <a:p>
            <a:pPr>
              <a:defRPr/>
            </a:pPr>
            <a:r>
              <a:rPr lang="en-GB" sz="1400">
                <a:solidFill>
                  <a:srgbClr val="7030A0"/>
                </a:solidFill>
                <a:latin typeface="Aptos Mono"/>
              </a:rPr>
              <a:t>&gt;cel-lin-4 MI0000002 Caenorhabditis elegans lin-4 stem-loop</a:t>
            </a:r>
            <a:endParaRPr/>
          </a:p>
          <a:p>
            <a:pPr>
              <a:defRPr/>
            </a:pPr>
            <a:r>
              <a:rPr lang="en-GB" sz="1400">
                <a:solidFill>
                  <a:srgbClr val="7030A0"/>
                </a:solidFill>
                <a:latin typeface="Aptos Mono"/>
              </a:rPr>
              <a:t>AUGCUUCCGGCCUGUUCCCUGAGACCUCAAGUGUGAGUGUACUAUUGAUGCUUCACACCUGGGCUCUCCGGGUACCAGGACGGUUUGAGCAGAU</a:t>
            </a:r>
            <a:endParaRPr/>
          </a:p>
          <a:p>
            <a:pPr>
              <a:defRPr/>
            </a:pPr>
            <a:r>
              <a:rPr lang="en-GB" sz="1400">
                <a:solidFill>
                  <a:srgbClr val="7030A0"/>
                </a:solidFill>
                <a:latin typeface="Aptos Mono"/>
              </a:rPr>
              <a:t>&gt;cel-mir-1 MI0000003 Caenorhabditis elegans miR-1 stem-loop</a:t>
            </a:r>
            <a:endParaRPr/>
          </a:p>
          <a:p>
            <a:pPr>
              <a:defRPr/>
            </a:pPr>
            <a:r>
              <a:rPr lang="en-GB" sz="1400">
                <a:solidFill>
                  <a:srgbClr val="7030A0"/>
                </a:solidFill>
                <a:latin typeface="Aptos Mono"/>
              </a:rPr>
              <a:t>AAAGUGACCGUACCGAGCUGCAUACUUCCUUACAUGCCCAUACUAUAUCAUAAAUGGAUAUGGAAUGUAAAGAAGUAUGUAGAACGGGGUGGUAGU</a:t>
            </a:r>
            <a:endParaRPr/>
          </a:p>
          <a:p>
            <a:pPr>
              <a:defRPr/>
            </a:pPr>
            <a:r>
              <a:rPr lang="en-GB" sz="1400">
                <a:solidFill>
                  <a:srgbClr val="7030A0"/>
                </a:solidFill>
                <a:latin typeface="Aptos Mono"/>
              </a:rPr>
              <a:t>&gt;cel-mir-2 MI0000004 Caenorhabditis elegans miR-2 stem-loop</a:t>
            </a:r>
            <a:endParaRPr/>
          </a:p>
          <a:p>
            <a:pPr>
              <a:defRPr/>
            </a:pPr>
            <a:r>
              <a:rPr lang="en-GB" sz="1400">
                <a:solidFill>
                  <a:srgbClr val="7030A0"/>
                </a:solidFill>
                <a:latin typeface="Aptos Mono"/>
              </a:rPr>
              <a:t>UAAACAGUAUACAGAAAGCCAUCAAAGCGGUGGUUGAUGUGUUGCAAAUUAUGACUUUCAUAUCACAGCCAGCUUUGAUGUGCUGCCUGUUGCACUGU</a:t>
            </a:r>
            <a:endParaRPr sz="1400">
              <a:solidFill>
                <a:srgbClr val="7030A0"/>
              </a:solidFill>
              <a:latin typeface="Aptos Mono"/>
            </a:endParaRPr>
          </a:p>
        </p:txBody>
      </p:sp>
      <p:sp>
        <p:nvSpPr>
          <p:cNvPr id="4" name="TextBox 3"/>
          <p:cNvSpPr txBox="1"/>
          <p:nvPr/>
        </p:nvSpPr>
        <p:spPr bwMode="auto">
          <a:xfrm>
            <a:off x="582058" y="4757445"/>
            <a:ext cx="8621271" cy="523220"/>
          </a:xfrm>
          <a:prstGeom prst="rect">
            <a:avLst/>
          </a:prstGeom>
          <a:noFill/>
        </p:spPr>
        <p:txBody>
          <a:bodyPr wrap="none" rtlCol="0">
            <a:spAutoFit/>
          </a:bodyPr>
          <a:lstStyle/>
          <a:p>
            <a:pPr>
              <a:defRPr/>
            </a:pPr>
            <a:r>
              <a:rPr lang="en-GB" sz="2800">
                <a:solidFill>
                  <a:schemeClr val="tx1">
                    <a:lumMod val="50000"/>
                    <a:lumOff val="50000"/>
                  </a:schemeClr>
                </a:solidFill>
                <a:latin typeface="Aptos"/>
              </a:rPr>
              <a:t>L</a:t>
            </a:r>
            <a:r>
              <a:rPr sz="2800">
                <a:solidFill>
                  <a:schemeClr val="tx1">
                    <a:lumMod val="50000"/>
                    <a:lumOff val="50000"/>
                  </a:schemeClr>
                </a:solidFill>
                <a:latin typeface="Aptos"/>
              </a:rPr>
              <a:t>et’s modify the file so that we have one sequence/line</a:t>
            </a:r>
            <a:endParaRPr/>
          </a:p>
        </p:txBody>
      </p:sp>
      <p:sp>
        <p:nvSpPr>
          <p:cNvPr id="7" name="TextBox 6"/>
          <p:cNvSpPr txBox="1"/>
          <p:nvPr/>
        </p:nvSpPr>
        <p:spPr bwMode="auto">
          <a:xfrm>
            <a:off x="525137" y="5526789"/>
            <a:ext cx="11540338" cy="338554"/>
          </a:xfrm>
          <a:prstGeom prst="rect">
            <a:avLst/>
          </a:prstGeom>
          <a:noFill/>
        </p:spPr>
        <p:txBody>
          <a:bodyPr wrap="none" rtlCol="0">
            <a:spAutoFit/>
          </a:bodyPr>
          <a:lstStyle/>
          <a:p>
            <a:pPr>
              <a:defRPr/>
            </a:pPr>
            <a:r>
              <a:rPr lang="en-GB" sz="1600">
                <a:solidFill>
                  <a:srgbClr val="0070C0"/>
                </a:solidFill>
                <a:latin typeface="Aptos Mono"/>
              </a:rPr>
              <a:t>awk '/^&gt;/ {printf("\n%s\n",$0);next; } { printf("%s",$0);} END {printf("\n");}’ &lt; hairpin.fa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485396935" name="TextBox 1"/>
          <p:cNvSpPr txBox="1"/>
          <p:nvPr/>
        </p:nvSpPr>
        <p:spPr bwMode="auto">
          <a:xfrm>
            <a:off x="620484" y="424541"/>
            <a:ext cx="10428514" cy="2262157"/>
          </a:xfrm>
          <a:prstGeom prst="rect">
            <a:avLst/>
          </a:prstGeom>
          <a:noFill/>
        </p:spPr>
        <p:txBody>
          <a:bodyPr wrap="square" rtlCol="0">
            <a:spAutoFit/>
          </a:bodyPr>
          <a:lstStyle/>
          <a:p>
            <a:pPr>
              <a:defRPr/>
            </a:pPr>
            <a:r>
              <a:rPr sz="2000">
                <a:latin typeface="Calibri Light"/>
              </a:rPr>
              <a:t>We are going to work with the code and data in the folder</a:t>
            </a:r>
            <a:endParaRPr sz="2400">
              <a:latin typeface="Calibri Light"/>
            </a:endParaRPr>
          </a:p>
          <a:p>
            <a:pPr>
              <a:defRPr/>
            </a:pPr>
            <a:r>
              <a:rPr sz="1400">
                <a:solidFill>
                  <a:srgbClr val="0070C0"/>
                </a:solidFill>
                <a:latin typeface="Andale Mono"/>
              </a:rPr>
              <a:t> </a:t>
            </a:r>
            <a:r>
              <a:rPr sz="1400">
                <a:solidFill>
                  <a:srgbClr val="7030A0"/>
                </a:solidFill>
                <a:latin typeface="Andale Mono"/>
              </a:rPr>
              <a:t>..</a:t>
            </a:r>
            <a:r>
              <a:rPr lang="en-GB" sz="1400">
                <a:solidFill>
                  <a:srgbClr val="7030A0"/>
                </a:solidFill>
                <a:latin typeface="Andale Mono"/>
              </a:rPr>
              <a:t>/BINF_M612/day1/GCCalculation/software</a:t>
            </a:r>
            <a:endParaRPr/>
          </a:p>
          <a:p>
            <a:pPr>
              <a:defRPr/>
            </a:pPr>
            <a:endParaRPr lang="en-GB">
              <a:solidFill>
                <a:srgbClr val="0070C0"/>
              </a:solidFill>
              <a:latin typeface="Andale Mono"/>
            </a:endParaRPr>
          </a:p>
          <a:p>
            <a:pPr>
              <a:spcAft>
                <a:spcPts val="599"/>
              </a:spcAft>
              <a:defRPr/>
            </a:pPr>
            <a:r>
              <a:rPr sz="2000">
                <a:latin typeface="Calibri Light"/>
              </a:rPr>
              <a:t>This folder contains two java files </a:t>
            </a:r>
            <a:r>
              <a:rPr lang="en-GB">
                <a:solidFill>
                  <a:srgbClr val="7030A0"/>
                </a:solidFill>
                <a:latin typeface="Andale Mono"/>
                <a:ea typeface="Menlo"/>
                <a:cs typeface="Menlo"/>
              </a:rPr>
              <a:t>CalcGC.jar</a:t>
            </a:r>
            <a:r>
              <a:rPr lang="en-GB" sz="2000">
                <a:solidFill>
                  <a:srgbClr val="7030A0"/>
                </a:solidFill>
                <a:latin typeface="Calibri Light"/>
              </a:rPr>
              <a:t> </a:t>
            </a:r>
            <a:r>
              <a:rPr lang="en-GB" sz="2000">
                <a:latin typeface="Calibri Light"/>
              </a:rPr>
              <a:t>and </a:t>
            </a:r>
            <a:r>
              <a:rPr lang="en-GB">
                <a:solidFill>
                  <a:srgbClr val="7030A0"/>
                </a:solidFill>
                <a:latin typeface="Andale Mono"/>
                <a:ea typeface="Menlo"/>
                <a:cs typeface="Menlo"/>
              </a:rPr>
              <a:t>GCCalc.jar</a:t>
            </a:r>
            <a:endParaRPr lang="en-GB">
              <a:latin typeface="Andale Mono"/>
              <a:ea typeface="Menlo"/>
              <a:cs typeface="Menlo"/>
            </a:endParaRPr>
          </a:p>
          <a:p>
            <a:pPr>
              <a:spcAft>
                <a:spcPts val="599"/>
              </a:spcAft>
              <a:defRPr/>
            </a:pPr>
            <a:r>
              <a:rPr sz="2000">
                <a:latin typeface="Calibri Light"/>
                <a:ea typeface="Menlo"/>
                <a:cs typeface="Menlo"/>
              </a:rPr>
              <a:t>They both calculate average GC content for an input file of fasta sequences</a:t>
            </a:r>
            <a:endParaRPr/>
          </a:p>
          <a:p>
            <a:pPr>
              <a:spcAft>
                <a:spcPts val="599"/>
              </a:spcAft>
              <a:defRPr/>
            </a:pPr>
            <a:r>
              <a:rPr sz="2000">
                <a:latin typeface="Calibri Light"/>
                <a:ea typeface="Menlo"/>
                <a:cs typeface="Menlo"/>
              </a:rPr>
              <a:t>We can find out how to run the program by typing</a:t>
            </a:r>
            <a:endParaRPr/>
          </a:p>
          <a:p>
            <a:pPr>
              <a:defRPr/>
            </a:pPr>
            <a:r>
              <a:rPr lang="en-GB" sz="1400">
                <a:latin typeface="Andale Mono"/>
                <a:ea typeface="Menlo"/>
                <a:cs typeface="Menlo"/>
              </a:rPr>
              <a:t>$ </a:t>
            </a:r>
            <a:r>
              <a:rPr lang="en-GB" sz="1400">
                <a:solidFill>
                  <a:srgbClr val="0070C0"/>
                </a:solidFill>
                <a:latin typeface="Andale Mono"/>
                <a:ea typeface="Menlo"/>
                <a:cs typeface="Menlo"/>
              </a:rPr>
              <a:t>java -jar day1/GCCalculation/software/GCcalc.jar -h</a:t>
            </a:r>
            <a:endParaRPr/>
          </a:p>
        </p:txBody>
      </p:sp>
      <p:sp>
        <p:nvSpPr>
          <p:cNvPr id="537317992" name="TextBox 4"/>
          <p:cNvSpPr txBox="1"/>
          <p:nvPr/>
        </p:nvSpPr>
        <p:spPr bwMode="auto">
          <a:xfrm>
            <a:off x="0" y="6487885"/>
            <a:ext cx="12192360" cy="366119"/>
          </a:xfrm>
          <a:prstGeom prst="rect">
            <a:avLst/>
          </a:prstGeom>
          <a:solidFill>
            <a:srgbClr val="0070C0"/>
          </a:solidFill>
        </p:spPr>
        <p:txBody>
          <a:bodyPr wrap="square" rtlCol="0">
            <a:spAutoFit/>
          </a:bodyPr>
          <a:lstStyle/>
          <a:p>
            <a:pPr algn="just">
              <a:defRPr/>
            </a:pPr>
            <a:r>
              <a:rPr>
                <a:solidFill>
                  <a:schemeClr val="bg1"/>
                </a:solidFill>
              </a:rPr>
              <a:t>DEBUGGING: 									GC CALCULATION</a:t>
            </a:r>
            <a:endParaRPr/>
          </a:p>
        </p:txBody>
      </p:sp>
      <p:sp>
        <p:nvSpPr>
          <p:cNvPr id="389742795" name="TextBox 6"/>
          <p:cNvSpPr txBox="1"/>
          <p:nvPr/>
        </p:nvSpPr>
        <p:spPr bwMode="auto">
          <a:xfrm>
            <a:off x="819149" y="2731956"/>
            <a:ext cx="9489621" cy="2246769"/>
          </a:xfrm>
          <a:prstGeom prst="rect">
            <a:avLst/>
          </a:prstGeom>
          <a:noFill/>
        </p:spPr>
        <p:txBody>
          <a:bodyPr wrap="square">
            <a:spAutoFit/>
          </a:bodyPr>
          <a:lstStyle/>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GCCalc</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initializing</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parse arguments</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    =======================================================================\</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    | GCCalc  :                                                            \</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    |    Java code to calculate GC percentage in a FastA file              \</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    =======================================================================\</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usage: command line options</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highlight>
                  <a:srgbClr val="00FF00"/>
                </a:highlight>
                <a:latin typeface="Andale Mono"/>
                <a:ea typeface="Menlo"/>
                <a:cs typeface="Menlo"/>
              </a:rPr>
              <a:t> -f,--sequence file &lt;arg&gt;   sequence file in FASTA format</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 -h,--help                  view help</a:t>
            </a:r>
            <a:endParaRPr sz="1400" b="0" i="0" u="none" strike="noStrike" cap="none" spc="0">
              <a:ln>
                <a:noFill/>
              </a:ln>
              <a:solidFill>
                <a:prstClr val="black"/>
              </a:solidFill>
              <a:latin typeface="Andale Mono"/>
              <a:ea typeface="Menlo"/>
              <a:cs typeface="Menlo"/>
            </a:endParaRPr>
          </a:p>
        </p:txBody>
      </p:sp>
      <p:sp>
        <p:nvSpPr>
          <p:cNvPr id="2026020565" name="TextBox 8"/>
          <p:cNvSpPr txBox="1"/>
          <p:nvPr/>
        </p:nvSpPr>
        <p:spPr bwMode="auto">
          <a:xfrm>
            <a:off x="666747" y="5056803"/>
            <a:ext cx="10491108" cy="723274"/>
          </a:xfrm>
          <a:prstGeom prst="rect">
            <a:avLst/>
          </a:prstGeom>
          <a:noFill/>
        </p:spPr>
        <p:txBody>
          <a:bodyPr wrap="square">
            <a:spAutoFit/>
          </a:bodyPr>
          <a:lstStyle/>
          <a:p>
            <a:pPr>
              <a:spcAft>
                <a:spcPts val="599"/>
              </a:spcAft>
              <a:defRPr/>
            </a:pPr>
            <a:r>
              <a:rPr lang="en-GB" sz="1800">
                <a:latin typeface="Calibri Light"/>
                <a:ea typeface="Menlo"/>
                <a:cs typeface="Menlo"/>
              </a:rPr>
              <a:t>S</a:t>
            </a:r>
            <a:r>
              <a:rPr sz="1800">
                <a:latin typeface="Calibri Light"/>
                <a:ea typeface="Menlo"/>
                <a:cs typeface="Menlo"/>
              </a:rPr>
              <a:t>o, we just need to specify a fasta file.  Let’s start with the file </a:t>
            </a:r>
            <a:r>
              <a:rPr lang="en-GB" sz="1400">
                <a:solidFill>
                  <a:srgbClr val="7030A0"/>
                </a:solidFill>
                <a:latin typeface="Andale Mono"/>
                <a:ea typeface="Menlo"/>
                <a:cs typeface="Menlo"/>
              </a:rPr>
              <a:t>data/GCtest.fa</a:t>
            </a:r>
            <a:r>
              <a:rPr sz="1400">
                <a:solidFill>
                  <a:srgbClr val="7030A0"/>
                </a:solidFill>
                <a:latin typeface="Andale Mono"/>
                <a:ea typeface="Menlo"/>
                <a:cs typeface="Menlo"/>
              </a:rPr>
              <a:t> </a:t>
            </a:r>
            <a:endParaRPr/>
          </a:p>
          <a:p>
            <a:pPr>
              <a:spcAft>
                <a:spcPts val="599"/>
              </a:spcAft>
              <a:defRPr/>
            </a:pPr>
            <a:r>
              <a:rPr lang="en-GB">
                <a:latin typeface="Calibri Light"/>
              </a:rPr>
              <a:t>(This corresponds to an alignment of sequences for the 3’UTR of the </a:t>
            </a:r>
            <a:r>
              <a:rPr lang="en-GB" b="1">
                <a:latin typeface="Calibri Light"/>
              </a:rPr>
              <a:t>Lysine Methyltransferase 5B </a:t>
            </a:r>
            <a:r>
              <a:rPr lang="en-GB">
                <a:latin typeface="Calibri Light"/>
              </a:rPr>
              <a:t>gene)</a:t>
            </a:r>
            <a:endParaRPr sz="1800">
              <a:latin typeface="Calibri Light"/>
              <a:ea typeface="Menlo"/>
              <a:cs typeface="Menl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623724197" name="TextBox 1"/>
          <p:cNvSpPr txBox="1"/>
          <p:nvPr/>
        </p:nvSpPr>
        <p:spPr bwMode="auto">
          <a:xfrm>
            <a:off x="620484" y="424541"/>
            <a:ext cx="10428514" cy="830997"/>
          </a:xfrm>
          <a:prstGeom prst="rect">
            <a:avLst/>
          </a:prstGeom>
          <a:noFill/>
        </p:spPr>
        <p:txBody>
          <a:bodyPr wrap="square" rtlCol="0">
            <a:spAutoFit/>
          </a:bodyPr>
          <a:lstStyle/>
          <a:p>
            <a:pPr>
              <a:defRPr/>
            </a:pPr>
            <a:r>
              <a:rPr lang="en-GB" sz="2000">
                <a:solidFill>
                  <a:srgbClr val="7030A0"/>
                </a:solidFill>
                <a:latin typeface="Calibri Light"/>
                <a:ea typeface="Menlo"/>
                <a:cs typeface="Menlo"/>
              </a:rPr>
              <a:t>We’ve tried with a small test dataset. Let’s repeat with a real one.</a:t>
            </a:r>
            <a:endParaRPr lang="en-GB" sz="1600">
              <a:solidFill>
                <a:srgbClr val="7030A0"/>
              </a:solidFill>
              <a:latin typeface="Andale Mono"/>
              <a:ea typeface="Menlo"/>
              <a:cs typeface="Menlo"/>
            </a:endParaRPr>
          </a:p>
          <a:p>
            <a:pPr>
              <a:defRPr/>
            </a:pPr>
            <a:r>
              <a:rPr lang="en-GB" sz="1400">
                <a:latin typeface="Andale Mono"/>
                <a:ea typeface="Menlo"/>
                <a:cs typeface="Menlo"/>
              </a:rPr>
              <a:t>$ </a:t>
            </a:r>
            <a:r>
              <a:rPr lang="en-GB" sz="1400">
                <a:solidFill>
                  <a:srgbClr val="0070C0"/>
                </a:solidFill>
                <a:latin typeface="Andale Mono"/>
                <a:ea typeface="Menlo"/>
                <a:cs typeface="Menlo"/>
              </a:rPr>
              <a:t>java -jar day1/GCCalculation/software/GCCalc.jar </a:t>
            </a:r>
            <a:endParaRPr/>
          </a:p>
          <a:p>
            <a:pPr>
              <a:defRPr/>
            </a:pPr>
            <a:r>
              <a:rPr lang="en-GB" sz="1400">
                <a:solidFill>
                  <a:srgbClr val="0070C0"/>
                </a:solidFill>
                <a:latin typeface="Andale Mono"/>
                <a:ea typeface="Menlo"/>
                <a:cs typeface="Menlo"/>
              </a:rPr>
              <a:t>-f day1/GCCalculation/data/GCtest.fa</a:t>
            </a:r>
            <a:endParaRPr/>
          </a:p>
        </p:txBody>
      </p:sp>
      <p:sp>
        <p:nvSpPr>
          <p:cNvPr id="1274651109" name="TextBox 4"/>
          <p:cNvSpPr txBox="1"/>
          <p:nvPr/>
        </p:nvSpPr>
        <p:spPr bwMode="auto">
          <a:xfrm>
            <a:off x="0" y="6487885"/>
            <a:ext cx="12193799" cy="366119"/>
          </a:xfrm>
          <a:prstGeom prst="rect">
            <a:avLst/>
          </a:prstGeom>
          <a:solidFill>
            <a:srgbClr val="0070C0"/>
          </a:solidFill>
        </p:spPr>
        <p:txBody>
          <a:bodyPr wrap="square" rtlCol="0">
            <a:spAutoFit/>
          </a:bodyPr>
          <a:lstStyle/>
          <a:p>
            <a:pPr algn="just">
              <a:defRPr/>
            </a:pPr>
            <a:r>
              <a:rPr>
                <a:solidFill>
                  <a:schemeClr val="bg1"/>
                </a:solidFill>
              </a:rPr>
              <a:t>DEBUGGING: 									GC CALCULATION</a:t>
            </a:r>
            <a:endParaRPr/>
          </a:p>
        </p:txBody>
      </p:sp>
      <p:sp>
        <p:nvSpPr>
          <p:cNvPr id="1583689162" name="TextBox 6"/>
          <p:cNvSpPr txBox="1"/>
          <p:nvPr/>
        </p:nvSpPr>
        <p:spPr bwMode="auto">
          <a:xfrm>
            <a:off x="710291" y="1295042"/>
            <a:ext cx="9489621" cy="1600437"/>
          </a:xfrm>
          <a:prstGeom prst="rect">
            <a:avLst/>
          </a:prstGeom>
          <a:noFill/>
        </p:spPr>
        <p:txBody>
          <a:bodyPr wrap="square">
            <a:spAutoFit/>
          </a:bodyPr>
          <a:lstStyle/>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GCCalc</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initializing</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parse arguments</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fasta input file is &lt;day1/GCCalculation/data/ENSG00000110066___ENST00000441488___2___KMT5B__uniq_aln.fa&gt;</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read &lt;16&gt; sequences from file</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highlight>
                  <a:srgbClr val="00FF00"/>
                </a:highlight>
                <a:latin typeface="Andale Mono"/>
                <a:ea typeface="Menlo"/>
                <a:cs typeface="Menlo"/>
              </a:rPr>
              <a:t>average GC value of all sequences is &lt;43.35%&gt;</a:t>
            </a:r>
            <a:endParaRPr sz="1400" b="0" i="0" u="none" strike="noStrike" cap="none" spc="0">
              <a:ln>
                <a:noFill/>
              </a:ln>
              <a:solidFill>
                <a:prstClr val="black"/>
              </a:solidFill>
              <a:highlight>
                <a:srgbClr val="00FF00"/>
              </a:highlight>
              <a:latin typeface="Andale Mono"/>
              <a:ea typeface="Menlo"/>
              <a:cs typeface="Menlo"/>
            </a:endParaRPr>
          </a:p>
        </p:txBody>
      </p:sp>
      <p:sp>
        <p:nvSpPr>
          <p:cNvPr id="2064132993" name="TextBox 2"/>
          <p:cNvSpPr txBox="1"/>
          <p:nvPr/>
        </p:nvSpPr>
        <p:spPr bwMode="auto">
          <a:xfrm>
            <a:off x="664026" y="2993571"/>
            <a:ext cx="10428514" cy="830997"/>
          </a:xfrm>
          <a:prstGeom prst="rect">
            <a:avLst/>
          </a:prstGeom>
          <a:noFill/>
        </p:spPr>
        <p:txBody>
          <a:bodyPr wrap="square" rtlCol="0">
            <a:spAutoFit/>
          </a:bodyPr>
          <a:lstStyle/>
          <a:p>
            <a:pPr>
              <a:defRPr/>
            </a:pPr>
            <a:r>
              <a:rPr lang="en-GB" sz="2000">
                <a:latin typeface="Calibri Light"/>
              </a:rPr>
              <a:t>And repeat using </a:t>
            </a:r>
            <a:r>
              <a:rPr lang="en-GB" sz="1600" b="0" i="0" u="none" strike="noStrike" cap="none" spc="0">
                <a:ln>
                  <a:noFill/>
                </a:ln>
                <a:solidFill>
                  <a:srgbClr val="7030A0"/>
                </a:solidFill>
                <a:latin typeface="Andale Mono"/>
                <a:ea typeface="Arial"/>
                <a:cs typeface="Arial"/>
              </a:rPr>
              <a:t>CalcGC.jar</a:t>
            </a:r>
            <a:endParaRPr lang="en-GB" sz="2000">
              <a:latin typeface="Calibri Light"/>
              <a:ea typeface="Menlo"/>
              <a:cs typeface="Menlo"/>
            </a:endParaRPr>
          </a:p>
          <a:p>
            <a:pPr>
              <a:defRPr/>
            </a:pPr>
            <a:r>
              <a:rPr lang="en-GB" sz="1400">
                <a:latin typeface="Andale Mono"/>
                <a:ea typeface="Menlo"/>
                <a:cs typeface="Menlo"/>
              </a:rPr>
              <a:t>$ </a:t>
            </a:r>
            <a:r>
              <a:rPr lang="en-GB" sz="1400">
                <a:solidFill>
                  <a:srgbClr val="0070C0"/>
                </a:solidFill>
                <a:latin typeface="Andale Mono"/>
                <a:ea typeface="Menlo"/>
                <a:cs typeface="Menlo"/>
              </a:rPr>
              <a:t>java -jar day1/GCCalculation/software/CalcGC.jar </a:t>
            </a:r>
            <a:endParaRPr/>
          </a:p>
          <a:p>
            <a:pPr>
              <a:defRPr/>
            </a:pPr>
            <a:r>
              <a:rPr lang="en-GB" sz="1400">
                <a:solidFill>
                  <a:srgbClr val="0070C0"/>
                </a:solidFill>
                <a:latin typeface="Andale Mono"/>
                <a:ea typeface="Menlo"/>
                <a:cs typeface="Menlo"/>
              </a:rPr>
              <a:t>-f day1/GCCalculation/data/GCtest.fa</a:t>
            </a:r>
            <a:endParaRPr/>
          </a:p>
        </p:txBody>
      </p:sp>
      <p:sp>
        <p:nvSpPr>
          <p:cNvPr id="802247151" name="TextBox 3"/>
          <p:cNvSpPr txBox="1"/>
          <p:nvPr/>
        </p:nvSpPr>
        <p:spPr bwMode="auto">
          <a:xfrm>
            <a:off x="742948" y="3885842"/>
            <a:ext cx="9489621" cy="1600437"/>
          </a:xfrm>
          <a:prstGeom prst="rect">
            <a:avLst/>
          </a:prstGeom>
          <a:noFill/>
        </p:spPr>
        <p:txBody>
          <a:bodyPr wrap="square">
            <a:spAutoFit/>
          </a:bodyPr>
          <a:lstStyle/>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CalcGC</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initializing</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parse arguments</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fasta input file is &lt;day1/GCCalculation/data/ENSG00000110066___ENST00000441488___2___KMT5B__uniq_aln.fa&gt;</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latin typeface="Andale Mono"/>
                <a:ea typeface="Menlo"/>
                <a:cs typeface="Menlo"/>
              </a:rPr>
              <a:t>read &lt;16&gt; sequences from file</a:t>
            </a:r>
            <a:endParaRPr/>
          </a:p>
          <a:p>
            <a:pPr marL="0" marR="0" lvl="0" indent="0" algn="l" defTabSz="914400">
              <a:lnSpc>
                <a:spcPct val="100000"/>
              </a:lnSpc>
              <a:spcBef>
                <a:spcPts val="0"/>
              </a:spcBef>
              <a:spcAft>
                <a:spcPts val="0"/>
              </a:spcAft>
              <a:buClrTx/>
              <a:buSzTx/>
              <a:buFontTx/>
              <a:buNone/>
              <a:defRPr/>
            </a:pPr>
            <a:r>
              <a:rPr lang="en-GB" sz="1400" b="0" i="0" u="none" strike="noStrike" cap="none" spc="0">
                <a:ln>
                  <a:noFill/>
                </a:ln>
                <a:solidFill>
                  <a:prstClr val="black"/>
                </a:solidFill>
                <a:highlight>
                  <a:srgbClr val="00FF00"/>
                </a:highlight>
                <a:latin typeface="Andale Mono"/>
                <a:ea typeface="Menlo"/>
                <a:cs typeface="Menlo"/>
              </a:rPr>
              <a:t>average GC value of all sequences is &lt;43.35%&gt;</a:t>
            </a:r>
            <a:endParaRPr sz="1400" b="0" i="0" u="none" strike="noStrike" cap="none" spc="0">
              <a:ln>
                <a:noFill/>
              </a:ln>
              <a:solidFill>
                <a:prstClr val="black"/>
              </a:solidFill>
              <a:highlight>
                <a:srgbClr val="00FF00"/>
              </a:highlight>
              <a:latin typeface="Andale Mono"/>
              <a:ea typeface="Menlo"/>
              <a:cs typeface="Menlo"/>
            </a:endParaRPr>
          </a:p>
        </p:txBody>
      </p:sp>
      <p:sp>
        <p:nvSpPr>
          <p:cNvPr id="816991374" name="TextBox 5"/>
          <p:cNvSpPr txBox="1"/>
          <p:nvPr/>
        </p:nvSpPr>
        <p:spPr bwMode="auto">
          <a:xfrm>
            <a:off x="609598" y="5802084"/>
            <a:ext cx="10428514" cy="400109"/>
          </a:xfrm>
          <a:prstGeom prst="rect">
            <a:avLst/>
          </a:prstGeom>
          <a:noFill/>
        </p:spPr>
        <p:txBody>
          <a:bodyPr wrap="square" rtlCol="0">
            <a:spAutoFit/>
          </a:bodyPr>
          <a:lstStyle/>
          <a:p>
            <a:pPr>
              <a:defRPr/>
            </a:pPr>
            <a:r>
              <a:rPr lang="en-GB" sz="2000">
                <a:latin typeface="Calibri Light"/>
              </a:rPr>
              <a:t>So, two programs give the same results, which is encouraging</a:t>
            </a:r>
            <a:endParaRPr lang="en-GB" sz="2000">
              <a:latin typeface="Calibri Light"/>
              <a:ea typeface="Menlo"/>
              <a:cs typeface="Menl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55639756" name="Title 1"/>
          <p:cNvSpPr>
            <a:spLocks noGrp="1"/>
          </p:cNvSpPr>
          <p:nvPr>
            <p:ph type="title"/>
          </p:nvPr>
        </p:nvSpPr>
        <p:spPr bwMode="auto"/>
        <p:txBody>
          <a:bodyPr/>
          <a:lstStyle/>
          <a:p>
            <a:pPr>
              <a:defRPr/>
            </a:pPr>
            <a:endParaRPr/>
          </a:p>
        </p:txBody>
      </p:sp>
      <p:sp>
        <p:nvSpPr>
          <p:cNvPr id="362215992" name="Content Placeholder 2"/>
          <p:cNvSpPr>
            <a:spLocks noGrp="1"/>
          </p:cNvSpPr>
          <p:nvPr>
            <p:ph idx="1"/>
          </p:nvPr>
        </p:nvSpPr>
        <p:spPr bwMode="auto"/>
        <p:txBody>
          <a:bodyPr>
            <a:normAutofit/>
          </a:bodyPr>
          <a:lstStyle/>
          <a:p>
            <a:pPr marL="0" indent="0">
              <a:buFont typeface="Arial"/>
              <a:buNone/>
              <a:defRPr/>
            </a:pPr>
            <a:r>
              <a:t>Focus on </a:t>
            </a:r>
          </a:p>
          <a:p>
            <a:pPr>
              <a:defRPr/>
            </a:pPr>
            <a:r>
              <a:rPr lang="nb-NO"/>
              <a:t>Install Ubuntu for Windows</a:t>
            </a:r>
            <a:endParaRPr/>
          </a:p>
          <a:p>
            <a:pPr>
              <a:defRPr/>
            </a:pPr>
            <a:r>
              <a:rPr lang="nb-NO"/>
              <a:t>Introduction to Python programming</a:t>
            </a:r>
            <a:endParaRPr/>
          </a:p>
          <a:p>
            <a:pPr>
              <a:defRPr/>
            </a:pPr>
            <a:r>
              <a:t>how to write clean and reusable </a:t>
            </a:r>
            <a:r>
              <a:rPr lang="nb-NO"/>
              <a:t>Python </a:t>
            </a:r>
            <a:r>
              <a:t>code</a:t>
            </a:r>
          </a:p>
          <a:p>
            <a:pPr>
              <a:defRPr/>
            </a:pPr>
            <a:r>
              <a:t>How to debug code and report errors</a:t>
            </a:r>
          </a:p>
          <a:p>
            <a:pPr>
              <a:defRPr/>
            </a:pPr>
            <a:r>
              <a:t>How to maintain and collaborate on code</a:t>
            </a:r>
          </a:p>
          <a:p>
            <a:pPr>
              <a:defRPr/>
            </a:pPr>
            <a:r>
              <a:t>How to document code</a:t>
            </a:r>
          </a:p>
          <a:p>
            <a:pPr>
              <a:defRPr/>
            </a:pPr>
            <a:r>
              <a:t>How to keep an electronic lab book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70824036" name="TextBox 1"/>
          <p:cNvSpPr txBox="1"/>
          <p:nvPr/>
        </p:nvSpPr>
        <p:spPr bwMode="auto">
          <a:xfrm>
            <a:off x="620484" y="424541"/>
            <a:ext cx="10428514" cy="3046988"/>
          </a:xfrm>
          <a:prstGeom prst="rect">
            <a:avLst/>
          </a:prstGeom>
          <a:noFill/>
        </p:spPr>
        <p:txBody>
          <a:bodyPr wrap="square" rtlCol="0">
            <a:spAutoFit/>
          </a:bodyPr>
          <a:lstStyle/>
          <a:p>
            <a:pPr>
              <a:defRPr/>
            </a:pPr>
            <a:r>
              <a:rPr lang="en-GB" sz="2400">
                <a:latin typeface="Calibri Light"/>
              </a:rPr>
              <a:t>We’ve checked the programs using a simple test dataset. </a:t>
            </a:r>
            <a:endParaRPr/>
          </a:p>
          <a:p>
            <a:pPr>
              <a:defRPr/>
            </a:pPr>
            <a:r>
              <a:rPr lang="en-GB" sz="2400">
                <a:latin typeface="Calibri Light"/>
              </a:rPr>
              <a:t>Now let’s try running the programs against the </a:t>
            </a:r>
            <a:r>
              <a:rPr lang="en-GB" sz="2400">
                <a:solidFill>
                  <a:srgbClr val="7030A0"/>
                </a:solidFill>
                <a:latin typeface="Andale Mono"/>
                <a:ea typeface="Menlo"/>
                <a:cs typeface="Menlo"/>
              </a:rPr>
              <a:t>hairpin.fa </a:t>
            </a:r>
            <a:r>
              <a:rPr lang="en-GB" sz="2400">
                <a:latin typeface="Calibri Light"/>
              </a:rPr>
              <a:t>file </a:t>
            </a:r>
            <a:endParaRPr/>
          </a:p>
          <a:p>
            <a:pPr>
              <a:defRPr/>
            </a:pPr>
            <a:endParaRPr lang="en-GB" sz="2400">
              <a:latin typeface="Calibri Light"/>
            </a:endParaRPr>
          </a:p>
          <a:p>
            <a:pPr>
              <a:defRPr/>
            </a:pPr>
            <a:r>
              <a:rPr lang="nb-NO" sz="2400">
                <a:latin typeface="Calibri Light"/>
              </a:rPr>
              <a:t>What do you find?</a:t>
            </a:r>
            <a:endParaRPr/>
          </a:p>
          <a:p>
            <a:pPr>
              <a:defRPr/>
            </a:pPr>
            <a:endParaRPr lang="nb-NO" sz="2400">
              <a:latin typeface="Calibri Light"/>
              <a:ea typeface="Menlo"/>
              <a:cs typeface="Menlo"/>
            </a:endParaRPr>
          </a:p>
          <a:p>
            <a:pPr>
              <a:defRPr/>
            </a:pPr>
            <a:r>
              <a:rPr lang="nb-NO" sz="2400">
                <a:latin typeface="Calibri Light"/>
                <a:ea typeface="Menlo"/>
                <a:cs typeface="Menlo"/>
              </a:rPr>
              <a:t>How can you figure out what is going on?</a:t>
            </a:r>
            <a:endParaRPr/>
          </a:p>
          <a:p>
            <a:pPr>
              <a:defRPr/>
            </a:pPr>
            <a:endParaRPr lang="nb-NO" sz="2400">
              <a:latin typeface="Calibri Light"/>
              <a:ea typeface="Menlo"/>
              <a:cs typeface="Menlo"/>
            </a:endParaRPr>
          </a:p>
          <a:p>
            <a:pPr>
              <a:defRPr/>
            </a:pPr>
            <a:endParaRPr lang="en-GB" sz="2400">
              <a:latin typeface="Andale Mono"/>
              <a:ea typeface="Menlo"/>
              <a:cs typeface="Menlo"/>
            </a:endParaRPr>
          </a:p>
        </p:txBody>
      </p:sp>
      <p:sp>
        <p:nvSpPr>
          <p:cNvPr id="873287070" name="TextBox 4"/>
          <p:cNvSpPr txBox="1"/>
          <p:nvPr/>
        </p:nvSpPr>
        <p:spPr bwMode="auto">
          <a:xfrm>
            <a:off x="0" y="6487885"/>
            <a:ext cx="12193080" cy="366119"/>
          </a:xfrm>
          <a:prstGeom prst="rect">
            <a:avLst/>
          </a:prstGeom>
          <a:solidFill>
            <a:srgbClr val="0070C0"/>
          </a:solidFill>
        </p:spPr>
        <p:txBody>
          <a:bodyPr wrap="square" rtlCol="0">
            <a:spAutoFit/>
          </a:bodyPr>
          <a:lstStyle/>
          <a:p>
            <a:pPr algn="just">
              <a:defRPr/>
            </a:pPr>
            <a:r>
              <a:rPr>
                <a:solidFill>
                  <a:schemeClr val="bg1"/>
                </a:solidFill>
              </a:rPr>
              <a:t>DEBUGGING:   									GC CALCULATION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21902688" name="TextBox 1"/>
          <p:cNvSpPr txBox="1"/>
          <p:nvPr/>
        </p:nvSpPr>
        <p:spPr bwMode="auto">
          <a:xfrm>
            <a:off x="1143000" y="1001485"/>
            <a:ext cx="9653530" cy="584775"/>
          </a:xfrm>
          <a:prstGeom prst="rect">
            <a:avLst/>
          </a:prstGeom>
          <a:noFill/>
        </p:spPr>
        <p:txBody>
          <a:bodyPr wrap="square" rtlCol="0">
            <a:spAutoFit/>
          </a:bodyPr>
          <a:lstStyle/>
          <a:p>
            <a:pPr>
              <a:defRPr/>
            </a:pPr>
            <a:r>
              <a:rPr sz="3200">
                <a:solidFill>
                  <a:srgbClr val="002060"/>
                </a:solidFill>
                <a:latin typeface="Aptos Light"/>
              </a:rPr>
              <a:t>Data set is very large – </a:t>
            </a:r>
            <a:r>
              <a:rPr lang="nb-NO" sz="3200">
                <a:solidFill>
                  <a:srgbClr val="002060"/>
                </a:solidFill>
                <a:latin typeface="Aptos Light"/>
              </a:rPr>
              <a:t>so</a:t>
            </a:r>
            <a:r>
              <a:rPr sz="3200">
                <a:solidFill>
                  <a:srgbClr val="002060"/>
                </a:solidFill>
                <a:latin typeface="Aptos Light"/>
              </a:rPr>
              <a:t> </a:t>
            </a:r>
            <a:r>
              <a:rPr lang="nb-NO" sz="3200">
                <a:solidFill>
                  <a:srgbClr val="002060"/>
                </a:solidFill>
                <a:latin typeface="Aptos Light"/>
              </a:rPr>
              <a:t>let’s</a:t>
            </a:r>
            <a:r>
              <a:rPr sz="3200">
                <a:solidFill>
                  <a:srgbClr val="002060"/>
                </a:solidFill>
                <a:latin typeface="Aptos Light"/>
              </a:rPr>
              <a:t> use a simpler test set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59103090" name="Title 1"/>
          <p:cNvSpPr>
            <a:spLocks noGrp="1"/>
          </p:cNvSpPr>
          <p:nvPr>
            <p:ph type="title"/>
          </p:nvPr>
        </p:nvSpPr>
        <p:spPr bwMode="auto"/>
        <p:txBody>
          <a:bodyPr>
            <a:normAutofit/>
          </a:bodyPr>
          <a:lstStyle/>
          <a:p>
            <a:pPr>
              <a:defRPr/>
            </a:pPr>
            <a:r>
              <a:rPr lang="nb-NO" sz="5400">
                <a:solidFill>
                  <a:srgbClr val="0070C0"/>
                </a:solidFill>
              </a:rPr>
              <a:t>Programming in Python</a:t>
            </a:r>
            <a:endParaRPr sz="5400">
              <a:solidFill>
                <a:srgbClr val="0070C0"/>
              </a:solidFill>
            </a:endParaRPr>
          </a:p>
        </p:txBody>
      </p:sp>
      <p:sp>
        <p:nvSpPr>
          <p:cNvPr id="73162938" name="Text Placeholder 2"/>
          <p:cNvSpPr>
            <a:spLocks noGrp="1"/>
          </p:cNvSpPr>
          <p:nvPr>
            <p:ph type="body" idx="1"/>
          </p:nvPr>
        </p:nvSpPr>
        <p:spPr bwMode="auto"/>
        <p:txBody>
          <a:bodyPr/>
          <a:lstStyle/>
          <a:p>
            <a:pPr>
              <a:defRPr/>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1143000" y="1001485"/>
            <a:ext cx="9653530" cy="4031873"/>
          </a:xfrm>
          <a:prstGeom prst="rect">
            <a:avLst/>
          </a:prstGeom>
          <a:noFill/>
        </p:spPr>
        <p:txBody>
          <a:bodyPr wrap="square" rtlCol="0">
            <a:spAutoFit/>
          </a:bodyPr>
          <a:lstStyle/>
          <a:p>
            <a:pPr>
              <a:defRPr/>
            </a:pPr>
            <a:r>
              <a:rPr lang="nb-NO" sz="3200">
                <a:solidFill>
                  <a:srgbClr val="002060"/>
                </a:solidFill>
                <a:latin typeface="Aptos Light"/>
              </a:rPr>
              <a:t>We started with calculating the average GC content of all the sequences in the hairpin.fa file using two different Java programs</a:t>
            </a:r>
            <a:endParaRPr/>
          </a:p>
          <a:p>
            <a:pPr>
              <a:defRPr/>
            </a:pPr>
            <a:endParaRPr lang="nb-NO" sz="3200">
              <a:solidFill>
                <a:srgbClr val="002060"/>
              </a:solidFill>
              <a:latin typeface="Aptos Light"/>
            </a:endParaRPr>
          </a:p>
          <a:p>
            <a:pPr>
              <a:defRPr/>
            </a:pPr>
            <a:r>
              <a:rPr lang="nb-NO" sz="3200">
                <a:solidFill>
                  <a:srgbClr val="002060"/>
                </a:solidFill>
                <a:latin typeface="Aptos Light"/>
              </a:rPr>
              <a:t>We installed Java using SDKMAN</a:t>
            </a:r>
            <a:endParaRPr/>
          </a:p>
          <a:p>
            <a:pPr>
              <a:defRPr/>
            </a:pPr>
            <a:r>
              <a:rPr lang="nb-NO" sz="3200">
                <a:solidFill>
                  <a:srgbClr val="002060"/>
                </a:solidFill>
                <a:latin typeface="Aptos Light"/>
              </a:rPr>
              <a:t>This allows us to run different versions of Java, which is quite handy if you are running programs you have downloaded from other sites </a:t>
            </a:r>
            <a:endParaRPr sz="3200">
              <a:solidFill>
                <a:srgbClr val="002060"/>
              </a:solidFill>
              <a:latin typeface="Aptos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3" name="Picture 2"/>
          <p:cNvPicPr>
            <a:picLocks noChangeAspect="1"/>
          </p:cNvPicPr>
          <p:nvPr/>
        </p:nvPicPr>
        <p:blipFill>
          <a:blip r:embed="rId3"/>
          <a:stretch/>
        </p:blipFill>
        <p:spPr bwMode="auto">
          <a:xfrm>
            <a:off x="-1" y="945069"/>
            <a:ext cx="11706247" cy="4769931"/>
          </a:xfrm>
          <a:prstGeom prst="rect">
            <a:avLst/>
          </a:prstGeom>
        </p:spPr>
      </p:pic>
      <p:sp>
        <p:nvSpPr>
          <p:cNvPr id="4" name="TextBox 3"/>
          <p:cNvSpPr txBox="1"/>
          <p:nvPr/>
        </p:nvSpPr>
        <p:spPr bwMode="auto">
          <a:xfrm>
            <a:off x="495300" y="5878284"/>
            <a:ext cx="9653530" cy="584775"/>
          </a:xfrm>
          <a:prstGeom prst="rect">
            <a:avLst/>
          </a:prstGeom>
          <a:noFill/>
        </p:spPr>
        <p:txBody>
          <a:bodyPr wrap="square" rtlCol="0">
            <a:spAutoFit/>
          </a:bodyPr>
          <a:lstStyle/>
          <a:p>
            <a:pPr>
              <a:defRPr/>
            </a:pPr>
            <a:r>
              <a:rPr lang="nb-NO" sz="3200">
                <a:solidFill>
                  <a:srgbClr val="002060"/>
                </a:solidFill>
                <a:latin typeface="Aptos Light"/>
              </a:rPr>
              <a:t>For example, Nextflow requires Java 17</a:t>
            </a:r>
            <a:endParaRPr sz="3200">
              <a:solidFill>
                <a:srgbClr val="002060"/>
              </a:solidFill>
              <a:latin typeface="Aptos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3" name="Picture 2" descr="A black rectangular line on a white background&#10;&#10;AI-generated content may be incorrect."/>
          <p:cNvPicPr>
            <a:picLocks noChangeAspect="1"/>
          </p:cNvPicPr>
          <p:nvPr/>
        </p:nvPicPr>
        <p:blipFill>
          <a:blip r:embed="rId3"/>
          <a:stretch/>
        </p:blipFill>
        <p:spPr bwMode="auto">
          <a:xfrm>
            <a:off x="761999" y="3931038"/>
            <a:ext cx="11135426" cy="2315174"/>
          </a:xfrm>
          <a:prstGeom prst="rect">
            <a:avLst/>
          </a:prstGeom>
        </p:spPr>
      </p:pic>
      <p:pic>
        <p:nvPicPr>
          <p:cNvPr id="5" name="Picture 4" descr="A close up of a blue background&#10;&#10;AI-generated content may be incorrect."/>
          <p:cNvPicPr>
            <a:picLocks noChangeAspect="1"/>
          </p:cNvPicPr>
          <p:nvPr/>
        </p:nvPicPr>
        <p:blipFill>
          <a:blip r:embed="rId4"/>
          <a:stretch/>
        </p:blipFill>
        <p:spPr bwMode="auto">
          <a:xfrm>
            <a:off x="761999" y="1644434"/>
            <a:ext cx="11135427" cy="2142286"/>
          </a:xfrm>
          <a:prstGeom prst="rect">
            <a:avLst/>
          </a:prstGeom>
        </p:spPr>
      </p:pic>
      <p:sp>
        <p:nvSpPr>
          <p:cNvPr id="6" name="TextBox 5"/>
          <p:cNvSpPr txBox="1"/>
          <p:nvPr/>
        </p:nvSpPr>
        <p:spPr bwMode="auto">
          <a:xfrm>
            <a:off x="585241" y="436855"/>
            <a:ext cx="9653530" cy="584775"/>
          </a:xfrm>
          <a:prstGeom prst="rect">
            <a:avLst/>
          </a:prstGeom>
          <a:noFill/>
        </p:spPr>
        <p:txBody>
          <a:bodyPr wrap="square" rtlCol="0">
            <a:spAutoFit/>
          </a:bodyPr>
          <a:lstStyle/>
          <a:p>
            <a:pPr>
              <a:defRPr/>
            </a:pPr>
            <a:r>
              <a:rPr lang="nb-NO" sz="3200">
                <a:solidFill>
                  <a:srgbClr val="002060"/>
                </a:solidFill>
                <a:latin typeface="Aptos Light"/>
              </a:rPr>
              <a:t>But Picard, another popular tool only requires Java 8</a:t>
            </a:r>
            <a:endParaRPr sz="3200">
              <a:solidFill>
                <a:srgbClr val="002060"/>
              </a:solidFill>
              <a:latin typeface="Aptos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1143000" y="1001485"/>
            <a:ext cx="9653530" cy="5509200"/>
          </a:xfrm>
          <a:prstGeom prst="rect">
            <a:avLst/>
          </a:prstGeom>
          <a:noFill/>
        </p:spPr>
        <p:txBody>
          <a:bodyPr wrap="square" rtlCol="0">
            <a:spAutoFit/>
          </a:bodyPr>
          <a:lstStyle/>
          <a:p>
            <a:pPr>
              <a:defRPr/>
            </a:pPr>
            <a:r>
              <a:rPr lang="nb-NO" sz="3200">
                <a:solidFill>
                  <a:srgbClr val="002060"/>
                </a:solidFill>
                <a:latin typeface="Aptos Light"/>
              </a:rPr>
              <a:t>We found that running the two different Java programs sometimes returned different values for GC %</a:t>
            </a:r>
            <a:endParaRPr/>
          </a:p>
          <a:p>
            <a:pPr>
              <a:defRPr/>
            </a:pPr>
            <a:endParaRPr lang="nb-NO" sz="3200">
              <a:solidFill>
                <a:srgbClr val="002060"/>
              </a:solidFill>
              <a:latin typeface="Aptos Light"/>
            </a:endParaRPr>
          </a:p>
          <a:p>
            <a:pPr>
              <a:defRPr/>
            </a:pPr>
            <a:r>
              <a:rPr lang="nb-NO" sz="3200">
                <a:solidFill>
                  <a:srgbClr val="002060"/>
                </a:solidFill>
                <a:latin typeface="Aptos Light"/>
              </a:rPr>
              <a:t>We didn’t have the source code, but we found the error by creating a simple test dataset to put into the programs</a:t>
            </a:r>
            <a:endParaRPr/>
          </a:p>
          <a:p>
            <a:pPr>
              <a:defRPr/>
            </a:pPr>
            <a:r>
              <a:rPr lang="nb-NO" sz="3200">
                <a:solidFill>
                  <a:srgbClr val="002060"/>
                </a:solidFill>
                <a:latin typeface="Aptos Light"/>
              </a:rPr>
              <a:t>i.e., rather than calculating the GC% for 38000 sequences, we created a test file containing the sequence</a:t>
            </a:r>
            <a:endParaRPr/>
          </a:p>
          <a:p>
            <a:pPr>
              <a:defRPr/>
            </a:pPr>
            <a:r>
              <a:rPr lang="nb-NO" sz="2800">
                <a:solidFill>
                  <a:srgbClr val="0070C0"/>
                </a:solidFill>
                <a:latin typeface="Aptos Mono"/>
              </a:rPr>
              <a:t>&gt;test1</a:t>
            </a:r>
            <a:endParaRPr/>
          </a:p>
          <a:p>
            <a:pPr>
              <a:defRPr/>
            </a:pPr>
            <a:r>
              <a:rPr lang="nb-NO" sz="2800">
                <a:solidFill>
                  <a:srgbClr val="0070C0"/>
                </a:solidFill>
                <a:latin typeface="Aptos Mono"/>
              </a:rPr>
              <a:t>AACCGGTT</a:t>
            </a:r>
            <a:endParaRPr sz="2800">
              <a:solidFill>
                <a:srgbClr val="0070C0"/>
              </a:solidFill>
              <a:latin typeface="Aptos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1143000" y="1001485"/>
            <a:ext cx="9653530" cy="4031873"/>
          </a:xfrm>
          <a:prstGeom prst="rect">
            <a:avLst/>
          </a:prstGeom>
          <a:noFill/>
        </p:spPr>
        <p:txBody>
          <a:bodyPr wrap="square" rtlCol="0">
            <a:spAutoFit/>
          </a:bodyPr>
          <a:lstStyle/>
          <a:p>
            <a:pPr>
              <a:defRPr/>
            </a:pPr>
            <a:r>
              <a:rPr lang="nb-NO" sz="3200">
                <a:solidFill>
                  <a:srgbClr val="002060"/>
                </a:solidFill>
                <a:latin typeface="Aptos Light"/>
              </a:rPr>
              <a:t>Now we are going to do the same thing by writing some Python code</a:t>
            </a:r>
            <a:endParaRPr/>
          </a:p>
          <a:p>
            <a:pPr>
              <a:defRPr/>
            </a:pPr>
            <a:endParaRPr lang="nb-NO" sz="3200">
              <a:solidFill>
                <a:srgbClr val="002060"/>
              </a:solidFill>
              <a:latin typeface="Aptos Light"/>
            </a:endParaRPr>
          </a:p>
          <a:p>
            <a:pPr>
              <a:defRPr/>
            </a:pPr>
            <a:r>
              <a:rPr lang="nb-NO" sz="3200">
                <a:solidFill>
                  <a:srgbClr val="002060"/>
                </a:solidFill>
                <a:latin typeface="Aptos Light"/>
              </a:rPr>
              <a:t>We will do this by starting with a simple Python program and run in two different ways</a:t>
            </a:r>
            <a:endParaRPr/>
          </a:p>
          <a:p>
            <a:pPr>
              <a:defRPr/>
            </a:pPr>
            <a:endParaRPr lang="nb-NO" sz="3200">
              <a:solidFill>
                <a:srgbClr val="002060"/>
              </a:solidFill>
              <a:latin typeface="Aptos Light"/>
            </a:endParaRPr>
          </a:p>
          <a:p>
            <a:pPr>
              <a:defRPr/>
            </a:pPr>
            <a:r>
              <a:rPr lang="nb-NO" sz="3200">
                <a:solidFill>
                  <a:srgbClr val="002060"/>
                </a:solidFill>
                <a:latin typeface="Aptos Light"/>
              </a:rPr>
              <a:t>First of all, we will run it from inside a terminal window</a:t>
            </a:r>
            <a:endParaRPr/>
          </a:p>
          <a:p>
            <a:pPr>
              <a:defRPr/>
            </a:pPr>
            <a:r>
              <a:rPr lang="nb-NO" sz="3200">
                <a:solidFill>
                  <a:srgbClr val="002060"/>
                </a:solidFill>
                <a:latin typeface="Aptos Light"/>
              </a:rPr>
              <a:t>Then we will run it inside Jupyter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59103090" name="Title 1"/>
          <p:cNvSpPr>
            <a:spLocks noGrp="1"/>
          </p:cNvSpPr>
          <p:nvPr>
            <p:ph type="title"/>
          </p:nvPr>
        </p:nvSpPr>
        <p:spPr bwMode="auto"/>
        <p:txBody>
          <a:bodyPr>
            <a:normAutofit/>
          </a:bodyPr>
          <a:lstStyle/>
          <a:p>
            <a:pPr>
              <a:defRPr/>
            </a:pPr>
            <a:r>
              <a:rPr lang="nb-NO" sz="5400">
                <a:solidFill>
                  <a:srgbClr val="0070C0"/>
                </a:solidFill>
              </a:rPr>
              <a:t>Programming in Python</a:t>
            </a:r>
            <a:endParaRPr sz="5400">
              <a:solidFill>
                <a:srgbClr val="0070C0"/>
              </a:solidFill>
            </a:endParaRPr>
          </a:p>
        </p:txBody>
      </p:sp>
      <p:sp>
        <p:nvSpPr>
          <p:cNvPr id="73162938" name="Text Placeholder 2"/>
          <p:cNvSpPr>
            <a:spLocks noGrp="1"/>
          </p:cNvSpPr>
          <p:nvPr>
            <p:ph type="body" idx="1"/>
          </p:nvPr>
        </p:nvSpPr>
        <p:spPr bwMode="auto"/>
        <p:txBody>
          <a:bodyPr/>
          <a:lstStyle/>
          <a:p>
            <a:pPr>
              <a:defRPr/>
            </a:pPr>
            <a:r>
              <a:rPr lang="nb-NO"/>
              <a:t>Writing code inside Jupyter Notebook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21902688" name="TextBox 1"/>
          <p:cNvSpPr txBox="1"/>
          <p:nvPr/>
        </p:nvSpPr>
        <p:spPr bwMode="auto">
          <a:xfrm>
            <a:off x="1087916" y="3799769"/>
            <a:ext cx="9653530" cy="584775"/>
          </a:xfrm>
          <a:prstGeom prst="rect">
            <a:avLst/>
          </a:prstGeom>
          <a:noFill/>
        </p:spPr>
        <p:txBody>
          <a:bodyPr wrap="square" rtlCol="0">
            <a:spAutoFit/>
          </a:bodyPr>
          <a:lstStyle/>
          <a:p>
            <a:pPr>
              <a:defRPr/>
            </a:pPr>
            <a:r>
              <a:rPr lang="nb-NO" sz="3200">
                <a:solidFill>
                  <a:srgbClr val="0070C0"/>
                </a:solidFill>
                <a:latin typeface="Aptos Mono"/>
              </a:rPr>
              <a:t>jupyter notebook</a:t>
            </a:r>
            <a:endParaRPr sz="3200">
              <a:solidFill>
                <a:srgbClr val="0070C0"/>
              </a:solidFill>
              <a:latin typeface="Aptos Mono"/>
            </a:endParaRPr>
          </a:p>
        </p:txBody>
      </p:sp>
      <p:sp>
        <p:nvSpPr>
          <p:cNvPr id="2" name="TextBox 1"/>
          <p:cNvSpPr txBox="1"/>
          <p:nvPr/>
        </p:nvSpPr>
        <p:spPr bwMode="auto">
          <a:xfrm>
            <a:off x="1143000" y="1001485"/>
            <a:ext cx="9653530" cy="2554545"/>
          </a:xfrm>
          <a:prstGeom prst="rect">
            <a:avLst/>
          </a:prstGeom>
          <a:noFill/>
        </p:spPr>
        <p:txBody>
          <a:bodyPr wrap="square" rtlCol="0">
            <a:spAutoFit/>
          </a:bodyPr>
          <a:lstStyle/>
          <a:p>
            <a:pPr>
              <a:defRPr/>
            </a:pPr>
            <a:r>
              <a:rPr lang="nb-NO" sz="3200">
                <a:solidFill>
                  <a:srgbClr val="002060"/>
                </a:solidFill>
                <a:latin typeface="Aptos Light"/>
              </a:rPr>
              <a:t>Open a command window </a:t>
            </a:r>
            <a:endParaRPr/>
          </a:p>
          <a:p>
            <a:pPr>
              <a:defRPr/>
            </a:pPr>
            <a:r>
              <a:rPr lang="nb-NO" sz="3200">
                <a:solidFill>
                  <a:srgbClr val="002060"/>
                </a:solidFill>
                <a:latin typeface="Aptos Light"/>
              </a:rPr>
              <a:t>(in Windows you can do this by typing </a:t>
            </a:r>
            <a:r>
              <a:rPr lang="nb-NO" sz="3200">
                <a:solidFill>
                  <a:srgbClr val="0070C0"/>
                </a:solidFill>
                <a:latin typeface="Aptos Mono"/>
              </a:rPr>
              <a:t>&lt;CTRL&gt;+&lt;SHIFT&gt;+P</a:t>
            </a:r>
            <a:r>
              <a:rPr lang="nb-NO" sz="3200">
                <a:solidFill>
                  <a:srgbClr val="002060"/>
                </a:solidFill>
                <a:latin typeface="Aptos Light"/>
              </a:rPr>
              <a:t>)</a:t>
            </a:r>
            <a:endParaRPr/>
          </a:p>
          <a:p>
            <a:pPr>
              <a:defRPr/>
            </a:pPr>
            <a:endParaRPr lang="nb-NO" sz="3200">
              <a:solidFill>
                <a:srgbClr val="002060"/>
              </a:solidFill>
              <a:latin typeface="Aptos Light"/>
            </a:endParaRPr>
          </a:p>
          <a:p>
            <a:pPr>
              <a:defRPr/>
            </a:pPr>
            <a:r>
              <a:rPr sz="3200">
                <a:solidFill>
                  <a:srgbClr val="002060"/>
                </a:solidFill>
                <a:latin typeface="Aptos Light"/>
              </a:rPr>
              <a:t>When a window opens, type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sz="5400">
                <a:solidFill>
                  <a:srgbClr val="0070C0"/>
                </a:solidFill>
              </a:rPr>
              <a:t>Course files</a:t>
            </a:r>
            <a:endParaRPr/>
          </a:p>
        </p:txBody>
      </p:sp>
      <p:sp>
        <p:nvSpPr>
          <p:cNvPr id="3" name="Text Placeholder 2"/>
          <p:cNvSpPr>
            <a:spLocks noGrp="1"/>
          </p:cNvSpPr>
          <p:nvPr>
            <p:ph type="body" idx="1"/>
          </p:nvPr>
        </p:nvSpPr>
        <p:spPr bwMode="auto"/>
        <p:txBody>
          <a:bodyPr/>
          <a:lstStyle/>
          <a:p>
            <a:pPr>
              <a:defRPr/>
            </a:pPr>
            <a:r>
              <a:rPr lang="en-GB"/>
              <a:t>You can download from github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3" name="Picture 2"/>
          <p:cNvPicPr>
            <a:picLocks noChangeAspect="1"/>
          </p:cNvPicPr>
          <p:nvPr/>
        </p:nvPicPr>
        <p:blipFill>
          <a:blip r:embed="rId3"/>
          <a:stretch/>
        </p:blipFill>
        <p:spPr bwMode="auto">
          <a:xfrm>
            <a:off x="363556" y="1543708"/>
            <a:ext cx="7772400" cy="4314070"/>
          </a:xfrm>
          <a:prstGeom prst="rect">
            <a:avLst/>
          </a:prstGeom>
        </p:spPr>
      </p:pic>
      <p:sp>
        <p:nvSpPr>
          <p:cNvPr id="4" name="TextBox 3"/>
          <p:cNvSpPr txBox="1"/>
          <p:nvPr/>
        </p:nvSpPr>
        <p:spPr bwMode="auto">
          <a:xfrm>
            <a:off x="217583" y="340473"/>
            <a:ext cx="9653530" cy="1077218"/>
          </a:xfrm>
          <a:prstGeom prst="rect">
            <a:avLst/>
          </a:prstGeom>
          <a:noFill/>
        </p:spPr>
        <p:txBody>
          <a:bodyPr wrap="square" rtlCol="0">
            <a:spAutoFit/>
          </a:bodyPr>
          <a:lstStyle/>
          <a:p>
            <a:pPr>
              <a:defRPr/>
            </a:pPr>
            <a:r>
              <a:rPr lang="nb-NO" sz="3200">
                <a:solidFill>
                  <a:srgbClr val="002060"/>
                </a:solidFill>
                <a:latin typeface="Aptos Light"/>
              </a:rPr>
              <a:t>After a while (depending on your computer’s speed), a webpage will open that looks something like this</a:t>
            </a:r>
            <a:endParaRPr sz="3200">
              <a:solidFill>
                <a:srgbClr val="002060"/>
              </a:solidFill>
              <a:latin typeface="Aptos Light"/>
            </a:endParaRPr>
          </a:p>
        </p:txBody>
      </p:sp>
      <p:pic>
        <p:nvPicPr>
          <p:cNvPr id="6" name="Picture 5"/>
          <p:cNvPicPr>
            <a:picLocks noChangeAspect="1"/>
          </p:cNvPicPr>
          <p:nvPr/>
        </p:nvPicPr>
        <p:blipFill>
          <a:blip r:embed="rId4"/>
          <a:stretch/>
        </p:blipFill>
        <p:spPr bwMode="auto">
          <a:xfrm>
            <a:off x="4934026" y="3698147"/>
            <a:ext cx="3403600" cy="2921000"/>
          </a:xfrm>
          <a:prstGeom prst="rect">
            <a:avLst/>
          </a:prstGeom>
          <a:ln w="28575">
            <a:solidFill>
              <a:srgbClr val="00B050"/>
            </a:solidFill>
          </a:ln>
          <a:effectLst>
            <a:outerShdw blurRad="50800" dist="38100" dir="2700000" algn="tl" rotWithShape="0">
              <a:schemeClr val="accent6">
                <a:lumMod val="75000"/>
                <a:alpha val="40000"/>
              </a:schemeClr>
            </a:outerShdw>
          </a:effectLst>
        </p:spPr>
      </p:pic>
      <p:sp>
        <p:nvSpPr>
          <p:cNvPr id="7" name="Rectangle 6"/>
          <p:cNvSpPr/>
          <p:nvPr/>
        </p:nvSpPr>
        <p:spPr bwMode="auto">
          <a:xfrm>
            <a:off x="771181" y="3470313"/>
            <a:ext cx="2060154" cy="1641514"/>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a:p>
        </p:txBody>
      </p:sp>
      <p:cxnSp>
        <p:nvCxnSpPr>
          <p:cNvPr id="9" name="Straight Arrow Connector 8"/>
          <p:cNvCxnSpPr/>
          <p:nvPr/>
        </p:nvCxnSpPr>
        <p:spPr bwMode="auto">
          <a:xfrm>
            <a:off x="3029639" y="4252511"/>
            <a:ext cx="1784732" cy="727113"/>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bwMode="auto">
          <a:xfrm>
            <a:off x="8672188" y="3849848"/>
            <a:ext cx="3294344" cy="2677656"/>
          </a:xfrm>
          <a:prstGeom prst="rect">
            <a:avLst/>
          </a:prstGeom>
          <a:noFill/>
        </p:spPr>
        <p:txBody>
          <a:bodyPr wrap="square" rtlCol="0">
            <a:spAutoFit/>
          </a:bodyPr>
          <a:lstStyle/>
          <a:p>
            <a:pPr>
              <a:defRPr/>
            </a:pPr>
            <a:r>
              <a:rPr lang="nb-NO" sz="2800">
                <a:solidFill>
                  <a:schemeClr val="accent6">
                    <a:lumMod val="50000"/>
                  </a:schemeClr>
                </a:solidFill>
                <a:latin typeface="Aptos Light"/>
              </a:rPr>
              <a:t>It won’t look exactly the same, because you need to move to the folder where you downloaded the code</a:t>
            </a:r>
            <a:endParaRPr sz="2800">
              <a:solidFill>
                <a:schemeClr val="accent6">
                  <a:lumMod val="50000"/>
                </a:schemeClr>
              </a:solidFill>
              <a:latin typeface="Aptos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3" name="Picture 2"/>
          <p:cNvPicPr>
            <a:picLocks noChangeAspect="1"/>
          </p:cNvPicPr>
          <p:nvPr/>
        </p:nvPicPr>
        <p:blipFill>
          <a:blip r:embed="rId3"/>
          <a:stretch/>
        </p:blipFill>
        <p:spPr bwMode="auto">
          <a:xfrm>
            <a:off x="294186" y="1770953"/>
            <a:ext cx="9025177" cy="4996511"/>
          </a:xfrm>
          <a:prstGeom prst="rect">
            <a:avLst/>
          </a:prstGeom>
        </p:spPr>
      </p:pic>
      <p:sp>
        <p:nvSpPr>
          <p:cNvPr id="4" name="TextBox 3"/>
          <p:cNvSpPr txBox="1"/>
          <p:nvPr/>
        </p:nvSpPr>
        <p:spPr bwMode="auto">
          <a:xfrm>
            <a:off x="217583" y="340473"/>
            <a:ext cx="9653530" cy="1077218"/>
          </a:xfrm>
          <a:prstGeom prst="rect">
            <a:avLst/>
          </a:prstGeom>
          <a:noFill/>
        </p:spPr>
        <p:txBody>
          <a:bodyPr wrap="square" rtlCol="0">
            <a:spAutoFit/>
          </a:bodyPr>
          <a:lstStyle/>
          <a:p>
            <a:pPr>
              <a:defRPr/>
            </a:pPr>
            <a:r>
              <a:rPr lang="nb-NO" sz="3200">
                <a:solidFill>
                  <a:srgbClr val="002060"/>
                </a:solidFill>
                <a:latin typeface="Aptos Light"/>
              </a:rPr>
              <a:t>For example, before i started </a:t>
            </a:r>
            <a:r>
              <a:rPr lang="nb-NO" sz="3200" b="1">
                <a:solidFill>
                  <a:srgbClr val="002060"/>
                </a:solidFill>
                <a:latin typeface="Aptos Light"/>
              </a:rPr>
              <a:t>jupyter</a:t>
            </a:r>
            <a:r>
              <a:rPr lang="nb-NO" sz="3200">
                <a:solidFill>
                  <a:srgbClr val="002060"/>
                </a:solidFill>
                <a:latin typeface="Aptos Light"/>
              </a:rPr>
              <a:t>, i changed the directory to the folder where i downloaded the code</a:t>
            </a:r>
            <a:endParaRPr sz="3200">
              <a:solidFill>
                <a:srgbClr val="002060"/>
              </a:solidFill>
              <a:latin typeface="Aptos Light"/>
            </a:endParaRPr>
          </a:p>
        </p:txBody>
      </p:sp>
      <p:pic>
        <p:nvPicPr>
          <p:cNvPr id="5" name="Picture 4"/>
          <p:cNvPicPr>
            <a:picLocks noChangeAspect="1"/>
          </p:cNvPicPr>
          <p:nvPr/>
        </p:nvPicPr>
        <p:blipFill>
          <a:blip r:embed="rId4"/>
          <a:stretch/>
        </p:blipFill>
        <p:spPr bwMode="auto">
          <a:xfrm>
            <a:off x="5685587" y="3732757"/>
            <a:ext cx="3284264" cy="2818584"/>
          </a:xfrm>
          <a:prstGeom prst="rect">
            <a:avLst/>
          </a:prstGeom>
          <a:ln w="28575">
            <a:solidFill>
              <a:srgbClr val="00B050"/>
            </a:solidFill>
          </a:ln>
          <a:effectLst>
            <a:outerShdw blurRad="50800" dist="38100" dir="2700000" algn="tl" rotWithShape="0">
              <a:schemeClr val="accent6">
                <a:lumMod val="75000"/>
                <a:alpha val="40000"/>
              </a:schemeClr>
            </a:outerShdw>
          </a:effectLst>
        </p:spPr>
      </p:pic>
      <p:sp>
        <p:nvSpPr>
          <p:cNvPr id="6" name="Rounded Rectangle 5"/>
          <p:cNvSpPr/>
          <p:nvPr/>
        </p:nvSpPr>
        <p:spPr bwMode="auto">
          <a:xfrm>
            <a:off x="388306" y="2467627"/>
            <a:ext cx="4203507" cy="477251"/>
          </a:xfrm>
          <a:prstGeom prst="roundRect">
            <a:avLst>
              <a:gd name="adj" fmla="val 16667"/>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59103090" name="Title 1"/>
          <p:cNvSpPr>
            <a:spLocks noGrp="1"/>
          </p:cNvSpPr>
          <p:nvPr>
            <p:ph type="title"/>
          </p:nvPr>
        </p:nvSpPr>
        <p:spPr bwMode="auto"/>
        <p:txBody>
          <a:bodyPr>
            <a:normAutofit/>
          </a:bodyPr>
          <a:lstStyle/>
          <a:p>
            <a:pPr>
              <a:defRPr/>
            </a:pPr>
            <a:r>
              <a:rPr lang="nb-NO" sz="5400">
                <a:solidFill>
                  <a:srgbClr val="0070C0"/>
                </a:solidFill>
              </a:rPr>
              <a:t>Programming in Python</a:t>
            </a:r>
            <a:endParaRPr sz="5400">
              <a:solidFill>
                <a:srgbClr val="0070C0"/>
              </a:solidFill>
            </a:endParaRPr>
          </a:p>
        </p:txBody>
      </p:sp>
      <p:sp>
        <p:nvSpPr>
          <p:cNvPr id="73162938" name="Text Placeholder 2"/>
          <p:cNvSpPr>
            <a:spLocks noGrp="1"/>
          </p:cNvSpPr>
          <p:nvPr>
            <p:ph type="body" idx="1"/>
          </p:nvPr>
        </p:nvSpPr>
        <p:spPr bwMode="auto"/>
        <p:txBody>
          <a:bodyPr/>
          <a:lstStyle/>
          <a:p>
            <a:pPr>
              <a:defRPr/>
            </a:pPr>
            <a:r>
              <a:rPr lang="nb-NO"/>
              <a:t>Running code inside a virtual environment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217583" y="340473"/>
            <a:ext cx="9653530" cy="3046988"/>
          </a:xfrm>
          <a:prstGeom prst="rect">
            <a:avLst/>
          </a:prstGeom>
          <a:noFill/>
        </p:spPr>
        <p:txBody>
          <a:bodyPr wrap="square" rtlCol="0">
            <a:spAutoFit/>
          </a:bodyPr>
          <a:lstStyle/>
          <a:p>
            <a:pPr>
              <a:defRPr/>
            </a:pPr>
            <a:r>
              <a:rPr lang="nb-NO" sz="3200">
                <a:solidFill>
                  <a:srgbClr val="002060"/>
                </a:solidFill>
                <a:latin typeface="Aptos Light"/>
              </a:rPr>
              <a:t>How would you describe a bicycle?</a:t>
            </a:r>
            <a:endParaRPr/>
          </a:p>
          <a:p>
            <a:pPr>
              <a:defRPr/>
            </a:pPr>
            <a:endParaRPr lang="nb-NO" sz="3200">
              <a:solidFill>
                <a:srgbClr val="002060"/>
              </a:solidFill>
              <a:latin typeface="Aptos Light"/>
            </a:endParaRPr>
          </a:p>
          <a:p>
            <a:pPr marL="457200" indent="-457200">
              <a:buFont typeface="Arial"/>
              <a:buChar char="•"/>
              <a:defRPr/>
            </a:pPr>
            <a:r>
              <a:rPr lang="nb-NO" sz="3200">
                <a:solidFill>
                  <a:srgbClr val="002060"/>
                </a:solidFill>
                <a:latin typeface="Aptos Light"/>
              </a:rPr>
              <a:t>Two wheels</a:t>
            </a:r>
            <a:endParaRPr/>
          </a:p>
          <a:p>
            <a:pPr marL="457200" indent="-457200">
              <a:buFont typeface="Arial"/>
              <a:buChar char="•"/>
              <a:defRPr/>
            </a:pPr>
            <a:r>
              <a:rPr lang="nb-NO" sz="3200">
                <a:solidFill>
                  <a:srgbClr val="002060"/>
                </a:solidFill>
                <a:latin typeface="Aptos Light"/>
              </a:rPr>
              <a:t>Handlebar</a:t>
            </a:r>
            <a:endParaRPr/>
          </a:p>
          <a:p>
            <a:pPr marL="457200" indent="-457200">
              <a:buFont typeface="Arial"/>
              <a:buChar char="•"/>
              <a:defRPr/>
            </a:pPr>
            <a:r>
              <a:rPr lang="nb-NO" sz="3200">
                <a:solidFill>
                  <a:srgbClr val="002060"/>
                </a:solidFill>
                <a:latin typeface="Aptos Light"/>
              </a:rPr>
              <a:t>Saddle</a:t>
            </a:r>
            <a:endParaRPr/>
          </a:p>
          <a:p>
            <a:pPr marL="457200" indent="-457200">
              <a:buFont typeface="Arial"/>
              <a:buChar char="•"/>
              <a:defRPr/>
            </a:pPr>
            <a:r>
              <a:rPr lang="nb-NO" sz="3200">
                <a:solidFill>
                  <a:srgbClr val="002060"/>
                </a:solidFill>
                <a:latin typeface="Aptos Light"/>
              </a:rPr>
              <a:t>frame</a:t>
            </a:r>
            <a:endParaRPr sz="3200">
              <a:solidFill>
                <a:srgbClr val="002060"/>
              </a:solidFill>
              <a:latin typeface="Aptos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p:nvSpPr>
          <p:cNvPr id="1031" name="Rectangle 1030"/>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defRPr/>
            </a:pPr>
            <a:endParaRPr lang="en-US"/>
          </a:p>
        </p:txBody>
      </p:sp>
      <p:pic>
        <p:nvPicPr>
          <p:cNvPr id="1028" name="Picture 4" descr="Tadej Pogacar Slovenia wins Stage 7 Individual Time Trial Giro d'Italia  2024 Images | Cycling Posters"/>
          <p:cNvPicPr>
            <a:picLocks noChangeAspect="1" noChangeArrowheads="1"/>
          </p:cNvPicPr>
          <p:nvPr/>
        </p:nvPicPr>
        <p:blipFill>
          <a:blip r:embed="rId3"/>
          <a:stretch/>
        </p:blipFill>
        <p:spPr bwMode="auto">
          <a:xfrm>
            <a:off x="4379914" y="1066800"/>
            <a:ext cx="3366668" cy="5048250"/>
          </a:xfrm>
          <a:prstGeom prst="rect">
            <a:avLst/>
          </a:prstGeom>
          <a:noFill/>
        </p:spPr>
      </p:pic>
      <p:sp>
        <p:nvSpPr>
          <p:cNvPr id="3" name="TextBox 2"/>
          <p:cNvSpPr txBox="1"/>
          <p:nvPr/>
        </p:nvSpPr>
        <p:spPr bwMode="auto">
          <a:xfrm>
            <a:off x="217583" y="340473"/>
            <a:ext cx="9653530" cy="584775"/>
          </a:xfrm>
          <a:prstGeom prst="rect">
            <a:avLst/>
          </a:prstGeom>
          <a:noFill/>
        </p:spPr>
        <p:txBody>
          <a:bodyPr wrap="square" rtlCol="0">
            <a:spAutoFit/>
          </a:bodyPr>
          <a:lstStyle/>
          <a:p>
            <a:pPr>
              <a:defRPr/>
            </a:pPr>
            <a:r>
              <a:rPr lang="nb-NO" sz="3200">
                <a:solidFill>
                  <a:srgbClr val="002060"/>
                </a:solidFill>
                <a:latin typeface="Aptos Light"/>
              </a:rPr>
              <a:t>Here is a bike</a:t>
            </a:r>
            <a:endParaRPr sz="3200">
              <a:solidFill>
                <a:srgbClr val="002060"/>
              </a:solidFill>
              <a:latin typeface="Aptos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50" name="Picture 2" descr="Fisher-Price Barbie Tough Trike"/>
          <p:cNvPicPr>
            <a:picLocks noChangeAspect="1" noChangeArrowheads="1"/>
          </p:cNvPicPr>
          <p:nvPr/>
        </p:nvPicPr>
        <p:blipFill>
          <a:blip r:embed="rId3"/>
          <a:stretch/>
        </p:blipFill>
        <p:spPr bwMode="auto">
          <a:xfrm>
            <a:off x="4267200" y="1295400"/>
            <a:ext cx="4057650" cy="4057650"/>
          </a:xfrm>
          <a:prstGeom prst="rect">
            <a:avLst/>
          </a:prstGeom>
          <a:noFill/>
        </p:spPr>
      </p:pic>
      <p:sp>
        <p:nvSpPr>
          <p:cNvPr id="2" name="TextBox 1"/>
          <p:cNvSpPr txBox="1"/>
          <p:nvPr/>
        </p:nvSpPr>
        <p:spPr bwMode="auto">
          <a:xfrm>
            <a:off x="217583" y="340473"/>
            <a:ext cx="9653530" cy="584775"/>
          </a:xfrm>
          <a:prstGeom prst="rect">
            <a:avLst/>
          </a:prstGeom>
          <a:noFill/>
        </p:spPr>
        <p:txBody>
          <a:bodyPr wrap="square" rtlCol="0">
            <a:spAutoFit/>
          </a:bodyPr>
          <a:lstStyle/>
          <a:p>
            <a:pPr>
              <a:defRPr/>
            </a:pPr>
            <a:r>
              <a:rPr lang="nb-NO" sz="3200">
                <a:solidFill>
                  <a:srgbClr val="002060"/>
                </a:solidFill>
                <a:latin typeface="Aptos Light"/>
              </a:rPr>
              <a:t>Here is another bike</a:t>
            </a:r>
            <a:endParaRPr sz="3200">
              <a:solidFill>
                <a:srgbClr val="002060"/>
              </a:solidFill>
              <a:latin typeface="Aptos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 name="Picture 4" descr="Tadej Pogacar Slovenia wins Stage 7 Individual Time Trial Giro d'Italia  2024 Images | Cycling Posters"/>
          <p:cNvPicPr>
            <a:picLocks noChangeAspect="1" noChangeArrowheads="1"/>
          </p:cNvPicPr>
          <p:nvPr/>
        </p:nvPicPr>
        <p:blipFill>
          <a:blip r:embed="rId3"/>
          <a:stretch/>
        </p:blipFill>
        <p:spPr bwMode="auto">
          <a:xfrm>
            <a:off x="2318454" y="1040879"/>
            <a:ext cx="3366668" cy="5048250"/>
          </a:xfrm>
          <a:prstGeom prst="rect">
            <a:avLst/>
          </a:prstGeom>
          <a:noFill/>
        </p:spPr>
      </p:pic>
      <p:pic>
        <p:nvPicPr>
          <p:cNvPr id="3" name="Picture 2" descr="Fisher-Price Barbie Tough Trike"/>
          <p:cNvPicPr>
            <a:picLocks noChangeAspect="1" noChangeArrowheads="1"/>
          </p:cNvPicPr>
          <p:nvPr/>
        </p:nvPicPr>
        <p:blipFill>
          <a:blip r:embed="rId4"/>
          <a:stretch/>
        </p:blipFill>
        <p:spPr bwMode="auto">
          <a:xfrm>
            <a:off x="6515100" y="1581150"/>
            <a:ext cx="4057650" cy="4057650"/>
          </a:xfrm>
          <a:prstGeom prst="rect">
            <a:avLst/>
          </a:prstGeom>
          <a:noFill/>
        </p:spPr>
      </p:pic>
      <p:sp>
        <p:nvSpPr>
          <p:cNvPr id="4" name="TextBox 3"/>
          <p:cNvSpPr txBox="1"/>
          <p:nvPr/>
        </p:nvSpPr>
        <p:spPr bwMode="auto">
          <a:xfrm>
            <a:off x="217582" y="340473"/>
            <a:ext cx="11174317" cy="584775"/>
          </a:xfrm>
          <a:prstGeom prst="rect">
            <a:avLst/>
          </a:prstGeom>
          <a:noFill/>
        </p:spPr>
        <p:txBody>
          <a:bodyPr wrap="square" rtlCol="0">
            <a:spAutoFit/>
          </a:bodyPr>
          <a:lstStyle/>
          <a:p>
            <a:pPr>
              <a:defRPr/>
            </a:pPr>
            <a:r>
              <a:rPr lang="nb-NO" sz="3200">
                <a:solidFill>
                  <a:srgbClr val="002060"/>
                </a:solidFill>
                <a:latin typeface="Aptos Light"/>
              </a:rPr>
              <a:t>The parts are incompatible (e.g., you can’t change the wheels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217582" y="340473"/>
            <a:ext cx="11174317" cy="3662541"/>
          </a:xfrm>
          <a:prstGeom prst="rect">
            <a:avLst/>
          </a:prstGeom>
          <a:noFill/>
        </p:spPr>
        <p:txBody>
          <a:bodyPr wrap="square" rtlCol="0">
            <a:spAutoFit/>
          </a:bodyPr>
          <a:lstStyle/>
          <a:p>
            <a:pPr>
              <a:defRPr/>
            </a:pPr>
            <a:r>
              <a:rPr lang="nb-NO" sz="3200">
                <a:solidFill>
                  <a:srgbClr val="002060"/>
                </a:solidFill>
                <a:latin typeface="Aptos Light"/>
              </a:rPr>
              <a:t>This is a bit like the problem you face with Python</a:t>
            </a:r>
            <a:endParaRPr/>
          </a:p>
          <a:p>
            <a:pPr>
              <a:defRPr/>
            </a:pPr>
            <a:endParaRPr lang="nb-NO" sz="3200">
              <a:solidFill>
                <a:srgbClr val="002060"/>
              </a:solidFill>
              <a:latin typeface="Aptos Light"/>
            </a:endParaRPr>
          </a:p>
          <a:p>
            <a:pPr>
              <a:defRPr/>
            </a:pPr>
            <a:r>
              <a:rPr lang="nb-NO" sz="2800">
                <a:solidFill>
                  <a:srgbClr val="002060"/>
                </a:solidFill>
                <a:latin typeface="Aptos Mono"/>
              </a:rPr>
              <a:t>import sklearn</a:t>
            </a:r>
            <a:br>
              <a:rPr lang="nb-NO" sz="2800">
                <a:solidFill>
                  <a:srgbClr val="002060"/>
                </a:solidFill>
                <a:latin typeface="Aptos Mono"/>
              </a:rPr>
            </a:br>
            <a:r>
              <a:rPr lang="nb-NO" sz="2800">
                <a:solidFill>
                  <a:srgbClr val="002060"/>
                </a:solidFill>
                <a:latin typeface="Aptos Mono"/>
              </a:rPr>
              <a:t>import tensorflow as tf</a:t>
            </a:r>
            <a:endParaRPr/>
          </a:p>
          <a:p>
            <a:pPr>
              <a:defRPr/>
            </a:pPr>
            <a:endParaRPr lang="nb-NO" sz="2800">
              <a:solidFill>
                <a:srgbClr val="002060"/>
              </a:solidFill>
              <a:latin typeface="Aptos Mono"/>
            </a:endParaRPr>
          </a:p>
          <a:p>
            <a:pPr>
              <a:defRPr/>
            </a:pPr>
            <a:r>
              <a:rPr lang="nb-NO" sz="2800">
                <a:solidFill>
                  <a:srgbClr val="002060"/>
                </a:solidFill>
                <a:latin typeface="Aptos"/>
              </a:rPr>
              <a:t>They both use Pandas, but may require different versions of the Pandas package</a:t>
            </a:r>
            <a:endParaRPr/>
          </a:p>
          <a:p>
            <a:pPr>
              <a:defRPr/>
            </a:pPr>
            <a:endParaRPr lang="nb-NO" sz="2800">
              <a:solidFill>
                <a:srgbClr val="002060"/>
              </a:solidFill>
              <a:latin typeface="Aptos Mono"/>
            </a:endParaRPr>
          </a:p>
        </p:txBody>
      </p:sp>
      <p:pic>
        <p:nvPicPr>
          <p:cNvPr id="3" name="Picture 4" descr="Tadej Pogacar Slovenia wins Stage 7 Individual Time Trial Giro d'Italia  2024 Images | Cycling Posters"/>
          <p:cNvPicPr>
            <a:picLocks noChangeAspect="1" noChangeArrowheads="1"/>
          </p:cNvPicPr>
          <p:nvPr/>
        </p:nvPicPr>
        <p:blipFill>
          <a:blip r:embed="rId3"/>
          <a:stretch/>
        </p:blipFill>
        <p:spPr bwMode="auto">
          <a:xfrm>
            <a:off x="9005004" y="5222651"/>
            <a:ext cx="1090611" cy="1635349"/>
          </a:xfrm>
          <a:prstGeom prst="rect">
            <a:avLst/>
          </a:prstGeom>
          <a:noFill/>
        </p:spPr>
      </p:pic>
      <p:pic>
        <p:nvPicPr>
          <p:cNvPr id="4" name="Picture 3" descr="Fisher-Price Barbie Tough Trike"/>
          <p:cNvPicPr>
            <a:picLocks noChangeAspect="1" noChangeArrowheads="1"/>
          </p:cNvPicPr>
          <p:nvPr/>
        </p:nvPicPr>
        <p:blipFill>
          <a:blip r:embed="rId4"/>
          <a:stretch/>
        </p:blipFill>
        <p:spPr bwMode="auto">
          <a:xfrm>
            <a:off x="10648950" y="5372100"/>
            <a:ext cx="1314450" cy="131445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217582" y="340473"/>
            <a:ext cx="11174317" cy="584775"/>
          </a:xfrm>
          <a:prstGeom prst="rect">
            <a:avLst/>
          </a:prstGeom>
          <a:noFill/>
        </p:spPr>
        <p:txBody>
          <a:bodyPr wrap="square" rtlCol="0">
            <a:spAutoFit/>
          </a:bodyPr>
          <a:lstStyle/>
          <a:p>
            <a:pPr>
              <a:defRPr/>
            </a:pPr>
            <a:r>
              <a:rPr lang="nb-NO" sz="3200">
                <a:solidFill>
                  <a:srgbClr val="002060"/>
                </a:solidFill>
                <a:latin typeface="Aptos Light"/>
              </a:rPr>
              <a:t>What about Anaconda or MiniConda?</a:t>
            </a:r>
            <a:endParaRPr/>
          </a:p>
        </p:txBody>
      </p:sp>
      <p:pic>
        <p:nvPicPr>
          <p:cNvPr id="5122" name="Picture 2" descr="Download Anaconda for Cloudera"/>
          <p:cNvPicPr>
            <a:picLocks noChangeAspect="1" noChangeArrowheads="1"/>
          </p:cNvPicPr>
          <p:nvPr/>
        </p:nvPicPr>
        <p:blipFill>
          <a:blip r:embed="rId3"/>
          <a:stretch/>
        </p:blipFill>
        <p:spPr bwMode="auto">
          <a:xfrm>
            <a:off x="8134350" y="428624"/>
            <a:ext cx="2495550" cy="1247775"/>
          </a:xfrm>
          <a:prstGeom prst="rect">
            <a:avLst/>
          </a:prstGeom>
          <a:noFill/>
        </p:spPr>
      </p:pic>
      <p:sp>
        <p:nvSpPr>
          <p:cNvPr id="3" name="TextBox 2"/>
          <p:cNvSpPr txBox="1"/>
          <p:nvPr/>
        </p:nvSpPr>
        <p:spPr bwMode="auto">
          <a:xfrm>
            <a:off x="293782" y="1921623"/>
            <a:ext cx="11174317" cy="3046988"/>
          </a:xfrm>
          <a:prstGeom prst="rect">
            <a:avLst/>
          </a:prstGeom>
          <a:noFill/>
        </p:spPr>
        <p:txBody>
          <a:bodyPr wrap="square" rtlCol="0">
            <a:spAutoFit/>
          </a:bodyPr>
          <a:lstStyle/>
          <a:p>
            <a:pPr>
              <a:defRPr/>
            </a:pPr>
            <a:r>
              <a:rPr lang="nb-NO" sz="3200">
                <a:solidFill>
                  <a:srgbClr val="002060"/>
                </a:solidFill>
                <a:latin typeface="Aptos Light"/>
              </a:rPr>
              <a:t>Anaconda gives you whatever version happens to be in the package. So it tries to make sure the are no dependency issues, but it may break other programs you already have installed</a:t>
            </a:r>
            <a:endParaRPr/>
          </a:p>
          <a:p>
            <a:pPr>
              <a:defRPr/>
            </a:pPr>
            <a:endParaRPr lang="nb-NO" sz="3200">
              <a:solidFill>
                <a:srgbClr val="002060"/>
              </a:solidFill>
              <a:latin typeface="Aptos Light"/>
            </a:endParaRPr>
          </a:p>
          <a:p>
            <a:pPr>
              <a:defRPr/>
            </a:pPr>
            <a:r>
              <a:rPr lang="nb-NO" sz="3200">
                <a:solidFill>
                  <a:srgbClr val="002060"/>
                </a:solidFill>
                <a:latin typeface="Aptos Light"/>
              </a:rPr>
              <a:t>Also, Anaconda gives you many other packages you may never use</a:t>
            </a:r>
            <a:endParaRPr/>
          </a:p>
        </p:txBody>
      </p:sp>
      <p:pic>
        <p:nvPicPr>
          <p:cNvPr id="4" name="Picture 3" descr="Fisher-Price Barbie Tough Trike"/>
          <p:cNvPicPr>
            <a:picLocks noChangeAspect="1" noChangeArrowheads="1"/>
          </p:cNvPicPr>
          <p:nvPr/>
        </p:nvPicPr>
        <p:blipFill>
          <a:blip r:embed="rId4"/>
          <a:stretch/>
        </p:blipFill>
        <p:spPr bwMode="auto">
          <a:xfrm>
            <a:off x="1028700" y="5124450"/>
            <a:ext cx="1219200" cy="1219200"/>
          </a:xfrm>
          <a:prstGeom prst="rect">
            <a:avLst/>
          </a:prstGeom>
          <a:noFill/>
        </p:spPr>
      </p:pic>
      <p:pic>
        <p:nvPicPr>
          <p:cNvPr id="5124" name="Picture 4" descr="Indo Royal High-Speed Table Fan | 2200 ..."/>
          <p:cNvPicPr>
            <a:picLocks noChangeAspect="1" noChangeArrowheads="1"/>
          </p:cNvPicPr>
          <p:nvPr/>
        </p:nvPicPr>
        <p:blipFill>
          <a:blip r:embed="rId5"/>
          <a:stretch/>
        </p:blipFill>
        <p:spPr bwMode="auto">
          <a:xfrm>
            <a:off x="2514600" y="5124450"/>
            <a:ext cx="1200150" cy="1200150"/>
          </a:xfrm>
          <a:prstGeom prst="rect">
            <a:avLst/>
          </a:prstGeom>
          <a:noFill/>
        </p:spPr>
      </p:pic>
      <p:pic>
        <p:nvPicPr>
          <p:cNvPr id="5126" name="Picture 6" descr="AK-47 | Definition, History, Operation ..."/>
          <p:cNvPicPr>
            <a:picLocks noChangeAspect="1" noChangeArrowheads="1"/>
          </p:cNvPicPr>
          <p:nvPr/>
        </p:nvPicPr>
        <p:blipFill>
          <a:blip r:embed="rId6"/>
          <a:stretch/>
        </p:blipFill>
        <p:spPr bwMode="auto">
          <a:xfrm>
            <a:off x="4025899" y="5219700"/>
            <a:ext cx="1081024" cy="1085850"/>
          </a:xfrm>
          <a:prstGeom prst="rect">
            <a:avLst/>
          </a:prstGeom>
          <a:noFill/>
        </p:spPr>
      </p:pic>
      <p:pic>
        <p:nvPicPr>
          <p:cNvPr id="5128" name="Picture 8" descr="60Hz, 720p HD LED TV Düz Ekran ..."/>
          <p:cNvPicPr>
            <a:picLocks noChangeAspect="1" noChangeArrowheads="1"/>
          </p:cNvPicPr>
          <p:nvPr/>
        </p:nvPicPr>
        <p:blipFill>
          <a:blip r:embed="rId7"/>
          <a:stretch/>
        </p:blipFill>
        <p:spPr bwMode="auto">
          <a:xfrm>
            <a:off x="5486400" y="5200650"/>
            <a:ext cx="1162050" cy="1162050"/>
          </a:xfrm>
          <a:prstGeom prst="rect">
            <a:avLst/>
          </a:prstGeom>
          <a:noFill/>
        </p:spPr>
      </p:pic>
      <p:pic>
        <p:nvPicPr>
          <p:cNvPr id="5130" name="Picture 10" descr="Tomatoes get boost in growth ..."/>
          <p:cNvPicPr>
            <a:picLocks noChangeAspect="1" noChangeArrowheads="1"/>
          </p:cNvPicPr>
          <p:nvPr/>
        </p:nvPicPr>
        <p:blipFill>
          <a:blip r:embed="rId8"/>
          <a:stretch/>
        </p:blipFill>
        <p:spPr bwMode="auto">
          <a:xfrm>
            <a:off x="7029450" y="5105400"/>
            <a:ext cx="1200150" cy="1200150"/>
          </a:xfrm>
          <a:prstGeom prst="rect">
            <a:avLst/>
          </a:prstGeom>
          <a:noFill/>
        </p:spPr>
      </p:pic>
      <p:pic>
        <p:nvPicPr>
          <p:cNvPr id="5132" name="Picture 12" descr="Bunny breeds: choosing your perfect pet ..."/>
          <p:cNvPicPr>
            <a:picLocks noChangeAspect="1" noChangeArrowheads="1"/>
          </p:cNvPicPr>
          <p:nvPr/>
        </p:nvPicPr>
        <p:blipFill>
          <a:blip r:embed="rId9"/>
          <a:stretch/>
        </p:blipFill>
        <p:spPr bwMode="auto">
          <a:xfrm>
            <a:off x="8508999" y="4960848"/>
            <a:ext cx="1648821" cy="1325652"/>
          </a:xfrm>
          <a:prstGeom prst="rect">
            <a:avLst/>
          </a:prstGeom>
          <a:noFill/>
        </p:spPr>
      </p:pic>
      <p:pic>
        <p:nvPicPr>
          <p:cNvPr id="5134" name="Picture 14" descr="Crown Clip Art | Gold Crown Clipart ..."/>
          <p:cNvPicPr>
            <a:picLocks noChangeAspect="1" noChangeArrowheads="1"/>
          </p:cNvPicPr>
          <p:nvPr/>
        </p:nvPicPr>
        <p:blipFill>
          <a:blip r:embed="rId10"/>
          <a:stretch/>
        </p:blipFill>
        <p:spPr bwMode="auto">
          <a:xfrm>
            <a:off x="10229850" y="4953000"/>
            <a:ext cx="1352550" cy="135255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extBox 1"/>
          <p:cNvSpPr txBox="1"/>
          <p:nvPr/>
        </p:nvSpPr>
        <p:spPr bwMode="auto">
          <a:xfrm>
            <a:off x="637395" y="468442"/>
            <a:ext cx="5440913" cy="769441"/>
          </a:xfrm>
          <a:prstGeom prst="rect">
            <a:avLst/>
          </a:prstGeom>
          <a:noFill/>
        </p:spPr>
        <p:txBody>
          <a:bodyPr wrap="none" rtlCol="0">
            <a:spAutoFit/>
          </a:bodyPr>
          <a:lstStyle/>
          <a:p>
            <a:pPr>
              <a:defRPr/>
            </a:pPr>
            <a:r>
              <a:rPr sz="4400" b="1">
                <a:latin typeface="Aptos Light"/>
              </a:rPr>
              <a:t>Virtual Environments </a:t>
            </a:r>
            <a:endParaRPr/>
          </a:p>
        </p:txBody>
      </p:sp>
      <p:sp>
        <p:nvSpPr>
          <p:cNvPr id="3" name="TextBox 2"/>
          <p:cNvSpPr txBox="1"/>
          <p:nvPr/>
        </p:nvSpPr>
        <p:spPr bwMode="auto">
          <a:xfrm>
            <a:off x="624903" y="1505262"/>
            <a:ext cx="10827582" cy="1077218"/>
          </a:xfrm>
          <a:prstGeom prst="rect">
            <a:avLst/>
          </a:prstGeom>
          <a:noFill/>
        </p:spPr>
        <p:txBody>
          <a:bodyPr wrap="square" rtlCol="0">
            <a:spAutoFit/>
          </a:bodyPr>
          <a:lstStyle/>
          <a:p>
            <a:pPr>
              <a:defRPr/>
            </a:pPr>
            <a:r>
              <a:rPr sz="3200">
                <a:latin typeface="Aptos Light"/>
              </a:rPr>
              <a:t>Virtual Enviroments give you a way to create a custom environment to run your code</a:t>
            </a:r>
            <a:endParaRPr/>
          </a:p>
        </p:txBody>
      </p:sp>
      <p:pic>
        <p:nvPicPr>
          <p:cNvPr id="4" name="Picture 4" descr="Tadej Pogacar Slovenia wins Stage 7 Individual Time Trial Giro d'Italia  2024 Images | Cycling Posters"/>
          <p:cNvPicPr>
            <a:picLocks noChangeAspect="1" noChangeArrowheads="1"/>
          </p:cNvPicPr>
          <p:nvPr/>
        </p:nvPicPr>
        <p:blipFill>
          <a:blip r:embed="rId3"/>
          <a:stretch/>
        </p:blipFill>
        <p:spPr bwMode="auto">
          <a:xfrm>
            <a:off x="2786897" y="4241224"/>
            <a:ext cx="1170507" cy="1755152"/>
          </a:xfrm>
          <a:prstGeom prst="rect">
            <a:avLst/>
          </a:prstGeom>
          <a:noFill/>
        </p:spPr>
      </p:pic>
      <p:pic>
        <p:nvPicPr>
          <p:cNvPr id="5" name="Picture 4" descr="Fisher-Price Barbie Tough Trike"/>
          <p:cNvPicPr>
            <a:picLocks noChangeAspect="1" noChangeArrowheads="1"/>
          </p:cNvPicPr>
          <p:nvPr/>
        </p:nvPicPr>
        <p:blipFill>
          <a:blip r:embed="rId4"/>
          <a:stretch/>
        </p:blipFill>
        <p:spPr bwMode="auto">
          <a:xfrm>
            <a:off x="7505700" y="3943350"/>
            <a:ext cx="1962149" cy="1962149"/>
          </a:xfrm>
          <a:prstGeom prst="rect">
            <a:avLst/>
          </a:prstGeom>
          <a:noFill/>
        </p:spPr>
      </p:pic>
      <p:sp>
        <p:nvSpPr>
          <p:cNvPr id="6" name="Rounded Rectangle 5"/>
          <p:cNvSpPr/>
          <p:nvPr/>
        </p:nvSpPr>
        <p:spPr bwMode="auto">
          <a:xfrm>
            <a:off x="1752599" y="3342806"/>
            <a:ext cx="3329066" cy="3362793"/>
          </a:xfrm>
          <a:prstGeom prst="roundRect">
            <a:avLst>
              <a:gd name="adj" fmla="val 16667"/>
            </a:avLst>
          </a:prstGeom>
          <a:noFill/>
          <a:ln w="571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7" name="Rounded Rectangle 6"/>
          <p:cNvSpPr/>
          <p:nvPr/>
        </p:nvSpPr>
        <p:spPr bwMode="auto">
          <a:xfrm>
            <a:off x="6851754" y="3300334"/>
            <a:ext cx="3329066" cy="3362793"/>
          </a:xfrm>
          <a:prstGeom prst="roundRect">
            <a:avLst>
              <a:gd name="adj" fmla="val 16667"/>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8" name="TextBox 7"/>
          <p:cNvSpPr txBox="1"/>
          <p:nvPr/>
        </p:nvSpPr>
        <p:spPr bwMode="auto">
          <a:xfrm>
            <a:off x="1944039" y="3438992"/>
            <a:ext cx="1239442" cy="830997"/>
          </a:xfrm>
          <a:prstGeom prst="rect">
            <a:avLst/>
          </a:prstGeom>
          <a:noFill/>
        </p:spPr>
        <p:txBody>
          <a:bodyPr wrap="none" rtlCol="0">
            <a:spAutoFit/>
          </a:bodyPr>
          <a:lstStyle/>
          <a:p>
            <a:pPr>
              <a:defRPr/>
            </a:pPr>
            <a:r>
              <a:rPr sz="4800" b="1">
                <a:solidFill>
                  <a:srgbClr val="00B050"/>
                </a:solidFill>
                <a:latin typeface="Aptos Light"/>
              </a:rPr>
              <a:t>VE1</a:t>
            </a:r>
            <a:endParaRPr/>
          </a:p>
        </p:txBody>
      </p:sp>
      <p:sp>
        <p:nvSpPr>
          <p:cNvPr id="9" name="TextBox 8"/>
          <p:cNvSpPr txBox="1"/>
          <p:nvPr/>
        </p:nvSpPr>
        <p:spPr bwMode="auto">
          <a:xfrm>
            <a:off x="7043193" y="3438992"/>
            <a:ext cx="1364476" cy="830997"/>
          </a:xfrm>
          <a:prstGeom prst="rect">
            <a:avLst/>
          </a:prstGeom>
          <a:noFill/>
        </p:spPr>
        <p:txBody>
          <a:bodyPr wrap="none" rtlCol="0">
            <a:spAutoFit/>
          </a:bodyPr>
          <a:lstStyle/>
          <a:p>
            <a:pPr>
              <a:defRPr/>
            </a:pPr>
            <a:r>
              <a:rPr sz="4800" b="1">
                <a:solidFill>
                  <a:srgbClr val="00B0F0"/>
                </a:solidFill>
                <a:latin typeface="Aptos Light"/>
              </a:rPr>
              <a:t>VE 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extBox 2"/>
          <p:cNvSpPr txBox="1"/>
          <p:nvPr/>
        </p:nvSpPr>
        <p:spPr bwMode="auto">
          <a:xfrm>
            <a:off x="782197" y="2521292"/>
            <a:ext cx="10410939" cy="3693319"/>
          </a:xfrm>
          <a:prstGeom prst="rect">
            <a:avLst/>
          </a:prstGeom>
          <a:noFill/>
        </p:spPr>
        <p:txBody>
          <a:bodyPr wrap="square">
            <a:spAutoFit/>
          </a:bodyPr>
          <a:lstStyle/>
          <a:p>
            <a:pPr>
              <a:buNone/>
              <a:defRPr/>
            </a:pPr>
            <a:r>
              <a:rPr lang="en-GB">
                <a:latin typeface="Aptos Mono"/>
              </a:rPr>
              <a:t>Need java 11. Use SDKMAN to handle java versions (</a:t>
            </a:r>
            <a:r>
              <a:rPr lang="en-GB" u="sng">
                <a:latin typeface="Aptos Mono"/>
                <a:hlinkClick r:id="rId3" tooltip="https://sdkman.io/"/>
              </a:rPr>
              <a:t>https://sdkman.io/</a:t>
            </a:r>
            <a:r>
              <a:rPr lang="en-GB">
                <a:latin typeface="Aptos Mono"/>
              </a:rPr>
              <a:t> )</a:t>
            </a:r>
            <a:endParaRPr/>
          </a:p>
          <a:p>
            <a:pPr>
              <a:buNone/>
              <a:defRPr/>
            </a:pPr>
            <a:r>
              <a:rPr lang="en-GB">
                <a:solidFill>
                  <a:srgbClr val="1885E2"/>
                </a:solidFill>
                <a:latin typeface="Aptos Mono"/>
              </a:rPr>
              <a:t>curl -s "https://get.sdkman.io" | bash</a:t>
            </a:r>
            <a:br>
              <a:rPr lang="en-GB">
                <a:latin typeface="Aptos Mono"/>
              </a:rPr>
            </a:br>
            <a:endParaRPr lang="en-GB">
              <a:latin typeface="Aptos Mono"/>
            </a:endParaRPr>
          </a:p>
          <a:p>
            <a:pPr>
              <a:buNone/>
              <a:defRPr/>
            </a:pPr>
            <a:r>
              <a:rPr lang="en-GB">
                <a:latin typeface="Aptos Mono"/>
              </a:rPr>
              <a:t>Note: you need to restart terminal after installation (or just logout and in again)</a:t>
            </a:r>
            <a:endParaRPr/>
          </a:p>
          <a:p>
            <a:pPr>
              <a:buNone/>
              <a:defRPr/>
            </a:pPr>
            <a:r>
              <a:rPr lang="en-GB">
                <a:latin typeface="Aptos Mono"/>
              </a:rPr>
              <a:t>or run </a:t>
            </a:r>
            <a:endParaRPr/>
          </a:p>
          <a:p>
            <a:pPr>
              <a:buNone/>
              <a:defRPr/>
            </a:pPr>
            <a:r>
              <a:rPr lang="en-GB">
                <a:solidFill>
                  <a:srgbClr val="1885E2"/>
                </a:solidFill>
                <a:latin typeface="Aptos Mono"/>
              </a:rPr>
              <a:t>source "$HOME/.sdkman/bin/</a:t>
            </a:r>
            <a:r>
              <a:rPr lang="en-GB" u="sng">
                <a:solidFill>
                  <a:srgbClr val="1885E2"/>
                </a:solidFill>
                <a:latin typeface="Aptos Mono"/>
                <a:hlinkClick r:id="rId4" tooltip="https://sdkman-init.sh/"/>
              </a:rPr>
              <a:t>sdkman-init.sh</a:t>
            </a:r>
            <a:r>
              <a:rPr lang="en-GB">
                <a:solidFill>
                  <a:srgbClr val="1885E2"/>
                </a:solidFill>
                <a:latin typeface="Aptos Mono"/>
              </a:rPr>
              <a:t>”</a:t>
            </a:r>
            <a:endParaRPr/>
          </a:p>
          <a:p>
            <a:pPr>
              <a:buNone/>
              <a:defRPr/>
            </a:pPr>
            <a:endParaRPr lang="en-GB">
              <a:solidFill>
                <a:srgbClr val="1885E2"/>
              </a:solidFill>
              <a:latin typeface="Aptos Mono"/>
            </a:endParaRPr>
          </a:p>
          <a:p>
            <a:pPr>
              <a:defRPr/>
            </a:pPr>
            <a:r>
              <a:rPr lang="en-GB">
                <a:latin typeface="Aptos Mono"/>
              </a:rPr>
              <a:t>To install Corretto 17:</a:t>
            </a:r>
            <a:endParaRPr/>
          </a:p>
          <a:p>
            <a:pPr>
              <a:defRPr/>
            </a:pPr>
            <a:r>
              <a:rPr lang="en-GB">
                <a:solidFill>
                  <a:srgbClr val="0070C0"/>
                </a:solidFill>
                <a:latin typeface="Aptos Mono"/>
              </a:rPr>
              <a:t>sdk install java 17.0.6-amzn</a:t>
            </a:r>
            <a:endParaRPr/>
          </a:p>
          <a:p>
            <a:pPr>
              <a:defRPr/>
            </a:pPr>
            <a:endParaRPr lang="en-GB">
              <a:solidFill>
                <a:srgbClr val="0070C0"/>
              </a:solidFill>
              <a:latin typeface="Aptos Mono"/>
            </a:endParaRPr>
          </a:p>
          <a:p>
            <a:pPr>
              <a:defRPr/>
            </a:pPr>
            <a:r>
              <a:rPr lang="en-GB">
                <a:latin typeface="Aptos Mono"/>
              </a:rPr>
              <a:t>To install Corretto 8:</a:t>
            </a:r>
            <a:endParaRPr lang="en-GB">
              <a:solidFill>
                <a:srgbClr val="0070C0"/>
              </a:solidFill>
              <a:latin typeface="Aptos Mono"/>
            </a:endParaRPr>
          </a:p>
          <a:p>
            <a:pPr>
              <a:buNone/>
              <a:defRPr/>
            </a:pPr>
            <a:r>
              <a:rPr lang="en-GB">
                <a:solidFill>
                  <a:srgbClr val="0070C0"/>
                </a:solidFill>
                <a:latin typeface="Aptos Mono"/>
              </a:rPr>
              <a:t>sdk install java 8.0.442-amzn</a:t>
            </a:r>
            <a:endParaRPr lang="en-GB">
              <a:latin typeface="Aptos Mono"/>
            </a:endParaRPr>
          </a:p>
        </p:txBody>
      </p:sp>
      <p:sp>
        <p:nvSpPr>
          <p:cNvPr id="4" name="Text Placeholder 2"/>
          <p:cNvSpPr txBox="1"/>
          <p:nvPr/>
        </p:nvSpPr>
        <p:spPr bwMode="auto">
          <a:xfrm>
            <a:off x="457277" y="425087"/>
            <a:ext cx="10515600" cy="1500187"/>
          </a:xfrm>
          <a:prstGeom prst="rect">
            <a:avLst/>
          </a:prstGeom>
        </p:spPr>
        <p:txBody>
          <a:bodyPr>
            <a:normAutofit/>
          </a:bodyPr>
          <a:lst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marL="0" indent="0">
              <a:buNone/>
              <a:defRPr/>
            </a:pPr>
            <a:r>
              <a:rPr sz="3600">
                <a:solidFill>
                  <a:schemeClr val="tx1">
                    <a:lumMod val="50000"/>
                    <a:lumOff val="50000"/>
                  </a:schemeClr>
                </a:solidFill>
                <a:latin typeface="Aptos Light"/>
              </a:rPr>
              <a:t>If you are familiar with github, you can pull it from</a:t>
            </a:r>
            <a:endParaRPr/>
          </a:p>
          <a:p>
            <a:pPr marL="0" indent="0">
              <a:buNone/>
              <a:defRPr/>
            </a:pPr>
            <a:r>
              <a:rPr lang="en-GB" u="sng">
                <a:solidFill>
                  <a:schemeClr val="tx1">
                    <a:lumMod val="50000"/>
                    <a:lumOff val="50000"/>
                  </a:schemeClr>
                </a:solidFill>
                <a:latin typeface="Aptos Mono"/>
                <a:hlinkClick r:id="rId5" tooltip="https://github.com/orgs/CBGOUS/repositories"/>
              </a:rPr>
              <a:t>https://github.com/orgs/CBGOUS/repositories</a:t>
            </a:r>
            <a:r>
              <a:rPr lang="en-GB">
                <a:solidFill>
                  <a:schemeClr val="tx1">
                    <a:lumMod val="50000"/>
                    <a:lumOff val="50000"/>
                  </a:schemeClr>
                </a:solidFill>
                <a:latin typeface="Aptos Mono"/>
              </a:rPr>
              <a:t> </a:t>
            </a:r>
            <a:r>
              <a:rPr>
                <a:solidFill>
                  <a:schemeClr val="tx1">
                    <a:lumMod val="50000"/>
                    <a:lumOff val="50000"/>
                  </a:schemeClr>
                </a:solidFill>
                <a:latin typeface="Aptos Mono"/>
              </a:rPr>
              <a:t> </a:t>
            </a:r>
            <a:endParaRPr/>
          </a:p>
          <a:p>
            <a:pPr marL="0" indent="0">
              <a:buNone/>
              <a:defRPr/>
            </a:pPr>
            <a:endParaRPr sz="3600">
              <a:solidFill>
                <a:schemeClr val="tx1">
                  <a:lumMod val="50000"/>
                  <a:lumOff val="50000"/>
                </a:schemeClr>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t>Reproducible Research</a:t>
            </a:r>
          </a:p>
        </p:txBody>
      </p:sp>
      <p:sp>
        <p:nvSpPr>
          <p:cNvPr id="3" name="Text Placeholder 2"/>
          <p:cNvSpPr>
            <a:spLocks noGrp="1"/>
          </p:cNvSpPr>
          <p:nvPr>
            <p:ph type="body" idx="1"/>
          </p:nvPr>
        </p:nvSpPr>
        <p:spPr bwMode="auto"/>
        <p:txBody>
          <a:bodyPr/>
          <a:lstStyle/>
          <a:p>
            <a:pPr>
              <a:defRPr/>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Rectangle 2"/>
          <p:cNvSpPr/>
          <p:nvPr/>
        </p:nvSpPr>
        <p:spPr bwMode="auto">
          <a:xfrm>
            <a:off x="5724606" y="827572"/>
            <a:ext cx="6162594" cy="1200329"/>
          </a:xfrm>
          <a:prstGeom prst="rect">
            <a:avLst/>
          </a:prstGeom>
        </p:spPr>
        <p:txBody>
          <a:bodyPr wrap="square">
            <a:spAutoFit/>
          </a:bodyPr>
          <a:lstStyle/>
          <a:p>
            <a:pPr>
              <a:defRPr/>
            </a:pPr>
            <a:r>
              <a:rPr lang="en-US" sz="2400">
                <a:solidFill>
                  <a:schemeClr val="accent6">
                    <a:lumMod val="50000"/>
                  </a:schemeClr>
                </a:solidFill>
                <a:latin typeface="Calibri Light"/>
                <a:cs typeface="Calibri Light"/>
              </a:rPr>
              <a:t>TO ADDRESS SOME OF THESE ANNOTATION PROBLEMS miRBASE RELEASED A HIGH CONFIDENCE ANNOTATION SET </a:t>
            </a:r>
            <a:endParaRPr/>
          </a:p>
        </p:txBody>
      </p:sp>
      <p:sp>
        <p:nvSpPr>
          <p:cNvPr id="4" name="Rectangle 3"/>
          <p:cNvSpPr/>
          <p:nvPr/>
        </p:nvSpPr>
        <p:spPr bwMode="auto">
          <a:xfrm>
            <a:off x="5733164" y="842562"/>
            <a:ext cx="1903085" cy="923330"/>
          </a:xfrm>
          <a:prstGeom prst="rect">
            <a:avLst/>
          </a:prstGeom>
        </p:spPr>
        <p:txBody>
          <a:bodyPr wrap="none">
            <a:spAutoFit/>
          </a:bodyPr>
          <a:lstStyle/>
          <a:p>
            <a:pPr marL="342900" indent="-342900">
              <a:buAutoNum type="alphaUcParenBoth"/>
              <a:defRPr/>
            </a:pPr>
            <a:r>
              <a:rPr lang="en-US">
                <a:solidFill>
                  <a:schemeClr val="bg1"/>
                </a:solidFill>
                <a:latin typeface="M+ 1m regular"/>
                <a:cs typeface="M+ 1m regular"/>
              </a:rPr>
              <a:t> ALL SPECIES</a:t>
            </a:r>
            <a:endParaRPr/>
          </a:p>
          <a:p>
            <a:pPr marL="342900" indent="-342900">
              <a:buAutoNum type="alphaUcParenBoth"/>
              <a:defRPr/>
            </a:pPr>
            <a:r>
              <a:rPr lang="en-US">
                <a:solidFill>
                  <a:schemeClr val="bg1"/>
                </a:solidFill>
                <a:latin typeface="M+ 1m regular"/>
                <a:cs typeface="M+ 1m regular"/>
              </a:rPr>
              <a:t> HUMAN</a:t>
            </a:r>
            <a:endParaRPr/>
          </a:p>
          <a:p>
            <a:pPr marL="342900" indent="-342900">
              <a:buAutoNum type="alphaUcParenBoth"/>
              <a:defRPr/>
            </a:pPr>
            <a:r>
              <a:rPr lang="en-US">
                <a:solidFill>
                  <a:schemeClr val="bg1"/>
                </a:solidFill>
                <a:latin typeface="M+ 1m regular"/>
                <a:cs typeface="M+ 1m regular"/>
              </a:rPr>
              <a:t> MOUSE</a:t>
            </a:r>
            <a:endParaRPr/>
          </a:p>
        </p:txBody>
      </p:sp>
      <p:sp>
        <p:nvSpPr>
          <p:cNvPr id="5" name="Rectangle 4"/>
          <p:cNvSpPr/>
          <p:nvPr/>
        </p:nvSpPr>
        <p:spPr bwMode="auto">
          <a:xfrm>
            <a:off x="4575646" y="2006058"/>
            <a:ext cx="2945187" cy="369332"/>
          </a:xfrm>
          <a:prstGeom prst="rect">
            <a:avLst/>
          </a:prstGeom>
        </p:spPr>
        <p:txBody>
          <a:bodyPr wrap="none">
            <a:spAutoFit/>
          </a:bodyPr>
          <a:lstStyle/>
          <a:p>
            <a:pPr>
              <a:defRPr/>
            </a:pPr>
            <a:r>
              <a:rPr lang="en-US">
                <a:solidFill>
                  <a:schemeClr val="bg1"/>
                </a:solidFill>
                <a:latin typeface="M+ 1m regular"/>
                <a:cs typeface="M+ 1m regular"/>
              </a:rPr>
              <a:t>V20      V21     V22</a:t>
            </a:r>
            <a:endParaRPr lang="en-US">
              <a:solidFill>
                <a:schemeClr val="bg1"/>
              </a:solidFill>
            </a:endParaRPr>
          </a:p>
        </p:txBody>
      </p:sp>
      <p:sp>
        <p:nvSpPr>
          <p:cNvPr id="8" name="Rectangle 7"/>
          <p:cNvSpPr/>
          <p:nvPr/>
        </p:nvSpPr>
        <p:spPr bwMode="auto">
          <a:xfrm>
            <a:off x="5679635" y="2294058"/>
            <a:ext cx="5922752" cy="1569660"/>
          </a:xfrm>
          <a:prstGeom prst="rect">
            <a:avLst/>
          </a:prstGeom>
        </p:spPr>
        <p:txBody>
          <a:bodyPr wrap="square">
            <a:spAutoFit/>
          </a:bodyPr>
          <a:lstStyle/>
          <a:p>
            <a:pPr>
              <a:defRPr/>
            </a:pPr>
            <a:r>
              <a:rPr lang="en-US" sz="2400">
                <a:solidFill>
                  <a:schemeClr val="accent6">
                    <a:lumMod val="50000"/>
                  </a:schemeClr>
                </a:solidFill>
                <a:latin typeface="Calibri Light"/>
                <a:cs typeface="Calibri Light"/>
              </a:rPr>
              <a:t>3298 DISTINCT HAIRPIN PRECURSORS ACROSS THE THREE RELEASES,</a:t>
            </a:r>
            <a:endParaRPr/>
          </a:p>
          <a:p>
            <a:pPr>
              <a:defRPr/>
            </a:pPr>
            <a:r>
              <a:rPr lang="en-US" sz="2400">
                <a:solidFill>
                  <a:schemeClr val="accent6">
                    <a:lumMod val="50000"/>
                  </a:schemeClr>
                </a:solidFill>
                <a:latin typeface="Calibri Light"/>
                <a:cs typeface="Calibri Light"/>
              </a:rPr>
              <a:t>ONLY 925 (231 HUMAN HAIRPINS) ARE PRESENT ACROSS ALL THREE RELEASES </a:t>
            </a:r>
            <a:endParaRPr/>
          </a:p>
        </p:txBody>
      </p:sp>
      <p:sp>
        <p:nvSpPr>
          <p:cNvPr id="9" name="Rectangle 8"/>
          <p:cNvSpPr/>
          <p:nvPr/>
        </p:nvSpPr>
        <p:spPr bwMode="auto">
          <a:xfrm>
            <a:off x="81725" y="88897"/>
            <a:ext cx="12001417" cy="646331"/>
          </a:xfrm>
          <a:prstGeom prst="rect">
            <a:avLst/>
          </a:prstGeom>
        </p:spPr>
        <p:txBody>
          <a:bodyPr wrap="square">
            <a:spAutoFit/>
          </a:bodyPr>
          <a:lstStyle/>
          <a:p>
            <a:pPr>
              <a:defRPr/>
            </a:pPr>
            <a:r>
              <a:rPr lang="nb-NO" sz="3600">
                <a:latin typeface="Calibri Light"/>
                <a:cs typeface="Calibri Light"/>
              </a:rPr>
              <a:t>miRBASE ANNOTATION : HIGH CONFIDENCE SETS</a:t>
            </a:r>
            <a:endParaRPr lang="en-GB" sz="3600"/>
          </a:p>
        </p:txBody>
      </p:sp>
      <p:sp>
        <p:nvSpPr>
          <p:cNvPr id="10" name="Rectangle 9"/>
          <p:cNvSpPr/>
          <p:nvPr/>
        </p:nvSpPr>
        <p:spPr bwMode="auto">
          <a:xfrm>
            <a:off x="449706" y="4654893"/>
            <a:ext cx="11517442" cy="1315360"/>
          </a:xfrm>
          <a:prstGeom prst="rect">
            <a:avLst/>
          </a:prstGeom>
        </p:spPr>
        <p:txBody>
          <a:bodyPr wrap="square">
            <a:spAutoFit/>
          </a:bodyPr>
          <a:lstStyle/>
          <a:p>
            <a:pPr>
              <a:lnSpc>
                <a:spcPct val="150000"/>
              </a:lnSpc>
              <a:defRPr/>
            </a:pPr>
            <a:r>
              <a:rPr lang="en-US" sz="2800">
                <a:solidFill>
                  <a:srgbClr val="0070C0"/>
                </a:solidFill>
                <a:latin typeface="Calibri Light"/>
                <a:cs typeface="Calibri Light"/>
              </a:rPr>
              <a:t>We saw that the high confidence miRBase set changed between each version</a:t>
            </a:r>
            <a:endParaRPr/>
          </a:p>
          <a:p>
            <a:pPr>
              <a:lnSpc>
                <a:spcPct val="150000"/>
              </a:lnSpc>
              <a:defRPr/>
            </a:pPr>
            <a:r>
              <a:rPr lang="en-US" sz="2800">
                <a:solidFill>
                  <a:srgbClr val="0070C0"/>
                </a:solidFill>
                <a:latin typeface="Calibri Light"/>
                <a:cs typeface="Calibri Light"/>
              </a:rPr>
              <a:t>How does the variation among different miRBase releases affect an analysis? </a:t>
            </a:r>
            <a:endParaRPr lang="en-GB" sz="2800">
              <a:solidFill>
                <a:srgbClr val="0070C0"/>
              </a:solidFill>
            </a:endParaRPr>
          </a:p>
        </p:txBody>
      </p:sp>
      <p:pic>
        <p:nvPicPr>
          <p:cNvPr id="11" name="Picture 10"/>
          <p:cNvPicPr>
            <a:picLocks noChangeAspect="1"/>
          </p:cNvPicPr>
          <p:nvPr/>
        </p:nvPicPr>
        <p:blipFill>
          <a:blip r:embed="rId3"/>
          <a:stretch/>
        </p:blipFill>
        <p:spPr bwMode="auto">
          <a:xfrm>
            <a:off x="524968" y="881609"/>
            <a:ext cx="4871578" cy="3360607"/>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sz="4800"/>
              <a:t>Variation in miRBase Annotation</a:t>
            </a:r>
            <a:endParaRPr/>
          </a:p>
        </p:txBody>
      </p:sp>
      <p:sp>
        <p:nvSpPr>
          <p:cNvPr id="3" name="Text Placeholder 2"/>
          <p:cNvSpPr>
            <a:spLocks noGrp="1"/>
          </p:cNvSpPr>
          <p:nvPr>
            <p:ph type="body" idx="1"/>
          </p:nvPr>
        </p:nvSpPr>
        <p:spPr bwMode="auto"/>
        <p:txBody>
          <a:bodyPr/>
          <a:lstStyle/>
          <a:p>
            <a:pPr>
              <a:defRPr/>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3" name="Picture 2"/>
          <p:cNvPicPr>
            <a:picLocks noChangeAspect="1"/>
          </p:cNvPicPr>
          <p:nvPr/>
        </p:nvPicPr>
        <p:blipFill>
          <a:blip r:embed="rId3"/>
          <a:stretch/>
        </p:blipFill>
        <p:spPr bwMode="auto">
          <a:xfrm>
            <a:off x="326571" y="699408"/>
            <a:ext cx="11538857" cy="5657499"/>
          </a:xfrm>
          <a:prstGeom prst="rect">
            <a:avLst/>
          </a:prstGeom>
        </p:spPr>
      </p:pic>
      <p:pic>
        <p:nvPicPr>
          <p:cNvPr id="4" name="Picture 3"/>
          <p:cNvPicPr>
            <a:picLocks noChangeAspect="1"/>
          </p:cNvPicPr>
          <p:nvPr/>
        </p:nvPicPr>
        <p:blipFill>
          <a:blip r:embed="rId4"/>
          <a:stretch/>
        </p:blipFill>
        <p:spPr bwMode="auto">
          <a:xfrm>
            <a:off x="10751516" y="4562105"/>
            <a:ext cx="848302" cy="544894"/>
          </a:xfrm>
          <a:prstGeom prst="rect">
            <a:avLst/>
          </a:prstGeom>
        </p:spPr>
      </p:pic>
      <p:sp>
        <p:nvSpPr>
          <p:cNvPr id="5" name="TextBox 4"/>
          <p:cNvSpPr txBox="1"/>
          <p:nvPr/>
        </p:nvSpPr>
        <p:spPr bwMode="auto">
          <a:xfrm>
            <a:off x="175025" y="29403"/>
            <a:ext cx="3749193" cy="523220"/>
          </a:xfrm>
          <a:prstGeom prst="rect">
            <a:avLst/>
          </a:prstGeom>
          <a:noFill/>
        </p:spPr>
        <p:txBody>
          <a:bodyPr wrap="square" rtlCol="0">
            <a:spAutoFit/>
          </a:bodyPr>
          <a:lstStyle/>
          <a:p>
            <a:pPr>
              <a:defRPr/>
            </a:pPr>
            <a:r>
              <a:rPr lang="en-US" sz="2800">
                <a:solidFill>
                  <a:schemeClr val="bg1">
                    <a:lumMod val="95000"/>
                  </a:schemeClr>
                </a:solidFill>
                <a:latin typeface="Calibri Light"/>
                <a:cs typeface="Calibri Light"/>
              </a:rPr>
              <a:t>miRBase: Growth</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extBox 2"/>
          <p:cNvSpPr txBox="1"/>
          <p:nvPr/>
        </p:nvSpPr>
        <p:spPr bwMode="auto">
          <a:xfrm>
            <a:off x="734518" y="524654"/>
            <a:ext cx="10942820" cy="4401205"/>
          </a:xfrm>
          <a:prstGeom prst="rect">
            <a:avLst/>
          </a:prstGeom>
          <a:noFill/>
        </p:spPr>
        <p:txBody>
          <a:bodyPr wrap="square" rtlCol="0">
            <a:spAutoFit/>
          </a:bodyPr>
          <a:lstStyle/>
          <a:p>
            <a:pPr>
              <a:defRPr/>
            </a:pPr>
            <a:r>
              <a:rPr sz="2800">
                <a:latin typeface="Aptos"/>
              </a:rPr>
              <a:t>We are going to look at the impact of using different annotation and parameter values on the analysis results</a:t>
            </a:r>
            <a:endParaRPr/>
          </a:p>
          <a:p>
            <a:pPr>
              <a:defRPr/>
            </a:pPr>
            <a:endParaRPr sz="2800">
              <a:latin typeface="Aptos"/>
            </a:endParaRPr>
          </a:p>
          <a:p>
            <a:pPr>
              <a:defRPr/>
            </a:pPr>
            <a:r>
              <a:rPr sz="2800">
                <a:latin typeface="Aptos"/>
              </a:rPr>
              <a:t>To do this, we are going to run the mapping part of a NGS analysis using smallRNA seq data using the </a:t>
            </a:r>
            <a:r>
              <a:rPr sz="2400">
                <a:solidFill>
                  <a:srgbClr val="0070C0"/>
                </a:solidFill>
                <a:latin typeface="Aptos Mono"/>
              </a:rPr>
              <a:t>bowtie</a:t>
            </a:r>
            <a:r>
              <a:rPr sz="2800">
                <a:latin typeface="Aptos"/>
              </a:rPr>
              <a:t> mapping tool</a:t>
            </a:r>
            <a:endParaRPr/>
          </a:p>
          <a:p>
            <a:pPr>
              <a:defRPr/>
            </a:pPr>
            <a:endParaRPr sz="2800">
              <a:latin typeface="Aptos"/>
            </a:endParaRPr>
          </a:p>
          <a:p>
            <a:pPr>
              <a:defRPr/>
            </a:pPr>
            <a:r>
              <a:rPr lang="en-GB" sz="2800">
                <a:latin typeface="Aptos"/>
              </a:rPr>
              <a:t>To do the analysis, we need some reads, and a reference genome</a:t>
            </a:r>
            <a:endParaRPr/>
          </a:p>
          <a:p>
            <a:pPr>
              <a:defRPr/>
            </a:pPr>
            <a:r>
              <a:rPr lang="en-GB" sz="2800">
                <a:latin typeface="Aptos"/>
              </a:rPr>
              <a:t>It will take too long to work with a whole NGS dataset + Reference Genome, so we are going to use a test dataset, </a:t>
            </a:r>
            <a:r>
              <a:rPr lang="en-GB" sz="2400">
                <a:solidFill>
                  <a:srgbClr val="0070C0"/>
                </a:solidFill>
                <a:latin typeface="Aptos Mono"/>
              </a:rPr>
              <a:t>smallRNA_reads.fa</a:t>
            </a:r>
            <a:endParaRPr/>
          </a:p>
          <a:p>
            <a:pPr>
              <a:defRPr/>
            </a:pPr>
            <a:r>
              <a:rPr lang="en-GB" sz="2800">
                <a:latin typeface="Aptos"/>
              </a:rPr>
              <a:t>And a shorter reference genome containing only </a:t>
            </a:r>
            <a:r>
              <a:rPr lang="en-GB" sz="2800">
                <a:solidFill>
                  <a:srgbClr val="0070C0"/>
                </a:solidFill>
                <a:latin typeface="Aptos"/>
              </a:rPr>
              <a:t>chr 10</a:t>
            </a:r>
            <a:r>
              <a:rPr lang="en-GB" sz="2800">
                <a:latin typeface="Aptos"/>
              </a:rPr>
              <a:t> and </a:t>
            </a:r>
            <a:r>
              <a:rPr lang="en-GB" sz="2800">
                <a:solidFill>
                  <a:srgbClr val="0070C0"/>
                </a:solidFill>
                <a:latin typeface="Aptos"/>
              </a:rPr>
              <a:t>chr X</a:t>
            </a:r>
            <a:r>
              <a:rPr lang="en-GB" sz="2800">
                <a:latin typeface="Aptos"/>
              </a:rPr>
              <a: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5" name="Picture 4" descr="A screenshot of a computer&#10;&#10;AI-generated content may be incorrect."/>
          <p:cNvPicPr>
            <a:picLocks noChangeAspect="1"/>
          </p:cNvPicPr>
          <p:nvPr/>
        </p:nvPicPr>
        <p:blipFill>
          <a:blip r:embed="rId3"/>
          <a:stretch/>
        </p:blipFill>
        <p:spPr bwMode="auto">
          <a:xfrm>
            <a:off x="1751308" y="340179"/>
            <a:ext cx="8755760" cy="2870740"/>
          </a:xfrm>
          <a:prstGeom prst="rect">
            <a:avLst/>
          </a:prstGeom>
        </p:spPr>
      </p:pic>
      <p:pic>
        <p:nvPicPr>
          <p:cNvPr id="7" name="Picture 6" descr="A text on a page&#10;&#10;AI-generated content may be incorrect."/>
          <p:cNvPicPr>
            <a:picLocks noChangeAspect="1"/>
          </p:cNvPicPr>
          <p:nvPr/>
        </p:nvPicPr>
        <p:blipFill>
          <a:blip r:embed="rId4"/>
          <a:stretch/>
        </p:blipFill>
        <p:spPr bwMode="auto">
          <a:xfrm>
            <a:off x="2657376" y="3607465"/>
            <a:ext cx="6548617" cy="2793336"/>
          </a:xfrm>
          <a:prstGeom prst="rect">
            <a:avLst/>
          </a:prstGeom>
        </p:spPr>
      </p:pic>
      <p:cxnSp>
        <p:nvCxnSpPr>
          <p:cNvPr id="9" name="Straight Connector 8"/>
          <p:cNvCxnSpPr/>
          <p:nvPr/>
        </p:nvCxnSpPr>
        <p:spPr bwMode="auto">
          <a:xfrm>
            <a:off x="4017037" y="4916774"/>
            <a:ext cx="5006714"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auto">
          <a:xfrm>
            <a:off x="2805659" y="5219076"/>
            <a:ext cx="61876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auto">
          <a:xfrm>
            <a:off x="2807334" y="5451863"/>
            <a:ext cx="618761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auto">
          <a:xfrm>
            <a:off x="2798960" y="5704746"/>
            <a:ext cx="5340205"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4" name="Picture 3" descr="A picture containing background pattern&#10;&#10;Description automatically generated"/>
          <p:cNvPicPr>
            <a:picLocks noChangeAspect="1"/>
          </p:cNvPicPr>
          <p:nvPr/>
        </p:nvPicPr>
        <p:blipFill>
          <a:blip r:embed="rId3"/>
          <a:stretch/>
        </p:blipFill>
        <p:spPr bwMode="auto">
          <a:xfrm>
            <a:off x="1380756" y="2783780"/>
            <a:ext cx="10635353" cy="3523632"/>
          </a:xfrm>
          <a:prstGeom prst="rect">
            <a:avLst/>
          </a:prstGeom>
          <a:ln>
            <a:solidFill>
              <a:schemeClr val="tx2">
                <a:lumMod val="20000"/>
                <a:lumOff val="80000"/>
              </a:schemeClr>
            </a:solidFill>
          </a:ln>
        </p:spPr>
      </p:pic>
      <p:pic>
        <p:nvPicPr>
          <p:cNvPr id="6" name="Picture 5" descr="Graphical user interface, text, application&#10;&#10;Description automatically generated"/>
          <p:cNvPicPr>
            <a:picLocks noChangeAspect="1"/>
          </p:cNvPicPr>
          <p:nvPr/>
        </p:nvPicPr>
        <p:blipFill>
          <a:blip r:embed="rId4"/>
          <a:stretch/>
        </p:blipFill>
        <p:spPr bwMode="auto">
          <a:xfrm>
            <a:off x="398045" y="715879"/>
            <a:ext cx="6038850" cy="1962080"/>
          </a:xfrm>
          <a:prstGeom prst="rect">
            <a:avLst/>
          </a:prstGeom>
          <a:ln>
            <a:solidFill>
              <a:schemeClr val="tx2">
                <a:lumMod val="20000"/>
                <a:lumOff val="80000"/>
              </a:schemeClr>
            </a:solid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3" name="Picture 2" descr="A close-up of a website&#10;&#10;AI-generated content may be incorrect."/>
          <p:cNvPicPr>
            <a:picLocks noChangeAspect="1"/>
          </p:cNvPicPr>
          <p:nvPr/>
        </p:nvPicPr>
        <p:blipFill>
          <a:blip r:embed="rId3"/>
          <a:stretch/>
        </p:blipFill>
        <p:spPr bwMode="auto">
          <a:xfrm>
            <a:off x="831850" y="571500"/>
            <a:ext cx="7772400" cy="2300544"/>
          </a:xfrm>
          <a:prstGeom prst="rect">
            <a:avLst/>
          </a:prstGeom>
        </p:spPr>
      </p:pic>
      <p:pic>
        <p:nvPicPr>
          <p:cNvPr id="5" name="Picture 4" descr="A close-up of a paper&#10;&#10;AI-generated content may be incorrect."/>
          <p:cNvPicPr>
            <a:picLocks noChangeAspect="1"/>
          </p:cNvPicPr>
          <p:nvPr/>
        </p:nvPicPr>
        <p:blipFill>
          <a:blip r:embed="rId4"/>
          <a:stretch/>
        </p:blipFill>
        <p:spPr bwMode="auto">
          <a:xfrm>
            <a:off x="3600449" y="3078524"/>
            <a:ext cx="5190853" cy="3157176"/>
          </a:xfrm>
          <a:prstGeom prst="rect">
            <a:avLst/>
          </a:prstGeom>
        </p:spPr>
      </p:pic>
      <p:cxnSp>
        <p:nvCxnSpPr>
          <p:cNvPr id="6" name="Straight Connector 5"/>
          <p:cNvCxnSpPr/>
          <p:nvPr/>
        </p:nvCxnSpPr>
        <p:spPr bwMode="auto">
          <a:xfrm>
            <a:off x="4010297" y="5937533"/>
            <a:ext cx="4611189"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auto">
          <a:xfrm>
            <a:off x="3827417" y="6155247"/>
            <a:ext cx="4437018"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bwMode="auto">
          <a:xfrm>
            <a:off x="3513551" y="6353207"/>
            <a:ext cx="8461332" cy="369332"/>
          </a:xfrm>
          <a:prstGeom prst="rect">
            <a:avLst/>
          </a:prstGeom>
          <a:noFill/>
        </p:spPr>
        <p:txBody>
          <a:bodyPr wrap="square">
            <a:spAutoFit/>
          </a:bodyPr>
          <a:lstStyle/>
          <a:p>
            <a:pPr algn="l">
              <a:defRPr/>
            </a:pPr>
            <a:r>
              <a:rPr lang="en-GB" sz="1800">
                <a:solidFill>
                  <a:srgbClr val="0070C0"/>
                </a:solidFill>
                <a:latin typeface="Aptos Mono"/>
              </a:rPr>
              <a:t>bowtie -x bowtie/hsa_chr10 -f ngsdata/smallRNA_reads.fa –n 0</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extBox 2"/>
          <p:cNvSpPr txBox="1"/>
          <p:nvPr/>
        </p:nvSpPr>
        <p:spPr bwMode="auto">
          <a:xfrm>
            <a:off x="734518" y="524654"/>
            <a:ext cx="10942820" cy="5262979"/>
          </a:xfrm>
          <a:prstGeom prst="rect">
            <a:avLst/>
          </a:prstGeom>
          <a:noFill/>
        </p:spPr>
        <p:txBody>
          <a:bodyPr wrap="square" rtlCol="0">
            <a:spAutoFit/>
          </a:bodyPr>
          <a:lstStyle/>
          <a:p>
            <a:pPr>
              <a:defRPr/>
            </a:pPr>
            <a:r>
              <a:rPr sz="2800">
                <a:latin typeface="Aptos"/>
              </a:rPr>
              <a:t>We are going to look at the impact of using different annotation and parameter values on the analysis results</a:t>
            </a:r>
            <a:endParaRPr/>
          </a:p>
          <a:p>
            <a:pPr>
              <a:defRPr/>
            </a:pPr>
            <a:endParaRPr sz="2800">
              <a:latin typeface="Aptos"/>
            </a:endParaRPr>
          </a:p>
          <a:p>
            <a:pPr>
              <a:defRPr/>
            </a:pPr>
            <a:r>
              <a:rPr sz="2800">
                <a:latin typeface="Aptos"/>
              </a:rPr>
              <a:t>To do this, we are going to run the mapping part of a NGS analysis using smallRNA seq data using the </a:t>
            </a:r>
            <a:r>
              <a:rPr sz="2400">
                <a:solidFill>
                  <a:srgbClr val="0070C0"/>
                </a:solidFill>
                <a:latin typeface="Aptos Mono"/>
              </a:rPr>
              <a:t>bowtie</a:t>
            </a:r>
            <a:r>
              <a:rPr sz="2800">
                <a:latin typeface="Aptos"/>
              </a:rPr>
              <a:t> mapping tool</a:t>
            </a:r>
            <a:endParaRPr/>
          </a:p>
          <a:p>
            <a:pPr>
              <a:defRPr/>
            </a:pPr>
            <a:endParaRPr sz="2800">
              <a:latin typeface="Aptos"/>
            </a:endParaRPr>
          </a:p>
          <a:p>
            <a:pPr>
              <a:defRPr/>
            </a:pPr>
            <a:r>
              <a:rPr lang="en-GB" sz="2800">
                <a:latin typeface="Aptos"/>
              </a:rPr>
              <a:t>To do the analysis, we need some reads, and a reference genome</a:t>
            </a:r>
            <a:endParaRPr/>
          </a:p>
          <a:p>
            <a:pPr>
              <a:defRPr/>
            </a:pPr>
            <a:r>
              <a:rPr lang="en-GB" sz="2800">
                <a:latin typeface="Aptos"/>
              </a:rPr>
              <a:t>It will take too long to work with a whole NGS dataset + Reference Genome, so we are going to use a test dataset, </a:t>
            </a:r>
            <a:r>
              <a:rPr lang="en-GB" sz="2400">
                <a:solidFill>
                  <a:srgbClr val="0070C0"/>
                </a:solidFill>
                <a:latin typeface="Aptos Mono"/>
              </a:rPr>
              <a:t>smallRNA_reads.fa</a:t>
            </a:r>
            <a:endParaRPr/>
          </a:p>
          <a:p>
            <a:pPr>
              <a:defRPr/>
            </a:pPr>
            <a:r>
              <a:rPr lang="en-GB" sz="2800">
                <a:latin typeface="Aptos"/>
              </a:rPr>
              <a:t>And a shorter reference genome containing only </a:t>
            </a:r>
            <a:r>
              <a:rPr lang="en-GB" sz="2800">
                <a:solidFill>
                  <a:srgbClr val="0070C0"/>
                </a:solidFill>
                <a:latin typeface="Aptos"/>
              </a:rPr>
              <a:t>chr 10</a:t>
            </a:r>
            <a:r>
              <a:rPr lang="en-GB" sz="2800">
                <a:latin typeface="Aptos"/>
              </a:rPr>
              <a:t> and </a:t>
            </a:r>
            <a:r>
              <a:rPr lang="en-GB" sz="2800">
                <a:solidFill>
                  <a:srgbClr val="0070C0"/>
                </a:solidFill>
                <a:latin typeface="Aptos"/>
              </a:rPr>
              <a:t>chr X</a:t>
            </a:r>
            <a:r>
              <a:rPr lang="en-GB" sz="2800">
                <a:latin typeface="Aptos"/>
              </a:rPr>
              <a:t>.</a:t>
            </a:r>
            <a:endParaRPr/>
          </a:p>
          <a:p>
            <a:pPr>
              <a:defRPr/>
            </a:pPr>
            <a:endParaRPr lang="en-GB" sz="2800">
              <a:latin typeface="Aptos"/>
            </a:endParaRPr>
          </a:p>
          <a:p>
            <a:pPr>
              <a:defRPr/>
            </a:pPr>
            <a:r>
              <a:rPr lang="en-GB" sz="2800">
                <a:latin typeface="Aptos"/>
              </a:rPr>
              <a:t>Let’s see how this affects read mapping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sz="5400">
                <a:solidFill>
                  <a:srgbClr val="0070C0"/>
                </a:solidFill>
              </a:rPr>
              <a:t>hairpin.fa</a:t>
            </a:r>
            <a:endParaRPr/>
          </a:p>
        </p:txBody>
      </p:sp>
      <p:sp>
        <p:nvSpPr>
          <p:cNvPr id="3" name="Text Placeholder 2"/>
          <p:cNvSpPr>
            <a:spLocks noGrp="1"/>
          </p:cNvSpPr>
          <p:nvPr>
            <p:ph type="body" idx="1"/>
          </p:nvPr>
        </p:nvSpPr>
        <p:spPr bwMode="auto"/>
        <p:txBody>
          <a:bodyPr/>
          <a:lstStyle/>
          <a:p>
            <a:pPr>
              <a:defRPr/>
            </a:pPr>
            <a:r>
              <a:rPr lang="en-GB"/>
              <a:t>From mirbase.org, a list of all hairpin sequences, for all species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sz="4800"/>
              <a:t>What is the length distribution of human miRNAs?</a:t>
            </a:r>
            <a:endParaRPr/>
          </a:p>
        </p:txBody>
      </p:sp>
      <p:sp>
        <p:nvSpPr>
          <p:cNvPr id="3" name="Text Placeholder 2"/>
          <p:cNvSpPr>
            <a:spLocks noGrp="1"/>
          </p:cNvSpPr>
          <p:nvPr>
            <p:ph type="body" idx="1"/>
          </p:nvPr>
        </p:nvSpPr>
        <p:spPr bwMode="auto"/>
        <p:txBody>
          <a:bodyPr/>
          <a:lstStyle/>
          <a:p>
            <a:pPr>
              <a:defRPr/>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extBox 3"/>
          <p:cNvSpPr txBox="1"/>
          <p:nvPr/>
        </p:nvSpPr>
        <p:spPr bwMode="auto">
          <a:xfrm>
            <a:off x="692329" y="248193"/>
            <a:ext cx="11130274" cy="2652120"/>
          </a:xfrm>
          <a:prstGeom prst="rect">
            <a:avLst/>
          </a:prstGeom>
          <a:noFill/>
        </p:spPr>
        <p:txBody>
          <a:bodyPr wrap="square" rtlCol="0">
            <a:spAutoFit/>
          </a:bodyPr>
          <a:lstStyle/>
          <a:p>
            <a:pPr>
              <a:defRPr/>
            </a:pPr>
            <a:r>
              <a:rPr sz="2800">
                <a:latin typeface="Aptos"/>
              </a:rPr>
              <a:t>We need the following software</a:t>
            </a:r>
            <a:endParaRPr/>
          </a:p>
          <a:p>
            <a:pPr>
              <a:defRPr/>
            </a:pPr>
            <a:endParaRPr sz="2800">
              <a:latin typeface="Aptos"/>
            </a:endParaRPr>
          </a:p>
          <a:p>
            <a:pPr>
              <a:defRPr/>
            </a:pPr>
            <a:r>
              <a:rPr sz="2800">
                <a:latin typeface="Aptos Mono"/>
              </a:rPr>
              <a:t>bowtie  </a:t>
            </a:r>
            <a:r>
              <a:rPr lang="en-GB" sz="2400" b="0" i="0" u="sng" strike="noStrike" cap="none" spc="0">
                <a:solidFill>
                  <a:schemeClr val="tx1"/>
                </a:solidFill>
                <a:latin typeface="Aptos Mono"/>
                <a:ea typeface="Aptos Mono"/>
                <a:cs typeface="Aptos Mono"/>
                <a:hlinkClick r:id="rId3" tooltip="https://sourceforge.net/projects/bowtie-bio/files/bowtie/1.3.1/"/>
              </a:rPr>
              <a:t>https://sourceforge.net/projects/bowtie-bio/files/bowtie/1.3.1/</a:t>
            </a:r>
            <a:r>
              <a:rPr lang="nb-NO" sz="2400">
                <a:latin typeface="Aptos Mono"/>
              </a:rPr>
              <a:t> </a:t>
            </a:r>
            <a:endParaRPr sz="2400">
              <a:latin typeface="Aptos Mono"/>
            </a:endParaRPr>
          </a:p>
          <a:p>
            <a:pPr>
              <a:defRPr/>
            </a:pPr>
            <a:r>
              <a:rPr sz="2800">
                <a:latin typeface="Aptos Mono"/>
              </a:rPr>
              <a:t>samtools</a:t>
            </a:r>
            <a:endParaRPr/>
          </a:p>
          <a:p>
            <a:pPr>
              <a:defRPr/>
            </a:pPr>
            <a:r>
              <a:rPr sz="2800">
                <a:latin typeface="Aptos Mono"/>
              </a:rPr>
              <a:t>bedtools</a:t>
            </a:r>
            <a:endParaRPr/>
          </a:p>
          <a:p>
            <a:pPr>
              <a:defRPr/>
            </a:pPr>
            <a:r>
              <a:rPr sz="2800">
                <a:latin typeface="Aptos Mono"/>
              </a:rPr>
              <a:t>bgzip  </a:t>
            </a:r>
            <a:endParaRPr/>
          </a:p>
        </p:txBody>
      </p:sp>
      <p:sp>
        <p:nvSpPr>
          <p:cNvPr id="3" name="TextBox 2"/>
          <p:cNvSpPr txBox="1"/>
          <p:nvPr/>
        </p:nvSpPr>
        <p:spPr bwMode="auto">
          <a:xfrm>
            <a:off x="3429000" y="2149350"/>
            <a:ext cx="6100354" cy="306109"/>
          </a:xfrm>
          <a:prstGeom prst="rect">
            <a:avLst/>
          </a:prstGeom>
          <a:noFill/>
        </p:spPr>
        <p:txBody>
          <a:bodyPr wrap="square">
            <a:spAutoFit/>
          </a:bodyPr>
          <a:lstStyle/>
          <a:p>
            <a:pPr algn="l">
              <a:lnSpc>
                <a:spcPts val="1368"/>
              </a:lnSpc>
              <a:buNone/>
              <a:defRPr/>
            </a:pPr>
            <a:r>
              <a:rPr lang="en-GB" sz="2400" b="0" i="0">
                <a:solidFill>
                  <a:srgbClr val="0070C0"/>
                </a:solidFill>
                <a:latin typeface="Consolas"/>
              </a:rPr>
              <a:t>Installed using apt-get install</a:t>
            </a:r>
            <a:endParaRPr/>
          </a:p>
        </p:txBody>
      </p:sp>
      <p:sp>
        <p:nvSpPr>
          <p:cNvPr id="5" name="Right Brace 4"/>
          <p:cNvSpPr/>
          <p:nvPr/>
        </p:nvSpPr>
        <p:spPr bwMode="auto">
          <a:xfrm>
            <a:off x="2886891" y="1672046"/>
            <a:ext cx="431075" cy="1162594"/>
          </a:xfrm>
          <a:prstGeom prst="rightBrace">
            <a:avLst>
              <a:gd name="adj1" fmla="val 8333"/>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a:p>
        </p:txBody>
      </p:sp>
      <p:sp>
        <p:nvSpPr>
          <p:cNvPr id="2083639401" name="TextBox 2083639400"/>
          <p:cNvSpPr txBox="1"/>
          <p:nvPr/>
        </p:nvSpPr>
        <p:spPr bwMode="auto">
          <a:xfrm>
            <a:off x="242371" y="3896115"/>
            <a:ext cx="12103865" cy="2502608"/>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sz="2200">
                <a:latin typeface="Aptos Mono"/>
              </a:rPr>
              <a:t>bowtie -x bowtie/hsa_chr10 -f ngsdata/smallRNA_reads.fa</a:t>
            </a:r>
          </a:p>
          <a:p>
            <a:pPr algn="l">
              <a:defRPr/>
            </a:pPr>
            <a:r>
              <a:rPr lang="en-US" sz="2200" u="none" strike="noStrike" cap="none" spc="0">
                <a:solidFill>
                  <a:schemeClr val="tx1"/>
                </a:solidFill>
                <a:latin typeface="Aptos Mono"/>
                <a:ea typeface="Arial"/>
                <a:cs typeface="Arial"/>
              </a:rPr>
              <a:t>bowtie -x bowtie/hsa_chr10 -f ngsdata/smallRNA_reads.fa -S 10.sam</a:t>
            </a:r>
            <a:endParaRPr sz="2200">
              <a:latin typeface="Aptos Mono"/>
            </a:endParaRPr>
          </a:p>
          <a:p>
            <a:pPr algn="l">
              <a:defRPr/>
            </a:pPr>
            <a:endParaRPr lang="en-US" sz="2200" u="none" strike="noStrike" cap="none" spc="0">
              <a:solidFill>
                <a:schemeClr val="tx1"/>
              </a:solidFill>
              <a:latin typeface="Aptos Mono"/>
              <a:ea typeface="Arial"/>
              <a:cs typeface="Arial"/>
            </a:endParaRPr>
          </a:p>
          <a:p>
            <a:pPr algn="l">
              <a:defRPr/>
            </a:pPr>
            <a:r>
              <a:rPr lang="en-US" sz="2200" u="none" strike="noStrike" cap="none" spc="0">
                <a:solidFill>
                  <a:schemeClr val="tx1"/>
                </a:solidFill>
                <a:latin typeface="Aptos Mono"/>
                <a:ea typeface="Arial"/>
                <a:cs typeface="Arial"/>
              </a:rPr>
              <a:t>samtools view -bo 10.bam 10.sam</a:t>
            </a:r>
            <a:endParaRPr/>
          </a:p>
          <a:p>
            <a:pPr algn="l">
              <a:defRPr/>
            </a:pPr>
            <a:r>
              <a:rPr sz="2200">
                <a:latin typeface="Aptos Mono"/>
              </a:rPr>
              <a:t> </a:t>
            </a:r>
            <a:endParaRPr/>
          </a:p>
          <a:p>
            <a:pPr algn="l">
              <a:defRPr/>
            </a:pPr>
            <a:endParaRPr lang="en-US" sz="2200" u="none" strike="noStrike" cap="none" spc="0">
              <a:solidFill>
                <a:schemeClr val="tx1"/>
              </a:solidFill>
              <a:latin typeface="Aptos Mono"/>
              <a:ea typeface="Arial"/>
              <a:cs typeface="Arial"/>
            </a:endParaRPr>
          </a:p>
          <a:p>
            <a:pPr algn="l">
              <a:defRPr/>
            </a:pPr>
            <a:r>
              <a:rPr lang="en-US" sz="2200" u="none" strike="noStrike" cap="none" spc="0">
                <a:solidFill>
                  <a:schemeClr val="tx1"/>
                </a:solidFill>
                <a:latin typeface="Aptos Mono"/>
                <a:ea typeface="Arial"/>
                <a:cs typeface="Arial"/>
              </a:rPr>
              <a:t>bedtools intersect -a mirbase/21/hsa_s.gff3 -b 10.bam</a:t>
            </a:r>
            <a:endParaRPr sz="2200">
              <a:latin typeface="Aptos Mono"/>
            </a:endParaRPr>
          </a:p>
        </p:txBody>
      </p:sp>
      <p:sp>
        <p:nvSpPr>
          <p:cNvPr id="6" name="TextBox 5"/>
          <p:cNvSpPr txBox="1"/>
          <p:nvPr/>
        </p:nvSpPr>
        <p:spPr bwMode="auto">
          <a:xfrm>
            <a:off x="200417" y="3532341"/>
            <a:ext cx="4964821" cy="400110"/>
          </a:xfrm>
          <a:prstGeom prst="rect">
            <a:avLst/>
          </a:prstGeom>
          <a:noFill/>
        </p:spPr>
        <p:txBody>
          <a:bodyPr wrap="none" rtlCol="0">
            <a:spAutoFit/>
          </a:bodyPr>
          <a:lstStyle/>
          <a:p>
            <a:pPr>
              <a:defRPr/>
            </a:pPr>
            <a:r>
              <a:rPr sz="2000">
                <a:solidFill>
                  <a:srgbClr val="0070C0"/>
                </a:solidFill>
              </a:rPr>
              <a:t>1. Map the reads to the reference genome</a:t>
            </a:r>
            <a:endParaRPr/>
          </a:p>
        </p:txBody>
      </p:sp>
      <p:sp>
        <p:nvSpPr>
          <p:cNvPr id="7" name="TextBox 6"/>
          <p:cNvSpPr txBox="1"/>
          <p:nvPr/>
        </p:nvSpPr>
        <p:spPr bwMode="auto">
          <a:xfrm>
            <a:off x="8244214" y="4549035"/>
            <a:ext cx="4582438" cy="707886"/>
          </a:xfrm>
          <a:prstGeom prst="rect">
            <a:avLst/>
          </a:prstGeom>
          <a:noFill/>
        </p:spPr>
        <p:txBody>
          <a:bodyPr wrap="square" rtlCol="0">
            <a:spAutoFit/>
          </a:bodyPr>
          <a:lstStyle/>
          <a:p>
            <a:pPr>
              <a:defRPr/>
            </a:pPr>
            <a:r>
              <a:rPr sz="2000">
                <a:solidFill>
                  <a:srgbClr val="0070C0"/>
                </a:solidFill>
              </a:rPr>
              <a:t>2. Map the reads to the reference genome and write to 10.sam</a:t>
            </a:r>
            <a:endParaRPr/>
          </a:p>
        </p:txBody>
      </p:sp>
      <p:sp>
        <p:nvSpPr>
          <p:cNvPr id="8" name="TextBox 7"/>
          <p:cNvSpPr txBox="1"/>
          <p:nvPr/>
        </p:nvSpPr>
        <p:spPr bwMode="auto">
          <a:xfrm>
            <a:off x="2572012" y="5290158"/>
            <a:ext cx="5018760" cy="707886"/>
          </a:xfrm>
          <a:prstGeom prst="rect">
            <a:avLst/>
          </a:prstGeom>
          <a:noFill/>
        </p:spPr>
        <p:txBody>
          <a:bodyPr wrap="square" rtlCol="0">
            <a:spAutoFit/>
          </a:bodyPr>
          <a:lstStyle/>
          <a:p>
            <a:pPr>
              <a:defRPr/>
            </a:pPr>
            <a:r>
              <a:rPr lang="en-GB" sz="2000">
                <a:solidFill>
                  <a:srgbClr val="0070C0"/>
                </a:solidFill>
              </a:rPr>
              <a:t>3. C</a:t>
            </a:r>
            <a:r>
              <a:rPr sz="2000">
                <a:solidFill>
                  <a:srgbClr val="0070C0"/>
                </a:solidFill>
              </a:rPr>
              <a:t>onvert the alignment results to binary format (less space and faster to process)</a:t>
            </a:r>
            <a:endParaRPr/>
          </a:p>
        </p:txBody>
      </p:sp>
      <p:sp>
        <p:nvSpPr>
          <p:cNvPr id="9" name="TextBox 8"/>
          <p:cNvSpPr txBox="1"/>
          <p:nvPr/>
        </p:nvSpPr>
        <p:spPr bwMode="auto">
          <a:xfrm>
            <a:off x="5210827" y="6350531"/>
            <a:ext cx="6279715" cy="400110"/>
          </a:xfrm>
          <a:prstGeom prst="rect">
            <a:avLst/>
          </a:prstGeom>
          <a:noFill/>
        </p:spPr>
        <p:txBody>
          <a:bodyPr wrap="square" rtlCol="0">
            <a:spAutoFit/>
          </a:bodyPr>
          <a:lstStyle/>
          <a:p>
            <a:pPr>
              <a:defRPr/>
            </a:pPr>
            <a:r>
              <a:rPr lang="nb-NO" sz="2000">
                <a:solidFill>
                  <a:srgbClr val="0070C0"/>
                </a:solidFill>
              </a:rPr>
              <a:t>4. Find which reads overlap the features in the gff file </a:t>
            </a:r>
            <a:endParaRPr sz="2000">
              <a:solidFill>
                <a:srgbClr val="0070C0"/>
              </a:solidFill>
            </a:endParaRPr>
          </a:p>
        </p:txBody>
      </p:sp>
      <p:sp>
        <p:nvSpPr>
          <p:cNvPr id="1449166309" name="TextBox 1449166308"/>
          <p:cNvSpPr txBox="1"/>
          <p:nvPr/>
        </p:nvSpPr>
        <p:spPr bwMode="auto">
          <a:xfrm>
            <a:off x="4480826" y="2788560"/>
            <a:ext cx="8533076"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nb-NO"/>
              <a:t>c:\User\simonrat\Downloads  —&gt; /mnt/c/Users/simonrat/</a:t>
            </a:r>
            <a:r>
              <a:rPr lang="nb-NO" sz="1800" b="0" i="0" u="none" strike="noStrike" cap="none" spc="0">
                <a:solidFill>
                  <a:schemeClr val="tx1"/>
                </a:solidFill>
                <a:latin typeface="+mn-lt"/>
                <a:ea typeface="+mn-ea"/>
                <a:cs typeface="+mn-cs"/>
              </a:rPr>
              <a:t>Downloads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5" name="Picture 4" descr="A screenshot of a computer&#10;&#10;AI-generated content may be incorrect."/>
          <p:cNvPicPr>
            <a:picLocks noChangeAspect="1"/>
          </p:cNvPicPr>
          <p:nvPr/>
        </p:nvPicPr>
        <p:blipFill>
          <a:blip r:embed="rId3"/>
          <a:stretch/>
        </p:blipFill>
        <p:spPr bwMode="auto">
          <a:xfrm>
            <a:off x="1004309" y="501041"/>
            <a:ext cx="9704286" cy="5949863"/>
          </a:xfrm>
          <a:prstGeom prst="rect">
            <a:avLst/>
          </a:prstGeom>
        </p:spPr>
      </p:pic>
      <p:cxnSp>
        <p:nvCxnSpPr>
          <p:cNvPr id="7" name="Straight Connector 6"/>
          <p:cNvCxnSpPr/>
          <p:nvPr/>
        </p:nvCxnSpPr>
        <p:spPr bwMode="auto">
          <a:xfrm>
            <a:off x="2605414" y="3784947"/>
            <a:ext cx="0" cy="245510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bwMode="auto">
          <a:xfrm>
            <a:off x="5187863" y="3784947"/>
            <a:ext cx="0" cy="245510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67932791" name="Rectangle 167932790"/>
          <p:cNvSpPr/>
          <p:nvPr/>
        </p:nvSpPr>
        <p:spPr bwMode="auto">
          <a:xfrm>
            <a:off x="2761388" y="4533194"/>
            <a:ext cx="952499" cy="1322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lstStyle/>
          <a:p>
            <a:endParaRPr lang="en-NO"/>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96018D1-BCB2-F71B-669B-B2540D10DB17}"/>
            </a:ext>
          </a:extLst>
        </p:cNvPr>
        <p:cNvGrpSpPr/>
        <p:nvPr/>
      </p:nvGrpSpPr>
      <p:grpSpPr bwMode="auto">
        <a:xfrm>
          <a:off x="0" y="0"/>
          <a:ext cx="0" cy="0"/>
          <a:chOff x="0" y="0"/>
          <a:chExt cx="0" cy="0"/>
        </a:xfrm>
      </p:grpSpPr>
      <p:sp>
        <p:nvSpPr>
          <p:cNvPr id="2147176347" name="TextBox 2083639400">
            <a:extLst>
              <a:ext uri="{FF2B5EF4-FFF2-40B4-BE49-F238E27FC236}">
                <a16:creationId xmlns:a16="http://schemas.microsoft.com/office/drawing/2014/main" id="{C13DFCA2-54A5-A36E-D180-6457A975E193}"/>
              </a:ext>
            </a:extLst>
          </p:cNvPr>
          <p:cNvSpPr txBox="1"/>
          <p:nvPr/>
        </p:nvSpPr>
        <p:spPr bwMode="auto">
          <a:xfrm>
            <a:off x="242370" y="344083"/>
            <a:ext cx="11596211" cy="2470035"/>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nb-NO" sz="3600" u="none" strike="noStrike" cap="none" spc="0" dirty="0">
                <a:solidFill>
                  <a:schemeClr val="tx1"/>
                </a:solidFill>
                <a:latin typeface="Aptos Light" panose="020B0004020202020204" pitchFamily="34" charset="0"/>
                <a:ea typeface="DejaVu Sans Mono"/>
                <a:cs typeface="DejaVu Sans Mono"/>
              </a:rPr>
              <a:t>So far, </a:t>
            </a:r>
            <a:r>
              <a:rPr lang="nb-NO" sz="3600" u="none" strike="noStrike" cap="none" spc="0" dirty="0" err="1">
                <a:solidFill>
                  <a:schemeClr val="tx1"/>
                </a:solidFill>
                <a:latin typeface="Aptos Light" panose="020B0004020202020204" pitchFamily="34" charset="0"/>
                <a:ea typeface="DejaVu Sans Mono"/>
                <a:cs typeface="DejaVu Sans Mono"/>
              </a:rPr>
              <a:t>we</a:t>
            </a:r>
            <a:r>
              <a:rPr lang="nb-NO" sz="3600" u="none" strike="noStrike" cap="none" spc="0" dirty="0">
                <a:solidFill>
                  <a:schemeClr val="tx1"/>
                </a:solidFill>
                <a:latin typeface="Aptos Light" panose="020B0004020202020204" pitchFamily="34" charset="0"/>
                <a:ea typeface="DejaVu Sans Mono"/>
                <a:cs typeface="DejaVu Sans Mono"/>
              </a:rPr>
              <a:t> have </a:t>
            </a:r>
            <a:r>
              <a:rPr lang="nb-NO" sz="3600" u="none" strike="noStrike" cap="none" spc="0" dirty="0" err="1">
                <a:solidFill>
                  <a:schemeClr val="tx1"/>
                </a:solidFill>
                <a:latin typeface="Aptos Light" panose="020B0004020202020204" pitchFamily="34" charset="0"/>
                <a:ea typeface="DejaVu Sans Mono"/>
                <a:cs typeface="DejaVu Sans Mono"/>
              </a:rPr>
              <a:t>been</a:t>
            </a:r>
            <a:r>
              <a:rPr lang="nb-NO" sz="3600" u="none" strike="noStrike" cap="none" spc="0" dirty="0">
                <a:solidFill>
                  <a:schemeClr val="tx1"/>
                </a:solidFill>
                <a:latin typeface="Aptos Light" panose="020B0004020202020204" pitchFamily="34" charset="0"/>
                <a:ea typeface="DejaVu Sans Mono"/>
                <a:cs typeface="DejaVu Sans Mono"/>
              </a:rPr>
              <a:t> </a:t>
            </a:r>
            <a:r>
              <a:rPr lang="nb-NO" sz="3600" u="none" strike="noStrike" cap="none" spc="0" dirty="0" err="1">
                <a:solidFill>
                  <a:schemeClr val="tx1"/>
                </a:solidFill>
                <a:latin typeface="Aptos Light" panose="020B0004020202020204" pitchFamily="34" charset="0"/>
                <a:ea typeface="DejaVu Sans Mono"/>
                <a:cs typeface="DejaVu Sans Mono"/>
              </a:rPr>
              <a:t>working</a:t>
            </a:r>
            <a:r>
              <a:rPr lang="nb-NO" sz="3600" u="none" strike="noStrike" cap="none" spc="0" dirty="0">
                <a:solidFill>
                  <a:schemeClr val="tx1"/>
                </a:solidFill>
                <a:latin typeface="Aptos Light" panose="020B0004020202020204" pitchFamily="34" charset="0"/>
                <a:ea typeface="DejaVu Sans Mono"/>
                <a:cs typeface="DejaVu Sans Mono"/>
              </a:rPr>
              <a:t> </a:t>
            </a:r>
            <a:r>
              <a:rPr lang="nb-NO" sz="3600" u="none" strike="noStrike" cap="none" spc="0" dirty="0" err="1">
                <a:solidFill>
                  <a:schemeClr val="tx1"/>
                </a:solidFill>
                <a:latin typeface="Aptos Light" panose="020B0004020202020204" pitchFamily="34" charset="0"/>
                <a:ea typeface="DejaVu Sans Mono"/>
                <a:cs typeface="DejaVu Sans Mono"/>
              </a:rPr>
              <a:t>with</a:t>
            </a:r>
            <a:r>
              <a:rPr lang="nb-NO" sz="3600" u="none" strike="noStrike" cap="none" spc="0" dirty="0">
                <a:solidFill>
                  <a:schemeClr val="tx1"/>
                </a:solidFill>
                <a:latin typeface="Aptos Light" panose="020B0004020202020204" pitchFamily="34" charset="0"/>
                <a:ea typeface="DejaVu Sans Mono"/>
                <a:cs typeface="DejaVu Sans Mono"/>
              </a:rPr>
              <a:t> </a:t>
            </a:r>
            <a:r>
              <a:rPr lang="nb-NO" sz="3600" u="none" strike="noStrike" cap="none" spc="0" dirty="0" err="1">
                <a:solidFill>
                  <a:schemeClr val="tx1"/>
                </a:solidFill>
                <a:latin typeface="Aptos Light" panose="020B0004020202020204" pitchFamily="34" charset="0"/>
                <a:ea typeface="DejaVu Sans Mono"/>
                <a:cs typeface="DejaVu Sans Mono"/>
              </a:rPr>
              <a:t>the</a:t>
            </a:r>
            <a:r>
              <a:rPr lang="nb-NO" sz="3600" u="none" strike="noStrike" cap="none" spc="0" dirty="0">
                <a:solidFill>
                  <a:schemeClr val="tx1"/>
                </a:solidFill>
                <a:latin typeface="Aptos Light" panose="020B0004020202020204" pitchFamily="34" charset="0"/>
                <a:ea typeface="DejaVu Sans Mono"/>
                <a:cs typeface="DejaVu Sans Mono"/>
              </a:rPr>
              <a:t> </a:t>
            </a:r>
            <a:r>
              <a:rPr lang="nb-NO" sz="3600" u="none" strike="noStrike" cap="none" spc="0" dirty="0" err="1">
                <a:solidFill>
                  <a:schemeClr val="tx1"/>
                </a:solidFill>
                <a:latin typeface="Aptos Light" panose="020B0004020202020204" pitchFamily="34" charset="0"/>
                <a:ea typeface="DejaVu Sans Mono"/>
                <a:cs typeface="DejaVu Sans Mono"/>
              </a:rPr>
              <a:t>hairpin.fa</a:t>
            </a:r>
            <a:r>
              <a:rPr lang="nb-NO" sz="3600" u="none" strike="noStrike" cap="none" spc="0" dirty="0">
                <a:solidFill>
                  <a:schemeClr val="tx1"/>
                </a:solidFill>
                <a:latin typeface="Aptos Light" panose="020B0004020202020204" pitchFamily="34" charset="0"/>
                <a:ea typeface="DejaVu Sans Mono"/>
                <a:cs typeface="DejaVu Sans Mono"/>
              </a:rPr>
              <a:t> file. </a:t>
            </a:r>
          </a:p>
          <a:p>
            <a:pPr>
              <a:defRPr/>
            </a:pPr>
            <a:r>
              <a:rPr lang="nb-NO" sz="3600" u="none" strike="noStrike" cap="none" spc="0" dirty="0" err="1">
                <a:solidFill>
                  <a:schemeClr val="tx1"/>
                </a:solidFill>
                <a:latin typeface="Aptos Light" panose="020B0004020202020204" pitchFamily="34" charset="0"/>
                <a:ea typeface="DejaVu Sans Mono"/>
                <a:cs typeface="DejaVu Sans Mono"/>
              </a:rPr>
              <a:t>Actually</a:t>
            </a:r>
            <a:r>
              <a:rPr lang="nb-NO" sz="3600" u="none" strike="noStrike" cap="none" spc="0" dirty="0">
                <a:solidFill>
                  <a:schemeClr val="tx1"/>
                </a:solidFill>
                <a:latin typeface="Aptos Light" panose="020B0004020202020204" pitchFamily="34" charset="0"/>
                <a:ea typeface="DejaVu Sans Mono"/>
                <a:cs typeface="DejaVu Sans Mono"/>
              </a:rPr>
              <a:t>, </a:t>
            </a:r>
            <a:r>
              <a:rPr lang="nb-NO" sz="3600" u="none" strike="noStrike" cap="none" spc="0" dirty="0" err="1">
                <a:solidFill>
                  <a:schemeClr val="tx1"/>
                </a:solidFill>
                <a:latin typeface="Aptos Light" panose="020B0004020202020204" pitchFamily="34" charset="0"/>
                <a:ea typeface="DejaVu Sans Mono"/>
                <a:cs typeface="DejaVu Sans Mono"/>
              </a:rPr>
              <a:t>what</a:t>
            </a:r>
            <a:r>
              <a:rPr lang="nb-NO" sz="3600" u="none" strike="noStrike" cap="none" spc="0" dirty="0">
                <a:solidFill>
                  <a:schemeClr val="tx1"/>
                </a:solidFill>
                <a:latin typeface="Aptos Light" panose="020B0004020202020204" pitchFamily="34" charset="0"/>
                <a:ea typeface="DejaVu Sans Mono"/>
                <a:cs typeface="DejaVu Sans Mono"/>
              </a:rPr>
              <a:t> </a:t>
            </a:r>
            <a:r>
              <a:rPr lang="nb-NO" sz="3600" u="none" strike="noStrike" cap="none" spc="0" dirty="0" err="1">
                <a:solidFill>
                  <a:schemeClr val="tx1"/>
                </a:solidFill>
                <a:latin typeface="Aptos Light" panose="020B0004020202020204" pitchFamily="34" charset="0"/>
                <a:ea typeface="DejaVu Sans Mono"/>
                <a:cs typeface="DejaVu Sans Mono"/>
              </a:rPr>
              <a:t>we</a:t>
            </a:r>
            <a:r>
              <a:rPr lang="nb-NO" sz="3600" u="none" strike="noStrike" cap="none" spc="0" dirty="0">
                <a:solidFill>
                  <a:schemeClr val="tx1"/>
                </a:solidFill>
                <a:latin typeface="Aptos Light" panose="020B0004020202020204" pitchFamily="34" charset="0"/>
                <a:ea typeface="DejaVu Sans Mono"/>
                <a:cs typeface="DejaVu Sans Mono"/>
              </a:rPr>
              <a:t> </a:t>
            </a:r>
            <a:r>
              <a:rPr lang="nb-NO" sz="3600" u="none" strike="noStrike" cap="none" spc="0" dirty="0" err="1">
                <a:solidFill>
                  <a:schemeClr val="tx1"/>
                </a:solidFill>
                <a:latin typeface="Aptos Light" panose="020B0004020202020204" pitchFamily="34" charset="0"/>
                <a:ea typeface="DejaVu Sans Mono"/>
                <a:cs typeface="DejaVu Sans Mono"/>
              </a:rPr>
              <a:t>are</a:t>
            </a:r>
            <a:r>
              <a:rPr lang="nb-NO" sz="3600" u="none" strike="noStrike" cap="none" spc="0" dirty="0">
                <a:solidFill>
                  <a:schemeClr val="tx1"/>
                </a:solidFill>
                <a:latin typeface="Aptos Light" panose="020B0004020202020204" pitchFamily="34" charset="0"/>
                <a:ea typeface="DejaVu Sans Mono"/>
                <a:cs typeface="DejaVu Sans Mono"/>
              </a:rPr>
              <a:t> </a:t>
            </a:r>
            <a:r>
              <a:rPr lang="nb-NO" sz="3600" u="none" strike="noStrike" cap="none" spc="0" dirty="0" err="1">
                <a:solidFill>
                  <a:schemeClr val="tx1"/>
                </a:solidFill>
                <a:latin typeface="Aptos Light" panose="020B0004020202020204" pitchFamily="34" charset="0"/>
                <a:ea typeface="DejaVu Sans Mono"/>
                <a:cs typeface="DejaVu Sans Mono"/>
              </a:rPr>
              <a:t>really</a:t>
            </a:r>
            <a:r>
              <a:rPr lang="nb-NO" sz="3600" u="none" strike="noStrike" cap="none" spc="0" dirty="0">
                <a:solidFill>
                  <a:schemeClr val="tx1"/>
                </a:solidFill>
                <a:latin typeface="Aptos Light" panose="020B0004020202020204" pitchFamily="34" charset="0"/>
                <a:ea typeface="DejaVu Sans Mono"/>
                <a:cs typeface="DejaVu Sans Mono"/>
              </a:rPr>
              <a:t> </a:t>
            </a:r>
            <a:r>
              <a:rPr lang="nb-NO" sz="3600" u="none" strike="noStrike" cap="none" spc="0" dirty="0" err="1">
                <a:solidFill>
                  <a:schemeClr val="tx1"/>
                </a:solidFill>
                <a:latin typeface="Aptos Light" panose="020B0004020202020204" pitchFamily="34" charset="0"/>
                <a:ea typeface="DejaVu Sans Mono"/>
                <a:cs typeface="DejaVu Sans Mono"/>
              </a:rPr>
              <a:t>interested</a:t>
            </a:r>
            <a:r>
              <a:rPr lang="nb-NO" sz="3600" u="none" strike="noStrike" cap="none" spc="0" dirty="0">
                <a:solidFill>
                  <a:schemeClr val="tx1"/>
                </a:solidFill>
                <a:latin typeface="Aptos Light" panose="020B0004020202020204" pitchFamily="34" charset="0"/>
                <a:ea typeface="DejaVu Sans Mono"/>
                <a:cs typeface="DejaVu Sans Mono"/>
              </a:rPr>
              <a:t> in </a:t>
            </a:r>
            <a:r>
              <a:rPr lang="nb-NO" sz="3600" u="none" strike="noStrike" cap="none" spc="0" dirty="0" err="1">
                <a:solidFill>
                  <a:schemeClr val="tx1"/>
                </a:solidFill>
                <a:latin typeface="Aptos Light" panose="020B0004020202020204" pitchFamily="34" charset="0"/>
                <a:ea typeface="DejaVu Sans Mono"/>
                <a:cs typeface="DejaVu Sans Mono"/>
              </a:rPr>
              <a:t>are</a:t>
            </a:r>
            <a:r>
              <a:rPr lang="nb-NO" sz="3600" u="none" strike="noStrike" cap="none" spc="0" dirty="0">
                <a:solidFill>
                  <a:schemeClr val="tx1"/>
                </a:solidFill>
                <a:latin typeface="Aptos Light" panose="020B0004020202020204" pitchFamily="34" charset="0"/>
                <a:ea typeface="DejaVu Sans Mono"/>
                <a:cs typeface="DejaVu Sans Mono"/>
              </a:rPr>
              <a:t> </a:t>
            </a:r>
            <a:r>
              <a:rPr lang="nb-NO" sz="3600" u="none" strike="noStrike" cap="none" spc="0" dirty="0" err="1">
                <a:solidFill>
                  <a:schemeClr val="tx1"/>
                </a:solidFill>
                <a:latin typeface="Aptos Light" panose="020B0004020202020204" pitchFamily="34" charset="0"/>
                <a:ea typeface="DejaVu Sans Mono"/>
                <a:cs typeface="DejaVu Sans Mono"/>
              </a:rPr>
              <a:t>the</a:t>
            </a:r>
            <a:r>
              <a:rPr lang="nb-NO" sz="3600" u="none" strike="noStrike" cap="none" spc="0" dirty="0">
                <a:solidFill>
                  <a:schemeClr val="tx1"/>
                </a:solidFill>
                <a:latin typeface="Aptos Light" panose="020B0004020202020204" pitchFamily="34" charset="0"/>
                <a:ea typeface="DejaVu Sans Mono"/>
                <a:cs typeface="DejaVu Sans Mono"/>
              </a:rPr>
              <a:t> </a:t>
            </a:r>
            <a:r>
              <a:rPr lang="nb-NO" sz="3600" u="none" strike="noStrike" cap="none" spc="0" dirty="0" err="1">
                <a:solidFill>
                  <a:schemeClr val="tx1"/>
                </a:solidFill>
                <a:latin typeface="Aptos Light" panose="020B0004020202020204" pitchFamily="34" charset="0"/>
                <a:ea typeface="DejaVu Sans Mono"/>
                <a:cs typeface="DejaVu Sans Mono"/>
              </a:rPr>
              <a:t>miRNAs</a:t>
            </a:r>
            <a:r>
              <a:rPr lang="nb-NO" sz="3600" u="none" strike="noStrike" cap="none" spc="0" dirty="0">
                <a:solidFill>
                  <a:schemeClr val="tx1"/>
                </a:solidFill>
                <a:latin typeface="Aptos Light" panose="020B0004020202020204" pitchFamily="34" charset="0"/>
                <a:ea typeface="DejaVu Sans Mono"/>
                <a:cs typeface="DejaVu Sans Mono"/>
              </a:rPr>
              <a:t> </a:t>
            </a:r>
            <a:r>
              <a:rPr lang="nb-NO" sz="3600" u="none" strike="noStrike" cap="none" spc="0" dirty="0" err="1">
                <a:solidFill>
                  <a:schemeClr val="tx1"/>
                </a:solidFill>
                <a:latin typeface="Aptos Light" panose="020B0004020202020204" pitchFamily="34" charset="0"/>
                <a:ea typeface="DejaVu Sans Mono"/>
                <a:cs typeface="DejaVu Sans Mono"/>
              </a:rPr>
              <a:t>that</a:t>
            </a:r>
            <a:r>
              <a:rPr lang="nb-NO" sz="3600" u="none" strike="noStrike" cap="none" spc="0" dirty="0">
                <a:solidFill>
                  <a:schemeClr val="tx1"/>
                </a:solidFill>
                <a:latin typeface="Aptos Light" panose="020B0004020202020204" pitchFamily="34" charset="0"/>
                <a:ea typeface="DejaVu Sans Mono"/>
                <a:cs typeface="DejaVu Sans Mono"/>
              </a:rPr>
              <a:t> </a:t>
            </a:r>
            <a:r>
              <a:rPr lang="nb-NO" sz="3600" u="none" strike="noStrike" cap="none" spc="0" dirty="0" err="1">
                <a:solidFill>
                  <a:schemeClr val="tx1"/>
                </a:solidFill>
                <a:latin typeface="Aptos Light" panose="020B0004020202020204" pitchFamily="34" charset="0"/>
                <a:ea typeface="DejaVu Sans Mono"/>
                <a:cs typeface="DejaVu Sans Mono"/>
              </a:rPr>
              <a:t>are</a:t>
            </a:r>
            <a:r>
              <a:rPr lang="nb-NO" sz="3600" u="none" strike="noStrike" cap="none" spc="0" dirty="0">
                <a:solidFill>
                  <a:schemeClr val="tx1"/>
                </a:solidFill>
                <a:latin typeface="Aptos Light" panose="020B0004020202020204" pitchFamily="34" charset="0"/>
                <a:ea typeface="DejaVu Sans Mono"/>
                <a:cs typeface="DejaVu Sans Mono"/>
              </a:rPr>
              <a:t> </a:t>
            </a:r>
            <a:r>
              <a:rPr lang="nb-NO" sz="3600" u="none" strike="noStrike" cap="none" spc="0" dirty="0" err="1">
                <a:solidFill>
                  <a:schemeClr val="tx1"/>
                </a:solidFill>
                <a:latin typeface="Aptos Light" panose="020B0004020202020204" pitchFamily="34" charset="0"/>
                <a:ea typeface="DejaVu Sans Mono"/>
                <a:cs typeface="DejaVu Sans Mono"/>
              </a:rPr>
              <a:t>generated</a:t>
            </a:r>
            <a:r>
              <a:rPr lang="nb-NO" sz="3600" u="none" strike="noStrike" cap="none" spc="0" dirty="0">
                <a:solidFill>
                  <a:schemeClr val="tx1"/>
                </a:solidFill>
                <a:latin typeface="Aptos Light" panose="020B0004020202020204" pitchFamily="34" charset="0"/>
                <a:ea typeface="DejaVu Sans Mono"/>
                <a:cs typeface="DejaVu Sans Mono"/>
              </a:rPr>
              <a:t> from </a:t>
            </a:r>
            <a:r>
              <a:rPr lang="nb-NO" sz="3600" u="none" strike="noStrike" cap="none" spc="0" dirty="0" err="1">
                <a:solidFill>
                  <a:schemeClr val="tx1"/>
                </a:solidFill>
                <a:latin typeface="Aptos Light" panose="020B0004020202020204" pitchFamily="34" charset="0"/>
                <a:ea typeface="DejaVu Sans Mono"/>
                <a:cs typeface="DejaVu Sans Mono"/>
              </a:rPr>
              <a:t>the</a:t>
            </a:r>
            <a:r>
              <a:rPr lang="nb-NO" sz="3600" u="none" strike="noStrike" cap="none" spc="0" dirty="0">
                <a:solidFill>
                  <a:schemeClr val="tx1"/>
                </a:solidFill>
                <a:latin typeface="Aptos Light" panose="020B0004020202020204" pitchFamily="34" charset="0"/>
                <a:ea typeface="DejaVu Sans Mono"/>
                <a:cs typeface="DejaVu Sans Mono"/>
              </a:rPr>
              <a:t> </a:t>
            </a:r>
            <a:r>
              <a:rPr lang="nb-NO" sz="3600" u="none" strike="noStrike" cap="none" spc="0" dirty="0" err="1">
                <a:solidFill>
                  <a:schemeClr val="tx1"/>
                </a:solidFill>
                <a:latin typeface="Aptos Light" panose="020B0004020202020204" pitchFamily="34" charset="0"/>
                <a:ea typeface="DejaVu Sans Mono"/>
                <a:cs typeface="DejaVu Sans Mono"/>
              </a:rPr>
              <a:t>hairpin</a:t>
            </a:r>
            <a:r>
              <a:rPr lang="nb-NO" sz="3600" u="none" strike="noStrike" cap="none" spc="0" dirty="0">
                <a:solidFill>
                  <a:schemeClr val="tx1"/>
                </a:solidFill>
                <a:latin typeface="Aptos Light" panose="020B0004020202020204" pitchFamily="34" charset="0"/>
                <a:ea typeface="DejaVu Sans Mono"/>
                <a:cs typeface="DejaVu Sans Mono"/>
              </a:rPr>
              <a:t> </a:t>
            </a:r>
            <a:r>
              <a:rPr lang="nb-NO" sz="3600" u="none" strike="noStrike" cap="none" spc="0" dirty="0" err="1">
                <a:solidFill>
                  <a:schemeClr val="tx1"/>
                </a:solidFill>
                <a:latin typeface="Aptos Light" panose="020B0004020202020204" pitchFamily="34" charset="0"/>
                <a:ea typeface="DejaVu Sans Mono"/>
                <a:cs typeface="DejaVu Sans Mono"/>
              </a:rPr>
              <a:t>sequence</a:t>
            </a:r>
            <a:endParaRPr lang="nb-NO" sz="3600" u="none" strike="noStrike" cap="none" spc="0" dirty="0">
              <a:solidFill>
                <a:schemeClr val="tx1"/>
              </a:solidFill>
              <a:latin typeface="Aptos Light" panose="020B0004020202020204" pitchFamily="34" charset="0"/>
              <a:ea typeface="DejaVu Sans Mono"/>
              <a:cs typeface="DejaVu Sans Mono"/>
            </a:endParaRPr>
          </a:p>
          <a:p>
            <a:pPr>
              <a:defRPr/>
            </a:pPr>
            <a:endParaRPr lang="nb-NO" sz="2200" u="none" strike="noStrike" cap="none" spc="0" dirty="0">
              <a:solidFill>
                <a:schemeClr val="tx1"/>
              </a:solidFill>
              <a:latin typeface="Aptos Light" panose="020B0004020202020204" pitchFamily="34" charset="0"/>
              <a:ea typeface="DejaVu Sans Mono"/>
              <a:cs typeface="DejaVu Sans Mono"/>
            </a:endParaRPr>
          </a:p>
          <a:p>
            <a:pPr algn="l">
              <a:defRPr/>
            </a:pPr>
            <a:endParaRPr sz="2200" u="none" strike="noStrike" cap="none" spc="0" dirty="0">
              <a:solidFill>
                <a:schemeClr val="tx1"/>
              </a:solidFill>
              <a:latin typeface="DejaVu Sans Mono"/>
              <a:cs typeface="DejaVu Sans Mono"/>
            </a:endParaRPr>
          </a:p>
        </p:txBody>
      </p:sp>
    </p:spTree>
    <p:extLst>
      <p:ext uri="{BB962C8B-B14F-4D97-AF65-F5344CB8AC3E}">
        <p14:creationId xmlns:p14="http://schemas.microsoft.com/office/powerpoint/2010/main" val="6114120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hord 14"/>
          <p:cNvSpPr/>
          <p:nvPr/>
        </p:nvSpPr>
        <p:spPr>
          <a:xfrm rot="16750784">
            <a:off x="775912" y="-1499329"/>
            <a:ext cx="4103994" cy="4567095"/>
          </a:xfrm>
          <a:prstGeom prst="chord">
            <a:avLst>
              <a:gd name="adj1" fmla="val 4266729"/>
              <a:gd name="adj2" fmla="val 16200000"/>
            </a:avLst>
          </a:prstGeom>
          <a:gradFill>
            <a:gsLst>
              <a:gs pos="100000">
                <a:schemeClr val="accent1">
                  <a:tint val="50000"/>
                  <a:shade val="100000"/>
                  <a:satMod val="350000"/>
                </a:schemeClr>
              </a:gs>
              <a:gs pos="99000">
                <a:schemeClr val="accent6">
                  <a:lumMod val="20000"/>
                  <a:lumOff val="80000"/>
                </a:schemeClr>
              </a:gs>
              <a:gs pos="5000">
                <a:schemeClr val="accent6">
                  <a:lumMod val="40000"/>
                  <a:lumOff val="60000"/>
                </a:schemeClr>
              </a:gs>
            </a:gsLst>
          </a:gradFill>
          <a:ln>
            <a:solidFill>
              <a:schemeClr val="accent6">
                <a:lumMod val="40000"/>
                <a:lumOff val="60000"/>
              </a:schemeClr>
            </a:solidFill>
            <a:prstDash val="sys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primiRN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2192035" y="1261274"/>
            <a:ext cx="1570976" cy="392199"/>
          </a:xfrm>
          <a:prstGeom prst="rect">
            <a:avLst/>
          </a:prstGeom>
          <a:effectLst>
            <a:outerShdw blurRad="50800" dist="38100" dir="2700000" algn="tl" rotWithShape="0">
              <a:srgbClr val="000000">
                <a:alpha val="43000"/>
              </a:srgbClr>
            </a:outerShdw>
          </a:effectLst>
        </p:spPr>
      </p:pic>
      <p:pic>
        <p:nvPicPr>
          <p:cNvPr id="10" name="Picture 9" descr="premiRNA.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V="1">
            <a:off x="2419097" y="2056331"/>
            <a:ext cx="1148271" cy="300686"/>
          </a:xfrm>
          <a:prstGeom prst="rect">
            <a:avLst/>
          </a:prstGeom>
          <a:effectLst>
            <a:outerShdw blurRad="50800" dist="38100" dir="2700000" algn="tl" rotWithShape="0">
              <a:srgbClr val="000000">
                <a:alpha val="43000"/>
              </a:srgbClr>
            </a:outerShdw>
          </a:effectLst>
        </p:spPr>
      </p:pic>
      <p:pic>
        <p:nvPicPr>
          <p:cNvPr id="11" name="Picture 10" descr="miRNA_passeng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5189509" y="4023784"/>
            <a:ext cx="970377" cy="86899"/>
          </a:xfrm>
          <a:prstGeom prst="rect">
            <a:avLst/>
          </a:prstGeom>
        </p:spPr>
      </p:pic>
      <p:pic>
        <p:nvPicPr>
          <p:cNvPr id="12" name="Picture 11" descr="miRNA_guid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V="1">
            <a:off x="3370086" y="4870031"/>
            <a:ext cx="1005137" cy="86899"/>
          </a:xfrm>
          <a:prstGeom prst="rect">
            <a:avLst/>
          </a:prstGeom>
        </p:spPr>
      </p:pic>
      <p:sp>
        <p:nvSpPr>
          <p:cNvPr id="18" name="Right Arrow 17"/>
          <p:cNvSpPr/>
          <p:nvPr/>
        </p:nvSpPr>
        <p:spPr>
          <a:xfrm rot="5400000">
            <a:off x="2929184" y="1022697"/>
            <a:ext cx="305897" cy="209216"/>
          </a:xfrm>
          <a:prstGeom prst="rightArrow">
            <a:avLst>
              <a:gd name="adj1" fmla="val 50000"/>
              <a:gd name="adj2" fmla="val 8714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1650250" y="614943"/>
            <a:ext cx="2251820" cy="523220"/>
          </a:xfrm>
          <a:prstGeom prst="rect">
            <a:avLst/>
          </a:prstGeom>
          <a:noFill/>
          <a:effectLst/>
        </p:spPr>
        <p:txBody>
          <a:bodyPr wrap="square" rtlCol="0">
            <a:spAutoFit/>
          </a:bodyPr>
          <a:lstStyle/>
          <a:p>
            <a:pPr algn="ctr"/>
            <a:r>
              <a:rPr lang="en-US" sz="1400" dirty="0">
                <a:solidFill>
                  <a:srgbClr val="17375E"/>
                </a:solidFill>
              </a:rPr>
              <a:t>miRNA GENE OR INTRON</a:t>
            </a:r>
          </a:p>
        </p:txBody>
      </p:sp>
      <p:sp>
        <p:nvSpPr>
          <p:cNvPr id="17" name="TextBox 16"/>
          <p:cNvSpPr txBox="1"/>
          <p:nvPr/>
        </p:nvSpPr>
        <p:spPr>
          <a:xfrm>
            <a:off x="3082132" y="952118"/>
            <a:ext cx="1562100" cy="276999"/>
          </a:xfrm>
          <a:prstGeom prst="rect">
            <a:avLst/>
          </a:prstGeom>
          <a:noFill/>
        </p:spPr>
        <p:txBody>
          <a:bodyPr wrap="square" rtlCol="0">
            <a:spAutoFit/>
          </a:bodyPr>
          <a:lstStyle/>
          <a:p>
            <a:pPr algn="ctr"/>
            <a:r>
              <a:rPr lang="en-US" sz="1200" i="1" dirty="0">
                <a:solidFill>
                  <a:srgbClr val="000000"/>
                </a:solidFill>
              </a:rPr>
              <a:t>TRANSCRIPTION</a:t>
            </a:r>
          </a:p>
        </p:txBody>
      </p:sp>
      <p:sp>
        <p:nvSpPr>
          <p:cNvPr id="19" name="TextBox 18"/>
          <p:cNvSpPr txBox="1"/>
          <p:nvPr/>
        </p:nvSpPr>
        <p:spPr>
          <a:xfrm>
            <a:off x="3597911" y="1259894"/>
            <a:ext cx="1195812" cy="215444"/>
          </a:xfrm>
          <a:prstGeom prst="rect">
            <a:avLst/>
          </a:prstGeom>
          <a:noFill/>
        </p:spPr>
        <p:txBody>
          <a:bodyPr wrap="square" lIns="0" tIns="0" rIns="0" bIns="0" rtlCol="0">
            <a:spAutoFit/>
          </a:bodyPr>
          <a:lstStyle/>
          <a:p>
            <a:pPr algn="ctr"/>
            <a:r>
              <a:rPr lang="en-US" sz="1400" dirty="0" err="1">
                <a:solidFill>
                  <a:schemeClr val="tx2">
                    <a:lumMod val="50000"/>
                  </a:schemeClr>
                </a:solidFill>
              </a:rPr>
              <a:t>pri</a:t>
            </a:r>
            <a:r>
              <a:rPr lang="en-US" sz="1400" dirty="0">
                <a:solidFill>
                  <a:schemeClr val="tx2">
                    <a:lumMod val="50000"/>
                  </a:schemeClr>
                </a:solidFill>
              </a:rPr>
              <a:t>-miRNA</a:t>
            </a:r>
          </a:p>
        </p:txBody>
      </p:sp>
      <p:sp>
        <p:nvSpPr>
          <p:cNvPr id="20" name="Right Arrow 19"/>
          <p:cNvSpPr/>
          <p:nvPr/>
        </p:nvSpPr>
        <p:spPr>
          <a:xfrm rot="5400000">
            <a:off x="2929184" y="1745228"/>
            <a:ext cx="305897" cy="209216"/>
          </a:xfrm>
          <a:prstGeom prst="rightArrow">
            <a:avLst>
              <a:gd name="adj1" fmla="val 50000"/>
              <a:gd name="adj2" fmla="val 8714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082132" y="1674649"/>
            <a:ext cx="1562100" cy="276999"/>
          </a:xfrm>
          <a:prstGeom prst="rect">
            <a:avLst/>
          </a:prstGeom>
          <a:noFill/>
        </p:spPr>
        <p:txBody>
          <a:bodyPr wrap="square" rtlCol="0">
            <a:spAutoFit/>
          </a:bodyPr>
          <a:lstStyle/>
          <a:p>
            <a:pPr algn="ctr"/>
            <a:r>
              <a:rPr lang="en-US" sz="1200" i="1" dirty="0"/>
              <a:t>CLEAVAGE</a:t>
            </a:r>
          </a:p>
        </p:txBody>
      </p:sp>
      <p:sp>
        <p:nvSpPr>
          <p:cNvPr id="22" name="Oval 21"/>
          <p:cNvSpPr/>
          <p:nvPr/>
        </p:nvSpPr>
        <p:spPr>
          <a:xfrm>
            <a:off x="1501206" y="922720"/>
            <a:ext cx="1158713" cy="280781"/>
          </a:xfrm>
          <a:prstGeom prst="ellipse">
            <a:avLst/>
          </a:prstGeom>
          <a:gradFill flip="none" rotWithShape="1">
            <a:gsLst>
              <a:gs pos="43000">
                <a:srgbClr val="FFFF00"/>
              </a:gs>
              <a:gs pos="100000">
                <a:srgbClr val="E2D98C"/>
              </a:gs>
            </a:gsLst>
            <a:lin ang="0" scaled="1"/>
            <a:tileRect/>
          </a:gradFill>
          <a:ln>
            <a:solidFill>
              <a:schemeClr val="accent6">
                <a:lumMod val="20000"/>
                <a:lumOff val="80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50" dirty="0">
                <a:solidFill>
                  <a:srgbClr val="000000"/>
                </a:solidFill>
              </a:rPr>
              <a:t>RNA POL II/III</a:t>
            </a:r>
          </a:p>
        </p:txBody>
      </p:sp>
      <p:sp>
        <p:nvSpPr>
          <p:cNvPr id="23" name="Oval 22"/>
          <p:cNvSpPr/>
          <p:nvPr/>
        </p:nvSpPr>
        <p:spPr>
          <a:xfrm>
            <a:off x="1483791" y="1620688"/>
            <a:ext cx="792115" cy="280781"/>
          </a:xfrm>
          <a:prstGeom prst="ellipse">
            <a:avLst/>
          </a:prstGeom>
          <a:gradFill flip="none" rotWithShape="1">
            <a:gsLst>
              <a:gs pos="43000">
                <a:srgbClr val="FFFF00"/>
              </a:gs>
              <a:gs pos="100000">
                <a:srgbClr val="E2D98C"/>
              </a:gs>
            </a:gsLst>
            <a:lin ang="0" scaled="1"/>
            <a:tileRect/>
          </a:gradFill>
          <a:ln>
            <a:solidFill>
              <a:schemeClr val="accent6">
                <a:lumMod val="20000"/>
                <a:lumOff val="80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50" dirty="0">
                <a:solidFill>
                  <a:srgbClr val="000000"/>
                </a:solidFill>
              </a:rPr>
              <a:t>DROSHA</a:t>
            </a:r>
          </a:p>
        </p:txBody>
      </p:sp>
      <p:sp>
        <p:nvSpPr>
          <p:cNvPr id="24" name="Oval 23"/>
          <p:cNvSpPr/>
          <p:nvPr/>
        </p:nvSpPr>
        <p:spPr>
          <a:xfrm>
            <a:off x="1884878" y="1811257"/>
            <a:ext cx="792115" cy="280781"/>
          </a:xfrm>
          <a:prstGeom prst="ellipse">
            <a:avLst/>
          </a:prstGeom>
          <a:gradFill flip="none" rotWithShape="1">
            <a:gsLst>
              <a:gs pos="43000">
                <a:srgbClr val="FFFF00"/>
              </a:gs>
              <a:gs pos="100000">
                <a:srgbClr val="E2D98C"/>
              </a:gs>
            </a:gsLst>
            <a:lin ang="0" scaled="1"/>
            <a:tileRect/>
          </a:gradFill>
          <a:ln>
            <a:solidFill>
              <a:schemeClr val="accent6">
                <a:lumMod val="20000"/>
                <a:lumOff val="80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50" dirty="0">
                <a:solidFill>
                  <a:srgbClr val="000000"/>
                </a:solidFill>
              </a:rPr>
              <a:t>DGCR8</a:t>
            </a:r>
          </a:p>
        </p:txBody>
      </p:sp>
      <p:sp>
        <p:nvSpPr>
          <p:cNvPr id="25" name="TextBox 24"/>
          <p:cNvSpPr txBox="1"/>
          <p:nvPr/>
        </p:nvSpPr>
        <p:spPr>
          <a:xfrm>
            <a:off x="3402267" y="2007589"/>
            <a:ext cx="1195812" cy="215444"/>
          </a:xfrm>
          <a:prstGeom prst="rect">
            <a:avLst/>
          </a:prstGeom>
          <a:noFill/>
        </p:spPr>
        <p:txBody>
          <a:bodyPr wrap="square" lIns="0" tIns="0" rIns="0" bIns="0" rtlCol="0">
            <a:spAutoFit/>
          </a:bodyPr>
          <a:lstStyle/>
          <a:p>
            <a:pPr algn="ctr"/>
            <a:r>
              <a:rPr lang="en-US" sz="1400" dirty="0">
                <a:solidFill>
                  <a:srgbClr val="17375E"/>
                </a:solidFill>
              </a:rPr>
              <a:t>pre-miRNA</a:t>
            </a:r>
          </a:p>
        </p:txBody>
      </p:sp>
      <p:sp>
        <p:nvSpPr>
          <p:cNvPr id="26" name="Right Arrow 25"/>
          <p:cNvSpPr/>
          <p:nvPr/>
        </p:nvSpPr>
        <p:spPr>
          <a:xfrm rot="3720620">
            <a:off x="3412664" y="2662936"/>
            <a:ext cx="500392" cy="209218"/>
          </a:xfrm>
          <a:prstGeom prst="rightArrow">
            <a:avLst>
              <a:gd name="adj1" fmla="val 50000"/>
              <a:gd name="adj2" fmla="val 8714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4248074" y="2345008"/>
            <a:ext cx="992406" cy="280781"/>
          </a:xfrm>
          <a:prstGeom prst="ellipse">
            <a:avLst/>
          </a:prstGeom>
          <a:gradFill flip="none" rotWithShape="1">
            <a:gsLst>
              <a:gs pos="100000">
                <a:srgbClr val="16CDE2"/>
              </a:gs>
              <a:gs pos="11000">
                <a:srgbClr val="65BBFF"/>
              </a:gs>
            </a:gsLst>
            <a:lin ang="0" scaled="1"/>
            <a:tileRect/>
          </a:gradFill>
          <a:ln>
            <a:solidFill>
              <a:srgbClr val="3366FF"/>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50" dirty="0">
                <a:solidFill>
                  <a:schemeClr val="tx2"/>
                </a:solidFill>
              </a:rPr>
              <a:t>EXPORTIN-5</a:t>
            </a:r>
            <a:endParaRPr lang="en-US" sz="1050" dirty="0"/>
          </a:p>
        </p:txBody>
      </p:sp>
      <p:sp>
        <p:nvSpPr>
          <p:cNvPr id="30" name="Oval 29"/>
          <p:cNvSpPr/>
          <p:nvPr/>
        </p:nvSpPr>
        <p:spPr>
          <a:xfrm>
            <a:off x="5101798" y="2473277"/>
            <a:ext cx="492545" cy="268771"/>
          </a:xfrm>
          <a:prstGeom prst="ellipse">
            <a:avLst/>
          </a:prstGeom>
          <a:gradFill flip="none" rotWithShape="1">
            <a:gsLst>
              <a:gs pos="100000">
                <a:srgbClr val="16CDE2"/>
              </a:gs>
              <a:gs pos="11000">
                <a:srgbClr val="65BBFF"/>
              </a:gs>
            </a:gsLst>
            <a:lin ang="0" scaled="1"/>
            <a:tileRect/>
          </a:gradFill>
          <a:ln>
            <a:solidFill>
              <a:srgbClr val="3366FF"/>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50" dirty="0">
                <a:solidFill>
                  <a:schemeClr val="tx2"/>
                </a:solidFill>
              </a:rPr>
              <a:t>RAN</a:t>
            </a:r>
            <a:endParaRPr lang="en-US" sz="1050" dirty="0"/>
          </a:p>
        </p:txBody>
      </p:sp>
      <p:sp>
        <p:nvSpPr>
          <p:cNvPr id="31" name="Oval 30"/>
          <p:cNvSpPr/>
          <p:nvPr/>
        </p:nvSpPr>
        <p:spPr>
          <a:xfrm>
            <a:off x="5101798" y="2204506"/>
            <a:ext cx="492545" cy="268771"/>
          </a:xfrm>
          <a:prstGeom prst="ellipse">
            <a:avLst/>
          </a:prstGeom>
          <a:gradFill flip="none" rotWithShape="1">
            <a:gsLst>
              <a:gs pos="100000">
                <a:srgbClr val="16CDE2"/>
              </a:gs>
              <a:gs pos="11000">
                <a:srgbClr val="65BBFF"/>
              </a:gs>
            </a:gsLst>
            <a:lin ang="0" scaled="1"/>
            <a:tileRect/>
          </a:gradFill>
          <a:ln>
            <a:solidFill>
              <a:srgbClr val="3366FF"/>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50" dirty="0">
                <a:solidFill>
                  <a:schemeClr val="tx2"/>
                </a:solidFill>
              </a:rPr>
              <a:t>GTP</a:t>
            </a:r>
            <a:endParaRPr lang="en-US" sz="1050" dirty="0"/>
          </a:p>
        </p:txBody>
      </p:sp>
      <p:pic>
        <p:nvPicPr>
          <p:cNvPr id="32" name="Picture 31" descr="premiRNA.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3067" y="3037571"/>
            <a:ext cx="1148271" cy="281844"/>
          </a:xfrm>
          <a:prstGeom prst="rect">
            <a:avLst/>
          </a:prstGeom>
          <a:effectLst>
            <a:outerShdw blurRad="50800" dist="38100" dir="2700000" algn="tl" rotWithShape="0">
              <a:srgbClr val="000000">
                <a:alpha val="43000"/>
              </a:srgbClr>
            </a:outerShdw>
          </a:effectLst>
        </p:spPr>
      </p:pic>
      <p:sp>
        <p:nvSpPr>
          <p:cNvPr id="33" name="Rectangle 32"/>
          <p:cNvSpPr/>
          <p:nvPr/>
        </p:nvSpPr>
        <p:spPr>
          <a:xfrm>
            <a:off x="3763012" y="2603548"/>
            <a:ext cx="1339905" cy="461665"/>
          </a:xfrm>
          <a:prstGeom prst="rect">
            <a:avLst/>
          </a:prstGeom>
        </p:spPr>
        <p:txBody>
          <a:bodyPr wrap="square">
            <a:spAutoFit/>
          </a:bodyPr>
          <a:lstStyle/>
          <a:p>
            <a:r>
              <a:rPr lang="en-US" sz="1200" i="1" dirty="0">
                <a:solidFill>
                  <a:prstClr val="black"/>
                </a:solidFill>
              </a:rPr>
              <a:t>NUCLEAR EXPORT</a:t>
            </a:r>
            <a:endParaRPr lang="en-US" i="1" dirty="0"/>
          </a:p>
        </p:txBody>
      </p:sp>
      <p:sp>
        <p:nvSpPr>
          <p:cNvPr id="34" name="Rectangle 33"/>
          <p:cNvSpPr/>
          <p:nvPr/>
        </p:nvSpPr>
        <p:spPr>
          <a:xfrm>
            <a:off x="4037260" y="3496986"/>
            <a:ext cx="820674" cy="461665"/>
          </a:xfrm>
          <a:prstGeom prst="rect">
            <a:avLst/>
          </a:prstGeom>
        </p:spPr>
        <p:txBody>
          <a:bodyPr wrap="square">
            <a:spAutoFit/>
          </a:bodyPr>
          <a:lstStyle/>
          <a:p>
            <a:r>
              <a:rPr lang="en-US" sz="1200" i="1" dirty="0">
                <a:solidFill>
                  <a:prstClr val="black"/>
                </a:solidFill>
              </a:rPr>
              <a:t>CLEAVAGE</a:t>
            </a:r>
            <a:endParaRPr lang="en-US" i="1" dirty="0"/>
          </a:p>
        </p:txBody>
      </p:sp>
      <p:sp>
        <p:nvSpPr>
          <p:cNvPr id="35" name="Oval 34"/>
          <p:cNvSpPr/>
          <p:nvPr/>
        </p:nvSpPr>
        <p:spPr>
          <a:xfrm>
            <a:off x="3206794" y="3562532"/>
            <a:ext cx="492545" cy="268771"/>
          </a:xfrm>
          <a:prstGeom prst="ellipse">
            <a:avLst/>
          </a:prstGeom>
          <a:gradFill flip="none" rotWithShape="1">
            <a:gsLst>
              <a:gs pos="100000">
                <a:schemeClr val="accent2">
                  <a:lumMod val="40000"/>
                  <a:lumOff val="60000"/>
                </a:schemeClr>
              </a:gs>
              <a:gs pos="11000">
                <a:schemeClr val="accent2">
                  <a:lumMod val="75000"/>
                </a:schemeClr>
              </a:gs>
            </a:gsLst>
            <a:lin ang="0" scaled="1"/>
            <a:tileRect/>
          </a:gradFill>
          <a:ln>
            <a:gradFill flip="none" rotWithShape="1">
              <a:gsLst>
                <a:gs pos="0">
                  <a:schemeClr val="accent2">
                    <a:lumMod val="75000"/>
                  </a:schemeClr>
                </a:gs>
                <a:gs pos="100000">
                  <a:srgbClr val="FFFFFF"/>
                </a:gs>
              </a:gsLst>
              <a:lin ang="0" scaled="1"/>
              <a:tileRect/>
            </a:gra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50" dirty="0">
                <a:solidFill>
                  <a:schemeClr val="bg1"/>
                </a:solidFill>
              </a:rPr>
              <a:t>TRBP</a:t>
            </a:r>
          </a:p>
        </p:txBody>
      </p:sp>
      <p:sp>
        <p:nvSpPr>
          <p:cNvPr id="36" name="Oval 35"/>
          <p:cNvSpPr/>
          <p:nvPr/>
        </p:nvSpPr>
        <p:spPr>
          <a:xfrm>
            <a:off x="2977595" y="3374167"/>
            <a:ext cx="492545" cy="268771"/>
          </a:xfrm>
          <a:prstGeom prst="ellipse">
            <a:avLst/>
          </a:prstGeom>
          <a:gradFill flip="none" rotWithShape="1">
            <a:gsLst>
              <a:gs pos="100000">
                <a:schemeClr val="accent2">
                  <a:lumMod val="40000"/>
                  <a:lumOff val="60000"/>
                </a:schemeClr>
              </a:gs>
              <a:gs pos="11000">
                <a:schemeClr val="accent2">
                  <a:lumMod val="75000"/>
                </a:schemeClr>
              </a:gs>
            </a:gsLst>
            <a:lin ang="0" scaled="1"/>
            <a:tileRect/>
          </a:gradFill>
          <a:ln>
            <a:gradFill flip="none" rotWithShape="1">
              <a:gsLst>
                <a:gs pos="0">
                  <a:schemeClr val="accent2">
                    <a:lumMod val="75000"/>
                  </a:schemeClr>
                </a:gs>
                <a:gs pos="100000">
                  <a:srgbClr val="FFFFFF"/>
                </a:gs>
              </a:gsLst>
              <a:lin ang="0" scaled="1"/>
              <a:tileRect/>
            </a:gra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50" dirty="0">
                <a:solidFill>
                  <a:schemeClr val="bg1"/>
                </a:solidFill>
              </a:rPr>
              <a:t>DICER</a:t>
            </a:r>
          </a:p>
        </p:txBody>
      </p:sp>
      <p:sp>
        <p:nvSpPr>
          <p:cNvPr id="37" name="Right Arrow 36"/>
          <p:cNvSpPr/>
          <p:nvPr/>
        </p:nvSpPr>
        <p:spPr>
          <a:xfrm rot="5400000">
            <a:off x="3727067" y="3553565"/>
            <a:ext cx="500392" cy="209218"/>
          </a:xfrm>
          <a:prstGeom prst="rightArrow">
            <a:avLst>
              <a:gd name="adj1" fmla="val 50000"/>
              <a:gd name="adj2" fmla="val 8714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2731322" y="4444003"/>
            <a:ext cx="492545" cy="268771"/>
          </a:xfrm>
          <a:prstGeom prst="ellipse">
            <a:avLst/>
          </a:prstGeom>
          <a:gradFill flip="none" rotWithShape="1">
            <a:gsLst>
              <a:gs pos="100000">
                <a:schemeClr val="accent3">
                  <a:lumMod val="40000"/>
                  <a:lumOff val="60000"/>
                </a:schemeClr>
              </a:gs>
              <a:gs pos="11000">
                <a:schemeClr val="accent3">
                  <a:lumMod val="50000"/>
                </a:schemeClr>
              </a:gs>
            </a:gsLst>
            <a:lin ang="0" scaled="1"/>
            <a:tileRect/>
          </a:gradFill>
          <a:ln>
            <a:solidFill>
              <a:schemeClr val="accent3"/>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050" dirty="0">
                <a:solidFill>
                  <a:schemeClr val="bg1"/>
                </a:solidFill>
              </a:rPr>
              <a:t>Ago2</a:t>
            </a:r>
          </a:p>
        </p:txBody>
      </p:sp>
      <p:pic>
        <p:nvPicPr>
          <p:cNvPr id="39" name="Picture 38" descr="miRNA_duplex.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95840" y="3954896"/>
            <a:ext cx="812461" cy="155389"/>
          </a:xfrm>
          <a:prstGeom prst="rect">
            <a:avLst/>
          </a:prstGeom>
        </p:spPr>
      </p:pic>
      <p:sp>
        <p:nvSpPr>
          <p:cNvPr id="40" name="TextBox 39"/>
          <p:cNvSpPr txBox="1"/>
          <p:nvPr/>
        </p:nvSpPr>
        <p:spPr>
          <a:xfrm>
            <a:off x="2160104" y="3933028"/>
            <a:ext cx="1195812" cy="215444"/>
          </a:xfrm>
          <a:prstGeom prst="rect">
            <a:avLst/>
          </a:prstGeom>
          <a:noFill/>
        </p:spPr>
        <p:txBody>
          <a:bodyPr wrap="square" lIns="0" tIns="0" rIns="0" bIns="0" rtlCol="0">
            <a:spAutoFit/>
          </a:bodyPr>
          <a:lstStyle/>
          <a:p>
            <a:pPr algn="ctr"/>
            <a:r>
              <a:rPr lang="en-US" sz="1400" dirty="0">
                <a:solidFill>
                  <a:srgbClr val="17375E"/>
                </a:solidFill>
              </a:rPr>
              <a:t>miRNA duplex</a:t>
            </a:r>
          </a:p>
        </p:txBody>
      </p:sp>
      <p:sp>
        <p:nvSpPr>
          <p:cNvPr id="41" name="Rectangle 40"/>
          <p:cNvSpPr/>
          <p:nvPr/>
        </p:nvSpPr>
        <p:spPr>
          <a:xfrm>
            <a:off x="4087784" y="4312485"/>
            <a:ext cx="1316912" cy="461665"/>
          </a:xfrm>
          <a:prstGeom prst="rect">
            <a:avLst/>
          </a:prstGeom>
        </p:spPr>
        <p:txBody>
          <a:bodyPr wrap="square">
            <a:spAutoFit/>
          </a:bodyPr>
          <a:lstStyle/>
          <a:p>
            <a:r>
              <a:rPr lang="en-US" sz="1200" i="1" dirty="0">
                <a:solidFill>
                  <a:prstClr val="black"/>
                </a:solidFill>
              </a:rPr>
              <a:t>RISC FORMATION</a:t>
            </a:r>
            <a:endParaRPr lang="en-US" i="1" dirty="0"/>
          </a:p>
        </p:txBody>
      </p:sp>
      <p:sp>
        <p:nvSpPr>
          <p:cNvPr id="42" name="Right Arrow 41"/>
          <p:cNvSpPr/>
          <p:nvPr/>
        </p:nvSpPr>
        <p:spPr>
          <a:xfrm rot="5400000">
            <a:off x="3727067" y="4382156"/>
            <a:ext cx="500392" cy="209218"/>
          </a:xfrm>
          <a:prstGeom prst="rightArrow">
            <a:avLst>
              <a:gd name="adj1" fmla="val 50000"/>
              <a:gd name="adj2" fmla="val 8714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p:cNvSpPr txBox="1"/>
          <p:nvPr/>
        </p:nvSpPr>
        <p:spPr>
          <a:xfrm>
            <a:off x="2079086" y="4769034"/>
            <a:ext cx="1195812" cy="215444"/>
          </a:xfrm>
          <a:prstGeom prst="rect">
            <a:avLst/>
          </a:prstGeom>
          <a:noFill/>
        </p:spPr>
        <p:txBody>
          <a:bodyPr wrap="square" lIns="0" tIns="0" rIns="0" bIns="0" rtlCol="0">
            <a:spAutoFit/>
          </a:bodyPr>
          <a:lstStyle/>
          <a:p>
            <a:pPr algn="ctr"/>
            <a:r>
              <a:rPr lang="en-US" sz="1400" dirty="0">
                <a:solidFill>
                  <a:srgbClr val="17375E"/>
                </a:solidFill>
              </a:rPr>
              <a:t>mature miRNA</a:t>
            </a:r>
          </a:p>
        </p:txBody>
      </p:sp>
      <p:sp>
        <p:nvSpPr>
          <p:cNvPr id="44" name="Rectangle 43"/>
          <p:cNvSpPr/>
          <p:nvPr/>
        </p:nvSpPr>
        <p:spPr>
          <a:xfrm>
            <a:off x="1632752" y="5586823"/>
            <a:ext cx="1836360" cy="461665"/>
          </a:xfrm>
          <a:prstGeom prst="rect">
            <a:avLst/>
          </a:prstGeom>
        </p:spPr>
        <p:txBody>
          <a:bodyPr wrap="square">
            <a:spAutoFit/>
          </a:bodyPr>
          <a:lstStyle/>
          <a:p>
            <a:r>
              <a:rPr lang="en-US" sz="1200" i="1" dirty="0">
                <a:solidFill>
                  <a:prstClr val="black"/>
                </a:solidFill>
              </a:rPr>
              <a:t>mRNA TARGET CLEAVAGE</a:t>
            </a:r>
            <a:endParaRPr lang="en-US" i="1" dirty="0"/>
          </a:p>
        </p:txBody>
      </p:sp>
      <p:sp>
        <p:nvSpPr>
          <p:cNvPr id="45" name="Rectangle 44"/>
          <p:cNvSpPr/>
          <p:nvPr/>
        </p:nvSpPr>
        <p:spPr>
          <a:xfrm>
            <a:off x="2883138" y="5863192"/>
            <a:ext cx="2067568" cy="461665"/>
          </a:xfrm>
          <a:prstGeom prst="rect">
            <a:avLst/>
          </a:prstGeom>
        </p:spPr>
        <p:txBody>
          <a:bodyPr wrap="square">
            <a:spAutoFit/>
          </a:bodyPr>
          <a:lstStyle/>
          <a:p>
            <a:r>
              <a:rPr lang="en-US" sz="1200" i="1" dirty="0">
                <a:solidFill>
                  <a:prstClr val="black"/>
                </a:solidFill>
              </a:rPr>
              <a:t>TRANSLATIONAL REPRESSION</a:t>
            </a:r>
            <a:endParaRPr lang="en-US" i="1" dirty="0"/>
          </a:p>
        </p:txBody>
      </p:sp>
      <p:sp>
        <p:nvSpPr>
          <p:cNvPr id="46" name="Rectangle 45"/>
          <p:cNvSpPr/>
          <p:nvPr/>
        </p:nvSpPr>
        <p:spPr>
          <a:xfrm>
            <a:off x="4206084" y="5596583"/>
            <a:ext cx="1719140" cy="461665"/>
          </a:xfrm>
          <a:prstGeom prst="rect">
            <a:avLst/>
          </a:prstGeom>
        </p:spPr>
        <p:txBody>
          <a:bodyPr wrap="square">
            <a:spAutoFit/>
          </a:bodyPr>
          <a:lstStyle/>
          <a:p>
            <a:r>
              <a:rPr lang="en-US" sz="1200" i="1" dirty="0">
                <a:solidFill>
                  <a:prstClr val="black"/>
                </a:solidFill>
              </a:rPr>
              <a:t>mRNA DEADENYLATION</a:t>
            </a:r>
            <a:endParaRPr lang="en-US" i="1" dirty="0"/>
          </a:p>
        </p:txBody>
      </p:sp>
      <p:sp>
        <p:nvSpPr>
          <p:cNvPr id="47" name="Right Arrow 46"/>
          <p:cNvSpPr/>
          <p:nvPr/>
        </p:nvSpPr>
        <p:spPr>
          <a:xfrm rot="5400000">
            <a:off x="3727067" y="5435025"/>
            <a:ext cx="500392" cy="209218"/>
          </a:xfrm>
          <a:prstGeom prst="rightArrow">
            <a:avLst>
              <a:gd name="adj1" fmla="val 50000"/>
              <a:gd name="adj2" fmla="val 8714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ight Arrow 47"/>
          <p:cNvSpPr/>
          <p:nvPr/>
        </p:nvSpPr>
        <p:spPr>
          <a:xfrm rot="8097740">
            <a:off x="3401058" y="5273379"/>
            <a:ext cx="500392" cy="209218"/>
          </a:xfrm>
          <a:prstGeom prst="rightArrow">
            <a:avLst>
              <a:gd name="adj1" fmla="val 50000"/>
              <a:gd name="adj2" fmla="val 8714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ight Arrow 48"/>
          <p:cNvSpPr/>
          <p:nvPr/>
        </p:nvSpPr>
        <p:spPr>
          <a:xfrm rot="2731756">
            <a:off x="4088035" y="5274252"/>
            <a:ext cx="500392" cy="209218"/>
          </a:xfrm>
          <a:prstGeom prst="rightArrow">
            <a:avLst>
              <a:gd name="adj1" fmla="val 50000"/>
              <a:gd name="adj2" fmla="val 8714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ight Arrow 49"/>
          <p:cNvSpPr/>
          <p:nvPr/>
        </p:nvSpPr>
        <p:spPr>
          <a:xfrm>
            <a:off x="6696257" y="3987369"/>
            <a:ext cx="500392" cy="209218"/>
          </a:xfrm>
          <a:prstGeom prst="rightArrow">
            <a:avLst>
              <a:gd name="adj1" fmla="val 50000"/>
              <a:gd name="adj2" fmla="val 8714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TextBox 51"/>
          <p:cNvSpPr txBox="1"/>
          <p:nvPr/>
        </p:nvSpPr>
        <p:spPr>
          <a:xfrm>
            <a:off x="5004736" y="3810480"/>
            <a:ext cx="1340514" cy="430887"/>
          </a:xfrm>
          <a:prstGeom prst="rect">
            <a:avLst/>
          </a:prstGeom>
          <a:noFill/>
        </p:spPr>
        <p:txBody>
          <a:bodyPr wrap="square" lIns="0" tIns="0" rIns="0" bIns="0" rtlCol="0">
            <a:spAutoFit/>
          </a:bodyPr>
          <a:lstStyle/>
          <a:p>
            <a:pPr algn="ctr"/>
            <a:r>
              <a:rPr lang="en-US" sz="1400" dirty="0">
                <a:solidFill>
                  <a:srgbClr val="17375E"/>
                </a:solidFill>
              </a:rPr>
              <a:t>passenger strand</a:t>
            </a:r>
          </a:p>
        </p:txBody>
      </p:sp>
      <p:sp>
        <p:nvSpPr>
          <p:cNvPr id="55" name="Rectangle 54"/>
          <p:cNvSpPr/>
          <p:nvPr/>
        </p:nvSpPr>
        <p:spPr>
          <a:xfrm>
            <a:off x="6312198" y="3798506"/>
            <a:ext cx="1344523" cy="276999"/>
          </a:xfrm>
          <a:prstGeom prst="rect">
            <a:avLst/>
          </a:prstGeom>
        </p:spPr>
        <p:txBody>
          <a:bodyPr wrap="square">
            <a:spAutoFit/>
          </a:bodyPr>
          <a:lstStyle/>
          <a:p>
            <a:r>
              <a:rPr lang="en-US" sz="1200" dirty="0">
                <a:solidFill>
                  <a:prstClr val="black"/>
                </a:solidFill>
              </a:rPr>
              <a:t>DEGRADATION</a:t>
            </a:r>
            <a:endParaRPr lang="en-US" dirty="0"/>
          </a:p>
        </p:txBody>
      </p:sp>
      <p:sp>
        <p:nvSpPr>
          <p:cNvPr id="56" name="Right Arrow 55"/>
          <p:cNvSpPr/>
          <p:nvPr/>
        </p:nvSpPr>
        <p:spPr>
          <a:xfrm>
            <a:off x="4569587" y="3954895"/>
            <a:ext cx="500392" cy="209218"/>
          </a:xfrm>
          <a:prstGeom prst="rightArrow">
            <a:avLst>
              <a:gd name="adj1" fmla="val 50000"/>
              <a:gd name="adj2" fmla="val 8714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3A74524-8A01-2D88-74B5-86C7A0F77F8E}"/>
              </a:ext>
            </a:extLst>
          </p:cNvPr>
          <p:cNvSpPr txBox="1"/>
          <p:nvPr/>
        </p:nvSpPr>
        <p:spPr>
          <a:xfrm>
            <a:off x="5343180" y="2864385"/>
            <a:ext cx="3128791" cy="646331"/>
          </a:xfrm>
          <a:prstGeom prst="rect">
            <a:avLst/>
          </a:prstGeom>
          <a:noFill/>
        </p:spPr>
        <p:txBody>
          <a:bodyPr wrap="square" rtlCol="0">
            <a:spAutoFit/>
          </a:bodyPr>
          <a:lstStyle/>
          <a:p>
            <a:r>
              <a:rPr lang="en-NO" dirty="0">
                <a:latin typeface="Aptos Light" panose="020B0004020202020204" pitchFamily="34" charset="0"/>
              </a:rPr>
              <a:t>THIS IS THE SEQUENCE IN</a:t>
            </a:r>
            <a:r>
              <a:rPr lang="en-NO" dirty="0">
                <a:latin typeface="Aptos Mono" panose="020B0009020202020204" pitchFamily="49" charset="0"/>
              </a:rPr>
              <a:t> </a:t>
            </a:r>
            <a:r>
              <a:rPr lang="en-NO" dirty="0">
                <a:solidFill>
                  <a:srgbClr val="0070C0"/>
                </a:solidFill>
                <a:latin typeface="Aptos Mono" panose="020B0009020202020204" pitchFamily="49" charset="0"/>
              </a:rPr>
              <a:t>hairpin.fa</a:t>
            </a:r>
          </a:p>
        </p:txBody>
      </p:sp>
      <p:grpSp>
        <p:nvGrpSpPr>
          <p:cNvPr id="72" name="Group 71">
            <a:extLst>
              <a:ext uri="{FF2B5EF4-FFF2-40B4-BE49-F238E27FC236}">
                <a16:creationId xmlns:a16="http://schemas.microsoft.com/office/drawing/2014/main" id="{37A3C36A-7996-7A4B-DD2C-1992FAACB6BE}"/>
              </a:ext>
            </a:extLst>
          </p:cNvPr>
          <p:cNvGrpSpPr/>
          <p:nvPr/>
        </p:nvGrpSpPr>
        <p:grpSpPr>
          <a:xfrm>
            <a:off x="6774520" y="202189"/>
            <a:ext cx="4538411" cy="1883833"/>
            <a:chOff x="1843339" y="2053168"/>
            <a:chExt cx="4538411" cy="1883833"/>
          </a:xfrm>
          <a:effectLst/>
        </p:grpSpPr>
        <p:sp>
          <p:nvSpPr>
            <p:cNvPr id="73" name="Rectangle 72">
              <a:extLst>
                <a:ext uri="{FF2B5EF4-FFF2-40B4-BE49-F238E27FC236}">
                  <a16:creationId xmlns:a16="http://schemas.microsoft.com/office/drawing/2014/main" id="{BA1FB7D7-434F-A2F9-9671-C8CDD94110CE}"/>
                </a:ext>
              </a:extLst>
            </p:cNvPr>
            <p:cNvSpPr/>
            <p:nvPr/>
          </p:nvSpPr>
          <p:spPr>
            <a:xfrm>
              <a:off x="1843339" y="2053168"/>
              <a:ext cx="4538411" cy="1883833"/>
            </a:xfrm>
            <a:prstGeom prst="rect">
              <a:avLst/>
            </a:prstGeom>
            <a:solidFill>
              <a:schemeClr val="bg1"/>
            </a:solidFill>
            <a:ln>
              <a:solidFill>
                <a:schemeClr val="bg1">
                  <a:lumMod val="95000"/>
                </a:schemeClr>
              </a:solidFill>
            </a:ln>
            <a:effectLst>
              <a:outerShdw blurRad="50800" dist="38100" dir="270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A191FA37-D060-626D-1CF2-9DB65DD0C6B4}"/>
                </a:ext>
              </a:extLst>
            </p:cNvPr>
            <p:cNvGrpSpPr/>
            <p:nvPr/>
          </p:nvGrpSpPr>
          <p:grpSpPr>
            <a:xfrm>
              <a:off x="4381500" y="3154352"/>
              <a:ext cx="463550" cy="111533"/>
              <a:chOff x="4381500" y="3154352"/>
              <a:chExt cx="463550" cy="111533"/>
            </a:xfrm>
          </p:grpSpPr>
          <p:cxnSp>
            <p:nvCxnSpPr>
              <p:cNvPr id="90" name="Straight Connector 89">
                <a:extLst>
                  <a:ext uri="{FF2B5EF4-FFF2-40B4-BE49-F238E27FC236}">
                    <a16:creationId xmlns:a16="http://schemas.microsoft.com/office/drawing/2014/main" id="{879DFC55-41F0-B8BF-0390-AB726B4D335A}"/>
                  </a:ext>
                </a:extLst>
              </p:cNvPr>
              <p:cNvCxnSpPr/>
              <p:nvPr/>
            </p:nvCxnSpPr>
            <p:spPr>
              <a:xfrm>
                <a:off x="4845050" y="3154352"/>
                <a:ext cx="0" cy="111533"/>
              </a:xfrm>
              <a:prstGeom prst="line">
                <a:avLst/>
              </a:prstGeom>
              <a:ln w="34925">
                <a:solidFill>
                  <a:srgbClr val="FF6600"/>
                </a:solidFill>
                <a:headEnd type="oval" w="sm" len="sm"/>
                <a:tailEnd type="oval" w="sm" len="sm"/>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23AF1D1D-BC7E-0B97-F248-0B71196F52F1}"/>
                  </a:ext>
                </a:extLst>
              </p:cNvPr>
              <p:cNvCxnSpPr/>
              <p:nvPr/>
            </p:nvCxnSpPr>
            <p:spPr>
              <a:xfrm>
                <a:off x="4778375" y="3154352"/>
                <a:ext cx="0" cy="111533"/>
              </a:xfrm>
              <a:prstGeom prst="line">
                <a:avLst/>
              </a:prstGeom>
              <a:ln w="34925">
                <a:solidFill>
                  <a:srgbClr val="FF6600"/>
                </a:solidFill>
                <a:headEnd type="oval" w="sm" len="sm"/>
                <a:tailEnd type="oval" w="sm" len="sm"/>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EE1DE07D-DAD8-26BB-0ABE-278F22A2B735}"/>
                  </a:ext>
                </a:extLst>
              </p:cNvPr>
              <p:cNvCxnSpPr/>
              <p:nvPr/>
            </p:nvCxnSpPr>
            <p:spPr>
              <a:xfrm>
                <a:off x="4714875" y="3154352"/>
                <a:ext cx="0" cy="111533"/>
              </a:xfrm>
              <a:prstGeom prst="line">
                <a:avLst/>
              </a:prstGeom>
              <a:ln w="34925">
                <a:solidFill>
                  <a:srgbClr val="FF6600"/>
                </a:solidFill>
                <a:headEnd type="oval" w="sm" len="sm"/>
                <a:tailEnd type="oval" w="sm" len="sm"/>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BC0B4408-EAF0-3FB4-1C6C-BCC9BAD81E38}"/>
                  </a:ext>
                </a:extLst>
              </p:cNvPr>
              <p:cNvCxnSpPr/>
              <p:nvPr/>
            </p:nvCxnSpPr>
            <p:spPr>
              <a:xfrm>
                <a:off x="4648200" y="3154352"/>
                <a:ext cx="0" cy="111533"/>
              </a:xfrm>
              <a:prstGeom prst="line">
                <a:avLst/>
              </a:prstGeom>
              <a:ln w="34925">
                <a:solidFill>
                  <a:srgbClr val="FF6600"/>
                </a:solidFill>
                <a:headEnd type="oval" w="sm" len="sm"/>
                <a:tailEnd type="oval" w="sm" len="sm"/>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333C4D16-837C-684D-B306-034A94E51E10}"/>
                  </a:ext>
                </a:extLst>
              </p:cNvPr>
              <p:cNvCxnSpPr/>
              <p:nvPr/>
            </p:nvCxnSpPr>
            <p:spPr>
              <a:xfrm>
                <a:off x="4578350" y="3154352"/>
                <a:ext cx="0" cy="111533"/>
              </a:xfrm>
              <a:prstGeom prst="line">
                <a:avLst/>
              </a:prstGeom>
              <a:ln w="34925">
                <a:solidFill>
                  <a:srgbClr val="FF6600"/>
                </a:solidFill>
                <a:headEnd type="oval" w="sm" len="sm"/>
                <a:tailEnd type="oval" w="sm" len="sm"/>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907540EE-9025-725D-56D6-A8F18AED0BE9}"/>
                  </a:ext>
                </a:extLst>
              </p:cNvPr>
              <p:cNvCxnSpPr/>
              <p:nvPr/>
            </p:nvCxnSpPr>
            <p:spPr>
              <a:xfrm>
                <a:off x="4511675" y="3154352"/>
                <a:ext cx="0" cy="111533"/>
              </a:xfrm>
              <a:prstGeom prst="line">
                <a:avLst/>
              </a:prstGeom>
              <a:ln w="34925">
                <a:solidFill>
                  <a:srgbClr val="FF6600"/>
                </a:solidFill>
                <a:headEnd type="oval" w="sm" len="sm"/>
                <a:tailEnd type="oval" w="sm" len="sm"/>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B892DF47-C92B-2E6E-75A4-481F5AFFA6AB}"/>
                  </a:ext>
                </a:extLst>
              </p:cNvPr>
              <p:cNvCxnSpPr/>
              <p:nvPr/>
            </p:nvCxnSpPr>
            <p:spPr>
              <a:xfrm>
                <a:off x="4448175" y="3154352"/>
                <a:ext cx="0" cy="111533"/>
              </a:xfrm>
              <a:prstGeom prst="line">
                <a:avLst/>
              </a:prstGeom>
              <a:ln w="34925">
                <a:solidFill>
                  <a:srgbClr val="FF6600"/>
                </a:solidFill>
                <a:headEnd type="oval" w="sm" len="sm"/>
                <a:tailEnd type="oval" w="sm" len="sm"/>
              </a:ln>
              <a:effectLst/>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54B639A3-A1E6-86F0-2D04-492BD328B72A}"/>
                  </a:ext>
                </a:extLst>
              </p:cNvPr>
              <p:cNvCxnSpPr/>
              <p:nvPr/>
            </p:nvCxnSpPr>
            <p:spPr>
              <a:xfrm>
                <a:off x="4381500" y="3154352"/>
                <a:ext cx="0" cy="111533"/>
              </a:xfrm>
              <a:prstGeom prst="line">
                <a:avLst/>
              </a:prstGeom>
              <a:ln w="34925">
                <a:solidFill>
                  <a:srgbClr val="FF6600"/>
                </a:solidFill>
                <a:headEnd type="oval" w="sm" len="sm"/>
                <a:tailEnd type="oval" w="sm" len="sm"/>
              </a:ln>
              <a:effectLst/>
            </p:spPr>
            <p:style>
              <a:lnRef idx="2">
                <a:schemeClr val="accent1"/>
              </a:lnRef>
              <a:fillRef idx="0">
                <a:schemeClr val="accent1"/>
              </a:fillRef>
              <a:effectRef idx="1">
                <a:schemeClr val="accent1"/>
              </a:effectRef>
              <a:fontRef idx="minor">
                <a:schemeClr val="tx1"/>
              </a:fontRef>
            </p:style>
          </p:cxnSp>
        </p:grpSp>
        <p:cxnSp>
          <p:nvCxnSpPr>
            <p:cNvPr id="75" name="Straight Connector 74">
              <a:extLst>
                <a:ext uri="{FF2B5EF4-FFF2-40B4-BE49-F238E27FC236}">
                  <a16:creationId xmlns:a16="http://schemas.microsoft.com/office/drawing/2014/main" id="{99770A11-BECB-666D-3633-F82AFD1CBB64}"/>
                </a:ext>
              </a:extLst>
            </p:cNvPr>
            <p:cNvCxnSpPr/>
            <p:nvPr/>
          </p:nvCxnSpPr>
          <p:spPr>
            <a:xfrm>
              <a:off x="2298014" y="3150930"/>
              <a:ext cx="2845486" cy="0"/>
            </a:xfrm>
            <a:prstGeom prst="line">
              <a:avLst/>
            </a:prstGeom>
            <a:ln w="444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6" name="Rectangle 75">
              <a:extLst>
                <a:ext uri="{FF2B5EF4-FFF2-40B4-BE49-F238E27FC236}">
                  <a16:creationId xmlns:a16="http://schemas.microsoft.com/office/drawing/2014/main" id="{6B49C793-A179-AF44-4EC8-633379BC182E}"/>
                </a:ext>
              </a:extLst>
            </p:cNvPr>
            <p:cNvSpPr/>
            <p:nvPr/>
          </p:nvSpPr>
          <p:spPr>
            <a:xfrm>
              <a:off x="2298014" y="2747163"/>
              <a:ext cx="851515" cy="400110"/>
            </a:xfrm>
            <a:prstGeom prst="rect">
              <a:avLst/>
            </a:prstGeom>
          </p:spPr>
          <p:txBody>
            <a:bodyPr wrap="none">
              <a:spAutoFit/>
            </a:bodyPr>
            <a:lstStyle/>
            <a:p>
              <a:r>
                <a:rPr lang="en-US" sz="2000" dirty="0">
                  <a:solidFill>
                    <a:schemeClr val="bg1">
                      <a:lumMod val="50000"/>
                    </a:schemeClr>
                  </a:solidFill>
                </a:rPr>
                <a:t>mRNA</a:t>
              </a:r>
            </a:p>
          </p:txBody>
        </p:sp>
        <p:sp>
          <p:nvSpPr>
            <p:cNvPr id="77" name="Rectangle 76">
              <a:extLst>
                <a:ext uri="{FF2B5EF4-FFF2-40B4-BE49-F238E27FC236}">
                  <a16:creationId xmlns:a16="http://schemas.microsoft.com/office/drawing/2014/main" id="{4C0486D1-9890-53B5-06C9-0B33CFBB69B0}"/>
                </a:ext>
              </a:extLst>
            </p:cNvPr>
            <p:cNvSpPr/>
            <p:nvPr/>
          </p:nvSpPr>
          <p:spPr>
            <a:xfrm>
              <a:off x="1943708" y="2785020"/>
              <a:ext cx="359256" cy="369332"/>
            </a:xfrm>
            <a:prstGeom prst="rect">
              <a:avLst/>
            </a:prstGeom>
          </p:spPr>
          <p:txBody>
            <a:bodyPr wrap="none">
              <a:spAutoFit/>
            </a:bodyPr>
            <a:lstStyle/>
            <a:p>
              <a:r>
                <a:rPr lang="en-US" dirty="0">
                  <a:solidFill>
                    <a:srgbClr val="7F7F7F"/>
                  </a:solidFill>
                </a:rPr>
                <a:t>5’</a:t>
              </a:r>
            </a:p>
          </p:txBody>
        </p:sp>
        <p:sp>
          <p:nvSpPr>
            <p:cNvPr id="78" name="Rectangle 77">
              <a:extLst>
                <a:ext uri="{FF2B5EF4-FFF2-40B4-BE49-F238E27FC236}">
                  <a16:creationId xmlns:a16="http://schemas.microsoft.com/office/drawing/2014/main" id="{3A16AA30-8150-40FE-DDE0-0185625BA036}"/>
                </a:ext>
              </a:extLst>
            </p:cNvPr>
            <p:cNvSpPr/>
            <p:nvPr/>
          </p:nvSpPr>
          <p:spPr>
            <a:xfrm>
              <a:off x="4963872" y="2780509"/>
              <a:ext cx="359256" cy="369332"/>
            </a:xfrm>
            <a:prstGeom prst="rect">
              <a:avLst/>
            </a:prstGeom>
          </p:spPr>
          <p:txBody>
            <a:bodyPr wrap="none">
              <a:spAutoFit/>
            </a:bodyPr>
            <a:lstStyle/>
            <a:p>
              <a:r>
                <a:rPr lang="en-US" dirty="0">
                  <a:solidFill>
                    <a:srgbClr val="7F7F7F"/>
                  </a:solidFill>
                </a:rPr>
                <a:t>3’</a:t>
              </a:r>
            </a:p>
          </p:txBody>
        </p:sp>
        <p:sp>
          <p:nvSpPr>
            <p:cNvPr id="79" name="Rectangle 78">
              <a:extLst>
                <a:ext uri="{FF2B5EF4-FFF2-40B4-BE49-F238E27FC236}">
                  <a16:creationId xmlns:a16="http://schemas.microsoft.com/office/drawing/2014/main" id="{551A0F1A-2117-FA0D-5860-CDF383DFD177}"/>
                </a:ext>
              </a:extLst>
            </p:cNvPr>
            <p:cNvSpPr/>
            <p:nvPr/>
          </p:nvSpPr>
          <p:spPr>
            <a:xfrm>
              <a:off x="2311392" y="3159746"/>
              <a:ext cx="829937" cy="369332"/>
            </a:xfrm>
            <a:prstGeom prst="rect">
              <a:avLst/>
            </a:prstGeom>
          </p:spPr>
          <p:txBody>
            <a:bodyPr wrap="none">
              <a:spAutoFit/>
            </a:bodyPr>
            <a:lstStyle/>
            <a:p>
              <a:r>
                <a:rPr lang="en-US" dirty="0">
                  <a:solidFill>
                    <a:schemeClr val="tx2">
                      <a:lumMod val="75000"/>
                    </a:schemeClr>
                  </a:solidFill>
                </a:rPr>
                <a:t>miRNA</a:t>
              </a:r>
            </a:p>
          </p:txBody>
        </p:sp>
        <p:sp>
          <p:nvSpPr>
            <p:cNvPr id="80" name="Rectangle 79">
              <a:extLst>
                <a:ext uri="{FF2B5EF4-FFF2-40B4-BE49-F238E27FC236}">
                  <a16:creationId xmlns:a16="http://schemas.microsoft.com/office/drawing/2014/main" id="{74C06A55-BAFD-7F78-5E88-28BDCE875DFD}"/>
                </a:ext>
              </a:extLst>
            </p:cNvPr>
            <p:cNvSpPr/>
            <p:nvPr/>
          </p:nvSpPr>
          <p:spPr>
            <a:xfrm>
              <a:off x="4800443" y="3203250"/>
              <a:ext cx="359256" cy="369332"/>
            </a:xfrm>
            <a:prstGeom prst="rect">
              <a:avLst/>
            </a:prstGeom>
          </p:spPr>
          <p:txBody>
            <a:bodyPr wrap="none">
              <a:spAutoFit/>
            </a:bodyPr>
            <a:lstStyle/>
            <a:p>
              <a:r>
                <a:rPr lang="en-US" dirty="0">
                  <a:solidFill>
                    <a:srgbClr val="17375E"/>
                  </a:solidFill>
                </a:rPr>
                <a:t>5’</a:t>
              </a:r>
            </a:p>
          </p:txBody>
        </p:sp>
        <p:sp>
          <p:nvSpPr>
            <p:cNvPr id="81" name="Rectangle 80">
              <a:extLst>
                <a:ext uri="{FF2B5EF4-FFF2-40B4-BE49-F238E27FC236}">
                  <a16:creationId xmlns:a16="http://schemas.microsoft.com/office/drawing/2014/main" id="{677C3ABF-A18E-FF40-48E2-42E107587DBE}"/>
                </a:ext>
              </a:extLst>
            </p:cNvPr>
            <p:cNvSpPr/>
            <p:nvPr/>
          </p:nvSpPr>
          <p:spPr>
            <a:xfrm>
              <a:off x="3619096" y="3203250"/>
              <a:ext cx="359256" cy="369332"/>
            </a:xfrm>
            <a:prstGeom prst="rect">
              <a:avLst/>
            </a:prstGeom>
          </p:spPr>
          <p:txBody>
            <a:bodyPr wrap="none">
              <a:spAutoFit/>
            </a:bodyPr>
            <a:lstStyle/>
            <a:p>
              <a:r>
                <a:rPr lang="en-US" dirty="0">
                  <a:solidFill>
                    <a:srgbClr val="17375E"/>
                  </a:solidFill>
                </a:rPr>
                <a:t>3’</a:t>
              </a:r>
            </a:p>
          </p:txBody>
        </p:sp>
        <p:grpSp>
          <p:nvGrpSpPr>
            <p:cNvPr id="82" name="Group 81">
              <a:extLst>
                <a:ext uri="{FF2B5EF4-FFF2-40B4-BE49-F238E27FC236}">
                  <a16:creationId xmlns:a16="http://schemas.microsoft.com/office/drawing/2014/main" id="{0575A127-0108-EBA9-078B-9192578CDB28}"/>
                </a:ext>
              </a:extLst>
            </p:cNvPr>
            <p:cNvGrpSpPr/>
            <p:nvPr/>
          </p:nvGrpSpPr>
          <p:grpSpPr>
            <a:xfrm>
              <a:off x="3877633" y="3000922"/>
              <a:ext cx="1009650" cy="508000"/>
              <a:chOff x="4286250" y="3039805"/>
              <a:chExt cx="1009650" cy="508000"/>
            </a:xfrm>
          </p:grpSpPr>
          <p:cxnSp>
            <p:nvCxnSpPr>
              <p:cNvPr id="85" name="Straight Connector 84">
                <a:extLst>
                  <a:ext uri="{FF2B5EF4-FFF2-40B4-BE49-F238E27FC236}">
                    <a16:creationId xmlns:a16="http://schemas.microsoft.com/office/drawing/2014/main" id="{793911F9-1628-E766-7618-175B1759F7ED}"/>
                  </a:ext>
                </a:extLst>
              </p:cNvPr>
              <p:cNvCxnSpPr/>
              <p:nvPr/>
            </p:nvCxnSpPr>
            <p:spPr>
              <a:xfrm>
                <a:off x="4751917" y="3303330"/>
                <a:ext cx="543983" cy="0"/>
              </a:xfrm>
              <a:prstGeom prst="line">
                <a:avLst/>
              </a:prstGeom>
              <a:ln w="44450">
                <a:solidFill>
                  <a:schemeClr val="tx2">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86" name="Block Arc 85">
                <a:extLst>
                  <a:ext uri="{FF2B5EF4-FFF2-40B4-BE49-F238E27FC236}">
                    <a16:creationId xmlns:a16="http://schemas.microsoft.com/office/drawing/2014/main" id="{D661A586-01B0-6147-F1CB-EBE59B7D3C56}"/>
                  </a:ext>
                </a:extLst>
              </p:cNvPr>
              <p:cNvSpPr/>
              <p:nvPr/>
            </p:nvSpPr>
            <p:spPr>
              <a:xfrm rot="10800000">
                <a:off x="4644146" y="3039805"/>
                <a:ext cx="148167" cy="508000"/>
              </a:xfrm>
              <a:prstGeom prst="blockArc">
                <a:avLst>
                  <a:gd name="adj1" fmla="val 11063410"/>
                  <a:gd name="adj2" fmla="val 21116638"/>
                  <a:gd name="adj3" fmla="val 27336"/>
                </a:avLst>
              </a:prstGeom>
              <a:solidFill>
                <a:schemeClr val="tx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87" name="Straight Connector 86">
                <a:extLst>
                  <a:ext uri="{FF2B5EF4-FFF2-40B4-BE49-F238E27FC236}">
                    <a16:creationId xmlns:a16="http://schemas.microsoft.com/office/drawing/2014/main" id="{99607F5D-EB5E-1760-3BB7-A3437CDC938C}"/>
                  </a:ext>
                </a:extLst>
              </p:cNvPr>
              <p:cNvCxnSpPr/>
              <p:nvPr/>
            </p:nvCxnSpPr>
            <p:spPr>
              <a:xfrm>
                <a:off x="4498975" y="3291960"/>
                <a:ext cx="187325" cy="0"/>
              </a:xfrm>
              <a:prstGeom prst="line">
                <a:avLst/>
              </a:prstGeom>
              <a:ln w="44450">
                <a:solidFill>
                  <a:schemeClr val="tx2">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88" name="Block Arc 87">
                <a:extLst>
                  <a:ext uri="{FF2B5EF4-FFF2-40B4-BE49-F238E27FC236}">
                    <a16:creationId xmlns:a16="http://schemas.microsoft.com/office/drawing/2014/main" id="{FDC06B31-3F16-0629-E994-C431BC28F843}"/>
                  </a:ext>
                </a:extLst>
              </p:cNvPr>
              <p:cNvSpPr/>
              <p:nvPr/>
            </p:nvSpPr>
            <p:spPr>
              <a:xfrm rot="10800000">
                <a:off x="4386970" y="3103712"/>
                <a:ext cx="148167" cy="338395"/>
              </a:xfrm>
              <a:prstGeom prst="blockArc">
                <a:avLst>
                  <a:gd name="adj1" fmla="val 11063410"/>
                  <a:gd name="adj2" fmla="val 142168"/>
                  <a:gd name="adj3" fmla="val 23377"/>
                </a:avLst>
              </a:prstGeom>
              <a:solidFill>
                <a:schemeClr val="tx2">
                  <a:lumMod val="5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cxnSp>
            <p:nvCxnSpPr>
              <p:cNvPr id="89" name="Straight Connector 88">
                <a:extLst>
                  <a:ext uri="{FF2B5EF4-FFF2-40B4-BE49-F238E27FC236}">
                    <a16:creationId xmlns:a16="http://schemas.microsoft.com/office/drawing/2014/main" id="{5179B18F-47E7-AE2B-F0A0-FB1EB14F4A12}"/>
                  </a:ext>
                </a:extLst>
              </p:cNvPr>
              <p:cNvCxnSpPr/>
              <p:nvPr/>
            </p:nvCxnSpPr>
            <p:spPr>
              <a:xfrm>
                <a:off x="4286250" y="3291960"/>
                <a:ext cx="134128" cy="1845"/>
              </a:xfrm>
              <a:prstGeom prst="line">
                <a:avLst/>
              </a:prstGeom>
              <a:ln w="44450">
                <a:solidFill>
                  <a:schemeClr val="tx2">
                    <a:lumMod val="50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83" name="Curved Connector 82">
              <a:extLst>
                <a:ext uri="{FF2B5EF4-FFF2-40B4-BE49-F238E27FC236}">
                  <a16:creationId xmlns:a16="http://schemas.microsoft.com/office/drawing/2014/main" id="{89E861B9-1C28-2FE5-F4C6-E9748DBA6ADE}"/>
                </a:ext>
              </a:extLst>
            </p:cNvPr>
            <p:cNvCxnSpPr/>
            <p:nvPr/>
          </p:nvCxnSpPr>
          <p:spPr>
            <a:xfrm rot="5400000">
              <a:off x="4472533" y="2592488"/>
              <a:ext cx="745035" cy="336504"/>
            </a:xfrm>
            <a:prstGeom prst="curvedConnector3">
              <a:avLst>
                <a:gd name="adj1" fmla="val 460"/>
              </a:avLst>
            </a:prstGeom>
            <a:ln>
              <a:solidFill>
                <a:srgbClr val="FF6600"/>
              </a:solidFill>
              <a:tailEnd type="arrow"/>
            </a:ln>
            <a:effectLst/>
          </p:spPr>
          <p:style>
            <a:lnRef idx="2">
              <a:schemeClr val="accent1"/>
            </a:lnRef>
            <a:fillRef idx="0">
              <a:schemeClr val="accent1"/>
            </a:fillRef>
            <a:effectRef idx="1">
              <a:schemeClr val="accent1"/>
            </a:effectRef>
            <a:fontRef idx="minor">
              <a:schemeClr val="tx1"/>
            </a:fontRef>
          </p:style>
        </p:cxnSp>
        <p:sp>
          <p:nvSpPr>
            <p:cNvPr id="84" name="Rectangle 83">
              <a:extLst>
                <a:ext uri="{FF2B5EF4-FFF2-40B4-BE49-F238E27FC236}">
                  <a16:creationId xmlns:a16="http://schemas.microsoft.com/office/drawing/2014/main" id="{0E320C98-CE11-B6B5-6BAD-50512D75AEEA}"/>
                </a:ext>
              </a:extLst>
            </p:cNvPr>
            <p:cNvSpPr/>
            <p:nvPr/>
          </p:nvSpPr>
          <p:spPr>
            <a:xfrm>
              <a:off x="4993701" y="2203556"/>
              <a:ext cx="1293856" cy="369332"/>
            </a:xfrm>
            <a:prstGeom prst="rect">
              <a:avLst/>
            </a:prstGeom>
          </p:spPr>
          <p:txBody>
            <a:bodyPr wrap="none">
              <a:spAutoFit/>
            </a:bodyPr>
            <a:lstStyle/>
            <a:p>
              <a:r>
                <a:rPr lang="en-US" dirty="0">
                  <a:solidFill>
                    <a:srgbClr val="FF6600"/>
                  </a:solidFill>
                </a:rPr>
                <a:t>seed region</a:t>
              </a:r>
            </a:p>
          </p:txBody>
        </p:sp>
      </p:grpSp>
      <p:sp>
        <p:nvSpPr>
          <p:cNvPr id="98" name="Left Arrow 97">
            <a:extLst>
              <a:ext uri="{FF2B5EF4-FFF2-40B4-BE49-F238E27FC236}">
                <a16:creationId xmlns:a16="http://schemas.microsoft.com/office/drawing/2014/main" id="{A1595D4D-9EA2-5B80-7FC3-8B0442CB39DE}"/>
              </a:ext>
            </a:extLst>
          </p:cNvPr>
          <p:cNvSpPr/>
          <p:nvPr/>
        </p:nvSpPr>
        <p:spPr>
          <a:xfrm>
            <a:off x="4781320" y="3007605"/>
            <a:ext cx="418641" cy="352539"/>
          </a:xfrm>
          <a:prstGeom prst="leftArrow">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99" name="TextBox 98">
            <a:extLst>
              <a:ext uri="{FF2B5EF4-FFF2-40B4-BE49-F238E27FC236}">
                <a16:creationId xmlns:a16="http://schemas.microsoft.com/office/drawing/2014/main" id="{EECFE801-F175-BB57-104D-676C57B7AFB4}"/>
              </a:ext>
            </a:extLst>
          </p:cNvPr>
          <p:cNvSpPr txBox="1"/>
          <p:nvPr/>
        </p:nvSpPr>
        <p:spPr>
          <a:xfrm>
            <a:off x="5253209" y="4526096"/>
            <a:ext cx="3128791" cy="923330"/>
          </a:xfrm>
          <a:prstGeom prst="rect">
            <a:avLst/>
          </a:prstGeom>
          <a:noFill/>
        </p:spPr>
        <p:txBody>
          <a:bodyPr wrap="square" rtlCol="0">
            <a:spAutoFit/>
          </a:bodyPr>
          <a:lstStyle/>
          <a:p>
            <a:r>
              <a:rPr lang="en-NO" dirty="0">
                <a:latin typeface="Aptos Light" panose="020B0004020202020204" pitchFamily="34" charset="0"/>
              </a:rPr>
              <a:t>THIS IS THE SEQUENCE WE WANT TO LOOK AT </a:t>
            </a:r>
          </a:p>
          <a:p>
            <a:r>
              <a:rPr lang="en-NO" dirty="0">
                <a:latin typeface="Aptos Light" panose="020B0004020202020204" pitchFamily="34" charset="0"/>
              </a:rPr>
              <a:t>(IN </a:t>
            </a:r>
            <a:r>
              <a:rPr lang="en-NO" dirty="0">
                <a:solidFill>
                  <a:srgbClr val="0070C0"/>
                </a:solidFill>
                <a:latin typeface="Aptos Mono" panose="020B0009020202020204" pitchFamily="49" charset="0"/>
              </a:rPr>
              <a:t>mature.fa</a:t>
            </a:r>
            <a:r>
              <a:rPr lang="en-NO" dirty="0">
                <a:latin typeface="Aptos Light" panose="020B0004020202020204" pitchFamily="34" charset="0"/>
              </a:rPr>
              <a:t>)</a:t>
            </a:r>
            <a:endParaRPr lang="en-NO" dirty="0">
              <a:solidFill>
                <a:srgbClr val="0070C0"/>
              </a:solidFill>
              <a:latin typeface="Aptos Mono" panose="020B0009020202020204" pitchFamily="49" charset="0"/>
            </a:endParaRPr>
          </a:p>
        </p:txBody>
      </p:sp>
      <p:sp>
        <p:nvSpPr>
          <p:cNvPr id="100" name="Left Arrow 99">
            <a:extLst>
              <a:ext uri="{FF2B5EF4-FFF2-40B4-BE49-F238E27FC236}">
                <a16:creationId xmlns:a16="http://schemas.microsoft.com/office/drawing/2014/main" id="{21A1A2E4-005B-71A1-A623-4B8A26736D8F}"/>
              </a:ext>
            </a:extLst>
          </p:cNvPr>
          <p:cNvSpPr/>
          <p:nvPr/>
        </p:nvSpPr>
        <p:spPr>
          <a:xfrm>
            <a:off x="4647281" y="4790501"/>
            <a:ext cx="418641" cy="352539"/>
          </a:xfrm>
          <a:prstGeom prst="leftArrow">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Tree>
    <p:extLst>
      <p:ext uri="{BB962C8B-B14F-4D97-AF65-F5344CB8AC3E}">
        <p14:creationId xmlns:p14="http://schemas.microsoft.com/office/powerpoint/2010/main" val="40056794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97471" y="6031329"/>
            <a:ext cx="3084499" cy="307777"/>
          </a:xfrm>
          <a:prstGeom prst="rect">
            <a:avLst/>
          </a:prstGeom>
        </p:spPr>
        <p:txBody>
          <a:bodyPr wrap="none">
            <a:spAutoFit/>
          </a:bodyPr>
          <a:lstStyle/>
          <a:p>
            <a:r>
              <a:rPr lang="nb-NO" sz="1400" dirty="0">
                <a:solidFill>
                  <a:srgbClr val="0000FF"/>
                </a:solidFill>
                <a:latin typeface="Andale Mono"/>
                <a:cs typeface="Andale Mono"/>
              </a:rPr>
              <a:t>2009: 10.1101/gr.082701.108</a:t>
            </a:r>
            <a:endParaRPr lang="en-US" sz="1400" dirty="0">
              <a:solidFill>
                <a:srgbClr val="0000FF"/>
              </a:solidFill>
              <a:latin typeface="Andale Mono"/>
              <a:cs typeface="Andale Mono"/>
            </a:endParaRPr>
          </a:p>
        </p:txBody>
      </p:sp>
      <p:pic>
        <p:nvPicPr>
          <p:cNvPr id="5" name="Picture 4" descr="Screen Shot 2017-03-25 at 10.57.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2528" y="672782"/>
            <a:ext cx="6697578" cy="1376324"/>
          </a:xfrm>
          <a:prstGeom prst="rect">
            <a:avLst/>
          </a:prstGeom>
        </p:spPr>
      </p:pic>
      <p:pic>
        <p:nvPicPr>
          <p:cNvPr id="6" name="Picture 5" descr="Screen Shot 2017-03-25 at 10.57.5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652" y="2543647"/>
            <a:ext cx="4636671" cy="2465306"/>
          </a:xfrm>
          <a:prstGeom prst="rect">
            <a:avLst/>
          </a:prstGeom>
        </p:spPr>
      </p:pic>
      <p:sp>
        <p:nvSpPr>
          <p:cNvPr id="7" name="TextBox 6"/>
          <p:cNvSpPr txBox="1"/>
          <p:nvPr/>
        </p:nvSpPr>
        <p:spPr>
          <a:xfrm>
            <a:off x="1858678" y="5723552"/>
            <a:ext cx="3867165" cy="461665"/>
          </a:xfrm>
          <a:prstGeom prst="rect">
            <a:avLst/>
          </a:prstGeom>
          <a:noFill/>
        </p:spPr>
        <p:txBody>
          <a:bodyPr wrap="none" rtlCol="0">
            <a:spAutoFit/>
          </a:bodyPr>
          <a:lstStyle/>
          <a:p>
            <a:r>
              <a:rPr lang="en-US" sz="2400" dirty="0">
                <a:solidFill>
                  <a:srgbClr val="000090"/>
                </a:solidFill>
              </a:rPr>
              <a:t>TARGET SITE IDENTIFICATION</a:t>
            </a:r>
          </a:p>
        </p:txBody>
      </p:sp>
      <p:sp>
        <p:nvSpPr>
          <p:cNvPr id="8" name="TextBox 7"/>
          <p:cNvSpPr txBox="1"/>
          <p:nvPr/>
        </p:nvSpPr>
        <p:spPr>
          <a:xfrm>
            <a:off x="8563842" y="1150392"/>
            <a:ext cx="1951758" cy="830997"/>
          </a:xfrm>
          <a:prstGeom prst="rect">
            <a:avLst/>
          </a:prstGeom>
          <a:noFill/>
        </p:spPr>
        <p:txBody>
          <a:bodyPr wrap="square" rtlCol="0">
            <a:spAutoFit/>
          </a:bodyPr>
          <a:lstStyle/>
          <a:p>
            <a:pPr algn="ctr"/>
            <a:r>
              <a:rPr lang="en-US" sz="2400" dirty="0">
                <a:solidFill>
                  <a:srgbClr val="0000FF"/>
                </a:solidFill>
                <a:latin typeface="Calibri Light" panose="020F0302020204030204" pitchFamily="34" charset="0"/>
                <a:cs typeface="Calibri Light" panose="020F0302020204030204" pitchFamily="34" charset="0"/>
              </a:rPr>
              <a:t>Targeting model</a:t>
            </a:r>
          </a:p>
        </p:txBody>
      </p:sp>
      <p:pic>
        <p:nvPicPr>
          <p:cNvPr id="3" name="Picture 2">
            <a:extLst>
              <a:ext uri="{FF2B5EF4-FFF2-40B4-BE49-F238E27FC236}">
                <a16:creationId xmlns:a16="http://schemas.microsoft.com/office/drawing/2014/main" id="{57014EE4-F0D4-B041-A4CA-7258188857DE}"/>
              </a:ext>
            </a:extLst>
          </p:cNvPr>
          <p:cNvPicPr>
            <a:picLocks noChangeAspect="1"/>
          </p:cNvPicPr>
          <p:nvPr/>
        </p:nvPicPr>
        <p:blipFill>
          <a:blip r:embed="rId4"/>
          <a:stretch>
            <a:fillRect/>
          </a:stretch>
        </p:blipFill>
        <p:spPr>
          <a:xfrm>
            <a:off x="5942931" y="2313363"/>
            <a:ext cx="5241821" cy="2925873"/>
          </a:xfrm>
          <a:prstGeom prst="rect">
            <a:avLst/>
          </a:prstGeom>
        </p:spPr>
      </p:pic>
    </p:spTree>
    <p:extLst>
      <p:ext uri="{BB962C8B-B14F-4D97-AF65-F5344CB8AC3E}">
        <p14:creationId xmlns:p14="http://schemas.microsoft.com/office/powerpoint/2010/main" val="35570186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147176347" name="TextBox 2083639400"/>
          <p:cNvSpPr txBox="1"/>
          <p:nvPr/>
        </p:nvSpPr>
        <p:spPr bwMode="auto">
          <a:xfrm>
            <a:off x="242370" y="344083"/>
            <a:ext cx="11596211" cy="4084388"/>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nb-NO" sz="2200" u="none" strike="noStrike" cap="none" spc="0" dirty="0">
                <a:solidFill>
                  <a:schemeClr val="tx1"/>
                </a:solidFill>
                <a:latin typeface="Aptos Light" panose="020B0004020202020204" pitchFamily="34" charset="0"/>
                <a:ea typeface="DejaVu Sans Mono"/>
                <a:cs typeface="DejaVu Sans Mono"/>
              </a:rPr>
              <a:t>So, </a:t>
            </a:r>
            <a:r>
              <a:rPr lang="nb-NO" sz="2200" u="none" strike="noStrike" cap="none" spc="0" dirty="0" err="1">
                <a:solidFill>
                  <a:schemeClr val="tx1"/>
                </a:solidFill>
                <a:latin typeface="Aptos Light" panose="020B0004020202020204" pitchFamily="34" charset="0"/>
                <a:ea typeface="DejaVu Sans Mono"/>
                <a:cs typeface="DejaVu Sans Mono"/>
              </a:rPr>
              <a:t>let’s</a:t>
            </a:r>
            <a:r>
              <a:rPr lang="nb-NO" sz="2200" u="none" strike="noStrike" cap="none" spc="0" dirty="0">
                <a:solidFill>
                  <a:schemeClr val="tx1"/>
                </a:solidFill>
                <a:latin typeface="Aptos Light" panose="020B0004020202020204" pitchFamily="34" charset="0"/>
                <a:ea typeface="DejaVu Sans Mono"/>
                <a:cs typeface="DejaVu Sans Mono"/>
              </a:rPr>
              <a:t> </a:t>
            </a:r>
            <a:r>
              <a:rPr lang="nb-NO" sz="2200" u="none" strike="noStrike" cap="none" spc="0" dirty="0" err="1">
                <a:solidFill>
                  <a:schemeClr val="tx1"/>
                </a:solidFill>
                <a:latin typeface="Aptos Light" panose="020B0004020202020204" pitchFamily="34" charset="0"/>
                <a:ea typeface="DejaVu Sans Mono"/>
                <a:cs typeface="DejaVu Sans Mono"/>
              </a:rPr>
              <a:t>begin</a:t>
            </a:r>
            <a:r>
              <a:rPr lang="nb-NO" sz="2200" dirty="0">
                <a:latin typeface="Aptos Light" panose="020B0004020202020204" pitchFamily="34" charset="0"/>
                <a:ea typeface="DejaVu Sans Mono"/>
                <a:cs typeface="DejaVu Sans Mono"/>
              </a:rPr>
              <a:t> by </a:t>
            </a:r>
            <a:r>
              <a:rPr lang="nb-NO" sz="2200" dirty="0" err="1">
                <a:latin typeface="Aptos Light" panose="020B0004020202020204" pitchFamily="34" charset="0"/>
                <a:ea typeface="DejaVu Sans Mono"/>
                <a:cs typeface="DejaVu Sans Mono"/>
              </a:rPr>
              <a:t>looking</a:t>
            </a:r>
            <a:r>
              <a:rPr lang="nb-NO" sz="2200" dirty="0">
                <a:latin typeface="Aptos Light" panose="020B0004020202020204" pitchFamily="34" charset="0"/>
                <a:ea typeface="DejaVu Sans Mono"/>
                <a:cs typeface="DejaVu Sans Mono"/>
              </a:rPr>
              <a:t> at </a:t>
            </a:r>
            <a:r>
              <a:rPr lang="nb-NO" sz="2200" dirty="0" err="1">
                <a:latin typeface="Aptos Light" panose="020B0004020202020204" pitchFamily="34" charset="0"/>
                <a:ea typeface="DejaVu Sans Mono"/>
                <a:cs typeface="DejaVu Sans Mono"/>
              </a:rPr>
              <a:t>the</a:t>
            </a:r>
            <a:r>
              <a:rPr lang="nb-NO" sz="2200" dirty="0">
                <a:latin typeface="Aptos Light" panose="020B0004020202020204" pitchFamily="34" charset="0"/>
                <a:ea typeface="DejaVu Sans Mono"/>
                <a:cs typeface="DejaVu Sans Mono"/>
              </a:rPr>
              <a:t> </a:t>
            </a:r>
            <a:r>
              <a:rPr lang="nb-NO" sz="2200" dirty="0" err="1">
                <a:latin typeface="Aptos Light" panose="020B0004020202020204" pitchFamily="34" charset="0"/>
                <a:ea typeface="DejaVu Sans Mono"/>
                <a:cs typeface="DejaVu Sans Mono"/>
              </a:rPr>
              <a:t>mature</a:t>
            </a:r>
            <a:r>
              <a:rPr lang="nb-NO" sz="2200" dirty="0">
                <a:latin typeface="Aptos Light" panose="020B0004020202020204" pitchFamily="34" charset="0"/>
                <a:ea typeface="DejaVu Sans Mono"/>
                <a:cs typeface="DejaVu Sans Mono"/>
              </a:rPr>
              <a:t> </a:t>
            </a:r>
            <a:r>
              <a:rPr lang="nb-NO" sz="2200" dirty="0" err="1">
                <a:latin typeface="Aptos Light" panose="020B0004020202020204" pitchFamily="34" charset="0"/>
                <a:ea typeface="DejaVu Sans Mono"/>
                <a:cs typeface="DejaVu Sans Mono"/>
              </a:rPr>
              <a:t>sequences</a:t>
            </a:r>
            <a:r>
              <a:rPr lang="nb-NO" sz="2200" dirty="0">
                <a:latin typeface="Aptos Light" panose="020B0004020202020204" pitchFamily="34" charset="0"/>
                <a:ea typeface="DejaVu Sans Mono"/>
                <a:cs typeface="DejaVu Sans Mono"/>
              </a:rPr>
              <a:t> in miRBase</a:t>
            </a:r>
          </a:p>
          <a:p>
            <a:pPr>
              <a:defRPr/>
            </a:pPr>
            <a:r>
              <a:rPr lang="nb-NO" sz="2200" dirty="0" err="1">
                <a:latin typeface="Aptos Light" panose="020B0004020202020204" pitchFamily="34" charset="0"/>
                <a:ea typeface="DejaVu Sans Mono"/>
                <a:cs typeface="DejaVu Sans Mono"/>
              </a:rPr>
              <a:t>These</a:t>
            </a:r>
            <a:r>
              <a:rPr lang="nb-NO" sz="2200" dirty="0">
                <a:latin typeface="Aptos Light" panose="020B0004020202020204" pitchFamily="34" charset="0"/>
                <a:ea typeface="DejaVu Sans Mono"/>
                <a:cs typeface="DejaVu Sans Mono"/>
              </a:rPr>
              <a:t> </a:t>
            </a:r>
            <a:r>
              <a:rPr lang="nb-NO" sz="2200" dirty="0" err="1">
                <a:latin typeface="Aptos Light" panose="020B0004020202020204" pitchFamily="34" charset="0"/>
                <a:ea typeface="DejaVu Sans Mono"/>
                <a:cs typeface="DejaVu Sans Mono"/>
              </a:rPr>
              <a:t>are</a:t>
            </a:r>
            <a:r>
              <a:rPr lang="nb-NO" sz="2200" dirty="0">
                <a:latin typeface="Aptos Light" panose="020B0004020202020204" pitchFamily="34" charset="0"/>
                <a:ea typeface="DejaVu Sans Mono"/>
                <a:cs typeface="DejaVu Sans Mono"/>
              </a:rPr>
              <a:t> </a:t>
            </a:r>
            <a:r>
              <a:rPr lang="nb-NO" sz="2200" dirty="0" err="1">
                <a:latin typeface="Aptos Light" panose="020B0004020202020204" pitchFamily="34" charset="0"/>
                <a:ea typeface="DejaVu Sans Mono"/>
                <a:cs typeface="DejaVu Sans Mono"/>
              </a:rPr>
              <a:t>stored</a:t>
            </a:r>
            <a:r>
              <a:rPr lang="nb-NO" sz="2200" dirty="0">
                <a:latin typeface="Aptos Light" panose="020B0004020202020204" pitchFamily="34" charset="0"/>
                <a:ea typeface="DejaVu Sans Mono"/>
                <a:cs typeface="DejaVu Sans Mono"/>
              </a:rPr>
              <a:t> in </a:t>
            </a:r>
          </a:p>
          <a:p>
            <a:pPr>
              <a:defRPr/>
            </a:pPr>
            <a:endParaRPr lang="nb-NO" sz="2200" dirty="0">
              <a:latin typeface="Aptos Light" panose="020B0004020202020204" pitchFamily="34" charset="0"/>
              <a:ea typeface="DejaVu Sans Mono"/>
              <a:cs typeface="DejaVu Sans Mono"/>
            </a:endParaRPr>
          </a:p>
          <a:p>
            <a:pPr>
              <a:defRPr/>
            </a:pPr>
            <a:r>
              <a:rPr lang="nb-NO" sz="2000" dirty="0" err="1">
                <a:solidFill>
                  <a:srgbClr val="7030A0"/>
                </a:solidFill>
                <a:latin typeface="Courier New" panose="02070309020205020404" pitchFamily="49" charset="0"/>
                <a:ea typeface="DejaVu Sans Mono"/>
                <a:cs typeface="Courier New" panose="02070309020205020404" pitchFamily="49" charset="0"/>
              </a:rPr>
              <a:t>reproducible_research</a:t>
            </a:r>
            <a:r>
              <a:rPr lang="nb-NO" sz="2000" dirty="0">
                <a:solidFill>
                  <a:srgbClr val="7030A0"/>
                </a:solidFill>
                <a:latin typeface="Courier New" panose="02070309020205020404" pitchFamily="49" charset="0"/>
                <a:ea typeface="DejaVu Sans Mono"/>
                <a:cs typeface="Courier New" panose="02070309020205020404" pitchFamily="49" charset="0"/>
              </a:rPr>
              <a:t>/data/</a:t>
            </a:r>
            <a:r>
              <a:rPr lang="nb-NO" sz="2000" dirty="0" err="1">
                <a:solidFill>
                  <a:srgbClr val="7030A0"/>
                </a:solidFill>
                <a:latin typeface="Courier New" panose="02070309020205020404" pitchFamily="49" charset="0"/>
                <a:ea typeface="DejaVu Sans Mono"/>
                <a:cs typeface="Courier New" panose="02070309020205020404" pitchFamily="49" charset="0"/>
              </a:rPr>
              <a:t>mirbase</a:t>
            </a:r>
            <a:endParaRPr lang="nb-NO" sz="2000" dirty="0">
              <a:solidFill>
                <a:srgbClr val="7030A0"/>
              </a:solidFill>
              <a:latin typeface="Courier New" panose="02070309020205020404" pitchFamily="49" charset="0"/>
              <a:ea typeface="DejaVu Sans Mono"/>
              <a:cs typeface="Courier New" panose="02070309020205020404" pitchFamily="49" charset="0"/>
            </a:endParaRPr>
          </a:p>
          <a:p>
            <a:pPr>
              <a:defRPr/>
            </a:pPr>
            <a:r>
              <a:rPr lang="nb-NO" sz="2000" dirty="0">
                <a:solidFill>
                  <a:srgbClr val="7030A0"/>
                </a:solidFill>
                <a:latin typeface="Courier New" panose="02070309020205020404" pitchFamily="49" charset="0"/>
                <a:ea typeface="DejaVu Sans Mono"/>
                <a:cs typeface="Courier New" panose="02070309020205020404" pitchFamily="49" charset="0"/>
              </a:rPr>
              <a:t>├── 21</a:t>
            </a:r>
          </a:p>
          <a:p>
            <a:pPr>
              <a:defRPr/>
            </a:pPr>
            <a:r>
              <a:rPr lang="nb-NO" sz="2000" dirty="0">
                <a:solidFill>
                  <a:srgbClr val="7030A0"/>
                </a:solidFill>
                <a:latin typeface="Courier New" panose="02070309020205020404" pitchFamily="49" charset="0"/>
                <a:ea typeface="DejaVu Sans Mono"/>
                <a:cs typeface="Courier New" panose="02070309020205020404" pitchFamily="49" charset="0"/>
              </a:rPr>
              <a:t>│   ├── hsa_s.gff3</a:t>
            </a:r>
          </a:p>
          <a:p>
            <a:pPr>
              <a:defRPr/>
            </a:pPr>
            <a:r>
              <a:rPr lang="nb-NO" sz="2000" dirty="0">
                <a:solidFill>
                  <a:srgbClr val="7030A0"/>
                </a:solidFill>
                <a:latin typeface="Courier New" panose="02070309020205020404" pitchFamily="49" charset="0"/>
                <a:ea typeface="DejaVu Sans Mono"/>
                <a:cs typeface="Courier New" panose="02070309020205020404" pitchFamily="49" charset="0"/>
              </a:rPr>
              <a:t>│   ├── hsa.gff3</a:t>
            </a:r>
          </a:p>
          <a:p>
            <a:pPr>
              <a:defRPr/>
            </a:pPr>
            <a:r>
              <a:rPr lang="nb-NO" sz="2000" dirty="0">
                <a:solidFill>
                  <a:srgbClr val="7030A0"/>
                </a:solidFill>
                <a:latin typeface="Courier New" panose="02070309020205020404" pitchFamily="49" charset="0"/>
                <a:ea typeface="DejaVu Sans Mono"/>
                <a:cs typeface="Courier New" panose="02070309020205020404" pitchFamily="49" charset="0"/>
              </a:rPr>
              <a:t>│   └── </a:t>
            </a:r>
            <a:r>
              <a:rPr lang="nb-NO" sz="2000" dirty="0">
                <a:solidFill>
                  <a:srgbClr val="7030A0"/>
                </a:solidFill>
                <a:highlight>
                  <a:srgbClr val="FFFF00"/>
                </a:highlight>
                <a:latin typeface="Courier New" panose="02070309020205020404" pitchFamily="49" charset="0"/>
                <a:ea typeface="DejaVu Sans Mono"/>
                <a:cs typeface="Courier New" panose="02070309020205020404" pitchFamily="49" charset="0"/>
              </a:rPr>
              <a:t>mature.21.fa</a:t>
            </a:r>
          </a:p>
          <a:p>
            <a:pPr>
              <a:defRPr/>
            </a:pPr>
            <a:r>
              <a:rPr lang="nb-NO" sz="2000" dirty="0">
                <a:solidFill>
                  <a:srgbClr val="7030A0"/>
                </a:solidFill>
                <a:latin typeface="Courier New" panose="02070309020205020404" pitchFamily="49" charset="0"/>
                <a:ea typeface="DejaVu Sans Mono"/>
                <a:cs typeface="Courier New" panose="02070309020205020404" pitchFamily="49" charset="0"/>
              </a:rPr>
              <a:t>└── 22.1</a:t>
            </a:r>
          </a:p>
          <a:p>
            <a:pPr>
              <a:defRPr/>
            </a:pPr>
            <a:r>
              <a:rPr lang="nb-NO" sz="2000" dirty="0">
                <a:solidFill>
                  <a:srgbClr val="7030A0"/>
                </a:solidFill>
                <a:latin typeface="Courier New" panose="02070309020205020404" pitchFamily="49" charset="0"/>
                <a:ea typeface="DejaVu Sans Mono"/>
                <a:cs typeface="Courier New" panose="02070309020205020404" pitchFamily="49" charset="0"/>
              </a:rPr>
              <a:t>    ├── </a:t>
            </a:r>
            <a:r>
              <a:rPr lang="nb-NO" sz="2000" dirty="0" err="1">
                <a:solidFill>
                  <a:srgbClr val="7030A0"/>
                </a:solidFill>
                <a:latin typeface="Courier New" panose="02070309020205020404" pitchFamily="49" charset="0"/>
                <a:ea typeface="DejaVu Sans Mono"/>
                <a:cs typeface="Courier New" panose="02070309020205020404" pitchFamily="49" charset="0"/>
              </a:rPr>
              <a:t>hairpin.fa</a:t>
            </a:r>
            <a:endParaRPr lang="nb-NO" sz="2000" dirty="0">
              <a:solidFill>
                <a:srgbClr val="7030A0"/>
              </a:solidFill>
              <a:latin typeface="Courier New" panose="02070309020205020404" pitchFamily="49" charset="0"/>
              <a:ea typeface="DejaVu Sans Mono"/>
              <a:cs typeface="Courier New" panose="02070309020205020404" pitchFamily="49" charset="0"/>
            </a:endParaRPr>
          </a:p>
          <a:p>
            <a:pPr>
              <a:defRPr/>
            </a:pPr>
            <a:r>
              <a:rPr lang="nb-NO" sz="2000" dirty="0">
                <a:solidFill>
                  <a:srgbClr val="7030A0"/>
                </a:solidFill>
                <a:latin typeface="Courier New" panose="02070309020205020404" pitchFamily="49" charset="0"/>
                <a:ea typeface="DejaVu Sans Mono"/>
                <a:cs typeface="Courier New" panose="02070309020205020404" pitchFamily="49" charset="0"/>
              </a:rPr>
              <a:t>    ├── hsa.gff3</a:t>
            </a:r>
          </a:p>
          <a:p>
            <a:pPr>
              <a:defRPr/>
            </a:pPr>
            <a:r>
              <a:rPr lang="nb-NO" sz="2000" dirty="0">
                <a:solidFill>
                  <a:srgbClr val="7030A0"/>
                </a:solidFill>
                <a:latin typeface="Courier New" panose="02070309020205020404" pitchFamily="49" charset="0"/>
                <a:ea typeface="DejaVu Sans Mono"/>
                <a:cs typeface="Courier New" panose="02070309020205020404" pitchFamily="49" charset="0"/>
              </a:rPr>
              <a:t>    └── </a:t>
            </a:r>
            <a:r>
              <a:rPr lang="nb-NO" sz="2000" dirty="0" err="1">
                <a:solidFill>
                  <a:srgbClr val="7030A0"/>
                </a:solidFill>
                <a:highlight>
                  <a:srgbClr val="FFFF00"/>
                </a:highlight>
                <a:latin typeface="Courier New" panose="02070309020205020404" pitchFamily="49" charset="0"/>
                <a:ea typeface="DejaVu Sans Mono"/>
                <a:cs typeface="Courier New" panose="02070309020205020404" pitchFamily="49" charset="0"/>
              </a:rPr>
              <a:t>mature.fa</a:t>
            </a:r>
            <a:endParaRPr lang="nb-NO" sz="2000" dirty="0">
              <a:solidFill>
                <a:srgbClr val="7030A0"/>
              </a:solidFill>
              <a:highlight>
                <a:srgbClr val="FFFF00"/>
              </a:highlight>
              <a:latin typeface="Courier New" panose="02070309020205020404" pitchFamily="49" charset="0"/>
              <a:ea typeface="DejaVu Sans Mono"/>
              <a:cs typeface="Courier New" panose="02070309020205020404" pitchFamily="49" charset="0"/>
            </a:endParaRPr>
          </a:p>
          <a:p>
            <a:pPr>
              <a:defRPr/>
            </a:pPr>
            <a:endParaRPr lang="nb-NO" sz="2200" u="none" strike="noStrike" cap="none" spc="0" dirty="0">
              <a:solidFill>
                <a:schemeClr val="tx1"/>
              </a:solidFill>
              <a:latin typeface="Aptos Light" panose="020B0004020202020204" pitchFamily="34" charset="0"/>
              <a:ea typeface="DejaVu Sans Mono"/>
              <a:cs typeface="DejaVu Sans Mono"/>
            </a:endParaRPr>
          </a:p>
        </p:txBody>
      </p:sp>
      <p:sp>
        <p:nvSpPr>
          <p:cNvPr id="3" name="TextBox 2">
            <a:extLst>
              <a:ext uri="{FF2B5EF4-FFF2-40B4-BE49-F238E27FC236}">
                <a16:creationId xmlns:a16="http://schemas.microsoft.com/office/drawing/2014/main" id="{CAA467BF-E331-D016-55A5-5F9BD764C121}"/>
              </a:ext>
            </a:extLst>
          </p:cNvPr>
          <p:cNvSpPr txBox="1"/>
          <p:nvPr/>
        </p:nvSpPr>
        <p:spPr>
          <a:xfrm>
            <a:off x="4913523" y="1863644"/>
            <a:ext cx="6855244" cy="4770537"/>
          </a:xfrm>
          <a:prstGeom prst="rect">
            <a:avLst/>
          </a:prstGeom>
          <a:solidFill>
            <a:schemeClr val="accent1">
              <a:lumMod val="20000"/>
              <a:lumOff val="80000"/>
            </a:schemeClr>
          </a:solidFill>
          <a:ln>
            <a:solidFill>
              <a:schemeClr val="accent1">
                <a:lumMod val="75000"/>
              </a:schemeClr>
            </a:solidFill>
          </a:ln>
        </p:spPr>
        <p:txBody>
          <a:bodyPr wrap="square">
            <a:spAutoFit/>
          </a:bodyPr>
          <a:lstStyle/>
          <a:p>
            <a:r>
              <a:rPr lang="en-NO" sz="1600" dirty="0">
                <a:highlight>
                  <a:srgbClr val="00FFFF"/>
                </a:highlight>
                <a:latin typeface="Aptos Mono" panose="020B0009020202020204" pitchFamily="49" charset="0"/>
              </a:rPr>
              <a:t>from Bio import SeqIO</a:t>
            </a:r>
          </a:p>
          <a:p>
            <a:r>
              <a:rPr lang="en-NO" sz="1600" dirty="0">
                <a:highlight>
                  <a:srgbClr val="00FFFF"/>
                </a:highlight>
                <a:latin typeface="Aptos Mono" panose="020B0009020202020204" pitchFamily="49" charset="0"/>
                <a:cs typeface="Courier New" panose="02070309020205020404" pitchFamily="49" charset="0"/>
              </a:rPr>
              <a:t>import pandas as pd</a:t>
            </a:r>
          </a:p>
          <a:p>
            <a:endParaRPr lang="en-NO" sz="1600" dirty="0">
              <a:latin typeface="Aptos Mono" panose="020B0009020202020204" pitchFamily="49" charset="0"/>
              <a:cs typeface="Courier New" panose="02070309020205020404" pitchFamily="49" charset="0"/>
            </a:endParaRPr>
          </a:p>
          <a:p>
            <a:r>
              <a:rPr lang="en-NO" sz="1600" dirty="0">
                <a:latin typeface="Aptos Mono" panose="020B0009020202020204" pitchFamily="49" charset="0"/>
                <a:cs typeface="Courier New" panose="02070309020205020404" pitchFamily="49" charset="0"/>
              </a:rPr>
              <a:t>records = list(SeqIO.parse("22.1/mature.fa", "fasta"))</a:t>
            </a:r>
          </a:p>
          <a:p>
            <a:endParaRPr lang="en-NO" sz="1600" dirty="0">
              <a:latin typeface="Aptos Mono" panose="020B0009020202020204" pitchFamily="49" charset="0"/>
              <a:cs typeface="Courier New" panose="02070309020205020404" pitchFamily="49" charset="0"/>
            </a:endParaRPr>
          </a:p>
          <a:p>
            <a:r>
              <a:rPr lang="en-NO" sz="1600" dirty="0">
                <a:latin typeface="Aptos Mono" panose="020B0009020202020204" pitchFamily="49" charset="0"/>
                <a:cs typeface="Courier New" panose="02070309020205020404" pitchFamily="49" charset="0"/>
              </a:rPr>
              <a:t>seqLens = []</a:t>
            </a:r>
          </a:p>
          <a:p>
            <a:r>
              <a:rPr lang="en-NO" sz="1600" dirty="0">
                <a:latin typeface="Aptos Mono" panose="020B0009020202020204" pitchFamily="49" charset="0"/>
                <a:cs typeface="Courier New" panose="02070309020205020404" pitchFamily="49" charset="0"/>
              </a:rPr>
              <a:t>i=0</a:t>
            </a:r>
          </a:p>
          <a:p>
            <a:r>
              <a:rPr lang="en-NO" sz="1600" dirty="0">
                <a:latin typeface="Aptos Mono" panose="020B0009020202020204" pitchFamily="49" charset="0"/>
                <a:cs typeface="Courier New" panose="02070309020205020404" pitchFamily="49" charset="0"/>
              </a:rPr>
              <a:t>while i &lt; len(records):</a:t>
            </a:r>
          </a:p>
          <a:p>
            <a:r>
              <a:rPr lang="en-NO" sz="1600" dirty="0">
                <a:latin typeface="Aptos Mono" panose="020B0009020202020204" pitchFamily="49" charset="0"/>
                <a:cs typeface="Courier New" panose="02070309020205020404" pitchFamily="49" charset="0"/>
              </a:rPr>
              <a:t>    seqLens.append(len(records[i].seq))</a:t>
            </a:r>
          </a:p>
          <a:p>
            <a:r>
              <a:rPr lang="en-NO" sz="1600" dirty="0">
                <a:latin typeface="Aptos Mono" panose="020B0009020202020204" pitchFamily="49" charset="0"/>
                <a:cs typeface="Courier New" panose="02070309020205020404" pitchFamily="49" charset="0"/>
              </a:rPr>
              <a:t>    i = i + 1</a:t>
            </a:r>
          </a:p>
          <a:p>
            <a:r>
              <a:rPr lang="en-NO" sz="1600" dirty="0">
                <a:latin typeface="Aptos Mono" panose="020B0009020202020204" pitchFamily="49" charset="0"/>
                <a:cs typeface="Courier New" panose="02070309020205020404" pitchFamily="49" charset="0"/>
              </a:rPr>
              <a:t>dfseqLens = pd.DataFrame(seqLens, columns=['lengths'])</a:t>
            </a:r>
          </a:p>
          <a:p>
            <a:endParaRPr lang="en-NO" sz="1600" dirty="0">
              <a:latin typeface="Aptos Mono" panose="020B0009020202020204" pitchFamily="49" charset="0"/>
              <a:cs typeface="Courier New" panose="02070309020205020404" pitchFamily="49" charset="0"/>
            </a:endParaRPr>
          </a:p>
          <a:p>
            <a:r>
              <a:rPr lang="en-NO" sz="1600" dirty="0">
                <a:highlight>
                  <a:srgbClr val="00FFFF"/>
                </a:highlight>
                <a:latin typeface="Aptos Mono" panose="020B0009020202020204" pitchFamily="49" charset="0"/>
                <a:cs typeface="Courier New" panose="02070309020205020404" pitchFamily="49" charset="0"/>
              </a:rPr>
              <a:t>from matplotlib import pyplot as plt</a:t>
            </a:r>
          </a:p>
          <a:p>
            <a:r>
              <a:rPr lang="en-NO" sz="1600" dirty="0">
                <a:highlight>
                  <a:srgbClr val="00FFFF"/>
                </a:highlight>
                <a:latin typeface="Aptos Mono" panose="020B0009020202020204" pitchFamily="49" charset="0"/>
                <a:cs typeface="Courier New" panose="02070309020205020404" pitchFamily="49" charset="0"/>
              </a:rPr>
              <a:t>import seaborn as sns</a:t>
            </a:r>
          </a:p>
          <a:p>
            <a:endParaRPr lang="en-NO" sz="1600" dirty="0">
              <a:latin typeface="Aptos Mono" panose="020B0009020202020204" pitchFamily="49" charset="0"/>
              <a:cs typeface="Courier New" panose="02070309020205020404" pitchFamily="49" charset="0"/>
            </a:endParaRPr>
          </a:p>
          <a:p>
            <a:r>
              <a:rPr lang="en-NO" sz="1600" dirty="0">
                <a:latin typeface="Aptos Mono" panose="020B0009020202020204" pitchFamily="49" charset="0"/>
                <a:cs typeface="Courier New" panose="02070309020205020404" pitchFamily="49" charset="0"/>
              </a:rPr>
              <a:t>histplot=sns.histplot(data=dfseqLens, x="lengths", binwidth=1)</a:t>
            </a:r>
          </a:p>
          <a:p>
            <a:r>
              <a:rPr lang="en-NO" sz="1600" dirty="0">
                <a:latin typeface="Aptos Mono" panose="020B0009020202020204" pitchFamily="49" charset="0"/>
                <a:cs typeface="Courier New" panose="02070309020205020404" pitchFamily="49" charset="0"/>
              </a:rPr>
              <a:t>fig=histplot.get_figure()</a:t>
            </a:r>
          </a:p>
          <a:p>
            <a:r>
              <a:rPr lang="en-NO" sz="1600" dirty="0">
                <a:latin typeface="Aptos Mono" panose="020B0009020202020204" pitchFamily="49" charset="0"/>
                <a:cs typeface="Courier New" panose="02070309020205020404" pitchFamily="49" charset="0"/>
              </a:rPr>
              <a:t>fig.savefig("22.1/out.png")</a:t>
            </a:r>
          </a:p>
        </p:txBody>
      </p:sp>
      <p:pic>
        <p:nvPicPr>
          <p:cNvPr id="7" name="Picture 6" descr="A graph of a number of individuals&#10;&#10;AI-generated content may be incorrect.">
            <a:extLst>
              <a:ext uri="{FF2B5EF4-FFF2-40B4-BE49-F238E27FC236}">
                <a16:creationId xmlns:a16="http://schemas.microsoft.com/office/drawing/2014/main" id="{4B7213F6-378C-A1F4-FF9B-F95D5FD204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373" y="4136833"/>
            <a:ext cx="3490205" cy="2617654"/>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E0B8886-D191-025A-1EF9-295947084FE0}"/>
            </a:ext>
          </a:extLst>
        </p:cNvPr>
        <p:cNvGrpSpPr/>
        <p:nvPr/>
      </p:nvGrpSpPr>
      <p:grpSpPr bwMode="auto">
        <a:xfrm>
          <a:off x="0" y="0"/>
          <a:ext cx="0" cy="0"/>
          <a:chOff x="0" y="0"/>
          <a:chExt cx="0" cy="0"/>
        </a:xfrm>
      </p:grpSpPr>
      <p:sp>
        <p:nvSpPr>
          <p:cNvPr id="2147176347" name="TextBox 2083639400">
            <a:extLst>
              <a:ext uri="{FF2B5EF4-FFF2-40B4-BE49-F238E27FC236}">
                <a16:creationId xmlns:a16="http://schemas.microsoft.com/office/drawing/2014/main" id="{F91EDF5E-EBDC-5EC5-10EA-51C6724065CD}"/>
              </a:ext>
            </a:extLst>
          </p:cNvPr>
          <p:cNvSpPr txBox="1"/>
          <p:nvPr/>
        </p:nvSpPr>
        <p:spPr bwMode="auto">
          <a:xfrm>
            <a:off x="143218" y="333066"/>
            <a:ext cx="11596211" cy="588161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nb-NO" sz="2200" dirty="0">
                <a:latin typeface="Aptos Light" panose="020B0004020202020204" pitchFamily="34" charset="0"/>
                <a:ea typeface="DejaVu Sans Mono"/>
                <a:cs typeface="DejaVu Sans Mono"/>
              </a:rPr>
              <a:t>This is </a:t>
            </a:r>
            <a:r>
              <a:rPr lang="nb-NO" sz="2200" dirty="0" err="1">
                <a:latin typeface="Aptos Light" panose="020B0004020202020204" pitchFamily="34" charset="0"/>
                <a:ea typeface="DejaVu Sans Mono"/>
                <a:cs typeface="DejaVu Sans Mono"/>
              </a:rPr>
              <a:t>the</a:t>
            </a:r>
            <a:r>
              <a:rPr lang="nb-NO" sz="2200" dirty="0">
                <a:latin typeface="Aptos Light" panose="020B0004020202020204" pitchFamily="34" charset="0"/>
                <a:ea typeface="DejaVu Sans Mono"/>
                <a:cs typeface="DejaVu Sans Mono"/>
              </a:rPr>
              <a:t> plot for </a:t>
            </a:r>
            <a:r>
              <a:rPr lang="nb-NO" sz="2200" u="sng" dirty="0">
                <a:latin typeface="Aptos Light" panose="020B0004020202020204" pitchFamily="34" charset="0"/>
                <a:ea typeface="DejaVu Sans Mono"/>
                <a:cs typeface="DejaVu Sans Mono"/>
              </a:rPr>
              <a:t>all</a:t>
            </a:r>
            <a:r>
              <a:rPr lang="nb-NO" sz="2200" dirty="0">
                <a:latin typeface="Aptos Light" panose="020B0004020202020204" pitchFamily="34" charset="0"/>
                <a:ea typeface="DejaVu Sans Mono"/>
                <a:cs typeface="DejaVu Sans Mono"/>
              </a:rPr>
              <a:t> </a:t>
            </a:r>
            <a:r>
              <a:rPr lang="nb-NO" sz="2200" dirty="0" err="1">
                <a:latin typeface="Aptos Light" panose="020B0004020202020204" pitchFamily="34" charset="0"/>
                <a:ea typeface="DejaVu Sans Mono"/>
                <a:cs typeface="DejaVu Sans Mono"/>
              </a:rPr>
              <a:t>mature</a:t>
            </a:r>
            <a:r>
              <a:rPr lang="nb-NO" sz="2200" dirty="0">
                <a:latin typeface="Aptos Light" panose="020B0004020202020204" pitchFamily="34" charset="0"/>
                <a:ea typeface="DejaVu Sans Mono"/>
                <a:cs typeface="DejaVu Sans Mono"/>
              </a:rPr>
              <a:t> </a:t>
            </a:r>
            <a:r>
              <a:rPr lang="nb-NO" sz="2200" dirty="0" err="1">
                <a:latin typeface="Aptos Light" panose="020B0004020202020204" pitchFamily="34" charset="0"/>
                <a:ea typeface="DejaVu Sans Mono"/>
                <a:cs typeface="DejaVu Sans Mono"/>
              </a:rPr>
              <a:t>sequences</a:t>
            </a:r>
            <a:r>
              <a:rPr lang="nb-NO" sz="2200" dirty="0">
                <a:latin typeface="Aptos Light" panose="020B0004020202020204" pitchFamily="34" charset="0"/>
                <a:ea typeface="DejaVu Sans Mono"/>
                <a:cs typeface="DejaVu Sans Mono"/>
              </a:rPr>
              <a:t>. </a:t>
            </a:r>
          </a:p>
          <a:p>
            <a:pPr>
              <a:defRPr/>
            </a:pPr>
            <a:r>
              <a:rPr lang="nb-NO" sz="2200" dirty="0" err="1">
                <a:latin typeface="Aptos Light" panose="020B0004020202020204" pitchFamily="34" charset="0"/>
                <a:ea typeface="DejaVu Sans Mono"/>
                <a:cs typeface="DejaVu Sans Mono"/>
              </a:rPr>
              <a:t>Next</a:t>
            </a:r>
            <a:r>
              <a:rPr lang="nb-NO" sz="2200" dirty="0">
                <a:latin typeface="Aptos Light" panose="020B0004020202020204" pitchFamily="34" charset="0"/>
                <a:ea typeface="DejaVu Sans Mono"/>
                <a:cs typeface="DejaVu Sans Mono"/>
              </a:rPr>
              <a:t>, </a:t>
            </a:r>
          </a:p>
          <a:p>
            <a:pPr>
              <a:defRPr/>
            </a:pPr>
            <a:r>
              <a:rPr lang="nb-NO" sz="2200" dirty="0" err="1">
                <a:latin typeface="Aptos Light" panose="020B0004020202020204" pitchFamily="34" charset="0"/>
                <a:ea typeface="DejaVu Sans Mono"/>
                <a:cs typeface="DejaVu Sans Mono"/>
              </a:rPr>
              <a:t>generate</a:t>
            </a:r>
            <a:r>
              <a:rPr lang="nb-NO" sz="2200" dirty="0">
                <a:latin typeface="Aptos Light" panose="020B0004020202020204" pitchFamily="34" charset="0"/>
                <a:ea typeface="DejaVu Sans Mono"/>
                <a:cs typeface="DejaVu Sans Mono"/>
              </a:rPr>
              <a:t> plots for </a:t>
            </a:r>
          </a:p>
          <a:p>
            <a:pPr>
              <a:defRPr/>
            </a:pPr>
            <a:endParaRPr lang="nb-NO" sz="2200" dirty="0">
              <a:latin typeface="Aptos Light" panose="020B0004020202020204" pitchFamily="34" charset="0"/>
              <a:ea typeface="DejaVu Sans Mono"/>
              <a:cs typeface="DejaVu Sans Mono"/>
            </a:endParaRPr>
          </a:p>
          <a:p>
            <a:pPr marL="457200" indent="-457200">
              <a:buAutoNum type="arabicPeriod"/>
              <a:defRPr/>
            </a:pPr>
            <a:r>
              <a:rPr lang="nb-NO" sz="2200" dirty="0">
                <a:latin typeface="Aptos Light" panose="020B0004020202020204" pitchFamily="34" charset="0"/>
                <a:ea typeface="DejaVu Sans Mono"/>
                <a:cs typeface="DejaVu Sans Mono"/>
              </a:rPr>
              <a:t>human and </a:t>
            </a:r>
            <a:r>
              <a:rPr lang="nb-NO" sz="2200" dirty="0" err="1">
                <a:latin typeface="Aptos Light" panose="020B0004020202020204" pitchFamily="34" charset="0"/>
                <a:ea typeface="DejaVu Sans Mono"/>
                <a:cs typeface="DejaVu Sans Mono"/>
              </a:rPr>
              <a:t>mouse</a:t>
            </a:r>
            <a:r>
              <a:rPr lang="nb-NO" sz="2200" dirty="0">
                <a:latin typeface="Aptos Light" panose="020B0004020202020204" pitchFamily="34" charset="0"/>
                <a:ea typeface="DejaVu Sans Mono"/>
                <a:cs typeface="DejaVu Sans Mono"/>
              </a:rPr>
              <a:t>, and for 21 and 22</a:t>
            </a:r>
          </a:p>
          <a:p>
            <a:pPr marL="457200" indent="-457200">
              <a:buAutoNum type="arabicPeriod"/>
              <a:defRPr/>
            </a:pPr>
            <a:r>
              <a:rPr lang="nb-NO" sz="2200" dirty="0">
                <a:latin typeface="Aptos Light" panose="020B0004020202020204" pitchFamily="34" charset="0"/>
                <a:ea typeface="DejaVu Sans Mono"/>
                <a:cs typeface="DejaVu Sans Mono"/>
              </a:rPr>
              <a:t>Human and </a:t>
            </a:r>
            <a:r>
              <a:rPr lang="nb-NO" sz="2200" dirty="0" err="1">
                <a:latin typeface="Aptos Light" panose="020B0004020202020204" pitchFamily="34" charset="0"/>
                <a:ea typeface="DejaVu Sans Mono"/>
                <a:cs typeface="DejaVu Sans Mono"/>
              </a:rPr>
              <a:t>mouse</a:t>
            </a:r>
            <a:r>
              <a:rPr lang="nb-NO" sz="2200" dirty="0">
                <a:latin typeface="Aptos Light" panose="020B0004020202020204" pitchFamily="34" charset="0"/>
                <a:ea typeface="DejaVu Sans Mono"/>
                <a:cs typeface="DejaVu Sans Mono"/>
              </a:rPr>
              <a:t>, for seed regions, for 21 and 22</a:t>
            </a:r>
          </a:p>
          <a:p>
            <a:pPr marL="457200" indent="-457200">
              <a:buAutoNum type="arabicPeriod"/>
              <a:defRPr/>
            </a:pPr>
            <a:endParaRPr lang="nb-NO" sz="2200" dirty="0">
              <a:latin typeface="Aptos Light" panose="020B0004020202020204" pitchFamily="34" charset="0"/>
              <a:ea typeface="DejaVu Sans Mono"/>
              <a:cs typeface="DejaVu Sans Mono"/>
            </a:endParaRPr>
          </a:p>
          <a:p>
            <a:pPr>
              <a:defRPr/>
            </a:pPr>
            <a:r>
              <a:rPr lang="nb-NO" sz="2200" dirty="0" err="1">
                <a:latin typeface="Aptos Light" panose="020B0004020202020204" pitchFamily="34" charset="0"/>
                <a:ea typeface="DejaVu Sans Mono"/>
                <a:cs typeface="DejaVu Sans Mono"/>
              </a:rPr>
              <a:t>Give</a:t>
            </a:r>
            <a:r>
              <a:rPr lang="nb-NO" sz="2200" dirty="0">
                <a:latin typeface="Aptos Light" panose="020B0004020202020204" pitchFamily="34" charset="0"/>
                <a:ea typeface="DejaVu Sans Mono"/>
                <a:cs typeface="DejaVu Sans Mono"/>
              </a:rPr>
              <a:t> </a:t>
            </a:r>
            <a:r>
              <a:rPr lang="nb-NO" sz="2200" dirty="0" err="1">
                <a:latin typeface="Aptos Light" panose="020B0004020202020204" pitchFamily="34" charset="0"/>
                <a:ea typeface="DejaVu Sans Mono"/>
                <a:cs typeface="DejaVu Sans Mono"/>
              </a:rPr>
              <a:t>your</a:t>
            </a:r>
            <a:r>
              <a:rPr lang="nb-NO" sz="2200" dirty="0">
                <a:latin typeface="Aptos Light" panose="020B0004020202020204" pitchFamily="34" charset="0"/>
                <a:ea typeface="DejaVu Sans Mono"/>
                <a:cs typeface="DejaVu Sans Mono"/>
              </a:rPr>
              <a:t> files sensible </a:t>
            </a:r>
            <a:r>
              <a:rPr lang="nb-NO" sz="2200" dirty="0" err="1">
                <a:latin typeface="Aptos Light" panose="020B0004020202020204" pitchFamily="34" charset="0"/>
                <a:ea typeface="DejaVu Sans Mono"/>
                <a:cs typeface="DejaVu Sans Mono"/>
              </a:rPr>
              <a:t>names</a:t>
            </a:r>
            <a:r>
              <a:rPr lang="nb-NO" sz="2200" dirty="0">
                <a:latin typeface="Aptos Light" panose="020B0004020202020204" pitchFamily="34" charset="0"/>
                <a:ea typeface="DejaVu Sans Mono"/>
                <a:cs typeface="DejaVu Sans Mono"/>
              </a:rPr>
              <a:t> so </a:t>
            </a:r>
            <a:r>
              <a:rPr lang="nb-NO" sz="2200" dirty="0" err="1">
                <a:latin typeface="Aptos Light" panose="020B0004020202020204" pitchFamily="34" charset="0"/>
                <a:ea typeface="DejaVu Sans Mono"/>
                <a:cs typeface="DejaVu Sans Mono"/>
              </a:rPr>
              <a:t>you</a:t>
            </a:r>
            <a:r>
              <a:rPr lang="nb-NO" sz="2200" dirty="0">
                <a:latin typeface="Aptos Light" panose="020B0004020202020204" pitchFamily="34" charset="0"/>
                <a:ea typeface="DejaVu Sans Mono"/>
                <a:cs typeface="DejaVu Sans Mono"/>
              </a:rPr>
              <a:t> </a:t>
            </a:r>
            <a:r>
              <a:rPr lang="nb-NO" sz="2200" dirty="0" err="1">
                <a:latin typeface="Aptos Light" panose="020B0004020202020204" pitchFamily="34" charset="0"/>
                <a:ea typeface="DejaVu Sans Mono"/>
                <a:cs typeface="DejaVu Sans Mono"/>
              </a:rPr>
              <a:t>know</a:t>
            </a:r>
            <a:r>
              <a:rPr lang="nb-NO" sz="2200" dirty="0">
                <a:latin typeface="Aptos Light" panose="020B0004020202020204" pitchFamily="34" charset="0"/>
                <a:ea typeface="DejaVu Sans Mono"/>
                <a:cs typeface="DejaVu Sans Mono"/>
              </a:rPr>
              <a:t> </a:t>
            </a:r>
            <a:r>
              <a:rPr lang="nb-NO" sz="2200" dirty="0" err="1">
                <a:latin typeface="Aptos Light" panose="020B0004020202020204" pitchFamily="34" charset="0"/>
                <a:ea typeface="DejaVu Sans Mono"/>
                <a:cs typeface="DejaVu Sans Mono"/>
              </a:rPr>
              <a:t>which</a:t>
            </a:r>
            <a:r>
              <a:rPr lang="nb-NO" sz="2200" dirty="0">
                <a:latin typeface="Aptos Light" panose="020B0004020202020204" pitchFamily="34" charset="0"/>
                <a:ea typeface="DejaVu Sans Mono"/>
                <a:cs typeface="DejaVu Sans Mono"/>
              </a:rPr>
              <a:t> file is </a:t>
            </a:r>
            <a:r>
              <a:rPr lang="nb-NO" sz="2200" dirty="0" err="1">
                <a:latin typeface="Aptos Light" panose="020B0004020202020204" pitchFamily="34" charset="0"/>
                <a:ea typeface="DejaVu Sans Mono"/>
                <a:cs typeface="DejaVu Sans Mono"/>
              </a:rPr>
              <a:t>which</a:t>
            </a:r>
            <a:endParaRPr lang="nb-NO" sz="2200" dirty="0">
              <a:latin typeface="Aptos Light" panose="020B0004020202020204" pitchFamily="34" charset="0"/>
              <a:ea typeface="DejaVu Sans Mono"/>
              <a:cs typeface="DejaVu Sans Mono"/>
            </a:endParaRPr>
          </a:p>
          <a:p>
            <a:pPr>
              <a:defRPr/>
            </a:pPr>
            <a:endParaRPr lang="nb-NO" sz="2200" dirty="0">
              <a:latin typeface="Aptos Light" panose="020B0004020202020204" pitchFamily="34" charset="0"/>
              <a:ea typeface="DejaVu Sans Mono"/>
              <a:cs typeface="DejaVu Sans Mono"/>
            </a:endParaRPr>
          </a:p>
          <a:p>
            <a:pPr>
              <a:defRPr/>
            </a:pPr>
            <a:endParaRPr lang="nb-NO" sz="2200" dirty="0">
              <a:latin typeface="Aptos Light" panose="020B0004020202020204" pitchFamily="34" charset="0"/>
              <a:ea typeface="DejaVu Sans Mono"/>
              <a:cs typeface="DejaVu Sans Mono"/>
            </a:endParaRPr>
          </a:p>
          <a:p>
            <a:pPr>
              <a:defRPr/>
            </a:pPr>
            <a:r>
              <a:rPr lang="nb-NO" sz="2200" dirty="0" err="1">
                <a:latin typeface="Aptos Light" panose="020B0004020202020204" pitchFamily="34" charset="0"/>
                <a:ea typeface="DejaVu Sans Mono"/>
                <a:cs typeface="DejaVu Sans Mono"/>
              </a:rPr>
              <a:t>You</a:t>
            </a:r>
            <a:r>
              <a:rPr lang="nb-NO" sz="2200" dirty="0">
                <a:latin typeface="Aptos Light" panose="020B0004020202020204" pitchFamily="34" charset="0"/>
                <a:ea typeface="DejaVu Sans Mono"/>
                <a:cs typeface="DejaVu Sans Mono"/>
              </a:rPr>
              <a:t> </a:t>
            </a:r>
            <a:r>
              <a:rPr lang="nb-NO" sz="2200" dirty="0" err="1">
                <a:latin typeface="Aptos Light" panose="020B0004020202020204" pitchFamily="34" charset="0"/>
                <a:ea typeface="DejaVu Sans Mono"/>
                <a:cs typeface="DejaVu Sans Mono"/>
              </a:rPr>
              <a:t>need</a:t>
            </a:r>
            <a:r>
              <a:rPr lang="nb-NO" sz="2200" dirty="0">
                <a:latin typeface="Aptos Light" panose="020B0004020202020204" pitchFamily="34" charset="0"/>
                <a:ea typeface="DejaVu Sans Mono"/>
                <a:cs typeface="DejaVu Sans Mono"/>
              </a:rPr>
              <a:t> to </a:t>
            </a:r>
            <a:r>
              <a:rPr lang="nb-NO" sz="2200" dirty="0" err="1">
                <a:latin typeface="Aptos Light" panose="020B0004020202020204" pitchFamily="34" charset="0"/>
                <a:ea typeface="DejaVu Sans Mono"/>
                <a:cs typeface="DejaVu Sans Mono"/>
              </a:rPr>
              <a:t>get</a:t>
            </a:r>
            <a:r>
              <a:rPr lang="nb-NO" sz="2200" dirty="0">
                <a:latin typeface="Aptos Light" panose="020B0004020202020204" pitchFamily="34" charset="0"/>
                <a:ea typeface="DejaVu Sans Mono"/>
                <a:cs typeface="DejaVu Sans Mono"/>
              </a:rPr>
              <a:t> </a:t>
            </a:r>
            <a:r>
              <a:rPr lang="nb-NO" sz="2200" dirty="0" err="1">
                <a:latin typeface="Aptos Light" panose="020B0004020202020204" pitchFamily="34" charset="0"/>
                <a:ea typeface="DejaVu Sans Mono"/>
                <a:cs typeface="DejaVu Sans Mono"/>
              </a:rPr>
              <a:t>the</a:t>
            </a:r>
            <a:r>
              <a:rPr lang="nb-NO" sz="2200" dirty="0">
                <a:latin typeface="Aptos Light" panose="020B0004020202020204" pitchFamily="34" charset="0"/>
                <a:ea typeface="DejaVu Sans Mono"/>
                <a:cs typeface="DejaVu Sans Mono"/>
              </a:rPr>
              <a:t> </a:t>
            </a:r>
            <a:r>
              <a:rPr lang="nb-NO" sz="2200" dirty="0" err="1">
                <a:latin typeface="Aptos Light" panose="020B0004020202020204" pitchFamily="34" charset="0"/>
                <a:ea typeface="DejaVu Sans Mono"/>
                <a:cs typeface="DejaVu Sans Mono"/>
              </a:rPr>
              <a:t>mature</a:t>
            </a:r>
            <a:r>
              <a:rPr lang="nb-NO" sz="2200" dirty="0">
                <a:latin typeface="Aptos Light" panose="020B0004020202020204" pitchFamily="34" charset="0"/>
                <a:ea typeface="DejaVu Sans Mono"/>
                <a:cs typeface="DejaVu Sans Mono"/>
              </a:rPr>
              <a:t> </a:t>
            </a:r>
            <a:r>
              <a:rPr lang="nb-NO" sz="2200" dirty="0" err="1">
                <a:latin typeface="Aptos Light" panose="020B0004020202020204" pitchFamily="34" charset="0"/>
                <a:ea typeface="DejaVu Sans Mono"/>
                <a:cs typeface="DejaVu Sans Mono"/>
              </a:rPr>
              <a:t>hsa</a:t>
            </a:r>
            <a:r>
              <a:rPr lang="nb-NO" sz="2200" dirty="0">
                <a:latin typeface="Aptos Light" panose="020B0004020202020204" pitchFamily="34" charset="0"/>
                <a:ea typeface="DejaVu Sans Mono"/>
                <a:cs typeface="DejaVu Sans Mono"/>
              </a:rPr>
              <a:t> </a:t>
            </a:r>
            <a:r>
              <a:rPr lang="nb-NO" sz="2200" dirty="0" err="1">
                <a:latin typeface="Aptos Light" panose="020B0004020202020204" pitchFamily="34" charset="0"/>
                <a:ea typeface="DejaVu Sans Mono"/>
                <a:cs typeface="DejaVu Sans Mono"/>
              </a:rPr>
              <a:t>sequences</a:t>
            </a:r>
            <a:r>
              <a:rPr lang="nb-NO" sz="2200" dirty="0">
                <a:latin typeface="Aptos Light" panose="020B0004020202020204" pitchFamily="34" charset="0"/>
                <a:ea typeface="DejaVu Sans Mono"/>
                <a:cs typeface="DejaVu Sans Mono"/>
              </a:rPr>
              <a:t> </a:t>
            </a:r>
            <a:r>
              <a:rPr lang="nb-NO" sz="2200" dirty="0" err="1">
                <a:latin typeface="Aptos Light" panose="020B0004020202020204" pitchFamily="34" charset="0"/>
                <a:ea typeface="DejaVu Sans Mono"/>
                <a:cs typeface="DejaVu Sans Mono"/>
              </a:rPr>
              <a:t>only</a:t>
            </a:r>
            <a:r>
              <a:rPr lang="nb-NO" sz="2200" dirty="0">
                <a:latin typeface="Aptos Light" panose="020B0004020202020204" pitchFamily="34" charset="0"/>
                <a:ea typeface="DejaVu Sans Mono"/>
                <a:cs typeface="DejaVu Sans Mono"/>
              </a:rPr>
              <a:t>. </a:t>
            </a:r>
            <a:r>
              <a:rPr lang="nb-NO" sz="2200" dirty="0" err="1">
                <a:latin typeface="Aptos Light" panose="020B0004020202020204" pitchFamily="34" charset="0"/>
                <a:ea typeface="DejaVu Sans Mono"/>
                <a:cs typeface="DejaVu Sans Mono"/>
              </a:rPr>
              <a:t>You</a:t>
            </a:r>
            <a:r>
              <a:rPr lang="nb-NO" sz="2200" dirty="0">
                <a:latin typeface="Aptos Light" panose="020B0004020202020204" pitchFamily="34" charset="0"/>
                <a:ea typeface="DejaVu Sans Mono"/>
                <a:cs typeface="DejaVu Sans Mono"/>
              </a:rPr>
              <a:t> </a:t>
            </a:r>
            <a:r>
              <a:rPr lang="nb-NO" sz="2200" dirty="0" err="1">
                <a:latin typeface="Aptos Light" panose="020B0004020202020204" pitchFamily="34" charset="0"/>
                <a:ea typeface="DejaVu Sans Mono"/>
                <a:cs typeface="DejaVu Sans Mono"/>
              </a:rPr>
              <a:t>can</a:t>
            </a:r>
            <a:r>
              <a:rPr lang="nb-NO" sz="2200" dirty="0">
                <a:latin typeface="Aptos Light" panose="020B0004020202020204" pitchFamily="34" charset="0"/>
                <a:ea typeface="DejaVu Sans Mono"/>
                <a:cs typeface="DejaVu Sans Mono"/>
              </a:rPr>
              <a:t> do </a:t>
            </a:r>
            <a:r>
              <a:rPr lang="nb-NO" sz="2200" dirty="0" err="1">
                <a:latin typeface="Aptos Light" panose="020B0004020202020204" pitchFamily="34" charset="0"/>
                <a:ea typeface="DejaVu Sans Mono"/>
                <a:cs typeface="DejaVu Sans Mono"/>
              </a:rPr>
              <a:t>this</a:t>
            </a:r>
            <a:r>
              <a:rPr lang="nb-NO" sz="2200" dirty="0">
                <a:latin typeface="Aptos Light" panose="020B0004020202020204" pitchFamily="34" charset="0"/>
                <a:ea typeface="DejaVu Sans Mono"/>
                <a:cs typeface="DejaVu Sans Mono"/>
              </a:rPr>
              <a:t> </a:t>
            </a:r>
            <a:r>
              <a:rPr lang="nb-NO" sz="2200" dirty="0" err="1">
                <a:latin typeface="Aptos Light" panose="020B0004020202020204" pitchFamily="34" charset="0"/>
                <a:ea typeface="DejaVu Sans Mono"/>
                <a:cs typeface="DejaVu Sans Mono"/>
              </a:rPr>
              <a:t>using</a:t>
            </a:r>
            <a:r>
              <a:rPr lang="nb-NO" sz="2200" dirty="0">
                <a:latin typeface="Aptos Light" panose="020B0004020202020204" pitchFamily="34" charset="0"/>
                <a:ea typeface="DejaVu Sans Mono"/>
                <a:cs typeface="DejaVu Sans Mono"/>
              </a:rPr>
              <a:t> </a:t>
            </a:r>
            <a:r>
              <a:rPr lang="nb-NO" sz="2000" dirty="0">
                <a:solidFill>
                  <a:srgbClr val="7030A0"/>
                </a:solidFill>
                <a:latin typeface="Aptos Mono" panose="020B0009020202020204" pitchFamily="49" charset="0"/>
                <a:ea typeface="DejaVu Sans Mono"/>
                <a:cs typeface="DejaVu Sans Mono"/>
              </a:rPr>
              <a:t>grep</a:t>
            </a:r>
            <a:endParaRPr lang="nb-NO" sz="2000" u="none" strike="noStrike" cap="none" spc="0" dirty="0">
              <a:solidFill>
                <a:srgbClr val="7030A0"/>
              </a:solidFill>
              <a:latin typeface="Aptos Mono" panose="020B0009020202020204" pitchFamily="49" charset="0"/>
              <a:ea typeface="DejaVu Sans Mono"/>
              <a:cs typeface="DejaVu Sans Mono"/>
            </a:endParaRPr>
          </a:p>
          <a:p>
            <a:pPr>
              <a:defRPr/>
            </a:pPr>
            <a:endParaRPr lang="nb-NO" sz="2200" u="none" strike="noStrike" cap="none" spc="0" dirty="0">
              <a:solidFill>
                <a:schemeClr val="tx1"/>
              </a:solidFill>
              <a:latin typeface="Aptos Light" panose="020B0004020202020204" pitchFamily="34" charset="0"/>
              <a:ea typeface="DejaVu Sans Mono"/>
              <a:cs typeface="DejaVu Sans Mono"/>
            </a:endParaRPr>
          </a:p>
          <a:p>
            <a:pPr>
              <a:defRPr/>
            </a:pPr>
            <a:endParaRPr lang="nb-NO" sz="2200" dirty="0">
              <a:latin typeface="Aptos Light" panose="020B0004020202020204" pitchFamily="34" charset="0"/>
              <a:ea typeface="DejaVu Sans Mono"/>
              <a:cs typeface="DejaVu Sans Mono"/>
            </a:endParaRPr>
          </a:p>
          <a:p>
            <a:pPr>
              <a:defRPr/>
            </a:pPr>
            <a:r>
              <a:rPr lang="nb-NO" sz="2200" u="none" strike="noStrike" cap="none" spc="0" dirty="0">
                <a:solidFill>
                  <a:schemeClr val="tx1"/>
                </a:solidFill>
                <a:latin typeface="Aptos Light" panose="020B0004020202020204" pitchFamily="34" charset="0"/>
                <a:ea typeface="DejaVu Sans Mono"/>
                <a:cs typeface="DejaVu Sans Mono"/>
              </a:rPr>
              <a:t>I </a:t>
            </a:r>
            <a:r>
              <a:rPr lang="nb-NO" sz="2200" u="none" strike="noStrike" cap="none" spc="0" dirty="0" err="1">
                <a:solidFill>
                  <a:schemeClr val="tx1"/>
                </a:solidFill>
                <a:latin typeface="Aptos Light" panose="020B0004020202020204" pitchFamily="34" charset="0"/>
                <a:ea typeface="DejaVu Sans Mono"/>
                <a:cs typeface="DejaVu Sans Mono"/>
              </a:rPr>
              <a:t>haven’t</a:t>
            </a:r>
            <a:r>
              <a:rPr lang="nb-NO" sz="2200" u="none" strike="noStrike" cap="none" spc="0" dirty="0">
                <a:solidFill>
                  <a:schemeClr val="tx1"/>
                </a:solidFill>
                <a:latin typeface="Aptos Light" panose="020B0004020202020204" pitchFamily="34" charset="0"/>
                <a:ea typeface="DejaVu Sans Mono"/>
                <a:cs typeface="DejaVu Sans Mono"/>
              </a:rPr>
              <a:t> </a:t>
            </a:r>
            <a:r>
              <a:rPr lang="nb-NO" sz="2200" u="none" strike="noStrike" cap="none" spc="0" dirty="0" err="1">
                <a:solidFill>
                  <a:schemeClr val="tx1"/>
                </a:solidFill>
                <a:latin typeface="Aptos Light" panose="020B0004020202020204" pitchFamily="34" charset="0"/>
                <a:ea typeface="DejaVu Sans Mono"/>
                <a:cs typeface="DejaVu Sans Mono"/>
              </a:rPr>
              <a:t>put</a:t>
            </a:r>
            <a:r>
              <a:rPr lang="nb-NO" sz="2200" u="none" strike="noStrike" cap="none" spc="0" dirty="0">
                <a:solidFill>
                  <a:schemeClr val="tx1"/>
                </a:solidFill>
                <a:latin typeface="Aptos Light" panose="020B0004020202020204" pitchFamily="34" charset="0"/>
                <a:ea typeface="DejaVu Sans Mono"/>
                <a:cs typeface="DejaVu Sans Mono"/>
              </a:rPr>
              <a:t> in </a:t>
            </a:r>
            <a:r>
              <a:rPr lang="nb-NO" sz="2200" u="none" strike="noStrike" cap="none" spc="0" dirty="0" err="1">
                <a:solidFill>
                  <a:schemeClr val="tx1"/>
                </a:solidFill>
                <a:latin typeface="Aptos Light" panose="020B0004020202020204" pitchFamily="34" charset="0"/>
                <a:ea typeface="DejaVu Sans Mono"/>
                <a:cs typeface="DejaVu Sans Mono"/>
              </a:rPr>
              <a:t>the</a:t>
            </a:r>
            <a:r>
              <a:rPr lang="nb-NO" sz="2200" u="none" strike="noStrike" cap="none" spc="0" dirty="0">
                <a:solidFill>
                  <a:schemeClr val="tx1"/>
                </a:solidFill>
                <a:latin typeface="Aptos Light" panose="020B0004020202020204" pitchFamily="34" charset="0"/>
                <a:ea typeface="DejaVu Sans Mono"/>
                <a:cs typeface="DejaVu Sans Mono"/>
              </a:rPr>
              <a:t> full file </a:t>
            </a:r>
            <a:r>
              <a:rPr lang="nb-NO" sz="2200" u="none" strike="noStrike" cap="none" spc="0" dirty="0" err="1">
                <a:solidFill>
                  <a:schemeClr val="tx1"/>
                </a:solidFill>
                <a:latin typeface="Aptos Light" panose="020B0004020202020204" pitchFamily="34" charset="0"/>
                <a:ea typeface="DejaVu Sans Mono"/>
                <a:cs typeface="DejaVu Sans Mono"/>
              </a:rPr>
              <a:t>path</a:t>
            </a:r>
            <a:r>
              <a:rPr lang="nb-NO" sz="2200" u="none" strike="noStrike" cap="none" spc="0" dirty="0">
                <a:solidFill>
                  <a:schemeClr val="tx1"/>
                </a:solidFill>
                <a:latin typeface="Aptos Light" panose="020B0004020202020204" pitchFamily="34" charset="0"/>
                <a:ea typeface="DejaVu Sans Mono"/>
                <a:cs typeface="DejaVu Sans Mono"/>
              </a:rPr>
              <a:t> to save </a:t>
            </a:r>
            <a:r>
              <a:rPr lang="nb-NO" sz="2200" u="none" strike="noStrike" cap="none" spc="0" dirty="0" err="1">
                <a:solidFill>
                  <a:schemeClr val="tx1"/>
                </a:solidFill>
                <a:latin typeface="Aptos Light" panose="020B0004020202020204" pitchFamily="34" charset="0"/>
                <a:ea typeface="DejaVu Sans Mono"/>
                <a:cs typeface="DejaVu Sans Mono"/>
              </a:rPr>
              <a:t>space</a:t>
            </a:r>
            <a:endParaRPr lang="en-US" sz="2200" u="none" strike="noStrike" cap="none" spc="0" dirty="0">
              <a:solidFill>
                <a:schemeClr val="tx1"/>
              </a:solidFill>
              <a:latin typeface="Aptos Light" panose="020B0004020202020204" pitchFamily="34" charset="0"/>
              <a:cs typeface="DejaVu Sans Mono"/>
            </a:endParaRPr>
          </a:p>
          <a:p>
            <a:pPr>
              <a:defRPr/>
            </a:pPr>
            <a:r>
              <a:rPr lang="en-US" sz="2000" u="none" strike="noStrike" cap="none" spc="0" dirty="0">
                <a:solidFill>
                  <a:srgbClr val="0070C0"/>
                </a:solidFill>
                <a:latin typeface="Aptos Mono" panose="020B0009020202020204" pitchFamily="49" charset="0"/>
                <a:ea typeface="DejaVu Sans Mono"/>
                <a:cs typeface="DejaVu Sans Mono"/>
              </a:rPr>
              <a:t>grep -A 1</a:t>
            </a:r>
            <a:r>
              <a:rPr lang="nb-NO" sz="2000" u="none" strike="noStrike" cap="none" spc="0" dirty="0">
                <a:solidFill>
                  <a:srgbClr val="0070C0"/>
                </a:solidFill>
                <a:latin typeface="Aptos Mono" panose="020B0009020202020204" pitchFamily="49" charset="0"/>
                <a:ea typeface="DejaVu Sans Mono"/>
                <a:cs typeface="DejaVu Sans Mono"/>
              </a:rPr>
              <a:t> </a:t>
            </a:r>
            <a:r>
              <a:rPr lang="nb-NO" sz="2000" u="none" strike="noStrike" cap="none" spc="0" dirty="0" err="1">
                <a:solidFill>
                  <a:srgbClr val="0070C0"/>
                </a:solidFill>
                <a:latin typeface="Aptos Mono" panose="020B0009020202020204" pitchFamily="49" charset="0"/>
                <a:ea typeface="DejaVu Sans Mono"/>
                <a:cs typeface="DejaVu Sans Mono"/>
              </a:rPr>
              <a:t>hsa</a:t>
            </a:r>
            <a:r>
              <a:rPr lang="en-US" sz="2000" u="none" strike="noStrike" cap="none" spc="0" dirty="0">
                <a:solidFill>
                  <a:srgbClr val="0070C0"/>
                </a:solidFill>
                <a:latin typeface="Aptos Mono" panose="020B0009020202020204" pitchFamily="49" charset="0"/>
                <a:ea typeface="DejaVu Sans Mono"/>
                <a:cs typeface="DejaVu Sans Mono"/>
              </a:rPr>
              <a:t> </a:t>
            </a:r>
            <a:r>
              <a:rPr lang="en-US" sz="2000" u="none" strike="noStrike" cap="none" spc="0" dirty="0" err="1">
                <a:solidFill>
                  <a:srgbClr val="0070C0"/>
                </a:solidFill>
                <a:latin typeface="Aptos Mono" panose="020B0009020202020204" pitchFamily="49" charset="0"/>
                <a:ea typeface="DejaVu Sans Mono"/>
                <a:cs typeface="DejaVu Sans Mono"/>
              </a:rPr>
              <a:t>mature.fa</a:t>
            </a:r>
            <a:r>
              <a:rPr lang="en-US" sz="2000" u="none" strike="noStrike" cap="none" spc="0" dirty="0">
                <a:solidFill>
                  <a:srgbClr val="0070C0"/>
                </a:solidFill>
                <a:latin typeface="Aptos Mono" panose="020B0009020202020204" pitchFamily="49" charset="0"/>
                <a:ea typeface="DejaVu Sans Mono"/>
                <a:cs typeface="DejaVu Sans Mono"/>
              </a:rPr>
              <a:t> | grep -v "^--" &gt; hsa_mature_v21.fa</a:t>
            </a:r>
          </a:p>
          <a:p>
            <a:pPr algn="l">
              <a:defRPr/>
            </a:pPr>
            <a:r>
              <a:rPr lang="en-US" sz="2000" u="none" strike="noStrike" cap="none" spc="0" dirty="0">
                <a:solidFill>
                  <a:srgbClr val="0070C0"/>
                </a:solidFill>
                <a:latin typeface="Aptos Mono" panose="020B0009020202020204" pitchFamily="49" charset="0"/>
                <a:ea typeface="DejaVu Sans Mono"/>
                <a:cs typeface="DejaVu Sans Mono"/>
              </a:rPr>
              <a:t>grep -A 1 </a:t>
            </a:r>
            <a:r>
              <a:rPr lang="en-US" sz="2000" u="none" strike="noStrike" cap="none" spc="0" dirty="0" err="1">
                <a:solidFill>
                  <a:srgbClr val="0070C0"/>
                </a:solidFill>
                <a:latin typeface="Aptos Mono" panose="020B0009020202020204" pitchFamily="49" charset="0"/>
                <a:ea typeface="DejaVu Sans Mono"/>
                <a:cs typeface="DejaVu Sans Mono"/>
              </a:rPr>
              <a:t>hsa</a:t>
            </a:r>
            <a:r>
              <a:rPr lang="en-US" sz="2000" u="none" strike="noStrike" cap="none" spc="0" dirty="0">
                <a:solidFill>
                  <a:srgbClr val="0070C0"/>
                </a:solidFill>
                <a:latin typeface="Aptos Mono" panose="020B0009020202020204" pitchFamily="49" charset="0"/>
                <a:ea typeface="DejaVu Sans Mono"/>
                <a:cs typeface="DejaVu Sans Mono"/>
              </a:rPr>
              <a:t> </a:t>
            </a:r>
            <a:r>
              <a:rPr lang="en-US" sz="2000" u="none" strike="noStrike" cap="none" spc="0" dirty="0" err="1">
                <a:solidFill>
                  <a:srgbClr val="0070C0"/>
                </a:solidFill>
                <a:latin typeface="Aptos Mono" panose="020B0009020202020204" pitchFamily="49" charset="0"/>
                <a:ea typeface="DejaVu Sans Mono"/>
                <a:cs typeface="DejaVu Sans Mono"/>
              </a:rPr>
              <a:t>mature.fa</a:t>
            </a:r>
            <a:r>
              <a:rPr lang="en-US" sz="2000" u="none" strike="noStrike" cap="none" spc="0" dirty="0">
                <a:solidFill>
                  <a:srgbClr val="0070C0"/>
                </a:solidFill>
                <a:latin typeface="Aptos Mono" panose="020B0009020202020204" pitchFamily="49" charset="0"/>
                <a:ea typeface="DejaVu Sans Mono"/>
                <a:cs typeface="DejaVu Sans Mono"/>
              </a:rPr>
              <a:t> | grep -v "^--" &gt; hsa_mature_v2</a:t>
            </a:r>
            <a:r>
              <a:rPr lang="nb-NO" sz="2000" u="none" strike="noStrike" cap="none" spc="0" dirty="0">
                <a:solidFill>
                  <a:srgbClr val="0070C0"/>
                </a:solidFill>
                <a:latin typeface="Aptos Mono" panose="020B0009020202020204" pitchFamily="49" charset="0"/>
                <a:ea typeface="DejaVu Sans Mono"/>
                <a:cs typeface="DejaVu Sans Mono"/>
              </a:rPr>
              <a:t>2</a:t>
            </a:r>
            <a:r>
              <a:rPr lang="en-US" sz="2000" u="none" strike="noStrike" cap="none" spc="0" dirty="0">
                <a:solidFill>
                  <a:srgbClr val="0070C0"/>
                </a:solidFill>
                <a:latin typeface="Aptos Mono" panose="020B0009020202020204" pitchFamily="49" charset="0"/>
                <a:ea typeface="DejaVu Sans Mono"/>
                <a:cs typeface="DejaVu Sans Mono"/>
              </a:rPr>
              <a:t>.fa</a:t>
            </a:r>
            <a:endParaRPr sz="2000" dirty="0">
              <a:solidFill>
                <a:srgbClr val="0070C0"/>
              </a:solidFill>
              <a:latin typeface="Aptos Mono" panose="020B0009020202020204" pitchFamily="49" charset="0"/>
              <a:cs typeface="DejaVu Sans Mono"/>
            </a:endParaRPr>
          </a:p>
          <a:p>
            <a:pPr algn="l">
              <a:defRPr/>
            </a:pPr>
            <a:endParaRPr sz="2200" u="none" strike="noStrike" cap="none" spc="0" dirty="0">
              <a:solidFill>
                <a:schemeClr val="tx1"/>
              </a:solidFill>
              <a:latin typeface="DejaVu Sans Mono"/>
              <a:cs typeface="DejaVu Sans Mono"/>
            </a:endParaRPr>
          </a:p>
        </p:txBody>
      </p:sp>
    </p:spTree>
    <p:extLst>
      <p:ext uri="{BB962C8B-B14F-4D97-AF65-F5344CB8AC3E}">
        <p14:creationId xmlns:p14="http://schemas.microsoft.com/office/powerpoint/2010/main" val="428600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TextBox 2"/>
          <p:cNvSpPr txBox="1"/>
          <p:nvPr/>
        </p:nvSpPr>
        <p:spPr bwMode="auto">
          <a:xfrm>
            <a:off x="782197" y="1256166"/>
            <a:ext cx="10410939" cy="461665"/>
          </a:xfrm>
          <a:prstGeom prst="rect">
            <a:avLst/>
          </a:prstGeom>
          <a:noFill/>
        </p:spPr>
        <p:txBody>
          <a:bodyPr wrap="square">
            <a:spAutoFit/>
          </a:bodyPr>
          <a:lstStyle/>
          <a:p>
            <a:pPr>
              <a:buNone/>
              <a:defRPr/>
            </a:pPr>
            <a:r>
              <a:rPr lang="en-GB" sz="2400">
                <a:latin typeface="Aptos Mono"/>
              </a:rPr>
              <a:t>How many sequences in the file?</a:t>
            </a:r>
            <a:endParaRPr/>
          </a:p>
        </p:txBody>
      </p:sp>
      <p:sp>
        <p:nvSpPr>
          <p:cNvPr id="4" name="Text Placeholder 2"/>
          <p:cNvSpPr txBox="1"/>
          <p:nvPr/>
        </p:nvSpPr>
        <p:spPr bwMode="auto">
          <a:xfrm>
            <a:off x="457277" y="425087"/>
            <a:ext cx="10515600" cy="1500187"/>
          </a:xfrm>
          <a:prstGeom prst="rect">
            <a:avLst/>
          </a:prstGeom>
        </p:spPr>
        <p:txBody>
          <a:bodyPr>
            <a:normAutofit/>
          </a:bodyPr>
          <a:lst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marL="0" indent="0">
              <a:buNone/>
              <a:defRPr/>
            </a:pPr>
            <a:r>
              <a:rPr sz="3600">
                <a:solidFill>
                  <a:schemeClr val="tx1">
                    <a:lumMod val="50000"/>
                    <a:lumOff val="50000"/>
                  </a:schemeClr>
                </a:solidFill>
              </a:rPr>
              <a:t>Question 1</a:t>
            </a:r>
            <a:endParaRPr/>
          </a:p>
        </p:txBody>
      </p:sp>
      <p:sp>
        <p:nvSpPr>
          <p:cNvPr id="2" name="TextBox 1"/>
          <p:cNvSpPr txBox="1"/>
          <p:nvPr/>
        </p:nvSpPr>
        <p:spPr bwMode="auto">
          <a:xfrm>
            <a:off x="747310" y="3050079"/>
            <a:ext cx="10410939" cy="461665"/>
          </a:xfrm>
          <a:prstGeom prst="rect">
            <a:avLst/>
          </a:prstGeom>
          <a:noFill/>
        </p:spPr>
        <p:txBody>
          <a:bodyPr wrap="square">
            <a:spAutoFit/>
          </a:bodyPr>
          <a:lstStyle/>
          <a:p>
            <a:pPr>
              <a:buNone/>
              <a:defRPr/>
            </a:pPr>
            <a:r>
              <a:rPr lang="en-GB" sz="2400">
                <a:latin typeface="Aptos Mono"/>
              </a:rPr>
              <a:t>How many species in the file?</a:t>
            </a:r>
            <a:endParaRPr/>
          </a:p>
        </p:txBody>
      </p:sp>
      <p:sp>
        <p:nvSpPr>
          <p:cNvPr id="5" name="Text Placeholder 2"/>
          <p:cNvSpPr txBox="1"/>
          <p:nvPr/>
        </p:nvSpPr>
        <p:spPr bwMode="auto">
          <a:xfrm>
            <a:off x="422390" y="2219000"/>
            <a:ext cx="10515600" cy="1500187"/>
          </a:xfrm>
          <a:prstGeom prst="rect">
            <a:avLst/>
          </a:prstGeom>
        </p:spPr>
        <p:txBody>
          <a:bodyPr>
            <a:normAutofit/>
          </a:bodyPr>
          <a:lst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marL="0" indent="0">
              <a:buNone/>
              <a:defRPr/>
            </a:pPr>
            <a:r>
              <a:rPr sz="3600">
                <a:solidFill>
                  <a:schemeClr val="tx1">
                    <a:lumMod val="50000"/>
                    <a:lumOff val="50000"/>
                  </a:schemeClr>
                </a:solidFill>
              </a:rPr>
              <a:t>Question 2</a:t>
            </a:r>
            <a:endParaRPr/>
          </a:p>
        </p:txBody>
      </p:sp>
      <p:sp>
        <p:nvSpPr>
          <p:cNvPr id="6" name="TextBox 5"/>
          <p:cNvSpPr txBox="1"/>
          <p:nvPr/>
        </p:nvSpPr>
        <p:spPr bwMode="auto">
          <a:xfrm>
            <a:off x="769342" y="4834819"/>
            <a:ext cx="10410939" cy="461665"/>
          </a:xfrm>
          <a:prstGeom prst="rect">
            <a:avLst/>
          </a:prstGeom>
          <a:noFill/>
        </p:spPr>
        <p:txBody>
          <a:bodyPr wrap="square">
            <a:spAutoFit/>
          </a:bodyPr>
          <a:lstStyle/>
          <a:p>
            <a:pPr>
              <a:buNone/>
              <a:defRPr/>
            </a:pPr>
            <a:r>
              <a:rPr lang="en-GB" sz="2400">
                <a:latin typeface="Aptos Mono"/>
              </a:rPr>
              <a:t>How many human sequences in the file?</a:t>
            </a:r>
            <a:endParaRPr/>
          </a:p>
        </p:txBody>
      </p:sp>
      <p:sp>
        <p:nvSpPr>
          <p:cNvPr id="7" name="Text Placeholder 2"/>
          <p:cNvSpPr txBox="1"/>
          <p:nvPr/>
        </p:nvSpPr>
        <p:spPr bwMode="auto">
          <a:xfrm>
            <a:off x="444422" y="4003740"/>
            <a:ext cx="10515600" cy="1500187"/>
          </a:xfrm>
          <a:prstGeom prst="rect">
            <a:avLst/>
          </a:prstGeom>
        </p:spPr>
        <p:txBody>
          <a:bodyPr>
            <a:normAutofit/>
          </a:bodyPr>
          <a:lst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marL="0" indent="0">
              <a:buNone/>
              <a:defRPr/>
            </a:pPr>
            <a:r>
              <a:rPr sz="3600">
                <a:solidFill>
                  <a:schemeClr val="tx1">
                    <a:lumMod val="50000"/>
                    <a:lumOff val="50000"/>
                  </a:schemeClr>
                </a:solidFill>
              </a:rPr>
              <a:t>Question 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sz="5400">
                <a:solidFill>
                  <a:srgbClr val="0070C0"/>
                </a:solidFill>
              </a:rPr>
              <a:t>Install Ubuntu on Windows</a:t>
            </a:r>
            <a:endParaRPr/>
          </a:p>
        </p:txBody>
      </p:sp>
      <p:sp>
        <p:nvSpPr>
          <p:cNvPr id="3" name="Text Placeholder 2"/>
          <p:cNvSpPr>
            <a:spLocks noGrp="1"/>
          </p:cNvSpPr>
          <p:nvPr>
            <p:ph type="body" idx="1"/>
          </p:nvPr>
        </p:nvSpPr>
        <p:spPr bwMode="auto"/>
        <p:txBody>
          <a:bodyPr/>
          <a:lstStyle/>
          <a:p>
            <a:pPr>
              <a:defRPr/>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sz="5400">
                <a:solidFill>
                  <a:srgbClr val="0070C0"/>
                </a:solidFill>
              </a:rPr>
              <a:t>Install Ubuntu on Windows</a:t>
            </a:r>
            <a:endParaRPr/>
          </a:p>
        </p:txBody>
      </p:sp>
      <p:sp>
        <p:nvSpPr>
          <p:cNvPr id="3" name="Text Placeholder 2"/>
          <p:cNvSpPr>
            <a:spLocks noGrp="1"/>
          </p:cNvSpPr>
          <p:nvPr>
            <p:ph type="body" idx="1"/>
          </p:nvPr>
        </p:nvSpPr>
        <p:spPr bwMode="auto"/>
        <p:txBody>
          <a:bodyPr>
            <a:normAutofit/>
          </a:bodyPr>
          <a:lstStyle/>
          <a:p>
            <a:pPr>
              <a:defRPr/>
            </a:pPr>
            <a:r>
              <a:rPr sz="3600"/>
              <a:t>Install Python</a:t>
            </a:r>
            <a:endParaRPr/>
          </a:p>
        </p:txBody>
      </p:sp>
    </p:spTree>
  </p:cSld>
  <p:clrMapOvr>
    <a:masterClrMapping/>
  </p:clrMapOvr>
</p:sld>
</file>

<file path=ppt/theme/theme1.xml><?xml version="1.0" encoding="utf-8"?>
<a:theme xmlns:a="http://schemas.openxmlformats.org/drawing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87</TotalTime>
  <Words>2400</Words>
  <Application>Microsoft Macintosh PowerPoint</Application>
  <PresentationFormat>Widescreen</PresentationFormat>
  <Paragraphs>390</Paragraphs>
  <Slides>57</Slides>
  <Notes>56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57</vt:i4>
      </vt:variant>
    </vt:vector>
  </HeadingPairs>
  <TitlesOfParts>
    <vt:vector size="69" baseType="lpstr">
      <vt:lpstr>DejaVu Sans Mono</vt:lpstr>
      <vt:lpstr>M+ 1m regular</vt:lpstr>
      <vt:lpstr>Andale Mono</vt:lpstr>
      <vt:lpstr>Aptos</vt:lpstr>
      <vt:lpstr>Aptos Light</vt:lpstr>
      <vt:lpstr>Aptos Mono</vt:lpstr>
      <vt:lpstr>Arial</vt:lpstr>
      <vt:lpstr>Calibri Light</vt:lpstr>
      <vt:lpstr>Consolas</vt:lpstr>
      <vt:lpstr>Courier New</vt:lpstr>
      <vt:lpstr>Menlo</vt:lpstr>
      <vt:lpstr>Office Theme</vt:lpstr>
      <vt:lpstr>Course Outline</vt:lpstr>
      <vt:lpstr>PowerPoint Presentation</vt:lpstr>
      <vt:lpstr>Course files</vt:lpstr>
      <vt:lpstr>PowerPoint Presentation</vt:lpstr>
      <vt:lpstr>hairpin.fa</vt:lpstr>
      <vt:lpstr>PowerPoint Presentation</vt:lpstr>
      <vt:lpstr>PowerPoint Presentation</vt:lpstr>
      <vt:lpstr>Install Ubuntu on Windows</vt:lpstr>
      <vt:lpstr>Install Ubuntu on Windows</vt:lpstr>
      <vt:lpstr>Install Ubuntu on Windows</vt:lpstr>
      <vt:lpstr>PowerPoint Presentation</vt:lpstr>
      <vt:lpstr>Some basic Linux commands</vt:lpstr>
      <vt:lpstr>PowerPoint Presentation</vt:lpstr>
      <vt:lpstr>Some basic Linux commands</vt:lpstr>
      <vt:lpstr>GC Calculation</vt:lpstr>
      <vt:lpstr>PowerPoint Presentation</vt:lpstr>
      <vt:lpstr>PowerPoint Presentation</vt:lpstr>
      <vt:lpstr>PowerPoint Presentation</vt:lpstr>
      <vt:lpstr>PowerPoint Presentation</vt:lpstr>
      <vt:lpstr>PowerPoint Presentation</vt:lpstr>
      <vt:lpstr>PowerPoint Presentation</vt:lpstr>
      <vt:lpstr>Programming in Python</vt:lpstr>
      <vt:lpstr>PowerPoint Presentation</vt:lpstr>
      <vt:lpstr>PowerPoint Presentation</vt:lpstr>
      <vt:lpstr>PowerPoint Presentation</vt:lpstr>
      <vt:lpstr>PowerPoint Presentation</vt:lpstr>
      <vt:lpstr>PowerPoint Presentation</vt:lpstr>
      <vt:lpstr>Programming in Python</vt:lpstr>
      <vt:lpstr>PowerPoint Presentation</vt:lpstr>
      <vt:lpstr>PowerPoint Presentation</vt:lpstr>
      <vt:lpstr>PowerPoint Presentation</vt:lpstr>
      <vt:lpstr>Programming in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Reproducible Research</vt:lpstr>
      <vt:lpstr>PowerPoint Presentation</vt:lpstr>
      <vt:lpstr>Variation in miRBase Annotation</vt:lpstr>
      <vt:lpstr>PowerPoint Presentation</vt:lpstr>
      <vt:lpstr>PowerPoint Presentation</vt:lpstr>
      <vt:lpstr>PowerPoint Presentation</vt:lpstr>
      <vt:lpstr>PowerPoint Presentation</vt:lpstr>
      <vt:lpstr>PowerPoint Presentation</vt:lpstr>
      <vt:lpstr>PowerPoint Presentation</vt:lpstr>
      <vt:lpstr>What is the length distribution of human miRNAs?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Simon Rayner</cp:lastModifiedBy>
  <cp:revision>26</cp:revision>
  <dcterms:modified xsi:type="dcterms:W3CDTF">2025-09-18T06:36:26Z</dcterms:modified>
</cp:coreProperties>
</file>