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tr-TR"/>
              <a:t>Asıl başlık stilini düzenlemek için tıklayın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1/18/2022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480847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tr-TR"/>
              <a:t>Resim eklemek için simgeye tıklayın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8A87A34-81AB-432B-8DAE-1953F412C126}" type="datetimeFigureOut">
              <a:rPr lang="en-US" dirty="0"/>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591738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8A87A34-81AB-432B-8DAE-1953F412C126}" type="datetimeFigureOut">
              <a:rPr lang="en-US" dirty="0"/>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2275835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tr-TR"/>
              <a:t>Asıl başlık stilini düzenlemek için tıklayın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8A87A34-81AB-432B-8DAE-1953F412C126}" type="datetimeFigureOut">
              <a:rPr lang="en-US" dirty="0"/>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83025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8A87A34-81AB-432B-8DAE-1953F412C126}" type="datetimeFigureOut">
              <a:rPr lang="en-US" dirty="0"/>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080392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tr-TR"/>
              <a:t>Asıl başlık stilini düzenlemek için tıklayın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48A87A34-81AB-432B-8DAE-1953F412C126}" type="datetimeFigureOut">
              <a:rPr lang="en-US" dirty="0"/>
              <a:t>1/18/2022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349769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tr-TR"/>
              <a:t>Asıl başlık stilini düzenlemek için tıklayın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a:t>Resim eklemek için simgeye tıklayın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a:t>Resim eklemek için simgeye tıklayın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a:t>Resim eklemek için simgeye tıklayın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48A87A34-81AB-432B-8DAE-1953F412C126}" type="datetimeFigureOut">
              <a:rPr lang="en-US" dirty="0"/>
              <a:t>1/18/2022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1293711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7236455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024889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307701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8A87A34-81AB-432B-8DAE-1953F412C126}" type="datetimeFigureOut">
              <a:rPr lang="en-US" dirty="0"/>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569575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166223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141410" y="3073397"/>
            <a:ext cx="4878391" cy="271780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3073397"/>
            <a:ext cx="4875210" cy="271780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467646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733823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100703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8A87A34-81AB-432B-8DAE-1953F412C126}" type="datetimeFigureOut">
              <a:rPr lang="en-US" dirty="0"/>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210033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8A87A34-81AB-432B-8DAE-1953F412C126}" type="datetimeFigureOut">
              <a:rPr lang="en-US" dirty="0"/>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60247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1/18/2022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90912378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hyperlink" Target="https://www.milliyet.com.tr/haberleri/parazit-nedir" TargetMode="External" /><Relationship Id="rId2" Type="http://schemas.openxmlformats.org/officeDocument/2006/relationships/hyperlink" Target="https://www.milliyet.com.tr/haberleri/parazit" TargetMode="Externa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hyperlink" Target="https://tr.m.wikipedia.org/wiki/Polimorfizm" TargetMode="Externa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hyperlink" Target="https://tr.m.wikipedia.org/w/index.php?title=Miksospor&amp;action=edit&amp;redlink=1" TargetMode="External" /><Relationship Id="rId2" Type="http://schemas.openxmlformats.org/officeDocument/2006/relationships/hyperlink" Target="https://tr.m.wikipedia.org/wiki/Tubifex" TargetMode="Externa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7EC3D24-0549-B14C-8AB6-2BD8093D5077}"/>
              </a:ext>
            </a:extLst>
          </p:cNvPr>
          <p:cNvSpPr>
            <a:spLocks noGrp="1"/>
          </p:cNvSpPr>
          <p:nvPr>
            <p:ph type="ctrTitle"/>
          </p:nvPr>
        </p:nvSpPr>
        <p:spPr/>
        <p:txBody>
          <a:bodyPr/>
          <a:lstStyle/>
          <a:p>
            <a:r>
              <a:rPr lang="tr-TR"/>
              <a:t>LEISHMANIA BIYOINFO</a:t>
            </a:r>
          </a:p>
        </p:txBody>
      </p:sp>
      <p:sp>
        <p:nvSpPr>
          <p:cNvPr id="3" name="Alt Başlık 2">
            <a:extLst>
              <a:ext uri="{FF2B5EF4-FFF2-40B4-BE49-F238E27FC236}">
                <a16:creationId xmlns:a16="http://schemas.microsoft.com/office/drawing/2014/main" id="{C7D5F085-D48D-1748-BF2B-668A4278F861}"/>
              </a:ext>
            </a:extLst>
          </p:cNvPr>
          <p:cNvSpPr>
            <a:spLocks noGrp="1"/>
          </p:cNvSpPr>
          <p:nvPr>
            <p:ph type="subTitle" idx="1"/>
          </p:nvPr>
        </p:nvSpPr>
        <p:spPr/>
        <p:txBody>
          <a:bodyPr/>
          <a:lstStyle/>
          <a:p>
            <a:endParaRPr lang="tr-TR"/>
          </a:p>
        </p:txBody>
      </p:sp>
    </p:spTree>
    <p:extLst>
      <p:ext uri="{BB962C8B-B14F-4D97-AF65-F5344CB8AC3E}">
        <p14:creationId xmlns:p14="http://schemas.microsoft.com/office/powerpoint/2010/main" val="3600710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dur="indefinite" nodeType="mainSeq"/>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0BDADE7-A262-8A4D-A6A2-829BE8475768}"/>
              </a:ext>
            </a:extLst>
          </p:cNvPr>
          <p:cNvSpPr>
            <a:spLocks noGrp="1"/>
          </p:cNvSpPr>
          <p:nvPr>
            <p:ph idx="1"/>
          </p:nvPr>
        </p:nvSpPr>
        <p:spPr>
          <a:xfrm>
            <a:off x="1141412" y="1558636"/>
            <a:ext cx="9905999" cy="4232565"/>
          </a:xfrm>
        </p:spPr>
        <p:txBody>
          <a:bodyPr>
            <a:normAutofit fontScale="85000" lnSpcReduction="10000"/>
          </a:bodyPr>
          <a:lstStyle/>
          <a:p>
            <a:pPr fontAlgn="t"/>
            <a:r>
              <a:rPr lang="tr-TR" b="1" i="0">
                <a:solidFill>
                  <a:srgbClr val="20679C"/>
                </a:solidFill>
                <a:effectLst/>
                <a:latin typeface="Roboto" panose="02000000000000000000" pitchFamily="2" charset="0"/>
              </a:rPr>
              <a:t>Tanı ve Tedavi</a:t>
            </a:r>
          </a:p>
          <a:p>
            <a:pPr fontAlgn="t"/>
            <a:r>
              <a:rPr lang="tr-TR" b="0" i="0">
                <a:solidFill>
                  <a:srgbClr val="000000"/>
                </a:solidFill>
                <a:effectLst/>
                <a:latin typeface="Roboto" panose="02000000000000000000" pitchFamily="2" charset="0"/>
              </a:rPr>
              <a:t>Visseral leishmaniasis tanısı parazitolojik veya serolojik testler (hızlı tanı testleri) ve klinik ile yapılır. Doku örneklerinde yapılan mikroskopta incelenmesi ile parazitler gösterilir. Kutanöz leishmaniasisde parazitolojik testler ile klinik bulgular tanıyı doğrular. Kutanöz ve mukozal leishmaniasis için serolojik testlerin değeri sınırlıdır.</a:t>
            </a:r>
          </a:p>
          <a:p>
            <a:pPr fontAlgn="t"/>
            <a:r>
              <a:rPr lang="tr-TR" b="0" i="0">
                <a:solidFill>
                  <a:srgbClr val="000000"/>
                </a:solidFill>
                <a:effectLst/>
                <a:latin typeface="Roboto" panose="02000000000000000000" pitchFamily="2" charset="0"/>
              </a:rPr>
              <a:t>Leishmaniasis tedavi edilebilir bir hastalıktır. Leishmaniasisin tedavisi hastalığın tipine, parazit alt türlerine ve coğrafi konum gibi çeşitli faktörlere bağlıdır. Özellikle Visseral leishmaniasisin zamanında tanı konulup tedavi edilmesi ölüm riski açısından önemlidir.</a:t>
            </a:r>
          </a:p>
          <a:p>
            <a:endParaRPr lang="tr-TR"/>
          </a:p>
        </p:txBody>
      </p:sp>
    </p:spTree>
    <p:extLst>
      <p:ext uri="{BB962C8B-B14F-4D97-AF65-F5344CB8AC3E}">
        <p14:creationId xmlns:p14="http://schemas.microsoft.com/office/powerpoint/2010/main" val="4153432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3A88D1D-DC1A-8B4C-B179-0AE91E5C12BB}"/>
              </a:ext>
            </a:extLst>
          </p:cNvPr>
          <p:cNvSpPr>
            <a:spLocks noGrp="1"/>
          </p:cNvSpPr>
          <p:nvPr>
            <p:ph type="title"/>
          </p:nvPr>
        </p:nvSpPr>
        <p:spPr/>
        <p:txBody>
          <a:bodyPr/>
          <a:lstStyle/>
          <a:p>
            <a:r>
              <a:rPr lang="tr-TR"/>
              <a:t>PARAZİT NEDİR</a:t>
            </a:r>
          </a:p>
        </p:txBody>
      </p:sp>
      <p:sp>
        <p:nvSpPr>
          <p:cNvPr id="3" name="İçerik Yer Tutucusu 2">
            <a:extLst>
              <a:ext uri="{FF2B5EF4-FFF2-40B4-BE49-F238E27FC236}">
                <a16:creationId xmlns:a16="http://schemas.microsoft.com/office/drawing/2014/main" id="{33CA3B0A-547F-2F4C-A5C7-E333884C4D2C}"/>
              </a:ext>
            </a:extLst>
          </p:cNvPr>
          <p:cNvSpPr>
            <a:spLocks noGrp="1"/>
          </p:cNvSpPr>
          <p:nvPr>
            <p:ph idx="1"/>
          </p:nvPr>
        </p:nvSpPr>
        <p:spPr/>
        <p:txBody>
          <a:bodyPr>
            <a:normAutofit lnSpcReduction="10000"/>
          </a:bodyPr>
          <a:lstStyle/>
          <a:p>
            <a:pPr marL="0" indent="0">
              <a:buNone/>
            </a:pPr>
            <a:r>
              <a:rPr lang="tr-TR" b="0" i="0">
                <a:solidFill>
                  <a:srgbClr val="212121"/>
                </a:solidFill>
                <a:effectLst/>
                <a:latin typeface="Source Sans Pro" panose="020B0503030403020204" pitchFamily="34" charset="0"/>
              </a:rPr>
              <a:t> </a:t>
            </a:r>
            <a:r>
              <a:rPr lang="tr-TR" b="0" i="0" u="none" strike="noStrike">
                <a:solidFill>
                  <a:srgbClr val="FB000F"/>
                </a:solidFill>
                <a:effectLst/>
                <a:latin typeface="Arial" panose="020B0604020202020204" pitchFamily="34" charset="0"/>
                <a:hlinkClick r:id="rId2"/>
              </a:rPr>
              <a:t>Parazit</a:t>
            </a:r>
            <a:r>
              <a:rPr lang="tr-TR" b="0" i="0">
                <a:solidFill>
                  <a:srgbClr val="212121"/>
                </a:solidFill>
                <a:effectLst/>
                <a:latin typeface="Source Sans Pro" panose="020B0503030403020204" pitchFamily="34" charset="0"/>
              </a:rPr>
              <a:t> veya halka arasındaki deyimiyle asalak canlı ile birlikte yaşayan ve canlıya zarar veren organizma olarak tanımlanır. Kıl kurdu olarak biline parazit türü en yaygın olanıdır. Genellikle okul çağındaki çocuklar arasında görülür. Solucanların gözle görülmeyen şekli gibi düşünülebilir ve yaklaşık 5-10 mm uzunluğunda olurlar. Açık renkli olurlar ve iplik parçası görünümümdedirler. Ortalama 6-7 haftalık yaşam süreleri vardır. </a:t>
            </a:r>
            <a:r>
              <a:rPr lang="tr-TR" b="0" i="0" u="none" strike="noStrike">
                <a:solidFill>
                  <a:srgbClr val="FB000F"/>
                </a:solidFill>
                <a:effectLst/>
                <a:latin typeface="Arial" panose="020B0604020202020204" pitchFamily="34" charset="0"/>
                <a:hlinkClick r:id="rId3"/>
              </a:rPr>
              <a:t>Parazit nedir</a:t>
            </a:r>
            <a:r>
              <a:rPr lang="tr-TR" b="0" i="0">
                <a:solidFill>
                  <a:srgbClr val="212121"/>
                </a:solidFill>
                <a:effectLst/>
                <a:latin typeface="Source Sans Pro" panose="020B0503030403020204" pitchFamily="34" charset="0"/>
              </a:rPr>
              <a:t> diye sorulduğunda ise genellikle kaşıntı ve buna bağlı rahatsızlık hissi yaratan asalaklardır denebilir.</a:t>
            </a:r>
            <a:endParaRPr lang="tr-TR"/>
          </a:p>
        </p:txBody>
      </p:sp>
    </p:spTree>
    <p:extLst>
      <p:ext uri="{BB962C8B-B14F-4D97-AF65-F5344CB8AC3E}">
        <p14:creationId xmlns:p14="http://schemas.microsoft.com/office/powerpoint/2010/main" val="1559922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C6397C9-C8CB-AD43-B307-5AF0D2565584}"/>
              </a:ext>
            </a:extLst>
          </p:cNvPr>
          <p:cNvSpPr>
            <a:spLocks noGrp="1"/>
          </p:cNvSpPr>
          <p:nvPr>
            <p:ph type="title"/>
          </p:nvPr>
        </p:nvSpPr>
        <p:spPr/>
        <p:txBody>
          <a:bodyPr/>
          <a:lstStyle/>
          <a:p>
            <a:r>
              <a:rPr lang="tr-TR"/>
              <a:t>Parazit konak ilişkisi </a:t>
            </a:r>
          </a:p>
        </p:txBody>
      </p:sp>
      <p:sp>
        <p:nvSpPr>
          <p:cNvPr id="3" name="İçerik Yer Tutucusu 2">
            <a:extLst>
              <a:ext uri="{FF2B5EF4-FFF2-40B4-BE49-F238E27FC236}">
                <a16:creationId xmlns:a16="http://schemas.microsoft.com/office/drawing/2014/main" id="{BCFBD6AC-3AA3-A04F-8CD5-96A6B8403388}"/>
              </a:ext>
            </a:extLst>
          </p:cNvPr>
          <p:cNvSpPr>
            <a:spLocks noGrp="1"/>
          </p:cNvSpPr>
          <p:nvPr>
            <p:ph idx="1"/>
          </p:nvPr>
        </p:nvSpPr>
        <p:spPr/>
        <p:txBody>
          <a:bodyPr/>
          <a:lstStyle/>
          <a:p>
            <a:r>
              <a:rPr lang="tr-TR" b="0" i="0">
                <a:solidFill>
                  <a:srgbClr val="202122"/>
                </a:solidFill>
                <a:effectLst/>
                <a:latin typeface="-apple-system"/>
              </a:rPr>
              <a:t>Parazitler konaklarını ve konakları ile olan ilişkilerini sürekli değiştirdikleri, çok çeşitli evrimsel stratejilere sahiptirler. Parazitm, parazit ve konağın beraber evrimiyle birlikte, konakta parazite karşı direnç avantajı sağlayan veya tersine hastalığa sebep olabilen gen </a:t>
            </a:r>
            <a:r>
              <a:rPr lang="tr-TR" b="0" i="0" u="none" strike="noStrike">
                <a:solidFill>
                  <a:srgbClr val="3366CC"/>
                </a:solidFill>
                <a:effectLst/>
                <a:latin typeface="-apple-system"/>
                <a:hlinkClick r:id="rId2" tooltip="Polimorfizm"/>
              </a:rPr>
              <a:t>polimorfizmlerine</a:t>
            </a:r>
            <a:r>
              <a:rPr lang="tr-TR" b="0" i="0">
                <a:solidFill>
                  <a:srgbClr val="202122"/>
                </a:solidFill>
                <a:effectLst/>
                <a:latin typeface="-apple-system"/>
              </a:rPr>
              <a:t> sebep olabilir.</a:t>
            </a:r>
            <a:endParaRPr lang="tr-TR"/>
          </a:p>
        </p:txBody>
      </p:sp>
    </p:spTree>
    <p:extLst>
      <p:ext uri="{BB962C8B-B14F-4D97-AF65-F5344CB8AC3E}">
        <p14:creationId xmlns:p14="http://schemas.microsoft.com/office/powerpoint/2010/main" val="3685202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5F68B8D-8C7C-B343-BF03-180DA5C9CC8C}"/>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0D94AAA2-584E-B343-81F6-81BB2AC35B5E}"/>
              </a:ext>
            </a:extLst>
          </p:cNvPr>
          <p:cNvSpPr>
            <a:spLocks noGrp="1"/>
          </p:cNvSpPr>
          <p:nvPr>
            <p:ph idx="1"/>
          </p:nvPr>
        </p:nvSpPr>
        <p:spPr/>
        <p:txBody>
          <a:bodyPr/>
          <a:lstStyle/>
          <a:p>
            <a:pPr fontAlgn="base"/>
            <a:r>
              <a:rPr lang="tr-TR" b="1" i="0">
                <a:solidFill>
                  <a:srgbClr val="202122"/>
                </a:solidFill>
                <a:effectLst/>
                <a:latin typeface="inherit"/>
              </a:rPr>
              <a:t>Birincil konak</a:t>
            </a:r>
            <a:r>
              <a:rPr lang="tr-TR" b="0" i="0">
                <a:solidFill>
                  <a:srgbClr val="202122"/>
                </a:solidFill>
                <a:effectLst/>
                <a:latin typeface="-apple-system"/>
              </a:rPr>
              <a:t> ya da</a:t>
            </a:r>
            <a:r>
              <a:rPr lang="tr-TR" b="1" i="0">
                <a:solidFill>
                  <a:srgbClr val="202122"/>
                </a:solidFill>
                <a:effectLst/>
                <a:latin typeface="inherit"/>
              </a:rPr>
              <a:t> kesin konak</a:t>
            </a:r>
            <a:r>
              <a:rPr lang="tr-TR" b="0" i="0">
                <a:solidFill>
                  <a:srgbClr val="202122"/>
                </a:solidFill>
                <a:effectLst/>
                <a:latin typeface="-apple-system"/>
              </a:rPr>
              <a:t> parazitin olgunluğa ulaştığı ve fırsat bulursa seksüel üremesini gerçekleştirdiği son konaktır.</a:t>
            </a:r>
          </a:p>
          <a:p>
            <a:pPr fontAlgn="base"/>
            <a:r>
              <a:rPr lang="tr-TR" b="1" i="0">
                <a:solidFill>
                  <a:srgbClr val="202122"/>
                </a:solidFill>
                <a:effectLst/>
                <a:latin typeface="inherit"/>
              </a:rPr>
              <a:t>İkincil konak</a:t>
            </a:r>
            <a:r>
              <a:rPr lang="tr-TR" b="0" i="0">
                <a:solidFill>
                  <a:srgbClr val="202122"/>
                </a:solidFill>
                <a:effectLst/>
                <a:latin typeface="-apple-system"/>
              </a:rPr>
              <a:t> ya da </a:t>
            </a:r>
            <a:r>
              <a:rPr lang="tr-TR" b="1" i="0">
                <a:solidFill>
                  <a:srgbClr val="202122"/>
                </a:solidFill>
                <a:effectLst/>
                <a:latin typeface="inherit"/>
              </a:rPr>
              <a:t>ara konak</a:t>
            </a:r>
            <a:r>
              <a:rPr lang="tr-TR" b="0" i="0">
                <a:solidFill>
                  <a:srgbClr val="202122"/>
                </a:solidFill>
                <a:effectLst/>
                <a:latin typeface="-apple-system"/>
              </a:rPr>
              <a:t>, seksüel olgunluğa erişmemiş paraziti barındıran ve genellikle parazitin gelişimini ve hayat döngüsünü tamamlamak için ihtiyaç duyduğu ara konaktır. Çoğunlukla parazitin esas konağına ulaşabilmesini sağlayan vektörlerdir.</a:t>
            </a:r>
          </a:p>
          <a:p>
            <a:endParaRPr lang="tr-TR"/>
          </a:p>
        </p:txBody>
      </p:sp>
    </p:spTree>
    <p:extLst>
      <p:ext uri="{BB962C8B-B14F-4D97-AF65-F5344CB8AC3E}">
        <p14:creationId xmlns:p14="http://schemas.microsoft.com/office/powerpoint/2010/main" val="3728516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8C1759E-1A04-F44E-99B8-939FD0F61E4E}"/>
              </a:ext>
            </a:extLst>
          </p:cNvPr>
          <p:cNvSpPr>
            <a:spLocks noGrp="1"/>
          </p:cNvSpPr>
          <p:nvPr>
            <p:ph idx="1"/>
          </p:nvPr>
        </p:nvSpPr>
        <p:spPr/>
        <p:txBody>
          <a:bodyPr>
            <a:normAutofit lnSpcReduction="10000"/>
          </a:bodyPr>
          <a:lstStyle/>
          <a:p>
            <a:r>
              <a:rPr lang="tr-TR" b="0" i="0">
                <a:solidFill>
                  <a:srgbClr val="202122"/>
                </a:solidFill>
                <a:effectLst/>
                <a:latin typeface="-apple-system"/>
              </a:rPr>
              <a:t>Hangi konağın kesin konak, hangisinin ikincil konak olduğunu anlayabilmek kolay değildir, hatta bazı durumlarda mümkün olmayabilir. Birçok parazitin hayat döngüleri henüz tam anlamıyla bilinmemektedir. Bazen daha önemli gibi gözüken canlı kesin konak olarak adlandırılır ve bu tanımlamanın hatalı olduğu anlaşılsa bile kullanılmaya devam edilebilir. Örneğin, </a:t>
            </a:r>
            <a:r>
              <a:rPr lang="tr-TR" b="0" i="0" u="none" strike="noStrike">
                <a:solidFill>
                  <a:srgbClr val="3366CC"/>
                </a:solidFill>
                <a:effectLst/>
                <a:latin typeface="-apple-system"/>
                <a:hlinkClick r:id="rId2" tooltip="Tubifex"/>
              </a:rPr>
              <a:t>çamur solucanlarından</a:t>
            </a:r>
            <a:r>
              <a:rPr lang="tr-TR" b="0" i="0">
                <a:solidFill>
                  <a:srgbClr val="202122"/>
                </a:solidFill>
                <a:effectLst/>
                <a:latin typeface="-apple-system"/>
              </a:rPr>
              <a:t> balıklarda dönme hastalığı için ara konak olarak bahsedildiği görülebilse de, bir </a:t>
            </a:r>
            <a:r>
              <a:rPr lang="tr-TR" b="0" i="0" u="none" strike="noStrike">
                <a:solidFill>
                  <a:srgbClr val="DD3333"/>
                </a:solidFill>
                <a:effectLst/>
                <a:latin typeface="-apple-system"/>
                <a:hlinkClick r:id="rId3" tooltip="Miksospor (sayfa mevcut değil)"/>
              </a:rPr>
              <a:t>miksospor</a:t>
            </a:r>
            <a:r>
              <a:rPr lang="tr-TR" b="0" i="0">
                <a:solidFill>
                  <a:srgbClr val="202122"/>
                </a:solidFill>
                <a:effectLst/>
                <a:latin typeface="-apple-system"/>
              </a:rPr>
              <a:t> olan parazit bu solucanlarda seksüel olarak üremektedir.</a:t>
            </a:r>
            <a:endParaRPr lang="tr-TR"/>
          </a:p>
        </p:txBody>
      </p:sp>
    </p:spTree>
    <p:extLst>
      <p:ext uri="{BB962C8B-B14F-4D97-AF65-F5344CB8AC3E}">
        <p14:creationId xmlns:p14="http://schemas.microsoft.com/office/powerpoint/2010/main" val="3277391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3B3E0A9-F50B-0445-8DA5-59BC1F2274D3}"/>
              </a:ext>
            </a:extLst>
          </p:cNvPr>
          <p:cNvSpPr>
            <a:spLocks noGrp="1"/>
          </p:cNvSpPr>
          <p:nvPr>
            <p:ph type="title"/>
          </p:nvPr>
        </p:nvSpPr>
        <p:spPr/>
        <p:txBody>
          <a:bodyPr/>
          <a:lstStyle/>
          <a:p>
            <a:r>
              <a:rPr lang="tr-TR"/>
              <a:t>Leishmaniasis</a:t>
            </a:r>
          </a:p>
        </p:txBody>
      </p:sp>
      <p:sp>
        <p:nvSpPr>
          <p:cNvPr id="3" name="İçerik Yer Tutucusu 2">
            <a:extLst>
              <a:ext uri="{FF2B5EF4-FFF2-40B4-BE49-F238E27FC236}">
                <a16:creationId xmlns:a16="http://schemas.microsoft.com/office/drawing/2014/main" id="{40B434FA-C8BD-5641-9892-EB282983EC4C}"/>
              </a:ext>
            </a:extLst>
          </p:cNvPr>
          <p:cNvSpPr>
            <a:spLocks noGrp="1"/>
          </p:cNvSpPr>
          <p:nvPr>
            <p:ph idx="1"/>
          </p:nvPr>
        </p:nvSpPr>
        <p:spPr/>
        <p:txBody>
          <a:bodyPr/>
          <a:lstStyle/>
          <a:p>
            <a:r>
              <a:rPr lang="tr-TR" b="0" i="0">
                <a:solidFill>
                  <a:srgbClr val="000000"/>
                </a:solidFill>
                <a:effectLst/>
                <a:latin typeface="Roboto" panose="02000000000000000000" pitchFamily="2" charset="0"/>
              </a:rPr>
              <a:t>Leishmaniasis, protozoa grubunda yer alan farklı türlerde Leishmania parazitinin sebep olduğu bir hastalıktır.</a:t>
            </a:r>
            <a:endParaRPr lang="tr-TR"/>
          </a:p>
        </p:txBody>
      </p:sp>
    </p:spTree>
    <p:extLst>
      <p:ext uri="{BB962C8B-B14F-4D97-AF65-F5344CB8AC3E}">
        <p14:creationId xmlns:p14="http://schemas.microsoft.com/office/powerpoint/2010/main" val="3250338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84F1D67-A3DB-CB44-8A9C-668EF39DD900}"/>
              </a:ext>
            </a:extLst>
          </p:cNvPr>
          <p:cNvSpPr>
            <a:spLocks noGrp="1"/>
          </p:cNvSpPr>
          <p:nvPr>
            <p:ph idx="1"/>
          </p:nvPr>
        </p:nvSpPr>
        <p:spPr>
          <a:xfrm>
            <a:off x="1190892" y="1175162"/>
            <a:ext cx="9905999" cy="4616039"/>
          </a:xfrm>
        </p:spPr>
        <p:txBody>
          <a:bodyPr>
            <a:normAutofit/>
          </a:bodyPr>
          <a:lstStyle/>
          <a:p>
            <a:pPr fontAlgn="t"/>
            <a:r>
              <a:rPr lang="tr-TR" b="1" i="0">
                <a:solidFill>
                  <a:srgbClr val="20679C"/>
                </a:solidFill>
                <a:effectLst/>
                <a:latin typeface="Roboto" panose="02000000000000000000" pitchFamily="2" charset="0"/>
              </a:rPr>
              <a:t>Bulaşma</a:t>
            </a:r>
          </a:p>
          <a:p>
            <a:pPr fontAlgn="t"/>
            <a:r>
              <a:rPr lang="tr-TR" b="0" i="0">
                <a:solidFill>
                  <a:srgbClr val="000000"/>
                </a:solidFill>
                <a:effectLst/>
                <a:latin typeface="Roboto" panose="02000000000000000000" pitchFamily="2" charset="0"/>
              </a:rPr>
              <a:t>Enfekte dişi kum sineklerinin (phlebotomin sandfly) ısırığı ile bulaşan paraziter bir hastalıktır. Vektör olan kum sinekleri, bu parazitleri enfekte olmuş insan ve hayvanları ısırarak alırlar. Bulaşma riskinin en yüksek olduğu vakit, kum sineklerinin genellikle en fazla aktif oldukları akşam- şafak vakti arasıdır.</a:t>
            </a:r>
          </a:p>
          <a:p>
            <a:pPr fontAlgn="t"/>
            <a:r>
              <a:rPr lang="tr-TR" b="0" i="0">
                <a:solidFill>
                  <a:srgbClr val="000000"/>
                </a:solidFill>
                <a:effectLst/>
                <a:latin typeface="Roboto" panose="02000000000000000000" pitchFamily="2" charset="0"/>
              </a:rPr>
              <a:t>Bulaşma ayrıca leishmania paraziti ile kontamine iğne kullanımı (iğne paylaşımı) veya kontamine kan transfüzyonu yoluyla da olabilir. Enfekte hamile kadından bebeğine de geçiş olabilir.</a:t>
            </a:r>
          </a:p>
          <a:p>
            <a:endParaRPr lang="tr-TR"/>
          </a:p>
        </p:txBody>
      </p:sp>
    </p:spTree>
    <p:extLst>
      <p:ext uri="{BB962C8B-B14F-4D97-AF65-F5344CB8AC3E}">
        <p14:creationId xmlns:p14="http://schemas.microsoft.com/office/powerpoint/2010/main" val="3798628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B680B24-0962-7049-B8CA-6009B3965624}"/>
              </a:ext>
            </a:extLst>
          </p:cNvPr>
          <p:cNvSpPr>
            <a:spLocks noGrp="1"/>
          </p:cNvSpPr>
          <p:nvPr>
            <p:ph idx="1"/>
          </p:nvPr>
        </p:nvSpPr>
        <p:spPr>
          <a:xfrm>
            <a:off x="1141412" y="519545"/>
            <a:ext cx="9905999" cy="5271656"/>
          </a:xfrm>
        </p:spPr>
        <p:txBody>
          <a:bodyPr>
            <a:normAutofit lnSpcReduction="10000"/>
          </a:bodyPr>
          <a:lstStyle/>
          <a:p>
            <a:pPr fontAlgn="t"/>
            <a:r>
              <a:rPr lang="tr-TR" b="1" i="0">
                <a:solidFill>
                  <a:srgbClr val="20679C"/>
                </a:solidFill>
                <a:effectLst/>
                <a:latin typeface="Roboto" panose="02000000000000000000" pitchFamily="2" charset="0"/>
              </a:rPr>
              <a:t>Belirti ve Bulgular</a:t>
            </a:r>
          </a:p>
          <a:p>
            <a:pPr fontAlgn="t"/>
            <a:r>
              <a:rPr lang="tr-TR" b="0" i="0">
                <a:solidFill>
                  <a:srgbClr val="000000"/>
                </a:solidFill>
                <a:effectLst/>
                <a:latin typeface="Roboto" panose="02000000000000000000" pitchFamily="2" charset="0"/>
              </a:rPr>
              <a:t>Leishmaniasis üç farklı formda görülür:</a:t>
            </a:r>
          </a:p>
          <a:p>
            <a:pPr fontAlgn="ctr"/>
            <a:r>
              <a:rPr lang="tr-TR" b="0" i="0">
                <a:solidFill>
                  <a:srgbClr val="000000"/>
                </a:solidFill>
                <a:effectLst/>
                <a:latin typeface="Roboto" panose="02000000000000000000" pitchFamily="2" charset="0"/>
              </a:rPr>
              <a:t>Kutanöz leishmaniasis: En sık görülen formdur. Sineğin ısırmasından birkaç hafta ile ay içerisinde deride görülen yara ile karakterizedir. Yaralar zamanla boyut ve görünüm değiştirebilir. Yaralar papüler (1cm den ufak kabarıklar) veya nodüler (1-3 cm kadar topak ) olarak başlayabilir ve ülserlere (kenarları yükseltilmiş ve merkezi krater şeklinde bir yanardağ gibi) dönebilir. Bu yaralar genellikle ağrısız olmakla birlikte ağrılı da olabilir. Bazı insanlarda yaralara yakın yerlerde lenf bezleri şişebilir. Cilt yaraları genellikle yüz, kollar ve bacaklar gibi ısırılmaya maruz kalan açık bölgelerde oluşur. Bunlar genellikle iz bırakarak, bir kaç ay içinde iyileşir.</a:t>
            </a:r>
          </a:p>
        </p:txBody>
      </p:sp>
    </p:spTree>
    <p:extLst>
      <p:ext uri="{BB962C8B-B14F-4D97-AF65-F5344CB8AC3E}">
        <p14:creationId xmlns:p14="http://schemas.microsoft.com/office/powerpoint/2010/main" val="1134662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2D55B9E8-3675-F242-BEFE-1F3AD2436837}"/>
              </a:ext>
            </a:extLst>
          </p:cNvPr>
          <p:cNvSpPr>
            <a:spLocks noGrp="1"/>
          </p:cNvSpPr>
          <p:nvPr>
            <p:ph idx="1"/>
          </p:nvPr>
        </p:nvSpPr>
        <p:spPr>
          <a:xfrm>
            <a:off x="1141412" y="791688"/>
            <a:ext cx="9905999" cy="4999513"/>
          </a:xfrm>
        </p:spPr>
        <p:txBody>
          <a:bodyPr>
            <a:normAutofit fontScale="85000" lnSpcReduction="10000"/>
          </a:bodyPr>
          <a:lstStyle/>
          <a:p>
            <a:pPr fontAlgn="ctr"/>
            <a:r>
              <a:rPr lang="tr-TR" b="0" i="0">
                <a:solidFill>
                  <a:srgbClr val="000000"/>
                </a:solidFill>
                <a:effectLst/>
                <a:latin typeface="Roboto" panose="02000000000000000000" pitchFamily="2" charset="0"/>
              </a:rPr>
              <a:t>Viseral leishmaniasis (Kala-azar): Sinek ısırığından sonra aylar içerisinde hastalık gelişir (bazen bu süre bir yıla kadar uzayabilir). Genellikle dalak, karaciğer ve kemik iliği gibi çeşitli iç organları etkiler ve hastalığın en ciddi formudur. Hastalarda genellikle yüksek ateş, ciddi kilo kaybı, dalak ve karaciğer büyümesi ve anemi, lökopeni ve trombositopeni gibi düşük kan sayımı görülür. Eğer tedavi edilmezse hastalık kemik iliğini , lenf düğümlerini ve diğer iç organları etkileyebilir ve iki yıl içinde % 100 gibi yüksek bir ölüm oranına sahiptir. Visseral leishmaniasis genellikle kum sineği tarafından ısırıldıktan sonra bir ay içinde gelişebilir.</a:t>
            </a:r>
          </a:p>
          <a:p>
            <a:pPr fontAlgn="ctr"/>
            <a:r>
              <a:rPr lang="tr-TR" b="0" i="0">
                <a:solidFill>
                  <a:srgbClr val="000000"/>
                </a:solidFill>
                <a:effectLst/>
                <a:latin typeface="Roboto" panose="02000000000000000000" pitchFamily="2" charset="0"/>
              </a:rPr>
              <a:t>Mukozal leishmaniasis: En az sıklıkta görülen formdur. Kutanöz leishmaniasis’e neden olan parazitlerin bazı türleri bu forma neden olmaktadır. Belli türdeki parazitler deriden yayılarak burun, ağız ve boğaz mukozalarında yara oluşumuna neden olurlar. Bu mukozalarda parsiyel veya total yıkıma neden olabilir. Bu formdan korunmanın en iyi yolu köken aldığı deri leishmaniasisinin uygun şekilde tedavi edilmesidir.</a:t>
            </a:r>
          </a:p>
          <a:p>
            <a:endParaRPr lang="tr-TR"/>
          </a:p>
        </p:txBody>
      </p:sp>
    </p:spTree>
    <p:extLst>
      <p:ext uri="{BB962C8B-B14F-4D97-AF65-F5344CB8AC3E}">
        <p14:creationId xmlns:p14="http://schemas.microsoft.com/office/powerpoint/2010/main" val="9645850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Devre">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Geniş ekran</PresentationFormat>
  <Slides>10</Slides>
  <Notes>0</Notes>
  <HiddenSlides>0</HiddenSlides>
  <ScaleCrop>false</ScaleCrop>
  <HeadingPairs>
    <vt:vector size="4" baseType="variant">
      <vt:variant>
        <vt:lpstr>Tema</vt:lpstr>
      </vt:variant>
      <vt:variant>
        <vt:i4>1</vt:i4>
      </vt:variant>
      <vt:variant>
        <vt:lpstr>Slayt Başlıkları</vt:lpstr>
      </vt:variant>
      <vt:variant>
        <vt:i4>10</vt:i4>
      </vt:variant>
    </vt:vector>
  </HeadingPairs>
  <TitlesOfParts>
    <vt:vector size="11" baseType="lpstr">
      <vt:lpstr>Devre</vt:lpstr>
      <vt:lpstr>LEISHMANIA BIYOINFO</vt:lpstr>
      <vt:lpstr>PARAZİT NEDİR</vt:lpstr>
      <vt:lpstr>Parazit konak ilişkisi </vt:lpstr>
      <vt:lpstr>PowerPoint Sunusu</vt:lpstr>
      <vt:lpstr>PowerPoint Sunusu</vt:lpstr>
      <vt:lpstr>Leishmaniasis</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LEISHMANIA BIYOINFO</dc:title>
  <dc:creator>Bilinmeyen Kullanıcı</dc:creator>
  <cp:lastModifiedBy>Bilinmeyen Kullanıcı</cp:lastModifiedBy>
  <cp:revision>1</cp:revision>
  <dcterms:created xsi:type="dcterms:W3CDTF">2022-01-18T09:21:31Z</dcterms:created>
  <dcterms:modified xsi:type="dcterms:W3CDTF">2022-01-18T12:29:29Z</dcterms:modified>
</cp:coreProperties>
</file>