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20"/>
  </p:notesMasterIdLst>
  <p:sldIdLst>
    <p:sldId id="256" r:id="rId5"/>
    <p:sldId id="257" r:id="rId6"/>
    <p:sldId id="261" r:id="rId7"/>
    <p:sldId id="258" r:id="rId8"/>
    <p:sldId id="296" r:id="rId9"/>
    <p:sldId id="260" r:id="rId10"/>
    <p:sldId id="297" r:id="rId11"/>
    <p:sldId id="294" r:id="rId12"/>
    <p:sldId id="298" r:id="rId13"/>
    <p:sldId id="299" r:id="rId14"/>
    <p:sldId id="259" r:id="rId15"/>
    <p:sldId id="271" r:id="rId16"/>
    <p:sldId id="276" r:id="rId17"/>
    <p:sldId id="275" r:id="rId18"/>
    <p:sldId id="274" r:id="rId19"/>
  </p:sldIdLst>
  <p:sldSz cx="9144000" cy="5143500" type="screen16x9"/>
  <p:notesSz cx="6858000" cy="9144000"/>
  <p:embeddedFontLst>
    <p:embeddedFont>
      <p:font typeface="Berlin Sans FB Demi" panose="020E0802020502020306" pitchFamily="34" charset="0"/>
      <p:bold r:id="rId21"/>
    </p:embeddedFont>
    <p:embeddedFont>
      <p:font typeface="Impact" panose="020B0806030902050204" pitchFamily="34" charset="0"/>
      <p:regular r:id="rId22"/>
    </p:embeddedFont>
    <p:embeddedFont>
      <p:font typeface="Roboto Black" panose="02000000000000000000" pitchFamily="2" charset="0"/>
      <p:bold r:id="rId23"/>
      <p:boldItalic r:id="rId24"/>
    </p:embeddedFont>
    <p:embeddedFont>
      <p:font typeface="Roboto Light" panose="02000000000000000000" pitchFamily="2" charset="0"/>
      <p:regular r:id="rId25"/>
      <p:bold r:id="rId26"/>
      <p:italic r:id="rId27"/>
      <p:boldItalic r:id="rId28"/>
    </p:embeddedFont>
    <p:embeddedFont>
      <p:font typeface="Roboto Thin"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47BCD3-9120-4592-BC4B-9748ED4BE145}">
  <a:tblStyle styleId="{5047BCD3-9120-4592-BC4B-9748ED4BE1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9" autoAdjust="0"/>
    <p:restoredTop sz="94660"/>
  </p:normalViewPr>
  <p:slideViewPr>
    <p:cSldViewPr snapToGrid="0">
      <p:cViewPr varScale="1">
        <p:scale>
          <a:sx n="128" d="100"/>
          <a:sy n="128" d="100"/>
        </p:scale>
        <p:origin x="11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392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1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999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32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70075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REDITS">
  <p:cSld name="CREDITS">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93486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extLst>
      <p:ext uri="{BB962C8B-B14F-4D97-AF65-F5344CB8AC3E}">
        <p14:creationId xmlns:p14="http://schemas.microsoft.com/office/powerpoint/2010/main" val="191407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63"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992377" y="912694"/>
            <a:ext cx="3832305" cy="2128854"/>
          </a:xfrm>
          <a:prstGeom prst="rect">
            <a:avLst/>
          </a:prstGeom>
        </p:spPr>
        <p:txBody>
          <a:bodyPr spcFirstLastPara="1" wrap="square" lIns="91425" tIns="91425" rIns="91425" bIns="91425" anchor="b" anchorCtr="0">
            <a:noAutofit/>
          </a:bodyPr>
          <a:lstStyle/>
          <a:p>
            <a:pPr algn="just"/>
            <a:r>
              <a:rPr lang="en-IN" sz="6600">
                <a:ln w="28575">
                  <a:solidFill>
                    <a:schemeClr val="accent1"/>
                  </a:solidFill>
                </a:ln>
                <a:solidFill>
                  <a:schemeClr val="tx2">
                    <a:lumMod val="10000"/>
                  </a:schemeClr>
                </a:solidFill>
                <a:latin typeface="Berlin Sans FB Demi" panose="020E0802020502020306" pitchFamily="34" charset="0"/>
              </a:rPr>
              <a:t>Going             Dutch</a:t>
            </a: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9" name="Google Shape;169;p22"/>
          <p:cNvSpPr/>
          <p:nvPr/>
        </p:nvSpPr>
        <p:spPr>
          <a:xfrm>
            <a:off x="337669" y="4819495"/>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6B29-31CD-42F1-A309-5AF939E7C610}"/>
              </a:ext>
            </a:extLst>
          </p:cNvPr>
          <p:cNvSpPr>
            <a:spLocks noGrp="1"/>
          </p:cNvSpPr>
          <p:nvPr>
            <p:ph type="ctrTitle"/>
          </p:nvPr>
        </p:nvSpPr>
        <p:spPr>
          <a:xfrm>
            <a:off x="275008" y="499374"/>
            <a:ext cx="8520600" cy="606600"/>
          </a:xfrm>
        </p:spPr>
        <p:txBody>
          <a:bodyPr/>
          <a:lstStyle/>
          <a:p>
            <a:r>
              <a:rPr lang="en-IN" dirty="0"/>
              <a:t>Features                        concepts</a:t>
            </a:r>
            <a:br>
              <a:rPr lang="en-IN" dirty="0"/>
            </a:br>
            <a:r>
              <a:rPr lang="en-IN" dirty="0"/>
              <a:t>                                         </a:t>
            </a:r>
            <a:r>
              <a:rPr lang="en-IN" sz="2000" i="1" dirty="0"/>
              <a:t>(final may vary)  </a:t>
            </a:r>
          </a:p>
        </p:txBody>
      </p:sp>
      <p:sp>
        <p:nvSpPr>
          <p:cNvPr id="3" name="Google Shape;297;p26">
            <a:extLst>
              <a:ext uri="{FF2B5EF4-FFF2-40B4-BE49-F238E27FC236}">
                <a16:creationId xmlns:a16="http://schemas.microsoft.com/office/drawing/2014/main" id="{2E1BB2CB-70A9-4EB4-86B6-8BE4C11C66F5}"/>
              </a:ext>
            </a:extLst>
          </p:cNvPr>
          <p:cNvSpPr txBox="1">
            <a:spLocks/>
          </p:cNvSpPr>
          <p:nvPr/>
        </p:nvSpPr>
        <p:spPr>
          <a:xfrm>
            <a:off x="275008" y="358103"/>
            <a:ext cx="8493664" cy="3409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endParaRPr lang="en-US" sz="1800" dirty="0">
              <a:solidFill>
                <a:srgbClr val="FFFFFF"/>
              </a:solidFill>
              <a:latin typeface="+mn-lt"/>
            </a:endParaRPr>
          </a:p>
        </p:txBody>
      </p:sp>
      <p:sp>
        <p:nvSpPr>
          <p:cNvPr id="5" name="TextBox 4">
            <a:extLst>
              <a:ext uri="{FF2B5EF4-FFF2-40B4-BE49-F238E27FC236}">
                <a16:creationId xmlns:a16="http://schemas.microsoft.com/office/drawing/2014/main" id="{A27A1956-81C6-41BF-8513-F136119540AF}"/>
              </a:ext>
            </a:extLst>
          </p:cNvPr>
          <p:cNvSpPr txBox="1"/>
          <p:nvPr/>
        </p:nvSpPr>
        <p:spPr>
          <a:xfrm>
            <a:off x="673769" y="1247245"/>
            <a:ext cx="3774478" cy="2554545"/>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sz="2000" dirty="0">
                <a:solidFill>
                  <a:schemeClr val="bg1"/>
                </a:solidFill>
              </a:rPr>
              <a:t>No user login and registration required</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Uses a O(n) algorithm to settle debts</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Built in Java for Android Platform</a:t>
            </a:r>
            <a:endParaRPr lang="en-IN" sz="2000" dirty="0">
              <a:solidFill>
                <a:schemeClr val="bg1"/>
              </a:solidFill>
            </a:endParaRPr>
          </a:p>
        </p:txBody>
      </p:sp>
      <p:sp>
        <p:nvSpPr>
          <p:cNvPr id="6" name="TextBox 5">
            <a:extLst>
              <a:ext uri="{FF2B5EF4-FFF2-40B4-BE49-F238E27FC236}">
                <a16:creationId xmlns:a16="http://schemas.microsoft.com/office/drawing/2014/main" id="{8B9004CD-F3A8-438B-9382-74A96B49BB30}"/>
              </a:ext>
            </a:extLst>
          </p:cNvPr>
          <p:cNvSpPr txBox="1"/>
          <p:nvPr/>
        </p:nvSpPr>
        <p:spPr>
          <a:xfrm>
            <a:off x="4847008" y="1213058"/>
            <a:ext cx="3774478" cy="3170099"/>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sz="2000" dirty="0">
                <a:solidFill>
                  <a:schemeClr val="bg1"/>
                </a:solidFill>
              </a:rPr>
              <a:t>Recycler views</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Fragments &amp; View Pager</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Activities &amp; intents</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Room Persistence, Live Data, View-Model</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Different types of layouts</a:t>
            </a:r>
            <a:endParaRPr lang="en-IN" sz="2000" dirty="0">
              <a:solidFill>
                <a:schemeClr val="bg1"/>
              </a:solidFill>
            </a:endParaRPr>
          </a:p>
        </p:txBody>
      </p:sp>
    </p:spTree>
    <p:extLst>
      <p:ext uri="{BB962C8B-B14F-4D97-AF65-F5344CB8AC3E}">
        <p14:creationId xmlns:p14="http://schemas.microsoft.com/office/powerpoint/2010/main" val="183904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HARDWARE AND SOFTWARE REQUIREMENTS</a:t>
            </a:r>
            <a:endParaRPr dirty="0"/>
          </a:p>
        </p:txBody>
      </p:sp>
      <p:sp>
        <p:nvSpPr>
          <p:cNvPr id="277" name="Google Shape;277;p25"/>
          <p:cNvSpPr txBox="1">
            <a:spLocks noGrp="1"/>
          </p:cNvSpPr>
          <p:nvPr>
            <p:ph type="subTitle" idx="2"/>
          </p:nvPr>
        </p:nvSpPr>
        <p:spPr>
          <a:xfrm>
            <a:off x="4734660" y="2081994"/>
            <a:ext cx="3685815"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bg1"/>
                </a:solidFill>
                <a:latin typeface="+mn-lt"/>
              </a:rPr>
              <a:t>For User​</a:t>
            </a:r>
          </a:p>
          <a:p>
            <a:pPr marL="0" lvl="0" indent="0" algn="l" rtl="0">
              <a:spcBef>
                <a:spcPts val="0"/>
              </a:spcBef>
              <a:spcAft>
                <a:spcPts val="0"/>
              </a:spcAft>
              <a:buNone/>
            </a:pPr>
            <a:endParaRPr lang="en-US" sz="1400" dirty="0">
              <a:solidFill>
                <a:schemeClr val="bg1"/>
              </a:solidFill>
              <a:latin typeface="+mn-lt"/>
            </a:endParaRPr>
          </a:p>
          <a:p>
            <a:pPr marL="171450" lvl="0" indent="-171450" algn="l" rtl="0">
              <a:spcBef>
                <a:spcPts val="0"/>
              </a:spcBef>
              <a:spcAft>
                <a:spcPts val="0"/>
              </a:spcAft>
              <a:buFont typeface="Arial" panose="020B0604020202020204" pitchFamily="34" charset="0"/>
              <a:buChar char="•"/>
            </a:pPr>
            <a:r>
              <a:rPr lang="en-US" sz="1400" dirty="0">
                <a:solidFill>
                  <a:schemeClr val="bg1"/>
                </a:solidFill>
                <a:latin typeface="+mn-lt"/>
              </a:rPr>
              <a:t>Our site can be accessed anywhere through any device with a browser.​</a:t>
            </a:r>
          </a:p>
          <a:p>
            <a:pPr marL="171450" lvl="0" indent="-171450" algn="l" rtl="0">
              <a:spcBef>
                <a:spcPts val="0"/>
              </a:spcBef>
              <a:spcAft>
                <a:spcPts val="0"/>
              </a:spcAft>
              <a:buFont typeface="Arial" panose="020B0604020202020204" pitchFamily="34" charset="0"/>
              <a:buChar char="•"/>
            </a:pPr>
            <a:endParaRPr lang="en-US" sz="1400" dirty="0">
              <a:solidFill>
                <a:schemeClr val="bg1"/>
              </a:solidFill>
              <a:latin typeface="+mn-lt"/>
            </a:endParaRPr>
          </a:p>
          <a:p>
            <a:pPr marL="171450" lvl="0" indent="-171450" algn="l" rtl="0">
              <a:spcBef>
                <a:spcPts val="0"/>
              </a:spcBef>
              <a:spcAft>
                <a:spcPts val="0"/>
              </a:spcAft>
              <a:buFont typeface="Arial" panose="020B0604020202020204" pitchFamily="34" charset="0"/>
              <a:buChar char="•"/>
            </a:pPr>
            <a:r>
              <a:rPr lang="en-US" sz="1400" dirty="0">
                <a:solidFill>
                  <a:schemeClr val="bg1"/>
                </a:solidFill>
                <a:latin typeface="+mn-lt"/>
              </a:rPr>
              <a:t>Just ensure a proper network connection in any device and Yes! You are good to go.​</a:t>
            </a:r>
          </a:p>
        </p:txBody>
      </p:sp>
      <p:sp>
        <p:nvSpPr>
          <p:cNvPr id="282" name="Google Shape;282;p25"/>
          <p:cNvSpPr/>
          <p:nvPr/>
        </p:nvSpPr>
        <p:spPr>
          <a:xfrm>
            <a:off x="468741" y="1439535"/>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1522017" y="2686208"/>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2663276" y="3894323"/>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810598" y="1567555"/>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9" name="Google Shape;279;p25">
            <a:extLst>
              <a:ext uri="{FF2B5EF4-FFF2-40B4-BE49-F238E27FC236}">
                <a16:creationId xmlns:a16="http://schemas.microsoft.com/office/drawing/2014/main" id="{30514DB9-9554-4EE8-871B-33CA08249C8F}"/>
              </a:ext>
            </a:extLst>
          </p:cNvPr>
          <p:cNvSpPr txBox="1">
            <a:spLocks noGrp="1"/>
          </p:cNvSpPr>
          <p:nvPr>
            <p:ph type="ctrTitle"/>
          </p:nvPr>
        </p:nvSpPr>
        <p:spPr>
          <a:xfrm>
            <a:off x="-14813" y="248603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SECURE</a:t>
            </a:r>
            <a:endParaRPr dirty="0"/>
          </a:p>
        </p:txBody>
      </p:sp>
      <p:sp>
        <p:nvSpPr>
          <p:cNvPr id="30" name="Google Shape;281;p25">
            <a:extLst>
              <a:ext uri="{FF2B5EF4-FFF2-40B4-BE49-F238E27FC236}">
                <a16:creationId xmlns:a16="http://schemas.microsoft.com/office/drawing/2014/main" id="{1E1837D4-EB27-4779-B687-2D1BF0E41FA3}"/>
              </a:ext>
            </a:extLst>
          </p:cNvPr>
          <p:cNvSpPr txBox="1">
            <a:spLocks/>
          </p:cNvSpPr>
          <p:nvPr/>
        </p:nvSpPr>
        <p:spPr>
          <a:xfrm>
            <a:off x="981244" y="3662032"/>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a:t>ACCESSIBLE</a:t>
            </a:r>
          </a:p>
        </p:txBody>
      </p:sp>
      <p:sp>
        <p:nvSpPr>
          <p:cNvPr id="31" name="Google Shape;280;p25">
            <a:extLst>
              <a:ext uri="{FF2B5EF4-FFF2-40B4-BE49-F238E27FC236}">
                <a16:creationId xmlns:a16="http://schemas.microsoft.com/office/drawing/2014/main" id="{1AA01760-A888-42B4-87CB-8C43ACF60B9D}"/>
              </a:ext>
            </a:extLst>
          </p:cNvPr>
          <p:cNvSpPr txBox="1">
            <a:spLocks noGrp="1"/>
          </p:cNvSpPr>
          <p:nvPr>
            <p:ph type="ctrTitle" idx="4"/>
          </p:nvPr>
        </p:nvSpPr>
        <p:spPr>
          <a:xfrm>
            <a:off x="2310482" y="4853613"/>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FAST AND RELIABLE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42695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TIMELINE OF OUR PROJECT</a:t>
            </a:r>
            <a:endParaRPr dirty="0"/>
          </a:p>
        </p:txBody>
      </p:sp>
      <p:sp>
        <p:nvSpPr>
          <p:cNvPr id="1004" name="Google Shape;1004;p37"/>
          <p:cNvSpPr/>
          <p:nvPr/>
        </p:nvSpPr>
        <p:spPr>
          <a:xfrm>
            <a:off x="2404281" y="2703068"/>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818859" y="277633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3075264" y="272471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3070268" y="205955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3098585" y="2087858"/>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135203" y="2179435"/>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904609" y="28620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904609" y="28620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3017001" y="2946161"/>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143206" y="205955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891797" y="2776336"/>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148202" y="272471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208972" y="2124476"/>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172338" y="2087858"/>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978377" y="28620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978377" y="28620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4106745" y="3995105"/>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855320" y="277633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4110065" y="3402370"/>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171680" y="3307457"/>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135877" y="4024253"/>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941900" y="2862071"/>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941900" y="2862071"/>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6179667" y="3995105"/>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928258" y="2776336"/>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183833" y="3402370"/>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245449" y="3219216"/>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208815" y="4023407"/>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6014838" y="286207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6014838" y="286207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txBox="1">
            <a:spLocks noGrp="1"/>
          </p:cNvSpPr>
          <p:nvPr>
            <p:ph type="subTitle" idx="4294967295"/>
          </p:nvPr>
        </p:nvSpPr>
        <p:spPr>
          <a:xfrm>
            <a:off x="3536645" y="4099207"/>
            <a:ext cx="1343372" cy="42380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000" dirty="0">
                <a:solidFill>
                  <a:srgbClr val="FFFFFF"/>
                </a:solidFill>
                <a:latin typeface="Roboto Black" panose="02000000000000000000" pitchFamily="2" charset="0"/>
                <a:ea typeface="Roboto Black" panose="02000000000000000000" pitchFamily="2" charset="0"/>
              </a:rPr>
              <a:t>Presentation of Ideas​</a:t>
            </a:r>
            <a:endParaRPr sz="1000" dirty="0">
              <a:solidFill>
                <a:srgbClr val="FFFFFF"/>
              </a:solidFill>
              <a:latin typeface="Roboto Black" panose="02000000000000000000" pitchFamily="2" charset="0"/>
              <a:ea typeface="Roboto Black" panose="02000000000000000000" pitchFamily="2" charset="0"/>
            </a:endParaRPr>
          </a:p>
        </p:txBody>
      </p:sp>
      <p:sp>
        <p:nvSpPr>
          <p:cNvPr id="1039" name="Google Shape;1039;p37"/>
          <p:cNvSpPr txBox="1">
            <a:spLocks noGrp="1"/>
          </p:cNvSpPr>
          <p:nvPr>
            <p:ph type="ctrTitle" idx="4294967295"/>
          </p:nvPr>
        </p:nvSpPr>
        <p:spPr>
          <a:xfrm>
            <a:off x="539075" y="2148628"/>
            <a:ext cx="842871" cy="1959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R</a:t>
            </a:r>
            <a:r>
              <a:rPr lang="en-IN" sz="1000" dirty="0">
                <a:solidFill>
                  <a:srgbClr val="FFFFFF"/>
                </a:solidFill>
              </a:rPr>
              <a:t>e</a:t>
            </a:r>
            <a:r>
              <a:rPr lang="es" sz="1000" dirty="0">
                <a:solidFill>
                  <a:srgbClr val="FFFFFF"/>
                </a:solidFill>
              </a:rPr>
              <a:t>view 1</a:t>
            </a:r>
            <a:endParaRPr sz="1000" dirty="0">
              <a:solidFill>
                <a:srgbClr val="FFFFFF"/>
              </a:solidFill>
            </a:endParaRPr>
          </a:p>
        </p:txBody>
      </p:sp>
      <p:sp>
        <p:nvSpPr>
          <p:cNvPr id="1041" name="Google Shape;1041;p37"/>
          <p:cNvSpPr txBox="1">
            <a:spLocks noGrp="1"/>
          </p:cNvSpPr>
          <p:nvPr>
            <p:ph type="ctrTitle" idx="4294967295"/>
          </p:nvPr>
        </p:nvSpPr>
        <p:spPr>
          <a:xfrm>
            <a:off x="7167682" y="2112248"/>
            <a:ext cx="842871" cy="1877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Review 2</a:t>
            </a:r>
            <a:endParaRPr sz="1000" dirty="0">
              <a:solidFill>
                <a:srgbClr val="FFFFFF"/>
              </a:solidFill>
            </a:endParaRPr>
          </a:p>
        </p:txBody>
      </p:sp>
      <p:sp>
        <p:nvSpPr>
          <p:cNvPr id="1045" name="Google Shape;1045;p37"/>
          <p:cNvSpPr txBox="1">
            <a:spLocks noGrp="1"/>
          </p:cNvSpPr>
          <p:nvPr>
            <p:ph type="subTitle" idx="4294967295"/>
          </p:nvPr>
        </p:nvSpPr>
        <p:spPr>
          <a:xfrm>
            <a:off x="2313064" y="1623822"/>
            <a:ext cx="1717577" cy="33147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000" dirty="0">
                <a:solidFill>
                  <a:srgbClr val="FFFFFF"/>
                </a:solidFill>
                <a:latin typeface="Roboto Black" panose="02000000000000000000" pitchFamily="2" charset="0"/>
                <a:ea typeface="Roboto Black" panose="02000000000000000000" pitchFamily="2" charset="0"/>
              </a:rPr>
              <a:t>Generation of Ideas &amp; Solutions​</a:t>
            </a:r>
            <a:endParaRPr sz="1000" dirty="0">
              <a:solidFill>
                <a:srgbClr val="FFFFFF"/>
              </a:solidFill>
              <a:latin typeface="Roboto Black" panose="02000000000000000000" pitchFamily="2" charset="0"/>
              <a:ea typeface="Roboto Black" panose="02000000000000000000" pitchFamily="2" charset="0"/>
            </a:endParaRPr>
          </a:p>
        </p:txBody>
      </p:sp>
      <p:sp>
        <p:nvSpPr>
          <p:cNvPr id="1046" name="Google Shape;1046;p37"/>
          <p:cNvSpPr txBox="1">
            <a:spLocks noGrp="1"/>
          </p:cNvSpPr>
          <p:nvPr>
            <p:ph type="ctrTitle" idx="4294967295"/>
          </p:nvPr>
        </p:nvSpPr>
        <p:spPr>
          <a:xfrm>
            <a:off x="1179281" y="2852975"/>
            <a:ext cx="1108445" cy="43740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1000" dirty="0">
                <a:solidFill>
                  <a:srgbClr val="FFFFFF"/>
                </a:solidFill>
              </a:rPr>
              <a:t>Problem Identification​</a:t>
            </a:r>
            <a:endParaRPr sz="1000" dirty="0">
              <a:solidFill>
                <a:srgbClr val="FFFFFF"/>
              </a:solidFill>
            </a:endParaRPr>
          </a:p>
        </p:txBody>
      </p:sp>
      <p:grpSp>
        <p:nvGrpSpPr>
          <p:cNvPr id="1048" name="Google Shape;1048;p37"/>
          <p:cNvGrpSpPr/>
          <p:nvPr/>
        </p:nvGrpSpPr>
        <p:grpSpPr>
          <a:xfrm>
            <a:off x="5097009" y="2959950"/>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146309" y="2971151"/>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4091233" y="2979091"/>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3" name="Google Shape;1039;p37">
            <a:extLst>
              <a:ext uri="{FF2B5EF4-FFF2-40B4-BE49-F238E27FC236}">
                <a16:creationId xmlns:a16="http://schemas.microsoft.com/office/drawing/2014/main" id="{7164C298-906D-43B1-8A57-D7D153CAB130}"/>
              </a:ext>
            </a:extLst>
          </p:cNvPr>
          <p:cNvSpPr txBox="1">
            <a:spLocks/>
          </p:cNvSpPr>
          <p:nvPr/>
        </p:nvSpPr>
        <p:spPr>
          <a:xfrm>
            <a:off x="3687443" y="4556103"/>
            <a:ext cx="1098378" cy="314972"/>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IN" sz="1000" dirty="0"/>
              <a:t>February 16</a:t>
            </a:r>
          </a:p>
          <a:p>
            <a:pPr algn="ctr"/>
            <a:endParaRPr lang="en-IN" sz="1000" dirty="0"/>
          </a:p>
        </p:txBody>
      </p:sp>
      <p:sp>
        <p:nvSpPr>
          <p:cNvPr id="64" name="Google Shape;1039;p37">
            <a:extLst>
              <a:ext uri="{FF2B5EF4-FFF2-40B4-BE49-F238E27FC236}">
                <a16:creationId xmlns:a16="http://schemas.microsoft.com/office/drawing/2014/main" id="{B97EC1A6-5BB7-4FF8-87AB-AA51088422F4}"/>
              </a:ext>
            </a:extLst>
          </p:cNvPr>
          <p:cNvSpPr txBox="1">
            <a:spLocks/>
          </p:cNvSpPr>
          <p:nvPr/>
        </p:nvSpPr>
        <p:spPr>
          <a:xfrm>
            <a:off x="1269268" y="3301542"/>
            <a:ext cx="1098378" cy="314972"/>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IN" sz="1000" dirty="0"/>
              <a:t>January 21</a:t>
            </a:r>
          </a:p>
          <a:p>
            <a:pPr algn="ctr"/>
            <a:endParaRPr lang="en-IN" sz="1000" dirty="0"/>
          </a:p>
        </p:txBody>
      </p:sp>
      <p:sp>
        <p:nvSpPr>
          <p:cNvPr id="65" name="Google Shape;1039;p37">
            <a:extLst>
              <a:ext uri="{FF2B5EF4-FFF2-40B4-BE49-F238E27FC236}">
                <a16:creationId xmlns:a16="http://schemas.microsoft.com/office/drawing/2014/main" id="{76BA4FEF-60BB-4B5C-8C0D-BCBA00CF7C89}"/>
              </a:ext>
            </a:extLst>
          </p:cNvPr>
          <p:cNvSpPr txBox="1">
            <a:spLocks/>
          </p:cNvSpPr>
          <p:nvPr/>
        </p:nvSpPr>
        <p:spPr>
          <a:xfrm>
            <a:off x="2622663" y="1349845"/>
            <a:ext cx="1098378" cy="314972"/>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IN" sz="1000" dirty="0"/>
              <a:t>January 22</a:t>
            </a:r>
          </a:p>
          <a:p>
            <a:pPr algn="ctr"/>
            <a:endParaRPr lang="en-IN"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87513" y="384668"/>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CONCLUSION</a:t>
            </a:r>
            <a:endParaRPr dirty="0"/>
          </a:p>
        </p:txBody>
      </p:sp>
      <p:sp>
        <p:nvSpPr>
          <p:cNvPr id="1288" name="Google Shape;1288;p42"/>
          <p:cNvSpPr txBox="1">
            <a:spLocks noGrp="1"/>
          </p:cNvSpPr>
          <p:nvPr>
            <p:ph type="body" idx="1"/>
          </p:nvPr>
        </p:nvSpPr>
        <p:spPr>
          <a:xfrm>
            <a:off x="352125" y="1652051"/>
            <a:ext cx="6000547" cy="3416400"/>
          </a:xfrm>
          <a:prstGeom prst="rect">
            <a:avLst/>
          </a:prstGeom>
          <a:noFill/>
        </p:spPr>
        <p:txBody>
          <a:bodyPr spcFirstLastPara="1" wrap="square" lIns="91425" tIns="91425" rIns="91425" bIns="91425" anchor="t" anchorCtr="0">
            <a:noAutofit/>
          </a:bodyPr>
          <a:lstStyle/>
          <a:p>
            <a:pPr marL="285750" lvl="0" indent="-285750" algn="l" rtl="0">
              <a:lnSpc>
                <a:spcPct val="100000"/>
              </a:lnSpc>
              <a:spcBef>
                <a:spcPts val="300"/>
              </a:spcBef>
              <a:spcAft>
                <a:spcPts val="0"/>
              </a:spcAft>
              <a:buFont typeface="Arial" panose="020B0604020202020204" pitchFamily="34" charset="0"/>
              <a:buChar char="•"/>
            </a:pPr>
            <a:r>
              <a:rPr lang="en-US" sz="1200" dirty="0"/>
              <a:t>We will develop this application to help user to track his/her contribution towards group expenses.</a:t>
            </a:r>
          </a:p>
          <a:p>
            <a:pPr marL="285750" lvl="0" indent="-285750" algn="l" rtl="0">
              <a:lnSpc>
                <a:spcPct val="100000"/>
              </a:lnSpc>
              <a:spcBef>
                <a:spcPts val="300"/>
              </a:spcBef>
              <a:spcAft>
                <a:spcPts val="0"/>
              </a:spcAft>
              <a:buFont typeface="Arial" panose="020B0604020202020204" pitchFamily="34" charset="0"/>
              <a:buChar char="•"/>
            </a:pPr>
            <a:r>
              <a:rPr lang="en-US" sz="1200" dirty="0"/>
              <a:t>We aim to make our application intelligent enough to show “who owes who and by how much”.</a:t>
            </a:r>
          </a:p>
          <a:p>
            <a:pPr marL="285750" lvl="0" indent="-285750" algn="l" rtl="0">
              <a:lnSpc>
                <a:spcPct val="100000"/>
              </a:lnSpc>
              <a:spcBef>
                <a:spcPts val="300"/>
              </a:spcBef>
              <a:spcAft>
                <a:spcPts val="0"/>
              </a:spcAft>
              <a:buFont typeface="Arial" panose="020B0604020202020204" pitchFamily="34" charset="0"/>
              <a:buChar char="•"/>
            </a:pPr>
            <a:r>
              <a:rPr lang="en-US" sz="1200" dirty="0"/>
              <a:t>This application will reduce human efforts for the settlement of the shares. </a:t>
            </a:r>
          </a:p>
          <a:p>
            <a:pPr marL="285750" lvl="0" indent="-285750" algn="l" rtl="0">
              <a:lnSpc>
                <a:spcPct val="100000"/>
              </a:lnSpc>
              <a:spcBef>
                <a:spcPts val="300"/>
              </a:spcBef>
              <a:spcAft>
                <a:spcPts val="0"/>
              </a:spcAft>
              <a:buFont typeface="Arial" panose="020B0604020202020204" pitchFamily="34" charset="0"/>
              <a:buChar char="•"/>
            </a:pPr>
            <a:r>
              <a:rPr lang="en-US" sz="1200" dirty="0"/>
              <a:t>It will also minimize the human interfere in the splitting process which will lead to the most accurate results.</a:t>
            </a:r>
          </a:p>
          <a:p>
            <a:pPr marL="285750" lvl="0" indent="-285750" algn="l" rtl="0">
              <a:lnSpc>
                <a:spcPct val="100000"/>
              </a:lnSpc>
              <a:spcBef>
                <a:spcPts val="300"/>
              </a:spcBef>
              <a:spcAft>
                <a:spcPts val="0"/>
              </a:spcAft>
              <a:buFont typeface="Arial" panose="020B0604020202020204" pitchFamily="34" charset="0"/>
              <a:buChar char="•"/>
            </a:pPr>
            <a:r>
              <a:rPr lang="en-US" sz="1200" dirty="0"/>
              <a:t>The results obtained will be accurate for the performed operations on the application. </a:t>
            </a:r>
          </a:p>
          <a:p>
            <a:pPr marL="285750" indent="-285750">
              <a:lnSpc>
                <a:spcPct val="100000"/>
              </a:lnSpc>
              <a:spcBef>
                <a:spcPts val="300"/>
              </a:spcBef>
              <a:buFont typeface="Arial" panose="020B0604020202020204" pitchFamily="34" charset="0"/>
              <a:buChar char="•"/>
            </a:pPr>
            <a:r>
              <a:rPr lang="en-US" sz="1200" dirty="0"/>
              <a:t>This application will not only help user to maintain expenses but will also settle the expenses on the spot which could be the hectic process.</a:t>
            </a:r>
          </a:p>
          <a:p>
            <a:pPr marL="285750" lvl="0" indent="-285750" algn="l" rtl="0">
              <a:lnSpc>
                <a:spcPct val="100000"/>
              </a:lnSpc>
              <a:spcBef>
                <a:spcPts val="300"/>
              </a:spcBef>
              <a:spcAft>
                <a:spcPts val="0"/>
              </a:spcAft>
              <a:buFont typeface="Arial" panose="020B0604020202020204" pitchFamily="34" charset="0"/>
              <a:buChar char="•"/>
            </a:pPr>
            <a:endParaRPr sz="1200" dirty="0">
              <a:solidFill>
                <a:srgbClr val="48FFD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REFRENCES</a:t>
            </a:r>
            <a:endParaRPr dirty="0"/>
          </a:p>
        </p:txBody>
      </p:sp>
      <p:sp>
        <p:nvSpPr>
          <p:cNvPr id="1282" name="Google Shape;1282;p41"/>
          <p:cNvSpPr txBox="1">
            <a:spLocks noGrp="1"/>
          </p:cNvSpPr>
          <p:nvPr>
            <p:ph type="body" idx="1"/>
          </p:nvPr>
        </p:nvSpPr>
        <p:spPr>
          <a:xfrm>
            <a:off x="548036" y="1976235"/>
            <a:ext cx="8520600" cy="3416400"/>
          </a:xfrm>
          <a:prstGeom prst="rect">
            <a:avLst/>
          </a:prstGeom>
        </p:spPr>
        <p:txBody>
          <a:bodyPr spcFirstLastPara="1" wrap="square" lIns="91425" tIns="91425" rIns="91425" bIns="91425" anchor="t" anchorCtr="0">
            <a:noAutofit/>
          </a:bodyPr>
          <a:lstStyle/>
          <a:p>
            <a:pPr marL="241300" lvl="0" indent="0" algn="l" rtl="0">
              <a:spcBef>
                <a:spcPts val="300"/>
              </a:spcBef>
              <a:spcAft>
                <a:spcPts val="0"/>
              </a:spcAft>
              <a:buClr>
                <a:schemeClr val="dk1"/>
              </a:buClr>
              <a:buSzPts val="1100"/>
              <a:buFont typeface="Arial"/>
              <a:buNone/>
            </a:pPr>
            <a:endParaRPr dirty="0">
              <a:solidFill>
                <a:schemeClr val="dk1"/>
              </a:solidFill>
            </a:endParaRPr>
          </a:p>
          <a:p>
            <a:pPr marL="241300" lvl="0" indent="-190500" algn="l" rtl="0">
              <a:spcBef>
                <a:spcPts val="300"/>
              </a:spcBef>
              <a:spcAft>
                <a:spcPts val="0"/>
              </a:spcAft>
              <a:buClr>
                <a:schemeClr val="dk1"/>
              </a:buClr>
              <a:buSzPts val="1000"/>
              <a:buFont typeface="Roboto Light"/>
              <a:buChar char="●"/>
            </a:pPr>
            <a:r>
              <a:rPr lang="es" dirty="0">
                <a:solidFill>
                  <a:schemeClr val="dk1"/>
                </a:solidFill>
              </a:rPr>
              <a:t>Presentation template by </a:t>
            </a:r>
            <a:r>
              <a:rPr lang="es" dirty="0">
                <a:solidFill>
                  <a:schemeClr val="dk1"/>
                </a:solidFill>
                <a:uFill>
                  <a:noFill/>
                </a:uFill>
                <a:hlinkClick r:id="rId3">
                  <a:extLst>
                    <a:ext uri="{A12FA001-AC4F-418D-AE19-62706E023703}">
                      <ahyp:hlinkClr xmlns:ahyp="http://schemas.microsoft.com/office/drawing/2018/hyperlinkcolor" val="tx"/>
                    </a:ext>
                  </a:extLst>
                </a:hlinkClick>
              </a:rPr>
              <a:t>Slidesgo</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n-IN" dirty="0">
                <a:solidFill>
                  <a:schemeClr val="dk1"/>
                </a:solidFill>
              </a:rPr>
              <a:t>https://medium.com/@POSist/splitting-bills-going-the-dutch-way-e3163f319e21</a:t>
            </a:r>
          </a:p>
          <a:p>
            <a:pPr marL="241300" lvl="0" indent="-190500" algn="l" rtl="0">
              <a:spcBef>
                <a:spcPts val="0"/>
              </a:spcBef>
              <a:spcAft>
                <a:spcPts val="0"/>
              </a:spcAft>
              <a:buClr>
                <a:schemeClr val="dk1"/>
              </a:buClr>
              <a:buSzPts val="1000"/>
              <a:buFont typeface="Roboto Light"/>
              <a:buChar char="●"/>
            </a:pPr>
            <a:r>
              <a:rPr lang="en-IN" dirty="0"/>
              <a:t>Developer.android.com </a:t>
            </a:r>
          </a:p>
          <a:p>
            <a:pPr marL="241300" lvl="0" indent="-190500" algn="l" rtl="0">
              <a:spcBef>
                <a:spcPts val="0"/>
              </a:spcBef>
              <a:spcAft>
                <a:spcPts val="0"/>
              </a:spcAft>
              <a:buClr>
                <a:schemeClr val="dk1"/>
              </a:buClr>
              <a:buSzPts val="1000"/>
              <a:buFont typeface="Roboto Light"/>
              <a:buChar char="●"/>
            </a:pPr>
            <a:r>
              <a:rPr lang="en-IN" dirty="0"/>
              <a:t>https://www.splitwise.com/terms </a:t>
            </a:r>
          </a:p>
          <a:p>
            <a:pPr marL="241300" lvl="0" indent="-190500" algn="l" rtl="0">
              <a:spcBef>
                <a:spcPts val="0"/>
              </a:spcBef>
              <a:spcAft>
                <a:spcPts val="0"/>
              </a:spcAft>
              <a:buClr>
                <a:schemeClr val="dk1"/>
              </a:buClr>
              <a:buSzPts val="1000"/>
              <a:buFont typeface="Roboto Light"/>
              <a:buChar char="●"/>
            </a:pPr>
            <a:r>
              <a:rPr lang="en-IN" dirty="0"/>
              <a:t>https://www.xpenditure.com/en? </a:t>
            </a:r>
          </a:p>
          <a:p>
            <a:pPr marL="241300" lvl="0" indent="-190500" algn="l" rtl="0">
              <a:spcBef>
                <a:spcPts val="0"/>
              </a:spcBef>
              <a:spcAft>
                <a:spcPts val="0"/>
              </a:spcAft>
              <a:buClr>
                <a:schemeClr val="dk1"/>
              </a:buClr>
              <a:buSzPts val="1000"/>
              <a:buFont typeface="Roboto Light"/>
              <a:buChar char="●"/>
            </a:pPr>
            <a:r>
              <a:rPr lang="en-IN" dirty="0"/>
              <a:t> Fundamentals of Database systems – book by </a:t>
            </a:r>
            <a:r>
              <a:rPr lang="en-IN" dirty="0" err="1"/>
              <a:t>Elmasri</a:t>
            </a:r>
            <a:r>
              <a:rPr lang="en-IN" dirty="0"/>
              <a:t> and </a:t>
            </a:r>
            <a:r>
              <a:rPr lang="en-IN" dirty="0" err="1"/>
              <a:t>Navathe</a:t>
            </a:r>
            <a:r>
              <a:rPr lang="en-IN" dirty="0"/>
              <a:t> </a:t>
            </a:r>
          </a:p>
          <a:p>
            <a:pPr marL="241300" lvl="0" indent="-190500" algn="l" rtl="0">
              <a:spcBef>
                <a:spcPts val="0"/>
              </a:spcBef>
              <a:spcAft>
                <a:spcPts val="0"/>
              </a:spcAft>
              <a:buClr>
                <a:schemeClr val="dk1"/>
              </a:buClr>
              <a:buSzPts val="1000"/>
              <a:buFont typeface="Roboto Light"/>
              <a:buChar char="●"/>
            </a:pPr>
            <a:r>
              <a:rPr lang="en-IN" dirty="0"/>
              <a:t> Data Mining and Analysis: Foundations and Algorithms, Mohammed J. </a:t>
            </a:r>
            <a:r>
              <a:rPr lang="en-IN" dirty="0" err="1"/>
              <a:t>Zaki</a:t>
            </a:r>
            <a:r>
              <a:rPr lang="en-IN" dirty="0"/>
              <a:t> and Wagner Meira, </a:t>
            </a:r>
          </a:p>
          <a:p>
            <a:pPr marL="50800" lvl="0" indent="0" algn="l" rtl="0">
              <a:spcBef>
                <a:spcPts val="0"/>
              </a:spcBef>
              <a:spcAft>
                <a:spcPts val="0"/>
              </a:spcAft>
              <a:buClr>
                <a:schemeClr val="dk1"/>
              </a:buClr>
              <a:buSzPts val="1000"/>
              <a:buNone/>
            </a:pPr>
            <a:r>
              <a:rPr lang="en-IN" dirty="0"/>
              <a:t>       Jr, Cambridge University Press, 2013</a:t>
            </a:r>
            <a:endParaRPr lang="en-IN" dirty="0">
              <a:solidFill>
                <a:schemeClr val="dk1"/>
              </a:solidFill>
            </a:endParaRPr>
          </a:p>
          <a:p>
            <a:pPr marL="241300" lvl="0" indent="-190500" algn="l" rtl="0">
              <a:spcBef>
                <a:spcPts val="0"/>
              </a:spcBef>
              <a:spcAft>
                <a:spcPts val="0"/>
              </a:spcAft>
              <a:buClr>
                <a:schemeClr val="dk1"/>
              </a:buClr>
              <a:buSzPts val="1000"/>
              <a:buFont typeface="Roboto Light"/>
              <a:buChar char="●"/>
            </a:pPr>
            <a:endParaRPr lang="en-IN" dirty="0">
              <a:solidFill>
                <a:schemeClr val="dk1"/>
              </a:solidFill>
            </a:endParaRPr>
          </a:p>
          <a:p>
            <a:pPr marL="241300" lvl="0" indent="-190500" algn="l" rtl="0">
              <a:spcBef>
                <a:spcPts val="0"/>
              </a:spcBef>
              <a:spcAft>
                <a:spcPts val="0"/>
              </a:spcAft>
              <a:buClr>
                <a:schemeClr val="dk1"/>
              </a:buClr>
              <a:buSzPts val="1000"/>
              <a:buFont typeface="Roboto Light"/>
              <a:buChar char="●"/>
            </a:pPr>
            <a:endParaRPr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4"/>
            <a:ext cx="4784776" cy="14042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600" dirty="0"/>
              <a:t>THANK YOU !</a:t>
            </a:r>
            <a:endParaRPr sz="3600" dirty="0"/>
          </a:p>
        </p:txBody>
      </p:sp>
      <p:grpSp>
        <p:nvGrpSpPr>
          <p:cNvPr id="1128" name="Google Shape;1128;p40"/>
          <p:cNvGrpSpPr/>
          <p:nvPr/>
        </p:nvGrpSpPr>
        <p:grpSpPr>
          <a:xfrm flipH="1">
            <a:off x="-4531427" y="-117297"/>
            <a:ext cx="7597648"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Going Dutch t</a:t>
            </a:r>
            <a:r>
              <a:rPr lang="es" dirty="0"/>
              <a:t>eam :</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79" name="TextBox 78">
            <a:extLst>
              <a:ext uri="{FF2B5EF4-FFF2-40B4-BE49-F238E27FC236}">
                <a16:creationId xmlns:a16="http://schemas.microsoft.com/office/drawing/2014/main" id="{25C76B96-4A3A-43ED-A1E8-C984569566F0}"/>
              </a:ext>
            </a:extLst>
          </p:cNvPr>
          <p:cNvSpPr txBox="1"/>
          <p:nvPr/>
        </p:nvSpPr>
        <p:spPr>
          <a:xfrm>
            <a:off x="2286000" y="1504841"/>
            <a:ext cx="4572000" cy="2535566"/>
          </a:xfrm>
          <a:prstGeom prst="rect">
            <a:avLst/>
          </a:prstGeom>
          <a:noFill/>
        </p:spPr>
        <p:txBody>
          <a:bodyPr wrap="square">
            <a:spAutoFit/>
          </a:bodyPr>
          <a:lstStyle/>
          <a:p>
            <a:pPr>
              <a:lnSpc>
                <a:spcPct val="150000"/>
              </a:lnSpc>
              <a:buClr>
                <a:schemeClr val="accent1"/>
              </a:buCl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Guide – Dr. Murugeswari (Mam)</a:t>
            </a: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Izna</a:t>
            </a: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Chandrika Sharma</a:t>
            </a:r>
            <a:endParaRPr lang="en-IN" sz="1800" b="1"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Vishvas Patel</a:t>
            </a:r>
            <a:endParaRPr lang="en-IN" sz="1800" b="1"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1800" b="1" dirty="0" err="1">
                <a:solidFill>
                  <a:schemeClr val="accent4">
                    <a:lumMod val="40000"/>
                    <a:lumOff val="60000"/>
                  </a:schemeClr>
                </a:solidFill>
                <a:latin typeface="Times New Roman" panose="02020603050405020304" pitchFamily="18" charset="0"/>
                <a:cs typeface="Times New Roman" panose="02020603050405020304" pitchFamily="18" charset="0"/>
              </a:rPr>
              <a:t>Sambhav</a:t>
            </a: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Mehta</a:t>
            </a: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Radheshyam B </a:t>
            </a:r>
            <a:r>
              <a:rPr lang="en-US" sz="1800" b="1" dirty="0" err="1">
                <a:solidFill>
                  <a:schemeClr val="accent4">
                    <a:lumMod val="40000"/>
                    <a:lumOff val="60000"/>
                  </a:schemeClr>
                </a:solidFill>
                <a:latin typeface="Times New Roman" panose="02020603050405020304" pitchFamily="18" charset="0"/>
                <a:cs typeface="Times New Roman" panose="02020603050405020304" pitchFamily="18" charset="0"/>
              </a:rPr>
              <a:t>Soni</a:t>
            </a:r>
            <a:endParaRPr lang="en-IN" sz="1800" b="1"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txBox="1">
            <a:spLocks noGrp="1"/>
          </p:cNvSpPr>
          <p:nvPr>
            <p:ph type="subTitle" idx="1"/>
          </p:nvPr>
        </p:nvSpPr>
        <p:spPr>
          <a:xfrm>
            <a:off x="2674624" y="1794258"/>
            <a:ext cx="3794742" cy="14205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b="1" dirty="0">
                <a:solidFill>
                  <a:srgbClr val="161234"/>
                </a:solidFill>
              </a:rPr>
              <a:t>You might pay the bills, but I am not</a:t>
            </a:r>
          </a:p>
          <a:p>
            <a:pPr marL="0" lvl="0" indent="0" algn="ctr" rtl="0">
              <a:lnSpc>
                <a:spcPct val="150000"/>
              </a:lnSpc>
              <a:spcBef>
                <a:spcPts val="0"/>
              </a:spcBef>
              <a:spcAft>
                <a:spcPts val="0"/>
              </a:spcAft>
              <a:buNone/>
            </a:pPr>
            <a:r>
              <a:rPr lang="en-US" b="1" dirty="0">
                <a:solidFill>
                  <a:srgbClr val="161234"/>
                </a:solidFill>
              </a:rPr>
              <a:t>ready to pay the price so,</a:t>
            </a:r>
          </a:p>
          <a:p>
            <a:pPr marL="0" lvl="0" indent="0" algn="ctr" rtl="0">
              <a:lnSpc>
                <a:spcPct val="150000"/>
              </a:lnSpc>
              <a:spcBef>
                <a:spcPts val="0"/>
              </a:spcBef>
              <a:spcAft>
                <a:spcPts val="0"/>
              </a:spcAft>
              <a:buNone/>
            </a:pPr>
            <a:r>
              <a:rPr lang="en-US" b="1" dirty="0">
                <a:solidFill>
                  <a:srgbClr val="161234"/>
                </a:solidFill>
              </a:rPr>
              <a:t>Let's split!</a:t>
            </a:r>
            <a:endParaRPr lang="en-US" b="1" dirty="0"/>
          </a:p>
          <a:p>
            <a:pPr marL="0" lvl="0" indent="0" algn="ctr" rtl="0">
              <a:lnSpc>
                <a:spcPct val="150000"/>
              </a:lnSpc>
              <a:spcBef>
                <a:spcPts val="0"/>
              </a:spcBef>
              <a:spcAft>
                <a:spcPts val="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355924" y="335804"/>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INTRODUCTION</a:t>
            </a:r>
            <a:endParaRPr sz="3000" dirty="0"/>
          </a:p>
        </p:txBody>
      </p:sp>
      <p:sp>
        <p:nvSpPr>
          <p:cNvPr id="263" name="Google Shape;263;p24"/>
          <p:cNvSpPr txBox="1">
            <a:spLocks noGrp="1"/>
          </p:cNvSpPr>
          <p:nvPr>
            <p:ph type="subTitle" idx="1"/>
          </p:nvPr>
        </p:nvSpPr>
        <p:spPr>
          <a:xfrm>
            <a:off x="3112079" y="1075705"/>
            <a:ext cx="5607178" cy="14205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bg1"/>
                </a:solidFill>
                <a:latin typeface="+mn-lt"/>
              </a:rPr>
              <a:t>Going on a road trip ? Worried about all the math you gotta do to find out "who owes whom and how much" after the trip? Well, worry not! Add all your expenses to our app and let it do the calculations for you.</a:t>
            </a:r>
          </a:p>
          <a:p>
            <a:pPr marL="0" indent="0"/>
            <a:endParaRPr lang="es" sz="1600" dirty="0">
              <a:solidFill>
                <a:schemeClr val="bg1"/>
              </a:solidFill>
              <a:latin typeface="+mn-lt"/>
            </a:endParaRPr>
          </a:p>
          <a:p>
            <a:pPr marL="285750" indent="-285750">
              <a:buFont typeface="Arial" panose="020B0604020202020204" pitchFamily="34" charset="0"/>
              <a:buChar char="•"/>
            </a:pPr>
            <a:r>
              <a:rPr lang="en-US" sz="1600" b="0" i="0" dirty="0">
                <a:solidFill>
                  <a:schemeClr val="bg1"/>
                </a:solidFill>
                <a:effectLst/>
                <a:latin typeface="+mn-lt"/>
              </a:rPr>
              <a:t>“Let’s go Dutch”, is a phrase that has become extremely common in terms of usage and popularity among the masses lately.</a:t>
            </a:r>
          </a:p>
          <a:p>
            <a:pPr marL="285750" indent="-285750">
              <a:buFont typeface="Arial" panose="020B0604020202020204" pitchFamily="34" charset="0"/>
              <a:buChar char="•"/>
            </a:pPr>
            <a:endParaRPr lang="en-US" sz="1600" dirty="0">
              <a:solidFill>
                <a:schemeClr val="bg1"/>
              </a:solidFill>
              <a:latin typeface="+mn-lt"/>
            </a:endParaRPr>
          </a:p>
          <a:p>
            <a:pPr marL="285750" indent="-285750">
              <a:buFont typeface="Arial" panose="020B0604020202020204" pitchFamily="34" charset="0"/>
              <a:buChar char="•"/>
            </a:pPr>
            <a:r>
              <a:rPr lang="en-US" sz="1600" b="0" i="0" dirty="0">
                <a:solidFill>
                  <a:schemeClr val="bg1"/>
                </a:solidFill>
                <a:effectLst/>
                <a:latin typeface="+mn-lt"/>
              </a:rPr>
              <a:t> The term indicates that each person in the group while dining out or working pays for their own share. The practice of splitting bills is more popular among the youth, as the masses are becoming more financially independent and have become used to paying their own bills.</a:t>
            </a:r>
            <a:endParaRPr lang="en-US" sz="1600" dirty="0">
              <a:solidFill>
                <a:schemeClr val="bg1"/>
              </a:solidFill>
              <a:latin typeface="+mn-lt"/>
            </a:endParaRPr>
          </a:p>
          <a:p>
            <a:pPr marL="0" indent="0"/>
            <a:br>
              <a:rPr lang="es" sz="1600" dirty="0">
                <a:solidFill>
                  <a:schemeClr val="bg1"/>
                </a:solidFill>
                <a:latin typeface="+mn-lt"/>
              </a:rPr>
            </a:br>
            <a:endParaRPr lang="es" sz="1600" dirty="0">
              <a:solidFill>
                <a:schemeClr val="bg1"/>
              </a:solidFill>
              <a:latin typeface="+mn-lt"/>
            </a:endParaRPr>
          </a:p>
        </p:txBody>
      </p:sp>
      <p:cxnSp>
        <p:nvCxnSpPr>
          <p:cNvPr id="264" name="Google Shape;264;p24"/>
          <p:cNvCxnSpPr/>
          <p:nvPr/>
        </p:nvCxnSpPr>
        <p:spPr>
          <a:xfrm>
            <a:off x="3781345" y="988243"/>
            <a:ext cx="4448400" cy="0"/>
          </a:xfrm>
          <a:prstGeom prst="straightConnector1">
            <a:avLst/>
          </a:prstGeom>
          <a:noFill/>
          <a:ln w="9525" cap="flat" cmpd="sng">
            <a:solidFill>
              <a:schemeClr val="accent1"/>
            </a:solidFill>
            <a:prstDash val="solid"/>
            <a:round/>
            <a:headEnd type="none" w="med" len="med"/>
            <a:tailEnd type="none" w="med" len="med"/>
          </a:ln>
        </p:spPr>
      </p:cxnSp>
      <p:sp>
        <p:nvSpPr>
          <p:cNvPr id="270" name="Google Shape;270;p24"/>
          <p:cNvSpPr txBox="1">
            <a:spLocks noGrp="1"/>
          </p:cNvSpPr>
          <p:nvPr>
            <p:ph type="ctrTitle"/>
          </p:nvPr>
        </p:nvSpPr>
        <p:spPr>
          <a:xfrm>
            <a:off x="0" y="3569859"/>
            <a:ext cx="3324959" cy="5498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solidFill>
                  <a:srgbClr val="48FFD5"/>
                </a:solidFill>
                <a:latin typeface="Impact"/>
                <a:ea typeface="Impact"/>
                <a:cs typeface="Impact"/>
                <a:sym typeface="Impact"/>
              </a:rPr>
              <a:t>Let’s Go Dutch !</a:t>
            </a:r>
          </a:p>
        </p:txBody>
      </p:sp>
      <p:pic>
        <p:nvPicPr>
          <p:cNvPr id="3" name="Graphic 2" descr="Money with solid fill">
            <a:extLst>
              <a:ext uri="{FF2B5EF4-FFF2-40B4-BE49-F238E27FC236}">
                <a16:creationId xmlns:a16="http://schemas.microsoft.com/office/drawing/2014/main" id="{981E4531-C1F5-4FB9-874C-930CAB345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60949">
            <a:off x="7697572" y="87610"/>
            <a:ext cx="1188170" cy="914400"/>
          </a:xfrm>
          <a:prstGeom prst="rect">
            <a:avLst/>
          </a:prstGeom>
        </p:spPr>
      </p:pic>
      <p:pic>
        <p:nvPicPr>
          <p:cNvPr id="15" name="Picture 14">
            <a:extLst>
              <a:ext uri="{FF2B5EF4-FFF2-40B4-BE49-F238E27FC236}">
                <a16:creationId xmlns:a16="http://schemas.microsoft.com/office/drawing/2014/main" id="{ABF9CE08-9E19-49DA-AA8F-CD76C260405C}"/>
              </a:ext>
            </a:extLst>
          </p:cNvPr>
          <p:cNvPicPr>
            <a:picLocks noChangeAspect="1"/>
          </p:cNvPicPr>
          <p:nvPr/>
        </p:nvPicPr>
        <p:blipFill>
          <a:blip r:embed="rId5"/>
          <a:stretch>
            <a:fillRect/>
          </a:stretch>
        </p:blipFill>
        <p:spPr>
          <a:xfrm>
            <a:off x="585072" y="1369863"/>
            <a:ext cx="2043030" cy="20666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4"/>
          <p:cNvSpPr txBox="1">
            <a:spLocks noGrp="1"/>
          </p:cNvSpPr>
          <p:nvPr>
            <p:ph type="subTitle" idx="1"/>
          </p:nvPr>
        </p:nvSpPr>
        <p:spPr>
          <a:xfrm>
            <a:off x="1698172" y="581383"/>
            <a:ext cx="6876707" cy="3980734"/>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s" sz="1800" dirty="0">
                <a:solidFill>
                  <a:schemeClr val="bg1"/>
                </a:solidFill>
                <a:latin typeface="+mn-lt"/>
              </a:rPr>
              <a:t>“Going Dutch”, a phrase that arguably owes its origin to a door a traditional Dutch farmhouses door consisted of two equal parts - is common practice today.</a:t>
            </a:r>
            <a:br>
              <a:rPr lang="es" sz="1800" dirty="0">
                <a:solidFill>
                  <a:schemeClr val="bg1"/>
                </a:solidFill>
                <a:latin typeface="+mn-lt"/>
              </a:rPr>
            </a:br>
            <a:br>
              <a:rPr lang="es" sz="1800" dirty="0">
                <a:solidFill>
                  <a:schemeClr val="bg1"/>
                </a:solidFill>
                <a:latin typeface="+mn-lt"/>
              </a:rPr>
            </a:br>
            <a:endParaRPr lang="es" sz="1800" dirty="0">
              <a:solidFill>
                <a:schemeClr val="bg1"/>
              </a:solidFill>
              <a:latin typeface="+mn-lt"/>
            </a:endParaRPr>
          </a:p>
          <a:p>
            <a:pPr marL="285750" indent="-285750">
              <a:buFont typeface="Arial" panose="020B0604020202020204" pitchFamily="34" charset="0"/>
              <a:buChar char="•"/>
            </a:pPr>
            <a:r>
              <a:rPr lang="es" sz="1800" dirty="0">
                <a:solidFill>
                  <a:schemeClr val="bg1"/>
                </a:solidFill>
                <a:latin typeface="+mn-lt"/>
              </a:rPr>
              <a:t>But most likely, the roots of "splitting the bill may be related to Dutch etiquette. In the Netherlands, it's not unusual to pay separately when working or going out as a group. But the big question - after you have decided that you are going Dutch - is how? Technically, going Dutch means separate tabs, each person pays for himself or herself. </a:t>
            </a:r>
          </a:p>
        </p:txBody>
      </p:sp>
      <p:pic>
        <p:nvPicPr>
          <p:cNvPr id="3" name="Graphic 2" descr="Money with solid fill">
            <a:extLst>
              <a:ext uri="{FF2B5EF4-FFF2-40B4-BE49-F238E27FC236}">
                <a16:creationId xmlns:a16="http://schemas.microsoft.com/office/drawing/2014/main" id="{981E4531-C1F5-4FB9-874C-930CAB345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60949">
            <a:off x="320495" y="101361"/>
            <a:ext cx="1188170" cy="914400"/>
          </a:xfrm>
          <a:prstGeom prst="rect">
            <a:avLst/>
          </a:prstGeom>
        </p:spPr>
      </p:pic>
    </p:spTree>
    <p:extLst>
      <p:ext uri="{BB962C8B-B14F-4D97-AF65-F5344CB8AC3E}">
        <p14:creationId xmlns:p14="http://schemas.microsoft.com/office/powerpoint/2010/main" val="128667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686953" y="535764"/>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OBJECTIVE</a:t>
            </a:r>
            <a:endParaRPr dirty="0">
              <a:solidFill>
                <a:srgbClr val="FFFFFF"/>
              </a:solidFill>
            </a:endParaRPr>
          </a:p>
        </p:txBody>
      </p:sp>
      <p:sp>
        <p:nvSpPr>
          <p:cNvPr id="297" name="Google Shape;297;p26"/>
          <p:cNvSpPr txBox="1">
            <a:spLocks noGrp="1"/>
          </p:cNvSpPr>
          <p:nvPr>
            <p:ph type="subTitle" idx="1"/>
          </p:nvPr>
        </p:nvSpPr>
        <p:spPr>
          <a:xfrm>
            <a:off x="3558590" y="1059373"/>
            <a:ext cx="5278833" cy="14205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800" dirty="0">
                <a:latin typeface="+mn-lt"/>
              </a:rPr>
              <a:t>Mobile application have become a part of day-to-day life. Many application are available in the market to manage personal and group expenses. Not many application are reliable or are able fulfil the user requirements. </a:t>
            </a:r>
          </a:p>
          <a:p>
            <a:pPr marL="171450" lvl="0" indent="-171450" rtl="0">
              <a:spcBef>
                <a:spcPts val="0"/>
              </a:spcBef>
              <a:spcAft>
                <a:spcPts val="0"/>
              </a:spcAft>
              <a:buFont typeface="Arial" panose="020B0604020202020204" pitchFamily="34" charset="0"/>
              <a:buChar char="•"/>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In this project we will design a mobile application that managers a person’s all expenses, their personal contribution toward group expenses, maintain monthly income, recurring and ad hoc payment. It provides information of "who owes who and by how much". </a:t>
            </a:r>
          </a:p>
          <a:p>
            <a:pPr marL="0" lvl="0" indent="0" rtl="0">
              <a:spcBef>
                <a:spcPts val="0"/>
              </a:spcBef>
              <a:spcAft>
                <a:spcPts val="0"/>
              </a:spcAft>
              <a:buNone/>
            </a:pPr>
            <a:endParaRPr lang="en-US" sz="1800" dirty="0">
              <a:latin typeface="+mn-lt"/>
            </a:endParaRPr>
          </a:p>
        </p:txBody>
      </p:sp>
      <p:cxnSp>
        <p:nvCxnSpPr>
          <p:cNvPr id="298" name="Google Shape;298;p26"/>
          <p:cNvCxnSpPr/>
          <p:nvPr/>
        </p:nvCxnSpPr>
        <p:spPr>
          <a:xfrm>
            <a:off x="3881944" y="1089239"/>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285555" y="1700203"/>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388838" y="1862309"/>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728091" y="3531248"/>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723994" y="1763824"/>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583773" y="3151635"/>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658324" y="3254230"/>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1659011" y="3314429"/>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1743144" y="3344521"/>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180222" y="3314429"/>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210315" y="295190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210315" y="2894455"/>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02654" y="2894455"/>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676110" y="2894455"/>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705516" y="2977212"/>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705516" y="3295952"/>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005113" y="194781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068721" y="194781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136439" y="194781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165859" y="203946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166532" y="253535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255463" y="256545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1966123" y="256545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940815" y="251826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943553" y="3509362"/>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056417" y="3479944"/>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086510" y="3108538"/>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086510" y="3049714"/>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172691" y="3049714"/>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72142" y="3049714"/>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102234" y="3159842"/>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031106" y="3154371"/>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858057" y="2878041"/>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58057" y="2419080"/>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58744" y="2362304"/>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946973" y="2362304"/>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881301" y="2332212"/>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2911407" y="2220723"/>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911407" y="2168058"/>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805391" y="2877353"/>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143283" y="1510740"/>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143283" y="1598296"/>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113864" y="2174890"/>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28231" y="2204309"/>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569407" y="2204309"/>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569407" y="2289129"/>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569407" y="2727565"/>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498279" y="2707728"/>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1956389" y="938527"/>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2722250" y="1652712"/>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2540626" y="3490704"/>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444804" y="3324695"/>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458296" y="1739978"/>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26"/>
          <p:cNvSpPr txBox="1">
            <a:spLocks noGrp="1"/>
          </p:cNvSpPr>
          <p:nvPr>
            <p:ph type="subTitle" idx="1"/>
          </p:nvPr>
        </p:nvSpPr>
        <p:spPr>
          <a:xfrm>
            <a:off x="275008" y="358103"/>
            <a:ext cx="8493664" cy="3086365"/>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800" dirty="0">
                <a:latin typeface="+mn-lt"/>
              </a:rPr>
              <a:t>The proposed application would eliminate sticky note, spreadsheet and ledger that cause confusions, data inconsistency problems while recording and splitting of expenses. </a:t>
            </a:r>
          </a:p>
          <a:p>
            <a:pPr marL="171450" lvl="0" indent="-171450" rtl="0">
              <a:spcBef>
                <a:spcPts val="0"/>
              </a:spcBef>
              <a:spcAft>
                <a:spcPts val="0"/>
              </a:spcAft>
              <a:buFont typeface="Arial" panose="020B0604020202020204" pitchFamily="34" charset="0"/>
              <a:buChar char="•"/>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With our application user can manage these expenses more effectively. This application will not only helps users to manage their expenses but also help marketing executives by providing them the platform they need. </a:t>
            </a:r>
            <a:endParaRPr lang="en-US" sz="1800" dirty="0">
              <a:solidFill>
                <a:srgbClr val="FFFFFF"/>
              </a:solidFill>
              <a:latin typeface="+mn-lt"/>
            </a:endParaRPr>
          </a:p>
        </p:txBody>
      </p:sp>
    </p:spTree>
    <p:extLst>
      <p:ext uri="{BB962C8B-B14F-4D97-AF65-F5344CB8AC3E}">
        <p14:creationId xmlns:p14="http://schemas.microsoft.com/office/powerpoint/2010/main" val="61545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615223" y="632503"/>
            <a:ext cx="5278833"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PROPOSED WORK &amp; METHODOLOGY</a:t>
            </a:r>
            <a:endParaRPr lang="en-IN" dirty="0">
              <a:solidFill>
                <a:srgbClr val="FFFFFF"/>
              </a:solidFill>
            </a:endParaRPr>
          </a:p>
        </p:txBody>
      </p:sp>
      <p:sp>
        <p:nvSpPr>
          <p:cNvPr id="297" name="Google Shape;297;p26"/>
          <p:cNvSpPr txBox="1">
            <a:spLocks noGrp="1"/>
          </p:cNvSpPr>
          <p:nvPr>
            <p:ph type="subTitle" idx="1"/>
          </p:nvPr>
        </p:nvSpPr>
        <p:spPr>
          <a:xfrm>
            <a:off x="342882" y="1595304"/>
            <a:ext cx="5551174" cy="14205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800" dirty="0">
                <a:latin typeface="+mn-lt"/>
              </a:rPr>
              <a:t>It is a mobile application intended to run on android devices. It is design to fulfil the needs of the user by reducing their efforts for the settlement of the bill. </a:t>
            </a:r>
          </a:p>
          <a:p>
            <a:pPr marL="0" lvl="0" indent="0" rtl="0">
              <a:spcBef>
                <a:spcPts val="0"/>
              </a:spcBef>
              <a:spcAft>
                <a:spcPts val="0"/>
              </a:spcAft>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The application encourages corresponding users help in who owes who, and for what.</a:t>
            </a:r>
          </a:p>
          <a:p>
            <a:pPr marL="0" lvl="0" indent="0" rtl="0">
              <a:spcBef>
                <a:spcPts val="0"/>
              </a:spcBef>
              <a:spcAft>
                <a:spcPts val="0"/>
              </a:spcAft>
              <a:buNone/>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Aim to provide user the best approach to help user and their companion to share expenses easily. </a:t>
            </a:r>
          </a:p>
          <a:p>
            <a:pPr marL="0" lvl="0" indent="0" rtl="0">
              <a:spcBef>
                <a:spcPts val="0"/>
              </a:spcBef>
              <a:spcAft>
                <a:spcPts val="0"/>
              </a:spcAft>
              <a:buNone/>
            </a:pPr>
            <a:endParaRPr lang="en-US" sz="1800" dirty="0">
              <a:latin typeface="+mn-lt"/>
            </a:endParaRPr>
          </a:p>
        </p:txBody>
      </p:sp>
      <p:cxnSp>
        <p:nvCxnSpPr>
          <p:cNvPr id="298" name="Google Shape;298;p26"/>
          <p:cNvCxnSpPr/>
          <p:nvPr/>
        </p:nvCxnSpPr>
        <p:spPr>
          <a:xfrm>
            <a:off x="543077" y="1136265"/>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15" name="Picture 14">
            <a:extLst>
              <a:ext uri="{FF2B5EF4-FFF2-40B4-BE49-F238E27FC236}">
                <a16:creationId xmlns:a16="http://schemas.microsoft.com/office/drawing/2014/main" id="{8F937190-9306-4A27-9FAC-F95EDD6BB41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Lst>
          </a:blip>
          <a:stretch>
            <a:fillRect/>
          </a:stretch>
        </p:blipFill>
        <p:spPr>
          <a:xfrm>
            <a:off x="6384903" y="1492192"/>
            <a:ext cx="2320185" cy="2320185"/>
          </a:xfrm>
          <a:prstGeom prst="rect">
            <a:avLst/>
          </a:prstGeom>
        </p:spPr>
      </p:pic>
    </p:spTree>
    <p:extLst>
      <p:ext uri="{BB962C8B-B14F-4D97-AF65-F5344CB8AC3E}">
        <p14:creationId xmlns:p14="http://schemas.microsoft.com/office/powerpoint/2010/main" val="332626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26"/>
          <p:cNvSpPr txBox="1">
            <a:spLocks noGrp="1"/>
          </p:cNvSpPr>
          <p:nvPr>
            <p:ph type="subTitle" idx="1"/>
          </p:nvPr>
        </p:nvSpPr>
        <p:spPr>
          <a:xfrm>
            <a:off x="275008" y="358103"/>
            <a:ext cx="8493664" cy="34095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800" dirty="0">
                <a:latin typeface="+mn-lt"/>
              </a:rPr>
              <a:t>This application will let bunch users together and their companions to have detailed view inside this application around the individual costs and to settle them. </a:t>
            </a:r>
          </a:p>
          <a:p>
            <a:pPr marL="0" lvl="0" indent="0" rtl="0">
              <a:spcBef>
                <a:spcPts val="0"/>
              </a:spcBef>
              <a:spcAft>
                <a:spcPts val="0"/>
              </a:spcAft>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This application allows its user to add remark to an expense, click on the expense name in any expense list. Bill posting will have space for comments. It will also have the notification option to notify each time somebody adds a remark to an expense user is on, or user can withdraw to posted bill. </a:t>
            </a:r>
          </a:p>
          <a:p>
            <a:pPr marL="171450" lvl="0" indent="-171450" rtl="0">
              <a:spcBef>
                <a:spcPts val="0"/>
              </a:spcBef>
              <a:spcAft>
                <a:spcPts val="0"/>
              </a:spcAft>
              <a:buFont typeface="Arial" panose="020B0604020202020204" pitchFamily="34" charset="0"/>
              <a:buChar char="•"/>
            </a:pPr>
            <a:endParaRPr lang="en-US" sz="1800" dirty="0">
              <a:solidFill>
                <a:srgbClr val="FFFFFF"/>
              </a:solidFill>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It has our algorithm that calculates to last digit precisely who must take or give how much to whom. It makes it easier to calculate and settle payments for a big event or even a small restaurant bill</a:t>
            </a:r>
            <a:endParaRPr lang="en-US" sz="1800" dirty="0">
              <a:solidFill>
                <a:srgbClr val="FFFFFF"/>
              </a:solidFill>
              <a:latin typeface="+mn-lt"/>
            </a:endParaRPr>
          </a:p>
        </p:txBody>
      </p:sp>
    </p:spTree>
    <p:extLst>
      <p:ext uri="{BB962C8B-B14F-4D97-AF65-F5344CB8AC3E}">
        <p14:creationId xmlns:p14="http://schemas.microsoft.com/office/powerpoint/2010/main" val="4118426535"/>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FFD25D98E59D4D8A511DC2FA32D7C2" ma:contentTypeVersion="13" ma:contentTypeDescription="Create a new document." ma:contentTypeScope="" ma:versionID="460705974e5cf3f3ba8ccb4e0e1e88e4">
  <xsd:schema xmlns:xsd="http://www.w3.org/2001/XMLSchema" xmlns:xs="http://www.w3.org/2001/XMLSchema" xmlns:p="http://schemas.microsoft.com/office/2006/metadata/properties" xmlns:ns3="7f059346-98d5-4386-9aab-9ff8e8c3c686" xmlns:ns4="3158629f-5ad2-4b2a-867b-c30282c5fdef" targetNamespace="http://schemas.microsoft.com/office/2006/metadata/properties" ma:root="true" ma:fieldsID="34e9aade42939e19e4ae766726875eef" ns3:_="" ns4:_="">
    <xsd:import namespace="7f059346-98d5-4386-9aab-9ff8e8c3c686"/>
    <xsd:import namespace="3158629f-5ad2-4b2a-867b-c30282c5fde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059346-98d5-4386-9aab-9ff8e8c3c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158629f-5ad2-4b2a-867b-c30282c5fde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5F9237-F7F6-4841-BBE3-A72E03255ADC}">
  <ds:schemaRefs>
    <ds:schemaRef ds:uri="3158629f-5ad2-4b2a-867b-c30282c5fdef"/>
    <ds:schemaRef ds:uri="7f059346-98d5-4386-9aab-9ff8e8c3c6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7B49D12-10EC-45A6-8593-FA83085438B9}">
  <ds:schemaRefs>
    <ds:schemaRef ds:uri="http://schemas.microsoft.com/sharepoint/v3/contenttype/forms"/>
  </ds:schemaRefs>
</ds:datastoreItem>
</file>

<file path=customXml/itemProps3.xml><?xml version="1.0" encoding="utf-8"?>
<ds:datastoreItem xmlns:ds="http://schemas.openxmlformats.org/officeDocument/2006/customXml" ds:itemID="{65FC9F3B-2B1D-4A97-BE69-393329174B2E}">
  <ds:schemaRefs>
    <ds:schemaRef ds:uri="http://schemas.microsoft.com/office/2006/documentManagement/types"/>
    <ds:schemaRef ds:uri="http://www.w3.org/XML/1998/namespace"/>
    <ds:schemaRef ds:uri="http://purl.org/dc/terms/"/>
    <ds:schemaRef ds:uri="3158629f-5ad2-4b2a-867b-c30282c5fdef"/>
    <ds:schemaRef ds:uri="http://purl.org/dc/dcmitype/"/>
    <ds:schemaRef ds:uri="http://purl.org/dc/elements/1.1/"/>
    <ds:schemaRef ds:uri="7f059346-98d5-4386-9aab-9ff8e8c3c686"/>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212</TotalTime>
  <Words>937</Words>
  <Application>Microsoft Office PowerPoint</Application>
  <PresentationFormat>On-screen Show (16:9)</PresentationFormat>
  <Paragraphs>90</Paragraphs>
  <Slides>15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Bree Serif</vt:lpstr>
      <vt:lpstr>Roboto Thin</vt:lpstr>
      <vt:lpstr>Roboto Mono Thin</vt:lpstr>
      <vt:lpstr>Impact</vt:lpstr>
      <vt:lpstr>Berlin Sans FB Demi</vt:lpstr>
      <vt:lpstr>Roboto Light</vt:lpstr>
      <vt:lpstr>Arial</vt:lpstr>
      <vt:lpstr>Didact Gothic</vt:lpstr>
      <vt:lpstr>Times New Roman</vt:lpstr>
      <vt:lpstr>Roboto Black</vt:lpstr>
      <vt:lpstr>WEB PROPOSAL</vt:lpstr>
      <vt:lpstr>Going             Dutch</vt:lpstr>
      <vt:lpstr>Going Dutch team :</vt:lpstr>
      <vt:lpstr>PowerPoint Presentation</vt:lpstr>
      <vt:lpstr>INTRODUCTION</vt:lpstr>
      <vt:lpstr>PowerPoint Presentation</vt:lpstr>
      <vt:lpstr>OBJECTIVE</vt:lpstr>
      <vt:lpstr>PowerPoint Presentation</vt:lpstr>
      <vt:lpstr>PROPOSED WORK &amp; METHODOLOGY</vt:lpstr>
      <vt:lpstr>PowerPoint Presentation</vt:lpstr>
      <vt:lpstr>Features                        concepts                                          (final may vary)  </vt:lpstr>
      <vt:lpstr>HARDWARE AND SOFTWARE REQUIREMENTS</vt:lpstr>
      <vt:lpstr>TIMELINE OF OUR PROJECT</vt:lpstr>
      <vt:lpstr>CONCLUSION</vt:lpstr>
      <vt:lpstr>REFRENCES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Izna Syed</dc:creator>
  <cp:lastModifiedBy>20BCE11021</cp:lastModifiedBy>
  <cp:revision>22</cp:revision>
  <dcterms:modified xsi:type="dcterms:W3CDTF">2022-02-15T17:02:41Z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0x01010036FFD25D98E59D4D8A511DC2FA32D7C2</vt:lpwstr>
  </property>
</Properties>
</file>