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18288000" cy="10287000"/>
  <p:embeddedFontLst>
    <p:embeddedFont>
      <p:font typeface="RPUOJR+Iansui094-Regular"/>
      <p:regular r:id="rId33"/>
    </p:embeddedFont>
    <p:embeddedFont>
      <p:font typeface="ITMQBA+MS-Gothic"/>
      <p:regular r:id="rId34"/>
    </p:embeddedFont>
    <p:embeddedFont>
      <p:font typeface="FISQKK+ArialMT"/>
      <p:regular r:id="rId35"/>
    </p:embeddedFont>
    <p:embeddedFont>
      <p:font typeface="TTRLVJ+Iansui094-Regular,Italic"/>
      <p:regular r:id="rId3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font" Target="fonts/font1.fntdata" /><Relationship Id="rId34" Type="http://schemas.openxmlformats.org/officeDocument/2006/relationships/font" Target="fonts/font2.fntdata" /><Relationship Id="rId35" Type="http://schemas.openxmlformats.org/officeDocument/2006/relationships/font" Target="fonts/font3.fntdata" /><Relationship Id="rId36" Type="http://schemas.openxmlformats.org/officeDocument/2006/relationships/font" Target="fonts/font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66825" y="2724884"/>
            <a:ext cx="14478000" cy="4175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88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0" spc="-1200">
                <a:solidFill>
                  <a:srgbClr val="faf9f4"/>
                </a:solidFill>
                <a:latin typeface="RPUOJR+Iansui094-Regular"/>
                <a:cs typeface="RPUOJR+Iansui094-Regular"/>
              </a:rPr>
              <a:t>太陽能充電手機殼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77384" y="6491924"/>
            <a:ext cx="8774471" cy="2186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11147150</a:t>
            </a:r>
            <a:r>
              <a:rPr dirty="0" sz="3000" spc="252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林亭妤</a:t>
            </a:r>
            <a:r>
              <a:rPr dirty="0" sz="3000" spc="616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11247126</a:t>
            </a:r>
            <a:r>
              <a:rPr dirty="0" sz="3000" spc="234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張</a:t>
            </a:r>
            <a:r>
              <a:rPr dirty="0" sz="3000">
                <a:solidFill>
                  <a:srgbClr val="faf9f4"/>
                </a:solidFill>
                <a:latin typeface="ITMQBA+MS-Gothic"/>
                <a:cs typeface="ITMQBA+MS-Gothic"/>
              </a:rPr>
              <a:t>闠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云</a:t>
            </a:r>
          </a:p>
          <a:p>
            <a:pPr marL="0" marR="0">
              <a:lnSpc>
                <a:spcPts val="3720"/>
              </a:lnSpc>
              <a:spcBef>
                <a:spcPts val="779"/>
              </a:spcBef>
              <a:spcAft>
                <a:spcPts val="0"/>
              </a:spcAft>
            </a:pP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11247108</a:t>
            </a:r>
            <a:r>
              <a:rPr dirty="0" sz="3000" spc="252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鄭妍予</a:t>
            </a:r>
            <a:r>
              <a:rPr dirty="0" sz="3000" spc="616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11247138</a:t>
            </a:r>
            <a:r>
              <a:rPr dirty="0" sz="3000" spc="234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游雨柔</a:t>
            </a:r>
          </a:p>
          <a:p>
            <a:pPr marL="0" marR="0">
              <a:lnSpc>
                <a:spcPts val="3720"/>
              </a:lnSpc>
              <a:spcBef>
                <a:spcPts val="779"/>
              </a:spcBef>
              <a:spcAft>
                <a:spcPts val="0"/>
              </a:spcAft>
            </a:pP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11247119</a:t>
            </a:r>
            <a:r>
              <a:rPr dirty="0" sz="3000" spc="252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呂宜倢</a:t>
            </a:r>
            <a:r>
              <a:rPr dirty="0" sz="3000" spc="616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11247142</a:t>
            </a:r>
            <a:r>
              <a:rPr dirty="0" sz="3000" spc="2344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af9f4"/>
                </a:solidFill>
                <a:latin typeface="RPUOJR+Iansui094-Regular"/>
                <a:cs typeface="RPUOJR+Iansui094-Regular"/>
              </a:rPr>
              <a:t>莊ꢀ芹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90336" y="5552574"/>
            <a:ext cx="9603039" cy="11864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4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3450" spc="82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635c4c"/>
                </a:solidFill>
                <a:latin typeface="RPUOJR+Iansui094-Regular"/>
                <a:cs typeface="RPUOJR+Iansui094-Regular"/>
              </a:rPr>
              <a:t>Kickstarter：ꢁ偏重創新科技產品，對產品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7366" y="6156967"/>
            <a:ext cx="8811524" cy="1182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>
                <a:solidFill>
                  <a:srgbClr val="635c4c"/>
                </a:solidFill>
                <a:latin typeface="RPUOJR+Iansui094-Regular"/>
                <a:cs typeface="RPUOJR+Iansui094-Regular"/>
              </a:rPr>
              <a:t>設ꢁꢁꢁꢁꢁ計與故事性要求較高，需通過審核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6235883"/>
            <a:ext cx="6655307" cy="243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6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65">
                <a:solidFill>
                  <a:srgbClr val="635c4c"/>
                </a:solidFill>
                <a:latin typeface="RPUOJR+Iansui094-Regular"/>
                <a:cs typeface="RPUOJR+Iansui094-Regular"/>
              </a:rPr>
              <a:t>平台選擇分析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90336" y="7365752"/>
            <a:ext cx="9854139" cy="23918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34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3450" spc="82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3400">
                <a:solidFill>
                  <a:srgbClr val="635c4c"/>
                </a:solidFill>
                <a:latin typeface="RPUOJR+Iansui094-Regular"/>
                <a:cs typeface="RPUOJR+Iansui094-Regular"/>
              </a:rPr>
              <a:t>Indiegogo：ꢁ較上者來說相對開放，適合測</a:t>
            </a:r>
          </a:p>
          <a:p>
            <a:pPr marL="367030" marR="0">
              <a:lnSpc>
                <a:spcPts val="4214"/>
              </a:lnSpc>
              <a:spcBef>
                <a:spcPts val="520"/>
              </a:spcBef>
              <a:spcAft>
                <a:spcPts val="0"/>
              </a:spcAft>
            </a:pPr>
            <a:r>
              <a:rPr dirty="0" sz="3400">
                <a:solidFill>
                  <a:srgbClr val="635c4c"/>
                </a:solidFill>
                <a:latin typeface="RPUOJR+Iansui094-Regular"/>
                <a:cs typeface="RPUOJR+Iansui094-Regular"/>
              </a:rPr>
              <a:t>試市場反應，可選擇「靈活式募資」或「固</a:t>
            </a:r>
          </a:p>
          <a:p>
            <a:pPr marL="367030" marR="0">
              <a:lnSpc>
                <a:spcPts val="4214"/>
              </a:lnSpc>
              <a:spcBef>
                <a:spcPts val="594"/>
              </a:spcBef>
              <a:spcAft>
                <a:spcPts val="0"/>
              </a:spcAft>
            </a:pPr>
            <a:r>
              <a:rPr dirty="0" sz="3400">
                <a:solidFill>
                  <a:srgbClr val="635c4c"/>
                </a:solidFill>
                <a:latin typeface="RPUOJR+Iansui094-Regular"/>
                <a:cs typeface="RPUOJR+Iansui094-Regular"/>
              </a:rPr>
              <a:t>定式募資」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42158" y="1783578"/>
            <a:ext cx="5777865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81865e"/>
                </a:solidFill>
                <a:latin typeface="RPUOJR+Iansui094-Regular"/>
                <a:cs typeface="RPUOJR+Iansui094-Regular"/>
              </a:rPr>
              <a:t>募資前準備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9255" y="3875171"/>
            <a:ext cx="11593594" cy="1395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拍攝具吸引力的產品介紹影片（強調太陽能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1055" y="4484644"/>
            <a:ext cx="10512971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充電功能、環保理念、適合戶外使用等）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19255" y="5703590"/>
            <a:ext cx="11593594" cy="1395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建立專業形象的募資頁面（含原型設計、規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1055" y="6313063"/>
            <a:ext cx="5332857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格、預計交貨期程）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9255" y="7532009"/>
            <a:ext cx="11593594" cy="1395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設定募資目標金額與階段性解鎖獎勵（如達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51055" y="8141482"/>
            <a:ext cx="9344863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標後新增顏色、支援更多手機型號）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4978" y="1070480"/>
            <a:ext cx="6666737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700">
                <a:solidFill>
                  <a:srgbClr val="faf9f4"/>
                </a:solidFill>
                <a:latin typeface="RPUOJR+Iansui094-Regular"/>
                <a:cs typeface="RPUOJR+Iansui094-Regular"/>
              </a:rPr>
              <a:t>行銷推廣方式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0499" y="3595226"/>
            <a:ext cx="9148060" cy="1395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af9f4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結合社群媒體操作（Instagram、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2299" y="4306300"/>
            <a:ext cx="10359947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Facebook、Redditꢁ等），打造預熱聲量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499" y="5728445"/>
            <a:ext cx="9257379" cy="1395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af9f4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邀請科技或戶外生活類型的網紅或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2299" y="6439518"/>
            <a:ext cx="5061145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9">
                <a:solidFill>
                  <a:srgbClr val="faf9f4"/>
                </a:solidFill>
                <a:latin typeface="RPUOJR+Iansui094-Regular"/>
                <a:cs typeface="RPUOJR+Iansui094-Regular"/>
              </a:rPr>
              <a:t>YouTuber體驗分享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0499" y="7861666"/>
            <a:ext cx="11009540" cy="139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af9f4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發送電子報給潛在支持者，鼓勵早鳥贊助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97956" y="5867241"/>
            <a:ext cx="9462288" cy="139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優勢：ꢁ可快速取得啟動資金、驗證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6235883"/>
            <a:ext cx="7542275" cy="243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6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65">
                <a:solidFill>
                  <a:srgbClr val="635c4c"/>
                </a:solidFill>
                <a:latin typeface="RPUOJR+Iansui094-Regular"/>
                <a:cs typeface="RPUOJR+Iansui094-Regular"/>
              </a:rPr>
              <a:t>募資優勢與風險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9756" y="6578314"/>
            <a:ext cx="6424593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市場需求、建立品牌曝光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97956" y="8000460"/>
            <a:ext cx="9462288" cy="13957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風險：ꢁ若未達標無法募資成功、交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9756" y="8711533"/>
            <a:ext cx="6424593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貨延遲可能損害品牌信譽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99" y="1191451"/>
            <a:ext cx="7968615" cy="40780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8350" spc="-398">
                <a:solidFill>
                  <a:srgbClr val="635c4c"/>
                </a:solidFill>
                <a:latin typeface="RPUOJR+Iansui094-Regular"/>
                <a:cs typeface="RPUOJR+Iansui094-Regular"/>
              </a:rPr>
              <a:t>與戶外品牌的</a:t>
            </a:r>
          </a:p>
          <a:p>
            <a:pPr marL="0" marR="0">
              <a:lnSpc>
                <a:spcPts val="9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8350" spc="-398">
                <a:solidFill>
                  <a:srgbClr val="635c4c"/>
                </a:solidFill>
                <a:latin typeface="RPUOJR+Iansui094-Regular"/>
                <a:cs typeface="RPUOJR+Iansui094-Regular"/>
              </a:rPr>
              <a:t>合作推廣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9120" y="1249764"/>
            <a:ext cx="2637282" cy="9815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01</a:t>
            </a:r>
          </a:p>
          <a:p>
            <a:pPr marL="0" marR="0">
              <a:lnSpc>
                <a:spcPts val="9523"/>
              </a:lnSpc>
              <a:spcBef>
                <a:spcPts val="9271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02</a:t>
            </a:r>
          </a:p>
          <a:p>
            <a:pPr marL="23824" marR="0">
              <a:lnSpc>
                <a:spcPts val="9523"/>
              </a:lnSpc>
              <a:spcBef>
                <a:spcPts val="9294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03</a:t>
            </a:r>
          </a:p>
          <a:p>
            <a:pPr marL="0" marR="0">
              <a:lnSpc>
                <a:spcPts val="9523"/>
              </a:lnSpc>
              <a:spcBef>
                <a:spcPts val="9129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93370" y="1543597"/>
            <a:ext cx="3809238" cy="61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合作品牌對象</a:t>
            </a:r>
          </a:p>
          <a:p>
            <a:pPr marL="0" marR="0">
              <a:lnSpc>
                <a:spcPts val="4958"/>
              </a:lnSpc>
              <a:spcBef>
                <a:spcPts val="13836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合作模式設計</a:t>
            </a:r>
          </a:p>
          <a:p>
            <a:pPr marL="0" marR="0">
              <a:lnSpc>
                <a:spcPts val="4958"/>
              </a:lnSpc>
              <a:spcBef>
                <a:spcPts val="13759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合作優勢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93371" y="8682954"/>
            <a:ext cx="5332857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合作挑戰與注意事項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35477" y="1019830"/>
            <a:ext cx="6666737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700">
                <a:solidFill>
                  <a:srgbClr val="faf9f4"/>
                </a:solidFill>
                <a:latin typeface="RPUOJR+Iansui094-Regular"/>
                <a:cs typeface="RPUOJR+Iansui094-Regular"/>
              </a:rPr>
              <a:t>合作品牌對象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53727" y="3527289"/>
            <a:ext cx="12019818" cy="2814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af9f4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如ꢁTheꢁNorthꢁFace、Columbia、</a:t>
            </a:r>
          </a:p>
          <a:p>
            <a:pPr marL="431800" marR="0">
              <a:lnSpc>
                <a:spcPts val="4958"/>
              </a:lnSpc>
              <a:spcBef>
                <a:spcPts val="563"/>
              </a:spcBef>
              <a:spcAft>
                <a:spcPts val="0"/>
              </a:spcAft>
            </a:pP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Patagonia、Decathlon、山野樂活（台灣）ꢁ</a:t>
            </a:r>
          </a:p>
          <a:p>
            <a:pPr marL="431800" marR="0">
              <a:lnSpc>
                <a:spcPts val="4958"/>
              </a:lnSpc>
              <a:spcBef>
                <a:spcPts val="640"/>
              </a:spcBef>
              <a:spcAft>
                <a:spcPts val="0"/>
              </a:spcAft>
            </a:pP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等，與戶外活動高度相關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53727" y="6371581"/>
            <a:ext cx="11009540" cy="139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faf9f4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faf9f4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可考慮小眾專業戶外品牌，增加產品定位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5527" y="7082654"/>
            <a:ext cx="2793492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faf9f4"/>
                </a:solidFill>
                <a:latin typeface="RPUOJR+Iansui094-Regular"/>
                <a:cs typeface="RPUOJR+Iansui094-Regular"/>
              </a:rPr>
              <a:t>精準度。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4978" y="1070480"/>
            <a:ext cx="6666737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70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合作模式設計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0499" y="3204895"/>
            <a:ext cx="12967195" cy="1395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聯名限定商品：ꢁ將手機殼與品牌標誌設計結合，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2299" y="3788968"/>
            <a:ext cx="2793492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限量發售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499" y="4957114"/>
            <a:ext cx="12383140" cy="1395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產品綑綁銷售：ꢁ搭配品牌戶外裝備販售，如露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2299" y="5541187"/>
            <a:ext cx="2793492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營組合包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60499" y="6709333"/>
            <a:ext cx="12382848" cy="1395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通路合作：ꢁ在戶外用品實體門市或網路商城上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92299" y="7293406"/>
            <a:ext cx="2285619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架販售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0499" y="8461552"/>
            <a:ext cx="12382848" cy="1395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活動合作：ꢁ參與戶外展覽或品牌舉辦的戶外活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2299" y="9045625"/>
            <a:ext cx="6424593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動，現場展示與販售產品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30015" y="5520214"/>
            <a:ext cx="11593596" cy="1395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快速打入特定族群市場（登山、露營、戶外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61815" y="6129687"/>
            <a:ext cx="3809238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攝影愛好者）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6235883"/>
            <a:ext cx="4881371" cy="2433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60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65">
                <a:solidFill>
                  <a:srgbClr val="635c4c"/>
                </a:solidFill>
                <a:latin typeface="RPUOJR+Iansui094-Regular"/>
                <a:cs typeface="RPUOJR+Iansui094-Regular"/>
              </a:rPr>
              <a:t>合作優勢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0015" y="7348633"/>
            <a:ext cx="7505218" cy="2614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增加產品公信力與品牌背書</a:t>
            </a:r>
          </a:p>
          <a:p>
            <a:pPr marL="0" marR="0">
              <a:lnSpc>
                <a:spcPts val="4958"/>
              </a:lnSpc>
              <a:spcBef>
                <a:spcPts val="4562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拓展通路與提升銷量機會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6674" y="1553830"/>
            <a:ext cx="9333357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635c4c"/>
                </a:solidFill>
                <a:latin typeface="RPUOJR+Iansui094-Regular"/>
                <a:cs typeface="RPUOJR+Iansui094-Regular"/>
              </a:rPr>
              <a:t>合作挑戰與注意事項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9255" y="4380618"/>
            <a:ext cx="9841433" cy="2614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談判品牌授權與分潤比例需謹慎處理</a:t>
            </a:r>
          </a:p>
          <a:p>
            <a:pPr marL="0" marR="0">
              <a:lnSpc>
                <a:spcPts val="4958"/>
              </a:lnSpc>
              <a:spcBef>
                <a:spcPts val="4562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聯名設計須確保雙方品牌形象一致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255" y="6818511"/>
            <a:ext cx="11593594" cy="13956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須具備穩定生產能力與交貨品質，符合合作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1055" y="7427984"/>
            <a:ext cx="2285619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方標準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02222" y="802435"/>
            <a:ext cx="5368290" cy="2676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7700" spc="-404">
                <a:solidFill>
                  <a:srgbClr val="635c4c"/>
                </a:solidFill>
                <a:latin typeface="RPUOJR+Iansui094-Regular"/>
                <a:cs typeface="RPUOJR+Iansui094-Regular"/>
              </a:rPr>
              <a:t>營收方式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7399" y="3365984"/>
            <a:ext cx="8763000" cy="173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81865e"/>
                </a:solidFill>
                <a:latin typeface="RPUOJR+Iansui094-Regular"/>
                <a:cs typeface="RPUOJR+Iansui094-Regular"/>
              </a:rPr>
              <a:t>①</a:t>
            </a:r>
            <a:r>
              <a:rPr dirty="0" sz="5000" spc="-125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5000" spc="-417">
                <a:solidFill>
                  <a:srgbClr val="81865e"/>
                </a:solidFill>
                <a:latin typeface="RPUOJR+Iansui094-Regular"/>
                <a:cs typeface="RPUOJR+Iansui094-Regular"/>
              </a:rPr>
              <a:t>手機殼銷售、財務預估、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37399" y="4381984"/>
            <a:ext cx="3492500" cy="173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81865e"/>
                </a:solidFill>
                <a:latin typeface="RPUOJR+Iansui094-Regular"/>
                <a:cs typeface="RPUOJR+Iansui094-Regular"/>
              </a:rPr>
              <a:t>損益試算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37400" y="6885212"/>
            <a:ext cx="7302500" cy="173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81865e"/>
                </a:solidFill>
                <a:latin typeface="RPUOJR+Iansui094-Regular"/>
                <a:cs typeface="RPUOJR+Iansui094-Regular"/>
              </a:rPr>
              <a:t>②訂閱式電池延壽服務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25282" y="773086"/>
            <a:ext cx="2059895" cy="102250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" marR="0">
              <a:lnSpc>
                <a:spcPts val="741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01</a:t>
            </a:r>
          </a:p>
          <a:p>
            <a:pPr marL="237" marR="0">
              <a:lnSpc>
                <a:spcPts val="7415"/>
              </a:lnSpc>
              <a:spcBef>
                <a:spcPts val="3314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02</a:t>
            </a:r>
          </a:p>
          <a:p>
            <a:pPr marL="237" marR="0">
              <a:lnSpc>
                <a:spcPts val="7415"/>
              </a:lnSpc>
              <a:spcBef>
                <a:spcPts val="3394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03</a:t>
            </a:r>
          </a:p>
          <a:p>
            <a:pPr marL="237" marR="0">
              <a:lnSpc>
                <a:spcPts val="7415"/>
              </a:lnSpc>
              <a:spcBef>
                <a:spcPts val="3394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04</a:t>
            </a:r>
          </a:p>
          <a:p>
            <a:pPr marL="237" marR="0">
              <a:lnSpc>
                <a:spcPts val="7415"/>
              </a:lnSpc>
              <a:spcBef>
                <a:spcPts val="3344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05</a:t>
            </a:r>
          </a:p>
          <a:p>
            <a:pPr marL="0" marR="0">
              <a:lnSpc>
                <a:spcPts val="7415"/>
              </a:lnSpc>
              <a:spcBef>
                <a:spcPts val="3394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06</a:t>
            </a:r>
          </a:p>
          <a:p>
            <a:pPr marL="5543" marR="0">
              <a:lnSpc>
                <a:spcPts val="7415"/>
              </a:lnSpc>
              <a:spcBef>
                <a:spcPts val="2913"/>
              </a:spcBef>
              <a:spcAft>
                <a:spcPts val="0"/>
              </a:spcAft>
            </a:pPr>
            <a:r>
              <a:rPr dirty="0" sz="6000" spc="-12">
                <a:solidFill>
                  <a:srgbClr val="635c4c"/>
                </a:solidFill>
                <a:latin typeface="RPUOJR+Iansui094-Regular"/>
                <a:cs typeface="RPUOJR+Iansui094-Regular"/>
              </a:rPr>
              <a:t>07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1628" y="858520"/>
            <a:ext cx="5651374" cy="31867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計劃緣起與構想</a:t>
            </a:r>
          </a:p>
          <a:p>
            <a:pPr marL="0" marR="0">
              <a:lnSpc>
                <a:spcPts val="6487"/>
              </a:lnSpc>
              <a:spcBef>
                <a:spcPts val="4242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核心價值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9192" y="1730693"/>
            <a:ext cx="3556000" cy="278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400">
                <a:solidFill>
                  <a:srgbClr val="635c4c"/>
                </a:solidFill>
                <a:latin typeface="RPUOJR+Iansui094-Regular"/>
                <a:cs typeface="RPUOJR+Iansui094-Regular"/>
              </a:rPr>
              <a:t>目錄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51564" y="3587686"/>
            <a:ext cx="3657981" cy="182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目標客群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51564" y="4954168"/>
            <a:ext cx="3657981" cy="182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行銷策略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51564" y="6320649"/>
            <a:ext cx="3657981" cy="182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募資方式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51628" y="7684757"/>
            <a:ext cx="3657981" cy="182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營收方式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73117" y="8971037"/>
            <a:ext cx="3657981" cy="182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48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50" spc="-18">
                <a:solidFill>
                  <a:srgbClr val="635c4c"/>
                </a:solidFill>
                <a:latin typeface="RPUOJR+Iansui094-Regular"/>
                <a:cs typeface="RPUOJR+Iansui094-Regular"/>
              </a:rPr>
              <a:t>未來展望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6406" y="1783578"/>
            <a:ext cx="6977843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81865e"/>
                </a:solidFill>
                <a:latin typeface="RPUOJR+Iansui094-Regular"/>
                <a:cs typeface="RPUOJR+Iansui094-Regular"/>
              </a:rPr>
              <a:t>①ꢁ手機殼銷售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7456" y="3265698"/>
            <a:ext cx="12849185" cy="2001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為一次性收入來源。分為基本款、限量版和聯名款</a:t>
            </a:r>
          </a:p>
          <a:p>
            <a:pPr marL="0" marR="0">
              <a:lnSpc>
                <a:spcPts val="4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以及高效充電款。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1830" y="4836032"/>
            <a:ext cx="2793492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基本款：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3629" y="5445505"/>
            <a:ext cx="11009540" cy="20051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提供一般防摔與太陽能充電功能。</a:t>
            </a:r>
          </a:p>
          <a:p>
            <a:pPr marL="0" marR="0">
              <a:lnSpc>
                <a:spcPts val="479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適合價格敏感型顧客，追求實用與環保。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1830" y="7236332"/>
            <a:ext cx="4824984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限量版和聯名款：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33629" y="7845805"/>
            <a:ext cx="6337109" cy="13960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增加收藏與品牌價值。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6406" y="1783578"/>
            <a:ext cx="6977843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81865e"/>
                </a:solidFill>
                <a:latin typeface="RPUOJR+Iansui094-Regular"/>
                <a:cs typeface="RPUOJR+Iansui094-Regular"/>
              </a:rPr>
              <a:t>①ꢁ手機殼銷售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1830" y="3636124"/>
            <a:ext cx="3809238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高效充電款：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3629" y="4855070"/>
            <a:ext cx="12177648" cy="139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採用最新柔性太陽能材料，具備更高的充電效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65429" y="5464544"/>
            <a:ext cx="1777746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率。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3629" y="6074017"/>
            <a:ext cx="12177648" cy="139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目標對象為重度戶外使用者或長時間無法接電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5429" y="6683489"/>
            <a:ext cx="2285619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源者。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3629" y="7292962"/>
            <a:ext cx="12177648" cy="1395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可搭配個性化設計與更多保護功能，作為高端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5429" y="7902435"/>
            <a:ext cx="3301365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產品銷售。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6821" y="1031387"/>
            <a:ext cx="6088970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81865e"/>
                </a:solidFill>
                <a:latin typeface="RPUOJR+Iansui094-Regular"/>
                <a:cs typeface="RPUOJR+Iansui094-Regular"/>
              </a:rPr>
              <a:t>①ꢁ財務預估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12904" y="2314410"/>
            <a:ext cx="5537172" cy="1969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高階款售價：NTD3,999</a:t>
            </a:r>
          </a:p>
          <a:p>
            <a:pPr marL="0" marR="0">
              <a:lnSpc>
                <a:spcPts val="347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預估銷售量：25,000支</a:t>
            </a:r>
          </a:p>
          <a:p>
            <a:pPr marL="0" marR="0">
              <a:lnSpc>
                <a:spcPts val="347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預估銷售額：NTD99,975,000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05225" y="2922487"/>
            <a:ext cx="5114342" cy="22269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34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2b2c30"/>
                </a:solidFill>
                <a:latin typeface="RPUOJR+Iansui094-Regular"/>
                <a:cs typeface="RPUOJR+Iansui094-Regular"/>
              </a:rPr>
              <a:t>NTD3,999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12904" y="4437370"/>
            <a:ext cx="4412988" cy="147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中階款售價：NTD2,999</a:t>
            </a:r>
          </a:p>
          <a:p>
            <a:pPr marL="0" marR="0">
              <a:lnSpc>
                <a:spcPts val="347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預估銷售量：15,000支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12904" y="5432796"/>
            <a:ext cx="5537172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預估銷售額：NTD44,985,000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05225" y="5504532"/>
            <a:ext cx="5114342" cy="5094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934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2b2c30"/>
                </a:solidFill>
                <a:latin typeface="RPUOJR+Iansui094-Regular"/>
                <a:cs typeface="RPUOJR+Iansui094-Regular"/>
              </a:rPr>
              <a:t>NTD2,999</a:t>
            </a:r>
          </a:p>
          <a:p>
            <a:pPr marL="0" marR="0">
              <a:lnSpc>
                <a:spcPts val="7934"/>
              </a:lnSpc>
              <a:spcBef>
                <a:spcPts val="14693"/>
              </a:spcBef>
              <a:spcAft>
                <a:spcPts val="0"/>
              </a:spcAft>
            </a:pPr>
            <a:r>
              <a:rPr dirty="0" sz="6400">
                <a:solidFill>
                  <a:srgbClr val="2b2c30"/>
                </a:solidFill>
                <a:latin typeface="RPUOJR+Iansui094-Regular"/>
                <a:cs typeface="RPUOJR+Iansui094-Regular"/>
              </a:rPr>
              <a:t>NTD1,999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12904" y="6560330"/>
            <a:ext cx="5537172" cy="1969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基本款售價：NTD1,999</a:t>
            </a:r>
          </a:p>
          <a:p>
            <a:pPr marL="0" marR="0">
              <a:lnSpc>
                <a:spcPts val="347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預估銷售量：10,000支</a:t>
            </a:r>
          </a:p>
          <a:p>
            <a:pPr marL="0" marR="0">
              <a:lnSpc>
                <a:spcPts val="3470"/>
              </a:lnSpc>
              <a:spcBef>
                <a:spcPts val="448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預估銷售額：NTD19,990,000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0691" y="1031387"/>
            <a:ext cx="6088970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350">
                <a:solidFill>
                  <a:srgbClr val="81865e"/>
                </a:solidFill>
                <a:latin typeface="RPUOJR+Iansui094-Regular"/>
                <a:cs typeface="RPUOJR+Iansui094-Regular"/>
              </a:rPr>
              <a:t>①ꢁ損益試算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42370" y="1768208"/>
            <a:ext cx="1955291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銷貨收入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14395" y="1768208"/>
            <a:ext cx="2701785" cy="72688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164,950,000</a:t>
            </a:r>
          </a:p>
          <a:p>
            <a:pPr marL="212725" marR="0">
              <a:lnSpc>
                <a:spcPts val="3470"/>
              </a:lnSpc>
              <a:spcBef>
                <a:spcPts val="473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50,000,000</a:t>
            </a:r>
          </a:p>
          <a:p>
            <a:pPr marL="0" marR="0">
              <a:lnSpc>
                <a:spcPts val="3470"/>
              </a:lnSpc>
              <a:spcBef>
                <a:spcPts val="478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114,950,000</a:t>
            </a:r>
          </a:p>
          <a:p>
            <a:pPr marL="212725" marR="0">
              <a:lnSpc>
                <a:spcPts val="3470"/>
              </a:lnSpc>
              <a:spcBef>
                <a:spcPts val="478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30,000,000</a:t>
            </a:r>
          </a:p>
          <a:p>
            <a:pPr marL="212725" marR="0">
              <a:lnSpc>
                <a:spcPts val="3470"/>
              </a:lnSpc>
              <a:spcBef>
                <a:spcPts val="473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84,950,000</a:t>
            </a:r>
          </a:p>
          <a:p>
            <a:pPr marL="212725" marR="0">
              <a:lnSpc>
                <a:spcPts val="3470"/>
              </a:lnSpc>
              <a:spcBef>
                <a:spcPts val="478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16,990,000</a:t>
            </a:r>
          </a:p>
          <a:p>
            <a:pPr marL="212725" marR="0">
              <a:lnSpc>
                <a:spcPts val="3470"/>
              </a:lnSpc>
              <a:spcBef>
                <a:spcPts val="473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67,960,000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406" y="2349003"/>
            <a:ext cx="9814920" cy="228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50,000支</a:t>
            </a:r>
            <a:r>
              <a:rPr dirty="0" sz="4100" spc="10839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約NTD164,950,000</a:t>
            </a:r>
          </a:p>
          <a:p>
            <a:pPr marL="12293" marR="0">
              <a:lnSpc>
                <a:spcPts val="5084"/>
              </a:lnSpc>
              <a:spcBef>
                <a:spcPts val="1630"/>
              </a:spcBef>
              <a:spcAft>
                <a:spcPts val="0"/>
              </a:spcAft>
            </a:pP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預估銷售總量</a:t>
            </a:r>
            <a:r>
              <a:rPr dirty="0" sz="4100" spc="3971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預估銷售總額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42370" y="2817319"/>
            <a:ext cx="1955291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銷貨成本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42370" y="3866430"/>
            <a:ext cx="1955291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銷貨毛利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6870" y="4908465"/>
            <a:ext cx="7519376" cy="1426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約NTD1,000</a:t>
            </a:r>
            <a:r>
              <a:rPr dirty="0" sz="4100" spc="8054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約69.69%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42370" y="4915542"/>
            <a:ext cx="1955291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營業費用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9163" y="5719879"/>
            <a:ext cx="6597071" cy="1426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平均成本/個</a:t>
            </a:r>
            <a:r>
              <a:rPr dirty="0" sz="4100" spc="9747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毛利率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42370" y="5964652"/>
            <a:ext cx="1955291" cy="974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營業利益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42370" y="7013762"/>
            <a:ext cx="3271177" cy="2023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7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綜合所得稅(20%)</a:t>
            </a:r>
          </a:p>
          <a:p>
            <a:pPr marL="0" marR="0">
              <a:lnSpc>
                <a:spcPts val="3470"/>
              </a:lnSpc>
              <a:spcBef>
                <a:spcPts val="4739"/>
              </a:spcBef>
              <a:spcAft>
                <a:spcPts val="0"/>
              </a:spcAft>
            </a:pP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稅後</a:t>
            </a:r>
            <a:r>
              <a:rPr dirty="0" sz="2800">
                <a:solidFill>
                  <a:srgbClr val="2b2c30"/>
                </a:solidFill>
                <a:latin typeface="SimSun"/>
                <a:cs typeface="SimSun"/>
              </a:rPr>
              <a:t>净</a:t>
            </a:r>
            <a:r>
              <a:rPr dirty="0" sz="2800">
                <a:solidFill>
                  <a:srgbClr val="2b2c30"/>
                </a:solidFill>
                <a:latin typeface="RPUOJR+Iansui094-Regular"/>
                <a:cs typeface="RPUOJR+Iansui094-Regular"/>
              </a:rPr>
              <a:t>利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16406" y="7446497"/>
            <a:ext cx="7508410" cy="1426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約51.50%</a:t>
            </a:r>
            <a:r>
              <a:rPr dirty="0" sz="4100" spc="13075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>
                <a:solidFill>
                  <a:srgbClr val="2b2c30"/>
                </a:solidFill>
                <a:latin typeface="RPUOJR+Iansui094-Regular"/>
                <a:cs typeface="RPUOJR+Iansui094-Regular"/>
              </a:rPr>
              <a:t>約41.20%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28699" y="8399642"/>
            <a:ext cx="6586104" cy="14267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084"/>
              </a:lnSpc>
              <a:spcBef>
                <a:spcPts val="0"/>
              </a:spcBef>
              <a:spcAft>
                <a:spcPts val="0"/>
              </a:spcAft>
            </a:pP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營業利益率</a:t>
            </a:r>
            <a:r>
              <a:rPr dirty="0" sz="4100" spc="11130">
                <a:solidFill>
                  <a:srgbClr val="2b2c30"/>
                </a:solidFill>
                <a:latin typeface="Times New Roman"/>
                <a:cs typeface="Times New Roman"/>
              </a:rPr>
              <a:t> </a:t>
            </a:r>
            <a:r>
              <a:rPr dirty="0" sz="4100" spc="20" i="1">
                <a:solidFill>
                  <a:srgbClr val="2b2c30"/>
                </a:solidFill>
                <a:latin typeface="SimSun"/>
                <a:cs typeface="SimSun"/>
              </a:rPr>
              <a:t>净</a:t>
            </a:r>
            <a:r>
              <a:rPr dirty="0" sz="4100" spc="20">
                <a:solidFill>
                  <a:srgbClr val="2b2c30"/>
                </a:solidFill>
                <a:latin typeface="TTRLVJ+Iansui094-Regular,Italic"/>
                <a:cs typeface="TTRLVJ+Iansui094-Regular,Italic"/>
              </a:rPr>
              <a:t>利率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4978" y="1070480"/>
            <a:ext cx="10579810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700">
                <a:solidFill>
                  <a:srgbClr val="81865e"/>
                </a:solidFill>
                <a:latin typeface="RPUOJR+Iansui094-Regular"/>
                <a:cs typeface="RPUOJR+Iansui094-Regular"/>
              </a:rPr>
              <a:t>②ꢁ訂閱式電池延壽服務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2270" y="2818327"/>
            <a:ext cx="10512971" cy="2752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屬於持續性收入模式。</a:t>
            </a:r>
          </a:p>
          <a:p>
            <a:pPr marL="0" marR="0">
              <a:lnSpc>
                <a:spcPts val="4958"/>
              </a:lnSpc>
              <a:spcBef>
                <a:spcPts val="35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分為太陽能模組升級方案、定期檢測與維</a:t>
            </a:r>
          </a:p>
          <a:p>
            <a:pPr marL="0" marR="0">
              <a:lnSpc>
                <a:spcPts val="4958"/>
              </a:lnSpc>
              <a:spcBef>
                <a:spcPts val="40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護以及延伸產品組合服務。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4979" y="5647220"/>
            <a:ext cx="5840730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太陽能模組升級方案：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6778" y="6327813"/>
            <a:ext cx="12177648" cy="2756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為已購買者提供每年升級太陽能面板或控制晶</a:t>
            </a:r>
          </a:p>
          <a:p>
            <a:pPr marL="431800" marR="0">
              <a:lnSpc>
                <a:spcPts val="4958"/>
              </a:lnSpc>
              <a:spcBef>
                <a:spcPts val="323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片的選擇。</a:t>
            </a:r>
          </a:p>
          <a:p>
            <a:pPr marL="0" marR="0">
              <a:lnSpc>
                <a:spcPts val="4958"/>
              </a:lnSpc>
              <a:spcBef>
                <a:spcPts val="40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吸引希望維持裝置效能的長期用戶。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44978" y="1070480"/>
            <a:ext cx="10579810" cy="2435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678"/>
              </a:lnSpc>
              <a:spcBef>
                <a:spcPts val="0"/>
              </a:spcBef>
              <a:spcAft>
                <a:spcPts val="0"/>
              </a:spcAft>
            </a:pPr>
            <a:r>
              <a:rPr dirty="0" sz="7000" spc="-700">
                <a:solidFill>
                  <a:srgbClr val="81865e"/>
                </a:solidFill>
                <a:latin typeface="RPUOJR+Iansui094-Regular"/>
                <a:cs typeface="RPUOJR+Iansui094-Regular"/>
              </a:rPr>
              <a:t>②ꢁ訂閱式電池延壽服務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4979" y="2898282"/>
            <a:ext cx="5840730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定期檢測與維護方案：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6778" y="3578876"/>
            <a:ext cx="12177648" cy="2753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供電池狀況監測、充電效率分析報告。</a:t>
            </a:r>
          </a:p>
          <a:p>
            <a:pPr marL="0" marR="0">
              <a:lnSpc>
                <a:spcPts val="4958"/>
              </a:lnSpc>
              <a:spcBef>
                <a:spcPts val="323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每年或每季提供維護建議與太陽能面板保養服</a:t>
            </a:r>
          </a:p>
          <a:p>
            <a:pPr marL="431800" marR="0">
              <a:lnSpc>
                <a:spcPts val="4958"/>
              </a:lnSpc>
              <a:spcBef>
                <a:spcPts val="323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務。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4979" y="6273987"/>
            <a:ext cx="5332857" cy="13917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延伸產品組合服務：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6778" y="6954580"/>
            <a:ext cx="12761702" cy="20725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81865e"/>
                </a:solidFill>
                <a:latin typeface="FISQKK+ArialMT"/>
                <a:cs typeface="FISQKK+ArialMT"/>
              </a:rPr>
              <a:t>•</a:t>
            </a:r>
            <a:r>
              <a:rPr dirty="0" sz="4050" spc="970">
                <a:solidFill>
                  <a:srgbClr val="81865e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訂閱者可享有折扣價購買同品牌太陽能筆電殼、</a:t>
            </a:r>
          </a:p>
          <a:p>
            <a:pPr marL="431800" marR="0">
              <a:lnSpc>
                <a:spcPts val="4958"/>
              </a:lnSpc>
              <a:spcBef>
                <a:spcPts val="323"/>
              </a:spcBef>
              <a:spcAft>
                <a:spcPts val="0"/>
              </a:spcAft>
            </a:pPr>
            <a:r>
              <a:rPr dirty="0" sz="4000">
                <a:solidFill>
                  <a:srgbClr val="81865e"/>
                </a:solidFill>
                <a:latin typeface="RPUOJR+Iansui094-Regular"/>
                <a:cs typeface="RPUOJR+Iansui094-Regular"/>
              </a:rPr>
              <a:t>平板殼等產品。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800690"/>
            <a:ext cx="5588000" cy="278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400">
                <a:solidFill>
                  <a:srgbClr val="635c4c"/>
                </a:solidFill>
                <a:latin typeface="RPUOJR+Iansui094-Regular"/>
                <a:cs typeface="RPUOJR+Iansui094-Regular"/>
              </a:rPr>
              <a:t>未來展望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2137" y="3404779"/>
            <a:ext cx="14479112" cy="19534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5650" spc="1369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5600" spc="-280">
                <a:solidFill>
                  <a:srgbClr val="635c4c"/>
                </a:solidFill>
                <a:latin typeface="RPUOJR+Iansui094-Regular"/>
                <a:cs typeface="RPUOJR+Iansui094-Regular"/>
              </a:rPr>
              <a:t>持續優化太陽能材料，提高充電效率。ꢁ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2137" y="4969419"/>
            <a:ext cx="17464374" cy="19533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5650" spc="1369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5600" spc="-280">
                <a:solidFill>
                  <a:srgbClr val="635c4c"/>
                </a:solidFill>
                <a:latin typeface="RPUOJR+Iansui094-Regular"/>
                <a:cs typeface="RPUOJR+Iansui094-Regular"/>
              </a:rPr>
              <a:t>擴展至更多設備，如平板與筆電太陽能保護殼。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616" y="5751739"/>
            <a:ext cx="1315720" cy="1948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2137" y="6534058"/>
            <a:ext cx="18282254" cy="1953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50">
                <a:solidFill>
                  <a:srgbClr val="635c4c"/>
                </a:solidFill>
                <a:latin typeface="FISQKK+ArialMT"/>
                <a:cs typeface="FISQKK+ArialMT"/>
              </a:rPr>
              <a:t>•</a:t>
            </a:r>
            <a:r>
              <a:rPr dirty="0" sz="5650" spc="1369">
                <a:solidFill>
                  <a:srgbClr val="635c4c"/>
                </a:solidFill>
                <a:latin typeface="Times New Roman"/>
                <a:cs typeface="Times New Roman"/>
              </a:rPr>
              <a:t> </a:t>
            </a:r>
            <a:r>
              <a:rPr dirty="0" sz="5600" spc="-280">
                <a:solidFill>
                  <a:srgbClr val="635c4c"/>
                </a:solidFill>
                <a:latin typeface="RPUOJR+Iansui094-Regular"/>
                <a:cs typeface="RPUOJR+Iansui094-Regular"/>
              </a:rPr>
              <a:t>推動太陽能充電技術應用至智慧城市與戶外裝備。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700" y="716633"/>
            <a:ext cx="8636000" cy="278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 spc="-400">
                <a:solidFill>
                  <a:srgbClr val="635c4c"/>
                </a:solidFill>
                <a:latin typeface="RPUOJR+Iansui094-Regular"/>
                <a:cs typeface="RPUOJR+Iansui094-Regular"/>
              </a:rPr>
              <a:t>計畫緣起與構想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2784577"/>
            <a:ext cx="17993360" cy="4224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隨著智慧手機的普及，電量不足成為使用者最常見</a:t>
            </a:r>
          </a:p>
          <a:p>
            <a:pPr marL="0" marR="0">
              <a:lnSpc>
                <a:spcPts val="6943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的困擾。傳統行動電源雖能解決充電需求，但攜帶</a:t>
            </a:r>
          </a:p>
          <a:p>
            <a:pPr marL="0" marR="0">
              <a:lnSpc>
                <a:spcPts val="6943"/>
              </a:lnSpc>
              <a:spcBef>
                <a:spcPts val="2066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不便且增加環境污染。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6198337"/>
            <a:ext cx="17993360" cy="42245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太陽能充電手機殼採用高效柔性太陽能板，為避免</a:t>
            </a:r>
          </a:p>
          <a:p>
            <a:pPr marL="0" marR="0">
              <a:lnSpc>
                <a:spcPts val="6943"/>
              </a:lnSpc>
              <a:spcBef>
                <a:spcPts val="2066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受天氣影響，其內部經改造後，讓用戶隨時隨地利</a:t>
            </a:r>
          </a:p>
          <a:p>
            <a:pPr marL="0" marR="0">
              <a:lnSpc>
                <a:spcPts val="6943"/>
              </a:lnSpc>
              <a:spcBef>
                <a:spcPts val="2065"/>
              </a:spcBef>
              <a:spcAft>
                <a:spcPts val="0"/>
              </a:spcAft>
            </a:pPr>
            <a:r>
              <a:rPr dirty="0" sz="5600">
                <a:solidFill>
                  <a:srgbClr val="635c4c"/>
                </a:solidFill>
                <a:latin typeface="RPUOJR+Iansui094-Regular"/>
                <a:cs typeface="RPUOJR+Iansui094-Regular"/>
              </a:rPr>
              <a:t>用生活中各種光線補充電量。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141" y="1136484"/>
            <a:ext cx="7611110" cy="3792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900" spc="-549">
                <a:solidFill>
                  <a:srgbClr val="635c4c"/>
                </a:solidFill>
                <a:latin typeface="RPUOJR+Iansui094-Regular"/>
                <a:cs typeface="RPUOJR+Iansui094-Regular"/>
              </a:rPr>
              <a:t>核心價值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8930" y="3704995"/>
            <a:ext cx="4812411" cy="1790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635c4c"/>
                </a:solidFill>
                <a:latin typeface="RPUOJR+Iansui094-Regular"/>
                <a:cs typeface="RPUOJR+Iansui094-Regular"/>
              </a:rPr>
              <a:t>環保節能</a:t>
            </a:r>
          </a:p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利用太陽能充電，減少對電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0243" y="3975808"/>
            <a:ext cx="1744219" cy="4304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9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1.</a:t>
            </a:r>
          </a:p>
          <a:p>
            <a:pPr marL="0" marR="0">
              <a:lnSpc>
                <a:spcPts val="6943"/>
              </a:lnSpc>
              <a:spcBef>
                <a:spcPts val="11657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2.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78930" y="4874914"/>
            <a:ext cx="2237740" cy="941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網的依賴。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90491" y="5123796"/>
            <a:ext cx="6342076" cy="1790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635c4c"/>
                </a:solidFill>
                <a:latin typeface="RPUOJR+Iansui094-Regular"/>
                <a:cs typeface="RPUOJR+Iansui094-Regular"/>
              </a:rPr>
              <a:t>極輕薄設計</a:t>
            </a:r>
          </a:p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不影響手機使用體驗，兼顧保護和美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77416" y="5394609"/>
            <a:ext cx="1744164" cy="43047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24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3.</a:t>
            </a:r>
          </a:p>
          <a:p>
            <a:pPr marL="0" marR="0">
              <a:lnSpc>
                <a:spcPts val="6943"/>
              </a:lnSpc>
              <a:spcBef>
                <a:spcPts val="11657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4.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78930" y="6062859"/>
            <a:ext cx="6342076" cy="221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635c4c"/>
                </a:solidFill>
                <a:latin typeface="RPUOJR+Iansui094-Regular"/>
                <a:cs typeface="RPUOJR+Iansui094-Regular"/>
              </a:rPr>
              <a:t>高效能充電技術</a:t>
            </a:r>
          </a:p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採用最新的柔性太陽能材料，提升充</a:t>
            </a:r>
          </a:p>
          <a:p>
            <a:pPr marL="0" marR="0">
              <a:lnSpc>
                <a:spcPts val="3365"/>
              </a:lnSpc>
              <a:spcBef>
                <a:spcPts val="434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電效率。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0491" y="6293715"/>
            <a:ext cx="1203706" cy="941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觀。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90490" y="7481660"/>
            <a:ext cx="5945696" cy="178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56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635c4c"/>
                </a:solidFill>
                <a:latin typeface="RPUOJR+Iansui094-Regular"/>
                <a:cs typeface="RPUOJR+Iansui094-Regular"/>
              </a:rPr>
              <a:t>防摔耐用</a:t>
            </a:r>
          </a:p>
          <a:p>
            <a:pPr marL="0" marR="0">
              <a:lnSpc>
                <a:spcPts val="33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spc="14">
                <a:solidFill>
                  <a:srgbClr val="635c4c"/>
                </a:solidFill>
                <a:latin typeface="RPUOJR+Iansui094-Regular"/>
                <a:cs typeface="RPUOJR+Iansui094-Regular"/>
              </a:rPr>
              <a:t>具備軍規及防護，確保手機安全。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141" y="496578"/>
            <a:ext cx="7611110" cy="3792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900" spc="-549">
                <a:solidFill>
                  <a:srgbClr val="635c4c"/>
                </a:solidFill>
                <a:latin typeface="RPUOJR+Iansui094-Regular"/>
                <a:cs typeface="RPUOJR+Iansui094-Regular"/>
              </a:rPr>
              <a:t>目標客群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2023" y="2499436"/>
            <a:ext cx="5431529" cy="179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1.</a:t>
            </a:r>
            <a:r>
              <a:rPr dirty="0" sz="5600" spc="6327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科技愛好者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78930" y="3638024"/>
            <a:ext cx="5600700" cy="29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喜歡嘗試創新產品，</a:t>
            </a:r>
          </a:p>
          <a:p>
            <a:pPr marL="0" marR="0">
              <a:lnSpc>
                <a:spcPts val="5208"/>
              </a:lnSpc>
              <a:spcBef>
                <a:spcPts val="672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尤其是具有環保或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智能特性的電子配件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79141" y="3720114"/>
            <a:ext cx="1742440" cy="1948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3.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90491" y="3774985"/>
            <a:ext cx="4857750" cy="156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學生與年輕族群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90490" y="4896966"/>
            <a:ext cx="6747510" cy="2208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生活中對手機高度依賴，</a:t>
            </a:r>
          </a:p>
          <a:p>
            <a:pPr marL="0" marR="0">
              <a:lnSpc>
                <a:spcPts val="5208"/>
              </a:lnSpc>
              <a:spcBef>
                <a:spcPts val="672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喜愛具有創新設計的配件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0243" y="6287959"/>
            <a:ext cx="8479740" cy="17839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2.</a:t>
            </a:r>
            <a:r>
              <a:rPr dirty="0" sz="5600" spc="6341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環保社群成員與倡導者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77416" y="6750851"/>
            <a:ext cx="5387695" cy="18049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4.</a:t>
            </a:r>
            <a:r>
              <a:rPr dirty="0" sz="5600" spc="5981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野外工作者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78930" y="7546558"/>
            <a:ext cx="6134100" cy="29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注重可持續生活方式，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會積極支持減少碳足跡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的產品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90490" y="7728128"/>
            <a:ext cx="6747510" cy="29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經常在戶外長時間工作，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難以隨時充電，特別需要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持續供電的手機設備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141" y="496578"/>
            <a:ext cx="7611110" cy="37921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509"/>
              </a:lnSpc>
              <a:spcBef>
                <a:spcPts val="0"/>
              </a:spcBef>
              <a:spcAft>
                <a:spcPts val="0"/>
              </a:spcAft>
            </a:pPr>
            <a:r>
              <a:rPr dirty="0" sz="10900" spc="-549">
                <a:solidFill>
                  <a:srgbClr val="635c4c"/>
                </a:solidFill>
                <a:latin typeface="RPUOJR+Iansui094-Regular"/>
                <a:cs typeface="RPUOJR+Iansui094-Regular"/>
              </a:rPr>
              <a:t>目標客群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2023" y="2499436"/>
            <a:ext cx="5431529" cy="17990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5.</a:t>
            </a:r>
            <a:r>
              <a:rPr dirty="0" sz="5600" spc="6327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數位遊牧族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78930" y="3638024"/>
            <a:ext cx="6747510" cy="29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長期在外地工作或旅行，</a:t>
            </a:r>
          </a:p>
          <a:p>
            <a:pPr marL="0" marR="0">
              <a:lnSpc>
                <a:spcPts val="5208"/>
              </a:lnSpc>
              <a:spcBef>
                <a:spcPts val="672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需要隨時充電且隨時保持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聯繫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79141" y="3720114"/>
            <a:ext cx="1742440" cy="19486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7.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90491" y="3774985"/>
            <a:ext cx="4286250" cy="156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0"/>
              </a:lnSpc>
              <a:spcBef>
                <a:spcPts val="0"/>
              </a:spcBef>
              <a:spcAft>
                <a:spcPts val="0"/>
              </a:spcAft>
            </a:pP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偏遠地區居民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90490" y="4896966"/>
            <a:ext cx="6747510" cy="2208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當地供電條件不足，</a:t>
            </a:r>
          </a:p>
          <a:p>
            <a:pPr marL="0" marR="0">
              <a:lnSpc>
                <a:spcPts val="5208"/>
              </a:lnSpc>
              <a:spcBef>
                <a:spcPts val="672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太陽能充電成為替代選項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0243" y="6287959"/>
            <a:ext cx="7822515" cy="178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6.</a:t>
            </a:r>
            <a:r>
              <a:rPr dirty="0" sz="5600" spc="6341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救援及緊急服務人員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77416" y="6750851"/>
            <a:ext cx="8602545" cy="39570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5600">
                <a:solidFill>
                  <a:srgbClr val="f1e5d4"/>
                </a:solidFill>
                <a:latin typeface="RPUOJR+Iansui094-Regular"/>
                <a:cs typeface="RPUOJR+Iansui094-Regular"/>
              </a:rPr>
              <a:t>8.</a:t>
            </a:r>
            <a:r>
              <a:rPr dirty="0" sz="5600" spc="5981">
                <a:solidFill>
                  <a:srgbClr val="f1e5d4"/>
                </a:solidFill>
                <a:latin typeface="Times New Roman"/>
                <a:cs typeface="Times New Roman"/>
              </a:rPr>
              <a:t> </a:t>
            </a:r>
            <a:r>
              <a:rPr dirty="0" sz="4500">
                <a:solidFill>
                  <a:srgbClr val="635c4c"/>
                </a:solidFill>
                <a:latin typeface="RPUOJR+Iansui094-Regular"/>
                <a:cs typeface="RPUOJR+Iansui094-Regular"/>
              </a:rPr>
              <a:t>露營車和房車族群</a:t>
            </a:r>
          </a:p>
          <a:p>
            <a:pPr marL="1613074" marR="0">
              <a:lnSpc>
                <a:spcPts val="5208"/>
              </a:lnSpc>
              <a:spcBef>
                <a:spcPts val="754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長期駐紮於戶外，</a:t>
            </a:r>
          </a:p>
          <a:p>
            <a:pPr marL="1613074" marR="0">
              <a:lnSpc>
                <a:spcPts val="5208"/>
              </a:lnSpc>
              <a:spcBef>
                <a:spcPts val="62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對可移動充電設備有剛性</a:t>
            </a:r>
          </a:p>
          <a:p>
            <a:pPr marL="1613074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需求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78930" y="7546558"/>
            <a:ext cx="6747510" cy="2955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08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工作環境多樣且不穩定，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充電不便，需要充電以</a:t>
            </a:r>
          </a:p>
          <a:p>
            <a:pPr marL="0" marR="0">
              <a:lnSpc>
                <a:spcPts val="5208"/>
              </a:lnSpc>
              <a:spcBef>
                <a:spcPts val="671"/>
              </a:spcBef>
              <a:spcAft>
                <a:spcPts val="0"/>
              </a:spcAft>
            </a:pPr>
            <a:r>
              <a:rPr dirty="0" sz="4200">
                <a:solidFill>
                  <a:srgbClr val="635c4c"/>
                </a:solidFill>
                <a:latin typeface="RPUOJR+Iansui094-Regular"/>
                <a:cs typeface="RPUOJR+Iansui094-Regular"/>
              </a:rPr>
              <a:t>維持手機通訊。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91100" y="1193136"/>
            <a:ext cx="3428238" cy="125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635c4c"/>
                </a:solidFill>
                <a:latin typeface="RPUOJR+Iansui094-Regular"/>
                <a:cs typeface="RPUOJR+Iansui094-Regular"/>
              </a:rPr>
              <a:t>戶外活動合作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450" y="1371264"/>
            <a:ext cx="5842635" cy="2908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8350" spc="-398">
                <a:solidFill>
                  <a:srgbClr val="635c4c"/>
                </a:solidFill>
                <a:latin typeface="RPUOJR+Iansui094-Regular"/>
                <a:cs typeface="RPUOJR+Iansui094-Regular"/>
              </a:rPr>
              <a:t>行銷策略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48813" y="1896624"/>
            <a:ext cx="2817552" cy="8225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01</a:t>
            </a:r>
          </a:p>
          <a:p>
            <a:pPr marL="0" marR="0">
              <a:lnSpc>
                <a:spcPts val="9523"/>
              </a:lnSpc>
              <a:spcBef>
                <a:spcPts val="11866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02</a:t>
            </a:r>
          </a:p>
          <a:p>
            <a:pPr marL="229037" marR="0">
              <a:lnSpc>
                <a:spcPts val="9523"/>
              </a:lnSpc>
              <a:spcBef>
                <a:spcPts val="12782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91100" y="1916934"/>
            <a:ext cx="4555007" cy="904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與登山、露營品牌聯名行銷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91100" y="2445127"/>
            <a:ext cx="9607387" cy="1432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聯合推出「戶外能量包」：太陽能手機殼ꢁ+ꢁ露營必備小物</a:t>
            </a:r>
          </a:p>
          <a:p>
            <a:pPr marL="0" marR="0">
              <a:lnSpc>
                <a:spcPts val="3222"/>
              </a:lnSpc>
              <a:spcBef>
                <a:spcPts val="986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在戶外用品展、登山嘉年華設立體驗攤位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91100" y="4071611"/>
            <a:ext cx="2514092" cy="125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635c4c"/>
                </a:solidFill>
                <a:latin typeface="RPUOJR+Iansui094-Regular"/>
                <a:cs typeface="RPUOJR+Iansui094-Regular"/>
              </a:rPr>
              <a:t>環保倡議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26889" y="4795410"/>
            <a:ext cx="8350845" cy="196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與綠色和平、台灣環境資訊協會合作推動綠色生活</a:t>
            </a:r>
          </a:p>
          <a:p>
            <a:pPr marL="0" marR="0">
              <a:lnSpc>
                <a:spcPts val="3222"/>
              </a:lnSpc>
              <a:spcBef>
                <a:spcPts val="986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設計「回收舊手機殼換購計畫」提升環保意識</a:t>
            </a:r>
          </a:p>
          <a:p>
            <a:pPr marL="0" marR="0">
              <a:lnSpc>
                <a:spcPts val="3222"/>
              </a:lnSpc>
              <a:spcBef>
                <a:spcPts val="936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推出限量公益版，銷售部分收益捐助環保組織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26889" y="7175937"/>
            <a:ext cx="3428238" cy="125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2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635c4c"/>
                </a:solidFill>
                <a:latin typeface="RPUOJR+Iansui094-Regular"/>
                <a:cs typeface="RPUOJR+Iansui094-Regular"/>
              </a:rPr>
              <a:t>社群媒體推廣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54048" y="8048519"/>
            <a:ext cx="7388601" cy="1432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spc="-11">
                <a:solidFill>
                  <a:srgbClr val="635c4c"/>
                </a:solidFill>
                <a:latin typeface="RPUOJR+Iansui094-Regular"/>
                <a:cs typeface="RPUOJR+Iansui094-Regular"/>
              </a:rPr>
              <a:t>邀請戶外網紅、科技YouTuber拍攝使用體驗</a:t>
            </a:r>
          </a:p>
          <a:p>
            <a:pPr marL="0" marR="0">
              <a:lnSpc>
                <a:spcPts val="3222"/>
              </a:lnSpc>
              <a:spcBef>
                <a:spcPts val="986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在TikTok發起ꢁ#太陽充電挑戰ꢁ活動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54048" y="9104905"/>
            <a:ext cx="8350845" cy="904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635c4c"/>
                </a:solidFill>
                <a:latin typeface="RPUOJR+Iansui094-Regular"/>
                <a:cs typeface="RPUOJR+Iansui094-Regular"/>
              </a:rPr>
              <a:t>分享實際應用場景：登山、旅遊、停電緊急使用等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86265" y="1691006"/>
            <a:ext cx="5368290" cy="2676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7700" spc="-404">
                <a:solidFill>
                  <a:srgbClr val="635c4c"/>
                </a:solidFill>
                <a:latin typeface="RPUOJR+Iansui094-Regular"/>
                <a:cs typeface="RPUOJR+Iansui094-Regular"/>
              </a:rPr>
              <a:t>募資方式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63506" y="3026363"/>
            <a:ext cx="5397500" cy="173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af9f4"/>
                </a:solidFill>
                <a:latin typeface="RPUOJR+Iansui094-Regular"/>
                <a:cs typeface="RPUOJR+Iansui094-Regular"/>
              </a:rPr>
              <a:t>①群眾募資平台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63506" y="6681556"/>
            <a:ext cx="7302500" cy="1739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faf9f4"/>
                </a:solidFill>
                <a:latin typeface="RPUOJR+Iansui094-Regular"/>
                <a:cs typeface="RPUOJR+Iansui094-Regular"/>
              </a:rPr>
              <a:t>②與戶外品牌合作推廣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28699" y="1191451"/>
            <a:ext cx="7968615" cy="2908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8350" spc="-398">
                <a:solidFill>
                  <a:srgbClr val="635c4c"/>
                </a:solidFill>
                <a:latin typeface="RPUOJR+Iansui094-Regular"/>
                <a:cs typeface="RPUOJR+Iansui094-Regular"/>
              </a:rPr>
              <a:t>群眾募資平台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09120" y="1249764"/>
            <a:ext cx="2637282" cy="98156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523"/>
              </a:lnSpc>
              <a:spcBef>
                <a:spcPts val="0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01</a:t>
            </a:r>
          </a:p>
          <a:p>
            <a:pPr marL="0" marR="0">
              <a:lnSpc>
                <a:spcPts val="9523"/>
              </a:lnSpc>
              <a:spcBef>
                <a:spcPts val="9271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02</a:t>
            </a:r>
          </a:p>
          <a:p>
            <a:pPr marL="23824" marR="0">
              <a:lnSpc>
                <a:spcPts val="9523"/>
              </a:lnSpc>
              <a:spcBef>
                <a:spcPts val="9294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03</a:t>
            </a:r>
          </a:p>
          <a:p>
            <a:pPr marL="0" marR="0">
              <a:lnSpc>
                <a:spcPts val="9523"/>
              </a:lnSpc>
              <a:spcBef>
                <a:spcPts val="9129"/>
              </a:spcBef>
              <a:spcAft>
                <a:spcPts val="0"/>
              </a:spcAft>
            </a:pPr>
            <a:r>
              <a:rPr dirty="0" sz="7700" spc="-396">
                <a:solidFill>
                  <a:srgbClr val="635c4c"/>
                </a:solidFill>
                <a:latin typeface="RPUOJR+Iansui094-Regular"/>
                <a:cs typeface="RPUOJR+Iansui094-Regular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93370" y="1543597"/>
            <a:ext cx="4317111" cy="8531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95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平台選擇分析</a:t>
            </a:r>
          </a:p>
          <a:p>
            <a:pPr marL="0" marR="0">
              <a:lnSpc>
                <a:spcPts val="4958"/>
              </a:lnSpc>
              <a:spcBef>
                <a:spcPts val="13836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募資前的準備</a:t>
            </a:r>
          </a:p>
          <a:p>
            <a:pPr marL="0" marR="0">
              <a:lnSpc>
                <a:spcPts val="4958"/>
              </a:lnSpc>
              <a:spcBef>
                <a:spcPts val="13759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行銷推廣方式</a:t>
            </a:r>
          </a:p>
          <a:p>
            <a:pPr marL="0" marR="0">
              <a:lnSpc>
                <a:spcPts val="4958"/>
              </a:lnSpc>
              <a:spcBef>
                <a:spcPts val="13693"/>
              </a:spcBef>
              <a:spcAft>
                <a:spcPts val="0"/>
              </a:spcAft>
            </a:pPr>
            <a:r>
              <a:rPr dirty="0" sz="4000">
                <a:solidFill>
                  <a:srgbClr val="635c4c"/>
                </a:solidFill>
                <a:latin typeface="RPUOJR+Iansui094-Regular"/>
                <a:cs typeface="RPUOJR+Iansui094-Regular"/>
              </a:rPr>
              <a:t>募資優勢與風險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pdfcandle</dc:creator>
  <cp:lastModifiedBy>pdfcandle</cp:lastModifiedBy>
  <cp:revision>1</cp:revision>
  <dcterms:modified xsi:type="dcterms:W3CDTF">2025-06-01T18:28:32-07:00</dcterms:modified>
</cp:coreProperties>
</file>