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70" r:id="rId7"/>
    <p:sldId id="271" r:id="rId8"/>
    <p:sldId id="272" r:id="rId9"/>
    <p:sldId id="273" r:id="rId10"/>
    <p:sldId id="262" r:id="rId11"/>
    <p:sldId id="263" r:id="rId12"/>
    <p:sldId id="264" r:id="rId13"/>
    <p:sldId id="265" r:id="rId14"/>
    <p:sldId id="266" r:id="rId15"/>
    <p:sldId id="267"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autoAdjust="0"/>
    <p:restoredTop sz="94727" autoAdjust="0"/>
  </p:normalViewPr>
  <p:slideViewPr>
    <p:cSldViewPr>
      <p:cViewPr varScale="1">
        <p:scale>
          <a:sx n="68" d="100"/>
          <a:sy n="68" d="100"/>
        </p:scale>
        <p:origin x="-1404" y="-96"/>
      </p:cViewPr>
      <p:guideLst>
        <p:guide orient="horz" pos="2160"/>
        <p:guide pos="2880"/>
      </p:guideLst>
    </p:cSldViewPr>
  </p:slideViewPr>
  <p:outlineViewPr>
    <p:cViewPr>
      <p:scale>
        <a:sx n="33" d="100"/>
        <a:sy n="33" d="100"/>
      </p:scale>
      <p:origin x="24" y="210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721B9E-B498-4DDB-A581-F921BF7927EA}" type="datetimeFigureOut">
              <a:rPr lang="en-US" smtClean="0"/>
              <a:t>2019-12-03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D8CC8-2357-453B-9503-BBC315069B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721B9E-B498-4DDB-A581-F921BF7927EA}" type="datetimeFigureOut">
              <a:rPr lang="en-US" smtClean="0"/>
              <a:t>2019-12-03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D8CC8-2357-453B-9503-BBC315069B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721B9E-B498-4DDB-A581-F921BF7927EA}" type="datetimeFigureOut">
              <a:rPr lang="en-US" smtClean="0"/>
              <a:t>2019-12-03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D8CC8-2357-453B-9503-BBC315069B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721B9E-B498-4DDB-A581-F921BF7927EA}" type="datetimeFigureOut">
              <a:rPr lang="en-US" smtClean="0"/>
              <a:t>2019-12-03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D8CC8-2357-453B-9503-BBC315069B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721B9E-B498-4DDB-A581-F921BF7927EA}" type="datetimeFigureOut">
              <a:rPr lang="en-US" smtClean="0"/>
              <a:t>2019-12-03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D8CC8-2357-453B-9503-BBC315069BD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721B9E-B498-4DDB-A581-F921BF7927EA}" type="datetimeFigureOut">
              <a:rPr lang="en-US" smtClean="0"/>
              <a:t>2019-12-03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D8CC8-2357-453B-9503-BBC315069B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721B9E-B498-4DDB-A581-F921BF7927EA}" type="datetimeFigureOut">
              <a:rPr lang="en-US" smtClean="0"/>
              <a:t>2019-12-03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D8CC8-2357-453B-9503-BBC315069B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721B9E-B498-4DDB-A581-F921BF7927EA}" type="datetimeFigureOut">
              <a:rPr lang="en-US" smtClean="0"/>
              <a:t>2019-12-03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5D8CC8-2357-453B-9503-BBC315069BD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21B9E-B498-4DDB-A581-F921BF7927EA}" type="datetimeFigureOut">
              <a:rPr lang="en-US" smtClean="0"/>
              <a:t>2019-12-03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5D8CC8-2357-453B-9503-BBC315069B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721B9E-B498-4DDB-A581-F921BF7927EA}" type="datetimeFigureOut">
              <a:rPr lang="en-US" smtClean="0"/>
              <a:t>2019-12-03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D8CC8-2357-453B-9503-BBC315069BD9}"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1721B9E-B498-4DDB-A581-F921BF7927EA}" type="datetimeFigureOut">
              <a:rPr lang="en-US" smtClean="0"/>
              <a:t>2019-12-03</a:t>
            </a:fld>
            <a:endParaRPr lang="en-US"/>
          </a:p>
        </p:txBody>
      </p:sp>
      <p:sp>
        <p:nvSpPr>
          <p:cNvPr id="9" name="Slide Number Placeholder 8"/>
          <p:cNvSpPr>
            <a:spLocks noGrp="1"/>
          </p:cNvSpPr>
          <p:nvPr>
            <p:ph type="sldNum" sz="quarter" idx="11"/>
          </p:nvPr>
        </p:nvSpPr>
        <p:spPr/>
        <p:txBody>
          <a:bodyPr/>
          <a:lstStyle/>
          <a:p>
            <a:fld id="{045D8CC8-2357-453B-9503-BBC315069BD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45D8CC8-2357-453B-9503-BBC315069BD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1721B9E-B498-4DDB-A581-F921BF7927EA}" type="datetimeFigureOut">
              <a:rPr lang="en-US" smtClean="0"/>
              <a:t>2019-12-03</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kateto.net/netscix2016.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rxiv.org/ftp/cs/papers/0603/0603120.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5400" dirty="0" smtClean="0"/>
              <a:t>Homework assignment - </a:t>
            </a:r>
            <a:r>
              <a:rPr lang="en-US" sz="5400" dirty="0"/>
              <a:t/>
            </a:r>
            <a:br>
              <a:rPr lang="en-US" sz="5400" dirty="0"/>
            </a:br>
            <a:r>
              <a:rPr lang="en-US" sz="5400" dirty="0"/>
              <a:t> Offshore Leaks </a:t>
            </a:r>
            <a:r>
              <a:rPr lang="en-US" sz="5400" dirty="0" smtClean="0"/>
              <a:t>database</a:t>
            </a:r>
            <a:r>
              <a:rPr lang="lt-LT" sz="5400" dirty="0" smtClean="0"/>
              <a:t> analysis</a:t>
            </a:r>
            <a:r>
              <a:rPr lang="en-US" sz="5400" dirty="0" smtClean="0"/>
              <a:t> </a:t>
            </a:r>
            <a:endParaRPr lang="en-US" sz="5400" dirty="0"/>
          </a:p>
        </p:txBody>
      </p:sp>
      <p:sp>
        <p:nvSpPr>
          <p:cNvPr id="3" name="Subtitle 2"/>
          <p:cNvSpPr>
            <a:spLocks noGrp="1"/>
          </p:cNvSpPr>
          <p:nvPr>
            <p:ph type="subTitle" idx="1"/>
          </p:nvPr>
        </p:nvSpPr>
        <p:spPr>
          <a:xfrm>
            <a:off x="1295400" y="4572000"/>
            <a:ext cx="6461760" cy="1066800"/>
          </a:xfrm>
        </p:spPr>
        <p:txBody>
          <a:bodyPr/>
          <a:lstStyle/>
          <a:p>
            <a:pPr algn="ctr"/>
            <a:r>
              <a:rPr lang="en-US" dirty="0" err="1" smtClean="0"/>
              <a:t>Izolda</a:t>
            </a:r>
            <a:r>
              <a:rPr lang="en-US" dirty="0" smtClean="0"/>
              <a:t> </a:t>
            </a:r>
            <a:r>
              <a:rPr lang="en-US" dirty="0" err="1" smtClean="0"/>
              <a:t>Motiejauskyt</a:t>
            </a:r>
            <a:r>
              <a:rPr lang="lt-LT" dirty="0" smtClean="0"/>
              <a:t>ė</a:t>
            </a:r>
            <a:endParaRPr lang="en-US" dirty="0"/>
          </a:p>
        </p:txBody>
      </p:sp>
    </p:spTree>
    <p:extLst>
      <p:ext uri="{BB962C8B-B14F-4D97-AF65-F5344CB8AC3E}">
        <p14:creationId xmlns:p14="http://schemas.microsoft.com/office/powerpoint/2010/main" val="2588017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 different node types</a:t>
            </a:r>
            <a:endParaRPr lang="en-US" dirty="0"/>
          </a:p>
        </p:txBody>
      </p:sp>
      <p:sp>
        <p:nvSpPr>
          <p:cNvPr id="3" name="Content Placeholder 2"/>
          <p:cNvSpPr>
            <a:spLocks noGrp="1"/>
          </p:cNvSpPr>
          <p:nvPr>
            <p:ph idx="1"/>
          </p:nvPr>
        </p:nvSpPr>
        <p:spPr/>
        <p:txBody>
          <a:bodyPr>
            <a:normAutofit/>
          </a:bodyPr>
          <a:lstStyle/>
          <a:p>
            <a:pPr marL="411480" lvl="1" indent="0">
              <a:buNone/>
            </a:pPr>
            <a:r>
              <a:rPr lang="en-US" dirty="0" smtClean="0"/>
              <a:t>Unfortunately, subtask was not fully clear. Since we don’t know any classes nodes belong to and we could only guess, </a:t>
            </a:r>
            <a:r>
              <a:rPr lang="en-US" dirty="0" err="1" smtClean="0"/>
              <a:t>clusterization</a:t>
            </a:r>
            <a:r>
              <a:rPr lang="en-US" dirty="0" smtClean="0"/>
              <a:t> approach should be taken instead of classification . Panama papers data sets were taken in such investigations. </a:t>
            </a:r>
          </a:p>
          <a:p>
            <a:pPr marL="411480" lvl="1" indent="0">
              <a:buNone/>
            </a:pPr>
            <a:r>
              <a:rPr lang="en-US" dirty="0" smtClean="0"/>
              <a:t>I tried to analyze given data in two ways – </a:t>
            </a:r>
          </a:p>
          <a:p>
            <a:pPr marL="868680" lvl="1" indent="-457200">
              <a:buFont typeface="+mj-lt"/>
              <a:buAutoNum type="arabicPeriod"/>
            </a:pPr>
            <a:r>
              <a:rPr lang="en-US" dirty="0" smtClean="0"/>
              <a:t>Clustering nodes considering data as network (graph);</a:t>
            </a:r>
          </a:p>
          <a:p>
            <a:pPr marL="868680" lvl="1" indent="-457200">
              <a:buFont typeface="+mj-lt"/>
              <a:buAutoNum type="arabicPeriod"/>
            </a:pPr>
            <a:r>
              <a:rPr lang="en-US" dirty="0" smtClean="0"/>
              <a:t>Taking entity nodes as group to be clustered and joining other nodes information as features of entity nodes. Unfortunately, since not all entity nodes had officer/intermediary/address, it caused quite much NA values. Missing values were replaced by blank spaces, since deleting empty rows would cause having only 20% of the data. </a:t>
            </a:r>
          </a:p>
          <a:p>
            <a:pPr marL="411480" lvl="1" indent="0">
              <a:buNone/>
            </a:pPr>
            <a:r>
              <a:rPr lang="en-US" dirty="0" smtClean="0"/>
              <a:t> </a:t>
            </a:r>
          </a:p>
        </p:txBody>
      </p:sp>
    </p:spTree>
    <p:extLst>
      <p:ext uri="{BB962C8B-B14F-4D97-AF65-F5344CB8AC3E}">
        <p14:creationId xmlns:p14="http://schemas.microsoft.com/office/powerpoint/2010/main" val="2742867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 different node types</a:t>
            </a:r>
            <a:endParaRPr lang="en-US" dirty="0"/>
          </a:p>
        </p:txBody>
      </p:sp>
      <p:sp>
        <p:nvSpPr>
          <p:cNvPr id="3" name="Content Placeholder 2"/>
          <p:cNvSpPr>
            <a:spLocks noGrp="1"/>
          </p:cNvSpPr>
          <p:nvPr>
            <p:ph idx="1"/>
          </p:nvPr>
        </p:nvSpPr>
        <p:spPr>
          <a:xfrm>
            <a:off x="457200" y="1219200"/>
            <a:ext cx="7620000" cy="5181600"/>
          </a:xfrm>
        </p:spPr>
        <p:txBody>
          <a:bodyPr>
            <a:normAutofit fontScale="55000" lnSpcReduction="20000"/>
          </a:bodyPr>
          <a:lstStyle/>
          <a:p>
            <a:pPr marL="411480" lvl="1" indent="0">
              <a:buNone/>
            </a:pPr>
            <a:r>
              <a:rPr lang="en-US" sz="2900" dirty="0" smtClean="0"/>
              <a:t>Regarding taken Panama papers data set, graph was created. Unfortunately, since it has approximately  ½ million nodes, due lack of computer resources it was not possible to make any further calculation (including taking subgraphs). Given code in file is just a guide line and one example how it’s possible to </a:t>
            </a:r>
            <a:r>
              <a:rPr lang="en-US" sz="2900" dirty="0" err="1" smtClean="0"/>
              <a:t>clusterize</a:t>
            </a:r>
            <a:r>
              <a:rPr lang="en-US" sz="2900" dirty="0" smtClean="0"/>
              <a:t> graph nodes. More short examples can be found – </a:t>
            </a:r>
          </a:p>
          <a:p>
            <a:pPr marL="411480" lvl="1" indent="0">
              <a:buNone/>
            </a:pPr>
            <a:r>
              <a:rPr lang="en-US" sz="2900" dirty="0">
                <a:hlinkClick r:id="rId2"/>
              </a:rPr>
              <a:t>https://</a:t>
            </a:r>
            <a:r>
              <a:rPr lang="en-US" sz="2900" dirty="0" smtClean="0">
                <a:hlinkClick r:id="rId2"/>
              </a:rPr>
              <a:t>kateto.net/netscix2016.html</a:t>
            </a:r>
            <a:r>
              <a:rPr lang="en-US" sz="2900" dirty="0" smtClean="0"/>
              <a:t>. </a:t>
            </a:r>
          </a:p>
          <a:p>
            <a:pPr marL="411480" lvl="1" indent="0">
              <a:buNone/>
            </a:pPr>
            <a:endParaRPr lang="en-US" dirty="0"/>
          </a:p>
          <a:p>
            <a:pPr marL="411480" lvl="1" indent="0">
              <a:buNone/>
            </a:pPr>
            <a:r>
              <a:rPr lang="en-US" dirty="0"/>
              <a:t>#creating graph </a:t>
            </a:r>
          </a:p>
          <a:p>
            <a:pPr marL="411480" lvl="1" indent="0">
              <a:buNone/>
            </a:pPr>
            <a:r>
              <a:rPr lang="en-US" dirty="0"/>
              <a:t>g &lt;- </a:t>
            </a:r>
            <a:r>
              <a:rPr lang="en-US" dirty="0" err="1"/>
              <a:t>graph_from_data_frame</a:t>
            </a:r>
            <a:r>
              <a:rPr lang="en-US" dirty="0"/>
              <a:t>(d=</a:t>
            </a:r>
            <a:r>
              <a:rPr lang="en-US" dirty="0" err="1"/>
              <a:t>graph_edges_list</a:t>
            </a:r>
            <a:r>
              <a:rPr lang="en-US" dirty="0"/>
              <a:t>, vertices=</a:t>
            </a:r>
            <a:r>
              <a:rPr lang="en-US" dirty="0" err="1"/>
              <a:t>graph_nodes_cleaned</a:t>
            </a:r>
            <a:r>
              <a:rPr lang="en-US" dirty="0"/>
              <a:t>, directed=FALSE)</a:t>
            </a:r>
          </a:p>
          <a:p>
            <a:pPr marL="411480" lvl="1" indent="0">
              <a:buNone/>
            </a:pPr>
            <a:endParaRPr lang="en-US" dirty="0"/>
          </a:p>
          <a:p>
            <a:pPr marL="411480" lvl="1" indent="0">
              <a:buNone/>
            </a:pPr>
            <a:r>
              <a:rPr lang="en-US" dirty="0"/>
              <a:t>#calculating main graph characteristics</a:t>
            </a:r>
          </a:p>
          <a:p>
            <a:pPr marL="411480" lvl="1" indent="0">
              <a:buNone/>
            </a:pPr>
            <a:r>
              <a:rPr lang="en-US" dirty="0"/>
              <a:t>#average distance</a:t>
            </a:r>
          </a:p>
          <a:p>
            <a:pPr marL="411480" lvl="1" indent="0">
              <a:buNone/>
            </a:pPr>
            <a:r>
              <a:rPr lang="en-US" dirty="0" err="1"/>
              <a:t>mean_distance</a:t>
            </a:r>
            <a:r>
              <a:rPr lang="en-US" dirty="0"/>
              <a:t>(g, directed=F)</a:t>
            </a:r>
          </a:p>
          <a:p>
            <a:pPr marL="411480" lvl="1" indent="0">
              <a:buNone/>
            </a:pPr>
            <a:r>
              <a:rPr lang="en-US" dirty="0"/>
              <a:t>#largest subgraphs</a:t>
            </a:r>
          </a:p>
          <a:p>
            <a:pPr marL="411480" lvl="1" indent="0">
              <a:buNone/>
            </a:pPr>
            <a:r>
              <a:rPr lang="en-US" dirty="0" err="1"/>
              <a:t>largest_cliques</a:t>
            </a:r>
            <a:r>
              <a:rPr lang="en-US" dirty="0"/>
              <a:t>(g)</a:t>
            </a:r>
          </a:p>
          <a:p>
            <a:pPr marL="411480" lvl="1" indent="0">
              <a:buNone/>
            </a:pPr>
            <a:r>
              <a:rPr lang="en-US" dirty="0"/>
              <a:t>#</a:t>
            </a:r>
            <a:r>
              <a:rPr lang="en-US" dirty="0" err="1"/>
              <a:t>betweeness</a:t>
            </a:r>
            <a:endParaRPr lang="en-US" dirty="0"/>
          </a:p>
          <a:p>
            <a:pPr marL="411480" lvl="1" indent="0">
              <a:buNone/>
            </a:pPr>
            <a:r>
              <a:rPr lang="en-US" dirty="0" err="1"/>
              <a:t>betweenness</a:t>
            </a:r>
            <a:r>
              <a:rPr lang="en-US" dirty="0"/>
              <a:t>(net, directed=T, weights=NA)</a:t>
            </a:r>
          </a:p>
          <a:p>
            <a:pPr marL="411480" lvl="1" indent="0">
              <a:buNone/>
            </a:pPr>
            <a:endParaRPr lang="en-US" dirty="0"/>
          </a:p>
          <a:p>
            <a:pPr marL="411480" lvl="1" indent="0">
              <a:buNone/>
            </a:pPr>
            <a:r>
              <a:rPr lang="en-US" dirty="0"/>
              <a:t>#############################################################</a:t>
            </a:r>
          </a:p>
          <a:p>
            <a:pPr marL="411480" lvl="1" indent="0">
              <a:buNone/>
            </a:pPr>
            <a:r>
              <a:rPr lang="en-US" dirty="0"/>
              <a:t>#Clusters detection based on edge </a:t>
            </a:r>
            <a:r>
              <a:rPr lang="en-US" dirty="0" err="1"/>
              <a:t>betweenness</a:t>
            </a:r>
            <a:r>
              <a:rPr lang="en-US" dirty="0"/>
              <a:t> (Newman-Girvan)</a:t>
            </a:r>
          </a:p>
          <a:p>
            <a:pPr marL="411480" lvl="1" indent="0">
              <a:buNone/>
            </a:pPr>
            <a:r>
              <a:rPr lang="en-US" dirty="0" err="1"/>
              <a:t>ceb</a:t>
            </a:r>
            <a:r>
              <a:rPr lang="en-US" dirty="0"/>
              <a:t> &lt;- </a:t>
            </a:r>
            <a:r>
              <a:rPr lang="en-US" dirty="0" err="1"/>
              <a:t>cluster_edge_betweenness</a:t>
            </a:r>
            <a:r>
              <a:rPr lang="en-US" dirty="0"/>
              <a:t>(g)</a:t>
            </a:r>
          </a:p>
          <a:p>
            <a:pPr marL="411480" lvl="1" indent="0">
              <a:buNone/>
            </a:pPr>
            <a:r>
              <a:rPr lang="en-US" dirty="0"/>
              <a:t>#number of clusters</a:t>
            </a:r>
          </a:p>
          <a:p>
            <a:pPr marL="411480" lvl="1" indent="0">
              <a:buNone/>
            </a:pPr>
            <a:r>
              <a:rPr lang="en-US" dirty="0"/>
              <a:t>length(</a:t>
            </a:r>
            <a:r>
              <a:rPr lang="en-US" dirty="0" err="1"/>
              <a:t>ceb</a:t>
            </a:r>
            <a:r>
              <a:rPr lang="en-US" dirty="0"/>
              <a:t>)</a:t>
            </a:r>
          </a:p>
          <a:p>
            <a:pPr marL="411480" lvl="1" indent="0">
              <a:buNone/>
            </a:pPr>
            <a:r>
              <a:rPr lang="en-US" dirty="0"/>
              <a:t>#each node and it's cluster </a:t>
            </a:r>
          </a:p>
          <a:p>
            <a:pPr marL="411480" lvl="1" indent="0">
              <a:buNone/>
            </a:pPr>
            <a:r>
              <a:rPr lang="en-US" dirty="0"/>
              <a:t>membership(</a:t>
            </a:r>
            <a:r>
              <a:rPr lang="en-US" dirty="0" err="1"/>
              <a:t>ceb</a:t>
            </a:r>
            <a:r>
              <a:rPr lang="en-US" dirty="0"/>
              <a:t>)</a:t>
            </a:r>
          </a:p>
          <a:p>
            <a:pPr marL="411480" lvl="1" indent="0">
              <a:buNone/>
            </a:pPr>
            <a:r>
              <a:rPr lang="en-US" dirty="0"/>
              <a:t>#############################################################</a:t>
            </a:r>
            <a:endParaRPr lang="en-US" dirty="0" smtClean="0"/>
          </a:p>
        </p:txBody>
      </p:sp>
    </p:spTree>
    <p:extLst>
      <p:ext uri="{BB962C8B-B14F-4D97-AF65-F5344CB8AC3E}">
        <p14:creationId xmlns:p14="http://schemas.microsoft.com/office/powerpoint/2010/main" val="1382278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 different node types</a:t>
            </a:r>
            <a:endParaRPr lang="en-US" dirty="0"/>
          </a:p>
        </p:txBody>
      </p:sp>
      <p:sp>
        <p:nvSpPr>
          <p:cNvPr id="3" name="Content Placeholder 2"/>
          <p:cNvSpPr>
            <a:spLocks noGrp="1"/>
          </p:cNvSpPr>
          <p:nvPr>
            <p:ph idx="1"/>
          </p:nvPr>
        </p:nvSpPr>
        <p:spPr>
          <a:xfrm>
            <a:off x="457200" y="1219200"/>
            <a:ext cx="7620000" cy="5181600"/>
          </a:xfrm>
        </p:spPr>
        <p:txBody>
          <a:bodyPr>
            <a:normAutofit/>
          </a:bodyPr>
          <a:lstStyle/>
          <a:p>
            <a:pPr marL="114300" indent="0">
              <a:buNone/>
            </a:pPr>
            <a:r>
              <a:rPr lang="en-US" sz="2000" dirty="0" smtClean="0"/>
              <a:t>Considering second approach, entity nodes were taken as a base and information about officers/intermediaries and addresses were added by merging tables based on given edges. Officer/intermediaries information was taken as features as well (same join principles). </a:t>
            </a:r>
          </a:p>
          <a:p>
            <a:pPr marL="114300" indent="0">
              <a:buNone/>
            </a:pPr>
            <a:endParaRPr lang="en-US" sz="2000" dirty="0" smtClean="0"/>
          </a:p>
          <a:p>
            <a:pPr marL="114300" indent="0">
              <a:buNone/>
            </a:pPr>
            <a:r>
              <a:rPr lang="en-US" sz="2000" dirty="0" smtClean="0"/>
              <a:t>Since all information about entities are categorical, there are only few algorithms that can be used for </a:t>
            </a:r>
            <a:r>
              <a:rPr lang="en-US" sz="2000" dirty="0" err="1" smtClean="0"/>
              <a:t>clusterization</a:t>
            </a:r>
            <a:r>
              <a:rPr lang="en-US" sz="2000" dirty="0" smtClean="0"/>
              <a:t> exercise: </a:t>
            </a:r>
            <a:r>
              <a:rPr lang="en-US" sz="2000" dirty="0" err="1" smtClean="0"/>
              <a:t>Kmode</a:t>
            </a:r>
            <a:r>
              <a:rPr lang="en-US" sz="2000" dirty="0" smtClean="0"/>
              <a:t>, ROCK, Hierarchical clustering (using  Gower distance). </a:t>
            </a:r>
            <a:r>
              <a:rPr lang="en-US" sz="2000" dirty="0"/>
              <a:t> </a:t>
            </a:r>
            <a:endParaRPr lang="en-US" sz="2000" dirty="0" smtClean="0"/>
          </a:p>
          <a:p>
            <a:pPr marL="114300" indent="0">
              <a:buNone/>
            </a:pPr>
            <a:endParaRPr lang="en-US" sz="2000" dirty="0"/>
          </a:p>
          <a:p>
            <a:pPr marL="114300" indent="0">
              <a:buNone/>
            </a:pPr>
            <a:r>
              <a:rPr lang="en-US" sz="2000" dirty="0" smtClean="0"/>
              <a:t>Unfortunately, due lacking computer memory it was not possible to calculate Gower dissimilarity matrix. ROCK algorithm wasn’t working due to NA values. So, only </a:t>
            </a:r>
            <a:r>
              <a:rPr lang="en-US" sz="2000" dirty="0" err="1" smtClean="0"/>
              <a:t>Kmode</a:t>
            </a:r>
            <a:r>
              <a:rPr lang="en-US" sz="2000" dirty="0" smtClean="0"/>
              <a:t> algorithm was applied.</a:t>
            </a:r>
            <a:endParaRPr lang="en-US" sz="2000" dirty="0"/>
          </a:p>
        </p:txBody>
      </p:sp>
    </p:spTree>
    <p:extLst>
      <p:ext uri="{BB962C8B-B14F-4D97-AF65-F5344CB8AC3E}">
        <p14:creationId xmlns:p14="http://schemas.microsoft.com/office/powerpoint/2010/main" val="190497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 entity nodes</a:t>
            </a: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dirty="0" smtClean="0"/>
              <a:t>The K-modes algorithm extends K-means paradigm to cluster categorical data. It uses modes instead of means for clusters. Since K-modes algorithm uses the same clustering principles as K-means, it preserves the efficiency of the K-means algorithm. More information can be found here - </a:t>
            </a:r>
            <a:r>
              <a:rPr lang="en-US" dirty="0">
                <a:hlinkClick r:id="rId2"/>
              </a:rPr>
              <a:t>https://</a:t>
            </a:r>
            <a:r>
              <a:rPr lang="en-US" dirty="0" smtClean="0">
                <a:hlinkClick r:id="rId2"/>
              </a:rPr>
              <a:t>arxiv.org/ftp/cs/papers/0603/0603120.pdf</a:t>
            </a:r>
            <a:r>
              <a:rPr lang="en-US" dirty="0" smtClean="0"/>
              <a:t>. </a:t>
            </a:r>
          </a:p>
          <a:p>
            <a:pPr marL="114300" indent="0">
              <a:buNone/>
            </a:pPr>
            <a:endParaRPr lang="en-US" dirty="0" smtClean="0"/>
          </a:p>
          <a:p>
            <a:pPr marL="114300" indent="0">
              <a:buNone/>
            </a:pPr>
            <a:r>
              <a:rPr lang="en-US" dirty="0" smtClean="0"/>
              <a:t>Before we start to use algorithm, we should define number of possible clusters in data. </a:t>
            </a:r>
            <a:r>
              <a:rPr lang="en-US" dirty="0"/>
              <a:t>Typically, silhouette </a:t>
            </a:r>
            <a:r>
              <a:rPr lang="en-US" dirty="0" smtClean="0"/>
              <a:t>analysis</a:t>
            </a:r>
            <a:r>
              <a:rPr lang="en-US" dirty="0"/>
              <a:t>, </a:t>
            </a:r>
            <a:r>
              <a:rPr lang="en-US" dirty="0" err="1"/>
              <a:t>Calinski-Harabasz</a:t>
            </a:r>
            <a:r>
              <a:rPr lang="en-US" dirty="0"/>
              <a:t> </a:t>
            </a:r>
            <a:r>
              <a:rPr lang="en-US" dirty="0" smtClean="0"/>
              <a:t>criterion and etc. is used to determine number of clusters. Due to lack of time it was decided to skip this analysis and make an example model just to test if algorithm is working at all. </a:t>
            </a:r>
          </a:p>
          <a:p>
            <a:pPr marL="114300" indent="0">
              <a:buNone/>
            </a:pPr>
            <a:r>
              <a:rPr lang="en-US" dirty="0" smtClean="0"/>
              <a:t>Modeling code can be found in provided R code. </a:t>
            </a:r>
            <a:endParaRPr lang="en-US" dirty="0"/>
          </a:p>
        </p:txBody>
      </p:sp>
    </p:spTree>
    <p:extLst>
      <p:ext uri="{BB962C8B-B14F-4D97-AF65-F5344CB8AC3E}">
        <p14:creationId xmlns:p14="http://schemas.microsoft.com/office/powerpoint/2010/main" val="2465011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 entity nodes</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7620000" cy="4032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04800" y="1143000"/>
            <a:ext cx="7543800" cy="923330"/>
          </a:xfrm>
          <a:prstGeom prst="rect">
            <a:avLst/>
          </a:prstGeom>
          <a:noFill/>
        </p:spPr>
        <p:txBody>
          <a:bodyPr wrap="square" rtlCol="0">
            <a:spAutoFit/>
          </a:bodyPr>
          <a:lstStyle/>
          <a:p>
            <a:r>
              <a:rPr lang="en-US" dirty="0" smtClean="0"/>
              <a:t>As an example, we assumed that nodes should be </a:t>
            </a:r>
            <a:r>
              <a:rPr lang="en-US" dirty="0" err="1" smtClean="0"/>
              <a:t>splited</a:t>
            </a:r>
            <a:r>
              <a:rPr lang="en-US" dirty="0" smtClean="0"/>
              <a:t> into </a:t>
            </a:r>
            <a:r>
              <a:rPr lang="en-US" b="1" dirty="0" smtClean="0"/>
              <a:t>three clusters</a:t>
            </a:r>
            <a:r>
              <a:rPr lang="en-US" dirty="0" smtClean="0"/>
              <a:t>. By graph given below you can see that most of the nodes were selected  to first cluster.</a:t>
            </a:r>
            <a:endParaRPr lang="en-US" dirty="0"/>
          </a:p>
        </p:txBody>
      </p:sp>
    </p:spTree>
    <p:extLst>
      <p:ext uri="{BB962C8B-B14F-4D97-AF65-F5344CB8AC3E}">
        <p14:creationId xmlns:p14="http://schemas.microsoft.com/office/powerpoint/2010/main" val="550560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1143000"/>
          </a:xfrm>
        </p:spPr>
        <p:txBody>
          <a:bodyPr/>
          <a:lstStyle/>
          <a:p>
            <a:r>
              <a:rPr lang="en-US" sz="3200" dirty="0" smtClean="0"/>
              <a:t>Modelling entity nodes</a:t>
            </a:r>
            <a:endParaRPr lang="en-US" sz="32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609600"/>
            <a:ext cx="7010400"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62400"/>
            <a:ext cx="70104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2288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1143000"/>
          </a:xfrm>
        </p:spPr>
        <p:txBody>
          <a:bodyPr/>
          <a:lstStyle/>
          <a:p>
            <a:r>
              <a:rPr lang="en-US" sz="3200" dirty="0" smtClean="0"/>
              <a:t>Modelling entity nodes</a:t>
            </a:r>
            <a:endParaRPr lang="en-US" sz="3200" dirty="0"/>
          </a:p>
        </p:txBody>
      </p:sp>
      <p:sp>
        <p:nvSpPr>
          <p:cNvPr id="3" name="Content Placeholder 2"/>
          <p:cNvSpPr>
            <a:spLocks noGrp="1"/>
          </p:cNvSpPr>
          <p:nvPr>
            <p:ph idx="1"/>
          </p:nvPr>
        </p:nvSpPr>
        <p:spPr>
          <a:xfrm>
            <a:off x="457200" y="3962400"/>
            <a:ext cx="7620000" cy="2438400"/>
          </a:xfrm>
        </p:spPr>
        <p:txBody>
          <a:bodyPr>
            <a:normAutofit fontScale="92500"/>
          </a:bodyPr>
          <a:lstStyle/>
          <a:p>
            <a:pPr marL="114300" indent="0">
              <a:buNone/>
            </a:pPr>
            <a:r>
              <a:rPr lang="en-US" dirty="0" smtClean="0"/>
              <a:t>By three given graphs we can see that typically entities from Cluster 3 are placed in China and taking Intermediary from domestic countries. Entities that don’t have officer information belong to Cluster two.  We can assume that our algorithm is partly working. Unfortunately, there is still huge spread between 1 and 2 clusters considering entity country and intermediary country. It would be worth to consider bigger number of clusters.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85800"/>
            <a:ext cx="7086600" cy="3124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1568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 different node types</a:t>
            </a:r>
            <a:endParaRPr lang="en-US" dirty="0"/>
          </a:p>
        </p:txBody>
      </p:sp>
      <p:sp>
        <p:nvSpPr>
          <p:cNvPr id="3" name="Content Placeholder 2"/>
          <p:cNvSpPr>
            <a:spLocks noGrp="1"/>
          </p:cNvSpPr>
          <p:nvPr>
            <p:ph idx="1"/>
          </p:nvPr>
        </p:nvSpPr>
        <p:spPr>
          <a:xfrm>
            <a:off x="457200" y="1219200"/>
            <a:ext cx="7620000" cy="5181600"/>
          </a:xfrm>
        </p:spPr>
        <p:txBody>
          <a:bodyPr>
            <a:normAutofit/>
          </a:bodyPr>
          <a:lstStyle/>
          <a:p>
            <a:pPr marL="114300" indent="0">
              <a:buNone/>
            </a:pPr>
            <a:r>
              <a:rPr lang="en-US" sz="2000" dirty="0" smtClean="0"/>
              <a:t>Things to consider for next time analysis: </a:t>
            </a:r>
          </a:p>
          <a:p>
            <a:r>
              <a:rPr lang="en-US" sz="2000" dirty="0" smtClean="0"/>
              <a:t>Consider reduce number of nodes in graph (sampling it) and try to investigate more </a:t>
            </a:r>
            <a:r>
              <a:rPr lang="en-US" sz="2000" dirty="0" err="1" smtClean="0"/>
              <a:t>clusterization</a:t>
            </a:r>
            <a:r>
              <a:rPr lang="en-US" sz="2000" dirty="0" smtClean="0"/>
              <a:t> algorithms for networks/graphs. </a:t>
            </a:r>
          </a:p>
          <a:p>
            <a:r>
              <a:rPr lang="en-US" sz="2000" dirty="0" smtClean="0"/>
              <a:t>Try to find more effective way to fill in data gaps or consider taking out nodes types that have significantly lower match values with nodes we are trying to cluster.</a:t>
            </a:r>
          </a:p>
          <a:p>
            <a:r>
              <a:rPr lang="en-US" sz="2000" dirty="0" smtClean="0"/>
              <a:t>Have deeper algorithm analysis for data sets that have only categorical variables. </a:t>
            </a:r>
          </a:p>
        </p:txBody>
      </p:sp>
    </p:spTree>
    <p:extLst>
      <p:ext uri="{BB962C8B-B14F-4D97-AF65-F5344CB8AC3E}">
        <p14:creationId xmlns:p14="http://schemas.microsoft.com/office/powerpoint/2010/main" val="2618409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Exploratory analysis – part 1</a:t>
            </a:r>
            <a:endParaRPr lang="en-US" dirty="0"/>
          </a:p>
        </p:txBody>
      </p:sp>
      <p:sp>
        <p:nvSpPr>
          <p:cNvPr id="3" name="Content Placeholder 2"/>
          <p:cNvSpPr>
            <a:spLocks noGrp="1"/>
          </p:cNvSpPr>
          <p:nvPr>
            <p:ph idx="1"/>
          </p:nvPr>
        </p:nvSpPr>
        <p:spPr/>
        <p:txBody>
          <a:bodyPr>
            <a:normAutofit fontScale="70000" lnSpcReduction="20000"/>
          </a:bodyPr>
          <a:lstStyle/>
          <a:p>
            <a:r>
              <a:rPr lang="lt-LT" dirty="0" smtClean="0"/>
              <a:t>Data leaks similarities:</a:t>
            </a:r>
          </a:p>
          <a:p>
            <a:pPr lvl="1"/>
            <a:r>
              <a:rPr lang="lt-LT" dirty="0" smtClean="0"/>
              <a:t>Each data leak contains information about nodes </a:t>
            </a:r>
            <a:r>
              <a:rPr lang="en-US" dirty="0" smtClean="0"/>
              <a:t>:</a:t>
            </a:r>
            <a:endParaRPr lang="lt-LT" dirty="0" smtClean="0"/>
          </a:p>
          <a:p>
            <a:pPr lvl="2"/>
            <a:r>
              <a:rPr lang="lt-LT" b="1" dirty="0" smtClean="0"/>
              <a:t>Entity: </a:t>
            </a:r>
            <a:r>
              <a:rPr lang="en-US" dirty="0" err="1" smtClean="0"/>
              <a:t>node_id</a:t>
            </a:r>
            <a:r>
              <a:rPr lang="lt-LT" dirty="0" smtClean="0"/>
              <a:t>,</a:t>
            </a:r>
            <a:r>
              <a:rPr lang="en-US" dirty="0" smtClean="0"/>
              <a:t>name</a:t>
            </a:r>
            <a:r>
              <a:rPr lang="lt-LT" dirty="0" smtClean="0"/>
              <a:t>,</a:t>
            </a:r>
            <a:r>
              <a:rPr lang="en-US" dirty="0" smtClean="0"/>
              <a:t> jurisdiction </a:t>
            </a:r>
            <a:r>
              <a:rPr lang="lt-LT" dirty="0" smtClean="0"/>
              <a:t>,</a:t>
            </a:r>
            <a:r>
              <a:rPr lang="en-US" dirty="0" err="1" smtClean="0"/>
              <a:t>jurisdiction_description</a:t>
            </a:r>
            <a:r>
              <a:rPr lang="lt-LT" dirty="0" smtClean="0"/>
              <a:t>,</a:t>
            </a:r>
            <a:r>
              <a:rPr lang="en-US" dirty="0" smtClean="0"/>
              <a:t> </a:t>
            </a:r>
            <a:r>
              <a:rPr lang="en-US" dirty="0" err="1" smtClean="0"/>
              <a:t>country_codes</a:t>
            </a:r>
            <a:r>
              <a:rPr lang="lt-LT" dirty="0" smtClean="0"/>
              <a:t>,</a:t>
            </a:r>
            <a:r>
              <a:rPr lang="en-US" dirty="0" smtClean="0"/>
              <a:t> countries</a:t>
            </a:r>
            <a:r>
              <a:rPr lang="lt-LT" dirty="0" smtClean="0"/>
              <a:t>,</a:t>
            </a:r>
            <a:r>
              <a:rPr lang="en-US" dirty="0" smtClean="0"/>
              <a:t> </a:t>
            </a:r>
            <a:r>
              <a:rPr lang="en-US" dirty="0" err="1" smtClean="0"/>
              <a:t>incorporation_date</a:t>
            </a:r>
            <a:r>
              <a:rPr lang="lt-LT" dirty="0" smtClean="0"/>
              <a:t>,</a:t>
            </a:r>
            <a:r>
              <a:rPr lang="en-US" dirty="0" smtClean="0"/>
              <a:t> </a:t>
            </a:r>
            <a:r>
              <a:rPr lang="en-US" dirty="0" err="1" smtClean="0"/>
              <a:t>inactivation_date</a:t>
            </a:r>
            <a:r>
              <a:rPr lang="lt-LT" dirty="0" smtClean="0"/>
              <a:t>,</a:t>
            </a:r>
            <a:r>
              <a:rPr lang="en-US" dirty="0" smtClean="0"/>
              <a:t> </a:t>
            </a:r>
            <a:r>
              <a:rPr lang="en-US" dirty="0" err="1" smtClean="0"/>
              <a:t>struck_off_date</a:t>
            </a:r>
            <a:r>
              <a:rPr lang="lt-LT" dirty="0" smtClean="0"/>
              <a:t>,</a:t>
            </a:r>
            <a:r>
              <a:rPr lang="en-US" dirty="0" smtClean="0"/>
              <a:t> </a:t>
            </a:r>
            <a:r>
              <a:rPr lang="en-US" dirty="0" err="1" smtClean="0"/>
              <a:t>closed_date</a:t>
            </a:r>
            <a:r>
              <a:rPr lang="lt-LT" dirty="0" smtClean="0"/>
              <a:t>,</a:t>
            </a:r>
            <a:r>
              <a:rPr lang="en-US" dirty="0" smtClean="0"/>
              <a:t> </a:t>
            </a:r>
            <a:r>
              <a:rPr lang="en-US" dirty="0" err="1" smtClean="0"/>
              <a:t>ibcRUC</a:t>
            </a:r>
            <a:r>
              <a:rPr lang="lt-LT" dirty="0" smtClean="0"/>
              <a:t>,</a:t>
            </a:r>
            <a:r>
              <a:rPr lang="en-US" dirty="0" smtClean="0"/>
              <a:t> status</a:t>
            </a:r>
            <a:r>
              <a:rPr lang="lt-LT" dirty="0" smtClean="0"/>
              <a:t>,</a:t>
            </a:r>
            <a:r>
              <a:rPr lang="en-US" dirty="0" smtClean="0"/>
              <a:t> </a:t>
            </a:r>
            <a:r>
              <a:rPr lang="en-US" dirty="0" err="1" smtClean="0"/>
              <a:t>company_type</a:t>
            </a:r>
            <a:r>
              <a:rPr lang="lt-LT" dirty="0" smtClean="0"/>
              <a:t>,</a:t>
            </a:r>
            <a:r>
              <a:rPr lang="en-US" dirty="0" smtClean="0"/>
              <a:t> </a:t>
            </a:r>
            <a:r>
              <a:rPr lang="en-US" dirty="0" err="1" smtClean="0"/>
              <a:t>service_provide</a:t>
            </a:r>
            <a:r>
              <a:rPr lang="lt-LT" dirty="0" smtClean="0"/>
              <a:t>r, </a:t>
            </a:r>
            <a:r>
              <a:rPr lang="en-US" dirty="0" err="1" smtClean="0"/>
              <a:t>sourceID</a:t>
            </a:r>
            <a:r>
              <a:rPr lang="en-US" dirty="0" smtClean="0"/>
              <a:t> </a:t>
            </a:r>
            <a:r>
              <a:rPr lang="en-US" dirty="0" err="1" smtClean="0"/>
              <a:t>valid_until</a:t>
            </a:r>
            <a:r>
              <a:rPr lang="lt-LT" dirty="0" smtClean="0"/>
              <a:t>,</a:t>
            </a:r>
            <a:r>
              <a:rPr lang="en-US" dirty="0" smtClean="0"/>
              <a:t> note</a:t>
            </a:r>
            <a:r>
              <a:rPr lang="lt-LT" dirty="0" smtClean="0"/>
              <a:t>;</a:t>
            </a:r>
            <a:endParaRPr lang="lt-LT" dirty="0"/>
          </a:p>
          <a:p>
            <a:pPr lvl="2"/>
            <a:r>
              <a:rPr lang="lt-LT" dirty="0" smtClean="0"/>
              <a:t> </a:t>
            </a:r>
            <a:r>
              <a:rPr lang="lt-LT" b="1" dirty="0" smtClean="0"/>
              <a:t>Officer: </a:t>
            </a:r>
            <a:r>
              <a:rPr lang="en-US" dirty="0" err="1" smtClean="0"/>
              <a:t>node_id</a:t>
            </a:r>
            <a:r>
              <a:rPr lang="lt-LT" dirty="0" smtClean="0"/>
              <a:t>,</a:t>
            </a:r>
            <a:r>
              <a:rPr lang="en-US" dirty="0" smtClean="0"/>
              <a:t> name</a:t>
            </a:r>
            <a:r>
              <a:rPr lang="lt-LT" dirty="0" smtClean="0"/>
              <a:t>,</a:t>
            </a:r>
            <a:r>
              <a:rPr lang="en-US" dirty="0" smtClean="0"/>
              <a:t> </a:t>
            </a:r>
            <a:r>
              <a:rPr lang="en-US" dirty="0" err="1" smtClean="0"/>
              <a:t>country_codes</a:t>
            </a:r>
            <a:r>
              <a:rPr lang="lt-LT" dirty="0" smtClean="0"/>
              <a:t>,</a:t>
            </a:r>
            <a:r>
              <a:rPr lang="en-US" dirty="0" smtClean="0"/>
              <a:t> countries</a:t>
            </a:r>
            <a:r>
              <a:rPr lang="lt-LT" dirty="0" smtClean="0"/>
              <a:t>,</a:t>
            </a:r>
            <a:r>
              <a:rPr lang="en-US" dirty="0" smtClean="0"/>
              <a:t> </a:t>
            </a:r>
            <a:r>
              <a:rPr lang="en-US" dirty="0" err="1" smtClean="0"/>
              <a:t>sourceID</a:t>
            </a:r>
            <a:r>
              <a:rPr lang="lt-LT" dirty="0" smtClean="0"/>
              <a:t>,</a:t>
            </a:r>
            <a:r>
              <a:rPr lang="en-US" dirty="0" smtClean="0"/>
              <a:t> </a:t>
            </a:r>
            <a:r>
              <a:rPr lang="en-US" dirty="0" err="1"/>
              <a:t>valid_until</a:t>
            </a:r>
            <a:r>
              <a:rPr lang="en-US" dirty="0"/>
              <a:t> </a:t>
            </a:r>
            <a:r>
              <a:rPr lang="lt-LT" dirty="0" smtClean="0"/>
              <a:t>;</a:t>
            </a:r>
          </a:p>
          <a:p>
            <a:pPr lvl="2"/>
            <a:r>
              <a:rPr lang="lt-LT" dirty="0" smtClean="0"/>
              <a:t> </a:t>
            </a:r>
            <a:r>
              <a:rPr lang="lt-LT" b="1" dirty="0" smtClean="0"/>
              <a:t>Intermediary: </a:t>
            </a:r>
            <a:r>
              <a:rPr lang="lt-LT" dirty="0" smtClean="0"/>
              <a:t> </a:t>
            </a:r>
            <a:r>
              <a:rPr lang="en-US" dirty="0" err="1" smtClean="0"/>
              <a:t>node_id</a:t>
            </a:r>
            <a:r>
              <a:rPr lang="lt-LT" dirty="0" smtClean="0"/>
              <a:t>,</a:t>
            </a:r>
            <a:r>
              <a:rPr lang="en-US" dirty="0" smtClean="0"/>
              <a:t> name</a:t>
            </a:r>
            <a:r>
              <a:rPr lang="lt-LT" dirty="0" smtClean="0"/>
              <a:t>,</a:t>
            </a:r>
            <a:r>
              <a:rPr lang="en-US" dirty="0" smtClean="0"/>
              <a:t> </a:t>
            </a:r>
            <a:r>
              <a:rPr lang="en-US" dirty="0" err="1" smtClean="0"/>
              <a:t>country_codes</a:t>
            </a:r>
            <a:r>
              <a:rPr lang="lt-LT" dirty="0" smtClean="0"/>
              <a:t>,</a:t>
            </a:r>
            <a:r>
              <a:rPr lang="en-US" dirty="0" smtClean="0"/>
              <a:t> countries</a:t>
            </a:r>
            <a:r>
              <a:rPr lang="lt-LT" dirty="0" smtClean="0"/>
              <a:t>,</a:t>
            </a:r>
            <a:r>
              <a:rPr lang="en-US" dirty="0" smtClean="0"/>
              <a:t> status</a:t>
            </a:r>
            <a:r>
              <a:rPr lang="lt-LT" dirty="0" smtClean="0"/>
              <a:t>,</a:t>
            </a:r>
            <a:r>
              <a:rPr lang="en-US" dirty="0" smtClean="0"/>
              <a:t> </a:t>
            </a:r>
            <a:r>
              <a:rPr lang="en-US" dirty="0" err="1" smtClean="0"/>
              <a:t>sourceID</a:t>
            </a:r>
            <a:r>
              <a:rPr lang="lt-LT" dirty="0" smtClean="0"/>
              <a:t>,</a:t>
            </a:r>
            <a:r>
              <a:rPr lang="en-US" dirty="0" smtClean="0"/>
              <a:t> </a:t>
            </a:r>
            <a:r>
              <a:rPr lang="en-US" dirty="0" err="1" smtClean="0"/>
              <a:t>valid_until</a:t>
            </a:r>
            <a:r>
              <a:rPr lang="lt-LT" dirty="0" smtClean="0"/>
              <a:t>,</a:t>
            </a:r>
            <a:r>
              <a:rPr lang="en-US" dirty="0" smtClean="0"/>
              <a:t> note</a:t>
            </a:r>
            <a:r>
              <a:rPr lang="lt-LT" dirty="0" smtClean="0"/>
              <a:t>;</a:t>
            </a:r>
            <a:r>
              <a:rPr lang="en-US" dirty="0" smtClean="0"/>
              <a:t> </a:t>
            </a:r>
            <a:endParaRPr lang="lt-LT" dirty="0" smtClean="0"/>
          </a:p>
          <a:p>
            <a:pPr lvl="2"/>
            <a:r>
              <a:rPr lang="lt-LT" b="1" dirty="0" smtClean="0"/>
              <a:t>Address: </a:t>
            </a:r>
            <a:r>
              <a:rPr lang="en-US" dirty="0" err="1" smtClean="0"/>
              <a:t>node_id</a:t>
            </a:r>
            <a:r>
              <a:rPr lang="lt-LT" dirty="0" smtClean="0"/>
              <a:t>,</a:t>
            </a:r>
            <a:r>
              <a:rPr lang="en-US" dirty="0" smtClean="0"/>
              <a:t> </a:t>
            </a:r>
            <a:r>
              <a:rPr lang="en-US" dirty="0"/>
              <a:t>name </a:t>
            </a:r>
            <a:r>
              <a:rPr lang="en-US" dirty="0" smtClean="0"/>
              <a:t>address</a:t>
            </a:r>
            <a:r>
              <a:rPr lang="lt-LT" dirty="0" smtClean="0"/>
              <a:t>,</a:t>
            </a:r>
            <a:r>
              <a:rPr lang="en-US" dirty="0" smtClean="0"/>
              <a:t> </a:t>
            </a:r>
            <a:r>
              <a:rPr lang="en-US" dirty="0" err="1" smtClean="0"/>
              <a:t>country_codes</a:t>
            </a:r>
            <a:r>
              <a:rPr lang="lt-LT" dirty="0" smtClean="0"/>
              <a:t>,</a:t>
            </a:r>
            <a:r>
              <a:rPr lang="en-US" dirty="0" smtClean="0"/>
              <a:t> countries</a:t>
            </a:r>
            <a:r>
              <a:rPr lang="lt-LT" dirty="0" smtClean="0"/>
              <a:t>,</a:t>
            </a:r>
            <a:r>
              <a:rPr lang="en-US" dirty="0" smtClean="0"/>
              <a:t> </a:t>
            </a:r>
            <a:r>
              <a:rPr lang="en-US" dirty="0" err="1" smtClean="0"/>
              <a:t>sourceID</a:t>
            </a:r>
            <a:r>
              <a:rPr lang="lt-LT" dirty="0" smtClean="0"/>
              <a:t>,</a:t>
            </a:r>
            <a:r>
              <a:rPr lang="en-US" dirty="0" smtClean="0"/>
              <a:t> </a:t>
            </a:r>
            <a:r>
              <a:rPr lang="en-US" dirty="0" err="1" smtClean="0"/>
              <a:t>valid_until</a:t>
            </a:r>
            <a:r>
              <a:rPr lang="lt-LT" dirty="0" smtClean="0"/>
              <a:t>, </a:t>
            </a:r>
            <a:r>
              <a:rPr lang="en-US" dirty="0" smtClean="0"/>
              <a:t>note</a:t>
            </a:r>
            <a:r>
              <a:rPr lang="lt-LT" dirty="0" smtClean="0"/>
              <a:t>.</a:t>
            </a:r>
            <a:r>
              <a:rPr lang="en-US" dirty="0" smtClean="0"/>
              <a:t> </a:t>
            </a:r>
            <a:endParaRPr lang="lt-LT" dirty="0" smtClean="0"/>
          </a:p>
          <a:p>
            <a:pPr lvl="1"/>
            <a:r>
              <a:rPr lang="lt-LT" dirty="0" smtClean="0"/>
              <a:t>Each data leak contains information about </a:t>
            </a:r>
            <a:r>
              <a:rPr lang="lt-LT" b="1" dirty="0" smtClean="0"/>
              <a:t>edges: </a:t>
            </a:r>
            <a:r>
              <a:rPr lang="en-US" dirty="0" smtClean="0"/>
              <a:t>START_ID</a:t>
            </a:r>
            <a:r>
              <a:rPr lang="lt-LT" dirty="0" smtClean="0"/>
              <a:t>,</a:t>
            </a:r>
            <a:r>
              <a:rPr lang="en-US" dirty="0" smtClean="0"/>
              <a:t> TYPE</a:t>
            </a:r>
            <a:r>
              <a:rPr lang="lt-LT" dirty="0" smtClean="0"/>
              <a:t>,</a:t>
            </a:r>
            <a:r>
              <a:rPr lang="en-US" dirty="0" smtClean="0"/>
              <a:t> END_ID</a:t>
            </a:r>
            <a:r>
              <a:rPr lang="lt-LT" dirty="0" smtClean="0"/>
              <a:t>,</a:t>
            </a:r>
            <a:r>
              <a:rPr lang="en-US" dirty="0" smtClean="0"/>
              <a:t> link</a:t>
            </a:r>
            <a:r>
              <a:rPr lang="lt-LT" dirty="0" smtClean="0"/>
              <a:t>,</a:t>
            </a:r>
            <a:r>
              <a:rPr lang="en-US" dirty="0" smtClean="0"/>
              <a:t> </a:t>
            </a:r>
            <a:r>
              <a:rPr lang="en-US" dirty="0" err="1" smtClean="0"/>
              <a:t>start_date</a:t>
            </a:r>
            <a:r>
              <a:rPr lang="lt-LT" dirty="0" smtClean="0"/>
              <a:t>,</a:t>
            </a:r>
            <a:r>
              <a:rPr lang="en-US" dirty="0" smtClean="0"/>
              <a:t> </a:t>
            </a:r>
            <a:r>
              <a:rPr lang="en-US" dirty="0" err="1" smtClean="0"/>
              <a:t>end_date</a:t>
            </a:r>
            <a:r>
              <a:rPr lang="lt-LT" dirty="0" smtClean="0"/>
              <a:t>,</a:t>
            </a:r>
            <a:r>
              <a:rPr lang="en-US" dirty="0" smtClean="0"/>
              <a:t> </a:t>
            </a:r>
            <a:r>
              <a:rPr lang="en-US" dirty="0" err="1" smtClean="0"/>
              <a:t>sourceID</a:t>
            </a:r>
            <a:r>
              <a:rPr lang="lt-LT" dirty="0" smtClean="0"/>
              <a:t>,</a:t>
            </a:r>
            <a:r>
              <a:rPr lang="en-US" dirty="0" smtClean="0"/>
              <a:t> </a:t>
            </a:r>
            <a:r>
              <a:rPr lang="en-US" dirty="0" err="1" smtClean="0"/>
              <a:t>valid_until</a:t>
            </a:r>
            <a:r>
              <a:rPr lang="lt-LT" dirty="0" smtClean="0"/>
              <a:t>;</a:t>
            </a:r>
            <a:r>
              <a:rPr lang="en-US" dirty="0" smtClean="0"/>
              <a:t> </a:t>
            </a:r>
            <a:endParaRPr lang="en-US" dirty="0" smtClean="0"/>
          </a:p>
          <a:p>
            <a:pPr lvl="1"/>
            <a:endParaRPr lang="en-US" dirty="0"/>
          </a:p>
          <a:p>
            <a:pPr lvl="1"/>
            <a:r>
              <a:rPr lang="en-US" dirty="0" err="1" smtClean="0"/>
              <a:t>Dependant</a:t>
            </a:r>
            <a:r>
              <a:rPr lang="en-US" dirty="0" smtClean="0"/>
              <a:t> on data leak it might have more columns than mentioned before. It is listed most common columns.</a:t>
            </a:r>
            <a:endParaRPr lang="en-US" dirty="0" smtClean="0"/>
          </a:p>
          <a:p>
            <a:pPr lvl="1"/>
            <a:endParaRPr lang="en-US" dirty="0" smtClean="0"/>
          </a:p>
          <a:p>
            <a:pPr lvl="1"/>
            <a:r>
              <a:rPr lang="en-US" dirty="0" smtClean="0"/>
              <a:t>Not all columns in data sets are populated, for example  Panama papers contain information about intermediary status, but Offshore Leaks don’t.</a:t>
            </a:r>
          </a:p>
          <a:p>
            <a:pPr lvl="1"/>
            <a:endParaRPr lang="lt-LT" dirty="0" smtClean="0"/>
          </a:p>
          <a:p>
            <a:pPr lvl="1"/>
            <a:r>
              <a:rPr lang="lt-LT" dirty="0" smtClean="0"/>
              <a:t>Data leaks include entities which jurisdiction countries are low-tax areas.</a:t>
            </a:r>
          </a:p>
          <a:p>
            <a:pPr lvl="1"/>
            <a:endParaRPr lang="lt-LT" dirty="0" smtClean="0"/>
          </a:p>
          <a:p>
            <a:pPr lvl="1"/>
            <a:r>
              <a:rPr lang="en-US" dirty="0" smtClean="0"/>
              <a:t>Records are taken from </a:t>
            </a:r>
            <a:r>
              <a:rPr lang="en-US" dirty="0"/>
              <a:t>seven corporate registries (Aruba, Cook Islands, Bahamas, Barbados, Malta, Nevis and Samoa) and the offshore law firm Appleby.</a:t>
            </a:r>
            <a:endParaRPr lang="lt-LT" dirty="0" smtClean="0"/>
          </a:p>
          <a:p>
            <a:pPr lvl="1"/>
            <a:endParaRPr lang="lt-LT" b="1" dirty="0"/>
          </a:p>
          <a:p>
            <a:pPr lvl="1"/>
            <a:endParaRPr lang="lt-LT" dirty="0" smtClean="0"/>
          </a:p>
          <a:p>
            <a:pPr marL="411480" lvl="1" indent="0">
              <a:buNone/>
            </a:pPr>
            <a:endParaRPr lang="lt-LT" dirty="0" smtClean="0"/>
          </a:p>
        </p:txBody>
      </p:sp>
    </p:spTree>
    <p:extLst>
      <p:ext uri="{BB962C8B-B14F-4D97-AF65-F5344CB8AC3E}">
        <p14:creationId xmlns:p14="http://schemas.microsoft.com/office/powerpoint/2010/main" val="79875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Exploratory analysis – part 1</a:t>
            </a:r>
            <a:endParaRPr lang="en-US" dirty="0"/>
          </a:p>
        </p:txBody>
      </p:sp>
      <p:sp>
        <p:nvSpPr>
          <p:cNvPr id="3" name="Content Placeholder 2"/>
          <p:cNvSpPr>
            <a:spLocks noGrp="1"/>
          </p:cNvSpPr>
          <p:nvPr>
            <p:ph idx="1"/>
          </p:nvPr>
        </p:nvSpPr>
        <p:spPr/>
        <p:txBody>
          <a:bodyPr>
            <a:normAutofit/>
          </a:bodyPr>
          <a:lstStyle/>
          <a:p>
            <a:r>
              <a:rPr lang="lt-LT" dirty="0" smtClean="0"/>
              <a:t>Data leaks differences:</a:t>
            </a:r>
          </a:p>
          <a:p>
            <a:pPr lvl="1"/>
            <a:r>
              <a:rPr lang="lt-LT" dirty="0" smtClean="0"/>
              <a:t>Paradise </a:t>
            </a:r>
            <a:r>
              <a:rPr lang="lt-LT" dirty="0" smtClean="0"/>
              <a:t>Papers include additional node called </a:t>
            </a:r>
            <a:r>
              <a:rPr lang="lt-LT" b="1" dirty="0" smtClean="0"/>
              <a:t>‘Other‘ : </a:t>
            </a:r>
            <a:r>
              <a:rPr lang="en-US" dirty="0" err="1" smtClean="0"/>
              <a:t>node_id</a:t>
            </a:r>
            <a:r>
              <a:rPr lang="lt-LT" dirty="0" smtClean="0"/>
              <a:t>,</a:t>
            </a:r>
            <a:r>
              <a:rPr lang="en-US" dirty="0" smtClean="0"/>
              <a:t> name</a:t>
            </a:r>
            <a:r>
              <a:rPr lang="lt-LT" dirty="0" smtClean="0"/>
              <a:t>,</a:t>
            </a:r>
            <a:r>
              <a:rPr lang="en-US" dirty="0" smtClean="0"/>
              <a:t> </a:t>
            </a:r>
            <a:r>
              <a:rPr lang="en-US" dirty="0" err="1" smtClean="0"/>
              <a:t>country_codes</a:t>
            </a:r>
            <a:r>
              <a:rPr lang="lt-LT" dirty="0" smtClean="0"/>
              <a:t>,</a:t>
            </a:r>
            <a:r>
              <a:rPr lang="en-US" dirty="0" smtClean="0"/>
              <a:t> countries</a:t>
            </a:r>
            <a:r>
              <a:rPr lang="lt-LT" dirty="0" smtClean="0"/>
              <a:t>,</a:t>
            </a:r>
            <a:r>
              <a:rPr lang="en-US" dirty="0" smtClean="0"/>
              <a:t> </a:t>
            </a:r>
            <a:r>
              <a:rPr lang="en-US" dirty="0" err="1" smtClean="0"/>
              <a:t>sourceID</a:t>
            </a:r>
            <a:r>
              <a:rPr lang="lt-LT" dirty="0" smtClean="0"/>
              <a:t>,</a:t>
            </a:r>
            <a:r>
              <a:rPr lang="en-US" dirty="0" smtClean="0"/>
              <a:t> </a:t>
            </a:r>
            <a:r>
              <a:rPr lang="en-US" dirty="0" err="1" smtClean="0"/>
              <a:t>valid_until</a:t>
            </a:r>
            <a:r>
              <a:rPr lang="lt-LT" dirty="0" smtClean="0"/>
              <a:t>,</a:t>
            </a:r>
            <a:r>
              <a:rPr lang="en-US" dirty="0" smtClean="0"/>
              <a:t> note</a:t>
            </a:r>
            <a:r>
              <a:rPr lang="lt-LT" dirty="0" smtClean="0"/>
              <a:t>;</a:t>
            </a:r>
            <a:r>
              <a:rPr lang="en-US" dirty="0"/>
              <a:t> This node “other” connects all the entities that are part of a holding group</a:t>
            </a:r>
            <a:r>
              <a:rPr lang="en-US" dirty="0" smtClean="0"/>
              <a:t>. </a:t>
            </a:r>
            <a:endParaRPr lang="en-US" dirty="0" smtClean="0"/>
          </a:p>
          <a:p>
            <a:pPr lvl="1"/>
            <a:r>
              <a:rPr lang="en-US" dirty="0" smtClean="0"/>
              <a:t>Each data leak has different data scope. For example Panama papers has longest list of entities. It contains different timeline as well.  Bahamas Leak includes only entities were jurisdiction country is Bahamas. Overall Bahamas Leak includes only entities/</a:t>
            </a:r>
            <a:r>
              <a:rPr lang="en-US" dirty="0" err="1" smtClean="0"/>
              <a:t>intermederies</a:t>
            </a:r>
            <a:r>
              <a:rPr lang="en-US" dirty="0" smtClean="0"/>
              <a:t>/officers registered in Bahamas. </a:t>
            </a:r>
            <a:endParaRPr lang="lt-LT" dirty="0"/>
          </a:p>
          <a:p>
            <a:pPr lvl="1"/>
            <a:endParaRPr lang="lt-LT" dirty="0" smtClean="0"/>
          </a:p>
          <a:p>
            <a:pPr marL="411480" lvl="1" indent="0">
              <a:buNone/>
            </a:pPr>
            <a:endParaRPr lang="lt-LT" dirty="0" smtClean="0"/>
          </a:p>
        </p:txBody>
      </p:sp>
    </p:spTree>
    <p:extLst>
      <p:ext uri="{BB962C8B-B14F-4D97-AF65-F5344CB8AC3E}">
        <p14:creationId xmlns:p14="http://schemas.microsoft.com/office/powerpoint/2010/main" val="304727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Exploratory analysis – part 1</a:t>
            </a:r>
            <a:endParaRPr lang="en-US" dirty="0"/>
          </a:p>
        </p:txBody>
      </p:sp>
      <p:sp>
        <p:nvSpPr>
          <p:cNvPr id="3" name="Content Placeholder 2"/>
          <p:cNvSpPr>
            <a:spLocks noGrp="1"/>
          </p:cNvSpPr>
          <p:nvPr>
            <p:ph idx="1"/>
          </p:nvPr>
        </p:nvSpPr>
        <p:spPr/>
        <p:txBody>
          <a:bodyPr>
            <a:normAutofit/>
          </a:bodyPr>
          <a:lstStyle/>
          <a:p>
            <a:pPr lvl="1"/>
            <a:r>
              <a:rPr lang="lt-LT" dirty="0" smtClean="0"/>
              <a:t>Data quality:</a:t>
            </a:r>
            <a:endParaRPr lang="lt-LT" dirty="0"/>
          </a:p>
          <a:p>
            <a:pPr lvl="2"/>
            <a:r>
              <a:rPr lang="lt-LT" dirty="0"/>
              <a:t>There are missing values in columns;</a:t>
            </a:r>
          </a:p>
          <a:p>
            <a:pPr lvl="2"/>
            <a:r>
              <a:rPr lang="lt-LT" dirty="0"/>
              <a:t>Cities are entered instead of countries in country fields, for example Hong Kong</a:t>
            </a:r>
            <a:r>
              <a:rPr lang="lt-LT" dirty="0" smtClean="0"/>
              <a:t>.</a:t>
            </a:r>
          </a:p>
          <a:p>
            <a:pPr lvl="2"/>
            <a:r>
              <a:rPr lang="lt-LT" dirty="0" smtClean="0"/>
              <a:t>There are typos in entity/intermediary/officer names, addresses.</a:t>
            </a:r>
          </a:p>
          <a:p>
            <a:pPr lvl="2"/>
            <a:r>
              <a:rPr lang="lt-LT" dirty="0"/>
              <a:t>I</a:t>
            </a:r>
            <a:r>
              <a:rPr lang="en-US" dirty="0" err="1" smtClean="0"/>
              <a:t>solated</a:t>
            </a:r>
            <a:r>
              <a:rPr lang="en-US" dirty="0" smtClean="0"/>
              <a:t> </a:t>
            </a:r>
            <a:r>
              <a:rPr lang="en-US" dirty="0"/>
              <a:t>entities or people with no apparent connections have been removed. Isolated addresses have also been removed</a:t>
            </a:r>
            <a:r>
              <a:rPr lang="en-US" dirty="0" smtClean="0"/>
              <a:t>.</a:t>
            </a:r>
          </a:p>
          <a:p>
            <a:pPr lvl="2"/>
            <a:r>
              <a:rPr lang="en-US" dirty="0" smtClean="0"/>
              <a:t>Addresses don’t have assigned country to it.</a:t>
            </a:r>
            <a:endParaRPr lang="lt-LT" dirty="0" smtClean="0"/>
          </a:p>
          <a:p>
            <a:pPr lvl="2"/>
            <a:endParaRPr lang="lt-LT" dirty="0" smtClean="0"/>
          </a:p>
          <a:p>
            <a:pPr marL="411480" lvl="1" indent="0">
              <a:buNone/>
            </a:pPr>
            <a:r>
              <a:rPr lang="lt-LT" dirty="0" smtClean="0"/>
              <a:t>Due to lacking of time all data issues are ignored in further analysis. If entity changed intermediary or officer, new row in entities file is added, however, it gets new node_ID, so in further calculations such entities are treated as separate entity and are included in counts. </a:t>
            </a:r>
            <a:r>
              <a:rPr lang="en-US" dirty="0" smtClean="0"/>
              <a:t> </a:t>
            </a:r>
            <a:endParaRPr lang="lt-LT" b="1" dirty="0"/>
          </a:p>
          <a:p>
            <a:pPr lvl="1"/>
            <a:endParaRPr lang="lt-LT" dirty="0" smtClean="0"/>
          </a:p>
          <a:p>
            <a:pPr marL="411480" lvl="1" indent="0">
              <a:buNone/>
            </a:pPr>
            <a:endParaRPr lang="lt-LT" dirty="0" smtClean="0"/>
          </a:p>
        </p:txBody>
      </p:sp>
    </p:spTree>
    <p:extLst>
      <p:ext uri="{BB962C8B-B14F-4D97-AF65-F5344CB8AC3E}">
        <p14:creationId xmlns:p14="http://schemas.microsoft.com/office/powerpoint/2010/main" val="418348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Exploratory analysis – part </a:t>
            </a:r>
            <a:r>
              <a:rPr lang="en-US" dirty="0" smtClean="0"/>
              <a:t>2</a:t>
            </a:r>
            <a:br>
              <a:rPr lang="en-US" dirty="0" smtClean="0"/>
            </a:br>
            <a:r>
              <a:rPr lang="en-US" dirty="0" smtClean="0"/>
              <a:t>Automated data </a:t>
            </a:r>
            <a:r>
              <a:rPr lang="en-US" dirty="0" err="1" smtClean="0"/>
              <a:t>pypline</a:t>
            </a:r>
            <a:endParaRPr lang="en-US" dirty="0"/>
          </a:p>
        </p:txBody>
      </p:sp>
      <p:sp>
        <p:nvSpPr>
          <p:cNvPr id="3" name="Content Placeholder 2"/>
          <p:cNvSpPr>
            <a:spLocks noGrp="1"/>
          </p:cNvSpPr>
          <p:nvPr>
            <p:ph idx="1"/>
          </p:nvPr>
        </p:nvSpPr>
        <p:spPr/>
        <p:txBody>
          <a:bodyPr>
            <a:normAutofit fontScale="77500" lnSpcReduction="20000"/>
          </a:bodyPr>
          <a:lstStyle/>
          <a:p>
            <a:pPr marL="411480" lvl="1" indent="0">
              <a:buNone/>
            </a:pPr>
            <a:r>
              <a:rPr lang="en-US" dirty="0" smtClean="0"/>
              <a:t>Country coverage and connections are covered by markdown report and code behind it. For investigations it is decided take only one of four data leaks – Panama papers. </a:t>
            </a:r>
            <a:r>
              <a:rPr lang="en-US" dirty="0"/>
              <a:t> </a:t>
            </a:r>
            <a:r>
              <a:rPr lang="en-US" dirty="0" smtClean="0"/>
              <a:t>Report is based on populated columns in Panama papers data and changing source might issue errors.  Due to lack of time it is decided to don’t to adaptation. Comments about graphs are provided in slides if further development would be taken. </a:t>
            </a:r>
          </a:p>
          <a:p>
            <a:pPr marL="411480" lvl="1" indent="0">
              <a:buNone/>
            </a:pPr>
            <a:endParaRPr lang="en-US" dirty="0"/>
          </a:p>
          <a:p>
            <a:pPr marL="411480" lvl="1" indent="0">
              <a:buNone/>
            </a:pPr>
            <a:r>
              <a:rPr lang="en-US" dirty="0" smtClean="0"/>
              <a:t>If you want to run the report (and download data), you have to use code in </a:t>
            </a:r>
            <a:r>
              <a:rPr lang="en-US" dirty="0" err="1" smtClean="0"/>
              <a:t>cmd</a:t>
            </a:r>
            <a:r>
              <a:rPr lang="en-US" dirty="0" smtClean="0"/>
              <a:t>: </a:t>
            </a:r>
          </a:p>
          <a:p>
            <a:pPr marL="411480" lvl="1" indent="0">
              <a:buNone/>
            </a:pPr>
            <a:r>
              <a:rPr lang="en-US" dirty="0"/>
              <a:t>“C:\Program Files\R\R-3.6.1\bin\R” -e "</a:t>
            </a:r>
            <a:r>
              <a:rPr lang="en-US" dirty="0" err="1"/>
              <a:t>rmarkdown</a:t>
            </a:r>
            <a:r>
              <a:rPr lang="en-US" dirty="0"/>
              <a:t>::render('exploratory_analysis.</a:t>
            </a:r>
            <a:r>
              <a:rPr lang="en-US" dirty="0" err="1"/>
              <a:t>Rmd</a:t>
            </a:r>
            <a:r>
              <a:rPr lang="en-US" dirty="0"/>
              <a:t>',</a:t>
            </a:r>
            <a:r>
              <a:rPr lang="en-US" dirty="0" err="1"/>
              <a:t>output_file</a:t>
            </a:r>
            <a:r>
              <a:rPr lang="en-US" dirty="0" smtClean="0"/>
              <a:t>=‘</a:t>
            </a:r>
            <a:r>
              <a:rPr lang="en-US" dirty="0"/>
              <a:t>exploratory_analysis</a:t>
            </a:r>
            <a:r>
              <a:rPr lang="en-US" dirty="0" smtClean="0"/>
              <a:t>.html')“. HTML report will be rendered.</a:t>
            </a:r>
          </a:p>
          <a:p>
            <a:pPr marL="411480" lvl="1" indent="0">
              <a:buNone/>
            </a:pPr>
            <a:endParaRPr lang="en-US" dirty="0" smtClean="0"/>
          </a:p>
          <a:p>
            <a:pPr marL="411480" lvl="1" indent="0">
              <a:buNone/>
            </a:pPr>
            <a:endParaRPr lang="en-US" dirty="0" smtClean="0"/>
          </a:p>
          <a:p>
            <a:pPr marL="411480" lvl="1" indent="0">
              <a:buNone/>
            </a:pPr>
            <a:r>
              <a:rPr lang="en-US" dirty="0" smtClean="0"/>
              <a:t>Report generation might take a couple of minutes. Rendering might not be working if you haven’t installed all necessary packages. If you get error, go to R code and install necessary packages used. </a:t>
            </a:r>
            <a:endParaRPr lang="en-US" dirty="0"/>
          </a:p>
          <a:p>
            <a:pPr marL="411480" lvl="1" indent="0">
              <a:buNone/>
            </a:pPr>
            <a:r>
              <a:rPr lang="en-US" dirty="0" smtClean="0"/>
              <a:t>Example of HTML report and markdown code is attached. Code contains comments to be able to understand what written code does. </a:t>
            </a:r>
          </a:p>
          <a:p>
            <a:pPr marL="411480" lvl="1" indent="0">
              <a:buNone/>
            </a:pPr>
            <a:r>
              <a:rPr lang="en-US" dirty="0" smtClean="0"/>
              <a:t> </a:t>
            </a:r>
          </a:p>
          <a:p>
            <a:pPr marL="411480" lvl="1" indent="0">
              <a:buNone/>
            </a:pPr>
            <a:r>
              <a:rPr lang="en-US" dirty="0" smtClean="0"/>
              <a:t> </a:t>
            </a:r>
          </a:p>
        </p:txBody>
      </p:sp>
    </p:spTree>
    <p:extLst>
      <p:ext uri="{BB962C8B-B14F-4D97-AF65-F5344CB8AC3E}">
        <p14:creationId xmlns:p14="http://schemas.microsoft.com/office/powerpoint/2010/main" val="4212039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Exploratory analysis – part </a:t>
            </a:r>
            <a:r>
              <a:rPr lang="en-US" dirty="0" smtClean="0"/>
              <a:t>2</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marL="411480" lvl="1" indent="0">
              <a:buNone/>
            </a:pPr>
            <a:r>
              <a:rPr lang="en-US" dirty="0" smtClean="0"/>
              <a:t>As mentioned Markdown provides graphs based on any of four data leaks. Given comments bellow are based on Panama papers data leak. </a:t>
            </a:r>
          </a:p>
          <a:p>
            <a:pPr lvl="1"/>
            <a:r>
              <a:rPr lang="en-US" dirty="0" smtClean="0"/>
              <a:t>Most common countries where offshore companies are registered are Hong </a:t>
            </a:r>
            <a:r>
              <a:rPr lang="en-US" dirty="0"/>
              <a:t>K</a:t>
            </a:r>
            <a:r>
              <a:rPr lang="en-US" dirty="0" smtClean="0"/>
              <a:t>ong (China) and Switzerland. A big part of offshore entities are based in Europe. Second biggest part – Asia. Most attractive jurisdiction countries for entities are British Virgin Islands and Panama. They are not attractive only for biggest entities countries. </a:t>
            </a:r>
          </a:p>
          <a:p>
            <a:pPr lvl="1"/>
            <a:r>
              <a:rPr lang="en-US" dirty="0" smtClean="0"/>
              <a:t> Offshore entities establishment started at 1980, but reached highest peak around 2000. Around 50% of them are now defaulted or having difficulties.</a:t>
            </a:r>
          </a:p>
          <a:p>
            <a:pPr lvl="1"/>
            <a:r>
              <a:rPr lang="en-US" dirty="0" smtClean="0"/>
              <a:t>Most common intermediary countries are Hong Kong, United Kingdom and Switzerland. We might assume that most of the entities are looking for intermediaries based in registration country. </a:t>
            </a:r>
          </a:p>
          <a:p>
            <a:pPr lvl="1"/>
            <a:r>
              <a:rPr lang="en-US" dirty="0" smtClean="0"/>
              <a:t>Most popular Officer countries are China and Virgin Islands. A lot of Officers don’t have assigned country.</a:t>
            </a:r>
          </a:p>
          <a:p>
            <a:pPr marL="411480" lvl="1" indent="0">
              <a:buNone/>
            </a:pPr>
            <a:r>
              <a:rPr lang="en-US" dirty="0" smtClean="0"/>
              <a:t> </a:t>
            </a:r>
          </a:p>
        </p:txBody>
      </p:sp>
    </p:spTree>
    <p:extLst>
      <p:ext uri="{BB962C8B-B14F-4D97-AF65-F5344CB8AC3E}">
        <p14:creationId xmlns:p14="http://schemas.microsoft.com/office/powerpoint/2010/main" val="2895491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Exploratory analysis – part </a:t>
            </a:r>
            <a:r>
              <a:rPr lang="en-US" dirty="0" smtClean="0"/>
              <a:t>2</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smtClean="0"/>
              <a:t>As expected, most of entities and officers addresses can be found in China. A lot of addresses don’t have assigned country to it.  </a:t>
            </a:r>
          </a:p>
          <a:p>
            <a:pPr lvl="1"/>
            <a:r>
              <a:rPr lang="en-US" dirty="0" smtClean="0"/>
              <a:t>It is more common for officers to have entities in foreign countries. Only exclusion is Hong Kong city, where most of officers living there have entities registered in the same city. Similar way is for officers from Jersey.</a:t>
            </a:r>
          </a:p>
          <a:p>
            <a:pPr lvl="1"/>
            <a:r>
              <a:rPr lang="en-US" dirty="0" smtClean="0"/>
              <a:t>‘Frequency </a:t>
            </a:r>
            <a:r>
              <a:rPr lang="en-US" dirty="0"/>
              <a:t>graph about intermediary working with entities in domestic/foreign </a:t>
            </a:r>
            <a:r>
              <a:rPr lang="en-US" dirty="0" smtClean="0"/>
              <a:t>countries’ graph indicates that intermediary companies tend to help establish new entity in their country. Same tendency can be recognized from the </a:t>
            </a:r>
            <a:r>
              <a:rPr lang="en-US" dirty="0" err="1" smtClean="0"/>
              <a:t>heatmap</a:t>
            </a:r>
            <a:r>
              <a:rPr lang="en-US" dirty="0" smtClean="0"/>
              <a:t>, where darkest parts are on diagonal.</a:t>
            </a:r>
          </a:p>
          <a:p>
            <a:pPr lvl="1"/>
            <a:r>
              <a:rPr lang="en-US" dirty="0" smtClean="0"/>
              <a:t>Even though overall there is trend to have entity and intermediary in the same country, biggest countries by entity number established in are working with intermediaries from more than 10 different countries.</a:t>
            </a:r>
          </a:p>
          <a:p>
            <a:pPr lvl="1"/>
            <a:endParaRPr lang="en-US" dirty="0" smtClean="0"/>
          </a:p>
          <a:p>
            <a:pPr marL="411480" lvl="1" indent="0">
              <a:buNone/>
            </a:pPr>
            <a:r>
              <a:rPr lang="en-US" sz="1700" dirty="0" smtClean="0"/>
              <a:t>Mentioned insights are based on provided graphs. Due to lack of time it was decided to reduce number of graphs. Further analysis could be made.  </a:t>
            </a:r>
            <a:endParaRPr lang="en-US" sz="1700" dirty="0"/>
          </a:p>
          <a:p>
            <a:pPr lvl="1"/>
            <a:endParaRPr lang="en-US" dirty="0" smtClean="0"/>
          </a:p>
        </p:txBody>
      </p:sp>
    </p:spTree>
    <p:extLst>
      <p:ext uri="{BB962C8B-B14F-4D97-AF65-F5344CB8AC3E}">
        <p14:creationId xmlns:p14="http://schemas.microsoft.com/office/powerpoint/2010/main" val="705327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Exploratory analysis – part </a:t>
            </a:r>
            <a:r>
              <a:rPr lang="en-US" dirty="0"/>
              <a:t>3</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marL="411480" lvl="1" indent="0">
              <a:buNone/>
            </a:pPr>
            <a:r>
              <a:rPr lang="en-US" dirty="0" smtClean="0"/>
              <a:t>Analysis about </a:t>
            </a:r>
            <a:r>
              <a:rPr lang="en-US" dirty="0" err="1" smtClean="0"/>
              <a:t>Swedbank</a:t>
            </a:r>
            <a:r>
              <a:rPr lang="en-US" dirty="0" smtClean="0"/>
              <a:t> home markets are based on same Panama papers data leak and graphs are included in Markdown report. </a:t>
            </a:r>
          </a:p>
          <a:p>
            <a:pPr lvl="1"/>
            <a:r>
              <a:rPr lang="en-US" dirty="0" smtClean="0"/>
              <a:t>Only a smart part of offshore companies are registered in Baltics and Sweden. It’s only around 1% of reported entities in Panama papers. Most of them are in Latvia. </a:t>
            </a:r>
          </a:p>
          <a:p>
            <a:pPr lvl="1"/>
            <a:r>
              <a:rPr lang="en-US" dirty="0" smtClean="0"/>
              <a:t>Biggest part entities jurisdiction country is British Virgin Islands.</a:t>
            </a:r>
          </a:p>
          <a:p>
            <a:pPr lvl="1"/>
            <a:r>
              <a:rPr lang="en-US" dirty="0" smtClean="0"/>
              <a:t>First offshore companies were established much later comparing with the overall picture and peak was reached approximately 10 years later. </a:t>
            </a:r>
          </a:p>
          <a:p>
            <a:pPr lvl="1"/>
            <a:r>
              <a:rPr lang="en-US" dirty="0" smtClean="0"/>
              <a:t>More than 50% of entities are defaulted now. </a:t>
            </a:r>
          </a:p>
          <a:p>
            <a:pPr lvl="1"/>
            <a:r>
              <a:rPr lang="en-US" dirty="0" smtClean="0"/>
              <a:t>Sweden has biggest part of intermediary companies established in </a:t>
            </a:r>
            <a:r>
              <a:rPr lang="en-US" dirty="0" err="1" smtClean="0"/>
              <a:t>Swedbank</a:t>
            </a:r>
            <a:r>
              <a:rPr lang="en-US" dirty="0" smtClean="0"/>
              <a:t> home markets, Lithuania has the smallest and all intermediaries are suspended there.</a:t>
            </a:r>
          </a:p>
          <a:p>
            <a:pPr lvl="1"/>
            <a:endParaRPr lang="en-US" dirty="0" smtClean="0"/>
          </a:p>
        </p:txBody>
      </p:sp>
    </p:spTree>
    <p:extLst>
      <p:ext uri="{BB962C8B-B14F-4D97-AF65-F5344CB8AC3E}">
        <p14:creationId xmlns:p14="http://schemas.microsoft.com/office/powerpoint/2010/main" val="3292937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Exploratory analysis – part </a:t>
            </a:r>
            <a:r>
              <a:rPr lang="en-US" dirty="0"/>
              <a:t>3</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1"/>
            <a:r>
              <a:rPr lang="en-US" dirty="0" smtClean="0"/>
              <a:t>Most of the Officers are living/registered in Sweden and accordingly biggest part of addresses can be found there. </a:t>
            </a:r>
          </a:p>
          <a:p>
            <a:pPr marL="411480" lvl="1" indent="0">
              <a:buNone/>
            </a:pPr>
            <a:r>
              <a:rPr lang="en-US" dirty="0" smtClean="0"/>
              <a:t>It is hard to measure exposure of </a:t>
            </a:r>
            <a:r>
              <a:rPr lang="en-US" dirty="0" err="1" smtClean="0"/>
              <a:t>Swedbank</a:t>
            </a:r>
            <a:r>
              <a:rPr lang="en-US" dirty="0" smtClean="0"/>
              <a:t> home markets since we don’t have information about cash flows. Even though only 1% of investigated entities are registered in Baltic countries and Sweden, it’s a big percentage for such small Baltic countries. Huge impact has that Russia is in top 5 list of countries having highest offshore companies in world according to Panama papers data.  Since Russia tends to use Baltic countries for cash flows it’s having higher impact for </a:t>
            </a:r>
            <a:r>
              <a:rPr lang="en-US" dirty="0" err="1" smtClean="0"/>
              <a:t>Swedbank</a:t>
            </a:r>
            <a:r>
              <a:rPr lang="en-US" dirty="0" smtClean="0"/>
              <a:t> home markets.</a:t>
            </a:r>
          </a:p>
        </p:txBody>
      </p:sp>
    </p:spTree>
    <p:extLst>
      <p:ext uri="{BB962C8B-B14F-4D97-AF65-F5344CB8AC3E}">
        <p14:creationId xmlns:p14="http://schemas.microsoft.com/office/powerpoint/2010/main" val="500890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1728</TotalTime>
  <Words>1892</Words>
  <Application>Microsoft Office PowerPoint</Application>
  <PresentationFormat>On-screen Show (4:3)</PresentationFormat>
  <Paragraphs>117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Adjacency</vt:lpstr>
      <vt:lpstr>Homework assignment -   Offshore Leaks database analysis </vt:lpstr>
      <vt:lpstr>Exploratory analysis – part 1</vt:lpstr>
      <vt:lpstr>Exploratory analysis – part 1</vt:lpstr>
      <vt:lpstr>Exploratory analysis – part 1</vt:lpstr>
      <vt:lpstr>Exploratory analysis – part 2 Automated data pypline</vt:lpstr>
      <vt:lpstr>Exploratory analysis – part 2 </vt:lpstr>
      <vt:lpstr>Exploratory analysis – part 2 </vt:lpstr>
      <vt:lpstr>Exploratory analysis – part 3 </vt:lpstr>
      <vt:lpstr>Exploratory analysis – part 3 </vt:lpstr>
      <vt:lpstr>Modelling different node types</vt:lpstr>
      <vt:lpstr>Modelling different node types</vt:lpstr>
      <vt:lpstr>Modelling different node types</vt:lpstr>
      <vt:lpstr>Modelling entity nodes</vt:lpstr>
      <vt:lpstr>Modelling entity nodes</vt:lpstr>
      <vt:lpstr>Modelling entity nodes</vt:lpstr>
      <vt:lpstr>Modelling entity nodes</vt:lpstr>
      <vt:lpstr>Modelling different node types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assignment -   Offshore Leaks database analysis</dc:title>
  <dc:creator>EA</dc:creator>
  <cp:lastModifiedBy>EA</cp:lastModifiedBy>
  <cp:revision>21</cp:revision>
  <dcterms:created xsi:type="dcterms:W3CDTF">2019-12-01T19:42:01Z</dcterms:created>
  <dcterms:modified xsi:type="dcterms:W3CDTF">2019-12-03T07:44:09Z</dcterms:modified>
</cp:coreProperties>
</file>