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61" r:id="rId4"/>
    <p:sldId id="265" r:id="rId5"/>
    <p:sldId id="264" r:id="rId6"/>
    <p:sldId id="266" r:id="rId7"/>
    <p:sldId id="300" r:id="rId8"/>
    <p:sldId id="301" r:id="rId9"/>
    <p:sldId id="268" r:id="rId10"/>
    <p:sldId id="302" r:id="rId11"/>
    <p:sldId id="303" r:id="rId12"/>
    <p:sldId id="306" r:id="rId14"/>
    <p:sldId id="307" r:id="rId15"/>
    <p:sldId id="308" r:id="rId16"/>
    <p:sldId id="314" r:id="rId17"/>
    <p:sldId id="311" r:id="rId18"/>
    <p:sldId id="313" r:id="rId19"/>
    <p:sldId id="312" r:id="rId20"/>
    <p:sldId id="315" r:id="rId21"/>
    <p:sldId id="317" r:id="rId22"/>
    <p:sldId id="324" r:id="rId23"/>
    <p:sldId id="321" r:id="rId24"/>
    <p:sldId id="323" r:id="rId25"/>
    <p:sldId id="325" r:id="rId26"/>
    <p:sldId id="326" r:id="rId27"/>
    <p:sldId id="327" r:id="rId28"/>
    <p:sldId id="330" r:id="rId29"/>
    <p:sldId id="335" r:id="rId30"/>
    <p:sldId id="338" r:id="rId31"/>
    <p:sldId id="339" r:id="rId32"/>
    <p:sldId id="332" r:id="rId33"/>
    <p:sldId id="334" r:id="rId34"/>
    <p:sldId id="272" r:id="rId35"/>
    <p:sldId id="336" r:id="rId36"/>
    <p:sldId id="274" r:id="rId37"/>
    <p:sldId id="28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87A0"/>
    <a:srgbClr val="7FBAB6"/>
    <a:srgbClr val="A1CBB7"/>
    <a:srgbClr val="90DDD5"/>
    <a:srgbClr val="F6DAD8"/>
    <a:srgbClr val="9C8484"/>
    <a:srgbClr val="E7C4C0"/>
    <a:srgbClr val="F5E7DE"/>
    <a:srgbClr val="E9EFD5"/>
    <a:srgbClr val="B1C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2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8" name="组合 97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20" name="矩形 119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3" name="矩形 102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113" name="平行四边形 112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平行四边形 113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平行四边形 114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平行四边形 115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平行四边形 116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平行四边形 117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平行四边形 118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106" name="平行四边形 105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平行四边形 106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平行四边形 107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平行四边形 108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平行四边形 109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平行四边形 110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平行四边形 111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9" name="任意多边形: 形状 98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4157980" y="1642745"/>
            <a:ext cx="1278890" cy="1364615"/>
          </a:xfrm>
          <a:custGeom>
            <a:avLst/>
            <a:gdLst/>
            <a:ahLst/>
            <a:cxnLst/>
            <a:rect l="l" t="t" r="r" b="b"/>
            <a:pathLst>
              <a:path w="1278717" h="1364741">
                <a:moveTo>
                  <a:pt x="236958" y="0"/>
                </a:moveTo>
                <a:lnTo>
                  <a:pt x="1041760" y="0"/>
                </a:lnTo>
                <a:cubicBezTo>
                  <a:pt x="1111495" y="0"/>
                  <a:pt x="1168422" y="22059"/>
                  <a:pt x="1212540" y="66177"/>
                </a:cubicBezTo>
                <a:cubicBezTo>
                  <a:pt x="1256658" y="110296"/>
                  <a:pt x="1278717" y="167222"/>
                  <a:pt x="1278717" y="236958"/>
                </a:cubicBezTo>
                <a:lnTo>
                  <a:pt x="1278717" y="945696"/>
                </a:lnTo>
                <a:cubicBezTo>
                  <a:pt x="1278717" y="1031086"/>
                  <a:pt x="1252389" y="1128573"/>
                  <a:pt x="1199732" y="1238157"/>
                </a:cubicBezTo>
                <a:lnTo>
                  <a:pt x="1138937" y="1364741"/>
                </a:lnTo>
                <a:lnTo>
                  <a:pt x="832588" y="1364741"/>
                </a:lnTo>
                <a:lnTo>
                  <a:pt x="979852" y="1058838"/>
                </a:lnTo>
                <a:lnTo>
                  <a:pt x="979852" y="262575"/>
                </a:lnTo>
                <a:lnTo>
                  <a:pt x="298866" y="262575"/>
                </a:lnTo>
                <a:lnTo>
                  <a:pt x="298866" y="1014008"/>
                </a:lnTo>
                <a:lnTo>
                  <a:pt x="0" y="1014008"/>
                </a:lnTo>
                <a:lnTo>
                  <a:pt x="0" y="236958"/>
                </a:lnTo>
                <a:cubicBezTo>
                  <a:pt x="0" y="167222"/>
                  <a:pt x="22059" y="110296"/>
                  <a:pt x="66177" y="66177"/>
                </a:cubicBezTo>
                <a:cubicBezTo>
                  <a:pt x="110296" y="22059"/>
                  <a:pt x="167222" y="0"/>
                  <a:pt x="236958" y="0"/>
                </a:cubicBezTo>
                <a:close/>
              </a:path>
            </a:pathLst>
          </a:custGeom>
          <a:solidFill>
            <a:srgbClr val="A1CBB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34400">
              <a:solidFill>
                <a:srgbClr val="F3E4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634999" y="5816217"/>
            <a:ext cx="721720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6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CEF440 : INTERNET AND MOBILE PROGRAMMING</a:t>
            </a:r>
            <a:endParaRPr lang="en-US" altLang="zh-CN" sz="16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904331" y="3169136"/>
            <a:ext cx="83800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>
                <a:solidFill>
                  <a:srgbClr val="E7C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23 :TASK 1</a:t>
            </a:r>
            <a:endParaRPr lang="en-US" altLang="zh-CN" sz="7200">
              <a:solidFill>
                <a:srgbClr val="E7C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75"/>
          <p:cNvSpPr txBox="1"/>
          <p:nvPr/>
        </p:nvSpPr>
        <p:spPr>
          <a:xfrm>
            <a:off x="6095700" y="1642582"/>
            <a:ext cx="1278717" cy="1364741"/>
          </a:xfrm>
          <a:custGeom>
            <a:avLst/>
            <a:gdLst/>
            <a:ahLst/>
            <a:cxnLst/>
            <a:rect l="l" t="t" r="r" b="b"/>
            <a:pathLst>
              <a:path w="1278717" h="1364741">
                <a:moveTo>
                  <a:pt x="236958" y="0"/>
                </a:moveTo>
                <a:lnTo>
                  <a:pt x="1041760" y="0"/>
                </a:lnTo>
                <a:cubicBezTo>
                  <a:pt x="1111495" y="0"/>
                  <a:pt x="1168422" y="22059"/>
                  <a:pt x="1212540" y="66177"/>
                </a:cubicBezTo>
                <a:cubicBezTo>
                  <a:pt x="1256658" y="110296"/>
                  <a:pt x="1278717" y="167222"/>
                  <a:pt x="1278717" y="236958"/>
                </a:cubicBezTo>
                <a:lnTo>
                  <a:pt x="1278717" y="945696"/>
                </a:lnTo>
                <a:cubicBezTo>
                  <a:pt x="1278717" y="1031086"/>
                  <a:pt x="1252389" y="1128573"/>
                  <a:pt x="1199732" y="1238157"/>
                </a:cubicBezTo>
                <a:lnTo>
                  <a:pt x="1138937" y="1364741"/>
                </a:lnTo>
                <a:lnTo>
                  <a:pt x="832588" y="1364741"/>
                </a:lnTo>
                <a:lnTo>
                  <a:pt x="979852" y="1058838"/>
                </a:lnTo>
                <a:lnTo>
                  <a:pt x="979852" y="262575"/>
                </a:lnTo>
                <a:lnTo>
                  <a:pt x="298866" y="262575"/>
                </a:lnTo>
                <a:lnTo>
                  <a:pt x="298866" y="1014008"/>
                </a:lnTo>
                <a:lnTo>
                  <a:pt x="0" y="1014008"/>
                </a:lnTo>
                <a:lnTo>
                  <a:pt x="0" y="236958"/>
                </a:lnTo>
                <a:cubicBezTo>
                  <a:pt x="0" y="167222"/>
                  <a:pt x="22059" y="110296"/>
                  <a:pt x="66177" y="66177"/>
                </a:cubicBezTo>
                <a:cubicBezTo>
                  <a:pt x="110296" y="22059"/>
                  <a:pt x="167222" y="0"/>
                  <a:pt x="236958" y="0"/>
                </a:cubicBezTo>
                <a:close/>
              </a:path>
            </a:pathLst>
          </a:custGeom>
          <a:solidFill>
            <a:srgbClr val="A1CBB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zh-CN" altLang="en-US" sz="34400">
              <a:solidFill>
                <a:srgbClr val="F3E4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64"/>
          <p:cNvSpPr txBox="1"/>
          <p:nvPr/>
        </p:nvSpPr>
        <p:spPr>
          <a:xfrm>
            <a:off x="4325805" y="4499632"/>
            <a:ext cx="1325682" cy="652748"/>
          </a:xfrm>
          <a:custGeom>
            <a:avLst/>
            <a:gdLst/>
            <a:ahLst/>
            <a:cxnLst/>
            <a:rect l="l" t="t" r="r" b="b"/>
            <a:pathLst>
              <a:path w="1325682" h="652748">
                <a:moveTo>
                  <a:pt x="238189" y="0"/>
                </a:moveTo>
                <a:lnTo>
                  <a:pt x="546031" y="0"/>
                </a:lnTo>
                <a:lnTo>
                  <a:pt x="358639" y="390173"/>
                </a:lnTo>
                <a:lnTo>
                  <a:pt x="1325682" y="390173"/>
                </a:lnTo>
                <a:lnTo>
                  <a:pt x="1325682" y="652748"/>
                </a:lnTo>
                <a:lnTo>
                  <a:pt x="0" y="652748"/>
                </a:lnTo>
                <a:lnTo>
                  <a:pt x="0" y="494776"/>
                </a:lnTo>
                <a:lnTo>
                  <a:pt x="238189" y="0"/>
                </a:lnTo>
                <a:close/>
              </a:path>
            </a:pathLst>
          </a:custGeom>
          <a:solidFill>
            <a:srgbClr val="E9EFD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zh-CN" altLang="en-US" sz="34400">
              <a:solidFill>
                <a:srgbClr val="F3E4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61"/>
          <p:cNvSpPr txBox="1"/>
          <p:nvPr/>
        </p:nvSpPr>
        <p:spPr>
          <a:xfrm>
            <a:off x="6197220" y="4531382"/>
            <a:ext cx="1364107" cy="652748"/>
          </a:xfrm>
          <a:custGeom>
            <a:avLst/>
            <a:gdLst/>
            <a:ahLst/>
            <a:cxnLst/>
            <a:rect l="l" t="t" r="r" b="b"/>
            <a:pathLst>
              <a:path w="1364107" h="652748">
                <a:moveTo>
                  <a:pt x="0" y="0"/>
                </a:moveTo>
                <a:lnTo>
                  <a:pt x="296731" y="0"/>
                </a:lnTo>
                <a:lnTo>
                  <a:pt x="296731" y="390173"/>
                </a:lnTo>
                <a:lnTo>
                  <a:pt x="1067377" y="390173"/>
                </a:lnTo>
                <a:lnTo>
                  <a:pt x="1067377" y="0"/>
                </a:lnTo>
                <a:lnTo>
                  <a:pt x="1364107" y="0"/>
                </a:lnTo>
                <a:lnTo>
                  <a:pt x="1364107" y="415790"/>
                </a:lnTo>
                <a:cubicBezTo>
                  <a:pt x="1364107" y="485526"/>
                  <a:pt x="1341337" y="542453"/>
                  <a:pt x="1295795" y="586571"/>
                </a:cubicBezTo>
                <a:cubicBezTo>
                  <a:pt x="1250255" y="630689"/>
                  <a:pt x="1192616" y="652748"/>
                  <a:pt x="1122880" y="652748"/>
                </a:cubicBezTo>
                <a:lnTo>
                  <a:pt x="236958" y="652748"/>
                </a:lnTo>
                <a:cubicBezTo>
                  <a:pt x="167222" y="652748"/>
                  <a:pt x="110296" y="630689"/>
                  <a:pt x="66178" y="586571"/>
                </a:cubicBezTo>
                <a:cubicBezTo>
                  <a:pt x="22059" y="542453"/>
                  <a:pt x="0" y="485526"/>
                  <a:pt x="0" y="415790"/>
                </a:cubicBezTo>
                <a:lnTo>
                  <a:pt x="0" y="0"/>
                </a:lnTo>
                <a:close/>
              </a:path>
            </a:pathLst>
          </a:custGeom>
          <a:solidFill>
            <a:srgbClr val="A1CBB7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zh-CN" altLang="en-US" sz="34400">
              <a:solidFill>
                <a:srgbClr val="F3E4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172085" y="0"/>
            <a:ext cx="12364085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矩形 9"/>
          <p:cNvSpPr/>
          <p:nvPr/>
        </p:nvSpPr>
        <p:spPr>
          <a:xfrm>
            <a:off x="126365" y="268605"/>
            <a:ext cx="11791950" cy="630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0965" y="269240"/>
            <a:ext cx="11656695" cy="616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466840" y="0"/>
            <a:ext cx="5721350" cy="6858000"/>
          </a:xfrm>
          <a:prstGeom prst="rect">
            <a:avLst/>
          </a:pr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1510" y="4092575"/>
            <a:ext cx="367220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>
                <a:solidFill>
                  <a:srgbClr val="7FBAB6"/>
                </a:solidFill>
              </a:rPr>
              <a:t>Platform:</a:t>
            </a:r>
            <a:r>
              <a:rPr lang="en-US"/>
              <a:t> Android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496570" y="4902835"/>
            <a:ext cx="5100320" cy="112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>
                <a:solidFill>
                  <a:srgbClr val="7FBAB6"/>
                </a:solidFill>
              </a:rPr>
              <a:t>Overview</a:t>
            </a:r>
            <a:endParaRPr lang="en-US" i="1">
              <a:solidFill>
                <a:srgbClr val="7FBAB6"/>
              </a:solidFill>
            </a:endParaRPr>
          </a:p>
          <a:p>
            <a:r>
              <a:rPr lang="en-US"/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Java has been the primary language for Android app development since the inception of the platform.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6906260" y="544830"/>
            <a:ext cx="4728210" cy="5736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                  </a:t>
            </a:r>
            <a:r>
              <a:rPr lang="en-US" sz="2400" u="sng">
                <a:solidFill>
                  <a:srgbClr val="7787A0"/>
                </a:solidFill>
              </a:rPr>
              <a:t>Strengths</a:t>
            </a:r>
            <a:endParaRPr lang="en-US" sz="2400">
              <a:solidFill>
                <a:srgbClr val="7787A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-Robust Ecosystem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rgbClr val="9C8484"/>
                </a:solidFill>
              </a:rPr>
              <a:t>  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boasts a vast ecosystem of libraries, tools, and frameworks for Android development.</a:t>
            </a:r>
            <a:endParaRPr lang="en-US">
              <a:solidFill>
                <a:schemeClr val="bg1"/>
              </a:solidFill>
            </a:endParaRPr>
          </a:p>
          <a:p>
            <a:r>
              <a:rPr lang="en-US"/>
              <a:t>-Performance</a:t>
            </a:r>
            <a:endParaRPr lang="en-US"/>
          </a:p>
          <a:p>
            <a:r>
              <a:rPr lang="en-US"/>
              <a:t> 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written in Java typically offer good performance and responsiveness.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/>
              <a:t>-Community Support</a:t>
            </a:r>
            <a:endParaRPr lang="en-US"/>
          </a:p>
          <a:p>
            <a:r>
              <a:rPr lang="en-US"/>
              <a:t>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There's a large community of Java developers providing support and resources.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u="sng">
                <a:solidFill>
                  <a:srgbClr val="7787A0"/>
                </a:solidFill>
              </a:rPr>
              <a:t>Weakneses</a:t>
            </a:r>
            <a:endParaRPr lang="en-US" sz="2400">
              <a:solidFill>
                <a:srgbClr val="7787A0"/>
              </a:solidFill>
            </a:endParaRP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Verbosity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Java code tends to be verbose compared to other modern languages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Memory Management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Manual memory management in Java can lead to memory leaks and performance issues if not handled properly.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Content Placeholder 36" descr="pngeg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570" y="545465"/>
            <a:ext cx="3213735" cy="2624455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10189864" y="49669"/>
            <a:ext cx="1107664" cy="1115016"/>
            <a:chOff x="1242467" y="4131433"/>
            <a:chExt cx="738733" cy="743636"/>
          </a:xfrm>
        </p:grpSpPr>
        <p:sp>
          <p:nvSpPr>
            <p:cNvPr id="60" name="一橙设计盗版必究"/>
            <p:cNvSpPr/>
            <p:nvPr/>
          </p:nvSpPr>
          <p:spPr>
            <a:xfrm flipH="1">
              <a:off x="1242467" y="4131433"/>
              <a:ext cx="738733" cy="743636"/>
            </a:xfrm>
            <a:prstGeom prst="ellipse">
              <a:avLst/>
            </a:prstGeom>
            <a:solidFill>
              <a:srgbClr val="E7C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73"/>
            <p:cNvSpPr/>
            <p:nvPr/>
          </p:nvSpPr>
          <p:spPr>
            <a:xfrm>
              <a:off x="1455679" y="4341792"/>
              <a:ext cx="315124" cy="33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031"/>
                  </a:moveTo>
                  <a:cubicBezTo>
                    <a:pt x="21600" y="5738"/>
                    <a:pt x="21600" y="5738"/>
                    <a:pt x="21600" y="5738"/>
                  </a:cubicBezTo>
                  <a:cubicBezTo>
                    <a:pt x="21600" y="5569"/>
                    <a:pt x="21411" y="5400"/>
                    <a:pt x="21221" y="5400"/>
                  </a:cubicBezTo>
                  <a:cubicBezTo>
                    <a:pt x="10989" y="169"/>
                    <a:pt x="10989" y="169"/>
                    <a:pt x="10989" y="169"/>
                  </a:cubicBezTo>
                  <a:cubicBezTo>
                    <a:pt x="10989" y="0"/>
                    <a:pt x="10800" y="0"/>
                    <a:pt x="10800" y="0"/>
                  </a:cubicBezTo>
                  <a:cubicBezTo>
                    <a:pt x="10800" y="0"/>
                    <a:pt x="10611" y="0"/>
                    <a:pt x="10611" y="169"/>
                  </a:cubicBezTo>
                  <a:cubicBezTo>
                    <a:pt x="189" y="5400"/>
                    <a:pt x="189" y="5400"/>
                    <a:pt x="189" y="5400"/>
                  </a:cubicBezTo>
                  <a:cubicBezTo>
                    <a:pt x="189" y="5400"/>
                    <a:pt x="0" y="5569"/>
                    <a:pt x="0" y="5738"/>
                  </a:cubicBezTo>
                  <a:cubicBezTo>
                    <a:pt x="0" y="15863"/>
                    <a:pt x="0" y="15863"/>
                    <a:pt x="0" y="15863"/>
                  </a:cubicBezTo>
                  <a:cubicBezTo>
                    <a:pt x="0" y="15863"/>
                    <a:pt x="0" y="16031"/>
                    <a:pt x="0" y="16031"/>
                  </a:cubicBezTo>
                  <a:cubicBezTo>
                    <a:pt x="0" y="16031"/>
                    <a:pt x="189" y="16200"/>
                    <a:pt x="189" y="16369"/>
                  </a:cubicBezTo>
                  <a:cubicBezTo>
                    <a:pt x="10611" y="21600"/>
                    <a:pt x="10611" y="21600"/>
                    <a:pt x="10611" y="21600"/>
                  </a:cubicBezTo>
                  <a:cubicBezTo>
                    <a:pt x="10611" y="21600"/>
                    <a:pt x="10800" y="21600"/>
                    <a:pt x="10989" y="21600"/>
                  </a:cubicBezTo>
                  <a:cubicBezTo>
                    <a:pt x="21221" y="16369"/>
                    <a:pt x="21221" y="16369"/>
                    <a:pt x="21221" y="16369"/>
                  </a:cubicBezTo>
                  <a:cubicBezTo>
                    <a:pt x="21411" y="16200"/>
                    <a:pt x="21600" y="16031"/>
                    <a:pt x="21600" y="16031"/>
                  </a:cubicBezTo>
                  <a:close/>
                  <a:moveTo>
                    <a:pt x="10421" y="20588"/>
                  </a:moveTo>
                  <a:cubicBezTo>
                    <a:pt x="947" y="15694"/>
                    <a:pt x="947" y="15694"/>
                    <a:pt x="947" y="15694"/>
                  </a:cubicBezTo>
                  <a:cubicBezTo>
                    <a:pt x="947" y="6412"/>
                    <a:pt x="947" y="6412"/>
                    <a:pt x="947" y="6412"/>
                  </a:cubicBezTo>
                  <a:cubicBezTo>
                    <a:pt x="10421" y="11306"/>
                    <a:pt x="10421" y="11306"/>
                    <a:pt x="10421" y="11306"/>
                  </a:cubicBezTo>
                  <a:lnTo>
                    <a:pt x="10421" y="20588"/>
                  </a:lnTo>
                  <a:close/>
                  <a:moveTo>
                    <a:pt x="10800" y="10631"/>
                  </a:moveTo>
                  <a:cubicBezTo>
                    <a:pt x="1326" y="5738"/>
                    <a:pt x="1326" y="5738"/>
                    <a:pt x="1326" y="5738"/>
                  </a:cubicBezTo>
                  <a:cubicBezTo>
                    <a:pt x="10800" y="844"/>
                    <a:pt x="10800" y="844"/>
                    <a:pt x="10800" y="844"/>
                  </a:cubicBezTo>
                  <a:cubicBezTo>
                    <a:pt x="20274" y="5738"/>
                    <a:pt x="20274" y="5738"/>
                    <a:pt x="20274" y="5738"/>
                  </a:cubicBezTo>
                  <a:lnTo>
                    <a:pt x="10800" y="10631"/>
                  </a:lnTo>
                  <a:close/>
                  <a:moveTo>
                    <a:pt x="20653" y="15694"/>
                  </a:moveTo>
                  <a:cubicBezTo>
                    <a:pt x="11179" y="20588"/>
                    <a:pt x="11179" y="20588"/>
                    <a:pt x="11179" y="20588"/>
                  </a:cubicBezTo>
                  <a:cubicBezTo>
                    <a:pt x="11179" y="11306"/>
                    <a:pt x="11179" y="11306"/>
                    <a:pt x="11179" y="11306"/>
                  </a:cubicBezTo>
                  <a:cubicBezTo>
                    <a:pt x="20653" y="6412"/>
                    <a:pt x="20653" y="6412"/>
                    <a:pt x="20653" y="6412"/>
                  </a:cubicBezTo>
                  <a:lnTo>
                    <a:pt x="20653" y="1569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2" name="Picture 41" descr="pngegg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05" y="1292225"/>
            <a:ext cx="4413885" cy="4736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172085" y="0"/>
            <a:ext cx="12364085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3" name="矩形 42"/>
          <p:cNvSpPr/>
          <p:nvPr/>
        </p:nvSpPr>
        <p:spPr>
          <a:xfrm>
            <a:off x="100965" y="269240"/>
            <a:ext cx="11656695" cy="616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466840" y="-635"/>
            <a:ext cx="5724525" cy="6859270"/>
          </a:xfrm>
          <a:prstGeom prst="rect">
            <a:avLst/>
          </a:pr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086600" y="365125"/>
            <a:ext cx="4933950" cy="5878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000" u="sng">
                <a:solidFill>
                  <a:srgbClr val="7787A0"/>
                </a:solidFill>
                <a:sym typeface="+mn-ea"/>
              </a:rPr>
              <a:t>Strengths</a:t>
            </a:r>
            <a:endParaRPr lang="en-US" sz="2000" u="sng">
              <a:solidFill>
                <a:srgbClr val="7787A0"/>
              </a:solidFill>
              <a:sym typeface="+mn-ea"/>
            </a:endParaRPr>
          </a:p>
          <a:p>
            <a:pPr algn="ctr"/>
            <a:endParaRPr lang="en-US" sz="2000">
              <a:solidFill>
                <a:srgbClr val="7787A0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Conciseness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Kotlin offers concise syntax compared to Java, resulting in shorter and more readable code.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Interoperability</a:t>
            </a:r>
            <a:endParaRPr 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Kotlin is fully interoperable with Java, allowing developers to leverage existing Java libraries and frameworks.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 Features: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Kotlin includes features like null safety and immutability by default, reducing the likelihood of runtime errors.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u="sng">
                <a:solidFill>
                  <a:srgbClr val="7787A0"/>
                </a:solidFill>
                <a:sym typeface="+mn-ea"/>
              </a:rPr>
              <a:t>Weakneses</a:t>
            </a:r>
            <a:endParaRPr lang="en-US" sz="2000">
              <a:solidFill>
                <a:srgbClr val="7787A0"/>
              </a:solidFill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Curve</a:t>
            </a:r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Kotlin's syntax is generally considered more modern and intuitive, there may be a learning curve for developers transitioning from Java.</a:t>
            </a:r>
            <a:endParaRPr 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 descr="pngeg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65" y="554990"/>
            <a:ext cx="4385310" cy="2613660"/>
          </a:xfrm>
          <a:prstGeom prst="rect">
            <a:avLst/>
          </a:prstGeom>
        </p:spPr>
      </p:pic>
      <p:pic>
        <p:nvPicPr>
          <p:cNvPr id="30" name="Picture 29" descr="pngegg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95" y="1399540"/>
            <a:ext cx="4667250" cy="5030470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259715" y="3714750"/>
            <a:ext cx="367220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>
                <a:solidFill>
                  <a:srgbClr val="7FBAB6"/>
                </a:solidFill>
              </a:rPr>
              <a:t>Platform:</a:t>
            </a:r>
            <a:r>
              <a:rPr lang="en-US"/>
              <a:t> Android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259715" y="4492625"/>
            <a:ext cx="4226560" cy="1069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>
                <a:solidFill>
                  <a:srgbClr val="7FBAB6"/>
                </a:solidFill>
              </a:rPr>
              <a:t>Overview</a:t>
            </a:r>
            <a:endParaRPr lang="en-US" i="1">
              <a:solidFill>
                <a:srgbClr val="7FBAB6"/>
              </a:solidFill>
            </a:endParaRPr>
          </a:p>
          <a:p>
            <a:r>
              <a:rPr lang="en-US"/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Kotlin is a modern programming language developed by JetBrains, officially supported by Google for Android app development.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886450" y="275590"/>
            <a:ext cx="1035685" cy="986790"/>
            <a:chOff x="1242467" y="4131433"/>
            <a:chExt cx="738733" cy="743636"/>
          </a:xfrm>
        </p:grpSpPr>
        <p:sp>
          <p:nvSpPr>
            <p:cNvPr id="60" name="一橙设计盗版必究"/>
            <p:cNvSpPr/>
            <p:nvPr/>
          </p:nvSpPr>
          <p:spPr>
            <a:xfrm flipH="1">
              <a:off x="1242467" y="4131433"/>
              <a:ext cx="738733" cy="743636"/>
            </a:xfrm>
            <a:prstGeom prst="ellipse">
              <a:avLst/>
            </a:prstGeom>
            <a:solidFill>
              <a:srgbClr val="E7C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73"/>
            <p:cNvSpPr/>
            <p:nvPr/>
          </p:nvSpPr>
          <p:spPr>
            <a:xfrm>
              <a:off x="1455679" y="4341792"/>
              <a:ext cx="315124" cy="33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031"/>
                  </a:moveTo>
                  <a:cubicBezTo>
                    <a:pt x="21600" y="5738"/>
                    <a:pt x="21600" y="5738"/>
                    <a:pt x="21600" y="5738"/>
                  </a:cubicBezTo>
                  <a:cubicBezTo>
                    <a:pt x="21600" y="5569"/>
                    <a:pt x="21411" y="5400"/>
                    <a:pt x="21221" y="5400"/>
                  </a:cubicBezTo>
                  <a:cubicBezTo>
                    <a:pt x="10989" y="169"/>
                    <a:pt x="10989" y="169"/>
                    <a:pt x="10989" y="169"/>
                  </a:cubicBezTo>
                  <a:cubicBezTo>
                    <a:pt x="10989" y="0"/>
                    <a:pt x="10800" y="0"/>
                    <a:pt x="10800" y="0"/>
                  </a:cubicBezTo>
                  <a:cubicBezTo>
                    <a:pt x="10800" y="0"/>
                    <a:pt x="10611" y="0"/>
                    <a:pt x="10611" y="169"/>
                  </a:cubicBezTo>
                  <a:cubicBezTo>
                    <a:pt x="189" y="5400"/>
                    <a:pt x="189" y="5400"/>
                    <a:pt x="189" y="5400"/>
                  </a:cubicBezTo>
                  <a:cubicBezTo>
                    <a:pt x="189" y="5400"/>
                    <a:pt x="0" y="5569"/>
                    <a:pt x="0" y="5738"/>
                  </a:cubicBezTo>
                  <a:cubicBezTo>
                    <a:pt x="0" y="15863"/>
                    <a:pt x="0" y="15863"/>
                    <a:pt x="0" y="15863"/>
                  </a:cubicBezTo>
                  <a:cubicBezTo>
                    <a:pt x="0" y="15863"/>
                    <a:pt x="0" y="16031"/>
                    <a:pt x="0" y="16031"/>
                  </a:cubicBezTo>
                  <a:cubicBezTo>
                    <a:pt x="0" y="16031"/>
                    <a:pt x="189" y="16200"/>
                    <a:pt x="189" y="16369"/>
                  </a:cubicBezTo>
                  <a:cubicBezTo>
                    <a:pt x="10611" y="21600"/>
                    <a:pt x="10611" y="21600"/>
                    <a:pt x="10611" y="21600"/>
                  </a:cubicBezTo>
                  <a:cubicBezTo>
                    <a:pt x="10611" y="21600"/>
                    <a:pt x="10800" y="21600"/>
                    <a:pt x="10989" y="21600"/>
                  </a:cubicBezTo>
                  <a:cubicBezTo>
                    <a:pt x="21221" y="16369"/>
                    <a:pt x="21221" y="16369"/>
                    <a:pt x="21221" y="16369"/>
                  </a:cubicBezTo>
                  <a:cubicBezTo>
                    <a:pt x="21411" y="16200"/>
                    <a:pt x="21600" y="16031"/>
                    <a:pt x="21600" y="16031"/>
                  </a:cubicBezTo>
                  <a:close/>
                  <a:moveTo>
                    <a:pt x="10421" y="20588"/>
                  </a:moveTo>
                  <a:cubicBezTo>
                    <a:pt x="947" y="15694"/>
                    <a:pt x="947" y="15694"/>
                    <a:pt x="947" y="15694"/>
                  </a:cubicBezTo>
                  <a:cubicBezTo>
                    <a:pt x="947" y="6412"/>
                    <a:pt x="947" y="6412"/>
                    <a:pt x="947" y="6412"/>
                  </a:cubicBezTo>
                  <a:cubicBezTo>
                    <a:pt x="10421" y="11306"/>
                    <a:pt x="10421" y="11306"/>
                    <a:pt x="10421" y="11306"/>
                  </a:cubicBezTo>
                  <a:lnTo>
                    <a:pt x="10421" y="20588"/>
                  </a:lnTo>
                  <a:close/>
                  <a:moveTo>
                    <a:pt x="10800" y="10631"/>
                  </a:moveTo>
                  <a:cubicBezTo>
                    <a:pt x="1326" y="5738"/>
                    <a:pt x="1326" y="5738"/>
                    <a:pt x="1326" y="5738"/>
                  </a:cubicBezTo>
                  <a:cubicBezTo>
                    <a:pt x="10800" y="844"/>
                    <a:pt x="10800" y="844"/>
                    <a:pt x="10800" y="844"/>
                  </a:cubicBezTo>
                  <a:cubicBezTo>
                    <a:pt x="20274" y="5738"/>
                    <a:pt x="20274" y="5738"/>
                    <a:pt x="20274" y="5738"/>
                  </a:cubicBezTo>
                  <a:lnTo>
                    <a:pt x="10800" y="10631"/>
                  </a:lnTo>
                  <a:close/>
                  <a:moveTo>
                    <a:pt x="20653" y="15694"/>
                  </a:moveTo>
                  <a:cubicBezTo>
                    <a:pt x="11179" y="20588"/>
                    <a:pt x="11179" y="20588"/>
                    <a:pt x="11179" y="20588"/>
                  </a:cubicBezTo>
                  <a:cubicBezTo>
                    <a:pt x="11179" y="11306"/>
                    <a:pt x="11179" y="11306"/>
                    <a:pt x="11179" y="11306"/>
                  </a:cubicBezTo>
                  <a:cubicBezTo>
                    <a:pt x="20653" y="6412"/>
                    <a:pt x="20653" y="6412"/>
                    <a:pt x="20653" y="6412"/>
                  </a:cubicBezTo>
                  <a:lnTo>
                    <a:pt x="20653" y="1569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173355" y="0"/>
            <a:ext cx="12364085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912" y="156845"/>
              <a:ext cx="11860803" cy="655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/>
        </p:nvSpPr>
        <p:spPr>
          <a:xfrm>
            <a:off x="6466840" y="-635"/>
            <a:ext cx="5724525" cy="6859270"/>
          </a:xfrm>
          <a:prstGeom prst="rect">
            <a:avLst/>
          </a:pr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48475" y="156845"/>
            <a:ext cx="5171440" cy="674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u="sng">
                <a:solidFill>
                  <a:srgbClr val="7787A0"/>
                </a:solidFill>
              </a:rPr>
              <a:t>Strengths:</a:t>
            </a:r>
            <a:endParaRPr lang="en-US">
              <a:solidFill>
                <a:srgbClr val="7787A0"/>
              </a:solidFill>
            </a:endParaRPr>
          </a:p>
          <a:p>
            <a:pPr algn="ctr"/>
            <a:endParaRPr lang="en-US">
              <a:solidFill>
                <a:srgbClr val="7787A0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Safety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rgbClr val="7787A0"/>
                </a:solidFill>
              </a:rPr>
              <a:t>    </a:t>
            </a:r>
            <a:r>
              <a:rPr lang="en-US">
                <a:solidFill>
                  <a:schemeClr val="bg1"/>
                </a:solidFill>
              </a:rPr>
              <a:t>Swift includes modern features like optionals and type inference, enhancing code safety and reducing errors.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rgbClr val="7787A0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Performance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rgbClr val="7787A0"/>
                </a:solidFill>
              </a:rPr>
              <a:t>    </a:t>
            </a:r>
            <a:r>
              <a:rPr lang="en-US">
                <a:solidFill>
                  <a:schemeClr val="bg1"/>
                </a:solidFill>
              </a:rPr>
              <a:t>Swift is optimized for performance, offering fast execution and low memory footprint.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Expressiveness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rgbClr val="7787A0"/>
                </a:solidFill>
              </a:rPr>
              <a:t>     </a:t>
            </a:r>
            <a:r>
              <a:rPr lang="en-US">
                <a:solidFill>
                  <a:schemeClr val="bg1"/>
                </a:solidFill>
              </a:rPr>
              <a:t>Swift's concise syntax and expressive features enable developers to write clean and maintainable code.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rgbClr val="7787A0"/>
              </a:solidFill>
            </a:endParaRPr>
          </a:p>
          <a:p>
            <a:pPr algn="ctr"/>
            <a:r>
              <a:rPr lang="en-US" sz="2400" u="sng">
                <a:solidFill>
                  <a:srgbClr val="7787A0"/>
                </a:solidFill>
              </a:rPr>
              <a:t>Weaknesses</a:t>
            </a:r>
            <a:endParaRPr lang="en-US" sz="2400" u="sng">
              <a:solidFill>
                <a:srgbClr val="7787A0"/>
              </a:solidFill>
            </a:endParaRPr>
          </a:p>
          <a:p>
            <a:pPr algn="l"/>
            <a:endParaRPr lang="en-US">
              <a:solidFill>
                <a:srgbClr val="7787A0"/>
              </a:solidFill>
            </a:endParaRPr>
          </a:p>
          <a:p>
            <a:pPr algn="l"/>
            <a:r>
              <a:rPr lang="en-US">
                <a:solidFill>
                  <a:srgbClr val="7787A0"/>
                </a:solidFill>
              </a:rPr>
              <a:t></a:t>
            </a:r>
            <a:r>
              <a:rPr lang="en-US">
                <a:solidFill>
                  <a:schemeClr val="tx1"/>
                </a:solidFill>
              </a:rPr>
              <a:t>Limited Platform Support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rgbClr val="7787A0"/>
                </a:solidFill>
              </a:rPr>
              <a:t>        </a:t>
            </a:r>
            <a:r>
              <a:rPr lang="en-US">
                <a:solidFill>
                  <a:schemeClr val="bg1"/>
                </a:solidFill>
              </a:rPr>
              <a:t>  Swift is primarily used for iOS and macOS development, limiting its applicability to other platforms.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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Content Placeholder 7" descr="pngegg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895" y="527050"/>
            <a:ext cx="3223260" cy="2901950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742315" y="4626610"/>
            <a:ext cx="4206875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i="1">
              <a:solidFill>
                <a:srgbClr val="7FBAB6"/>
              </a:solidFill>
              <a:sym typeface="+mn-ea"/>
            </a:endParaRPr>
          </a:p>
          <a:p>
            <a:endParaRPr lang="en-US" i="1">
              <a:solidFill>
                <a:srgbClr val="7FBAB6"/>
              </a:solidFill>
              <a:sym typeface="+mn-ea"/>
            </a:endParaRPr>
          </a:p>
          <a:p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85115" y="4215765"/>
            <a:ext cx="4469765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>
                <a:solidFill>
                  <a:srgbClr val="7FBAB6"/>
                </a:solidFill>
              </a:rPr>
              <a:t>Platform:</a:t>
            </a:r>
            <a:r>
              <a:rPr lang="en-US"/>
              <a:t> iOS</a:t>
            </a:r>
            <a:endParaRPr lang="en-US"/>
          </a:p>
          <a:p>
            <a:endParaRPr lang="en-US"/>
          </a:p>
          <a:p>
            <a:r>
              <a:rPr lang="en-US" i="1">
                <a:solidFill>
                  <a:srgbClr val="7FBAB6"/>
                </a:solidFill>
                <a:sym typeface="+mn-ea"/>
              </a:rPr>
              <a:t>Overview</a:t>
            </a:r>
            <a:endParaRPr lang="en-US" i="1">
              <a:solidFill>
                <a:srgbClr val="7FBAB6"/>
              </a:solidFill>
            </a:endParaRPr>
          </a:p>
          <a:p>
            <a:r>
              <a:rPr lang="en-US">
                <a:sym typeface="+mn-ea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Kotlin is a modern programming language developed by JetBrains, officially supported by Google for Android app development.</a:t>
            </a:r>
            <a:endParaRPr lang="en-US" sz="1400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2" name="Picture 31" descr="pngegg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10" y="2762250"/>
            <a:ext cx="3091815" cy="2760345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429895" y="3429000"/>
            <a:ext cx="31813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rgbClr val="7FBAB6"/>
                </a:solidFill>
              </a:rPr>
              <a:t>SWIFT</a:t>
            </a:r>
            <a:endParaRPr lang="en-US" sz="3200">
              <a:solidFill>
                <a:srgbClr val="7FBAB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173355" y="0"/>
            <a:ext cx="12364085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912" y="156845"/>
              <a:ext cx="11860803" cy="6559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矩形 9"/>
          <p:cNvSpPr/>
          <p:nvPr/>
        </p:nvSpPr>
        <p:spPr>
          <a:xfrm>
            <a:off x="125095" y="283845"/>
            <a:ext cx="11902440" cy="6431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466840" y="-635"/>
            <a:ext cx="5724525" cy="6859270"/>
          </a:xfrm>
          <a:prstGeom prst="rect">
            <a:avLst/>
          </a:pr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60210" y="0"/>
            <a:ext cx="5266690" cy="6774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/>
              <a:t></a:t>
            </a:r>
            <a:r>
              <a:rPr lang="en-US" sz="2400" u="sng">
                <a:solidFill>
                  <a:srgbClr val="7787A0"/>
                </a:solidFill>
              </a:rPr>
              <a:t>Strengths</a:t>
            </a:r>
            <a:endParaRPr lang="en-US" sz="2400" u="sng">
              <a:solidFill>
                <a:srgbClr val="7787A0"/>
              </a:solidFill>
            </a:endParaRPr>
          </a:p>
          <a:p>
            <a:pPr algn="l"/>
            <a:endParaRPr lang="en-US"/>
          </a:p>
          <a:p>
            <a:pPr algn="l"/>
            <a:r>
              <a:rPr lang="en-US"/>
              <a:t>    </a:t>
            </a:r>
            <a:r>
              <a:rPr lang="en-US">
                <a:solidFill>
                  <a:schemeClr val="tx1"/>
                </a:solidFill>
              </a:rPr>
              <a:t>Cross-Platform Compatibility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          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  JavaScript allows developers to write code once and deploy it across multiple platforms.</a:t>
            </a:r>
            <a:endParaRPr lang="en-US" sz="1600">
              <a:solidFill>
                <a:schemeClr val="bg1"/>
              </a:solidFill>
            </a:endParaRPr>
          </a:p>
          <a:p>
            <a:pPr algn="l"/>
            <a:endParaRPr lang="en-US" sz="1600">
              <a:solidFill>
                <a:schemeClr val="bg1"/>
              </a:solidFill>
            </a:endParaRPr>
          </a:p>
          <a:p>
            <a:pPr algn="l"/>
            <a:r>
              <a:rPr lang="en-US"/>
              <a:t>Large Community</a:t>
            </a:r>
            <a:endParaRPr lang="en-US"/>
          </a:p>
          <a:p>
            <a:pPr algn="l"/>
            <a:r>
              <a:rPr lang="en-US"/>
              <a:t>        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bg1"/>
                </a:solidFill>
              </a:rPr>
              <a:t>JavaScript has a vast and active developer community, providing ample resources and support.</a:t>
            </a:r>
            <a:endParaRPr lang="en-US" sz="1600">
              <a:solidFill>
                <a:schemeClr val="bg1"/>
              </a:solidFill>
            </a:endParaRPr>
          </a:p>
          <a:p>
            <a:pPr algn="l"/>
            <a:endParaRPr lang="en-US" sz="1600">
              <a:solidFill>
                <a:schemeClr val="bg1"/>
              </a:solidFill>
            </a:endParaRPr>
          </a:p>
          <a:p>
            <a:pPr algn="l"/>
            <a:r>
              <a:rPr lang="en-US"/>
              <a:t>Rapid Development</a:t>
            </a:r>
            <a:endParaRPr lang="en-US"/>
          </a:p>
          <a:p>
            <a:pPr algn="l"/>
            <a:r>
              <a:rPr lang="en-US"/>
              <a:t>       </a:t>
            </a:r>
            <a:r>
              <a:rPr lang="en-US" sz="1600"/>
              <a:t> </a:t>
            </a:r>
            <a:r>
              <a:rPr lang="en-US" sz="1600">
                <a:solidFill>
                  <a:schemeClr val="bg1"/>
                </a:solidFill>
              </a:rPr>
              <a:t>Frameworks like React Native offer fast development cycles by enabling code reuse and hot reloading.</a:t>
            </a:r>
            <a:endParaRPr lang="en-US" sz="1600">
              <a:solidFill>
                <a:schemeClr val="bg1"/>
              </a:solidFill>
            </a:endParaRPr>
          </a:p>
          <a:p>
            <a:pPr algn="l"/>
            <a:endParaRPr lang="en-US"/>
          </a:p>
          <a:p>
            <a:pPr algn="l"/>
            <a:r>
              <a:rPr lang="en-US"/>
              <a:t> </a:t>
            </a:r>
            <a:r>
              <a:rPr lang="en-US" sz="2000" u="sng">
                <a:solidFill>
                  <a:srgbClr val="7787A0"/>
                </a:solidFill>
              </a:rPr>
              <a:t>Weaknesses:</a:t>
            </a:r>
            <a:endParaRPr lang="en-US" sz="2000" u="sng">
              <a:solidFill>
                <a:srgbClr val="7787A0"/>
              </a:solidFill>
            </a:endParaRPr>
          </a:p>
          <a:p>
            <a:pPr algn="l"/>
            <a:endParaRPr lang="en-US"/>
          </a:p>
          <a:p>
            <a:pPr algn="l"/>
            <a:r>
              <a:rPr lang="en-US"/>
              <a:t>Performance</a:t>
            </a:r>
            <a:endParaRPr lang="en-US"/>
          </a:p>
          <a:p>
            <a:pPr algn="l"/>
            <a:r>
              <a:rPr lang="en-US"/>
              <a:t>       </a:t>
            </a:r>
            <a:r>
              <a:rPr lang="en-US" sz="1600">
                <a:solidFill>
                  <a:schemeClr val="bg1"/>
                </a:solidFill>
              </a:rPr>
              <a:t>Cross-platform apps built with JavaScript may suffer from performance issues compared to native apps.</a:t>
            </a:r>
            <a:endParaRPr lang="en-US" sz="1600">
              <a:solidFill>
                <a:schemeClr val="bg1"/>
              </a:solidFill>
            </a:endParaRPr>
          </a:p>
          <a:p>
            <a:pPr algn="l"/>
            <a:endParaRPr lang="en-US" sz="1600">
              <a:solidFill>
                <a:schemeClr val="bg1"/>
              </a:solidFill>
            </a:endParaRPr>
          </a:p>
          <a:p>
            <a:pPr algn="l"/>
            <a:r>
              <a:rPr lang="en-US"/>
              <a:t>Dependency on Frameworks</a:t>
            </a:r>
            <a:endParaRPr lang="en-US"/>
          </a:p>
          <a:p>
            <a:pPr algn="l"/>
            <a:r>
              <a:rPr lang="en-US"/>
              <a:t>          </a:t>
            </a:r>
            <a:r>
              <a:rPr lang="en-US" sz="1600">
                <a:solidFill>
                  <a:schemeClr val="bg1"/>
                </a:solidFill>
              </a:rPr>
              <a:t>Developers using frameworks like React Native may face limitations or dependencies on framework-specific features.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8" name="Content Placeholder 7" descr="pngegg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080" y="283845"/>
            <a:ext cx="2878455" cy="2633345"/>
          </a:xfrm>
          <a:prstGeom prst="rect">
            <a:avLst/>
          </a:prstGeom>
        </p:spPr>
      </p:pic>
      <p:sp>
        <p:nvSpPr>
          <p:cNvPr id="33" name="Text Box 32"/>
          <p:cNvSpPr txBox="1"/>
          <p:nvPr/>
        </p:nvSpPr>
        <p:spPr>
          <a:xfrm>
            <a:off x="238760" y="2708910"/>
            <a:ext cx="3025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rgbClr val="7FBAB6"/>
                </a:solidFill>
              </a:rPr>
              <a:t>REACT NATIVE</a:t>
            </a:r>
            <a:endParaRPr lang="en-US" sz="2400">
              <a:solidFill>
                <a:srgbClr val="7FBAB6"/>
              </a:solidFill>
            </a:endParaRPr>
          </a:p>
        </p:txBody>
      </p:sp>
      <p:pic>
        <p:nvPicPr>
          <p:cNvPr id="30" name="Picture 29" descr="pngegg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45" y="1276985"/>
            <a:ext cx="4235450" cy="4538980"/>
          </a:xfrm>
          <a:prstGeom prst="rect">
            <a:avLst/>
          </a:prstGeom>
        </p:spPr>
      </p:pic>
      <p:pic>
        <p:nvPicPr>
          <p:cNvPr id="32" name="Picture 31" descr="pngegg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1294130"/>
            <a:ext cx="1802130" cy="1623060"/>
          </a:xfrm>
          <a:prstGeom prst="rect">
            <a:avLst/>
          </a:prstGeom>
        </p:spPr>
      </p:pic>
      <p:sp>
        <p:nvSpPr>
          <p:cNvPr id="34" name="Text Box 33"/>
          <p:cNvSpPr txBox="1"/>
          <p:nvPr/>
        </p:nvSpPr>
        <p:spPr>
          <a:xfrm>
            <a:off x="238760" y="3569970"/>
            <a:ext cx="4728210" cy="2468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7FBAB6"/>
                </a:solidFill>
              </a:rPr>
              <a:t>Platform:</a:t>
            </a:r>
            <a:r>
              <a:rPr lang="en-US" sz="1600"/>
              <a:t>Cross-platform (iOS, Android, Web)</a:t>
            </a:r>
            <a:endParaRPr lang="en-US" sz="1600"/>
          </a:p>
          <a:p>
            <a:endParaRPr lang="en-US"/>
          </a:p>
          <a:p>
            <a:r>
              <a:rPr lang="en-US">
                <a:solidFill>
                  <a:srgbClr val="7FBAB6"/>
                </a:solidFill>
              </a:rPr>
              <a:t>Overview</a:t>
            </a:r>
            <a:endParaRPr lang="en-US">
              <a:solidFill>
                <a:srgbClr val="7FBAB6"/>
              </a:solidFill>
            </a:endParaRPr>
          </a:p>
          <a:p>
            <a:r>
              <a:rPr lang="en-US">
                <a:solidFill>
                  <a:srgbClr val="7FBAB6"/>
                </a:solidFill>
              </a:rPr>
              <a:t>    </a:t>
            </a:r>
            <a:r>
              <a:rPr lang="en-US"/>
              <a:t> </a:t>
            </a:r>
            <a:r>
              <a:rPr lang="en-US" sz="1600"/>
              <a:t>JavaScript, along with frameworks like React Native, enables cross-platform mobile app development.</a:t>
            </a:r>
            <a:endParaRPr 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1277053" y="350132"/>
            <a:ext cx="2146570" cy="825647"/>
          </a:xfrm>
          <a:custGeom>
            <a:avLst/>
            <a:gdLst>
              <a:gd name="connsiteX0" fmla="*/ 0 w 4319081"/>
              <a:gd name="connsiteY0" fmla="*/ 0 h 1206230"/>
              <a:gd name="connsiteX1" fmla="*/ 4319081 w 4319081"/>
              <a:gd name="connsiteY1" fmla="*/ 0 h 1206230"/>
              <a:gd name="connsiteX2" fmla="*/ 3793788 w 4319081"/>
              <a:gd name="connsiteY2" fmla="*/ 350196 h 1206230"/>
              <a:gd name="connsiteX3" fmla="*/ 3638145 w 4319081"/>
              <a:gd name="connsiteY3" fmla="*/ 525294 h 1206230"/>
              <a:gd name="connsiteX4" fmla="*/ 3346315 w 4319081"/>
              <a:gd name="connsiteY4" fmla="*/ 661481 h 1206230"/>
              <a:gd name="connsiteX5" fmla="*/ 2723745 w 4319081"/>
              <a:gd name="connsiteY5" fmla="*/ 972766 h 1206230"/>
              <a:gd name="connsiteX6" fmla="*/ 2451371 w 4319081"/>
              <a:gd name="connsiteY6" fmla="*/ 1206230 h 1206230"/>
              <a:gd name="connsiteX7" fmla="*/ 1828800 w 4319081"/>
              <a:gd name="connsiteY7" fmla="*/ 992222 h 1206230"/>
              <a:gd name="connsiteX8" fmla="*/ 972766 w 4319081"/>
              <a:gd name="connsiteY8" fmla="*/ 564205 h 1206230"/>
              <a:gd name="connsiteX9" fmla="*/ 0 w 4319081"/>
              <a:gd name="connsiteY9" fmla="*/ 0 h 12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9081" h="1206230">
                <a:moveTo>
                  <a:pt x="0" y="0"/>
                </a:moveTo>
                <a:lnTo>
                  <a:pt x="4319081" y="0"/>
                </a:lnTo>
                <a:lnTo>
                  <a:pt x="3793788" y="350196"/>
                </a:lnTo>
                <a:lnTo>
                  <a:pt x="3638145" y="525294"/>
                </a:lnTo>
                <a:lnTo>
                  <a:pt x="3346315" y="661481"/>
                </a:lnTo>
                <a:lnTo>
                  <a:pt x="2723745" y="972766"/>
                </a:lnTo>
                <a:lnTo>
                  <a:pt x="2451371" y="1206230"/>
                </a:lnTo>
                <a:lnTo>
                  <a:pt x="1828800" y="992222"/>
                </a:lnTo>
                <a:lnTo>
                  <a:pt x="972766" y="564205"/>
                </a:lnTo>
                <a:lnTo>
                  <a:pt x="0" y="0"/>
                </a:lnTo>
                <a:close/>
              </a:path>
            </a:pathLst>
          </a:cu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67510" y="214009"/>
            <a:ext cx="11656980" cy="6429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42"/>
          <p:cNvSpPr/>
          <p:nvPr/>
        </p:nvSpPr>
        <p:spPr>
          <a:xfrm>
            <a:off x="394510" y="341009"/>
            <a:ext cx="11656980" cy="6429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-3175" y="0"/>
            <a:ext cx="12198350" cy="6771005"/>
            <a:chOff x="-3242" y="0"/>
            <a:chExt cx="12198484" cy="6858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" name="矩形 59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矩形 42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53" name="平行四边形 52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平行四边形 53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平行四边形 55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平行四边形 56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" name="平行四边形 58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46" name="平行四边形 45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平行四边形 46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平行四边形 48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平行四边形 49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平行四边形 50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平行四边形 51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任意多边形: 形状 38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: 形状 39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任意多边形: 形状 39"/>
          <p:cNvSpPr/>
          <p:nvPr/>
        </p:nvSpPr>
        <p:spPr>
          <a:xfrm>
            <a:off x="4838065" y="1676400"/>
            <a:ext cx="2012950" cy="2023110"/>
          </a:xfrm>
          <a:custGeom>
            <a:avLst/>
            <a:gdLst>
              <a:gd name="connsiteX0" fmla="*/ 0 w 4319081"/>
              <a:gd name="connsiteY0" fmla="*/ 0 h 1206230"/>
              <a:gd name="connsiteX1" fmla="*/ 4319081 w 4319081"/>
              <a:gd name="connsiteY1" fmla="*/ 0 h 1206230"/>
              <a:gd name="connsiteX2" fmla="*/ 3793788 w 4319081"/>
              <a:gd name="connsiteY2" fmla="*/ 350196 h 1206230"/>
              <a:gd name="connsiteX3" fmla="*/ 3638145 w 4319081"/>
              <a:gd name="connsiteY3" fmla="*/ 525294 h 1206230"/>
              <a:gd name="connsiteX4" fmla="*/ 3346315 w 4319081"/>
              <a:gd name="connsiteY4" fmla="*/ 661481 h 1206230"/>
              <a:gd name="connsiteX5" fmla="*/ 2723745 w 4319081"/>
              <a:gd name="connsiteY5" fmla="*/ 972766 h 1206230"/>
              <a:gd name="connsiteX6" fmla="*/ 2451371 w 4319081"/>
              <a:gd name="connsiteY6" fmla="*/ 1206230 h 1206230"/>
              <a:gd name="connsiteX7" fmla="*/ 1828800 w 4319081"/>
              <a:gd name="connsiteY7" fmla="*/ 992222 h 1206230"/>
              <a:gd name="connsiteX8" fmla="*/ 972766 w 4319081"/>
              <a:gd name="connsiteY8" fmla="*/ 564205 h 1206230"/>
              <a:gd name="connsiteX9" fmla="*/ 0 w 4319081"/>
              <a:gd name="connsiteY9" fmla="*/ 0 h 12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9081" h="1206230">
                <a:moveTo>
                  <a:pt x="0" y="0"/>
                </a:moveTo>
                <a:lnTo>
                  <a:pt x="4319081" y="0"/>
                </a:lnTo>
                <a:lnTo>
                  <a:pt x="3793788" y="350196"/>
                </a:lnTo>
                <a:lnTo>
                  <a:pt x="3638145" y="525294"/>
                </a:lnTo>
                <a:lnTo>
                  <a:pt x="3346315" y="661481"/>
                </a:lnTo>
                <a:lnTo>
                  <a:pt x="2723745" y="972766"/>
                </a:lnTo>
                <a:lnTo>
                  <a:pt x="2451371" y="1206230"/>
                </a:lnTo>
                <a:lnTo>
                  <a:pt x="1828800" y="992222"/>
                </a:lnTo>
                <a:lnTo>
                  <a:pt x="972766" y="564205"/>
                </a:lnTo>
                <a:lnTo>
                  <a:pt x="0" y="0"/>
                </a:lnTo>
                <a:close/>
              </a:path>
            </a:pathLst>
          </a:cu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961515" y="4161155"/>
            <a:ext cx="87483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Review and compar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ison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of mobile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app frameworks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54980" y="2043430"/>
            <a:ext cx="778510" cy="656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600">
                <a:solidFill>
                  <a:schemeClr val="bg1"/>
                </a:solidFill>
                <a:sym typeface="+mn-ea"/>
              </a:rPr>
              <a:t>03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矩形 9"/>
          <p:cNvSpPr/>
          <p:nvPr/>
        </p:nvSpPr>
        <p:spPr>
          <a:xfrm>
            <a:off x="292735" y="268605"/>
            <a:ext cx="11733530" cy="6344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90319" y="1456455"/>
            <a:ext cx="2109970" cy="1880256"/>
          </a:xfrm>
          <a:prstGeom prst="rect">
            <a:avLst/>
          </a:pr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419302" y="1456455"/>
            <a:ext cx="2109970" cy="1880256"/>
          </a:xfrm>
          <a:prstGeom prst="rect">
            <a:avLst/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en-US" sz="1400">
              <a:solidFill>
                <a:schemeClr val="bg1"/>
              </a:solidFill>
              <a:sym typeface="+mn-ea"/>
            </a:endParaRPr>
          </a:p>
          <a:p>
            <a:pPr algn="dist"/>
            <a:endParaRPr lang="en-US" sz="1400">
              <a:solidFill>
                <a:schemeClr val="bg1"/>
              </a:solidFill>
              <a:sym typeface="+mn-ea"/>
            </a:endParaRPr>
          </a:p>
          <a:p>
            <a:pPr algn="dist"/>
            <a:endParaRPr lang="en-US" sz="1400">
              <a:solidFill>
                <a:schemeClr val="bg1"/>
              </a:solidFill>
              <a:sym typeface="+mn-ea"/>
            </a:endParaRPr>
          </a:p>
          <a:p>
            <a:pPr algn="dist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dist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662728" y="4029257"/>
            <a:ext cx="2109970" cy="1880256"/>
          </a:xfrm>
          <a:prstGeom prst="rect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891711" y="4029257"/>
            <a:ext cx="2109970" cy="1880256"/>
          </a:xfrm>
          <a:prstGeom prst="rect">
            <a:avLst/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dist"/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pngegg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680" y="1456690"/>
            <a:ext cx="1045845" cy="1035685"/>
          </a:xfrm>
          <a:prstGeom prst="rect">
            <a:avLst/>
          </a:prstGeom>
        </p:spPr>
      </p:pic>
      <p:pic>
        <p:nvPicPr>
          <p:cNvPr id="7" name="Picture 6" descr="pngegg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905" y="1405255"/>
            <a:ext cx="2704465" cy="880110"/>
          </a:xfrm>
          <a:prstGeom prst="rect">
            <a:avLst/>
          </a:prstGeom>
        </p:spPr>
      </p:pic>
      <p:pic>
        <p:nvPicPr>
          <p:cNvPr id="8" name="Picture 7" descr="pngegg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35" y="4241800"/>
            <a:ext cx="1195070" cy="1124585"/>
          </a:xfrm>
          <a:prstGeom prst="rect">
            <a:avLst/>
          </a:prstGeom>
        </p:spPr>
      </p:pic>
      <p:pic>
        <p:nvPicPr>
          <p:cNvPr id="29" name="Picture 28" descr="pngegg (7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575" y="4029075"/>
            <a:ext cx="1389380" cy="1238885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3048000" y="365125"/>
            <a:ext cx="6096000" cy="615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Review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of mobile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app frameworks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412240" y="2014220"/>
            <a:ext cx="1719580" cy="653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>
                <a:solidFill>
                  <a:schemeClr val="bg1"/>
                </a:solidFill>
              </a:rPr>
              <a:t>Ionic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6509385" y="1969770"/>
            <a:ext cx="2024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  <a:sym typeface="+mn-ea"/>
              </a:rPr>
              <a:t>Xamarin</a:t>
            </a:r>
            <a:endParaRPr lang="en-US" sz="4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3748405" y="4577080"/>
            <a:ext cx="2024380" cy="705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  <a:sym typeface="+mn-ea"/>
              </a:rPr>
              <a:t>React Native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8891905" y="4576445"/>
            <a:ext cx="2024380" cy="789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000">
                <a:solidFill>
                  <a:schemeClr val="bg1"/>
                </a:solidFill>
                <a:sym typeface="+mn-ea"/>
              </a:rPr>
              <a:t>Flutter</a:t>
            </a:r>
            <a:endParaRPr lang="en-US" sz="4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635" y="0"/>
            <a:ext cx="12191365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5026025" y="1145163"/>
            <a:ext cx="2139950" cy="4782185"/>
            <a:chOff x="8824" y="2495"/>
            <a:chExt cx="2447" cy="5468"/>
          </a:xfrm>
        </p:grpSpPr>
        <p:sp>
          <p:nvSpPr>
            <p:cNvPr id="97" name="Shape 33768"/>
            <p:cNvSpPr/>
            <p:nvPr/>
          </p:nvSpPr>
          <p:spPr>
            <a:xfrm>
              <a:off x="8824" y="3666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8" name="Shape 33769"/>
            <p:cNvSpPr/>
            <p:nvPr/>
          </p:nvSpPr>
          <p:spPr>
            <a:xfrm>
              <a:off x="9244" y="4443"/>
              <a:ext cx="366" cy="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9" name="Shape 33771"/>
            <p:cNvSpPr/>
            <p:nvPr/>
          </p:nvSpPr>
          <p:spPr>
            <a:xfrm>
              <a:off x="10097" y="4884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A1CBB7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0" name="Shape 33772"/>
            <p:cNvSpPr/>
            <p:nvPr/>
          </p:nvSpPr>
          <p:spPr>
            <a:xfrm>
              <a:off x="10463" y="5679"/>
              <a:ext cx="356" cy="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657"/>
                  </a:moveTo>
                  <a:cubicBezTo>
                    <a:pt x="8670" y="14657"/>
                    <a:pt x="6943" y="12930"/>
                    <a:pt x="6943" y="10800"/>
                  </a:cubicBezTo>
                  <a:cubicBezTo>
                    <a:pt x="6943" y="8670"/>
                    <a:pt x="8670" y="6943"/>
                    <a:pt x="10800" y="6943"/>
                  </a:cubicBezTo>
                  <a:cubicBezTo>
                    <a:pt x="12930" y="6943"/>
                    <a:pt x="14657" y="8670"/>
                    <a:pt x="14657" y="10800"/>
                  </a:cubicBezTo>
                  <a:cubicBezTo>
                    <a:pt x="14657" y="12930"/>
                    <a:pt x="12930" y="14657"/>
                    <a:pt x="10800" y="14657"/>
                  </a:cubicBezTo>
                  <a:close/>
                  <a:moveTo>
                    <a:pt x="20016" y="9930"/>
                  </a:moveTo>
                  <a:cubicBezTo>
                    <a:pt x="21001" y="9522"/>
                    <a:pt x="21600" y="9257"/>
                    <a:pt x="21600" y="9257"/>
                  </a:cubicBezTo>
                  <a:lnTo>
                    <a:pt x="20829" y="6171"/>
                  </a:lnTo>
                  <a:cubicBezTo>
                    <a:pt x="20829" y="6171"/>
                    <a:pt x="20119" y="6283"/>
                    <a:pt x="18990" y="6492"/>
                  </a:cubicBezTo>
                  <a:cubicBezTo>
                    <a:pt x="18430" y="5424"/>
                    <a:pt x="17677" y="4501"/>
                    <a:pt x="16789" y="3749"/>
                  </a:cubicBezTo>
                  <a:cubicBezTo>
                    <a:pt x="17377" y="2418"/>
                    <a:pt x="17743" y="1543"/>
                    <a:pt x="17743" y="1543"/>
                  </a:cubicBezTo>
                  <a:lnTo>
                    <a:pt x="14657" y="0"/>
                  </a:lnTo>
                  <a:cubicBezTo>
                    <a:pt x="14657" y="0"/>
                    <a:pt x="14156" y="750"/>
                    <a:pt x="13405" y="1922"/>
                  </a:cubicBezTo>
                  <a:cubicBezTo>
                    <a:pt x="12297" y="1595"/>
                    <a:pt x="11120" y="1470"/>
                    <a:pt x="9929" y="1584"/>
                  </a:cubicBezTo>
                  <a:cubicBezTo>
                    <a:pt x="9522" y="599"/>
                    <a:pt x="9257" y="0"/>
                    <a:pt x="9257" y="0"/>
                  </a:cubicBezTo>
                  <a:lnTo>
                    <a:pt x="6171" y="771"/>
                  </a:lnTo>
                  <a:cubicBezTo>
                    <a:pt x="6171" y="771"/>
                    <a:pt x="6283" y="1481"/>
                    <a:pt x="6492" y="2610"/>
                  </a:cubicBezTo>
                  <a:cubicBezTo>
                    <a:pt x="5420" y="3172"/>
                    <a:pt x="4494" y="3929"/>
                    <a:pt x="3740" y="4821"/>
                  </a:cubicBezTo>
                  <a:cubicBezTo>
                    <a:pt x="2414" y="4227"/>
                    <a:pt x="1543" y="3857"/>
                    <a:pt x="1543" y="3857"/>
                  </a:cubicBezTo>
                  <a:lnTo>
                    <a:pt x="0" y="6943"/>
                  </a:lnTo>
                  <a:cubicBezTo>
                    <a:pt x="0" y="6943"/>
                    <a:pt x="748" y="7450"/>
                    <a:pt x="1919" y="8207"/>
                  </a:cubicBezTo>
                  <a:cubicBezTo>
                    <a:pt x="1595" y="9313"/>
                    <a:pt x="1471" y="10485"/>
                    <a:pt x="1584" y="11672"/>
                  </a:cubicBezTo>
                  <a:cubicBezTo>
                    <a:pt x="599" y="12078"/>
                    <a:pt x="0" y="12343"/>
                    <a:pt x="0" y="12343"/>
                  </a:cubicBezTo>
                  <a:lnTo>
                    <a:pt x="771" y="15429"/>
                  </a:lnTo>
                  <a:cubicBezTo>
                    <a:pt x="771" y="15429"/>
                    <a:pt x="1480" y="15317"/>
                    <a:pt x="2609" y="15107"/>
                  </a:cubicBezTo>
                  <a:cubicBezTo>
                    <a:pt x="3172" y="16179"/>
                    <a:pt x="3928" y="17106"/>
                    <a:pt x="4820" y="17860"/>
                  </a:cubicBezTo>
                  <a:cubicBezTo>
                    <a:pt x="4227" y="19186"/>
                    <a:pt x="3857" y="20057"/>
                    <a:pt x="3857" y="20057"/>
                  </a:cubicBezTo>
                  <a:lnTo>
                    <a:pt x="6943" y="21600"/>
                  </a:lnTo>
                  <a:cubicBezTo>
                    <a:pt x="6943" y="21600"/>
                    <a:pt x="7449" y="20852"/>
                    <a:pt x="8206" y="19681"/>
                  </a:cubicBezTo>
                  <a:cubicBezTo>
                    <a:pt x="9312" y="20005"/>
                    <a:pt x="10485" y="20129"/>
                    <a:pt x="11672" y="20016"/>
                  </a:cubicBezTo>
                  <a:cubicBezTo>
                    <a:pt x="12078" y="21001"/>
                    <a:pt x="12343" y="21600"/>
                    <a:pt x="12343" y="21600"/>
                  </a:cubicBezTo>
                  <a:lnTo>
                    <a:pt x="15429" y="20829"/>
                  </a:lnTo>
                  <a:cubicBezTo>
                    <a:pt x="15429" y="20829"/>
                    <a:pt x="15317" y="20120"/>
                    <a:pt x="15107" y="18991"/>
                  </a:cubicBezTo>
                  <a:cubicBezTo>
                    <a:pt x="16176" y="18431"/>
                    <a:pt x="17099" y="17676"/>
                    <a:pt x="17852" y="16788"/>
                  </a:cubicBezTo>
                  <a:cubicBezTo>
                    <a:pt x="19183" y="17377"/>
                    <a:pt x="20057" y="17743"/>
                    <a:pt x="20057" y="17743"/>
                  </a:cubicBezTo>
                  <a:lnTo>
                    <a:pt x="21600" y="14657"/>
                  </a:lnTo>
                  <a:cubicBezTo>
                    <a:pt x="21600" y="14657"/>
                    <a:pt x="20851" y="14156"/>
                    <a:pt x="19678" y="13405"/>
                  </a:cubicBezTo>
                  <a:cubicBezTo>
                    <a:pt x="20005" y="12296"/>
                    <a:pt x="20130" y="11120"/>
                    <a:pt x="20016" y="993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1" name="Shape 33774"/>
            <p:cNvSpPr/>
            <p:nvPr/>
          </p:nvSpPr>
          <p:spPr>
            <a:xfrm>
              <a:off x="10097" y="3666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2" name="Shape 33775"/>
            <p:cNvSpPr/>
            <p:nvPr/>
          </p:nvSpPr>
          <p:spPr>
            <a:xfrm>
              <a:off x="10447" y="4500"/>
              <a:ext cx="414" cy="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9" y="10800"/>
                  </a:moveTo>
                  <a:lnTo>
                    <a:pt x="14850" y="5891"/>
                  </a:lnTo>
                  <a:lnTo>
                    <a:pt x="18865" y="5891"/>
                  </a:lnTo>
                  <a:lnTo>
                    <a:pt x="20250" y="10800"/>
                  </a:lnTo>
                  <a:lnTo>
                    <a:pt x="14829" y="10800"/>
                  </a:lnTo>
                  <a:close/>
                  <a:moveTo>
                    <a:pt x="20250" y="5564"/>
                  </a:moveTo>
                  <a:cubicBezTo>
                    <a:pt x="19879" y="3856"/>
                    <a:pt x="18900" y="3919"/>
                    <a:pt x="18900" y="3919"/>
                  </a:cubicBezTo>
                  <a:lnTo>
                    <a:pt x="13495" y="3919"/>
                  </a:lnTo>
                  <a:lnTo>
                    <a:pt x="13495" y="18655"/>
                  </a:lnTo>
                  <a:lnTo>
                    <a:pt x="15525" y="18655"/>
                  </a:lnTo>
                  <a:cubicBezTo>
                    <a:pt x="15527" y="14736"/>
                    <a:pt x="16734" y="14727"/>
                    <a:pt x="18225" y="14728"/>
                  </a:cubicBezTo>
                  <a:cubicBezTo>
                    <a:pt x="19716" y="14728"/>
                    <a:pt x="20918" y="14757"/>
                    <a:pt x="20924" y="18655"/>
                  </a:cubicBezTo>
                  <a:lnTo>
                    <a:pt x="21600" y="18655"/>
                  </a:lnTo>
                  <a:lnTo>
                    <a:pt x="21600" y="10817"/>
                  </a:lnTo>
                  <a:cubicBezTo>
                    <a:pt x="21600" y="10817"/>
                    <a:pt x="20621" y="7272"/>
                    <a:pt x="20250" y="5564"/>
                  </a:cubicBezTo>
                  <a:close/>
                  <a:moveTo>
                    <a:pt x="12690" y="1964"/>
                  </a:moveTo>
                  <a:lnTo>
                    <a:pt x="12690" y="18655"/>
                  </a:lnTo>
                  <a:lnTo>
                    <a:pt x="6750" y="18655"/>
                  </a:lnTo>
                  <a:cubicBezTo>
                    <a:pt x="6750" y="14728"/>
                    <a:pt x="5541" y="14728"/>
                    <a:pt x="4050" y="14728"/>
                  </a:cubicBezTo>
                  <a:cubicBezTo>
                    <a:pt x="2559" y="14728"/>
                    <a:pt x="1350" y="14728"/>
                    <a:pt x="1350" y="18655"/>
                  </a:cubicBezTo>
                  <a:lnTo>
                    <a:pt x="0" y="18655"/>
                  </a:lnTo>
                  <a:lnTo>
                    <a:pt x="0" y="1964"/>
                  </a:lnTo>
                  <a:cubicBezTo>
                    <a:pt x="0" y="1421"/>
                    <a:pt x="151" y="931"/>
                    <a:pt x="395" y="575"/>
                  </a:cubicBezTo>
                  <a:cubicBezTo>
                    <a:pt x="640" y="220"/>
                    <a:pt x="977" y="0"/>
                    <a:pt x="1350" y="0"/>
                  </a:cubicBezTo>
                  <a:lnTo>
                    <a:pt x="11340" y="0"/>
                  </a:lnTo>
                  <a:cubicBezTo>
                    <a:pt x="11713" y="0"/>
                    <a:pt x="12050" y="220"/>
                    <a:pt x="12295" y="575"/>
                  </a:cubicBezTo>
                  <a:cubicBezTo>
                    <a:pt x="12539" y="931"/>
                    <a:pt x="12690" y="1421"/>
                    <a:pt x="12690" y="1964"/>
                  </a:cubicBezTo>
                  <a:close/>
                  <a:moveTo>
                    <a:pt x="4050" y="19636"/>
                  </a:moveTo>
                  <a:cubicBezTo>
                    <a:pt x="3677" y="19636"/>
                    <a:pt x="3375" y="19197"/>
                    <a:pt x="3375" y="18655"/>
                  </a:cubicBezTo>
                  <a:cubicBezTo>
                    <a:pt x="3375" y="18112"/>
                    <a:pt x="3677" y="17673"/>
                    <a:pt x="4050" y="17673"/>
                  </a:cubicBezTo>
                  <a:cubicBezTo>
                    <a:pt x="4423" y="17673"/>
                    <a:pt x="4725" y="18112"/>
                    <a:pt x="4725" y="18655"/>
                  </a:cubicBezTo>
                  <a:cubicBezTo>
                    <a:pt x="4725" y="19197"/>
                    <a:pt x="4423" y="19636"/>
                    <a:pt x="4050" y="19636"/>
                  </a:cubicBezTo>
                  <a:close/>
                  <a:moveTo>
                    <a:pt x="4050" y="15709"/>
                  </a:moveTo>
                  <a:cubicBezTo>
                    <a:pt x="2932" y="15709"/>
                    <a:pt x="2025" y="17028"/>
                    <a:pt x="2025" y="18655"/>
                  </a:cubicBezTo>
                  <a:cubicBezTo>
                    <a:pt x="2025" y="20281"/>
                    <a:pt x="2932" y="21600"/>
                    <a:pt x="4050" y="21600"/>
                  </a:cubicBezTo>
                  <a:cubicBezTo>
                    <a:pt x="5168" y="21600"/>
                    <a:pt x="6075" y="20281"/>
                    <a:pt x="6075" y="18655"/>
                  </a:cubicBezTo>
                  <a:cubicBezTo>
                    <a:pt x="6075" y="17028"/>
                    <a:pt x="5168" y="15709"/>
                    <a:pt x="4050" y="15709"/>
                  </a:cubicBezTo>
                  <a:close/>
                  <a:moveTo>
                    <a:pt x="18225" y="19636"/>
                  </a:moveTo>
                  <a:cubicBezTo>
                    <a:pt x="17852" y="19636"/>
                    <a:pt x="17550" y="19197"/>
                    <a:pt x="17550" y="18655"/>
                  </a:cubicBezTo>
                  <a:cubicBezTo>
                    <a:pt x="17550" y="18112"/>
                    <a:pt x="17852" y="17673"/>
                    <a:pt x="18225" y="17673"/>
                  </a:cubicBezTo>
                  <a:cubicBezTo>
                    <a:pt x="18598" y="17673"/>
                    <a:pt x="18900" y="18112"/>
                    <a:pt x="18900" y="18655"/>
                  </a:cubicBezTo>
                  <a:cubicBezTo>
                    <a:pt x="18900" y="19197"/>
                    <a:pt x="18598" y="19636"/>
                    <a:pt x="18225" y="19636"/>
                  </a:cubicBezTo>
                  <a:close/>
                  <a:moveTo>
                    <a:pt x="18225" y="15709"/>
                  </a:moveTo>
                  <a:cubicBezTo>
                    <a:pt x="17107" y="15709"/>
                    <a:pt x="16200" y="17028"/>
                    <a:pt x="16200" y="18655"/>
                  </a:cubicBezTo>
                  <a:cubicBezTo>
                    <a:pt x="16200" y="20281"/>
                    <a:pt x="17107" y="21600"/>
                    <a:pt x="18225" y="21600"/>
                  </a:cubicBezTo>
                  <a:cubicBezTo>
                    <a:pt x="19343" y="21600"/>
                    <a:pt x="20250" y="20281"/>
                    <a:pt x="20250" y="18655"/>
                  </a:cubicBezTo>
                  <a:cubicBezTo>
                    <a:pt x="20250" y="17028"/>
                    <a:pt x="19343" y="15709"/>
                    <a:pt x="18225" y="1570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3" name="Shape 33777"/>
            <p:cNvSpPr/>
            <p:nvPr/>
          </p:nvSpPr>
          <p:spPr>
            <a:xfrm>
              <a:off x="9552" y="2495"/>
              <a:ext cx="992" cy="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31" h="21600" extrusionOk="0">
                  <a:moveTo>
                    <a:pt x="5216" y="0"/>
                  </a:moveTo>
                  <a:cubicBezTo>
                    <a:pt x="-5584" y="11692"/>
                    <a:pt x="3456" y="17640"/>
                    <a:pt x="5216" y="21600"/>
                  </a:cubicBezTo>
                  <a:cubicBezTo>
                    <a:pt x="6976" y="17640"/>
                    <a:pt x="16016" y="11692"/>
                    <a:pt x="5216" y="0"/>
                  </a:cubicBezTo>
                  <a:close/>
                </a:path>
              </a:pathLst>
            </a:custGeom>
            <a:solidFill>
              <a:srgbClr val="E9EFD5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" name="Shape 33778"/>
            <p:cNvSpPr/>
            <p:nvPr/>
          </p:nvSpPr>
          <p:spPr>
            <a:xfrm>
              <a:off x="9867" y="3188"/>
              <a:ext cx="362" cy="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5" name="Shape 33780"/>
            <p:cNvSpPr/>
            <p:nvPr/>
          </p:nvSpPr>
          <p:spPr>
            <a:xfrm>
              <a:off x="10097" y="6101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7FBAB6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6" name="Shape 33781"/>
            <p:cNvSpPr/>
            <p:nvPr/>
          </p:nvSpPr>
          <p:spPr>
            <a:xfrm>
              <a:off x="10419" y="6904"/>
              <a:ext cx="430" cy="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837" y="8637"/>
                  </a:lnTo>
                  <a:lnTo>
                    <a:pt x="17837" y="12781"/>
                  </a:lnTo>
                  <a:cubicBezTo>
                    <a:pt x="17837" y="13798"/>
                    <a:pt x="17539" y="14723"/>
                    <a:pt x="17049" y="15392"/>
                  </a:cubicBezTo>
                  <a:cubicBezTo>
                    <a:pt x="16550" y="16075"/>
                    <a:pt x="15855" y="16492"/>
                    <a:pt x="15079" y="16478"/>
                  </a:cubicBezTo>
                  <a:lnTo>
                    <a:pt x="9158" y="16478"/>
                  </a:lnTo>
                  <a:lnTo>
                    <a:pt x="9158" y="17810"/>
                  </a:lnTo>
                  <a:cubicBezTo>
                    <a:pt x="9158" y="18368"/>
                    <a:pt x="9328" y="18874"/>
                    <a:pt x="9602" y="19240"/>
                  </a:cubicBezTo>
                  <a:cubicBezTo>
                    <a:pt x="9876" y="19606"/>
                    <a:pt x="10255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503" y="19832"/>
                    <a:pt x="20882" y="19606"/>
                    <a:pt x="21156" y="19240"/>
                  </a:cubicBezTo>
                  <a:cubicBezTo>
                    <a:pt x="21430" y="18874"/>
                    <a:pt x="21600" y="18368"/>
                    <a:pt x="21600" y="17810"/>
                  </a:cubicBezTo>
                  <a:lnTo>
                    <a:pt x="21600" y="10554"/>
                  </a:lnTo>
                  <a:cubicBezTo>
                    <a:pt x="21600" y="9996"/>
                    <a:pt x="21430" y="9490"/>
                    <a:pt x="21156" y="9125"/>
                  </a:cubicBezTo>
                  <a:cubicBezTo>
                    <a:pt x="20882" y="8759"/>
                    <a:pt x="20503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1501" y="15450"/>
                    <a:pt x="983" y="15141"/>
                    <a:pt x="607" y="14640"/>
                  </a:cubicBezTo>
                  <a:cubicBezTo>
                    <a:pt x="232" y="14139"/>
                    <a:pt x="0" y="13447"/>
                    <a:pt x="0" y="12683"/>
                  </a:cubicBezTo>
                  <a:lnTo>
                    <a:pt x="0" y="2767"/>
                  </a:lnTo>
                  <a:cubicBezTo>
                    <a:pt x="0" y="2003"/>
                    <a:pt x="232" y="1311"/>
                    <a:pt x="607" y="811"/>
                  </a:cubicBezTo>
                  <a:cubicBezTo>
                    <a:pt x="983" y="310"/>
                    <a:pt x="1501" y="0"/>
                    <a:pt x="2074" y="0"/>
                  </a:cubicBezTo>
                  <a:lnTo>
                    <a:pt x="15034" y="0"/>
                  </a:lnTo>
                  <a:cubicBezTo>
                    <a:pt x="15606" y="0"/>
                    <a:pt x="16125" y="310"/>
                    <a:pt x="16500" y="811"/>
                  </a:cubicBezTo>
                  <a:cubicBezTo>
                    <a:pt x="16875" y="1311"/>
                    <a:pt x="17107" y="2003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3441"/>
                    <a:pt x="16886" y="14134"/>
                    <a:pt x="16522" y="14637"/>
                  </a:cubicBezTo>
                  <a:cubicBezTo>
                    <a:pt x="16159" y="15139"/>
                    <a:pt x="15651" y="15450"/>
                    <a:pt x="15079" y="15450"/>
                  </a:cubicBezTo>
                  <a:lnTo>
                    <a:pt x="9158" y="15450"/>
                  </a:lnTo>
                  <a:lnTo>
                    <a:pt x="6912" y="154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7" name="Shape 33783"/>
            <p:cNvSpPr/>
            <p:nvPr/>
          </p:nvSpPr>
          <p:spPr>
            <a:xfrm>
              <a:off x="8824" y="4884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A1CBB7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8" name="Shape 33784"/>
            <p:cNvSpPr/>
            <p:nvPr/>
          </p:nvSpPr>
          <p:spPr>
            <a:xfrm>
              <a:off x="9254" y="5675"/>
              <a:ext cx="298" cy="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" y="0"/>
                  </a:moveTo>
                  <a:cubicBezTo>
                    <a:pt x="372" y="0"/>
                    <a:pt x="0" y="302"/>
                    <a:pt x="0" y="675"/>
                  </a:cubicBezTo>
                  <a:cubicBezTo>
                    <a:pt x="0" y="1048"/>
                    <a:pt x="372" y="1350"/>
                    <a:pt x="831" y="1350"/>
                  </a:cubicBezTo>
                  <a:lnTo>
                    <a:pt x="20769" y="1350"/>
                  </a:lnTo>
                  <a:cubicBezTo>
                    <a:pt x="21228" y="1350"/>
                    <a:pt x="21600" y="1048"/>
                    <a:pt x="21600" y="675"/>
                  </a:cubicBezTo>
                  <a:cubicBezTo>
                    <a:pt x="21600" y="302"/>
                    <a:pt x="21228" y="0"/>
                    <a:pt x="20769" y="0"/>
                  </a:cubicBezTo>
                  <a:lnTo>
                    <a:pt x="831" y="0"/>
                  </a:lnTo>
                  <a:close/>
                  <a:moveTo>
                    <a:pt x="831" y="2025"/>
                  </a:moveTo>
                  <a:lnTo>
                    <a:pt x="831" y="15525"/>
                  </a:lnTo>
                  <a:cubicBezTo>
                    <a:pt x="831" y="15525"/>
                    <a:pt x="20769" y="15525"/>
                    <a:pt x="20769" y="15525"/>
                  </a:cubicBezTo>
                  <a:lnTo>
                    <a:pt x="20769" y="2025"/>
                  </a:lnTo>
                  <a:lnTo>
                    <a:pt x="831" y="2025"/>
                  </a:lnTo>
                  <a:close/>
                  <a:moveTo>
                    <a:pt x="15785" y="4050"/>
                  </a:moveTo>
                  <a:lnTo>
                    <a:pt x="18277" y="4050"/>
                  </a:lnTo>
                  <a:cubicBezTo>
                    <a:pt x="18277" y="4050"/>
                    <a:pt x="18277" y="13500"/>
                    <a:pt x="18277" y="13500"/>
                  </a:cubicBezTo>
                  <a:lnTo>
                    <a:pt x="15785" y="13500"/>
                  </a:lnTo>
                  <a:lnTo>
                    <a:pt x="15785" y="4050"/>
                  </a:lnTo>
                  <a:close/>
                  <a:moveTo>
                    <a:pt x="7477" y="6750"/>
                  </a:moveTo>
                  <a:lnTo>
                    <a:pt x="9969" y="6750"/>
                  </a:lnTo>
                  <a:cubicBezTo>
                    <a:pt x="9969" y="6750"/>
                    <a:pt x="9969" y="13500"/>
                    <a:pt x="9969" y="13500"/>
                  </a:cubicBezTo>
                  <a:lnTo>
                    <a:pt x="7477" y="13500"/>
                  </a:lnTo>
                  <a:lnTo>
                    <a:pt x="7477" y="6750"/>
                  </a:lnTo>
                  <a:close/>
                  <a:moveTo>
                    <a:pt x="11631" y="8775"/>
                  </a:moveTo>
                  <a:lnTo>
                    <a:pt x="14123" y="8775"/>
                  </a:lnTo>
                  <a:cubicBezTo>
                    <a:pt x="14123" y="8775"/>
                    <a:pt x="14123" y="13500"/>
                    <a:pt x="14123" y="13500"/>
                  </a:cubicBezTo>
                  <a:lnTo>
                    <a:pt x="11631" y="13500"/>
                  </a:lnTo>
                  <a:lnTo>
                    <a:pt x="11631" y="8775"/>
                  </a:lnTo>
                  <a:close/>
                  <a:moveTo>
                    <a:pt x="3323" y="10800"/>
                  </a:moveTo>
                  <a:lnTo>
                    <a:pt x="5815" y="10800"/>
                  </a:lnTo>
                  <a:cubicBezTo>
                    <a:pt x="5815" y="10800"/>
                    <a:pt x="5815" y="13500"/>
                    <a:pt x="5815" y="13500"/>
                  </a:cubicBezTo>
                  <a:lnTo>
                    <a:pt x="3323" y="13500"/>
                  </a:lnTo>
                  <a:lnTo>
                    <a:pt x="3323" y="10800"/>
                  </a:lnTo>
                  <a:close/>
                  <a:moveTo>
                    <a:pt x="3323" y="16200"/>
                  </a:moveTo>
                  <a:lnTo>
                    <a:pt x="1662" y="21600"/>
                  </a:lnTo>
                  <a:lnTo>
                    <a:pt x="3323" y="21600"/>
                  </a:lnTo>
                  <a:lnTo>
                    <a:pt x="4985" y="16200"/>
                  </a:lnTo>
                  <a:cubicBezTo>
                    <a:pt x="4985" y="16200"/>
                    <a:pt x="3323" y="16200"/>
                    <a:pt x="3323" y="16200"/>
                  </a:cubicBezTo>
                  <a:close/>
                  <a:moveTo>
                    <a:pt x="9969" y="16200"/>
                  </a:moveTo>
                  <a:lnTo>
                    <a:pt x="9969" y="21600"/>
                  </a:lnTo>
                  <a:lnTo>
                    <a:pt x="11615" y="21600"/>
                  </a:lnTo>
                  <a:cubicBezTo>
                    <a:pt x="11615" y="21600"/>
                    <a:pt x="11631" y="16200"/>
                    <a:pt x="11631" y="16200"/>
                  </a:cubicBezTo>
                  <a:lnTo>
                    <a:pt x="9969" y="16200"/>
                  </a:lnTo>
                  <a:close/>
                  <a:moveTo>
                    <a:pt x="16615" y="16200"/>
                  </a:moveTo>
                  <a:lnTo>
                    <a:pt x="18277" y="21600"/>
                  </a:lnTo>
                  <a:lnTo>
                    <a:pt x="19938" y="21600"/>
                  </a:lnTo>
                  <a:cubicBezTo>
                    <a:pt x="19938" y="21600"/>
                    <a:pt x="18277" y="16200"/>
                    <a:pt x="18277" y="16200"/>
                  </a:cubicBezTo>
                  <a:lnTo>
                    <a:pt x="16615" y="16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9" name="Shape 33786"/>
            <p:cNvSpPr/>
            <p:nvPr/>
          </p:nvSpPr>
          <p:spPr>
            <a:xfrm>
              <a:off x="8824" y="6101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7FBAB6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0" name="Shape 33787"/>
            <p:cNvSpPr/>
            <p:nvPr/>
          </p:nvSpPr>
          <p:spPr>
            <a:xfrm>
              <a:off x="9287" y="6799"/>
              <a:ext cx="211" cy="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00" y="18466"/>
                  </a:moveTo>
                  <a:lnTo>
                    <a:pt x="2500" y="18466"/>
                  </a:lnTo>
                  <a:lnTo>
                    <a:pt x="2500" y="3136"/>
                  </a:lnTo>
                  <a:lnTo>
                    <a:pt x="19100" y="3136"/>
                  </a:lnTo>
                  <a:cubicBezTo>
                    <a:pt x="19100" y="3136"/>
                    <a:pt x="19100" y="18466"/>
                    <a:pt x="19100" y="18466"/>
                  </a:cubicBezTo>
                  <a:close/>
                  <a:moveTo>
                    <a:pt x="10853" y="20779"/>
                  </a:moveTo>
                  <a:cubicBezTo>
                    <a:pt x="10002" y="20779"/>
                    <a:pt x="9310" y="20457"/>
                    <a:pt x="9310" y="20058"/>
                  </a:cubicBezTo>
                  <a:cubicBezTo>
                    <a:pt x="9310" y="19659"/>
                    <a:pt x="10002" y="19337"/>
                    <a:pt x="10853" y="19337"/>
                  </a:cubicBezTo>
                  <a:cubicBezTo>
                    <a:pt x="11704" y="19337"/>
                    <a:pt x="12396" y="19659"/>
                    <a:pt x="12396" y="20058"/>
                  </a:cubicBezTo>
                  <a:cubicBezTo>
                    <a:pt x="12396" y="20457"/>
                    <a:pt x="11704" y="20779"/>
                    <a:pt x="10853" y="20779"/>
                  </a:cubicBezTo>
                  <a:close/>
                  <a:moveTo>
                    <a:pt x="17876" y="0"/>
                  </a:moveTo>
                  <a:lnTo>
                    <a:pt x="3724" y="0"/>
                  </a:lnTo>
                  <a:cubicBezTo>
                    <a:pt x="1664" y="0"/>
                    <a:pt x="0" y="780"/>
                    <a:pt x="0" y="1741"/>
                  </a:cubicBezTo>
                  <a:lnTo>
                    <a:pt x="0" y="19859"/>
                  </a:lnTo>
                  <a:cubicBezTo>
                    <a:pt x="0" y="20820"/>
                    <a:pt x="1664" y="21600"/>
                    <a:pt x="3724" y="21600"/>
                  </a:cubicBezTo>
                  <a:lnTo>
                    <a:pt x="17876" y="21600"/>
                  </a:lnTo>
                  <a:cubicBezTo>
                    <a:pt x="19931" y="21600"/>
                    <a:pt x="21600" y="20820"/>
                    <a:pt x="21600" y="19859"/>
                  </a:cubicBezTo>
                  <a:lnTo>
                    <a:pt x="21600" y="1741"/>
                  </a:lnTo>
                  <a:cubicBezTo>
                    <a:pt x="21600" y="780"/>
                    <a:pt x="19931" y="0"/>
                    <a:pt x="1787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4" name="文本框 110"/>
          <p:cNvSpPr txBox="1"/>
          <p:nvPr/>
        </p:nvSpPr>
        <p:spPr>
          <a:xfrm>
            <a:off x="832485" y="1346835"/>
            <a:ext cx="3644900" cy="404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110"/>
          <p:cNvSpPr txBox="1"/>
          <p:nvPr/>
        </p:nvSpPr>
        <p:spPr>
          <a:xfrm>
            <a:off x="786130" y="4585335"/>
            <a:ext cx="3644900" cy="1231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&amp; TIME TO MARKET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Development costs and time to market are relatively low with React Native due to code reuse across platforms.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110"/>
          <p:cNvSpPr txBox="1"/>
          <p:nvPr/>
        </p:nvSpPr>
        <p:spPr>
          <a:xfrm>
            <a:off x="7880350" y="4864100"/>
            <a:ext cx="387350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OMMUNITY SUPPORT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React Native has a large and active community, providing extensive documentation, libraries, and support.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110"/>
          <p:cNvSpPr txBox="1"/>
          <p:nvPr/>
        </p:nvSpPr>
        <p:spPr>
          <a:xfrm>
            <a:off x="7880350" y="3234690"/>
            <a:ext cx="3828415" cy="1426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OMPLEXITY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React Native simplifies cross-platform development but may require familiarity with JavaScript and React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concepts.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110"/>
          <p:cNvSpPr txBox="1"/>
          <p:nvPr/>
        </p:nvSpPr>
        <p:spPr>
          <a:xfrm>
            <a:off x="7730490" y="1798955"/>
            <a:ext cx="3978275" cy="1021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&amp; UI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React Native enables the creation of native-like user interfaces with its component-based architecture and third-party libraries.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110"/>
          <p:cNvSpPr txBox="1"/>
          <p:nvPr/>
        </p:nvSpPr>
        <p:spPr>
          <a:xfrm>
            <a:off x="666347" y="2675928"/>
            <a:ext cx="3644972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React Native offers good performance, leveraging native components for optimal user experience..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22"/>
          <p:cNvGrpSpPr/>
          <p:nvPr/>
        </p:nvGrpSpPr>
        <p:grpSpPr>
          <a:xfrm>
            <a:off x="3759200" y="1414780"/>
            <a:ext cx="1209675" cy="73596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63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65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22"/>
          <p:cNvGrpSpPr/>
          <p:nvPr/>
        </p:nvGrpSpPr>
        <p:grpSpPr>
          <a:xfrm flipH="1" flipV="1">
            <a:off x="4362450" y="3130550"/>
            <a:ext cx="926465" cy="70167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32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3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Group 22"/>
          <p:cNvGrpSpPr/>
          <p:nvPr/>
        </p:nvGrpSpPr>
        <p:grpSpPr>
          <a:xfrm flipH="1" flipV="1">
            <a:off x="4358640" y="4864100"/>
            <a:ext cx="1034415" cy="45275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44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46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Group 22"/>
          <p:cNvGrpSpPr/>
          <p:nvPr/>
        </p:nvGrpSpPr>
        <p:grpSpPr>
          <a:xfrm flipV="1">
            <a:off x="6008370" y="791210"/>
            <a:ext cx="521970" cy="80327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56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58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9" name="Group 22"/>
          <p:cNvGrpSpPr/>
          <p:nvPr/>
        </p:nvGrpSpPr>
        <p:grpSpPr>
          <a:xfrm flipV="1">
            <a:off x="7138670" y="1993900"/>
            <a:ext cx="798830" cy="89471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8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8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1" name="Group 22"/>
          <p:cNvGrpSpPr/>
          <p:nvPr/>
        </p:nvGrpSpPr>
        <p:grpSpPr>
          <a:xfrm flipV="1">
            <a:off x="7081520" y="3409315"/>
            <a:ext cx="983615" cy="69659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92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9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9" name="Group 22"/>
          <p:cNvGrpSpPr/>
          <p:nvPr/>
        </p:nvGrpSpPr>
        <p:grpSpPr>
          <a:xfrm flipV="1">
            <a:off x="6670040" y="5251450"/>
            <a:ext cx="1195705" cy="40132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12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12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1" name="Text Box 130"/>
          <p:cNvSpPr txBox="1"/>
          <p:nvPr/>
        </p:nvSpPr>
        <p:spPr>
          <a:xfrm>
            <a:off x="1986915" y="1195070"/>
            <a:ext cx="1772285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/>
              <a:t>JavaScript</a:t>
            </a:r>
            <a:endParaRPr lang="en-US" sz="1600"/>
          </a:p>
        </p:txBody>
      </p:sp>
      <p:sp>
        <p:nvSpPr>
          <p:cNvPr id="133" name="Text Box 132"/>
          <p:cNvSpPr txBox="1"/>
          <p:nvPr/>
        </p:nvSpPr>
        <p:spPr>
          <a:xfrm>
            <a:off x="6688455" y="403225"/>
            <a:ext cx="4622165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to use?</a:t>
            </a:r>
            <a:endParaRPr lang="zh-CN" altLang="en-US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Ideal for building cross-platform apps with a focus on user interface and performance.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35" name="Content Placeholder 134" descr="pngegg (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5480" y="956310"/>
            <a:ext cx="1463675" cy="1393825"/>
          </a:xfrm>
          <a:prstGeom prst="rect">
            <a:avLst/>
          </a:prstGeom>
        </p:spPr>
      </p:pic>
      <p:sp>
        <p:nvSpPr>
          <p:cNvPr id="136" name="Text Box 135"/>
          <p:cNvSpPr txBox="1"/>
          <p:nvPr/>
        </p:nvSpPr>
        <p:spPr>
          <a:xfrm>
            <a:off x="3866515" y="141605"/>
            <a:ext cx="3215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u="sng">
                <a:solidFill>
                  <a:schemeClr val="tx1"/>
                </a:solidFill>
              </a:rPr>
              <a:t>REACT NATIVE</a:t>
            </a:r>
            <a:endParaRPr lang="en-US" sz="2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635" y="0"/>
            <a:ext cx="12191365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36" name="Text Box 135"/>
          <p:cNvSpPr txBox="1"/>
          <p:nvPr/>
        </p:nvSpPr>
        <p:spPr>
          <a:xfrm>
            <a:off x="3866515" y="141605"/>
            <a:ext cx="3215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u="sng">
                <a:solidFill>
                  <a:schemeClr val="tx1"/>
                </a:solidFill>
              </a:rPr>
              <a:t>FLUTTER</a:t>
            </a:r>
            <a:endParaRPr lang="en-US" sz="2400" u="sng">
              <a:solidFill>
                <a:schemeClr val="tx1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026025" y="1145163"/>
            <a:ext cx="2139950" cy="4782185"/>
            <a:chOff x="8824" y="2495"/>
            <a:chExt cx="2447" cy="5468"/>
          </a:xfrm>
        </p:grpSpPr>
        <p:sp>
          <p:nvSpPr>
            <p:cNvPr id="97" name="Shape 33768"/>
            <p:cNvSpPr/>
            <p:nvPr/>
          </p:nvSpPr>
          <p:spPr>
            <a:xfrm>
              <a:off x="8824" y="3666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8" name="Shape 33769"/>
            <p:cNvSpPr/>
            <p:nvPr/>
          </p:nvSpPr>
          <p:spPr>
            <a:xfrm>
              <a:off x="9244" y="4443"/>
              <a:ext cx="366" cy="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9" name="Shape 33771"/>
            <p:cNvSpPr/>
            <p:nvPr/>
          </p:nvSpPr>
          <p:spPr>
            <a:xfrm>
              <a:off x="10097" y="4884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A1CBB7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0" name="Shape 33772"/>
            <p:cNvSpPr/>
            <p:nvPr/>
          </p:nvSpPr>
          <p:spPr>
            <a:xfrm>
              <a:off x="10463" y="5679"/>
              <a:ext cx="356" cy="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657"/>
                  </a:moveTo>
                  <a:cubicBezTo>
                    <a:pt x="8670" y="14657"/>
                    <a:pt x="6943" y="12930"/>
                    <a:pt x="6943" y="10800"/>
                  </a:cubicBezTo>
                  <a:cubicBezTo>
                    <a:pt x="6943" y="8670"/>
                    <a:pt x="8670" y="6943"/>
                    <a:pt x="10800" y="6943"/>
                  </a:cubicBezTo>
                  <a:cubicBezTo>
                    <a:pt x="12930" y="6943"/>
                    <a:pt x="14657" y="8670"/>
                    <a:pt x="14657" y="10800"/>
                  </a:cubicBezTo>
                  <a:cubicBezTo>
                    <a:pt x="14657" y="12930"/>
                    <a:pt x="12930" y="14657"/>
                    <a:pt x="10800" y="14657"/>
                  </a:cubicBezTo>
                  <a:close/>
                  <a:moveTo>
                    <a:pt x="20016" y="9930"/>
                  </a:moveTo>
                  <a:cubicBezTo>
                    <a:pt x="21001" y="9522"/>
                    <a:pt x="21600" y="9257"/>
                    <a:pt x="21600" y="9257"/>
                  </a:cubicBezTo>
                  <a:lnTo>
                    <a:pt x="20829" y="6171"/>
                  </a:lnTo>
                  <a:cubicBezTo>
                    <a:pt x="20829" y="6171"/>
                    <a:pt x="20119" y="6283"/>
                    <a:pt x="18990" y="6492"/>
                  </a:cubicBezTo>
                  <a:cubicBezTo>
                    <a:pt x="18430" y="5424"/>
                    <a:pt x="17677" y="4501"/>
                    <a:pt x="16789" y="3749"/>
                  </a:cubicBezTo>
                  <a:cubicBezTo>
                    <a:pt x="17377" y="2418"/>
                    <a:pt x="17743" y="1543"/>
                    <a:pt x="17743" y="1543"/>
                  </a:cubicBezTo>
                  <a:lnTo>
                    <a:pt x="14657" y="0"/>
                  </a:lnTo>
                  <a:cubicBezTo>
                    <a:pt x="14657" y="0"/>
                    <a:pt x="14156" y="750"/>
                    <a:pt x="13405" y="1922"/>
                  </a:cubicBezTo>
                  <a:cubicBezTo>
                    <a:pt x="12297" y="1595"/>
                    <a:pt x="11120" y="1470"/>
                    <a:pt x="9929" y="1584"/>
                  </a:cubicBezTo>
                  <a:cubicBezTo>
                    <a:pt x="9522" y="599"/>
                    <a:pt x="9257" y="0"/>
                    <a:pt x="9257" y="0"/>
                  </a:cubicBezTo>
                  <a:lnTo>
                    <a:pt x="6171" y="771"/>
                  </a:lnTo>
                  <a:cubicBezTo>
                    <a:pt x="6171" y="771"/>
                    <a:pt x="6283" y="1481"/>
                    <a:pt x="6492" y="2610"/>
                  </a:cubicBezTo>
                  <a:cubicBezTo>
                    <a:pt x="5420" y="3172"/>
                    <a:pt x="4494" y="3929"/>
                    <a:pt x="3740" y="4821"/>
                  </a:cubicBezTo>
                  <a:cubicBezTo>
                    <a:pt x="2414" y="4227"/>
                    <a:pt x="1543" y="3857"/>
                    <a:pt x="1543" y="3857"/>
                  </a:cubicBezTo>
                  <a:lnTo>
                    <a:pt x="0" y="6943"/>
                  </a:lnTo>
                  <a:cubicBezTo>
                    <a:pt x="0" y="6943"/>
                    <a:pt x="748" y="7450"/>
                    <a:pt x="1919" y="8207"/>
                  </a:cubicBezTo>
                  <a:cubicBezTo>
                    <a:pt x="1595" y="9313"/>
                    <a:pt x="1471" y="10485"/>
                    <a:pt x="1584" y="11672"/>
                  </a:cubicBezTo>
                  <a:cubicBezTo>
                    <a:pt x="599" y="12078"/>
                    <a:pt x="0" y="12343"/>
                    <a:pt x="0" y="12343"/>
                  </a:cubicBezTo>
                  <a:lnTo>
                    <a:pt x="771" y="15429"/>
                  </a:lnTo>
                  <a:cubicBezTo>
                    <a:pt x="771" y="15429"/>
                    <a:pt x="1480" y="15317"/>
                    <a:pt x="2609" y="15107"/>
                  </a:cubicBezTo>
                  <a:cubicBezTo>
                    <a:pt x="3172" y="16179"/>
                    <a:pt x="3928" y="17106"/>
                    <a:pt x="4820" y="17860"/>
                  </a:cubicBezTo>
                  <a:cubicBezTo>
                    <a:pt x="4227" y="19186"/>
                    <a:pt x="3857" y="20057"/>
                    <a:pt x="3857" y="20057"/>
                  </a:cubicBezTo>
                  <a:lnTo>
                    <a:pt x="6943" y="21600"/>
                  </a:lnTo>
                  <a:cubicBezTo>
                    <a:pt x="6943" y="21600"/>
                    <a:pt x="7449" y="20852"/>
                    <a:pt x="8206" y="19681"/>
                  </a:cubicBezTo>
                  <a:cubicBezTo>
                    <a:pt x="9312" y="20005"/>
                    <a:pt x="10485" y="20129"/>
                    <a:pt x="11672" y="20016"/>
                  </a:cubicBezTo>
                  <a:cubicBezTo>
                    <a:pt x="12078" y="21001"/>
                    <a:pt x="12343" y="21600"/>
                    <a:pt x="12343" y="21600"/>
                  </a:cubicBezTo>
                  <a:lnTo>
                    <a:pt x="15429" y="20829"/>
                  </a:lnTo>
                  <a:cubicBezTo>
                    <a:pt x="15429" y="20829"/>
                    <a:pt x="15317" y="20120"/>
                    <a:pt x="15107" y="18991"/>
                  </a:cubicBezTo>
                  <a:cubicBezTo>
                    <a:pt x="16176" y="18431"/>
                    <a:pt x="17099" y="17676"/>
                    <a:pt x="17852" y="16788"/>
                  </a:cubicBezTo>
                  <a:cubicBezTo>
                    <a:pt x="19183" y="17377"/>
                    <a:pt x="20057" y="17743"/>
                    <a:pt x="20057" y="17743"/>
                  </a:cubicBezTo>
                  <a:lnTo>
                    <a:pt x="21600" y="14657"/>
                  </a:lnTo>
                  <a:cubicBezTo>
                    <a:pt x="21600" y="14657"/>
                    <a:pt x="20851" y="14156"/>
                    <a:pt x="19678" y="13405"/>
                  </a:cubicBezTo>
                  <a:cubicBezTo>
                    <a:pt x="20005" y="12296"/>
                    <a:pt x="20130" y="11120"/>
                    <a:pt x="20016" y="993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1" name="Shape 33774"/>
            <p:cNvSpPr/>
            <p:nvPr/>
          </p:nvSpPr>
          <p:spPr>
            <a:xfrm>
              <a:off x="10097" y="3666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2" name="Shape 33775"/>
            <p:cNvSpPr/>
            <p:nvPr/>
          </p:nvSpPr>
          <p:spPr>
            <a:xfrm>
              <a:off x="10447" y="4500"/>
              <a:ext cx="414" cy="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9" y="10800"/>
                  </a:moveTo>
                  <a:lnTo>
                    <a:pt x="14850" y="5891"/>
                  </a:lnTo>
                  <a:lnTo>
                    <a:pt x="18865" y="5891"/>
                  </a:lnTo>
                  <a:lnTo>
                    <a:pt x="20250" y="10800"/>
                  </a:lnTo>
                  <a:lnTo>
                    <a:pt x="14829" y="10800"/>
                  </a:lnTo>
                  <a:close/>
                  <a:moveTo>
                    <a:pt x="20250" y="5564"/>
                  </a:moveTo>
                  <a:cubicBezTo>
                    <a:pt x="19879" y="3856"/>
                    <a:pt x="18900" y="3919"/>
                    <a:pt x="18900" y="3919"/>
                  </a:cubicBezTo>
                  <a:lnTo>
                    <a:pt x="13495" y="3919"/>
                  </a:lnTo>
                  <a:lnTo>
                    <a:pt x="13495" y="18655"/>
                  </a:lnTo>
                  <a:lnTo>
                    <a:pt x="15525" y="18655"/>
                  </a:lnTo>
                  <a:cubicBezTo>
                    <a:pt x="15527" y="14736"/>
                    <a:pt x="16734" y="14727"/>
                    <a:pt x="18225" y="14728"/>
                  </a:cubicBezTo>
                  <a:cubicBezTo>
                    <a:pt x="19716" y="14728"/>
                    <a:pt x="20918" y="14757"/>
                    <a:pt x="20924" y="18655"/>
                  </a:cubicBezTo>
                  <a:lnTo>
                    <a:pt x="21600" y="18655"/>
                  </a:lnTo>
                  <a:lnTo>
                    <a:pt x="21600" y="10817"/>
                  </a:lnTo>
                  <a:cubicBezTo>
                    <a:pt x="21600" y="10817"/>
                    <a:pt x="20621" y="7272"/>
                    <a:pt x="20250" y="5564"/>
                  </a:cubicBezTo>
                  <a:close/>
                  <a:moveTo>
                    <a:pt x="12690" y="1964"/>
                  </a:moveTo>
                  <a:lnTo>
                    <a:pt x="12690" y="18655"/>
                  </a:lnTo>
                  <a:lnTo>
                    <a:pt x="6750" y="18655"/>
                  </a:lnTo>
                  <a:cubicBezTo>
                    <a:pt x="6750" y="14728"/>
                    <a:pt x="5541" y="14728"/>
                    <a:pt x="4050" y="14728"/>
                  </a:cubicBezTo>
                  <a:cubicBezTo>
                    <a:pt x="2559" y="14728"/>
                    <a:pt x="1350" y="14728"/>
                    <a:pt x="1350" y="18655"/>
                  </a:cubicBezTo>
                  <a:lnTo>
                    <a:pt x="0" y="18655"/>
                  </a:lnTo>
                  <a:lnTo>
                    <a:pt x="0" y="1964"/>
                  </a:lnTo>
                  <a:cubicBezTo>
                    <a:pt x="0" y="1421"/>
                    <a:pt x="151" y="931"/>
                    <a:pt x="395" y="575"/>
                  </a:cubicBezTo>
                  <a:cubicBezTo>
                    <a:pt x="640" y="220"/>
                    <a:pt x="977" y="0"/>
                    <a:pt x="1350" y="0"/>
                  </a:cubicBezTo>
                  <a:lnTo>
                    <a:pt x="11340" y="0"/>
                  </a:lnTo>
                  <a:cubicBezTo>
                    <a:pt x="11713" y="0"/>
                    <a:pt x="12050" y="220"/>
                    <a:pt x="12295" y="575"/>
                  </a:cubicBezTo>
                  <a:cubicBezTo>
                    <a:pt x="12539" y="931"/>
                    <a:pt x="12690" y="1421"/>
                    <a:pt x="12690" y="1964"/>
                  </a:cubicBezTo>
                  <a:close/>
                  <a:moveTo>
                    <a:pt x="4050" y="19636"/>
                  </a:moveTo>
                  <a:cubicBezTo>
                    <a:pt x="3677" y="19636"/>
                    <a:pt x="3375" y="19197"/>
                    <a:pt x="3375" y="18655"/>
                  </a:cubicBezTo>
                  <a:cubicBezTo>
                    <a:pt x="3375" y="18112"/>
                    <a:pt x="3677" y="17673"/>
                    <a:pt x="4050" y="17673"/>
                  </a:cubicBezTo>
                  <a:cubicBezTo>
                    <a:pt x="4423" y="17673"/>
                    <a:pt x="4725" y="18112"/>
                    <a:pt x="4725" y="18655"/>
                  </a:cubicBezTo>
                  <a:cubicBezTo>
                    <a:pt x="4725" y="19197"/>
                    <a:pt x="4423" y="19636"/>
                    <a:pt x="4050" y="19636"/>
                  </a:cubicBezTo>
                  <a:close/>
                  <a:moveTo>
                    <a:pt x="4050" y="15709"/>
                  </a:moveTo>
                  <a:cubicBezTo>
                    <a:pt x="2932" y="15709"/>
                    <a:pt x="2025" y="17028"/>
                    <a:pt x="2025" y="18655"/>
                  </a:cubicBezTo>
                  <a:cubicBezTo>
                    <a:pt x="2025" y="20281"/>
                    <a:pt x="2932" y="21600"/>
                    <a:pt x="4050" y="21600"/>
                  </a:cubicBezTo>
                  <a:cubicBezTo>
                    <a:pt x="5168" y="21600"/>
                    <a:pt x="6075" y="20281"/>
                    <a:pt x="6075" y="18655"/>
                  </a:cubicBezTo>
                  <a:cubicBezTo>
                    <a:pt x="6075" y="17028"/>
                    <a:pt x="5168" y="15709"/>
                    <a:pt x="4050" y="15709"/>
                  </a:cubicBezTo>
                  <a:close/>
                  <a:moveTo>
                    <a:pt x="18225" y="19636"/>
                  </a:moveTo>
                  <a:cubicBezTo>
                    <a:pt x="17852" y="19636"/>
                    <a:pt x="17550" y="19197"/>
                    <a:pt x="17550" y="18655"/>
                  </a:cubicBezTo>
                  <a:cubicBezTo>
                    <a:pt x="17550" y="18112"/>
                    <a:pt x="17852" y="17673"/>
                    <a:pt x="18225" y="17673"/>
                  </a:cubicBezTo>
                  <a:cubicBezTo>
                    <a:pt x="18598" y="17673"/>
                    <a:pt x="18900" y="18112"/>
                    <a:pt x="18900" y="18655"/>
                  </a:cubicBezTo>
                  <a:cubicBezTo>
                    <a:pt x="18900" y="19197"/>
                    <a:pt x="18598" y="19636"/>
                    <a:pt x="18225" y="19636"/>
                  </a:cubicBezTo>
                  <a:close/>
                  <a:moveTo>
                    <a:pt x="18225" y="15709"/>
                  </a:moveTo>
                  <a:cubicBezTo>
                    <a:pt x="17107" y="15709"/>
                    <a:pt x="16200" y="17028"/>
                    <a:pt x="16200" y="18655"/>
                  </a:cubicBezTo>
                  <a:cubicBezTo>
                    <a:pt x="16200" y="20281"/>
                    <a:pt x="17107" y="21600"/>
                    <a:pt x="18225" y="21600"/>
                  </a:cubicBezTo>
                  <a:cubicBezTo>
                    <a:pt x="19343" y="21600"/>
                    <a:pt x="20250" y="20281"/>
                    <a:pt x="20250" y="18655"/>
                  </a:cubicBezTo>
                  <a:cubicBezTo>
                    <a:pt x="20250" y="17028"/>
                    <a:pt x="19343" y="15709"/>
                    <a:pt x="18225" y="1570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3" name="Shape 33777"/>
            <p:cNvSpPr/>
            <p:nvPr/>
          </p:nvSpPr>
          <p:spPr>
            <a:xfrm>
              <a:off x="9552" y="2495"/>
              <a:ext cx="992" cy="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31" h="21600" extrusionOk="0">
                  <a:moveTo>
                    <a:pt x="5216" y="0"/>
                  </a:moveTo>
                  <a:cubicBezTo>
                    <a:pt x="-5584" y="11692"/>
                    <a:pt x="3456" y="17640"/>
                    <a:pt x="5216" y="21600"/>
                  </a:cubicBezTo>
                  <a:cubicBezTo>
                    <a:pt x="6976" y="17640"/>
                    <a:pt x="16016" y="11692"/>
                    <a:pt x="5216" y="0"/>
                  </a:cubicBezTo>
                  <a:close/>
                </a:path>
              </a:pathLst>
            </a:custGeom>
            <a:solidFill>
              <a:srgbClr val="E9EFD5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" name="Shape 33778"/>
            <p:cNvSpPr/>
            <p:nvPr/>
          </p:nvSpPr>
          <p:spPr>
            <a:xfrm>
              <a:off x="9867" y="3188"/>
              <a:ext cx="362" cy="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5" name="Shape 33780"/>
            <p:cNvSpPr/>
            <p:nvPr/>
          </p:nvSpPr>
          <p:spPr>
            <a:xfrm>
              <a:off x="10097" y="6101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7FBAB6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6" name="Shape 33781"/>
            <p:cNvSpPr/>
            <p:nvPr/>
          </p:nvSpPr>
          <p:spPr>
            <a:xfrm>
              <a:off x="10419" y="6904"/>
              <a:ext cx="430" cy="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837" y="8637"/>
                  </a:lnTo>
                  <a:lnTo>
                    <a:pt x="17837" y="12781"/>
                  </a:lnTo>
                  <a:cubicBezTo>
                    <a:pt x="17837" y="13798"/>
                    <a:pt x="17539" y="14723"/>
                    <a:pt x="17049" y="15392"/>
                  </a:cubicBezTo>
                  <a:cubicBezTo>
                    <a:pt x="16550" y="16075"/>
                    <a:pt x="15855" y="16492"/>
                    <a:pt x="15079" y="16478"/>
                  </a:cubicBezTo>
                  <a:lnTo>
                    <a:pt x="9158" y="16478"/>
                  </a:lnTo>
                  <a:lnTo>
                    <a:pt x="9158" y="17810"/>
                  </a:lnTo>
                  <a:cubicBezTo>
                    <a:pt x="9158" y="18368"/>
                    <a:pt x="9328" y="18874"/>
                    <a:pt x="9602" y="19240"/>
                  </a:cubicBezTo>
                  <a:cubicBezTo>
                    <a:pt x="9876" y="19606"/>
                    <a:pt x="10255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503" y="19832"/>
                    <a:pt x="20882" y="19606"/>
                    <a:pt x="21156" y="19240"/>
                  </a:cubicBezTo>
                  <a:cubicBezTo>
                    <a:pt x="21430" y="18874"/>
                    <a:pt x="21600" y="18368"/>
                    <a:pt x="21600" y="17810"/>
                  </a:cubicBezTo>
                  <a:lnTo>
                    <a:pt x="21600" y="10554"/>
                  </a:lnTo>
                  <a:cubicBezTo>
                    <a:pt x="21600" y="9996"/>
                    <a:pt x="21430" y="9490"/>
                    <a:pt x="21156" y="9125"/>
                  </a:cubicBezTo>
                  <a:cubicBezTo>
                    <a:pt x="20882" y="8759"/>
                    <a:pt x="20503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1501" y="15450"/>
                    <a:pt x="983" y="15141"/>
                    <a:pt x="607" y="14640"/>
                  </a:cubicBezTo>
                  <a:cubicBezTo>
                    <a:pt x="232" y="14139"/>
                    <a:pt x="0" y="13447"/>
                    <a:pt x="0" y="12683"/>
                  </a:cubicBezTo>
                  <a:lnTo>
                    <a:pt x="0" y="2767"/>
                  </a:lnTo>
                  <a:cubicBezTo>
                    <a:pt x="0" y="2003"/>
                    <a:pt x="232" y="1311"/>
                    <a:pt x="607" y="811"/>
                  </a:cubicBezTo>
                  <a:cubicBezTo>
                    <a:pt x="983" y="310"/>
                    <a:pt x="1501" y="0"/>
                    <a:pt x="2074" y="0"/>
                  </a:cubicBezTo>
                  <a:lnTo>
                    <a:pt x="15034" y="0"/>
                  </a:lnTo>
                  <a:cubicBezTo>
                    <a:pt x="15606" y="0"/>
                    <a:pt x="16125" y="310"/>
                    <a:pt x="16500" y="811"/>
                  </a:cubicBezTo>
                  <a:cubicBezTo>
                    <a:pt x="16875" y="1311"/>
                    <a:pt x="17107" y="2003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3441"/>
                    <a:pt x="16886" y="14134"/>
                    <a:pt x="16522" y="14637"/>
                  </a:cubicBezTo>
                  <a:cubicBezTo>
                    <a:pt x="16159" y="15139"/>
                    <a:pt x="15651" y="15450"/>
                    <a:pt x="15079" y="15450"/>
                  </a:cubicBezTo>
                  <a:lnTo>
                    <a:pt x="9158" y="15450"/>
                  </a:lnTo>
                  <a:lnTo>
                    <a:pt x="6912" y="154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7" name="Shape 33783"/>
            <p:cNvSpPr/>
            <p:nvPr/>
          </p:nvSpPr>
          <p:spPr>
            <a:xfrm>
              <a:off x="8824" y="4884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A1CBB7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8" name="Shape 33784"/>
            <p:cNvSpPr/>
            <p:nvPr/>
          </p:nvSpPr>
          <p:spPr>
            <a:xfrm>
              <a:off x="9254" y="5675"/>
              <a:ext cx="298" cy="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" y="0"/>
                  </a:moveTo>
                  <a:cubicBezTo>
                    <a:pt x="372" y="0"/>
                    <a:pt x="0" y="302"/>
                    <a:pt x="0" y="675"/>
                  </a:cubicBezTo>
                  <a:cubicBezTo>
                    <a:pt x="0" y="1048"/>
                    <a:pt x="372" y="1350"/>
                    <a:pt x="831" y="1350"/>
                  </a:cubicBezTo>
                  <a:lnTo>
                    <a:pt x="20769" y="1350"/>
                  </a:lnTo>
                  <a:cubicBezTo>
                    <a:pt x="21228" y="1350"/>
                    <a:pt x="21600" y="1048"/>
                    <a:pt x="21600" y="675"/>
                  </a:cubicBezTo>
                  <a:cubicBezTo>
                    <a:pt x="21600" y="302"/>
                    <a:pt x="21228" y="0"/>
                    <a:pt x="20769" y="0"/>
                  </a:cubicBezTo>
                  <a:lnTo>
                    <a:pt x="831" y="0"/>
                  </a:lnTo>
                  <a:close/>
                  <a:moveTo>
                    <a:pt x="831" y="2025"/>
                  </a:moveTo>
                  <a:lnTo>
                    <a:pt x="831" y="15525"/>
                  </a:lnTo>
                  <a:cubicBezTo>
                    <a:pt x="831" y="15525"/>
                    <a:pt x="20769" y="15525"/>
                    <a:pt x="20769" y="15525"/>
                  </a:cubicBezTo>
                  <a:lnTo>
                    <a:pt x="20769" y="2025"/>
                  </a:lnTo>
                  <a:lnTo>
                    <a:pt x="831" y="2025"/>
                  </a:lnTo>
                  <a:close/>
                  <a:moveTo>
                    <a:pt x="15785" y="4050"/>
                  </a:moveTo>
                  <a:lnTo>
                    <a:pt x="18277" y="4050"/>
                  </a:lnTo>
                  <a:cubicBezTo>
                    <a:pt x="18277" y="4050"/>
                    <a:pt x="18277" y="13500"/>
                    <a:pt x="18277" y="13500"/>
                  </a:cubicBezTo>
                  <a:lnTo>
                    <a:pt x="15785" y="13500"/>
                  </a:lnTo>
                  <a:lnTo>
                    <a:pt x="15785" y="4050"/>
                  </a:lnTo>
                  <a:close/>
                  <a:moveTo>
                    <a:pt x="7477" y="6750"/>
                  </a:moveTo>
                  <a:lnTo>
                    <a:pt x="9969" y="6750"/>
                  </a:lnTo>
                  <a:cubicBezTo>
                    <a:pt x="9969" y="6750"/>
                    <a:pt x="9969" y="13500"/>
                    <a:pt x="9969" y="13500"/>
                  </a:cubicBezTo>
                  <a:lnTo>
                    <a:pt x="7477" y="13500"/>
                  </a:lnTo>
                  <a:lnTo>
                    <a:pt x="7477" y="6750"/>
                  </a:lnTo>
                  <a:close/>
                  <a:moveTo>
                    <a:pt x="11631" y="8775"/>
                  </a:moveTo>
                  <a:lnTo>
                    <a:pt x="14123" y="8775"/>
                  </a:lnTo>
                  <a:cubicBezTo>
                    <a:pt x="14123" y="8775"/>
                    <a:pt x="14123" y="13500"/>
                    <a:pt x="14123" y="13500"/>
                  </a:cubicBezTo>
                  <a:lnTo>
                    <a:pt x="11631" y="13500"/>
                  </a:lnTo>
                  <a:lnTo>
                    <a:pt x="11631" y="8775"/>
                  </a:lnTo>
                  <a:close/>
                  <a:moveTo>
                    <a:pt x="3323" y="10800"/>
                  </a:moveTo>
                  <a:lnTo>
                    <a:pt x="5815" y="10800"/>
                  </a:lnTo>
                  <a:cubicBezTo>
                    <a:pt x="5815" y="10800"/>
                    <a:pt x="5815" y="13500"/>
                    <a:pt x="5815" y="13500"/>
                  </a:cubicBezTo>
                  <a:lnTo>
                    <a:pt x="3323" y="13500"/>
                  </a:lnTo>
                  <a:lnTo>
                    <a:pt x="3323" y="10800"/>
                  </a:lnTo>
                  <a:close/>
                  <a:moveTo>
                    <a:pt x="3323" y="16200"/>
                  </a:moveTo>
                  <a:lnTo>
                    <a:pt x="1662" y="21600"/>
                  </a:lnTo>
                  <a:lnTo>
                    <a:pt x="3323" y="21600"/>
                  </a:lnTo>
                  <a:lnTo>
                    <a:pt x="4985" y="16200"/>
                  </a:lnTo>
                  <a:cubicBezTo>
                    <a:pt x="4985" y="16200"/>
                    <a:pt x="3323" y="16200"/>
                    <a:pt x="3323" y="16200"/>
                  </a:cubicBezTo>
                  <a:close/>
                  <a:moveTo>
                    <a:pt x="9969" y="16200"/>
                  </a:moveTo>
                  <a:lnTo>
                    <a:pt x="9969" y="21600"/>
                  </a:lnTo>
                  <a:lnTo>
                    <a:pt x="11615" y="21600"/>
                  </a:lnTo>
                  <a:cubicBezTo>
                    <a:pt x="11615" y="21600"/>
                    <a:pt x="11631" y="16200"/>
                    <a:pt x="11631" y="16200"/>
                  </a:cubicBezTo>
                  <a:lnTo>
                    <a:pt x="9969" y="16200"/>
                  </a:lnTo>
                  <a:close/>
                  <a:moveTo>
                    <a:pt x="16615" y="16200"/>
                  </a:moveTo>
                  <a:lnTo>
                    <a:pt x="18277" y="21600"/>
                  </a:lnTo>
                  <a:lnTo>
                    <a:pt x="19938" y="21600"/>
                  </a:lnTo>
                  <a:cubicBezTo>
                    <a:pt x="19938" y="21600"/>
                    <a:pt x="18277" y="16200"/>
                    <a:pt x="18277" y="16200"/>
                  </a:cubicBezTo>
                  <a:lnTo>
                    <a:pt x="16615" y="16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9" name="Shape 33786"/>
            <p:cNvSpPr/>
            <p:nvPr/>
          </p:nvSpPr>
          <p:spPr>
            <a:xfrm>
              <a:off x="8824" y="6101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7FBAB6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0" name="Shape 33787"/>
            <p:cNvSpPr/>
            <p:nvPr/>
          </p:nvSpPr>
          <p:spPr>
            <a:xfrm>
              <a:off x="9287" y="6799"/>
              <a:ext cx="211" cy="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00" y="18466"/>
                  </a:moveTo>
                  <a:lnTo>
                    <a:pt x="2500" y="18466"/>
                  </a:lnTo>
                  <a:lnTo>
                    <a:pt x="2500" y="3136"/>
                  </a:lnTo>
                  <a:lnTo>
                    <a:pt x="19100" y="3136"/>
                  </a:lnTo>
                  <a:cubicBezTo>
                    <a:pt x="19100" y="3136"/>
                    <a:pt x="19100" y="18466"/>
                    <a:pt x="19100" y="18466"/>
                  </a:cubicBezTo>
                  <a:close/>
                  <a:moveTo>
                    <a:pt x="10853" y="20779"/>
                  </a:moveTo>
                  <a:cubicBezTo>
                    <a:pt x="10002" y="20779"/>
                    <a:pt x="9310" y="20457"/>
                    <a:pt x="9310" y="20058"/>
                  </a:cubicBezTo>
                  <a:cubicBezTo>
                    <a:pt x="9310" y="19659"/>
                    <a:pt x="10002" y="19337"/>
                    <a:pt x="10853" y="19337"/>
                  </a:cubicBezTo>
                  <a:cubicBezTo>
                    <a:pt x="11704" y="19337"/>
                    <a:pt x="12396" y="19659"/>
                    <a:pt x="12396" y="20058"/>
                  </a:cubicBezTo>
                  <a:cubicBezTo>
                    <a:pt x="12396" y="20457"/>
                    <a:pt x="11704" y="20779"/>
                    <a:pt x="10853" y="20779"/>
                  </a:cubicBezTo>
                  <a:close/>
                  <a:moveTo>
                    <a:pt x="17876" y="0"/>
                  </a:moveTo>
                  <a:lnTo>
                    <a:pt x="3724" y="0"/>
                  </a:lnTo>
                  <a:cubicBezTo>
                    <a:pt x="1664" y="0"/>
                    <a:pt x="0" y="780"/>
                    <a:pt x="0" y="1741"/>
                  </a:cubicBezTo>
                  <a:lnTo>
                    <a:pt x="0" y="19859"/>
                  </a:lnTo>
                  <a:cubicBezTo>
                    <a:pt x="0" y="20820"/>
                    <a:pt x="1664" y="21600"/>
                    <a:pt x="3724" y="21600"/>
                  </a:cubicBezTo>
                  <a:lnTo>
                    <a:pt x="17876" y="21600"/>
                  </a:lnTo>
                  <a:cubicBezTo>
                    <a:pt x="19931" y="21600"/>
                    <a:pt x="21600" y="20820"/>
                    <a:pt x="21600" y="19859"/>
                  </a:cubicBezTo>
                  <a:lnTo>
                    <a:pt x="21600" y="1741"/>
                  </a:lnTo>
                  <a:cubicBezTo>
                    <a:pt x="21600" y="780"/>
                    <a:pt x="19931" y="0"/>
                    <a:pt x="1787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2" name="Group 22"/>
          <p:cNvGrpSpPr/>
          <p:nvPr/>
        </p:nvGrpSpPr>
        <p:grpSpPr>
          <a:xfrm>
            <a:off x="3759200" y="1414780"/>
            <a:ext cx="1209675" cy="73596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63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65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22"/>
          <p:cNvGrpSpPr/>
          <p:nvPr/>
        </p:nvGrpSpPr>
        <p:grpSpPr>
          <a:xfrm flipH="1" flipV="1">
            <a:off x="4362450" y="3130550"/>
            <a:ext cx="926465" cy="70167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32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3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Group 22"/>
          <p:cNvGrpSpPr/>
          <p:nvPr/>
        </p:nvGrpSpPr>
        <p:grpSpPr>
          <a:xfrm flipH="1" flipV="1">
            <a:off x="4358640" y="4864100"/>
            <a:ext cx="1034415" cy="45275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44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46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Group 22"/>
          <p:cNvGrpSpPr/>
          <p:nvPr/>
        </p:nvGrpSpPr>
        <p:grpSpPr>
          <a:xfrm flipV="1">
            <a:off x="6008370" y="791210"/>
            <a:ext cx="521970" cy="80327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56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58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9" name="Group 22"/>
          <p:cNvGrpSpPr/>
          <p:nvPr/>
        </p:nvGrpSpPr>
        <p:grpSpPr>
          <a:xfrm flipV="1">
            <a:off x="7138670" y="1993900"/>
            <a:ext cx="798830" cy="89471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8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8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1" name="Group 22"/>
          <p:cNvGrpSpPr/>
          <p:nvPr/>
        </p:nvGrpSpPr>
        <p:grpSpPr>
          <a:xfrm flipV="1">
            <a:off x="7081520" y="3409315"/>
            <a:ext cx="983615" cy="69659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92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9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9" name="Group 22"/>
          <p:cNvGrpSpPr/>
          <p:nvPr/>
        </p:nvGrpSpPr>
        <p:grpSpPr>
          <a:xfrm flipV="1">
            <a:off x="6530975" y="5177155"/>
            <a:ext cx="1534160" cy="46482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12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12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8" name="Text Box 137"/>
          <p:cNvSpPr txBox="1"/>
          <p:nvPr/>
        </p:nvSpPr>
        <p:spPr>
          <a:xfrm>
            <a:off x="1986915" y="1195070"/>
            <a:ext cx="1772285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/>
              <a:t>Dart</a:t>
            </a:r>
            <a:endParaRPr lang="en-US" sz="1600"/>
          </a:p>
        </p:txBody>
      </p:sp>
      <p:sp>
        <p:nvSpPr>
          <p:cNvPr id="139" name="文本框 110"/>
          <p:cNvSpPr txBox="1"/>
          <p:nvPr/>
        </p:nvSpPr>
        <p:spPr>
          <a:xfrm>
            <a:off x="666347" y="2675928"/>
            <a:ext cx="3644972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Flutter delivers high-performance apps with its fast rendering engine and native-like performance.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文本框 110"/>
          <p:cNvSpPr txBox="1"/>
          <p:nvPr/>
        </p:nvSpPr>
        <p:spPr>
          <a:xfrm>
            <a:off x="786130" y="4585335"/>
            <a:ext cx="3644900" cy="1231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&amp; TIME TO MARKET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Development costs are relatively low with Flutter due to code reuse, and time to market is accelerated with its hot reload feature.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6688455" y="403225"/>
            <a:ext cx="4622165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to use?</a:t>
            </a:r>
            <a:endParaRPr lang="zh-CN" altLang="en-US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Ideal for building cross-platform apps with a focus on user interface and performance.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43" name="文本框 110"/>
          <p:cNvSpPr txBox="1"/>
          <p:nvPr/>
        </p:nvSpPr>
        <p:spPr>
          <a:xfrm>
            <a:off x="7730490" y="1798955"/>
            <a:ext cx="3978275" cy="102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&amp; UI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Flutter offers customizable and expressive UI components, enabling developers to create visually appealing interfaces.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本框 110"/>
          <p:cNvSpPr txBox="1"/>
          <p:nvPr/>
        </p:nvSpPr>
        <p:spPr>
          <a:xfrm>
            <a:off x="7880350" y="3234690"/>
            <a:ext cx="3828415" cy="1426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OMPLEXITY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Flutter's declarative UI approach simplifies development, but developers need to learn Dart programming language and Flutter framework.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10"/>
          <p:cNvSpPr txBox="1"/>
          <p:nvPr/>
        </p:nvSpPr>
        <p:spPr>
          <a:xfrm>
            <a:off x="7976870" y="5038090"/>
            <a:ext cx="387350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OMMUNITY SUPPORT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Flutter has a growing community with ample resources, documentation, and packages available.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7" name="Content Placeholder 146" descr="pngegg (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4985" y="602615"/>
            <a:ext cx="1684020" cy="15487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635" y="0"/>
            <a:ext cx="12191365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5026025" y="1145163"/>
            <a:ext cx="2139950" cy="4782185"/>
            <a:chOff x="8824" y="2495"/>
            <a:chExt cx="2447" cy="5468"/>
          </a:xfrm>
        </p:grpSpPr>
        <p:sp>
          <p:nvSpPr>
            <p:cNvPr id="97" name="Shape 33768"/>
            <p:cNvSpPr/>
            <p:nvPr/>
          </p:nvSpPr>
          <p:spPr>
            <a:xfrm>
              <a:off x="8824" y="3666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8" name="Shape 33769"/>
            <p:cNvSpPr/>
            <p:nvPr/>
          </p:nvSpPr>
          <p:spPr>
            <a:xfrm>
              <a:off x="9244" y="4443"/>
              <a:ext cx="366" cy="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9" name="Shape 33771"/>
            <p:cNvSpPr/>
            <p:nvPr/>
          </p:nvSpPr>
          <p:spPr>
            <a:xfrm>
              <a:off x="10097" y="4884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A1CBB7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0" name="Shape 33772"/>
            <p:cNvSpPr/>
            <p:nvPr/>
          </p:nvSpPr>
          <p:spPr>
            <a:xfrm>
              <a:off x="10463" y="5679"/>
              <a:ext cx="356" cy="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657"/>
                  </a:moveTo>
                  <a:cubicBezTo>
                    <a:pt x="8670" y="14657"/>
                    <a:pt x="6943" y="12930"/>
                    <a:pt x="6943" y="10800"/>
                  </a:cubicBezTo>
                  <a:cubicBezTo>
                    <a:pt x="6943" y="8670"/>
                    <a:pt x="8670" y="6943"/>
                    <a:pt x="10800" y="6943"/>
                  </a:cubicBezTo>
                  <a:cubicBezTo>
                    <a:pt x="12930" y="6943"/>
                    <a:pt x="14657" y="8670"/>
                    <a:pt x="14657" y="10800"/>
                  </a:cubicBezTo>
                  <a:cubicBezTo>
                    <a:pt x="14657" y="12930"/>
                    <a:pt x="12930" y="14657"/>
                    <a:pt x="10800" y="14657"/>
                  </a:cubicBezTo>
                  <a:close/>
                  <a:moveTo>
                    <a:pt x="20016" y="9930"/>
                  </a:moveTo>
                  <a:cubicBezTo>
                    <a:pt x="21001" y="9522"/>
                    <a:pt x="21600" y="9257"/>
                    <a:pt x="21600" y="9257"/>
                  </a:cubicBezTo>
                  <a:lnTo>
                    <a:pt x="20829" y="6171"/>
                  </a:lnTo>
                  <a:cubicBezTo>
                    <a:pt x="20829" y="6171"/>
                    <a:pt x="20119" y="6283"/>
                    <a:pt x="18990" y="6492"/>
                  </a:cubicBezTo>
                  <a:cubicBezTo>
                    <a:pt x="18430" y="5424"/>
                    <a:pt x="17677" y="4501"/>
                    <a:pt x="16789" y="3749"/>
                  </a:cubicBezTo>
                  <a:cubicBezTo>
                    <a:pt x="17377" y="2418"/>
                    <a:pt x="17743" y="1543"/>
                    <a:pt x="17743" y="1543"/>
                  </a:cubicBezTo>
                  <a:lnTo>
                    <a:pt x="14657" y="0"/>
                  </a:lnTo>
                  <a:cubicBezTo>
                    <a:pt x="14657" y="0"/>
                    <a:pt x="14156" y="750"/>
                    <a:pt x="13405" y="1922"/>
                  </a:cubicBezTo>
                  <a:cubicBezTo>
                    <a:pt x="12297" y="1595"/>
                    <a:pt x="11120" y="1470"/>
                    <a:pt x="9929" y="1584"/>
                  </a:cubicBezTo>
                  <a:cubicBezTo>
                    <a:pt x="9522" y="599"/>
                    <a:pt x="9257" y="0"/>
                    <a:pt x="9257" y="0"/>
                  </a:cubicBezTo>
                  <a:lnTo>
                    <a:pt x="6171" y="771"/>
                  </a:lnTo>
                  <a:cubicBezTo>
                    <a:pt x="6171" y="771"/>
                    <a:pt x="6283" y="1481"/>
                    <a:pt x="6492" y="2610"/>
                  </a:cubicBezTo>
                  <a:cubicBezTo>
                    <a:pt x="5420" y="3172"/>
                    <a:pt x="4494" y="3929"/>
                    <a:pt x="3740" y="4821"/>
                  </a:cubicBezTo>
                  <a:cubicBezTo>
                    <a:pt x="2414" y="4227"/>
                    <a:pt x="1543" y="3857"/>
                    <a:pt x="1543" y="3857"/>
                  </a:cubicBezTo>
                  <a:lnTo>
                    <a:pt x="0" y="6943"/>
                  </a:lnTo>
                  <a:cubicBezTo>
                    <a:pt x="0" y="6943"/>
                    <a:pt x="748" y="7450"/>
                    <a:pt x="1919" y="8207"/>
                  </a:cubicBezTo>
                  <a:cubicBezTo>
                    <a:pt x="1595" y="9313"/>
                    <a:pt x="1471" y="10485"/>
                    <a:pt x="1584" y="11672"/>
                  </a:cubicBezTo>
                  <a:cubicBezTo>
                    <a:pt x="599" y="12078"/>
                    <a:pt x="0" y="12343"/>
                    <a:pt x="0" y="12343"/>
                  </a:cubicBezTo>
                  <a:lnTo>
                    <a:pt x="771" y="15429"/>
                  </a:lnTo>
                  <a:cubicBezTo>
                    <a:pt x="771" y="15429"/>
                    <a:pt x="1480" y="15317"/>
                    <a:pt x="2609" y="15107"/>
                  </a:cubicBezTo>
                  <a:cubicBezTo>
                    <a:pt x="3172" y="16179"/>
                    <a:pt x="3928" y="17106"/>
                    <a:pt x="4820" y="17860"/>
                  </a:cubicBezTo>
                  <a:cubicBezTo>
                    <a:pt x="4227" y="19186"/>
                    <a:pt x="3857" y="20057"/>
                    <a:pt x="3857" y="20057"/>
                  </a:cubicBezTo>
                  <a:lnTo>
                    <a:pt x="6943" y="21600"/>
                  </a:lnTo>
                  <a:cubicBezTo>
                    <a:pt x="6943" y="21600"/>
                    <a:pt x="7449" y="20852"/>
                    <a:pt x="8206" y="19681"/>
                  </a:cubicBezTo>
                  <a:cubicBezTo>
                    <a:pt x="9312" y="20005"/>
                    <a:pt x="10485" y="20129"/>
                    <a:pt x="11672" y="20016"/>
                  </a:cubicBezTo>
                  <a:cubicBezTo>
                    <a:pt x="12078" y="21001"/>
                    <a:pt x="12343" y="21600"/>
                    <a:pt x="12343" y="21600"/>
                  </a:cubicBezTo>
                  <a:lnTo>
                    <a:pt x="15429" y="20829"/>
                  </a:lnTo>
                  <a:cubicBezTo>
                    <a:pt x="15429" y="20829"/>
                    <a:pt x="15317" y="20120"/>
                    <a:pt x="15107" y="18991"/>
                  </a:cubicBezTo>
                  <a:cubicBezTo>
                    <a:pt x="16176" y="18431"/>
                    <a:pt x="17099" y="17676"/>
                    <a:pt x="17852" y="16788"/>
                  </a:cubicBezTo>
                  <a:cubicBezTo>
                    <a:pt x="19183" y="17377"/>
                    <a:pt x="20057" y="17743"/>
                    <a:pt x="20057" y="17743"/>
                  </a:cubicBezTo>
                  <a:lnTo>
                    <a:pt x="21600" y="14657"/>
                  </a:lnTo>
                  <a:cubicBezTo>
                    <a:pt x="21600" y="14657"/>
                    <a:pt x="20851" y="14156"/>
                    <a:pt x="19678" y="13405"/>
                  </a:cubicBezTo>
                  <a:cubicBezTo>
                    <a:pt x="20005" y="12296"/>
                    <a:pt x="20130" y="11120"/>
                    <a:pt x="20016" y="993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1" name="Shape 33774"/>
            <p:cNvSpPr/>
            <p:nvPr/>
          </p:nvSpPr>
          <p:spPr>
            <a:xfrm>
              <a:off x="10097" y="3666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2" name="Shape 33775"/>
            <p:cNvSpPr/>
            <p:nvPr/>
          </p:nvSpPr>
          <p:spPr>
            <a:xfrm>
              <a:off x="10447" y="4500"/>
              <a:ext cx="414" cy="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9" y="10800"/>
                  </a:moveTo>
                  <a:lnTo>
                    <a:pt x="14850" y="5891"/>
                  </a:lnTo>
                  <a:lnTo>
                    <a:pt x="18865" y="5891"/>
                  </a:lnTo>
                  <a:lnTo>
                    <a:pt x="20250" y="10800"/>
                  </a:lnTo>
                  <a:lnTo>
                    <a:pt x="14829" y="10800"/>
                  </a:lnTo>
                  <a:close/>
                  <a:moveTo>
                    <a:pt x="20250" y="5564"/>
                  </a:moveTo>
                  <a:cubicBezTo>
                    <a:pt x="19879" y="3856"/>
                    <a:pt x="18900" y="3919"/>
                    <a:pt x="18900" y="3919"/>
                  </a:cubicBezTo>
                  <a:lnTo>
                    <a:pt x="13495" y="3919"/>
                  </a:lnTo>
                  <a:lnTo>
                    <a:pt x="13495" y="18655"/>
                  </a:lnTo>
                  <a:lnTo>
                    <a:pt x="15525" y="18655"/>
                  </a:lnTo>
                  <a:cubicBezTo>
                    <a:pt x="15527" y="14736"/>
                    <a:pt x="16734" y="14727"/>
                    <a:pt x="18225" y="14728"/>
                  </a:cubicBezTo>
                  <a:cubicBezTo>
                    <a:pt x="19716" y="14728"/>
                    <a:pt x="20918" y="14757"/>
                    <a:pt x="20924" y="18655"/>
                  </a:cubicBezTo>
                  <a:lnTo>
                    <a:pt x="21600" y="18655"/>
                  </a:lnTo>
                  <a:lnTo>
                    <a:pt x="21600" y="10817"/>
                  </a:lnTo>
                  <a:cubicBezTo>
                    <a:pt x="21600" y="10817"/>
                    <a:pt x="20621" y="7272"/>
                    <a:pt x="20250" y="5564"/>
                  </a:cubicBezTo>
                  <a:close/>
                  <a:moveTo>
                    <a:pt x="12690" y="1964"/>
                  </a:moveTo>
                  <a:lnTo>
                    <a:pt x="12690" y="18655"/>
                  </a:lnTo>
                  <a:lnTo>
                    <a:pt x="6750" y="18655"/>
                  </a:lnTo>
                  <a:cubicBezTo>
                    <a:pt x="6750" y="14728"/>
                    <a:pt x="5541" y="14728"/>
                    <a:pt x="4050" y="14728"/>
                  </a:cubicBezTo>
                  <a:cubicBezTo>
                    <a:pt x="2559" y="14728"/>
                    <a:pt x="1350" y="14728"/>
                    <a:pt x="1350" y="18655"/>
                  </a:cubicBezTo>
                  <a:lnTo>
                    <a:pt x="0" y="18655"/>
                  </a:lnTo>
                  <a:lnTo>
                    <a:pt x="0" y="1964"/>
                  </a:lnTo>
                  <a:cubicBezTo>
                    <a:pt x="0" y="1421"/>
                    <a:pt x="151" y="931"/>
                    <a:pt x="395" y="575"/>
                  </a:cubicBezTo>
                  <a:cubicBezTo>
                    <a:pt x="640" y="220"/>
                    <a:pt x="977" y="0"/>
                    <a:pt x="1350" y="0"/>
                  </a:cubicBezTo>
                  <a:lnTo>
                    <a:pt x="11340" y="0"/>
                  </a:lnTo>
                  <a:cubicBezTo>
                    <a:pt x="11713" y="0"/>
                    <a:pt x="12050" y="220"/>
                    <a:pt x="12295" y="575"/>
                  </a:cubicBezTo>
                  <a:cubicBezTo>
                    <a:pt x="12539" y="931"/>
                    <a:pt x="12690" y="1421"/>
                    <a:pt x="12690" y="1964"/>
                  </a:cubicBezTo>
                  <a:close/>
                  <a:moveTo>
                    <a:pt x="4050" y="19636"/>
                  </a:moveTo>
                  <a:cubicBezTo>
                    <a:pt x="3677" y="19636"/>
                    <a:pt x="3375" y="19197"/>
                    <a:pt x="3375" y="18655"/>
                  </a:cubicBezTo>
                  <a:cubicBezTo>
                    <a:pt x="3375" y="18112"/>
                    <a:pt x="3677" y="17673"/>
                    <a:pt x="4050" y="17673"/>
                  </a:cubicBezTo>
                  <a:cubicBezTo>
                    <a:pt x="4423" y="17673"/>
                    <a:pt x="4725" y="18112"/>
                    <a:pt x="4725" y="18655"/>
                  </a:cubicBezTo>
                  <a:cubicBezTo>
                    <a:pt x="4725" y="19197"/>
                    <a:pt x="4423" y="19636"/>
                    <a:pt x="4050" y="19636"/>
                  </a:cubicBezTo>
                  <a:close/>
                  <a:moveTo>
                    <a:pt x="4050" y="15709"/>
                  </a:moveTo>
                  <a:cubicBezTo>
                    <a:pt x="2932" y="15709"/>
                    <a:pt x="2025" y="17028"/>
                    <a:pt x="2025" y="18655"/>
                  </a:cubicBezTo>
                  <a:cubicBezTo>
                    <a:pt x="2025" y="20281"/>
                    <a:pt x="2932" y="21600"/>
                    <a:pt x="4050" y="21600"/>
                  </a:cubicBezTo>
                  <a:cubicBezTo>
                    <a:pt x="5168" y="21600"/>
                    <a:pt x="6075" y="20281"/>
                    <a:pt x="6075" y="18655"/>
                  </a:cubicBezTo>
                  <a:cubicBezTo>
                    <a:pt x="6075" y="17028"/>
                    <a:pt x="5168" y="15709"/>
                    <a:pt x="4050" y="15709"/>
                  </a:cubicBezTo>
                  <a:close/>
                  <a:moveTo>
                    <a:pt x="18225" y="19636"/>
                  </a:moveTo>
                  <a:cubicBezTo>
                    <a:pt x="17852" y="19636"/>
                    <a:pt x="17550" y="19197"/>
                    <a:pt x="17550" y="18655"/>
                  </a:cubicBezTo>
                  <a:cubicBezTo>
                    <a:pt x="17550" y="18112"/>
                    <a:pt x="17852" y="17673"/>
                    <a:pt x="18225" y="17673"/>
                  </a:cubicBezTo>
                  <a:cubicBezTo>
                    <a:pt x="18598" y="17673"/>
                    <a:pt x="18900" y="18112"/>
                    <a:pt x="18900" y="18655"/>
                  </a:cubicBezTo>
                  <a:cubicBezTo>
                    <a:pt x="18900" y="19197"/>
                    <a:pt x="18598" y="19636"/>
                    <a:pt x="18225" y="19636"/>
                  </a:cubicBezTo>
                  <a:close/>
                  <a:moveTo>
                    <a:pt x="18225" y="15709"/>
                  </a:moveTo>
                  <a:cubicBezTo>
                    <a:pt x="17107" y="15709"/>
                    <a:pt x="16200" y="17028"/>
                    <a:pt x="16200" y="18655"/>
                  </a:cubicBezTo>
                  <a:cubicBezTo>
                    <a:pt x="16200" y="20281"/>
                    <a:pt x="17107" y="21600"/>
                    <a:pt x="18225" y="21600"/>
                  </a:cubicBezTo>
                  <a:cubicBezTo>
                    <a:pt x="19343" y="21600"/>
                    <a:pt x="20250" y="20281"/>
                    <a:pt x="20250" y="18655"/>
                  </a:cubicBezTo>
                  <a:cubicBezTo>
                    <a:pt x="20250" y="17028"/>
                    <a:pt x="19343" y="15709"/>
                    <a:pt x="18225" y="1570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3" name="Shape 33777"/>
            <p:cNvSpPr/>
            <p:nvPr/>
          </p:nvSpPr>
          <p:spPr>
            <a:xfrm>
              <a:off x="9552" y="2495"/>
              <a:ext cx="992" cy="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31" h="21600" extrusionOk="0">
                  <a:moveTo>
                    <a:pt x="5216" y="0"/>
                  </a:moveTo>
                  <a:cubicBezTo>
                    <a:pt x="-5584" y="11692"/>
                    <a:pt x="3456" y="17640"/>
                    <a:pt x="5216" y="21600"/>
                  </a:cubicBezTo>
                  <a:cubicBezTo>
                    <a:pt x="6976" y="17640"/>
                    <a:pt x="16016" y="11692"/>
                    <a:pt x="5216" y="0"/>
                  </a:cubicBezTo>
                  <a:close/>
                </a:path>
              </a:pathLst>
            </a:custGeom>
            <a:solidFill>
              <a:srgbClr val="E9EFD5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" name="Shape 33778"/>
            <p:cNvSpPr/>
            <p:nvPr/>
          </p:nvSpPr>
          <p:spPr>
            <a:xfrm>
              <a:off x="9867" y="3188"/>
              <a:ext cx="362" cy="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5" name="Shape 33780"/>
            <p:cNvSpPr/>
            <p:nvPr/>
          </p:nvSpPr>
          <p:spPr>
            <a:xfrm>
              <a:off x="10097" y="6101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7FBAB6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6" name="Shape 33781"/>
            <p:cNvSpPr/>
            <p:nvPr/>
          </p:nvSpPr>
          <p:spPr>
            <a:xfrm>
              <a:off x="10419" y="6904"/>
              <a:ext cx="430" cy="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837" y="8637"/>
                  </a:lnTo>
                  <a:lnTo>
                    <a:pt x="17837" y="12781"/>
                  </a:lnTo>
                  <a:cubicBezTo>
                    <a:pt x="17837" y="13798"/>
                    <a:pt x="17539" y="14723"/>
                    <a:pt x="17049" y="15392"/>
                  </a:cubicBezTo>
                  <a:cubicBezTo>
                    <a:pt x="16550" y="16075"/>
                    <a:pt x="15855" y="16492"/>
                    <a:pt x="15079" y="16478"/>
                  </a:cubicBezTo>
                  <a:lnTo>
                    <a:pt x="9158" y="16478"/>
                  </a:lnTo>
                  <a:lnTo>
                    <a:pt x="9158" y="17810"/>
                  </a:lnTo>
                  <a:cubicBezTo>
                    <a:pt x="9158" y="18368"/>
                    <a:pt x="9328" y="18874"/>
                    <a:pt x="9602" y="19240"/>
                  </a:cubicBezTo>
                  <a:cubicBezTo>
                    <a:pt x="9876" y="19606"/>
                    <a:pt x="10255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503" y="19832"/>
                    <a:pt x="20882" y="19606"/>
                    <a:pt x="21156" y="19240"/>
                  </a:cubicBezTo>
                  <a:cubicBezTo>
                    <a:pt x="21430" y="18874"/>
                    <a:pt x="21600" y="18368"/>
                    <a:pt x="21600" y="17810"/>
                  </a:cubicBezTo>
                  <a:lnTo>
                    <a:pt x="21600" y="10554"/>
                  </a:lnTo>
                  <a:cubicBezTo>
                    <a:pt x="21600" y="9996"/>
                    <a:pt x="21430" y="9490"/>
                    <a:pt x="21156" y="9125"/>
                  </a:cubicBezTo>
                  <a:cubicBezTo>
                    <a:pt x="20882" y="8759"/>
                    <a:pt x="20503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1501" y="15450"/>
                    <a:pt x="983" y="15141"/>
                    <a:pt x="607" y="14640"/>
                  </a:cubicBezTo>
                  <a:cubicBezTo>
                    <a:pt x="232" y="14139"/>
                    <a:pt x="0" y="13447"/>
                    <a:pt x="0" y="12683"/>
                  </a:cubicBezTo>
                  <a:lnTo>
                    <a:pt x="0" y="2767"/>
                  </a:lnTo>
                  <a:cubicBezTo>
                    <a:pt x="0" y="2003"/>
                    <a:pt x="232" y="1311"/>
                    <a:pt x="607" y="811"/>
                  </a:cubicBezTo>
                  <a:cubicBezTo>
                    <a:pt x="983" y="310"/>
                    <a:pt x="1501" y="0"/>
                    <a:pt x="2074" y="0"/>
                  </a:cubicBezTo>
                  <a:lnTo>
                    <a:pt x="15034" y="0"/>
                  </a:lnTo>
                  <a:cubicBezTo>
                    <a:pt x="15606" y="0"/>
                    <a:pt x="16125" y="310"/>
                    <a:pt x="16500" y="811"/>
                  </a:cubicBezTo>
                  <a:cubicBezTo>
                    <a:pt x="16875" y="1311"/>
                    <a:pt x="17107" y="2003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3441"/>
                    <a:pt x="16886" y="14134"/>
                    <a:pt x="16522" y="14637"/>
                  </a:cubicBezTo>
                  <a:cubicBezTo>
                    <a:pt x="16159" y="15139"/>
                    <a:pt x="15651" y="15450"/>
                    <a:pt x="15079" y="15450"/>
                  </a:cubicBezTo>
                  <a:lnTo>
                    <a:pt x="9158" y="15450"/>
                  </a:lnTo>
                  <a:lnTo>
                    <a:pt x="6912" y="154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7" name="Shape 33783"/>
            <p:cNvSpPr/>
            <p:nvPr/>
          </p:nvSpPr>
          <p:spPr>
            <a:xfrm>
              <a:off x="8824" y="4884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A1CBB7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8" name="Shape 33784"/>
            <p:cNvSpPr/>
            <p:nvPr/>
          </p:nvSpPr>
          <p:spPr>
            <a:xfrm>
              <a:off x="9254" y="5675"/>
              <a:ext cx="298" cy="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" y="0"/>
                  </a:moveTo>
                  <a:cubicBezTo>
                    <a:pt x="372" y="0"/>
                    <a:pt x="0" y="302"/>
                    <a:pt x="0" y="675"/>
                  </a:cubicBezTo>
                  <a:cubicBezTo>
                    <a:pt x="0" y="1048"/>
                    <a:pt x="372" y="1350"/>
                    <a:pt x="831" y="1350"/>
                  </a:cubicBezTo>
                  <a:lnTo>
                    <a:pt x="20769" y="1350"/>
                  </a:lnTo>
                  <a:cubicBezTo>
                    <a:pt x="21228" y="1350"/>
                    <a:pt x="21600" y="1048"/>
                    <a:pt x="21600" y="675"/>
                  </a:cubicBezTo>
                  <a:cubicBezTo>
                    <a:pt x="21600" y="302"/>
                    <a:pt x="21228" y="0"/>
                    <a:pt x="20769" y="0"/>
                  </a:cubicBezTo>
                  <a:lnTo>
                    <a:pt x="831" y="0"/>
                  </a:lnTo>
                  <a:close/>
                  <a:moveTo>
                    <a:pt x="831" y="2025"/>
                  </a:moveTo>
                  <a:lnTo>
                    <a:pt x="831" y="15525"/>
                  </a:lnTo>
                  <a:cubicBezTo>
                    <a:pt x="831" y="15525"/>
                    <a:pt x="20769" y="15525"/>
                    <a:pt x="20769" y="15525"/>
                  </a:cubicBezTo>
                  <a:lnTo>
                    <a:pt x="20769" y="2025"/>
                  </a:lnTo>
                  <a:lnTo>
                    <a:pt x="831" y="2025"/>
                  </a:lnTo>
                  <a:close/>
                  <a:moveTo>
                    <a:pt x="15785" y="4050"/>
                  </a:moveTo>
                  <a:lnTo>
                    <a:pt x="18277" y="4050"/>
                  </a:lnTo>
                  <a:cubicBezTo>
                    <a:pt x="18277" y="4050"/>
                    <a:pt x="18277" y="13500"/>
                    <a:pt x="18277" y="13500"/>
                  </a:cubicBezTo>
                  <a:lnTo>
                    <a:pt x="15785" y="13500"/>
                  </a:lnTo>
                  <a:lnTo>
                    <a:pt x="15785" y="4050"/>
                  </a:lnTo>
                  <a:close/>
                  <a:moveTo>
                    <a:pt x="7477" y="6750"/>
                  </a:moveTo>
                  <a:lnTo>
                    <a:pt x="9969" y="6750"/>
                  </a:lnTo>
                  <a:cubicBezTo>
                    <a:pt x="9969" y="6750"/>
                    <a:pt x="9969" y="13500"/>
                    <a:pt x="9969" y="13500"/>
                  </a:cubicBezTo>
                  <a:lnTo>
                    <a:pt x="7477" y="13500"/>
                  </a:lnTo>
                  <a:lnTo>
                    <a:pt x="7477" y="6750"/>
                  </a:lnTo>
                  <a:close/>
                  <a:moveTo>
                    <a:pt x="11631" y="8775"/>
                  </a:moveTo>
                  <a:lnTo>
                    <a:pt x="14123" y="8775"/>
                  </a:lnTo>
                  <a:cubicBezTo>
                    <a:pt x="14123" y="8775"/>
                    <a:pt x="14123" y="13500"/>
                    <a:pt x="14123" y="13500"/>
                  </a:cubicBezTo>
                  <a:lnTo>
                    <a:pt x="11631" y="13500"/>
                  </a:lnTo>
                  <a:lnTo>
                    <a:pt x="11631" y="8775"/>
                  </a:lnTo>
                  <a:close/>
                  <a:moveTo>
                    <a:pt x="3323" y="10800"/>
                  </a:moveTo>
                  <a:lnTo>
                    <a:pt x="5815" y="10800"/>
                  </a:lnTo>
                  <a:cubicBezTo>
                    <a:pt x="5815" y="10800"/>
                    <a:pt x="5815" y="13500"/>
                    <a:pt x="5815" y="13500"/>
                  </a:cubicBezTo>
                  <a:lnTo>
                    <a:pt x="3323" y="13500"/>
                  </a:lnTo>
                  <a:lnTo>
                    <a:pt x="3323" y="10800"/>
                  </a:lnTo>
                  <a:close/>
                  <a:moveTo>
                    <a:pt x="3323" y="16200"/>
                  </a:moveTo>
                  <a:lnTo>
                    <a:pt x="1662" y="21600"/>
                  </a:lnTo>
                  <a:lnTo>
                    <a:pt x="3323" y="21600"/>
                  </a:lnTo>
                  <a:lnTo>
                    <a:pt x="4985" y="16200"/>
                  </a:lnTo>
                  <a:cubicBezTo>
                    <a:pt x="4985" y="16200"/>
                    <a:pt x="3323" y="16200"/>
                    <a:pt x="3323" y="16200"/>
                  </a:cubicBezTo>
                  <a:close/>
                  <a:moveTo>
                    <a:pt x="9969" y="16200"/>
                  </a:moveTo>
                  <a:lnTo>
                    <a:pt x="9969" y="21600"/>
                  </a:lnTo>
                  <a:lnTo>
                    <a:pt x="11615" y="21600"/>
                  </a:lnTo>
                  <a:cubicBezTo>
                    <a:pt x="11615" y="21600"/>
                    <a:pt x="11631" y="16200"/>
                    <a:pt x="11631" y="16200"/>
                  </a:cubicBezTo>
                  <a:lnTo>
                    <a:pt x="9969" y="16200"/>
                  </a:lnTo>
                  <a:close/>
                  <a:moveTo>
                    <a:pt x="16615" y="16200"/>
                  </a:moveTo>
                  <a:lnTo>
                    <a:pt x="18277" y="21600"/>
                  </a:lnTo>
                  <a:lnTo>
                    <a:pt x="19938" y="21600"/>
                  </a:lnTo>
                  <a:cubicBezTo>
                    <a:pt x="19938" y="21600"/>
                    <a:pt x="18277" y="16200"/>
                    <a:pt x="18277" y="16200"/>
                  </a:cubicBezTo>
                  <a:lnTo>
                    <a:pt x="16615" y="16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9" name="Shape 33786"/>
            <p:cNvSpPr/>
            <p:nvPr/>
          </p:nvSpPr>
          <p:spPr>
            <a:xfrm>
              <a:off x="8824" y="6101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7FBAB6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0" name="Shape 33787"/>
            <p:cNvSpPr/>
            <p:nvPr/>
          </p:nvSpPr>
          <p:spPr>
            <a:xfrm>
              <a:off x="9287" y="6799"/>
              <a:ext cx="211" cy="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00" y="18466"/>
                  </a:moveTo>
                  <a:lnTo>
                    <a:pt x="2500" y="18466"/>
                  </a:lnTo>
                  <a:lnTo>
                    <a:pt x="2500" y="3136"/>
                  </a:lnTo>
                  <a:lnTo>
                    <a:pt x="19100" y="3136"/>
                  </a:lnTo>
                  <a:cubicBezTo>
                    <a:pt x="19100" y="3136"/>
                    <a:pt x="19100" y="18466"/>
                    <a:pt x="19100" y="18466"/>
                  </a:cubicBezTo>
                  <a:close/>
                  <a:moveTo>
                    <a:pt x="10853" y="20779"/>
                  </a:moveTo>
                  <a:cubicBezTo>
                    <a:pt x="10002" y="20779"/>
                    <a:pt x="9310" y="20457"/>
                    <a:pt x="9310" y="20058"/>
                  </a:cubicBezTo>
                  <a:cubicBezTo>
                    <a:pt x="9310" y="19659"/>
                    <a:pt x="10002" y="19337"/>
                    <a:pt x="10853" y="19337"/>
                  </a:cubicBezTo>
                  <a:cubicBezTo>
                    <a:pt x="11704" y="19337"/>
                    <a:pt x="12396" y="19659"/>
                    <a:pt x="12396" y="20058"/>
                  </a:cubicBezTo>
                  <a:cubicBezTo>
                    <a:pt x="12396" y="20457"/>
                    <a:pt x="11704" y="20779"/>
                    <a:pt x="10853" y="20779"/>
                  </a:cubicBezTo>
                  <a:close/>
                  <a:moveTo>
                    <a:pt x="17876" y="0"/>
                  </a:moveTo>
                  <a:lnTo>
                    <a:pt x="3724" y="0"/>
                  </a:lnTo>
                  <a:cubicBezTo>
                    <a:pt x="1664" y="0"/>
                    <a:pt x="0" y="780"/>
                    <a:pt x="0" y="1741"/>
                  </a:cubicBezTo>
                  <a:lnTo>
                    <a:pt x="0" y="19859"/>
                  </a:lnTo>
                  <a:cubicBezTo>
                    <a:pt x="0" y="20820"/>
                    <a:pt x="1664" y="21600"/>
                    <a:pt x="3724" y="21600"/>
                  </a:cubicBezTo>
                  <a:lnTo>
                    <a:pt x="17876" y="21600"/>
                  </a:lnTo>
                  <a:cubicBezTo>
                    <a:pt x="19931" y="21600"/>
                    <a:pt x="21600" y="20820"/>
                    <a:pt x="21600" y="19859"/>
                  </a:cubicBezTo>
                  <a:lnTo>
                    <a:pt x="21600" y="1741"/>
                  </a:lnTo>
                  <a:cubicBezTo>
                    <a:pt x="21600" y="780"/>
                    <a:pt x="19931" y="0"/>
                    <a:pt x="1787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2" name="Group 22"/>
          <p:cNvGrpSpPr/>
          <p:nvPr/>
        </p:nvGrpSpPr>
        <p:grpSpPr>
          <a:xfrm>
            <a:off x="3759200" y="1414780"/>
            <a:ext cx="1209675" cy="73596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63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65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22"/>
          <p:cNvGrpSpPr/>
          <p:nvPr/>
        </p:nvGrpSpPr>
        <p:grpSpPr>
          <a:xfrm flipH="1" flipV="1">
            <a:off x="4362450" y="3130550"/>
            <a:ext cx="926465" cy="70167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32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3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Group 22"/>
          <p:cNvGrpSpPr/>
          <p:nvPr/>
        </p:nvGrpSpPr>
        <p:grpSpPr>
          <a:xfrm flipH="1" flipV="1">
            <a:off x="4358640" y="4864100"/>
            <a:ext cx="1034415" cy="45275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44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46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Group 22"/>
          <p:cNvGrpSpPr/>
          <p:nvPr/>
        </p:nvGrpSpPr>
        <p:grpSpPr>
          <a:xfrm flipV="1">
            <a:off x="6008370" y="791210"/>
            <a:ext cx="521970" cy="80327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56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58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9" name="Group 22"/>
          <p:cNvGrpSpPr/>
          <p:nvPr/>
        </p:nvGrpSpPr>
        <p:grpSpPr>
          <a:xfrm flipV="1">
            <a:off x="7138670" y="1993900"/>
            <a:ext cx="798830" cy="89471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8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8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1" name="Group 22"/>
          <p:cNvGrpSpPr/>
          <p:nvPr/>
        </p:nvGrpSpPr>
        <p:grpSpPr>
          <a:xfrm flipV="1">
            <a:off x="7081520" y="3409315"/>
            <a:ext cx="983615" cy="69659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92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9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9" name="Group 22"/>
          <p:cNvGrpSpPr/>
          <p:nvPr/>
        </p:nvGrpSpPr>
        <p:grpSpPr>
          <a:xfrm flipV="1">
            <a:off x="6530975" y="5177155"/>
            <a:ext cx="1534160" cy="46482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12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12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8" name="Text Box 137"/>
          <p:cNvSpPr txBox="1"/>
          <p:nvPr/>
        </p:nvSpPr>
        <p:spPr>
          <a:xfrm>
            <a:off x="1986915" y="1195070"/>
            <a:ext cx="1772285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/>
              <a:t>C#</a:t>
            </a:r>
            <a:endParaRPr lang="en-US" sz="1600"/>
          </a:p>
        </p:txBody>
      </p:sp>
      <p:sp>
        <p:nvSpPr>
          <p:cNvPr id="139" name="文本框 110"/>
          <p:cNvSpPr txBox="1"/>
          <p:nvPr/>
        </p:nvSpPr>
        <p:spPr>
          <a:xfrm>
            <a:off x="666347" y="2675928"/>
            <a:ext cx="3644972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Xamarin provides native performance as it compiles to native code, offering excellent performance and responsiveness.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文本框 110"/>
          <p:cNvSpPr txBox="1"/>
          <p:nvPr/>
        </p:nvSpPr>
        <p:spPr>
          <a:xfrm>
            <a:off x="786130" y="4585335"/>
            <a:ext cx="3644900" cy="1231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&amp; TIME TO MARKET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Development costs may be higher with Xamarin due to its licensing fees, but time to market is accelerated with code sharing capabilities.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6688455" y="403225"/>
            <a:ext cx="46221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to use?</a:t>
            </a:r>
            <a:endParaRPr lang="zh-CN" altLang="en-US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Ideal for enterprises and developers familiar with C# looking to build cross-platform apps with native performance.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43" name="文本框 110"/>
          <p:cNvSpPr txBox="1"/>
          <p:nvPr/>
        </p:nvSpPr>
        <p:spPr>
          <a:xfrm>
            <a:off x="7730490" y="1798955"/>
            <a:ext cx="3978275" cy="102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&amp; UI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 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Xamarin allows developers to create native user interfaces with platform-specific UI elements and customization options.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本框 110"/>
          <p:cNvSpPr txBox="1"/>
          <p:nvPr/>
        </p:nvSpPr>
        <p:spPr>
          <a:xfrm>
            <a:off x="7880350" y="3234690"/>
            <a:ext cx="3828415" cy="1426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OMPLEXITY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Xamarin development may require proficiency in C# and understanding of platform-specific APIs.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文本框 110"/>
          <p:cNvSpPr txBox="1"/>
          <p:nvPr/>
        </p:nvSpPr>
        <p:spPr>
          <a:xfrm>
            <a:off x="7976870" y="5038090"/>
            <a:ext cx="387350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OMMUNITY SUPPORT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Xamarin has a strong community and is backed by Microsoft, offering extensive documentation, forums, and support.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Content Placeholder 135" descr="pngegg (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875" y="488950"/>
            <a:ext cx="2206625" cy="8578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635" y="0"/>
            <a:ext cx="12191365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矩形 9"/>
          <p:cNvSpPr/>
          <p:nvPr/>
        </p:nvSpPr>
        <p:spPr>
          <a:xfrm>
            <a:off x="296545" y="268605"/>
            <a:ext cx="11727180" cy="644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5026025" y="1145163"/>
            <a:ext cx="2139950" cy="4782185"/>
            <a:chOff x="8824" y="2495"/>
            <a:chExt cx="2447" cy="5468"/>
          </a:xfrm>
        </p:grpSpPr>
        <p:sp>
          <p:nvSpPr>
            <p:cNvPr id="97" name="Shape 33768"/>
            <p:cNvSpPr/>
            <p:nvPr/>
          </p:nvSpPr>
          <p:spPr>
            <a:xfrm>
              <a:off x="8824" y="3666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8" name="Shape 33769"/>
            <p:cNvSpPr/>
            <p:nvPr/>
          </p:nvSpPr>
          <p:spPr>
            <a:xfrm>
              <a:off x="9244" y="4443"/>
              <a:ext cx="366" cy="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99" name="Shape 33771"/>
            <p:cNvSpPr/>
            <p:nvPr/>
          </p:nvSpPr>
          <p:spPr>
            <a:xfrm>
              <a:off x="10097" y="4884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A1CBB7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0" name="Shape 33772"/>
            <p:cNvSpPr/>
            <p:nvPr/>
          </p:nvSpPr>
          <p:spPr>
            <a:xfrm>
              <a:off x="10463" y="5679"/>
              <a:ext cx="356" cy="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657"/>
                  </a:moveTo>
                  <a:cubicBezTo>
                    <a:pt x="8670" y="14657"/>
                    <a:pt x="6943" y="12930"/>
                    <a:pt x="6943" y="10800"/>
                  </a:cubicBezTo>
                  <a:cubicBezTo>
                    <a:pt x="6943" y="8670"/>
                    <a:pt x="8670" y="6943"/>
                    <a:pt x="10800" y="6943"/>
                  </a:cubicBezTo>
                  <a:cubicBezTo>
                    <a:pt x="12930" y="6943"/>
                    <a:pt x="14657" y="8670"/>
                    <a:pt x="14657" y="10800"/>
                  </a:cubicBezTo>
                  <a:cubicBezTo>
                    <a:pt x="14657" y="12930"/>
                    <a:pt x="12930" y="14657"/>
                    <a:pt x="10800" y="14657"/>
                  </a:cubicBezTo>
                  <a:close/>
                  <a:moveTo>
                    <a:pt x="20016" y="9930"/>
                  </a:moveTo>
                  <a:cubicBezTo>
                    <a:pt x="21001" y="9522"/>
                    <a:pt x="21600" y="9257"/>
                    <a:pt x="21600" y="9257"/>
                  </a:cubicBezTo>
                  <a:lnTo>
                    <a:pt x="20829" y="6171"/>
                  </a:lnTo>
                  <a:cubicBezTo>
                    <a:pt x="20829" y="6171"/>
                    <a:pt x="20119" y="6283"/>
                    <a:pt x="18990" y="6492"/>
                  </a:cubicBezTo>
                  <a:cubicBezTo>
                    <a:pt x="18430" y="5424"/>
                    <a:pt x="17677" y="4501"/>
                    <a:pt x="16789" y="3749"/>
                  </a:cubicBezTo>
                  <a:cubicBezTo>
                    <a:pt x="17377" y="2418"/>
                    <a:pt x="17743" y="1543"/>
                    <a:pt x="17743" y="1543"/>
                  </a:cubicBezTo>
                  <a:lnTo>
                    <a:pt x="14657" y="0"/>
                  </a:lnTo>
                  <a:cubicBezTo>
                    <a:pt x="14657" y="0"/>
                    <a:pt x="14156" y="750"/>
                    <a:pt x="13405" y="1922"/>
                  </a:cubicBezTo>
                  <a:cubicBezTo>
                    <a:pt x="12297" y="1595"/>
                    <a:pt x="11120" y="1470"/>
                    <a:pt x="9929" y="1584"/>
                  </a:cubicBezTo>
                  <a:cubicBezTo>
                    <a:pt x="9522" y="599"/>
                    <a:pt x="9257" y="0"/>
                    <a:pt x="9257" y="0"/>
                  </a:cubicBezTo>
                  <a:lnTo>
                    <a:pt x="6171" y="771"/>
                  </a:lnTo>
                  <a:cubicBezTo>
                    <a:pt x="6171" y="771"/>
                    <a:pt x="6283" y="1481"/>
                    <a:pt x="6492" y="2610"/>
                  </a:cubicBezTo>
                  <a:cubicBezTo>
                    <a:pt x="5420" y="3172"/>
                    <a:pt x="4494" y="3929"/>
                    <a:pt x="3740" y="4821"/>
                  </a:cubicBezTo>
                  <a:cubicBezTo>
                    <a:pt x="2414" y="4227"/>
                    <a:pt x="1543" y="3857"/>
                    <a:pt x="1543" y="3857"/>
                  </a:cubicBezTo>
                  <a:lnTo>
                    <a:pt x="0" y="6943"/>
                  </a:lnTo>
                  <a:cubicBezTo>
                    <a:pt x="0" y="6943"/>
                    <a:pt x="748" y="7450"/>
                    <a:pt x="1919" y="8207"/>
                  </a:cubicBezTo>
                  <a:cubicBezTo>
                    <a:pt x="1595" y="9313"/>
                    <a:pt x="1471" y="10485"/>
                    <a:pt x="1584" y="11672"/>
                  </a:cubicBezTo>
                  <a:cubicBezTo>
                    <a:pt x="599" y="12078"/>
                    <a:pt x="0" y="12343"/>
                    <a:pt x="0" y="12343"/>
                  </a:cubicBezTo>
                  <a:lnTo>
                    <a:pt x="771" y="15429"/>
                  </a:lnTo>
                  <a:cubicBezTo>
                    <a:pt x="771" y="15429"/>
                    <a:pt x="1480" y="15317"/>
                    <a:pt x="2609" y="15107"/>
                  </a:cubicBezTo>
                  <a:cubicBezTo>
                    <a:pt x="3172" y="16179"/>
                    <a:pt x="3928" y="17106"/>
                    <a:pt x="4820" y="17860"/>
                  </a:cubicBezTo>
                  <a:cubicBezTo>
                    <a:pt x="4227" y="19186"/>
                    <a:pt x="3857" y="20057"/>
                    <a:pt x="3857" y="20057"/>
                  </a:cubicBezTo>
                  <a:lnTo>
                    <a:pt x="6943" y="21600"/>
                  </a:lnTo>
                  <a:cubicBezTo>
                    <a:pt x="6943" y="21600"/>
                    <a:pt x="7449" y="20852"/>
                    <a:pt x="8206" y="19681"/>
                  </a:cubicBezTo>
                  <a:cubicBezTo>
                    <a:pt x="9312" y="20005"/>
                    <a:pt x="10485" y="20129"/>
                    <a:pt x="11672" y="20016"/>
                  </a:cubicBezTo>
                  <a:cubicBezTo>
                    <a:pt x="12078" y="21001"/>
                    <a:pt x="12343" y="21600"/>
                    <a:pt x="12343" y="21600"/>
                  </a:cubicBezTo>
                  <a:lnTo>
                    <a:pt x="15429" y="20829"/>
                  </a:lnTo>
                  <a:cubicBezTo>
                    <a:pt x="15429" y="20829"/>
                    <a:pt x="15317" y="20120"/>
                    <a:pt x="15107" y="18991"/>
                  </a:cubicBezTo>
                  <a:cubicBezTo>
                    <a:pt x="16176" y="18431"/>
                    <a:pt x="17099" y="17676"/>
                    <a:pt x="17852" y="16788"/>
                  </a:cubicBezTo>
                  <a:cubicBezTo>
                    <a:pt x="19183" y="17377"/>
                    <a:pt x="20057" y="17743"/>
                    <a:pt x="20057" y="17743"/>
                  </a:cubicBezTo>
                  <a:lnTo>
                    <a:pt x="21600" y="14657"/>
                  </a:lnTo>
                  <a:cubicBezTo>
                    <a:pt x="21600" y="14657"/>
                    <a:pt x="20851" y="14156"/>
                    <a:pt x="19678" y="13405"/>
                  </a:cubicBezTo>
                  <a:cubicBezTo>
                    <a:pt x="20005" y="12296"/>
                    <a:pt x="20130" y="11120"/>
                    <a:pt x="20016" y="993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1" name="Shape 33774"/>
            <p:cNvSpPr/>
            <p:nvPr/>
          </p:nvSpPr>
          <p:spPr>
            <a:xfrm>
              <a:off x="10097" y="3666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B9B9B9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2" name="Shape 33775"/>
            <p:cNvSpPr/>
            <p:nvPr/>
          </p:nvSpPr>
          <p:spPr>
            <a:xfrm>
              <a:off x="10447" y="4500"/>
              <a:ext cx="414" cy="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9" y="10800"/>
                  </a:moveTo>
                  <a:lnTo>
                    <a:pt x="14850" y="5891"/>
                  </a:lnTo>
                  <a:lnTo>
                    <a:pt x="18865" y="5891"/>
                  </a:lnTo>
                  <a:lnTo>
                    <a:pt x="20250" y="10800"/>
                  </a:lnTo>
                  <a:lnTo>
                    <a:pt x="14829" y="10800"/>
                  </a:lnTo>
                  <a:close/>
                  <a:moveTo>
                    <a:pt x="20250" y="5564"/>
                  </a:moveTo>
                  <a:cubicBezTo>
                    <a:pt x="19879" y="3856"/>
                    <a:pt x="18900" y="3919"/>
                    <a:pt x="18900" y="3919"/>
                  </a:cubicBezTo>
                  <a:lnTo>
                    <a:pt x="13495" y="3919"/>
                  </a:lnTo>
                  <a:lnTo>
                    <a:pt x="13495" y="18655"/>
                  </a:lnTo>
                  <a:lnTo>
                    <a:pt x="15525" y="18655"/>
                  </a:lnTo>
                  <a:cubicBezTo>
                    <a:pt x="15527" y="14736"/>
                    <a:pt x="16734" y="14727"/>
                    <a:pt x="18225" y="14728"/>
                  </a:cubicBezTo>
                  <a:cubicBezTo>
                    <a:pt x="19716" y="14728"/>
                    <a:pt x="20918" y="14757"/>
                    <a:pt x="20924" y="18655"/>
                  </a:cubicBezTo>
                  <a:lnTo>
                    <a:pt x="21600" y="18655"/>
                  </a:lnTo>
                  <a:lnTo>
                    <a:pt x="21600" y="10817"/>
                  </a:lnTo>
                  <a:cubicBezTo>
                    <a:pt x="21600" y="10817"/>
                    <a:pt x="20621" y="7272"/>
                    <a:pt x="20250" y="5564"/>
                  </a:cubicBezTo>
                  <a:close/>
                  <a:moveTo>
                    <a:pt x="12690" y="1964"/>
                  </a:moveTo>
                  <a:lnTo>
                    <a:pt x="12690" y="18655"/>
                  </a:lnTo>
                  <a:lnTo>
                    <a:pt x="6750" y="18655"/>
                  </a:lnTo>
                  <a:cubicBezTo>
                    <a:pt x="6750" y="14728"/>
                    <a:pt x="5541" y="14728"/>
                    <a:pt x="4050" y="14728"/>
                  </a:cubicBezTo>
                  <a:cubicBezTo>
                    <a:pt x="2559" y="14728"/>
                    <a:pt x="1350" y="14728"/>
                    <a:pt x="1350" y="18655"/>
                  </a:cubicBezTo>
                  <a:lnTo>
                    <a:pt x="0" y="18655"/>
                  </a:lnTo>
                  <a:lnTo>
                    <a:pt x="0" y="1964"/>
                  </a:lnTo>
                  <a:cubicBezTo>
                    <a:pt x="0" y="1421"/>
                    <a:pt x="151" y="931"/>
                    <a:pt x="395" y="575"/>
                  </a:cubicBezTo>
                  <a:cubicBezTo>
                    <a:pt x="640" y="220"/>
                    <a:pt x="977" y="0"/>
                    <a:pt x="1350" y="0"/>
                  </a:cubicBezTo>
                  <a:lnTo>
                    <a:pt x="11340" y="0"/>
                  </a:lnTo>
                  <a:cubicBezTo>
                    <a:pt x="11713" y="0"/>
                    <a:pt x="12050" y="220"/>
                    <a:pt x="12295" y="575"/>
                  </a:cubicBezTo>
                  <a:cubicBezTo>
                    <a:pt x="12539" y="931"/>
                    <a:pt x="12690" y="1421"/>
                    <a:pt x="12690" y="1964"/>
                  </a:cubicBezTo>
                  <a:close/>
                  <a:moveTo>
                    <a:pt x="4050" y="19636"/>
                  </a:moveTo>
                  <a:cubicBezTo>
                    <a:pt x="3677" y="19636"/>
                    <a:pt x="3375" y="19197"/>
                    <a:pt x="3375" y="18655"/>
                  </a:cubicBezTo>
                  <a:cubicBezTo>
                    <a:pt x="3375" y="18112"/>
                    <a:pt x="3677" y="17673"/>
                    <a:pt x="4050" y="17673"/>
                  </a:cubicBezTo>
                  <a:cubicBezTo>
                    <a:pt x="4423" y="17673"/>
                    <a:pt x="4725" y="18112"/>
                    <a:pt x="4725" y="18655"/>
                  </a:cubicBezTo>
                  <a:cubicBezTo>
                    <a:pt x="4725" y="19197"/>
                    <a:pt x="4423" y="19636"/>
                    <a:pt x="4050" y="19636"/>
                  </a:cubicBezTo>
                  <a:close/>
                  <a:moveTo>
                    <a:pt x="4050" y="15709"/>
                  </a:moveTo>
                  <a:cubicBezTo>
                    <a:pt x="2932" y="15709"/>
                    <a:pt x="2025" y="17028"/>
                    <a:pt x="2025" y="18655"/>
                  </a:cubicBezTo>
                  <a:cubicBezTo>
                    <a:pt x="2025" y="20281"/>
                    <a:pt x="2932" y="21600"/>
                    <a:pt x="4050" y="21600"/>
                  </a:cubicBezTo>
                  <a:cubicBezTo>
                    <a:pt x="5168" y="21600"/>
                    <a:pt x="6075" y="20281"/>
                    <a:pt x="6075" y="18655"/>
                  </a:cubicBezTo>
                  <a:cubicBezTo>
                    <a:pt x="6075" y="17028"/>
                    <a:pt x="5168" y="15709"/>
                    <a:pt x="4050" y="15709"/>
                  </a:cubicBezTo>
                  <a:close/>
                  <a:moveTo>
                    <a:pt x="18225" y="19636"/>
                  </a:moveTo>
                  <a:cubicBezTo>
                    <a:pt x="17852" y="19636"/>
                    <a:pt x="17550" y="19197"/>
                    <a:pt x="17550" y="18655"/>
                  </a:cubicBezTo>
                  <a:cubicBezTo>
                    <a:pt x="17550" y="18112"/>
                    <a:pt x="17852" y="17673"/>
                    <a:pt x="18225" y="17673"/>
                  </a:cubicBezTo>
                  <a:cubicBezTo>
                    <a:pt x="18598" y="17673"/>
                    <a:pt x="18900" y="18112"/>
                    <a:pt x="18900" y="18655"/>
                  </a:cubicBezTo>
                  <a:cubicBezTo>
                    <a:pt x="18900" y="19197"/>
                    <a:pt x="18598" y="19636"/>
                    <a:pt x="18225" y="19636"/>
                  </a:cubicBezTo>
                  <a:close/>
                  <a:moveTo>
                    <a:pt x="18225" y="15709"/>
                  </a:moveTo>
                  <a:cubicBezTo>
                    <a:pt x="17107" y="15709"/>
                    <a:pt x="16200" y="17028"/>
                    <a:pt x="16200" y="18655"/>
                  </a:cubicBezTo>
                  <a:cubicBezTo>
                    <a:pt x="16200" y="20281"/>
                    <a:pt x="17107" y="21600"/>
                    <a:pt x="18225" y="21600"/>
                  </a:cubicBezTo>
                  <a:cubicBezTo>
                    <a:pt x="19343" y="21600"/>
                    <a:pt x="20250" y="20281"/>
                    <a:pt x="20250" y="18655"/>
                  </a:cubicBezTo>
                  <a:cubicBezTo>
                    <a:pt x="20250" y="17028"/>
                    <a:pt x="19343" y="15709"/>
                    <a:pt x="18225" y="1570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3" name="Shape 33777"/>
            <p:cNvSpPr/>
            <p:nvPr/>
          </p:nvSpPr>
          <p:spPr>
            <a:xfrm>
              <a:off x="9552" y="2495"/>
              <a:ext cx="992" cy="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31" h="21600" extrusionOk="0">
                  <a:moveTo>
                    <a:pt x="5216" y="0"/>
                  </a:moveTo>
                  <a:cubicBezTo>
                    <a:pt x="-5584" y="11692"/>
                    <a:pt x="3456" y="17640"/>
                    <a:pt x="5216" y="21600"/>
                  </a:cubicBezTo>
                  <a:cubicBezTo>
                    <a:pt x="6976" y="17640"/>
                    <a:pt x="16016" y="11692"/>
                    <a:pt x="5216" y="0"/>
                  </a:cubicBezTo>
                  <a:close/>
                </a:path>
              </a:pathLst>
            </a:custGeom>
            <a:solidFill>
              <a:srgbClr val="E9EFD5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4" name="Shape 33778"/>
            <p:cNvSpPr/>
            <p:nvPr/>
          </p:nvSpPr>
          <p:spPr>
            <a:xfrm>
              <a:off x="9867" y="3188"/>
              <a:ext cx="362" cy="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5" name="Shape 33780"/>
            <p:cNvSpPr/>
            <p:nvPr/>
          </p:nvSpPr>
          <p:spPr>
            <a:xfrm>
              <a:off x="10097" y="6101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150" y="12007"/>
                  </a:moveTo>
                  <a:cubicBezTo>
                    <a:pt x="401" y="10501"/>
                    <a:pt x="1342" y="9042"/>
                    <a:pt x="2962" y="7919"/>
                  </a:cubicBezTo>
                  <a:cubicBezTo>
                    <a:pt x="3464" y="7571"/>
                    <a:pt x="4056" y="7229"/>
                    <a:pt x="4676" y="6966"/>
                  </a:cubicBezTo>
                  <a:cubicBezTo>
                    <a:pt x="4779" y="6922"/>
                    <a:pt x="21447" y="32"/>
                    <a:pt x="21544" y="0"/>
                  </a:cubicBezTo>
                  <a:cubicBezTo>
                    <a:pt x="21545" y="315"/>
                    <a:pt x="21546" y="630"/>
                    <a:pt x="21545" y="945"/>
                  </a:cubicBezTo>
                  <a:cubicBezTo>
                    <a:pt x="21542" y="2273"/>
                    <a:pt x="21541" y="6657"/>
                    <a:pt x="21543" y="7521"/>
                  </a:cubicBezTo>
                  <a:cubicBezTo>
                    <a:pt x="21544" y="8326"/>
                    <a:pt x="21596" y="9136"/>
                    <a:pt x="21407" y="9935"/>
                  </a:cubicBezTo>
                  <a:cubicBezTo>
                    <a:pt x="21300" y="10387"/>
                    <a:pt x="21120" y="10831"/>
                    <a:pt x="20860" y="11257"/>
                  </a:cubicBezTo>
                  <a:cubicBezTo>
                    <a:pt x="20262" y="12236"/>
                    <a:pt x="19381" y="13244"/>
                    <a:pt x="18124" y="13948"/>
                  </a:cubicBezTo>
                  <a:cubicBezTo>
                    <a:pt x="16629" y="14785"/>
                    <a:pt x="14928" y="15453"/>
                    <a:pt x="13250" y="16130"/>
                  </a:cubicBezTo>
                  <a:cubicBezTo>
                    <a:pt x="11423" y="16868"/>
                    <a:pt x="9607" y="17615"/>
                    <a:pt x="7794" y="18366"/>
                  </a:cubicBezTo>
                  <a:cubicBezTo>
                    <a:pt x="6788" y="18783"/>
                    <a:pt x="5783" y="19201"/>
                    <a:pt x="4778" y="19619"/>
                  </a:cubicBezTo>
                  <a:cubicBezTo>
                    <a:pt x="3962" y="19959"/>
                    <a:pt x="3146" y="20299"/>
                    <a:pt x="2329" y="20638"/>
                  </a:cubicBezTo>
                  <a:cubicBezTo>
                    <a:pt x="1802" y="20857"/>
                    <a:pt x="1273" y="21075"/>
                    <a:pt x="745" y="21294"/>
                  </a:cubicBezTo>
                  <a:cubicBezTo>
                    <a:pt x="498" y="21396"/>
                    <a:pt x="252" y="21498"/>
                    <a:pt x="5" y="21600"/>
                  </a:cubicBezTo>
                  <a:cubicBezTo>
                    <a:pt x="-4" y="19045"/>
                    <a:pt x="-2" y="16490"/>
                    <a:pt x="24" y="13936"/>
                  </a:cubicBezTo>
                  <a:cubicBezTo>
                    <a:pt x="31" y="13239"/>
                    <a:pt x="55" y="12581"/>
                    <a:pt x="150" y="12007"/>
                  </a:cubicBezTo>
                  <a:close/>
                </a:path>
              </a:pathLst>
            </a:custGeom>
            <a:solidFill>
              <a:srgbClr val="7FBAB6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lvl="0" algn="l" fontAlgn="base">
                <a:buClrTx/>
                <a:buSzTx/>
                <a:buFontTx/>
                <a:defRPr/>
              </a:pPr>
              <a:endParaRPr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6" name="Shape 33781"/>
            <p:cNvSpPr/>
            <p:nvPr/>
          </p:nvSpPr>
          <p:spPr>
            <a:xfrm>
              <a:off x="10419" y="6904"/>
              <a:ext cx="430" cy="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837" y="8637"/>
                  </a:lnTo>
                  <a:lnTo>
                    <a:pt x="17837" y="12781"/>
                  </a:lnTo>
                  <a:cubicBezTo>
                    <a:pt x="17837" y="13798"/>
                    <a:pt x="17539" y="14723"/>
                    <a:pt x="17049" y="15392"/>
                  </a:cubicBezTo>
                  <a:cubicBezTo>
                    <a:pt x="16550" y="16075"/>
                    <a:pt x="15855" y="16492"/>
                    <a:pt x="15079" y="16478"/>
                  </a:cubicBezTo>
                  <a:lnTo>
                    <a:pt x="9158" y="16478"/>
                  </a:lnTo>
                  <a:lnTo>
                    <a:pt x="9158" y="17810"/>
                  </a:lnTo>
                  <a:cubicBezTo>
                    <a:pt x="9158" y="18368"/>
                    <a:pt x="9328" y="18874"/>
                    <a:pt x="9602" y="19240"/>
                  </a:cubicBezTo>
                  <a:cubicBezTo>
                    <a:pt x="9876" y="19606"/>
                    <a:pt x="10255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503" y="19832"/>
                    <a:pt x="20882" y="19606"/>
                    <a:pt x="21156" y="19240"/>
                  </a:cubicBezTo>
                  <a:cubicBezTo>
                    <a:pt x="21430" y="18874"/>
                    <a:pt x="21600" y="18368"/>
                    <a:pt x="21600" y="17810"/>
                  </a:cubicBezTo>
                  <a:lnTo>
                    <a:pt x="21600" y="10554"/>
                  </a:lnTo>
                  <a:cubicBezTo>
                    <a:pt x="21600" y="9996"/>
                    <a:pt x="21430" y="9490"/>
                    <a:pt x="21156" y="9125"/>
                  </a:cubicBezTo>
                  <a:cubicBezTo>
                    <a:pt x="20882" y="8759"/>
                    <a:pt x="20503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1501" y="15450"/>
                    <a:pt x="983" y="15141"/>
                    <a:pt x="607" y="14640"/>
                  </a:cubicBezTo>
                  <a:cubicBezTo>
                    <a:pt x="232" y="14139"/>
                    <a:pt x="0" y="13447"/>
                    <a:pt x="0" y="12683"/>
                  </a:cubicBezTo>
                  <a:lnTo>
                    <a:pt x="0" y="2767"/>
                  </a:lnTo>
                  <a:cubicBezTo>
                    <a:pt x="0" y="2003"/>
                    <a:pt x="232" y="1311"/>
                    <a:pt x="607" y="811"/>
                  </a:cubicBezTo>
                  <a:cubicBezTo>
                    <a:pt x="983" y="310"/>
                    <a:pt x="1501" y="0"/>
                    <a:pt x="2074" y="0"/>
                  </a:cubicBezTo>
                  <a:lnTo>
                    <a:pt x="15034" y="0"/>
                  </a:lnTo>
                  <a:cubicBezTo>
                    <a:pt x="15606" y="0"/>
                    <a:pt x="16125" y="310"/>
                    <a:pt x="16500" y="811"/>
                  </a:cubicBezTo>
                  <a:cubicBezTo>
                    <a:pt x="16875" y="1311"/>
                    <a:pt x="17107" y="2003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3441"/>
                    <a:pt x="16886" y="14134"/>
                    <a:pt x="16522" y="14637"/>
                  </a:cubicBezTo>
                  <a:cubicBezTo>
                    <a:pt x="16159" y="15139"/>
                    <a:pt x="15651" y="15450"/>
                    <a:pt x="15079" y="15450"/>
                  </a:cubicBezTo>
                  <a:lnTo>
                    <a:pt x="9158" y="15450"/>
                  </a:lnTo>
                  <a:lnTo>
                    <a:pt x="6912" y="1545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b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7" name="Shape 33783"/>
            <p:cNvSpPr/>
            <p:nvPr/>
          </p:nvSpPr>
          <p:spPr>
            <a:xfrm>
              <a:off x="8824" y="4884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A1CBB7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8" name="Shape 33784"/>
            <p:cNvSpPr/>
            <p:nvPr/>
          </p:nvSpPr>
          <p:spPr>
            <a:xfrm>
              <a:off x="9254" y="5675"/>
              <a:ext cx="298" cy="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" y="0"/>
                  </a:moveTo>
                  <a:cubicBezTo>
                    <a:pt x="372" y="0"/>
                    <a:pt x="0" y="302"/>
                    <a:pt x="0" y="675"/>
                  </a:cubicBezTo>
                  <a:cubicBezTo>
                    <a:pt x="0" y="1048"/>
                    <a:pt x="372" y="1350"/>
                    <a:pt x="831" y="1350"/>
                  </a:cubicBezTo>
                  <a:lnTo>
                    <a:pt x="20769" y="1350"/>
                  </a:lnTo>
                  <a:cubicBezTo>
                    <a:pt x="21228" y="1350"/>
                    <a:pt x="21600" y="1048"/>
                    <a:pt x="21600" y="675"/>
                  </a:cubicBezTo>
                  <a:cubicBezTo>
                    <a:pt x="21600" y="302"/>
                    <a:pt x="21228" y="0"/>
                    <a:pt x="20769" y="0"/>
                  </a:cubicBezTo>
                  <a:lnTo>
                    <a:pt x="831" y="0"/>
                  </a:lnTo>
                  <a:close/>
                  <a:moveTo>
                    <a:pt x="831" y="2025"/>
                  </a:moveTo>
                  <a:lnTo>
                    <a:pt x="831" y="15525"/>
                  </a:lnTo>
                  <a:cubicBezTo>
                    <a:pt x="831" y="15525"/>
                    <a:pt x="20769" y="15525"/>
                    <a:pt x="20769" y="15525"/>
                  </a:cubicBezTo>
                  <a:lnTo>
                    <a:pt x="20769" y="2025"/>
                  </a:lnTo>
                  <a:lnTo>
                    <a:pt x="831" y="2025"/>
                  </a:lnTo>
                  <a:close/>
                  <a:moveTo>
                    <a:pt x="15785" y="4050"/>
                  </a:moveTo>
                  <a:lnTo>
                    <a:pt x="18277" y="4050"/>
                  </a:lnTo>
                  <a:cubicBezTo>
                    <a:pt x="18277" y="4050"/>
                    <a:pt x="18277" y="13500"/>
                    <a:pt x="18277" y="13500"/>
                  </a:cubicBezTo>
                  <a:lnTo>
                    <a:pt x="15785" y="13500"/>
                  </a:lnTo>
                  <a:lnTo>
                    <a:pt x="15785" y="4050"/>
                  </a:lnTo>
                  <a:close/>
                  <a:moveTo>
                    <a:pt x="7477" y="6750"/>
                  </a:moveTo>
                  <a:lnTo>
                    <a:pt x="9969" y="6750"/>
                  </a:lnTo>
                  <a:cubicBezTo>
                    <a:pt x="9969" y="6750"/>
                    <a:pt x="9969" y="13500"/>
                    <a:pt x="9969" y="13500"/>
                  </a:cubicBezTo>
                  <a:lnTo>
                    <a:pt x="7477" y="13500"/>
                  </a:lnTo>
                  <a:lnTo>
                    <a:pt x="7477" y="6750"/>
                  </a:lnTo>
                  <a:close/>
                  <a:moveTo>
                    <a:pt x="11631" y="8775"/>
                  </a:moveTo>
                  <a:lnTo>
                    <a:pt x="14123" y="8775"/>
                  </a:lnTo>
                  <a:cubicBezTo>
                    <a:pt x="14123" y="8775"/>
                    <a:pt x="14123" y="13500"/>
                    <a:pt x="14123" y="13500"/>
                  </a:cubicBezTo>
                  <a:lnTo>
                    <a:pt x="11631" y="13500"/>
                  </a:lnTo>
                  <a:lnTo>
                    <a:pt x="11631" y="8775"/>
                  </a:lnTo>
                  <a:close/>
                  <a:moveTo>
                    <a:pt x="3323" y="10800"/>
                  </a:moveTo>
                  <a:lnTo>
                    <a:pt x="5815" y="10800"/>
                  </a:lnTo>
                  <a:cubicBezTo>
                    <a:pt x="5815" y="10800"/>
                    <a:pt x="5815" y="13500"/>
                    <a:pt x="5815" y="13500"/>
                  </a:cubicBezTo>
                  <a:lnTo>
                    <a:pt x="3323" y="13500"/>
                  </a:lnTo>
                  <a:lnTo>
                    <a:pt x="3323" y="10800"/>
                  </a:lnTo>
                  <a:close/>
                  <a:moveTo>
                    <a:pt x="3323" y="16200"/>
                  </a:moveTo>
                  <a:lnTo>
                    <a:pt x="1662" y="21600"/>
                  </a:lnTo>
                  <a:lnTo>
                    <a:pt x="3323" y="21600"/>
                  </a:lnTo>
                  <a:lnTo>
                    <a:pt x="4985" y="16200"/>
                  </a:lnTo>
                  <a:cubicBezTo>
                    <a:pt x="4985" y="16200"/>
                    <a:pt x="3323" y="16200"/>
                    <a:pt x="3323" y="16200"/>
                  </a:cubicBezTo>
                  <a:close/>
                  <a:moveTo>
                    <a:pt x="9969" y="16200"/>
                  </a:moveTo>
                  <a:lnTo>
                    <a:pt x="9969" y="21600"/>
                  </a:lnTo>
                  <a:lnTo>
                    <a:pt x="11615" y="21600"/>
                  </a:lnTo>
                  <a:cubicBezTo>
                    <a:pt x="11615" y="21600"/>
                    <a:pt x="11631" y="16200"/>
                    <a:pt x="11631" y="16200"/>
                  </a:cubicBezTo>
                  <a:lnTo>
                    <a:pt x="9969" y="16200"/>
                  </a:lnTo>
                  <a:close/>
                  <a:moveTo>
                    <a:pt x="16615" y="16200"/>
                  </a:moveTo>
                  <a:lnTo>
                    <a:pt x="18277" y="21600"/>
                  </a:lnTo>
                  <a:lnTo>
                    <a:pt x="19938" y="21600"/>
                  </a:lnTo>
                  <a:cubicBezTo>
                    <a:pt x="19938" y="21600"/>
                    <a:pt x="18277" y="16200"/>
                    <a:pt x="18277" y="16200"/>
                  </a:cubicBezTo>
                  <a:lnTo>
                    <a:pt x="16615" y="16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09" name="Shape 33786"/>
            <p:cNvSpPr/>
            <p:nvPr/>
          </p:nvSpPr>
          <p:spPr>
            <a:xfrm>
              <a:off x="8824" y="6101"/>
              <a:ext cx="1174" cy="1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600" extrusionOk="0">
                  <a:moveTo>
                    <a:pt x="21400" y="12007"/>
                  </a:moveTo>
                  <a:cubicBezTo>
                    <a:pt x="21149" y="10501"/>
                    <a:pt x="20208" y="9042"/>
                    <a:pt x="18588" y="7919"/>
                  </a:cubicBezTo>
                  <a:cubicBezTo>
                    <a:pt x="18086" y="7571"/>
                    <a:pt x="17494" y="7229"/>
                    <a:pt x="16874" y="6966"/>
                  </a:cubicBezTo>
                  <a:cubicBezTo>
                    <a:pt x="16771" y="6922"/>
                    <a:pt x="103" y="32"/>
                    <a:pt x="6" y="0"/>
                  </a:cubicBezTo>
                  <a:cubicBezTo>
                    <a:pt x="5" y="315"/>
                    <a:pt x="4" y="630"/>
                    <a:pt x="5" y="945"/>
                  </a:cubicBezTo>
                  <a:cubicBezTo>
                    <a:pt x="8" y="2273"/>
                    <a:pt x="9" y="6657"/>
                    <a:pt x="7" y="7521"/>
                  </a:cubicBezTo>
                  <a:cubicBezTo>
                    <a:pt x="6" y="8326"/>
                    <a:pt x="-46" y="9136"/>
                    <a:pt x="143" y="9935"/>
                  </a:cubicBezTo>
                  <a:cubicBezTo>
                    <a:pt x="250" y="10387"/>
                    <a:pt x="430" y="10831"/>
                    <a:pt x="690" y="11257"/>
                  </a:cubicBezTo>
                  <a:cubicBezTo>
                    <a:pt x="1288" y="12236"/>
                    <a:pt x="2169" y="13244"/>
                    <a:pt x="3426" y="13948"/>
                  </a:cubicBezTo>
                  <a:cubicBezTo>
                    <a:pt x="4921" y="14785"/>
                    <a:pt x="6622" y="15453"/>
                    <a:pt x="8300" y="16130"/>
                  </a:cubicBezTo>
                  <a:cubicBezTo>
                    <a:pt x="10127" y="16868"/>
                    <a:pt x="11943" y="17615"/>
                    <a:pt x="13756" y="18366"/>
                  </a:cubicBezTo>
                  <a:cubicBezTo>
                    <a:pt x="14762" y="18783"/>
                    <a:pt x="15767" y="19201"/>
                    <a:pt x="16772" y="19619"/>
                  </a:cubicBezTo>
                  <a:cubicBezTo>
                    <a:pt x="17588" y="19959"/>
                    <a:pt x="18404" y="20299"/>
                    <a:pt x="19221" y="20638"/>
                  </a:cubicBezTo>
                  <a:cubicBezTo>
                    <a:pt x="19748" y="20857"/>
                    <a:pt x="20277" y="21075"/>
                    <a:pt x="20805" y="21294"/>
                  </a:cubicBezTo>
                  <a:cubicBezTo>
                    <a:pt x="21052" y="21396"/>
                    <a:pt x="21298" y="21498"/>
                    <a:pt x="21545" y="21600"/>
                  </a:cubicBezTo>
                  <a:cubicBezTo>
                    <a:pt x="21554" y="19045"/>
                    <a:pt x="21552" y="16490"/>
                    <a:pt x="21526" y="13936"/>
                  </a:cubicBezTo>
                  <a:cubicBezTo>
                    <a:pt x="21519" y="13239"/>
                    <a:pt x="21495" y="12581"/>
                    <a:pt x="21400" y="12007"/>
                  </a:cubicBezTo>
                  <a:close/>
                </a:path>
              </a:pathLst>
            </a:custGeom>
            <a:solidFill>
              <a:srgbClr val="7FBAB6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10" name="Shape 33787"/>
            <p:cNvSpPr/>
            <p:nvPr/>
          </p:nvSpPr>
          <p:spPr>
            <a:xfrm>
              <a:off x="9287" y="6799"/>
              <a:ext cx="211" cy="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00" y="18466"/>
                  </a:moveTo>
                  <a:lnTo>
                    <a:pt x="2500" y="18466"/>
                  </a:lnTo>
                  <a:lnTo>
                    <a:pt x="2500" y="3136"/>
                  </a:lnTo>
                  <a:lnTo>
                    <a:pt x="19100" y="3136"/>
                  </a:lnTo>
                  <a:cubicBezTo>
                    <a:pt x="19100" y="3136"/>
                    <a:pt x="19100" y="18466"/>
                    <a:pt x="19100" y="18466"/>
                  </a:cubicBezTo>
                  <a:close/>
                  <a:moveTo>
                    <a:pt x="10853" y="20779"/>
                  </a:moveTo>
                  <a:cubicBezTo>
                    <a:pt x="10002" y="20779"/>
                    <a:pt x="9310" y="20457"/>
                    <a:pt x="9310" y="20058"/>
                  </a:cubicBezTo>
                  <a:cubicBezTo>
                    <a:pt x="9310" y="19659"/>
                    <a:pt x="10002" y="19337"/>
                    <a:pt x="10853" y="19337"/>
                  </a:cubicBezTo>
                  <a:cubicBezTo>
                    <a:pt x="11704" y="19337"/>
                    <a:pt x="12396" y="19659"/>
                    <a:pt x="12396" y="20058"/>
                  </a:cubicBezTo>
                  <a:cubicBezTo>
                    <a:pt x="12396" y="20457"/>
                    <a:pt x="11704" y="20779"/>
                    <a:pt x="10853" y="20779"/>
                  </a:cubicBezTo>
                  <a:close/>
                  <a:moveTo>
                    <a:pt x="17876" y="0"/>
                  </a:moveTo>
                  <a:lnTo>
                    <a:pt x="3724" y="0"/>
                  </a:lnTo>
                  <a:cubicBezTo>
                    <a:pt x="1664" y="0"/>
                    <a:pt x="0" y="780"/>
                    <a:pt x="0" y="1741"/>
                  </a:cubicBezTo>
                  <a:lnTo>
                    <a:pt x="0" y="19859"/>
                  </a:lnTo>
                  <a:cubicBezTo>
                    <a:pt x="0" y="20820"/>
                    <a:pt x="1664" y="21600"/>
                    <a:pt x="3724" y="21600"/>
                  </a:cubicBezTo>
                  <a:lnTo>
                    <a:pt x="17876" y="21600"/>
                  </a:lnTo>
                  <a:cubicBezTo>
                    <a:pt x="19931" y="21600"/>
                    <a:pt x="21600" y="20820"/>
                    <a:pt x="21600" y="19859"/>
                  </a:cubicBezTo>
                  <a:lnTo>
                    <a:pt x="21600" y="1741"/>
                  </a:lnTo>
                  <a:cubicBezTo>
                    <a:pt x="21600" y="780"/>
                    <a:pt x="19931" y="0"/>
                    <a:pt x="17876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0092" tIns="20092" rIns="20092" bIns="20092" numCol="1" anchor="ctr">
              <a:no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62" name="Group 22"/>
          <p:cNvGrpSpPr/>
          <p:nvPr/>
        </p:nvGrpSpPr>
        <p:grpSpPr>
          <a:xfrm>
            <a:off x="3759200" y="1414780"/>
            <a:ext cx="1209675" cy="73596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63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65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Group 22"/>
          <p:cNvGrpSpPr/>
          <p:nvPr/>
        </p:nvGrpSpPr>
        <p:grpSpPr>
          <a:xfrm flipH="1" flipV="1">
            <a:off x="4362450" y="3130550"/>
            <a:ext cx="926465" cy="70167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32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3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Group 22"/>
          <p:cNvGrpSpPr/>
          <p:nvPr/>
        </p:nvGrpSpPr>
        <p:grpSpPr>
          <a:xfrm flipH="1" flipV="1">
            <a:off x="4358640" y="4864100"/>
            <a:ext cx="1034415" cy="45275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44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46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Group 22"/>
          <p:cNvGrpSpPr/>
          <p:nvPr/>
        </p:nvGrpSpPr>
        <p:grpSpPr>
          <a:xfrm flipV="1">
            <a:off x="6008370" y="791210"/>
            <a:ext cx="521970" cy="80327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56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58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9" name="Group 22"/>
          <p:cNvGrpSpPr/>
          <p:nvPr/>
        </p:nvGrpSpPr>
        <p:grpSpPr>
          <a:xfrm flipV="1">
            <a:off x="7138670" y="1993900"/>
            <a:ext cx="798830" cy="89471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8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8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91" name="Group 22"/>
          <p:cNvGrpSpPr/>
          <p:nvPr/>
        </p:nvGrpSpPr>
        <p:grpSpPr>
          <a:xfrm flipV="1">
            <a:off x="7081520" y="3409315"/>
            <a:ext cx="983615" cy="69659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92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9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9" name="Group 22"/>
          <p:cNvGrpSpPr/>
          <p:nvPr/>
        </p:nvGrpSpPr>
        <p:grpSpPr>
          <a:xfrm flipV="1">
            <a:off x="6530975" y="5177155"/>
            <a:ext cx="1534160" cy="46482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12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12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38" name="Text Box 137"/>
          <p:cNvSpPr txBox="1"/>
          <p:nvPr/>
        </p:nvSpPr>
        <p:spPr>
          <a:xfrm>
            <a:off x="1403985" y="1195070"/>
            <a:ext cx="2355215" cy="777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/>
            <a:r>
              <a:rPr lang="en-US" sz="1600"/>
              <a:t>HTML, CSS, JavaScript</a:t>
            </a:r>
            <a:endParaRPr lang="en-US" sz="1600"/>
          </a:p>
        </p:txBody>
      </p:sp>
      <p:sp>
        <p:nvSpPr>
          <p:cNvPr id="139" name="文本框 110"/>
          <p:cNvSpPr txBox="1"/>
          <p:nvPr/>
        </p:nvSpPr>
        <p:spPr>
          <a:xfrm>
            <a:off x="666347" y="2675928"/>
            <a:ext cx="3644972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Ionic apps offer good performance, although not as fast as native apps due to reliance on web technologies.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文本框 110"/>
          <p:cNvSpPr txBox="1"/>
          <p:nvPr/>
        </p:nvSpPr>
        <p:spPr>
          <a:xfrm>
            <a:off x="786130" y="4585335"/>
            <a:ext cx="3644900" cy="1231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&amp; TIME TO MARKET</a:t>
            </a:r>
            <a:endParaRPr lang="en-US" altLang="zh-CN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Development costs are low with Ionic, and time to market is accelerated with its rapid development approach.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6688455" y="403225"/>
            <a:ext cx="4622165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to use?</a:t>
            </a:r>
            <a:endParaRPr lang="zh-CN" altLang="en-US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Suitable for building cross-platform apps with a focus on rapid development and cost efficiency.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43" name="文本框 110"/>
          <p:cNvSpPr txBox="1"/>
          <p:nvPr/>
        </p:nvSpPr>
        <p:spPr>
          <a:xfrm>
            <a:off x="7730490" y="1798955"/>
            <a:ext cx="3978275" cy="102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 &amp; UI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Ionic provides a variety of pre-designed UI components and themes, allowing for fast and visually appealing app development.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文本框 110"/>
          <p:cNvSpPr txBox="1"/>
          <p:nvPr/>
        </p:nvSpPr>
        <p:spPr>
          <a:xfrm>
            <a:off x="7880350" y="3234690"/>
            <a:ext cx="3828415" cy="1426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OMPLEXITY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Ionic simplifies cross-platform development with web technologies, making it accessible to web developers.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110"/>
          <p:cNvSpPr txBox="1"/>
          <p:nvPr/>
        </p:nvSpPr>
        <p:spPr>
          <a:xfrm>
            <a:off x="7976870" y="5038090"/>
            <a:ext cx="3873500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</a:t>
            </a:r>
            <a:r>
              <a:rPr lang="zh-CN" altLang="en-US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OMMUNITY SUPPORT</a:t>
            </a:r>
            <a:endParaRPr lang="zh-CN" altLang="en-US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Ionic has a large and active community, offering extensive documentation, plugins, and support.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pngegg (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040" y="403860"/>
            <a:ext cx="1310640" cy="1347470"/>
          </a:xfrm>
          <a:prstGeom prst="rect">
            <a:avLst/>
          </a:prstGeom>
        </p:spPr>
      </p:pic>
      <p:sp>
        <p:nvSpPr>
          <p:cNvPr id="136" name="Text Box 135"/>
          <p:cNvSpPr txBox="1"/>
          <p:nvPr/>
        </p:nvSpPr>
        <p:spPr>
          <a:xfrm>
            <a:off x="3866515" y="141605"/>
            <a:ext cx="3215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u="sng">
                <a:solidFill>
                  <a:schemeClr val="tx1"/>
                </a:solidFill>
              </a:rPr>
              <a:t>IONIC</a:t>
            </a:r>
            <a:endParaRPr lang="en-US" sz="2400" u="sng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79" name="组合 78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4" name="矩形 83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100" name="平行四边形 99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平行四边形 100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平行四边形 101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平行四边形 102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平行四边形 103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平行四边形 104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平行四边形 105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88" name="平行四边形 87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平行四边形 88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平行四边形 94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平行四边形 95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平行四边形 96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平行四边形 97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平行四边形 98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0" name="任意多边形: 形状 79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462655" y="527050"/>
            <a:ext cx="5262880" cy="11550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7200" i="1">
                <a:solidFill>
                  <a:srgbClr val="E7C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zh-CN" altLang="en-US" sz="7200" i="1">
              <a:solidFill>
                <a:srgbClr val="E7C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05815" y="2260600"/>
            <a:ext cx="10954385" cy="626110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Review and compar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ison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of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 major types of mobile apps and their differences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36"/>
          <p:cNvSpPr txBox="1"/>
          <p:nvPr/>
        </p:nvSpPr>
        <p:spPr>
          <a:xfrm>
            <a:off x="805180" y="2839085"/>
            <a:ext cx="10601325" cy="630555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Review and compar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ison of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 mobile app programming languages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36"/>
          <p:cNvSpPr txBox="1"/>
          <p:nvPr/>
        </p:nvSpPr>
        <p:spPr>
          <a:xfrm>
            <a:off x="804545" y="4427855"/>
            <a:ext cx="10768330" cy="566420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obile application architectures and design patterns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6"/>
          <p:cNvSpPr txBox="1"/>
          <p:nvPr/>
        </p:nvSpPr>
        <p:spPr>
          <a:xfrm>
            <a:off x="804545" y="3465195"/>
            <a:ext cx="10768330" cy="860425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Review and compare mobile app development frameworks by comparing their key features and where they can be used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36"/>
          <p:cNvSpPr txBox="1"/>
          <p:nvPr/>
        </p:nvSpPr>
        <p:spPr>
          <a:xfrm>
            <a:off x="931545" y="5276850"/>
            <a:ext cx="10768330" cy="566420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>
              <a:defRPr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36"/>
          <p:cNvSpPr txBox="1"/>
          <p:nvPr/>
        </p:nvSpPr>
        <p:spPr>
          <a:xfrm>
            <a:off x="805815" y="5096510"/>
            <a:ext cx="10767695" cy="566420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ow to collect and analyse user requirements for a mobile application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36"/>
          <p:cNvSpPr txBox="1"/>
          <p:nvPr/>
        </p:nvSpPr>
        <p:spPr>
          <a:xfrm>
            <a:off x="805815" y="5791835"/>
            <a:ext cx="10953750" cy="566420"/>
          </a:xfrm>
          <a:prstGeom prst="rect">
            <a:avLst/>
          </a:prstGeom>
          <a:noFill/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ow to estimate mobile app development cost.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-3175" y="0"/>
            <a:ext cx="12198350" cy="6771005"/>
            <a:chOff x="-3242" y="0"/>
            <a:chExt cx="12198484" cy="6858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" name="矩形 59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矩形 42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53" name="平行四边形 52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平行四边形 53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平行四边形 55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平行四边形 56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" name="平行四边形 58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46" name="平行四边形 45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平行四边形 46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平行四边形 48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平行四边形 49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平行四边形 50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平行四边形 51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任意多边形: 形状 38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: 形状 39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2" name="Text Box 31"/>
          <p:cNvSpPr txBox="1"/>
          <p:nvPr/>
        </p:nvSpPr>
        <p:spPr>
          <a:xfrm>
            <a:off x="1961515" y="4161155"/>
            <a:ext cx="87483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Mobile Application Layers and Design patterns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3" name="任意多边形: 形状 39"/>
          <p:cNvSpPr/>
          <p:nvPr/>
        </p:nvSpPr>
        <p:spPr>
          <a:xfrm>
            <a:off x="4838065" y="1676400"/>
            <a:ext cx="2012950" cy="2023110"/>
          </a:xfrm>
          <a:custGeom>
            <a:avLst/>
            <a:gdLst>
              <a:gd name="connsiteX0" fmla="*/ 0 w 4319081"/>
              <a:gd name="connsiteY0" fmla="*/ 0 h 1206230"/>
              <a:gd name="connsiteX1" fmla="*/ 4319081 w 4319081"/>
              <a:gd name="connsiteY1" fmla="*/ 0 h 1206230"/>
              <a:gd name="connsiteX2" fmla="*/ 3793788 w 4319081"/>
              <a:gd name="connsiteY2" fmla="*/ 350196 h 1206230"/>
              <a:gd name="connsiteX3" fmla="*/ 3638145 w 4319081"/>
              <a:gd name="connsiteY3" fmla="*/ 525294 h 1206230"/>
              <a:gd name="connsiteX4" fmla="*/ 3346315 w 4319081"/>
              <a:gd name="connsiteY4" fmla="*/ 661481 h 1206230"/>
              <a:gd name="connsiteX5" fmla="*/ 2723745 w 4319081"/>
              <a:gd name="connsiteY5" fmla="*/ 972766 h 1206230"/>
              <a:gd name="connsiteX6" fmla="*/ 2451371 w 4319081"/>
              <a:gd name="connsiteY6" fmla="*/ 1206230 h 1206230"/>
              <a:gd name="connsiteX7" fmla="*/ 1828800 w 4319081"/>
              <a:gd name="connsiteY7" fmla="*/ 992222 h 1206230"/>
              <a:gd name="connsiteX8" fmla="*/ 972766 w 4319081"/>
              <a:gd name="connsiteY8" fmla="*/ 564205 h 1206230"/>
              <a:gd name="connsiteX9" fmla="*/ 0 w 4319081"/>
              <a:gd name="connsiteY9" fmla="*/ 0 h 12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9081" h="1206230">
                <a:moveTo>
                  <a:pt x="0" y="0"/>
                </a:moveTo>
                <a:lnTo>
                  <a:pt x="4319081" y="0"/>
                </a:lnTo>
                <a:lnTo>
                  <a:pt x="3793788" y="350196"/>
                </a:lnTo>
                <a:lnTo>
                  <a:pt x="3638145" y="525294"/>
                </a:lnTo>
                <a:lnTo>
                  <a:pt x="3346315" y="661481"/>
                </a:lnTo>
                <a:lnTo>
                  <a:pt x="2723745" y="972766"/>
                </a:lnTo>
                <a:lnTo>
                  <a:pt x="2451371" y="1206230"/>
                </a:lnTo>
                <a:lnTo>
                  <a:pt x="1828800" y="992222"/>
                </a:lnTo>
                <a:lnTo>
                  <a:pt x="972766" y="564205"/>
                </a:lnTo>
                <a:lnTo>
                  <a:pt x="0" y="0"/>
                </a:lnTo>
                <a:close/>
              </a:path>
            </a:pathLst>
          </a:cu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554980" y="2043430"/>
            <a:ext cx="778510" cy="656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600">
                <a:solidFill>
                  <a:schemeClr val="bg1"/>
                </a:solidFill>
                <a:sym typeface="+mn-ea"/>
              </a:rPr>
              <a:t>04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9" name="矩形: 圆角 38"/>
          <p:cNvSpPr/>
          <p:nvPr/>
        </p:nvSpPr>
        <p:spPr>
          <a:xfrm>
            <a:off x="728345" y="519430"/>
            <a:ext cx="2354580" cy="182880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41"/>
          <p:cNvSpPr/>
          <p:nvPr/>
        </p:nvSpPr>
        <p:spPr>
          <a:xfrm>
            <a:off x="3193415" y="415290"/>
            <a:ext cx="5829300" cy="39116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Mobile App Archeitecture and Design patterns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9023350" y="519430"/>
            <a:ext cx="2445385" cy="182880"/>
          </a:xfrm>
          <a:prstGeom prst="roundRect">
            <a:avLst>
              <a:gd name="adj" fmla="val 50000"/>
            </a:avLst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843280" y="1551940"/>
            <a:ext cx="976630" cy="916940"/>
            <a:chOff x="8504" y="3254"/>
            <a:chExt cx="1538" cy="1538"/>
          </a:xfrm>
        </p:grpSpPr>
        <p:sp>
          <p:nvSpPr>
            <p:cNvPr id="99" name="Oval 80"/>
            <p:cNvSpPr/>
            <p:nvPr/>
          </p:nvSpPr>
          <p:spPr>
            <a:xfrm>
              <a:off x="8504" y="3254"/>
              <a:ext cx="1538" cy="1538"/>
            </a:xfrm>
            <a:prstGeom prst="ellipse">
              <a:avLst/>
            </a:prstGeom>
            <a:solidFill>
              <a:srgbClr val="A1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" name="Group 59"/>
            <p:cNvGrpSpPr/>
            <p:nvPr/>
          </p:nvGrpSpPr>
          <p:grpSpPr>
            <a:xfrm>
              <a:off x="9024" y="3739"/>
              <a:ext cx="471" cy="546"/>
              <a:chOff x="4937125" y="1749425"/>
              <a:chExt cx="392113" cy="454025"/>
            </a:xfrm>
            <a:solidFill>
              <a:schemeClr val="bg1"/>
            </a:solidFill>
          </p:grpSpPr>
          <p:sp>
            <p:nvSpPr>
              <p:cNvPr id="101" name="Freeform 58"/>
              <p:cNvSpPr/>
              <p:nvPr/>
            </p:nvSpPr>
            <p:spPr bwMode="auto">
              <a:xfrm>
                <a:off x="5016500" y="2016125"/>
                <a:ext cx="79375" cy="19050"/>
              </a:xfrm>
              <a:custGeom>
                <a:avLst/>
                <a:gdLst>
                  <a:gd name="T0" fmla="*/ 14 w 16"/>
                  <a:gd name="T1" fmla="*/ 4 h 4"/>
                  <a:gd name="T2" fmla="*/ 2 w 16"/>
                  <a:gd name="T3" fmla="*/ 4 h 4"/>
                  <a:gd name="T4" fmla="*/ 0 w 16"/>
                  <a:gd name="T5" fmla="*/ 2 h 4"/>
                  <a:gd name="T6" fmla="*/ 2 w 16"/>
                  <a:gd name="T7" fmla="*/ 0 h 4"/>
                  <a:gd name="T8" fmla="*/ 14 w 16"/>
                  <a:gd name="T9" fmla="*/ 0 h 4"/>
                  <a:gd name="T10" fmla="*/ 16 w 16"/>
                  <a:gd name="T11" fmla="*/ 2 h 4"/>
                  <a:gd name="T12" fmla="*/ 14 w 1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">
                    <a:moveTo>
                      <a:pt x="1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3"/>
                      <a:pt x="15" y="4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59"/>
              <p:cNvSpPr/>
              <p:nvPr/>
            </p:nvSpPr>
            <p:spPr bwMode="auto">
              <a:xfrm>
                <a:off x="5046663" y="1952625"/>
                <a:ext cx="84138" cy="19050"/>
              </a:xfrm>
              <a:custGeom>
                <a:avLst/>
                <a:gdLst>
                  <a:gd name="T0" fmla="*/ 15 w 17"/>
                  <a:gd name="T1" fmla="*/ 4 h 4"/>
                  <a:gd name="T2" fmla="*/ 2 w 17"/>
                  <a:gd name="T3" fmla="*/ 4 h 4"/>
                  <a:gd name="T4" fmla="*/ 0 w 17"/>
                  <a:gd name="T5" fmla="*/ 2 h 4"/>
                  <a:gd name="T6" fmla="*/ 2 w 17"/>
                  <a:gd name="T7" fmla="*/ 0 h 4"/>
                  <a:gd name="T8" fmla="*/ 15 w 17"/>
                  <a:gd name="T9" fmla="*/ 0 h 4"/>
                  <a:gd name="T10" fmla="*/ 17 w 17"/>
                  <a:gd name="T11" fmla="*/ 2 h 4"/>
                  <a:gd name="T12" fmla="*/ 15 w 1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">
                    <a:moveTo>
                      <a:pt x="15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4"/>
                      <a:pt x="16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60"/>
              <p:cNvSpPr/>
              <p:nvPr/>
            </p:nvSpPr>
            <p:spPr bwMode="auto">
              <a:xfrm>
                <a:off x="4976813" y="2055813"/>
                <a:ext cx="307975" cy="117475"/>
              </a:xfrm>
              <a:custGeom>
                <a:avLst/>
                <a:gdLst>
                  <a:gd name="T0" fmla="*/ 61 w 62"/>
                  <a:gd name="T1" fmla="*/ 16 h 24"/>
                  <a:gd name="T2" fmla="*/ 52 w 62"/>
                  <a:gd name="T3" fmla="*/ 0 h 24"/>
                  <a:gd name="T4" fmla="*/ 10 w 62"/>
                  <a:gd name="T5" fmla="*/ 0 h 24"/>
                  <a:gd name="T6" fmla="*/ 7 w 62"/>
                  <a:gd name="T7" fmla="*/ 4 h 24"/>
                  <a:gd name="T8" fmla="*/ 15 w 62"/>
                  <a:gd name="T9" fmla="*/ 4 h 24"/>
                  <a:gd name="T10" fmla="*/ 17 w 62"/>
                  <a:gd name="T11" fmla="*/ 6 h 24"/>
                  <a:gd name="T12" fmla="*/ 15 w 62"/>
                  <a:gd name="T13" fmla="*/ 8 h 24"/>
                  <a:gd name="T14" fmla="*/ 5 w 62"/>
                  <a:gd name="T15" fmla="*/ 8 h 24"/>
                  <a:gd name="T16" fmla="*/ 1 w 62"/>
                  <a:gd name="T17" fmla="*/ 16 h 24"/>
                  <a:gd name="T18" fmla="*/ 9 w 62"/>
                  <a:gd name="T19" fmla="*/ 16 h 24"/>
                  <a:gd name="T20" fmla="*/ 11 w 62"/>
                  <a:gd name="T21" fmla="*/ 18 h 24"/>
                  <a:gd name="T22" fmla="*/ 9 w 62"/>
                  <a:gd name="T23" fmla="*/ 20 h 24"/>
                  <a:gd name="T24" fmla="*/ 0 w 62"/>
                  <a:gd name="T25" fmla="*/ 20 h 24"/>
                  <a:gd name="T26" fmla="*/ 0 w 62"/>
                  <a:gd name="T27" fmla="*/ 21 h 24"/>
                  <a:gd name="T28" fmla="*/ 9 w 62"/>
                  <a:gd name="T29" fmla="*/ 24 h 24"/>
                  <a:gd name="T30" fmla="*/ 52 w 62"/>
                  <a:gd name="T31" fmla="*/ 24 h 24"/>
                  <a:gd name="T32" fmla="*/ 61 w 62"/>
                  <a:gd name="T33" fmla="*/ 21 h 24"/>
                  <a:gd name="T34" fmla="*/ 62 w 62"/>
                  <a:gd name="T35" fmla="*/ 20 h 24"/>
                  <a:gd name="T36" fmla="*/ 61 w 62"/>
                  <a:gd name="T3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24">
                    <a:moveTo>
                      <a:pt x="61" y="16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8" y="3"/>
                      <a:pt x="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5"/>
                      <a:pt x="17" y="6"/>
                    </a:cubicBezTo>
                    <a:cubicBezTo>
                      <a:pt x="17" y="7"/>
                      <a:pt x="16" y="8"/>
                      <a:pt x="1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3" y="12"/>
                      <a:pt x="1" y="16"/>
                      <a:pt x="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7"/>
                      <a:pt x="11" y="18"/>
                    </a:cubicBezTo>
                    <a:cubicBezTo>
                      <a:pt x="11" y="19"/>
                      <a:pt x="10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3"/>
                      <a:pt x="4" y="24"/>
                      <a:pt x="9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7" y="24"/>
                      <a:pt x="60" y="23"/>
                      <a:pt x="61" y="21"/>
                    </a:cubicBezTo>
                    <a:cubicBezTo>
                      <a:pt x="62" y="21"/>
                      <a:pt x="62" y="20"/>
                      <a:pt x="62" y="20"/>
                    </a:cubicBezTo>
                    <a:cubicBezTo>
                      <a:pt x="62" y="18"/>
                      <a:pt x="61" y="17"/>
                      <a:pt x="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61"/>
              <p:cNvSpPr>
                <a:spLocks noEditPoints="1"/>
              </p:cNvSpPr>
              <p:nvPr/>
            </p:nvSpPr>
            <p:spPr bwMode="auto">
              <a:xfrm>
                <a:off x="4937125" y="1749425"/>
                <a:ext cx="392113" cy="454025"/>
              </a:xfrm>
              <a:custGeom>
                <a:avLst/>
                <a:gdLst>
                  <a:gd name="T0" fmla="*/ 63 w 79"/>
                  <a:gd name="T1" fmla="*/ 92 h 92"/>
                  <a:gd name="T2" fmla="*/ 15 w 79"/>
                  <a:gd name="T3" fmla="*/ 92 h 92"/>
                  <a:gd name="T4" fmla="*/ 2 w 79"/>
                  <a:gd name="T5" fmla="*/ 87 h 92"/>
                  <a:gd name="T6" fmla="*/ 3 w 79"/>
                  <a:gd name="T7" fmla="*/ 78 h 92"/>
                  <a:gd name="T8" fmla="*/ 28 w 79"/>
                  <a:gd name="T9" fmla="*/ 31 h 92"/>
                  <a:gd name="T10" fmla="*/ 28 w 79"/>
                  <a:gd name="T11" fmla="*/ 10 h 92"/>
                  <a:gd name="T12" fmla="*/ 27 w 79"/>
                  <a:gd name="T13" fmla="*/ 10 h 92"/>
                  <a:gd name="T14" fmla="*/ 23 w 79"/>
                  <a:gd name="T15" fmla="*/ 9 h 92"/>
                  <a:gd name="T16" fmla="*/ 23 w 79"/>
                  <a:gd name="T17" fmla="*/ 8 h 92"/>
                  <a:gd name="T18" fmla="*/ 22 w 79"/>
                  <a:gd name="T19" fmla="*/ 2 h 92"/>
                  <a:gd name="T20" fmla="*/ 24 w 79"/>
                  <a:gd name="T21" fmla="*/ 0 h 92"/>
                  <a:gd name="T22" fmla="*/ 54 w 79"/>
                  <a:gd name="T23" fmla="*/ 0 h 92"/>
                  <a:gd name="T24" fmla="*/ 56 w 79"/>
                  <a:gd name="T25" fmla="*/ 2 h 92"/>
                  <a:gd name="T26" fmla="*/ 55 w 79"/>
                  <a:gd name="T27" fmla="*/ 8 h 92"/>
                  <a:gd name="T28" fmla="*/ 55 w 79"/>
                  <a:gd name="T29" fmla="*/ 9 h 92"/>
                  <a:gd name="T30" fmla="*/ 51 w 79"/>
                  <a:gd name="T31" fmla="*/ 10 h 92"/>
                  <a:gd name="T32" fmla="*/ 50 w 79"/>
                  <a:gd name="T33" fmla="*/ 10 h 92"/>
                  <a:gd name="T34" fmla="*/ 50 w 79"/>
                  <a:gd name="T35" fmla="*/ 12 h 92"/>
                  <a:gd name="T36" fmla="*/ 50 w 79"/>
                  <a:gd name="T37" fmla="*/ 31 h 92"/>
                  <a:gd name="T38" fmla="*/ 76 w 79"/>
                  <a:gd name="T39" fmla="*/ 78 h 92"/>
                  <a:gd name="T40" fmla="*/ 76 w 79"/>
                  <a:gd name="T41" fmla="*/ 87 h 92"/>
                  <a:gd name="T42" fmla="*/ 63 w 79"/>
                  <a:gd name="T43" fmla="*/ 92 h 92"/>
                  <a:gd name="T44" fmla="*/ 26 w 79"/>
                  <a:gd name="T45" fmla="*/ 6 h 92"/>
                  <a:gd name="T46" fmla="*/ 27 w 79"/>
                  <a:gd name="T47" fmla="*/ 6 h 92"/>
                  <a:gd name="T48" fmla="*/ 32 w 79"/>
                  <a:gd name="T49" fmla="*/ 10 h 92"/>
                  <a:gd name="T50" fmla="*/ 32 w 79"/>
                  <a:gd name="T51" fmla="*/ 32 h 92"/>
                  <a:gd name="T52" fmla="*/ 32 w 79"/>
                  <a:gd name="T53" fmla="*/ 33 h 92"/>
                  <a:gd name="T54" fmla="*/ 6 w 79"/>
                  <a:gd name="T55" fmla="*/ 80 h 92"/>
                  <a:gd name="T56" fmla="*/ 5 w 79"/>
                  <a:gd name="T57" fmla="*/ 85 h 92"/>
                  <a:gd name="T58" fmla="*/ 15 w 79"/>
                  <a:gd name="T59" fmla="*/ 88 h 92"/>
                  <a:gd name="T60" fmla="*/ 63 w 79"/>
                  <a:gd name="T61" fmla="*/ 88 h 92"/>
                  <a:gd name="T62" fmla="*/ 73 w 79"/>
                  <a:gd name="T63" fmla="*/ 85 h 92"/>
                  <a:gd name="T64" fmla="*/ 72 w 79"/>
                  <a:gd name="T65" fmla="*/ 80 h 92"/>
                  <a:gd name="T66" fmla="*/ 47 w 79"/>
                  <a:gd name="T67" fmla="*/ 33 h 92"/>
                  <a:gd name="T68" fmla="*/ 46 w 79"/>
                  <a:gd name="T69" fmla="*/ 32 h 92"/>
                  <a:gd name="T70" fmla="*/ 46 w 79"/>
                  <a:gd name="T71" fmla="*/ 10 h 92"/>
                  <a:gd name="T72" fmla="*/ 51 w 79"/>
                  <a:gd name="T73" fmla="*/ 6 h 92"/>
                  <a:gd name="T74" fmla="*/ 52 w 79"/>
                  <a:gd name="T75" fmla="*/ 6 h 92"/>
                  <a:gd name="T76" fmla="*/ 52 w 79"/>
                  <a:gd name="T77" fmla="*/ 4 h 92"/>
                  <a:gd name="T78" fmla="*/ 26 w 79"/>
                  <a:gd name="T79" fmla="*/ 4 h 92"/>
                  <a:gd name="T80" fmla="*/ 26 w 79"/>
                  <a:gd name="T81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92">
                    <a:moveTo>
                      <a:pt x="63" y="92"/>
                    </a:moveTo>
                    <a:cubicBezTo>
                      <a:pt x="15" y="92"/>
                      <a:pt x="15" y="92"/>
                      <a:pt x="15" y="92"/>
                    </a:cubicBezTo>
                    <a:cubicBezTo>
                      <a:pt x="8" y="92"/>
                      <a:pt x="4" y="90"/>
                      <a:pt x="2" y="87"/>
                    </a:cubicBezTo>
                    <a:cubicBezTo>
                      <a:pt x="0" y="83"/>
                      <a:pt x="2" y="78"/>
                      <a:pt x="3" y="78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7" y="10"/>
                      <a:pt x="27" y="10"/>
                    </a:cubicBezTo>
                    <a:cubicBezTo>
                      <a:pt x="26" y="10"/>
                      <a:pt x="24" y="10"/>
                      <a:pt x="23" y="9"/>
                    </a:cubicBezTo>
                    <a:cubicBezTo>
                      <a:pt x="23" y="9"/>
                      <a:pt x="23" y="8"/>
                      <a:pt x="23" y="8"/>
                    </a:cubicBezTo>
                    <a:cubicBezTo>
                      <a:pt x="22" y="6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2"/>
                      <a:pt x="56" y="6"/>
                      <a:pt x="55" y="8"/>
                    </a:cubicBezTo>
                    <a:cubicBezTo>
                      <a:pt x="55" y="8"/>
                      <a:pt x="55" y="8"/>
                      <a:pt x="55" y="9"/>
                    </a:cubicBezTo>
                    <a:cubicBezTo>
                      <a:pt x="54" y="10"/>
                      <a:pt x="53" y="10"/>
                      <a:pt x="51" y="10"/>
                    </a:cubicBezTo>
                    <a:cubicBezTo>
                      <a:pt x="51" y="10"/>
                      <a:pt x="50" y="10"/>
                      <a:pt x="50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76" y="78"/>
                      <a:pt x="79" y="83"/>
                      <a:pt x="76" y="87"/>
                    </a:cubicBezTo>
                    <a:cubicBezTo>
                      <a:pt x="74" y="90"/>
                      <a:pt x="70" y="92"/>
                      <a:pt x="63" y="92"/>
                    </a:cubicBezTo>
                    <a:close/>
                    <a:moveTo>
                      <a:pt x="26" y="6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7"/>
                      <a:pt x="32" y="1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3"/>
                      <a:pt x="32" y="33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6" y="80"/>
                      <a:pt x="4" y="83"/>
                      <a:pt x="5" y="85"/>
                    </a:cubicBezTo>
                    <a:cubicBezTo>
                      <a:pt x="7" y="87"/>
                      <a:pt x="10" y="88"/>
                      <a:pt x="15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8" y="88"/>
                      <a:pt x="72" y="87"/>
                      <a:pt x="73" y="85"/>
                    </a:cubicBezTo>
                    <a:cubicBezTo>
                      <a:pt x="74" y="83"/>
                      <a:pt x="72" y="80"/>
                      <a:pt x="72" y="80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6" y="33"/>
                      <a:pt x="46" y="32"/>
                      <a:pt x="46" y="32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7"/>
                      <a:pt x="49" y="6"/>
                      <a:pt x="51" y="6"/>
                    </a:cubicBezTo>
                    <a:cubicBezTo>
                      <a:pt x="51" y="6"/>
                      <a:pt x="52" y="6"/>
                      <a:pt x="52" y="6"/>
                    </a:cubicBezTo>
                    <a:cubicBezTo>
                      <a:pt x="52" y="5"/>
                      <a:pt x="52" y="5"/>
                      <a:pt x="52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6" y="5"/>
                      <a:pt x="2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1820145" y="4054668"/>
            <a:ext cx="976630" cy="976630"/>
            <a:chOff x="6424" y="5309"/>
            <a:chExt cx="1538" cy="1538"/>
          </a:xfrm>
        </p:grpSpPr>
        <p:sp>
          <p:nvSpPr>
            <p:cNvPr id="118" name="Oval 83"/>
            <p:cNvSpPr/>
            <p:nvPr/>
          </p:nvSpPr>
          <p:spPr>
            <a:xfrm>
              <a:off x="6424" y="5309"/>
              <a:ext cx="1538" cy="1538"/>
            </a:xfrm>
            <a:prstGeom prst="ellipse">
              <a:avLst/>
            </a:pr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9" name="Group 75"/>
            <p:cNvGrpSpPr/>
            <p:nvPr/>
          </p:nvGrpSpPr>
          <p:grpSpPr>
            <a:xfrm>
              <a:off x="6796" y="5738"/>
              <a:ext cx="753" cy="680"/>
              <a:chOff x="5599113" y="1919287"/>
              <a:chExt cx="606425" cy="547688"/>
            </a:xfrm>
            <a:solidFill>
              <a:schemeClr val="bg1"/>
            </a:solidFill>
          </p:grpSpPr>
          <p:sp>
            <p:nvSpPr>
              <p:cNvPr id="120" name="Freeform 77"/>
              <p:cNvSpPr/>
              <p:nvPr/>
            </p:nvSpPr>
            <p:spPr bwMode="auto">
              <a:xfrm>
                <a:off x="5599113" y="1919287"/>
                <a:ext cx="606425" cy="547688"/>
              </a:xfrm>
              <a:custGeom>
                <a:avLst/>
                <a:gdLst>
                  <a:gd name="T0" fmla="*/ 191 w 422"/>
                  <a:gd name="T1" fmla="*/ 380 h 380"/>
                  <a:gd name="T2" fmla="*/ 4 w 422"/>
                  <a:gd name="T3" fmla="*/ 225 h 380"/>
                  <a:gd name="T4" fmla="*/ 2 w 422"/>
                  <a:gd name="T5" fmla="*/ 167 h 380"/>
                  <a:gd name="T6" fmla="*/ 191 w 422"/>
                  <a:gd name="T7" fmla="*/ 0 h 380"/>
                  <a:gd name="T8" fmla="*/ 296 w 422"/>
                  <a:gd name="T9" fmla="*/ 32 h 380"/>
                  <a:gd name="T10" fmla="*/ 381 w 422"/>
                  <a:gd name="T11" fmla="*/ 188 h 380"/>
                  <a:gd name="T12" fmla="*/ 422 w 422"/>
                  <a:gd name="T13" fmla="*/ 188 h 380"/>
                  <a:gd name="T14" fmla="*/ 358 w 422"/>
                  <a:gd name="T15" fmla="*/ 265 h 380"/>
                  <a:gd name="T16" fmla="*/ 295 w 422"/>
                  <a:gd name="T17" fmla="*/ 188 h 380"/>
                  <a:gd name="T18" fmla="*/ 337 w 422"/>
                  <a:gd name="T19" fmla="*/ 188 h 380"/>
                  <a:gd name="T20" fmla="*/ 191 w 422"/>
                  <a:gd name="T21" fmla="*/ 44 h 380"/>
                  <a:gd name="T22" fmla="*/ 47 w 422"/>
                  <a:gd name="T23" fmla="*/ 163 h 380"/>
                  <a:gd name="T24" fmla="*/ 48 w 422"/>
                  <a:gd name="T25" fmla="*/ 217 h 380"/>
                  <a:gd name="T26" fmla="*/ 78 w 422"/>
                  <a:gd name="T27" fmla="*/ 283 h 380"/>
                  <a:gd name="T28" fmla="*/ 218 w 422"/>
                  <a:gd name="T29" fmla="*/ 354 h 380"/>
                  <a:gd name="T30" fmla="*/ 351 w 422"/>
                  <a:gd name="T31" fmla="*/ 292 h 380"/>
                  <a:gd name="T32" fmla="*/ 351 w 422"/>
                  <a:gd name="T33" fmla="*/ 292 h 380"/>
                  <a:gd name="T34" fmla="*/ 191 w 422"/>
                  <a:gd name="T35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2" h="380">
                    <a:moveTo>
                      <a:pt x="191" y="380"/>
                    </a:moveTo>
                    <a:cubicBezTo>
                      <a:pt x="98" y="380"/>
                      <a:pt x="21" y="313"/>
                      <a:pt x="4" y="225"/>
                    </a:cubicBezTo>
                    <a:cubicBezTo>
                      <a:pt x="1" y="206"/>
                      <a:pt x="0" y="186"/>
                      <a:pt x="2" y="167"/>
                    </a:cubicBezTo>
                    <a:cubicBezTo>
                      <a:pt x="14" y="73"/>
                      <a:pt x="94" y="0"/>
                      <a:pt x="191" y="0"/>
                    </a:cubicBezTo>
                    <a:cubicBezTo>
                      <a:pt x="228" y="0"/>
                      <a:pt x="265" y="11"/>
                      <a:pt x="296" y="32"/>
                    </a:cubicBezTo>
                    <a:cubicBezTo>
                      <a:pt x="347" y="66"/>
                      <a:pt x="380" y="123"/>
                      <a:pt x="381" y="188"/>
                    </a:cubicBezTo>
                    <a:cubicBezTo>
                      <a:pt x="422" y="188"/>
                      <a:pt x="422" y="188"/>
                      <a:pt x="422" y="188"/>
                    </a:cubicBezTo>
                    <a:cubicBezTo>
                      <a:pt x="358" y="265"/>
                      <a:pt x="358" y="265"/>
                      <a:pt x="358" y="265"/>
                    </a:cubicBezTo>
                    <a:cubicBezTo>
                      <a:pt x="295" y="188"/>
                      <a:pt x="295" y="188"/>
                      <a:pt x="295" y="188"/>
                    </a:cubicBezTo>
                    <a:cubicBezTo>
                      <a:pt x="337" y="188"/>
                      <a:pt x="337" y="188"/>
                      <a:pt x="337" y="188"/>
                    </a:cubicBezTo>
                    <a:cubicBezTo>
                      <a:pt x="336" y="108"/>
                      <a:pt x="271" y="44"/>
                      <a:pt x="191" y="44"/>
                    </a:cubicBezTo>
                    <a:cubicBezTo>
                      <a:pt x="119" y="44"/>
                      <a:pt x="60" y="95"/>
                      <a:pt x="47" y="163"/>
                    </a:cubicBezTo>
                    <a:cubicBezTo>
                      <a:pt x="44" y="181"/>
                      <a:pt x="44" y="200"/>
                      <a:pt x="48" y="217"/>
                    </a:cubicBezTo>
                    <a:cubicBezTo>
                      <a:pt x="52" y="242"/>
                      <a:pt x="63" y="264"/>
                      <a:pt x="78" y="283"/>
                    </a:cubicBezTo>
                    <a:cubicBezTo>
                      <a:pt x="110" y="326"/>
                      <a:pt x="161" y="354"/>
                      <a:pt x="218" y="354"/>
                    </a:cubicBezTo>
                    <a:cubicBezTo>
                      <a:pt x="272" y="354"/>
                      <a:pt x="319" y="330"/>
                      <a:pt x="351" y="292"/>
                    </a:cubicBezTo>
                    <a:cubicBezTo>
                      <a:pt x="351" y="292"/>
                      <a:pt x="351" y="292"/>
                      <a:pt x="351" y="292"/>
                    </a:cubicBezTo>
                    <a:cubicBezTo>
                      <a:pt x="317" y="345"/>
                      <a:pt x="258" y="380"/>
                      <a:pt x="191" y="3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78"/>
              <p:cNvSpPr>
                <a:spLocks noEditPoints="1"/>
              </p:cNvSpPr>
              <p:nvPr/>
            </p:nvSpPr>
            <p:spPr bwMode="auto">
              <a:xfrm>
                <a:off x="5821363" y="2127250"/>
                <a:ext cx="193675" cy="101600"/>
              </a:xfrm>
              <a:custGeom>
                <a:avLst/>
                <a:gdLst>
                  <a:gd name="T0" fmla="*/ 67 w 135"/>
                  <a:gd name="T1" fmla="*/ 47 h 71"/>
                  <a:gd name="T2" fmla="*/ 45 w 135"/>
                  <a:gd name="T3" fmla="*/ 67 h 71"/>
                  <a:gd name="T4" fmla="*/ 5 w 135"/>
                  <a:gd name="T5" fmla="*/ 43 h 71"/>
                  <a:gd name="T6" fmla="*/ 28 w 135"/>
                  <a:gd name="T7" fmla="*/ 2 h 71"/>
                  <a:gd name="T8" fmla="*/ 57 w 135"/>
                  <a:gd name="T9" fmla="*/ 8 h 71"/>
                  <a:gd name="T10" fmla="*/ 91 w 135"/>
                  <a:gd name="T11" fmla="*/ 8 h 71"/>
                  <a:gd name="T12" fmla="*/ 131 w 135"/>
                  <a:gd name="T13" fmla="*/ 8 h 71"/>
                  <a:gd name="T14" fmla="*/ 132 w 135"/>
                  <a:gd name="T15" fmla="*/ 10 h 71"/>
                  <a:gd name="T16" fmla="*/ 97 w 135"/>
                  <a:gd name="T17" fmla="*/ 30 h 71"/>
                  <a:gd name="T18" fmla="*/ 67 w 135"/>
                  <a:gd name="T19" fmla="*/ 47 h 71"/>
                  <a:gd name="T20" fmla="*/ 50 w 135"/>
                  <a:gd name="T21" fmla="*/ 31 h 71"/>
                  <a:gd name="T22" fmla="*/ 50 w 135"/>
                  <a:gd name="T23" fmla="*/ 31 h 71"/>
                  <a:gd name="T24" fmla="*/ 40 w 135"/>
                  <a:gd name="T25" fmla="*/ 48 h 71"/>
                  <a:gd name="T26" fmla="*/ 23 w 135"/>
                  <a:gd name="T27" fmla="*/ 38 h 71"/>
                  <a:gd name="T28" fmla="*/ 33 w 135"/>
                  <a:gd name="T29" fmla="*/ 21 h 71"/>
                  <a:gd name="T30" fmla="*/ 50 w 135"/>
                  <a:gd name="T31" fmla="*/ 3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71">
                    <a:moveTo>
                      <a:pt x="67" y="47"/>
                    </a:moveTo>
                    <a:cubicBezTo>
                      <a:pt x="64" y="56"/>
                      <a:pt x="56" y="64"/>
                      <a:pt x="45" y="67"/>
                    </a:cubicBezTo>
                    <a:cubicBezTo>
                      <a:pt x="28" y="71"/>
                      <a:pt x="9" y="61"/>
                      <a:pt x="5" y="43"/>
                    </a:cubicBezTo>
                    <a:cubicBezTo>
                      <a:pt x="0" y="25"/>
                      <a:pt x="10" y="7"/>
                      <a:pt x="28" y="2"/>
                    </a:cubicBezTo>
                    <a:cubicBezTo>
                      <a:pt x="39" y="0"/>
                      <a:pt x="49" y="2"/>
                      <a:pt x="57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5" y="8"/>
                      <a:pt x="135" y="9"/>
                      <a:pt x="132" y="1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67" y="47"/>
                      <a:pt x="67" y="47"/>
                      <a:pt x="67" y="47"/>
                    </a:cubicBezTo>
                    <a:close/>
                    <a:moveTo>
                      <a:pt x="50" y="31"/>
                    </a:moveTo>
                    <a:cubicBezTo>
                      <a:pt x="50" y="31"/>
                      <a:pt x="50" y="31"/>
                      <a:pt x="50" y="31"/>
                    </a:cubicBezTo>
                    <a:cubicBezTo>
                      <a:pt x="52" y="38"/>
                      <a:pt x="48" y="46"/>
                      <a:pt x="40" y="48"/>
                    </a:cubicBezTo>
                    <a:cubicBezTo>
                      <a:pt x="33" y="50"/>
                      <a:pt x="25" y="46"/>
                      <a:pt x="23" y="38"/>
                    </a:cubicBezTo>
                    <a:cubicBezTo>
                      <a:pt x="21" y="31"/>
                      <a:pt x="25" y="23"/>
                      <a:pt x="33" y="21"/>
                    </a:cubicBezTo>
                    <a:cubicBezTo>
                      <a:pt x="41" y="19"/>
                      <a:pt x="48" y="23"/>
                      <a:pt x="5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79"/>
              <p:cNvSpPr>
                <a:spLocks noEditPoints="1"/>
              </p:cNvSpPr>
              <p:nvPr/>
            </p:nvSpPr>
            <p:spPr bwMode="auto">
              <a:xfrm>
                <a:off x="5680075" y="2000250"/>
                <a:ext cx="384175" cy="357188"/>
              </a:xfrm>
              <a:custGeom>
                <a:avLst/>
                <a:gdLst>
                  <a:gd name="T0" fmla="*/ 141 w 268"/>
                  <a:gd name="T1" fmla="*/ 0 h 248"/>
                  <a:gd name="T2" fmla="*/ 197 w 268"/>
                  <a:gd name="T3" fmla="*/ 15 h 248"/>
                  <a:gd name="T4" fmla="*/ 187 w 268"/>
                  <a:gd name="T5" fmla="*/ 33 h 248"/>
                  <a:gd name="T6" fmla="*/ 141 w 268"/>
                  <a:gd name="T7" fmla="*/ 20 h 248"/>
                  <a:gd name="T8" fmla="*/ 141 w 268"/>
                  <a:gd name="T9" fmla="*/ 0 h 248"/>
                  <a:gd name="T10" fmla="*/ 207 w 268"/>
                  <a:gd name="T11" fmla="*/ 21 h 248"/>
                  <a:gd name="T12" fmla="*/ 248 w 268"/>
                  <a:gd name="T13" fmla="*/ 62 h 248"/>
                  <a:gd name="T14" fmla="*/ 230 w 268"/>
                  <a:gd name="T15" fmla="*/ 72 h 248"/>
                  <a:gd name="T16" fmla="*/ 197 w 268"/>
                  <a:gd name="T17" fmla="*/ 39 h 248"/>
                  <a:gd name="T18" fmla="*/ 207 w 268"/>
                  <a:gd name="T19" fmla="*/ 21 h 248"/>
                  <a:gd name="T20" fmla="*/ 254 w 268"/>
                  <a:gd name="T21" fmla="*/ 72 h 248"/>
                  <a:gd name="T22" fmla="*/ 268 w 268"/>
                  <a:gd name="T23" fmla="*/ 125 h 248"/>
                  <a:gd name="T24" fmla="*/ 248 w 268"/>
                  <a:gd name="T25" fmla="*/ 125 h 248"/>
                  <a:gd name="T26" fmla="*/ 236 w 268"/>
                  <a:gd name="T27" fmla="*/ 82 h 248"/>
                  <a:gd name="T28" fmla="*/ 254 w 268"/>
                  <a:gd name="T29" fmla="*/ 72 h 248"/>
                  <a:gd name="T30" fmla="*/ 64 w 268"/>
                  <a:gd name="T31" fmla="*/ 248 h 248"/>
                  <a:gd name="T32" fmla="*/ 22 w 268"/>
                  <a:gd name="T33" fmla="*/ 207 h 248"/>
                  <a:gd name="T34" fmla="*/ 40 w 268"/>
                  <a:gd name="T35" fmla="*/ 197 h 248"/>
                  <a:gd name="T36" fmla="*/ 74 w 268"/>
                  <a:gd name="T37" fmla="*/ 230 h 248"/>
                  <a:gd name="T38" fmla="*/ 64 w 268"/>
                  <a:gd name="T39" fmla="*/ 248 h 248"/>
                  <a:gd name="T40" fmla="*/ 16 w 268"/>
                  <a:gd name="T41" fmla="*/ 197 h 248"/>
                  <a:gd name="T42" fmla="*/ 0 w 268"/>
                  <a:gd name="T43" fmla="*/ 140 h 248"/>
                  <a:gd name="T44" fmla="*/ 21 w 268"/>
                  <a:gd name="T45" fmla="*/ 140 h 248"/>
                  <a:gd name="T46" fmla="*/ 34 w 268"/>
                  <a:gd name="T47" fmla="*/ 187 h 248"/>
                  <a:gd name="T48" fmla="*/ 16 w 268"/>
                  <a:gd name="T49" fmla="*/ 197 h 248"/>
                  <a:gd name="T50" fmla="*/ 0 w 268"/>
                  <a:gd name="T51" fmla="*/ 129 h 248"/>
                  <a:gd name="T52" fmla="*/ 15 w 268"/>
                  <a:gd name="T53" fmla="*/ 72 h 248"/>
                  <a:gd name="T54" fmla="*/ 33 w 268"/>
                  <a:gd name="T55" fmla="*/ 82 h 248"/>
                  <a:gd name="T56" fmla="*/ 21 w 268"/>
                  <a:gd name="T57" fmla="*/ 129 h 248"/>
                  <a:gd name="T58" fmla="*/ 0 w 268"/>
                  <a:gd name="T59" fmla="*/ 129 h 248"/>
                  <a:gd name="T60" fmla="*/ 21 w 268"/>
                  <a:gd name="T61" fmla="*/ 62 h 248"/>
                  <a:gd name="T62" fmla="*/ 63 w 268"/>
                  <a:gd name="T63" fmla="*/ 20 h 248"/>
                  <a:gd name="T64" fmla="*/ 73 w 268"/>
                  <a:gd name="T65" fmla="*/ 38 h 248"/>
                  <a:gd name="T66" fmla="*/ 39 w 268"/>
                  <a:gd name="T67" fmla="*/ 72 h 248"/>
                  <a:gd name="T68" fmla="*/ 21 w 268"/>
                  <a:gd name="T69" fmla="*/ 62 h 248"/>
                  <a:gd name="T70" fmla="*/ 73 w 268"/>
                  <a:gd name="T71" fmla="*/ 15 h 248"/>
                  <a:gd name="T72" fmla="*/ 129 w 268"/>
                  <a:gd name="T73" fmla="*/ 0 h 248"/>
                  <a:gd name="T74" fmla="*/ 129 w 268"/>
                  <a:gd name="T75" fmla="*/ 20 h 248"/>
                  <a:gd name="T76" fmla="*/ 83 w 268"/>
                  <a:gd name="T77" fmla="*/ 32 h 248"/>
                  <a:gd name="T78" fmla="*/ 73 w 268"/>
                  <a:gd name="T79" fmla="*/ 15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8" h="248">
                    <a:moveTo>
                      <a:pt x="141" y="0"/>
                    </a:moveTo>
                    <a:cubicBezTo>
                      <a:pt x="161" y="1"/>
                      <a:pt x="180" y="6"/>
                      <a:pt x="197" y="15"/>
                    </a:cubicBezTo>
                    <a:cubicBezTo>
                      <a:pt x="187" y="33"/>
                      <a:pt x="187" y="33"/>
                      <a:pt x="187" y="33"/>
                    </a:cubicBezTo>
                    <a:cubicBezTo>
                      <a:pt x="173" y="26"/>
                      <a:pt x="157" y="21"/>
                      <a:pt x="141" y="20"/>
                    </a:cubicBezTo>
                    <a:cubicBezTo>
                      <a:pt x="141" y="0"/>
                      <a:pt x="141" y="0"/>
                      <a:pt x="141" y="0"/>
                    </a:cubicBezTo>
                    <a:close/>
                    <a:moveTo>
                      <a:pt x="207" y="21"/>
                    </a:moveTo>
                    <a:cubicBezTo>
                      <a:pt x="223" y="31"/>
                      <a:pt x="237" y="45"/>
                      <a:pt x="248" y="6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21" y="59"/>
                      <a:pt x="210" y="47"/>
                      <a:pt x="197" y="39"/>
                    </a:cubicBezTo>
                    <a:cubicBezTo>
                      <a:pt x="207" y="21"/>
                      <a:pt x="207" y="21"/>
                      <a:pt x="207" y="21"/>
                    </a:cubicBezTo>
                    <a:close/>
                    <a:moveTo>
                      <a:pt x="254" y="72"/>
                    </a:moveTo>
                    <a:cubicBezTo>
                      <a:pt x="262" y="88"/>
                      <a:pt x="267" y="106"/>
                      <a:pt x="268" y="125"/>
                    </a:cubicBezTo>
                    <a:cubicBezTo>
                      <a:pt x="248" y="125"/>
                      <a:pt x="248" y="125"/>
                      <a:pt x="248" y="125"/>
                    </a:cubicBezTo>
                    <a:cubicBezTo>
                      <a:pt x="247" y="110"/>
                      <a:pt x="242" y="95"/>
                      <a:pt x="236" y="82"/>
                    </a:cubicBezTo>
                    <a:cubicBezTo>
                      <a:pt x="254" y="72"/>
                      <a:pt x="254" y="72"/>
                      <a:pt x="254" y="72"/>
                    </a:cubicBezTo>
                    <a:close/>
                    <a:moveTo>
                      <a:pt x="64" y="248"/>
                    </a:moveTo>
                    <a:cubicBezTo>
                      <a:pt x="47" y="238"/>
                      <a:pt x="33" y="224"/>
                      <a:pt x="22" y="207"/>
                    </a:cubicBezTo>
                    <a:cubicBezTo>
                      <a:pt x="40" y="197"/>
                      <a:pt x="40" y="197"/>
                      <a:pt x="40" y="197"/>
                    </a:cubicBezTo>
                    <a:cubicBezTo>
                      <a:pt x="49" y="210"/>
                      <a:pt x="61" y="222"/>
                      <a:pt x="74" y="230"/>
                    </a:cubicBezTo>
                    <a:cubicBezTo>
                      <a:pt x="64" y="248"/>
                      <a:pt x="64" y="248"/>
                      <a:pt x="64" y="248"/>
                    </a:cubicBezTo>
                    <a:close/>
                    <a:moveTo>
                      <a:pt x="16" y="197"/>
                    </a:moveTo>
                    <a:cubicBezTo>
                      <a:pt x="7" y="180"/>
                      <a:pt x="1" y="161"/>
                      <a:pt x="0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2" y="157"/>
                      <a:pt x="27" y="173"/>
                      <a:pt x="34" y="187"/>
                    </a:cubicBezTo>
                    <a:cubicBezTo>
                      <a:pt x="16" y="197"/>
                      <a:pt x="16" y="197"/>
                      <a:pt x="16" y="197"/>
                    </a:cubicBezTo>
                    <a:close/>
                    <a:moveTo>
                      <a:pt x="0" y="129"/>
                    </a:moveTo>
                    <a:cubicBezTo>
                      <a:pt x="1" y="108"/>
                      <a:pt x="6" y="89"/>
                      <a:pt x="15" y="72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26" y="96"/>
                      <a:pt x="22" y="112"/>
                      <a:pt x="21" y="129"/>
                    </a:cubicBezTo>
                    <a:cubicBezTo>
                      <a:pt x="0" y="129"/>
                      <a:pt x="0" y="129"/>
                      <a:pt x="0" y="129"/>
                    </a:cubicBezTo>
                    <a:close/>
                    <a:moveTo>
                      <a:pt x="21" y="62"/>
                    </a:moveTo>
                    <a:cubicBezTo>
                      <a:pt x="32" y="45"/>
                      <a:pt x="46" y="31"/>
                      <a:pt x="63" y="20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60" y="47"/>
                      <a:pt x="48" y="59"/>
                      <a:pt x="39" y="72"/>
                    </a:cubicBezTo>
                    <a:cubicBezTo>
                      <a:pt x="21" y="62"/>
                      <a:pt x="21" y="62"/>
                      <a:pt x="21" y="62"/>
                    </a:cubicBezTo>
                    <a:close/>
                    <a:moveTo>
                      <a:pt x="73" y="15"/>
                    </a:moveTo>
                    <a:cubicBezTo>
                      <a:pt x="90" y="6"/>
                      <a:pt x="109" y="0"/>
                      <a:pt x="129" y="0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13" y="21"/>
                      <a:pt x="97" y="25"/>
                      <a:pt x="83" y="32"/>
                    </a:cubicBezTo>
                    <a:cubicBezTo>
                      <a:pt x="73" y="15"/>
                      <a:pt x="73" y="15"/>
                      <a:pt x="7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1" name="矩形 40"/>
          <p:cNvSpPr/>
          <p:nvPr/>
        </p:nvSpPr>
        <p:spPr>
          <a:xfrm>
            <a:off x="1655204" y="2342384"/>
            <a:ext cx="448734" cy="449269"/>
          </a:xfrm>
          <a:prstGeom prst="rect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40"/>
          <p:cNvSpPr/>
          <p:nvPr/>
        </p:nvSpPr>
        <p:spPr>
          <a:xfrm>
            <a:off x="3002039" y="4131814"/>
            <a:ext cx="448734" cy="449269"/>
          </a:xfrm>
          <a:prstGeom prst="rect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534285" y="1882140"/>
            <a:ext cx="4382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solidFill>
                  <a:srgbClr val="7787A0"/>
                </a:solidFill>
                <a:latin typeface="Calibri" panose="020F0502020204030204" charset="0"/>
                <a:cs typeface="等线" charset="0"/>
              </a:rPr>
              <a:t>Mobile App Archeitecture</a:t>
            </a:r>
            <a:endParaRPr lang="en-US" sz="2400" b="1">
              <a:solidFill>
                <a:srgbClr val="7787A0"/>
              </a:solidFill>
              <a:latin typeface="Calibri" panose="020F0502020204030204" charset="0"/>
              <a:cs typeface="等线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74110" y="3671570"/>
            <a:ext cx="22853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solidFill>
                  <a:srgbClr val="7787A0"/>
                </a:solidFill>
                <a:latin typeface="Calibri" panose="020F0502020204030204" charset="0"/>
                <a:cs typeface="等线" charset="0"/>
              </a:rPr>
              <a:t>Design patterns</a:t>
            </a:r>
            <a:endParaRPr lang="en-US" sz="2400" b="1">
              <a:solidFill>
                <a:srgbClr val="7787A0"/>
              </a:solidFill>
              <a:latin typeface="Calibri" panose="020F0502020204030204" charset="0"/>
              <a:cs typeface="等线" charset="0"/>
            </a:endParaRPr>
          </a:p>
        </p:txBody>
      </p:sp>
      <p:grpSp>
        <p:nvGrpSpPr>
          <p:cNvPr id="62" name="Group 22"/>
          <p:cNvGrpSpPr/>
          <p:nvPr/>
        </p:nvGrpSpPr>
        <p:grpSpPr>
          <a:xfrm>
            <a:off x="2177415" y="2506980"/>
            <a:ext cx="906145" cy="160274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63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65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Text Box 28"/>
          <p:cNvSpPr txBox="1"/>
          <p:nvPr/>
        </p:nvSpPr>
        <p:spPr>
          <a:xfrm>
            <a:off x="3585210" y="2414905"/>
            <a:ext cx="7249160" cy="753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 architecture defines the overall structure of your app, including its components, their communication, and data flow.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4091940" y="4180840"/>
            <a:ext cx="7047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Design patterns are reusable solutions to common mobile app development problems. They help developers write clean, maintainable, and efficient code. 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Group 11"/>
          <p:cNvGrpSpPr/>
          <p:nvPr/>
        </p:nvGrpSpPr>
        <p:grpSpPr>
          <a:xfrm>
            <a:off x="4189276" y="1504680"/>
            <a:ext cx="3845610" cy="3848639"/>
            <a:chOff x="4223039" y="2136775"/>
            <a:chExt cx="2014538" cy="2016125"/>
          </a:xfrm>
        </p:grpSpPr>
        <p:sp>
          <p:nvSpPr>
            <p:cNvPr id="30" name="Freeform 502"/>
            <p:cNvSpPr/>
            <p:nvPr/>
          </p:nvSpPr>
          <p:spPr bwMode="auto">
            <a:xfrm>
              <a:off x="4277014" y="3079750"/>
              <a:ext cx="1684338" cy="1073150"/>
            </a:xfrm>
            <a:custGeom>
              <a:avLst/>
              <a:gdLst>
                <a:gd name="T0" fmla="*/ 393 w 1061"/>
                <a:gd name="T1" fmla="*/ 0 h 676"/>
                <a:gd name="T2" fmla="*/ 389 w 1061"/>
                <a:gd name="T3" fmla="*/ 41 h 676"/>
                <a:gd name="T4" fmla="*/ 393 w 1061"/>
                <a:gd name="T5" fmla="*/ 79 h 676"/>
                <a:gd name="T6" fmla="*/ 402 w 1061"/>
                <a:gd name="T7" fmla="*/ 114 h 676"/>
                <a:gd name="T8" fmla="*/ 418 w 1061"/>
                <a:gd name="T9" fmla="*/ 148 h 676"/>
                <a:gd name="T10" fmla="*/ 439 w 1061"/>
                <a:gd name="T11" fmla="*/ 177 h 676"/>
                <a:gd name="T12" fmla="*/ 465 w 1061"/>
                <a:gd name="T13" fmla="*/ 203 h 676"/>
                <a:gd name="T14" fmla="*/ 494 w 1061"/>
                <a:gd name="T15" fmla="*/ 223 h 676"/>
                <a:gd name="T16" fmla="*/ 527 w 1061"/>
                <a:gd name="T17" fmla="*/ 239 h 676"/>
                <a:gd name="T18" fmla="*/ 563 w 1061"/>
                <a:gd name="T19" fmla="*/ 249 h 676"/>
                <a:gd name="T20" fmla="*/ 601 w 1061"/>
                <a:gd name="T21" fmla="*/ 252 h 676"/>
                <a:gd name="T22" fmla="*/ 626 w 1061"/>
                <a:gd name="T23" fmla="*/ 250 h 676"/>
                <a:gd name="T24" fmla="*/ 650 w 1061"/>
                <a:gd name="T25" fmla="*/ 246 h 676"/>
                <a:gd name="T26" fmla="*/ 673 w 1061"/>
                <a:gd name="T27" fmla="*/ 287 h 676"/>
                <a:gd name="T28" fmla="*/ 702 w 1061"/>
                <a:gd name="T29" fmla="*/ 325 h 676"/>
                <a:gd name="T30" fmla="*/ 735 w 1061"/>
                <a:gd name="T31" fmla="*/ 359 h 676"/>
                <a:gd name="T32" fmla="*/ 771 w 1061"/>
                <a:gd name="T33" fmla="*/ 390 h 676"/>
                <a:gd name="T34" fmla="*/ 813 w 1061"/>
                <a:gd name="T35" fmla="*/ 418 h 676"/>
                <a:gd name="T36" fmla="*/ 860 w 1061"/>
                <a:gd name="T37" fmla="*/ 443 h 676"/>
                <a:gd name="T38" fmla="*/ 909 w 1061"/>
                <a:gd name="T39" fmla="*/ 461 h 676"/>
                <a:gd name="T40" fmla="*/ 960 w 1061"/>
                <a:gd name="T41" fmla="*/ 473 h 676"/>
                <a:gd name="T42" fmla="*/ 1010 w 1061"/>
                <a:gd name="T43" fmla="*/ 478 h 676"/>
                <a:gd name="T44" fmla="*/ 1061 w 1061"/>
                <a:gd name="T45" fmla="*/ 478 h 676"/>
                <a:gd name="T46" fmla="*/ 1015 w 1061"/>
                <a:gd name="T47" fmla="*/ 521 h 676"/>
                <a:gd name="T48" fmla="*/ 965 w 1061"/>
                <a:gd name="T49" fmla="*/ 561 h 676"/>
                <a:gd name="T50" fmla="*/ 911 w 1061"/>
                <a:gd name="T51" fmla="*/ 595 h 676"/>
                <a:gd name="T52" fmla="*/ 855 w 1061"/>
                <a:gd name="T53" fmla="*/ 622 h 676"/>
                <a:gd name="T54" fmla="*/ 795 w 1061"/>
                <a:gd name="T55" fmla="*/ 646 h 676"/>
                <a:gd name="T56" fmla="*/ 732 w 1061"/>
                <a:gd name="T57" fmla="*/ 661 h 676"/>
                <a:gd name="T58" fmla="*/ 668 w 1061"/>
                <a:gd name="T59" fmla="*/ 672 h 676"/>
                <a:gd name="T60" fmla="*/ 601 w 1061"/>
                <a:gd name="T61" fmla="*/ 676 h 676"/>
                <a:gd name="T62" fmla="*/ 532 w 1061"/>
                <a:gd name="T63" fmla="*/ 672 h 676"/>
                <a:gd name="T64" fmla="*/ 465 w 1061"/>
                <a:gd name="T65" fmla="*/ 661 h 676"/>
                <a:gd name="T66" fmla="*/ 402 w 1061"/>
                <a:gd name="T67" fmla="*/ 643 h 676"/>
                <a:gd name="T68" fmla="*/ 341 w 1061"/>
                <a:gd name="T69" fmla="*/ 620 h 676"/>
                <a:gd name="T70" fmla="*/ 283 w 1061"/>
                <a:gd name="T71" fmla="*/ 591 h 676"/>
                <a:gd name="T72" fmla="*/ 228 w 1061"/>
                <a:gd name="T73" fmla="*/ 555 h 676"/>
                <a:gd name="T74" fmla="*/ 178 w 1061"/>
                <a:gd name="T75" fmla="*/ 515 h 676"/>
                <a:gd name="T76" fmla="*/ 133 w 1061"/>
                <a:gd name="T77" fmla="*/ 469 h 676"/>
                <a:gd name="T78" fmla="*/ 92 w 1061"/>
                <a:gd name="T79" fmla="*/ 419 h 676"/>
                <a:gd name="T80" fmla="*/ 55 w 1061"/>
                <a:gd name="T81" fmla="*/ 366 h 676"/>
                <a:gd name="T82" fmla="*/ 25 w 1061"/>
                <a:gd name="T83" fmla="*/ 308 h 676"/>
                <a:gd name="T84" fmla="*/ 0 w 1061"/>
                <a:gd name="T85" fmla="*/ 248 h 676"/>
                <a:gd name="T86" fmla="*/ 10 w 1061"/>
                <a:gd name="T87" fmla="*/ 229 h 676"/>
                <a:gd name="T88" fmla="*/ 34 w 1061"/>
                <a:gd name="T89" fmla="*/ 186 h 676"/>
                <a:gd name="T90" fmla="*/ 65 w 1061"/>
                <a:gd name="T91" fmla="*/ 147 h 676"/>
                <a:gd name="T92" fmla="*/ 97 w 1061"/>
                <a:gd name="T93" fmla="*/ 112 h 676"/>
                <a:gd name="T94" fmla="*/ 135 w 1061"/>
                <a:gd name="T95" fmla="*/ 80 h 676"/>
                <a:gd name="T96" fmla="*/ 177 w 1061"/>
                <a:gd name="T97" fmla="*/ 53 h 676"/>
                <a:gd name="T98" fmla="*/ 228 w 1061"/>
                <a:gd name="T99" fmla="*/ 29 h 676"/>
                <a:gd name="T100" fmla="*/ 282 w 1061"/>
                <a:gd name="T101" fmla="*/ 12 h 676"/>
                <a:gd name="T102" fmla="*/ 338 w 1061"/>
                <a:gd name="T103" fmla="*/ 2 h 676"/>
                <a:gd name="T104" fmla="*/ 393 w 1061"/>
                <a:gd name="T10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1" h="676">
                  <a:moveTo>
                    <a:pt x="393" y="0"/>
                  </a:moveTo>
                  <a:lnTo>
                    <a:pt x="389" y="41"/>
                  </a:lnTo>
                  <a:lnTo>
                    <a:pt x="393" y="79"/>
                  </a:lnTo>
                  <a:lnTo>
                    <a:pt x="402" y="114"/>
                  </a:lnTo>
                  <a:lnTo>
                    <a:pt x="418" y="148"/>
                  </a:lnTo>
                  <a:lnTo>
                    <a:pt x="439" y="177"/>
                  </a:lnTo>
                  <a:lnTo>
                    <a:pt x="465" y="203"/>
                  </a:lnTo>
                  <a:lnTo>
                    <a:pt x="494" y="223"/>
                  </a:lnTo>
                  <a:lnTo>
                    <a:pt x="527" y="239"/>
                  </a:lnTo>
                  <a:lnTo>
                    <a:pt x="563" y="249"/>
                  </a:lnTo>
                  <a:lnTo>
                    <a:pt x="601" y="252"/>
                  </a:lnTo>
                  <a:lnTo>
                    <a:pt x="626" y="250"/>
                  </a:lnTo>
                  <a:lnTo>
                    <a:pt x="650" y="246"/>
                  </a:lnTo>
                  <a:lnTo>
                    <a:pt x="673" y="287"/>
                  </a:lnTo>
                  <a:lnTo>
                    <a:pt x="702" y="325"/>
                  </a:lnTo>
                  <a:lnTo>
                    <a:pt x="735" y="359"/>
                  </a:lnTo>
                  <a:lnTo>
                    <a:pt x="771" y="390"/>
                  </a:lnTo>
                  <a:lnTo>
                    <a:pt x="813" y="418"/>
                  </a:lnTo>
                  <a:lnTo>
                    <a:pt x="860" y="443"/>
                  </a:lnTo>
                  <a:lnTo>
                    <a:pt x="909" y="461"/>
                  </a:lnTo>
                  <a:lnTo>
                    <a:pt x="960" y="473"/>
                  </a:lnTo>
                  <a:lnTo>
                    <a:pt x="1010" y="478"/>
                  </a:lnTo>
                  <a:lnTo>
                    <a:pt x="1061" y="478"/>
                  </a:lnTo>
                  <a:lnTo>
                    <a:pt x="1015" y="521"/>
                  </a:lnTo>
                  <a:lnTo>
                    <a:pt x="965" y="561"/>
                  </a:lnTo>
                  <a:lnTo>
                    <a:pt x="911" y="595"/>
                  </a:lnTo>
                  <a:lnTo>
                    <a:pt x="855" y="622"/>
                  </a:lnTo>
                  <a:lnTo>
                    <a:pt x="795" y="646"/>
                  </a:lnTo>
                  <a:lnTo>
                    <a:pt x="732" y="661"/>
                  </a:lnTo>
                  <a:lnTo>
                    <a:pt x="668" y="672"/>
                  </a:lnTo>
                  <a:lnTo>
                    <a:pt x="601" y="676"/>
                  </a:lnTo>
                  <a:lnTo>
                    <a:pt x="532" y="672"/>
                  </a:lnTo>
                  <a:lnTo>
                    <a:pt x="465" y="661"/>
                  </a:lnTo>
                  <a:lnTo>
                    <a:pt x="402" y="643"/>
                  </a:lnTo>
                  <a:lnTo>
                    <a:pt x="341" y="620"/>
                  </a:lnTo>
                  <a:lnTo>
                    <a:pt x="283" y="591"/>
                  </a:lnTo>
                  <a:lnTo>
                    <a:pt x="228" y="555"/>
                  </a:lnTo>
                  <a:lnTo>
                    <a:pt x="178" y="515"/>
                  </a:lnTo>
                  <a:lnTo>
                    <a:pt x="133" y="469"/>
                  </a:lnTo>
                  <a:lnTo>
                    <a:pt x="92" y="419"/>
                  </a:lnTo>
                  <a:lnTo>
                    <a:pt x="55" y="366"/>
                  </a:lnTo>
                  <a:lnTo>
                    <a:pt x="25" y="308"/>
                  </a:lnTo>
                  <a:lnTo>
                    <a:pt x="0" y="248"/>
                  </a:lnTo>
                  <a:lnTo>
                    <a:pt x="10" y="229"/>
                  </a:lnTo>
                  <a:lnTo>
                    <a:pt x="34" y="186"/>
                  </a:lnTo>
                  <a:lnTo>
                    <a:pt x="65" y="147"/>
                  </a:lnTo>
                  <a:lnTo>
                    <a:pt x="97" y="112"/>
                  </a:lnTo>
                  <a:lnTo>
                    <a:pt x="135" y="80"/>
                  </a:lnTo>
                  <a:lnTo>
                    <a:pt x="177" y="53"/>
                  </a:lnTo>
                  <a:lnTo>
                    <a:pt x="228" y="29"/>
                  </a:lnTo>
                  <a:lnTo>
                    <a:pt x="282" y="12"/>
                  </a:lnTo>
                  <a:lnTo>
                    <a:pt x="338" y="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7FBAB6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503"/>
            <p:cNvSpPr/>
            <p:nvPr/>
          </p:nvSpPr>
          <p:spPr bwMode="auto">
            <a:xfrm>
              <a:off x="5339052" y="2178050"/>
              <a:ext cx="898525" cy="1630363"/>
            </a:xfrm>
            <a:custGeom>
              <a:avLst/>
              <a:gdLst>
                <a:gd name="T0" fmla="*/ 109 w 566"/>
                <a:gd name="T1" fmla="*/ 0 h 1027"/>
                <a:gd name="T2" fmla="*/ 173 w 566"/>
                <a:gd name="T3" fmla="*/ 22 h 1027"/>
                <a:gd name="T4" fmla="*/ 235 w 566"/>
                <a:gd name="T5" fmla="*/ 51 h 1027"/>
                <a:gd name="T6" fmla="*/ 292 w 566"/>
                <a:gd name="T7" fmla="*/ 87 h 1027"/>
                <a:gd name="T8" fmla="*/ 345 w 566"/>
                <a:gd name="T9" fmla="*/ 127 h 1027"/>
                <a:gd name="T10" fmla="*/ 393 w 566"/>
                <a:gd name="T11" fmla="*/ 173 h 1027"/>
                <a:gd name="T12" fmla="*/ 436 w 566"/>
                <a:gd name="T13" fmla="*/ 224 h 1027"/>
                <a:gd name="T14" fmla="*/ 474 w 566"/>
                <a:gd name="T15" fmla="*/ 280 h 1027"/>
                <a:gd name="T16" fmla="*/ 507 w 566"/>
                <a:gd name="T17" fmla="*/ 339 h 1027"/>
                <a:gd name="T18" fmla="*/ 532 w 566"/>
                <a:gd name="T19" fmla="*/ 402 h 1027"/>
                <a:gd name="T20" fmla="*/ 550 w 566"/>
                <a:gd name="T21" fmla="*/ 469 h 1027"/>
                <a:gd name="T22" fmla="*/ 562 w 566"/>
                <a:gd name="T23" fmla="*/ 538 h 1027"/>
                <a:gd name="T24" fmla="*/ 566 w 566"/>
                <a:gd name="T25" fmla="*/ 609 h 1027"/>
                <a:gd name="T26" fmla="*/ 563 w 566"/>
                <a:gd name="T27" fmla="*/ 677 h 1027"/>
                <a:gd name="T28" fmla="*/ 553 w 566"/>
                <a:gd name="T29" fmla="*/ 741 h 1027"/>
                <a:gd name="T30" fmla="*/ 536 w 566"/>
                <a:gd name="T31" fmla="*/ 805 h 1027"/>
                <a:gd name="T32" fmla="*/ 512 w 566"/>
                <a:gd name="T33" fmla="*/ 866 h 1027"/>
                <a:gd name="T34" fmla="*/ 483 w 566"/>
                <a:gd name="T35" fmla="*/ 922 h 1027"/>
                <a:gd name="T36" fmla="*/ 449 w 566"/>
                <a:gd name="T37" fmla="*/ 976 h 1027"/>
                <a:gd name="T38" fmla="*/ 410 w 566"/>
                <a:gd name="T39" fmla="*/ 1025 h 1027"/>
                <a:gd name="T40" fmla="*/ 390 w 566"/>
                <a:gd name="T41" fmla="*/ 1027 h 1027"/>
                <a:gd name="T42" fmla="*/ 341 w 566"/>
                <a:gd name="T43" fmla="*/ 1027 h 1027"/>
                <a:gd name="T44" fmla="*/ 292 w 566"/>
                <a:gd name="T45" fmla="*/ 1021 h 1027"/>
                <a:gd name="T46" fmla="*/ 244 w 566"/>
                <a:gd name="T47" fmla="*/ 1010 h 1027"/>
                <a:gd name="T48" fmla="*/ 198 w 566"/>
                <a:gd name="T49" fmla="*/ 993 h 1027"/>
                <a:gd name="T50" fmla="*/ 153 w 566"/>
                <a:gd name="T51" fmla="*/ 969 h 1027"/>
                <a:gd name="T52" fmla="*/ 116 w 566"/>
                <a:gd name="T53" fmla="*/ 944 h 1027"/>
                <a:gd name="T54" fmla="*/ 81 w 566"/>
                <a:gd name="T55" fmla="*/ 915 h 1027"/>
                <a:gd name="T56" fmla="*/ 50 w 566"/>
                <a:gd name="T57" fmla="*/ 883 h 1027"/>
                <a:gd name="T58" fmla="*/ 24 w 566"/>
                <a:gd name="T59" fmla="*/ 847 h 1027"/>
                <a:gd name="T60" fmla="*/ 0 w 566"/>
                <a:gd name="T61" fmla="*/ 809 h 1027"/>
                <a:gd name="T62" fmla="*/ 34 w 566"/>
                <a:gd name="T63" fmla="*/ 794 h 1027"/>
                <a:gd name="T64" fmla="*/ 64 w 566"/>
                <a:gd name="T65" fmla="*/ 773 h 1027"/>
                <a:gd name="T66" fmla="*/ 91 w 566"/>
                <a:gd name="T67" fmla="*/ 748 h 1027"/>
                <a:gd name="T68" fmla="*/ 113 w 566"/>
                <a:gd name="T69" fmla="*/ 718 h 1027"/>
                <a:gd name="T70" fmla="*/ 129 w 566"/>
                <a:gd name="T71" fmla="*/ 685 h 1027"/>
                <a:gd name="T72" fmla="*/ 139 w 566"/>
                <a:gd name="T73" fmla="*/ 648 h 1027"/>
                <a:gd name="T74" fmla="*/ 143 w 566"/>
                <a:gd name="T75" fmla="*/ 609 h 1027"/>
                <a:gd name="T76" fmla="*/ 140 w 566"/>
                <a:gd name="T77" fmla="*/ 574 h 1027"/>
                <a:gd name="T78" fmla="*/ 131 w 566"/>
                <a:gd name="T79" fmla="*/ 540 h 1027"/>
                <a:gd name="T80" fmla="*/ 117 w 566"/>
                <a:gd name="T81" fmla="*/ 508 h 1027"/>
                <a:gd name="T82" fmla="*/ 98 w 566"/>
                <a:gd name="T83" fmla="*/ 479 h 1027"/>
                <a:gd name="T84" fmla="*/ 109 w 566"/>
                <a:gd name="T85" fmla="*/ 462 h 1027"/>
                <a:gd name="T86" fmla="*/ 134 w 566"/>
                <a:gd name="T87" fmla="*/ 414 h 1027"/>
                <a:gd name="T88" fmla="*/ 153 w 566"/>
                <a:gd name="T89" fmla="*/ 363 h 1027"/>
                <a:gd name="T90" fmla="*/ 165 w 566"/>
                <a:gd name="T91" fmla="*/ 310 h 1027"/>
                <a:gd name="T92" fmla="*/ 172 w 566"/>
                <a:gd name="T93" fmla="*/ 257 h 1027"/>
                <a:gd name="T94" fmla="*/ 172 w 566"/>
                <a:gd name="T95" fmla="*/ 204 h 1027"/>
                <a:gd name="T96" fmla="*/ 165 w 566"/>
                <a:gd name="T97" fmla="*/ 151 h 1027"/>
                <a:gd name="T98" fmla="*/ 152 w 566"/>
                <a:gd name="T99" fmla="*/ 98 h 1027"/>
                <a:gd name="T100" fmla="*/ 134 w 566"/>
                <a:gd name="T101" fmla="*/ 49 h 1027"/>
                <a:gd name="T102" fmla="*/ 109 w 566"/>
                <a:gd name="T103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6" h="1027">
                  <a:moveTo>
                    <a:pt x="109" y="0"/>
                  </a:moveTo>
                  <a:lnTo>
                    <a:pt x="173" y="22"/>
                  </a:lnTo>
                  <a:lnTo>
                    <a:pt x="235" y="51"/>
                  </a:lnTo>
                  <a:lnTo>
                    <a:pt x="292" y="87"/>
                  </a:lnTo>
                  <a:lnTo>
                    <a:pt x="345" y="127"/>
                  </a:lnTo>
                  <a:lnTo>
                    <a:pt x="393" y="173"/>
                  </a:lnTo>
                  <a:lnTo>
                    <a:pt x="436" y="224"/>
                  </a:lnTo>
                  <a:lnTo>
                    <a:pt x="474" y="280"/>
                  </a:lnTo>
                  <a:lnTo>
                    <a:pt x="507" y="339"/>
                  </a:lnTo>
                  <a:lnTo>
                    <a:pt x="532" y="402"/>
                  </a:lnTo>
                  <a:lnTo>
                    <a:pt x="550" y="469"/>
                  </a:lnTo>
                  <a:lnTo>
                    <a:pt x="562" y="538"/>
                  </a:lnTo>
                  <a:lnTo>
                    <a:pt x="566" y="609"/>
                  </a:lnTo>
                  <a:lnTo>
                    <a:pt x="563" y="677"/>
                  </a:lnTo>
                  <a:lnTo>
                    <a:pt x="553" y="741"/>
                  </a:lnTo>
                  <a:lnTo>
                    <a:pt x="536" y="805"/>
                  </a:lnTo>
                  <a:lnTo>
                    <a:pt x="512" y="866"/>
                  </a:lnTo>
                  <a:lnTo>
                    <a:pt x="483" y="922"/>
                  </a:lnTo>
                  <a:lnTo>
                    <a:pt x="449" y="976"/>
                  </a:lnTo>
                  <a:lnTo>
                    <a:pt x="410" y="1025"/>
                  </a:lnTo>
                  <a:lnTo>
                    <a:pt x="390" y="1027"/>
                  </a:lnTo>
                  <a:lnTo>
                    <a:pt x="341" y="1027"/>
                  </a:lnTo>
                  <a:lnTo>
                    <a:pt x="292" y="1021"/>
                  </a:lnTo>
                  <a:lnTo>
                    <a:pt x="244" y="1010"/>
                  </a:lnTo>
                  <a:lnTo>
                    <a:pt x="198" y="993"/>
                  </a:lnTo>
                  <a:lnTo>
                    <a:pt x="153" y="969"/>
                  </a:lnTo>
                  <a:lnTo>
                    <a:pt x="116" y="944"/>
                  </a:lnTo>
                  <a:lnTo>
                    <a:pt x="81" y="915"/>
                  </a:lnTo>
                  <a:lnTo>
                    <a:pt x="50" y="883"/>
                  </a:lnTo>
                  <a:lnTo>
                    <a:pt x="24" y="847"/>
                  </a:lnTo>
                  <a:lnTo>
                    <a:pt x="0" y="809"/>
                  </a:lnTo>
                  <a:lnTo>
                    <a:pt x="34" y="794"/>
                  </a:lnTo>
                  <a:lnTo>
                    <a:pt x="64" y="773"/>
                  </a:lnTo>
                  <a:lnTo>
                    <a:pt x="91" y="748"/>
                  </a:lnTo>
                  <a:lnTo>
                    <a:pt x="113" y="718"/>
                  </a:lnTo>
                  <a:lnTo>
                    <a:pt x="129" y="685"/>
                  </a:lnTo>
                  <a:lnTo>
                    <a:pt x="139" y="648"/>
                  </a:lnTo>
                  <a:lnTo>
                    <a:pt x="143" y="609"/>
                  </a:lnTo>
                  <a:lnTo>
                    <a:pt x="140" y="574"/>
                  </a:lnTo>
                  <a:lnTo>
                    <a:pt x="131" y="540"/>
                  </a:lnTo>
                  <a:lnTo>
                    <a:pt x="117" y="508"/>
                  </a:lnTo>
                  <a:lnTo>
                    <a:pt x="98" y="479"/>
                  </a:lnTo>
                  <a:lnTo>
                    <a:pt x="109" y="462"/>
                  </a:lnTo>
                  <a:lnTo>
                    <a:pt x="134" y="414"/>
                  </a:lnTo>
                  <a:lnTo>
                    <a:pt x="153" y="363"/>
                  </a:lnTo>
                  <a:lnTo>
                    <a:pt x="165" y="310"/>
                  </a:lnTo>
                  <a:lnTo>
                    <a:pt x="172" y="257"/>
                  </a:lnTo>
                  <a:lnTo>
                    <a:pt x="172" y="204"/>
                  </a:lnTo>
                  <a:lnTo>
                    <a:pt x="165" y="151"/>
                  </a:lnTo>
                  <a:lnTo>
                    <a:pt x="152" y="98"/>
                  </a:lnTo>
                  <a:lnTo>
                    <a:pt x="134" y="4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1CBB7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504"/>
            <p:cNvSpPr/>
            <p:nvPr/>
          </p:nvSpPr>
          <p:spPr bwMode="auto">
            <a:xfrm>
              <a:off x="4223039" y="2136775"/>
              <a:ext cx="1357313" cy="1292225"/>
            </a:xfrm>
            <a:custGeom>
              <a:avLst/>
              <a:gdLst>
                <a:gd name="T0" fmla="*/ 635 w 855"/>
                <a:gd name="T1" fmla="*/ 0 h 814"/>
                <a:gd name="T2" fmla="*/ 685 w 855"/>
                <a:gd name="T3" fmla="*/ 3 h 814"/>
                <a:gd name="T4" fmla="*/ 735 w 855"/>
                <a:gd name="T5" fmla="*/ 9 h 814"/>
                <a:gd name="T6" fmla="*/ 783 w 855"/>
                <a:gd name="T7" fmla="*/ 18 h 814"/>
                <a:gd name="T8" fmla="*/ 811 w 855"/>
                <a:gd name="T9" fmla="*/ 64 h 814"/>
                <a:gd name="T10" fmla="*/ 832 w 855"/>
                <a:gd name="T11" fmla="*/ 114 h 814"/>
                <a:gd name="T12" fmla="*/ 846 w 855"/>
                <a:gd name="T13" fmla="*/ 165 h 814"/>
                <a:gd name="T14" fmla="*/ 854 w 855"/>
                <a:gd name="T15" fmla="*/ 217 h 814"/>
                <a:gd name="T16" fmla="*/ 855 w 855"/>
                <a:gd name="T17" fmla="*/ 270 h 814"/>
                <a:gd name="T18" fmla="*/ 851 w 855"/>
                <a:gd name="T19" fmla="*/ 323 h 814"/>
                <a:gd name="T20" fmla="*/ 839 w 855"/>
                <a:gd name="T21" fmla="*/ 376 h 814"/>
                <a:gd name="T22" fmla="*/ 821 w 855"/>
                <a:gd name="T23" fmla="*/ 428 h 814"/>
                <a:gd name="T24" fmla="*/ 795 w 855"/>
                <a:gd name="T25" fmla="*/ 479 h 814"/>
                <a:gd name="T26" fmla="*/ 788 w 855"/>
                <a:gd name="T27" fmla="*/ 490 h 814"/>
                <a:gd name="T28" fmla="*/ 764 w 855"/>
                <a:gd name="T29" fmla="*/ 467 h 814"/>
                <a:gd name="T30" fmla="*/ 735 w 855"/>
                <a:gd name="T31" fmla="*/ 449 h 814"/>
                <a:gd name="T32" fmla="*/ 703 w 855"/>
                <a:gd name="T33" fmla="*/ 436 h 814"/>
                <a:gd name="T34" fmla="*/ 671 w 855"/>
                <a:gd name="T35" fmla="*/ 427 h 814"/>
                <a:gd name="T36" fmla="*/ 635 w 855"/>
                <a:gd name="T37" fmla="*/ 424 h 814"/>
                <a:gd name="T38" fmla="*/ 595 w 855"/>
                <a:gd name="T39" fmla="*/ 428 h 814"/>
                <a:gd name="T40" fmla="*/ 557 w 855"/>
                <a:gd name="T41" fmla="*/ 439 h 814"/>
                <a:gd name="T42" fmla="*/ 523 w 855"/>
                <a:gd name="T43" fmla="*/ 456 h 814"/>
                <a:gd name="T44" fmla="*/ 493 w 855"/>
                <a:gd name="T45" fmla="*/ 479 h 814"/>
                <a:gd name="T46" fmla="*/ 466 w 855"/>
                <a:gd name="T47" fmla="*/ 507 h 814"/>
                <a:gd name="T48" fmla="*/ 447 w 855"/>
                <a:gd name="T49" fmla="*/ 539 h 814"/>
                <a:gd name="T50" fmla="*/ 432 w 855"/>
                <a:gd name="T51" fmla="*/ 575 h 814"/>
                <a:gd name="T52" fmla="*/ 385 w 855"/>
                <a:gd name="T53" fmla="*/ 575 h 814"/>
                <a:gd name="T54" fmla="*/ 338 w 855"/>
                <a:gd name="T55" fmla="*/ 581 h 814"/>
                <a:gd name="T56" fmla="*/ 292 w 855"/>
                <a:gd name="T57" fmla="*/ 592 h 814"/>
                <a:gd name="T58" fmla="*/ 246 w 855"/>
                <a:gd name="T59" fmla="*/ 607 h 814"/>
                <a:gd name="T60" fmla="*/ 202 w 855"/>
                <a:gd name="T61" fmla="*/ 630 h 814"/>
                <a:gd name="T62" fmla="*/ 157 w 855"/>
                <a:gd name="T63" fmla="*/ 659 h 814"/>
                <a:gd name="T64" fmla="*/ 117 w 855"/>
                <a:gd name="T65" fmla="*/ 693 h 814"/>
                <a:gd name="T66" fmla="*/ 81 w 855"/>
                <a:gd name="T67" fmla="*/ 729 h 814"/>
                <a:gd name="T68" fmla="*/ 51 w 855"/>
                <a:gd name="T69" fmla="*/ 771 h 814"/>
                <a:gd name="T70" fmla="*/ 27 w 855"/>
                <a:gd name="T71" fmla="*/ 814 h 814"/>
                <a:gd name="T72" fmla="*/ 12 w 855"/>
                <a:gd name="T73" fmla="*/ 757 h 814"/>
                <a:gd name="T74" fmla="*/ 3 w 855"/>
                <a:gd name="T75" fmla="*/ 696 h 814"/>
                <a:gd name="T76" fmla="*/ 0 w 855"/>
                <a:gd name="T77" fmla="*/ 635 h 814"/>
                <a:gd name="T78" fmla="*/ 4 w 855"/>
                <a:gd name="T79" fmla="*/ 566 h 814"/>
                <a:gd name="T80" fmla="*/ 15 w 855"/>
                <a:gd name="T81" fmla="*/ 499 h 814"/>
                <a:gd name="T82" fmla="*/ 33 w 855"/>
                <a:gd name="T83" fmla="*/ 435 h 814"/>
                <a:gd name="T84" fmla="*/ 57 w 855"/>
                <a:gd name="T85" fmla="*/ 373 h 814"/>
                <a:gd name="T86" fmla="*/ 87 w 855"/>
                <a:gd name="T87" fmla="*/ 314 h 814"/>
                <a:gd name="T88" fmla="*/ 123 w 855"/>
                <a:gd name="T89" fmla="*/ 261 h 814"/>
                <a:gd name="T90" fmla="*/ 164 w 855"/>
                <a:gd name="T91" fmla="*/ 210 h 814"/>
                <a:gd name="T92" fmla="*/ 210 w 855"/>
                <a:gd name="T93" fmla="*/ 164 h 814"/>
                <a:gd name="T94" fmla="*/ 260 w 855"/>
                <a:gd name="T95" fmla="*/ 123 h 814"/>
                <a:gd name="T96" fmla="*/ 315 w 855"/>
                <a:gd name="T97" fmla="*/ 88 h 814"/>
                <a:gd name="T98" fmla="*/ 372 w 855"/>
                <a:gd name="T99" fmla="*/ 58 h 814"/>
                <a:gd name="T100" fmla="*/ 434 w 855"/>
                <a:gd name="T101" fmla="*/ 33 h 814"/>
                <a:gd name="T102" fmla="*/ 499 w 855"/>
                <a:gd name="T103" fmla="*/ 16 h 814"/>
                <a:gd name="T104" fmla="*/ 566 w 855"/>
                <a:gd name="T105" fmla="*/ 4 h 814"/>
                <a:gd name="T106" fmla="*/ 635 w 855"/>
                <a:gd name="T107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5" h="814">
                  <a:moveTo>
                    <a:pt x="635" y="0"/>
                  </a:moveTo>
                  <a:lnTo>
                    <a:pt x="685" y="3"/>
                  </a:lnTo>
                  <a:lnTo>
                    <a:pt x="735" y="9"/>
                  </a:lnTo>
                  <a:lnTo>
                    <a:pt x="783" y="18"/>
                  </a:lnTo>
                  <a:lnTo>
                    <a:pt x="811" y="64"/>
                  </a:lnTo>
                  <a:lnTo>
                    <a:pt x="832" y="114"/>
                  </a:lnTo>
                  <a:lnTo>
                    <a:pt x="846" y="165"/>
                  </a:lnTo>
                  <a:lnTo>
                    <a:pt x="854" y="217"/>
                  </a:lnTo>
                  <a:lnTo>
                    <a:pt x="855" y="270"/>
                  </a:lnTo>
                  <a:lnTo>
                    <a:pt x="851" y="323"/>
                  </a:lnTo>
                  <a:lnTo>
                    <a:pt x="839" y="376"/>
                  </a:lnTo>
                  <a:lnTo>
                    <a:pt x="821" y="428"/>
                  </a:lnTo>
                  <a:lnTo>
                    <a:pt x="795" y="479"/>
                  </a:lnTo>
                  <a:lnTo>
                    <a:pt x="788" y="490"/>
                  </a:lnTo>
                  <a:lnTo>
                    <a:pt x="764" y="467"/>
                  </a:lnTo>
                  <a:lnTo>
                    <a:pt x="735" y="449"/>
                  </a:lnTo>
                  <a:lnTo>
                    <a:pt x="703" y="436"/>
                  </a:lnTo>
                  <a:lnTo>
                    <a:pt x="671" y="427"/>
                  </a:lnTo>
                  <a:lnTo>
                    <a:pt x="635" y="424"/>
                  </a:lnTo>
                  <a:lnTo>
                    <a:pt x="595" y="428"/>
                  </a:lnTo>
                  <a:lnTo>
                    <a:pt x="557" y="439"/>
                  </a:lnTo>
                  <a:lnTo>
                    <a:pt x="523" y="456"/>
                  </a:lnTo>
                  <a:lnTo>
                    <a:pt x="493" y="479"/>
                  </a:lnTo>
                  <a:lnTo>
                    <a:pt x="466" y="507"/>
                  </a:lnTo>
                  <a:lnTo>
                    <a:pt x="447" y="539"/>
                  </a:lnTo>
                  <a:lnTo>
                    <a:pt x="432" y="575"/>
                  </a:lnTo>
                  <a:lnTo>
                    <a:pt x="385" y="575"/>
                  </a:lnTo>
                  <a:lnTo>
                    <a:pt x="338" y="581"/>
                  </a:lnTo>
                  <a:lnTo>
                    <a:pt x="292" y="592"/>
                  </a:lnTo>
                  <a:lnTo>
                    <a:pt x="246" y="607"/>
                  </a:lnTo>
                  <a:lnTo>
                    <a:pt x="202" y="630"/>
                  </a:lnTo>
                  <a:lnTo>
                    <a:pt x="157" y="659"/>
                  </a:lnTo>
                  <a:lnTo>
                    <a:pt x="117" y="693"/>
                  </a:lnTo>
                  <a:lnTo>
                    <a:pt x="81" y="729"/>
                  </a:lnTo>
                  <a:lnTo>
                    <a:pt x="51" y="771"/>
                  </a:lnTo>
                  <a:lnTo>
                    <a:pt x="27" y="814"/>
                  </a:lnTo>
                  <a:lnTo>
                    <a:pt x="12" y="757"/>
                  </a:lnTo>
                  <a:lnTo>
                    <a:pt x="3" y="696"/>
                  </a:lnTo>
                  <a:lnTo>
                    <a:pt x="0" y="635"/>
                  </a:lnTo>
                  <a:lnTo>
                    <a:pt x="4" y="566"/>
                  </a:lnTo>
                  <a:lnTo>
                    <a:pt x="15" y="499"/>
                  </a:lnTo>
                  <a:lnTo>
                    <a:pt x="33" y="435"/>
                  </a:lnTo>
                  <a:lnTo>
                    <a:pt x="57" y="373"/>
                  </a:lnTo>
                  <a:lnTo>
                    <a:pt x="87" y="314"/>
                  </a:lnTo>
                  <a:lnTo>
                    <a:pt x="123" y="261"/>
                  </a:lnTo>
                  <a:lnTo>
                    <a:pt x="164" y="210"/>
                  </a:lnTo>
                  <a:lnTo>
                    <a:pt x="210" y="164"/>
                  </a:lnTo>
                  <a:lnTo>
                    <a:pt x="260" y="123"/>
                  </a:lnTo>
                  <a:lnTo>
                    <a:pt x="315" y="88"/>
                  </a:lnTo>
                  <a:lnTo>
                    <a:pt x="372" y="58"/>
                  </a:lnTo>
                  <a:lnTo>
                    <a:pt x="434" y="33"/>
                  </a:lnTo>
                  <a:lnTo>
                    <a:pt x="499" y="16"/>
                  </a:lnTo>
                  <a:lnTo>
                    <a:pt x="566" y="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9EFD5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Line 507"/>
            <p:cNvSpPr>
              <a:spLocks noChangeShapeType="1"/>
            </p:cNvSpPr>
            <p:nvPr/>
          </p:nvSpPr>
          <p:spPr bwMode="auto">
            <a:xfrm flipH="1">
              <a:off x="4686589" y="3059113"/>
              <a:ext cx="73025" cy="17463"/>
            </a:xfrm>
            <a:prstGeom prst="line">
              <a:avLst/>
            </a:prstGeom>
            <a:noFill/>
            <a:ln w="1588">
              <a:solidFill>
                <a:srgbClr val="92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76275" y="1504950"/>
            <a:ext cx="3616960" cy="1231900"/>
            <a:chOff x="1694" y="3388"/>
            <a:chExt cx="5049" cy="1940"/>
          </a:xfrm>
        </p:grpSpPr>
        <p:sp>
          <p:nvSpPr>
            <p:cNvPr id="42" name="文本框 41"/>
            <p:cNvSpPr txBox="1"/>
            <p:nvPr/>
          </p:nvSpPr>
          <p:spPr>
            <a:xfrm>
              <a:off x="3746" y="3388"/>
              <a:ext cx="2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94" y="4021"/>
              <a:ext cx="504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Manages the app's data and business logic.</a:t>
              </a:r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40"/>
          <p:cNvGrpSpPr/>
          <p:nvPr/>
        </p:nvGrpSpPr>
        <p:grpSpPr>
          <a:xfrm>
            <a:off x="676275" y="4084955"/>
            <a:ext cx="3206115" cy="1992419"/>
            <a:chOff x="1694" y="3388"/>
            <a:chExt cx="5049" cy="3034"/>
          </a:xfrm>
        </p:grpSpPr>
        <p:sp>
          <p:nvSpPr>
            <p:cNvPr id="36" name="文本框 41"/>
            <p:cNvSpPr txBox="1"/>
            <p:nvPr/>
          </p:nvSpPr>
          <p:spPr>
            <a:xfrm>
              <a:off x="3746" y="3388"/>
              <a:ext cx="2997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42"/>
            <p:cNvSpPr txBox="1"/>
            <p:nvPr/>
          </p:nvSpPr>
          <p:spPr>
            <a:xfrm>
              <a:off x="1694" y="4174"/>
              <a:ext cx="5049" cy="2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Receives user input, updates the model, and instructs the view to update accordingly</a:t>
              </a:r>
              <a:r>
                <a: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.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50000"/>
                </a:lnSpc>
              </a:pP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40"/>
          <p:cNvGrpSpPr/>
          <p:nvPr/>
        </p:nvGrpSpPr>
        <p:grpSpPr>
          <a:xfrm>
            <a:off x="8068310" y="2930524"/>
            <a:ext cx="3206115" cy="1574165"/>
            <a:chOff x="1694" y="3438"/>
            <a:chExt cx="5049" cy="2479"/>
          </a:xfrm>
        </p:grpSpPr>
        <p:sp>
          <p:nvSpPr>
            <p:cNvPr id="39" name="文本框 41"/>
            <p:cNvSpPr txBox="1"/>
            <p:nvPr/>
          </p:nvSpPr>
          <p:spPr>
            <a:xfrm>
              <a:off x="2415" y="3438"/>
              <a:ext cx="2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42"/>
            <p:cNvSpPr txBox="1"/>
            <p:nvPr/>
          </p:nvSpPr>
          <p:spPr>
            <a:xfrm>
              <a:off x="1694" y="4174"/>
              <a:ext cx="5049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Handles the user interface (UI) elements and presentation.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50000"/>
                </a:lnSpc>
              </a:pP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37"/>
          <p:cNvGrpSpPr/>
          <p:nvPr/>
        </p:nvGrpSpPr>
        <p:grpSpPr>
          <a:xfrm>
            <a:off x="2759710" y="1935480"/>
            <a:ext cx="2313940" cy="2604770"/>
            <a:chOff x="5184" y="3503"/>
            <a:chExt cx="2578" cy="4587"/>
          </a:xfrm>
        </p:grpSpPr>
        <p:cxnSp>
          <p:nvCxnSpPr>
            <p:cNvPr id="45" name="直接箭头连接符 38"/>
            <p:cNvCxnSpPr/>
            <p:nvPr/>
          </p:nvCxnSpPr>
          <p:spPr>
            <a:xfrm flipH="1">
              <a:off x="5184" y="8090"/>
              <a:ext cx="2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39"/>
            <p:cNvCxnSpPr/>
            <p:nvPr/>
          </p:nvCxnSpPr>
          <p:spPr>
            <a:xfrm flipH="1">
              <a:off x="5184" y="3503"/>
              <a:ext cx="2579" cy="0"/>
            </a:xfrm>
            <a:prstGeom prst="straightConnector1">
              <a:avLst/>
            </a:prstGeom>
            <a:ln>
              <a:solidFill>
                <a:srgbClr val="7E7E7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36"/>
          <p:cNvCxnSpPr/>
          <p:nvPr/>
        </p:nvCxnSpPr>
        <p:spPr>
          <a:xfrm>
            <a:off x="8051165" y="3398519"/>
            <a:ext cx="1591945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38"/>
          <p:cNvSpPr/>
          <p:nvPr/>
        </p:nvSpPr>
        <p:spPr>
          <a:xfrm>
            <a:off x="728345" y="520065"/>
            <a:ext cx="2464435" cy="182245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41"/>
          <p:cNvSpPr/>
          <p:nvPr/>
        </p:nvSpPr>
        <p:spPr>
          <a:xfrm>
            <a:off x="3193415" y="415290"/>
            <a:ext cx="5829300" cy="39116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Mobile App Archeitectures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9" name="矩形: 圆角 36"/>
          <p:cNvSpPr/>
          <p:nvPr/>
        </p:nvSpPr>
        <p:spPr>
          <a:xfrm>
            <a:off x="9023350" y="519430"/>
            <a:ext cx="2445385" cy="182880"/>
          </a:xfrm>
          <a:prstGeom prst="roundRect">
            <a:avLst>
              <a:gd name="adj" fmla="val 50000"/>
            </a:avLst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7667625" y="1132205"/>
            <a:ext cx="4008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u="sng">
                <a:solidFill>
                  <a:srgbClr val="7787A0"/>
                </a:solidFill>
              </a:rPr>
              <a:t>Model-View-Controller (MVC)</a:t>
            </a:r>
            <a:endParaRPr lang="en-US" sz="2400" u="sng">
              <a:solidFill>
                <a:srgbClr val="7787A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37"/>
          <p:cNvGrpSpPr/>
          <p:nvPr/>
        </p:nvGrpSpPr>
        <p:grpSpPr>
          <a:xfrm>
            <a:off x="2866390" y="2096770"/>
            <a:ext cx="2207260" cy="2492375"/>
            <a:chOff x="5184" y="3503"/>
            <a:chExt cx="2578" cy="4587"/>
          </a:xfrm>
        </p:grpSpPr>
        <p:cxnSp>
          <p:nvCxnSpPr>
            <p:cNvPr id="45" name="直接箭头连接符 38"/>
            <p:cNvCxnSpPr/>
            <p:nvPr/>
          </p:nvCxnSpPr>
          <p:spPr>
            <a:xfrm flipH="1">
              <a:off x="5184" y="8090"/>
              <a:ext cx="2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39"/>
            <p:cNvCxnSpPr/>
            <p:nvPr/>
          </p:nvCxnSpPr>
          <p:spPr>
            <a:xfrm flipH="1">
              <a:off x="5184" y="3503"/>
              <a:ext cx="2579" cy="0"/>
            </a:xfrm>
            <a:prstGeom prst="straightConnector1">
              <a:avLst/>
            </a:prstGeom>
            <a:ln>
              <a:solidFill>
                <a:srgbClr val="7E7E7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1"/>
          <p:cNvGrpSpPr/>
          <p:nvPr/>
        </p:nvGrpSpPr>
        <p:grpSpPr>
          <a:xfrm>
            <a:off x="4189276" y="1504680"/>
            <a:ext cx="3845610" cy="3848639"/>
            <a:chOff x="4223039" y="2136775"/>
            <a:chExt cx="2014538" cy="2016125"/>
          </a:xfrm>
        </p:grpSpPr>
        <p:sp>
          <p:nvSpPr>
            <p:cNvPr id="30" name="Freeform 502"/>
            <p:cNvSpPr/>
            <p:nvPr/>
          </p:nvSpPr>
          <p:spPr bwMode="auto">
            <a:xfrm>
              <a:off x="4277014" y="3079750"/>
              <a:ext cx="1684338" cy="1073150"/>
            </a:xfrm>
            <a:custGeom>
              <a:avLst/>
              <a:gdLst>
                <a:gd name="T0" fmla="*/ 393 w 1061"/>
                <a:gd name="T1" fmla="*/ 0 h 676"/>
                <a:gd name="T2" fmla="*/ 389 w 1061"/>
                <a:gd name="T3" fmla="*/ 41 h 676"/>
                <a:gd name="T4" fmla="*/ 393 w 1061"/>
                <a:gd name="T5" fmla="*/ 79 h 676"/>
                <a:gd name="T6" fmla="*/ 402 w 1061"/>
                <a:gd name="T7" fmla="*/ 114 h 676"/>
                <a:gd name="T8" fmla="*/ 418 w 1061"/>
                <a:gd name="T9" fmla="*/ 148 h 676"/>
                <a:gd name="T10" fmla="*/ 439 w 1061"/>
                <a:gd name="T11" fmla="*/ 177 h 676"/>
                <a:gd name="T12" fmla="*/ 465 w 1061"/>
                <a:gd name="T13" fmla="*/ 203 h 676"/>
                <a:gd name="T14" fmla="*/ 494 w 1061"/>
                <a:gd name="T15" fmla="*/ 223 h 676"/>
                <a:gd name="T16" fmla="*/ 527 w 1061"/>
                <a:gd name="T17" fmla="*/ 239 h 676"/>
                <a:gd name="T18" fmla="*/ 563 w 1061"/>
                <a:gd name="T19" fmla="*/ 249 h 676"/>
                <a:gd name="T20" fmla="*/ 601 w 1061"/>
                <a:gd name="T21" fmla="*/ 252 h 676"/>
                <a:gd name="T22" fmla="*/ 626 w 1061"/>
                <a:gd name="T23" fmla="*/ 250 h 676"/>
                <a:gd name="T24" fmla="*/ 650 w 1061"/>
                <a:gd name="T25" fmla="*/ 246 h 676"/>
                <a:gd name="T26" fmla="*/ 673 w 1061"/>
                <a:gd name="T27" fmla="*/ 287 h 676"/>
                <a:gd name="T28" fmla="*/ 702 w 1061"/>
                <a:gd name="T29" fmla="*/ 325 h 676"/>
                <a:gd name="T30" fmla="*/ 735 w 1061"/>
                <a:gd name="T31" fmla="*/ 359 h 676"/>
                <a:gd name="T32" fmla="*/ 771 w 1061"/>
                <a:gd name="T33" fmla="*/ 390 h 676"/>
                <a:gd name="T34" fmla="*/ 813 w 1061"/>
                <a:gd name="T35" fmla="*/ 418 h 676"/>
                <a:gd name="T36" fmla="*/ 860 w 1061"/>
                <a:gd name="T37" fmla="*/ 443 h 676"/>
                <a:gd name="T38" fmla="*/ 909 w 1061"/>
                <a:gd name="T39" fmla="*/ 461 h 676"/>
                <a:gd name="T40" fmla="*/ 960 w 1061"/>
                <a:gd name="T41" fmla="*/ 473 h 676"/>
                <a:gd name="T42" fmla="*/ 1010 w 1061"/>
                <a:gd name="T43" fmla="*/ 478 h 676"/>
                <a:gd name="T44" fmla="*/ 1061 w 1061"/>
                <a:gd name="T45" fmla="*/ 478 h 676"/>
                <a:gd name="T46" fmla="*/ 1015 w 1061"/>
                <a:gd name="T47" fmla="*/ 521 h 676"/>
                <a:gd name="T48" fmla="*/ 965 w 1061"/>
                <a:gd name="T49" fmla="*/ 561 h 676"/>
                <a:gd name="T50" fmla="*/ 911 w 1061"/>
                <a:gd name="T51" fmla="*/ 595 h 676"/>
                <a:gd name="T52" fmla="*/ 855 w 1061"/>
                <a:gd name="T53" fmla="*/ 622 h 676"/>
                <a:gd name="T54" fmla="*/ 795 w 1061"/>
                <a:gd name="T55" fmla="*/ 646 h 676"/>
                <a:gd name="T56" fmla="*/ 732 w 1061"/>
                <a:gd name="T57" fmla="*/ 661 h 676"/>
                <a:gd name="T58" fmla="*/ 668 w 1061"/>
                <a:gd name="T59" fmla="*/ 672 h 676"/>
                <a:gd name="T60" fmla="*/ 601 w 1061"/>
                <a:gd name="T61" fmla="*/ 676 h 676"/>
                <a:gd name="T62" fmla="*/ 532 w 1061"/>
                <a:gd name="T63" fmla="*/ 672 h 676"/>
                <a:gd name="T64" fmla="*/ 465 w 1061"/>
                <a:gd name="T65" fmla="*/ 661 h 676"/>
                <a:gd name="T66" fmla="*/ 402 w 1061"/>
                <a:gd name="T67" fmla="*/ 643 h 676"/>
                <a:gd name="T68" fmla="*/ 341 w 1061"/>
                <a:gd name="T69" fmla="*/ 620 h 676"/>
                <a:gd name="T70" fmla="*/ 283 w 1061"/>
                <a:gd name="T71" fmla="*/ 591 h 676"/>
                <a:gd name="T72" fmla="*/ 228 w 1061"/>
                <a:gd name="T73" fmla="*/ 555 h 676"/>
                <a:gd name="T74" fmla="*/ 178 w 1061"/>
                <a:gd name="T75" fmla="*/ 515 h 676"/>
                <a:gd name="T76" fmla="*/ 133 w 1061"/>
                <a:gd name="T77" fmla="*/ 469 h 676"/>
                <a:gd name="T78" fmla="*/ 92 w 1061"/>
                <a:gd name="T79" fmla="*/ 419 h 676"/>
                <a:gd name="T80" fmla="*/ 55 w 1061"/>
                <a:gd name="T81" fmla="*/ 366 h 676"/>
                <a:gd name="T82" fmla="*/ 25 w 1061"/>
                <a:gd name="T83" fmla="*/ 308 h 676"/>
                <a:gd name="T84" fmla="*/ 0 w 1061"/>
                <a:gd name="T85" fmla="*/ 248 h 676"/>
                <a:gd name="T86" fmla="*/ 10 w 1061"/>
                <a:gd name="T87" fmla="*/ 229 h 676"/>
                <a:gd name="T88" fmla="*/ 34 w 1061"/>
                <a:gd name="T89" fmla="*/ 186 h 676"/>
                <a:gd name="T90" fmla="*/ 65 w 1061"/>
                <a:gd name="T91" fmla="*/ 147 h 676"/>
                <a:gd name="T92" fmla="*/ 97 w 1061"/>
                <a:gd name="T93" fmla="*/ 112 h 676"/>
                <a:gd name="T94" fmla="*/ 135 w 1061"/>
                <a:gd name="T95" fmla="*/ 80 h 676"/>
                <a:gd name="T96" fmla="*/ 177 w 1061"/>
                <a:gd name="T97" fmla="*/ 53 h 676"/>
                <a:gd name="T98" fmla="*/ 228 w 1061"/>
                <a:gd name="T99" fmla="*/ 29 h 676"/>
                <a:gd name="T100" fmla="*/ 282 w 1061"/>
                <a:gd name="T101" fmla="*/ 12 h 676"/>
                <a:gd name="T102" fmla="*/ 338 w 1061"/>
                <a:gd name="T103" fmla="*/ 2 h 676"/>
                <a:gd name="T104" fmla="*/ 393 w 1061"/>
                <a:gd name="T10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1" h="676">
                  <a:moveTo>
                    <a:pt x="393" y="0"/>
                  </a:moveTo>
                  <a:lnTo>
                    <a:pt x="389" y="41"/>
                  </a:lnTo>
                  <a:lnTo>
                    <a:pt x="393" y="79"/>
                  </a:lnTo>
                  <a:lnTo>
                    <a:pt x="402" y="114"/>
                  </a:lnTo>
                  <a:lnTo>
                    <a:pt x="418" y="148"/>
                  </a:lnTo>
                  <a:lnTo>
                    <a:pt x="439" y="177"/>
                  </a:lnTo>
                  <a:lnTo>
                    <a:pt x="465" y="203"/>
                  </a:lnTo>
                  <a:lnTo>
                    <a:pt x="494" y="223"/>
                  </a:lnTo>
                  <a:lnTo>
                    <a:pt x="527" y="239"/>
                  </a:lnTo>
                  <a:lnTo>
                    <a:pt x="563" y="249"/>
                  </a:lnTo>
                  <a:lnTo>
                    <a:pt x="601" y="252"/>
                  </a:lnTo>
                  <a:lnTo>
                    <a:pt x="626" y="250"/>
                  </a:lnTo>
                  <a:lnTo>
                    <a:pt x="650" y="246"/>
                  </a:lnTo>
                  <a:lnTo>
                    <a:pt x="673" y="287"/>
                  </a:lnTo>
                  <a:lnTo>
                    <a:pt x="702" y="325"/>
                  </a:lnTo>
                  <a:lnTo>
                    <a:pt x="735" y="359"/>
                  </a:lnTo>
                  <a:lnTo>
                    <a:pt x="771" y="390"/>
                  </a:lnTo>
                  <a:lnTo>
                    <a:pt x="813" y="418"/>
                  </a:lnTo>
                  <a:lnTo>
                    <a:pt x="860" y="443"/>
                  </a:lnTo>
                  <a:lnTo>
                    <a:pt x="909" y="461"/>
                  </a:lnTo>
                  <a:lnTo>
                    <a:pt x="960" y="473"/>
                  </a:lnTo>
                  <a:lnTo>
                    <a:pt x="1010" y="478"/>
                  </a:lnTo>
                  <a:lnTo>
                    <a:pt x="1061" y="478"/>
                  </a:lnTo>
                  <a:lnTo>
                    <a:pt x="1015" y="521"/>
                  </a:lnTo>
                  <a:lnTo>
                    <a:pt x="965" y="561"/>
                  </a:lnTo>
                  <a:lnTo>
                    <a:pt x="911" y="595"/>
                  </a:lnTo>
                  <a:lnTo>
                    <a:pt x="855" y="622"/>
                  </a:lnTo>
                  <a:lnTo>
                    <a:pt x="795" y="646"/>
                  </a:lnTo>
                  <a:lnTo>
                    <a:pt x="732" y="661"/>
                  </a:lnTo>
                  <a:lnTo>
                    <a:pt x="668" y="672"/>
                  </a:lnTo>
                  <a:lnTo>
                    <a:pt x="601" y="676"/>
                  </a:lnTo>
                  <a:lnTo>
                    <a:pt x="532" y="672"/>
                  </a:lnTo>
                  <a:lnTo>
                    <a:pt x="465" y="661"/>
                  </a:lnTo>
                  <a:lnTo>
                    <a:pt x="402" y="643"/>
                  </a:lnTo>
                  <a:lnTo>
                    <a:pt x="341" y="620"/>
                  </a:lnTo>
                  <a:lnTo>
                    <a:pt x="283" y="591"/>
                  </a:lnTo>
                  <a:lnTo>
                    <a:pt x="228" y="555"/>
                  </a:lnTo>
                  <a:lnTo>
                    <a:pt x="178" y="515"/>
                  </a:lnTo>
                  <a:lnTo>
                    <a:pt x="133" y="469"/>
                  </a:lnTo>
                  <a:lnTo>
                    <a:pt x="92" y="419"/>
                  </a:lnTo>
                  <a:lnTo>
                    <a:pt x="55" y="366"/>
                  </a:lnTo>
                  <a:lnTo>
                    <a:pt x="25" y="308"/>
                  </a:lnTo>
                  <a:lnTo>
                    <a:pt x="0" y="248"/>
                  </a:lnTo>
                  <a:lnTo>
                    <a:pt x="10" y="229"/>
                  </a:lnTo>
                  <a:lnTo>
                    <a:pt x="34" y="186"/>
                  </a:lnTo>
                  <a:lnTo>
                    <a:pt x="65" y="147"/>
                  </a:lnTo>
                  <a:lnTo>
                    <a:pt x="97" y="112"/>
                  </a:lnTo>
                  <a:lnTo>
                    <a:pt x="135" y="80"/>
                  </a:lnTo>
                  <a:lnTo>
                    <a:pt x="177" y="53"/>
                  </a:lnTo>
                  <a:lnTo>
                    <a:pt x="228" y="29"/>
                  </a:lnTo>
                  <a:lnTo>
                    <a:pt x="282" y="12"/>
                  </a:lnTo>
                  <a:lnTo>
                    <a:pt x="338" y="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7FBAB6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503"/>
            <p:cNvSpPr/>
            <p:nvPr/>
          </p:nvSpPr>
          <p:spPr bwMode="auto">
            <a:xfrm>
              <a:off x="5339052" y="2178050"/>
              <a:ext cx="898525" cy="1630363"/>
            </a:xfrm>
            <a:custGeom>
              <a:avLst/>
              <a:gdLst>
                <a:gd name="T0" fmla="*/ 109 w 566"/>
                <a:gd name="T1" fmla="*/ 0 h 1027"/>
                <a:gd name="T2" fmla="*/ 173 w 566"/>
                <a:gd name="T3" fmla="*/ 22 h 1027"/>
                <a:gd name="T4" fmla="*/ 235 w 566"/>
                <a:gd name="T5" fmla="*/ 51 h 1027"/>
                <a:gd name="T6" fmla="*/ 292 w 566"/>
                <a:gd name="T7" fmla="*/ 87 h 1027"/>
                <a:gd name="T8" fmla="*/ 345 w 566"/>
                <a:gd name="T9" fmla="*/ 127 h 1027"/>
                <a:gd name="T10" fmla="*/ 393 w 566"/>
                <a:gd name="T11" fmla="*/ 173 h 1027"/>
                <a:gd name="T12" fmla="*/ 436 w 566"/>
                <a:gd name="T13" fmla="*/ 224 h 1027"/>
                <a:gd name="T14" fmla="*/ 474 w 566"/>
                <a:gd name="T15" fmla="*/ 280 h 1027"/>
                <a:gd name="T16" fmla="*/ 507 w 566"/>
                <a:gd name="T17" fmla="*/ 339 h 1027"/>
                <a:gd name="T18" fmla="*/ 532 w 566"/>
                <a:gd name="T19" fmla="*/ 402 h 1027"/>
                <a:gd name="T20" fmla="*/ 550 w 566"/>
                <a:gd name="T21" fmla="*/ 469 h 1027"/>
                <a:gd name="T22" fmla="*/ 562 w 566"/>
                <a:gd name="T23" fmla="*/ 538 h 1027"/>
                <a:gd name="T24" fmla="*/ 566 w 566"/>
                <a:gd name="T25" fmla="*/ 609 h 1027"/>
                <a:gd name="T26" fmla="*/ 563 w 566"/>
                <a:gd name="T27" fmla="*/ 677 h 1027"/>
                <a:gd name="T28" fmla="*/ 553 w 566"/>
                <a:gd name="T29" fmla="*/ 741 h 1027"/>
                <a:gd name="T30" fmla="*/ 536 w 566"/>
                <a:gd name="T31" fmla="*/ 805 h 1027"/>
                <a:gd name="T32" fmla="*/ 512 w 566"/>
                <a:gd name="T33" fmla="*/ 866 h 1027"/>
                <a:gd name="T34" fmla="*/ 483 w 566"/>
                <a:gd name="T35" fmla="*/ 922 h 1027"/>
                <a:gd name="T36" fmla="*/ 449 w 566"/>
                <a:gd name="T37" fmla="*/ 976 h 1027"/>
                <a:gd name="T38" fmla="*/ 410 w 566"/>
                <a:gd name="T39" fmla="*/ 1025 h 1027"/>
                <a:gd name="T40" fmla="*/ 390 w 566"/>
                <a:gd name="T41" fmla="*/ 1027 h 1027"/>
                <a:gd name="T42" fmla="*/ 341 w 566"/>
                <a:gd name="T43" fmla="*/ 1027 h 1027"/>
                <a:gd name="T44" fmla="*/ 292 w 566"/>
                <a:gd name="T45" fmla="*/ 1021 h 1027"/>
                <a:gd name="T46" fmla="*/ 244 w 566"/>
                <a:gd name="T47" fmla="*/ 1010 h 1027"/>
                <a:gd name="T48" fmla="*/ 198 w 566"/>
                <a:gd name="T49" fmla="*/ 993 h 1027"/>
                <a:gd name="T50" fmla="*/ 153 w 566"/>
                <a:gd name="T51" fmla="*/ 969 h 1027"/>
                <a:gd name="T52" fmla="*/ 116 w 566"/>
                <a:gd name="T53" fmla="*/ 944 h 1027"/>
                <a:gd name="T54" fmla="*/ 81 w 566"/>
                <a:gd name="T55" fmla="*/ 915 h 1027"/>
                <a:gd name="T56" fmla="*/ 50 w 566"/>
                <a:gd name="T57" fmla="*/ 883 h 1027"/>
                <a:gd name="T58" fmla="*/ 24 w 566"/>
                <a:gd name="T59" fmla="*/ 847 h 1027"/>
                <a:gd name="T60" fmla="*/ 0 w 566"/>
                <a:gd name="T61" fmla="*/ 809 h 1027"/>
                <a:gd name="T62" fmla="*/ 34 w 566"/>
                <a:gd name="T63" fmla="*/ 794 h 1027"/>
                <a:gd name="T64" fmla="*/ 64 w 566"/>
                <a:gd name="T65" fmla="*/ 773 h 1027"/>
                <a:gd name="T66" fmla="*/ 91 w 566"/>
                <a:gd name="T67" fmla="*/ 748 h 1027"/>
                <a:gd name="T68" fmla="*/ 113 w 566"/>
                <a:gd name="T69" fmla="*/ 718 h 1027"/>
                <a:gd name="T70" fmla="*/ 129 w 566"/>
                <a:gd name="T71" fmla="*/ 685 h 1027"/>
                <a:gd name="T72" fmla="*/ 139 w 566"/>
                <a:gd name="T73" fmla="*/ 648 h 1027"/>
                <a:gd name="T74" fmla="*/ 143 w 566"/>
                <a:gd name="T75" fmla="*/ 609 h 1027"/>
                <a:gd name="T76" fmla="*/ 140 w 566"/>
                <a:gd name="T77" fmla="*/ 574 h 1027"/>
                <a:gd name="T78" fmla="*/ 131 w 566"/>
                <a:gd name="T79" fmla="*/ 540 h 1027"/>
                <a:gd name="T80" fmla="*/ 117 w 566"/>
                <a:gd name="T81" fmla="*/ 508 h 1027"/>
                <a:gd name="T82" fmla="*/ 98 w 566"/>
                <a:gd name="T83" fmla="*/ 479 h 1027"/>
                <a:gd name="T84" fmla="*/ 109 w 566"/>
                <a:gd name="T85" fmla="*/ 462 h 1027"/>
                <a:gd name="T86" fmla="*/ 134 w 566"/>
                <a:gd name="T87" fmla="*/ 414 h 1027"/>
                <a:gd name="T88" fmla="*/ 153 w 566"/>
                <a:gd name="T89" fmla="*/ 363 h 1027"/>
                <a:gd name="T90" fmla="*/ 165 w 566"/>
                <a:gd name="T91" fmla="*/ 310 h 1027"/>
                <a:gd name="T92" fmla="*/ 172 w 566"/>
                <a:gd name="T93" fmla="*/ 257 h 1027"/>
                <a:gd name="T94" fmla="*/ 172 w 566"/>
                <a:gd name="T95" fmla="*/ 204 h 1027"/>
                <a:gd name="T96" fmla="*/ 165 w 566"/>
                <a:gd name="T97" fmla="*/ 151 h 1027"/>
                <a:gd name="T98" fmla="*/ 152 w 566"/>
                <a:gd name="T99" fmla="*/ 98 h 1027"/>
                <a:gd name="T100" fmla="*/ 134 w 566"/>
                <a:gd name="T101" fmla="*/ 49 h 1027"/>
                <a:gd name="T102" fmla="*/ 109 w 566"/>
                <a:gd name="T103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6" h="1027">
                  <a:moveTo>
                    <a:pt x="109" y="0"/>
                  </a:moveTo>
                  <a:lnTo>
                    <a:pt x="173" y="22"/>
                  </a:lnTo>
                  <a:lnTo>
                    <a:pt x="235" y="51"/>
                  </a:lnTo>
                  <a:lnTo>
                    <a:pt x="292" y="87"/>
                  </a:lnTo>
                  <a:lnTo>
                    <a:pt x="345" y="127"/>
                  </a:lnTo>
                  <a:lnTo>
                    <a:pt x="393" y="173"/>
                  </a:lnTo>
                  <a:lnTo>
                    <a:pt x="436" y="224"/>
                  </a:lnTo>
                  <a:lnTo>
                    <a:pt x="474" y="280"/>
                  </a:lnTo>
                  <a:lnTo>
                    <a:pt x="507" y="339"/>
                  </a:lnTo>
                  <a:lnTo>
                    <a:pt x="532" y="402"/>
                  </a:lnTo>
                  <a:lnTo>
                    <a:pt x="550" y="469"/>
                  </a:lnTo>
                  <a:lnTo>
                    <a:pt x="562" y="538"/>
                  </a:lnTo>
                  <a:lnTo>
                    <a:pt x="566" y="609"/>
                  </a:lnTo>
                  <a:lnTo>
                    <a:pt x="563" y="677"/>
                  </a:lnTo>
                  <a:lnTo>
                    <a:pt x="553" y="741"/>
                  </a:lnTo>
                  <a:lnTo>
                    <a:pt x="536" y="805"/>
                  </a:lnTo>
                  <a:lnTo>
                    <a:pt x="512" y="866"/>
                  </a:lnTo>
                  <a:lnTo>
                    <a:pt x="483" y="922"/>
                  </a:lnTo>
                  <a:lnTo>
                    <a:pt x="449" y="976"/>
                  </a:lnTo>
                  <a:lnTo>
                    <a:pt x="410" y="1025"/>
                  </a:lnTo>
                  <a:lnTo>
                    <a:pt x="390" y="1027"/>
                  </a:lnTo>
                  <a:lnTo>
                    <a:pt x="341" y="1027"/>
                  </a:lnTo>
                  <a:lnTo>
                    <a:pt x="292" y="1021"/>
                  </a:lnTo>
                  <a:lnTo>
                    <a:pt x="244" y="1010"/>
                  </a:lnTo>
                  <a:lnTo>
                    <a:pt x="198" y="993"/>
                  </a:lnTo>
                  <a:lnTo>
                    <a:pt x="153" y="969"/>
                  </a:lnTo>
                  <a:lnTo>
                    <a:pt x="116" y="944"/>
                  </a:lnTo>
                  <a:lnTo>
                    <a:pt x="81" y="915"/>
                  </a:lnTo>
                  <a:lnTo>
                    <a:pt x="50" y="883"/>
                  </a:lnTo>
                  <a:lnTo>
                    <a:pt x="24" y="847"/>
                  </a:lnTo>
                  <a:lnTo>
                    <a:pt x="0" y="809"/>
                  </a:lnTo>
                  <a:lnTo>
                    <a:pt x="34" y="794"/>
                  </a:lnTo>
                  <a:lnTo>
                    <a:pt x="64" y="773"/>
                  </a:lnTo>
                  <a:lnTo>
                    <a:pt x="91" y="748"/>
                  </a:lnTo>
                  <a:lnTo>
                    <a:pt x="113" y="718"/>
                  </a:lnTo>
                  <a:lnTo>
                    <a:pt x="129" y="685"/>
                  </a:lnTo>
                  <a:lnTo>
                    <a:pt x="139" y="648"/>
                  </a:lnTo>
                  <a:lnTo>
                    <a:pt x="143" y="609"/>
                  </a:lnTo>
                  <a:lnTo>
                    <a:pt x="140" y="574"/>
                  </a:lnTo>
                  <a:lnTo>
                    <a:pt x="131" y="540"/>
                  </a:lnTo>
                  <a:lnTo>
                    <a:pt x="117" y="508"/>
                  </a:lnTo>
                  <a:lnTo>
                    <a:pt x="98" y="479"/>
                  </a:lnTo>
                  <a:lnTo>
                    <a:pt x="109" y="462"/>
                  </a:lnTo>
                  <a:lnTo>
                    <a:pt x="134" y="414"/>
                  </a:lnTo>
                  <a:lnTo>
                    <a:pt x="153" y="363"/>
                  </a:lnTo>
                  <a:lnTo>
                    <a:pt x="165" y="310"/>
                  </a:lnTo>
                  <a:lnTo>
                    <a:pt x="172" y="257"/>
                  </a:lnTo>
                  <a:lnTo>
                    <a:pt x="172" y="204"/>
                  </a:lnTo>
                  <a:lnTo>
                    <a:pt x="165" y="151"/>
                  </a:lnTo>
                  <a:lnTo>
                    <a:pt x="152" y="98"/>
                  </a:lnTo>
                  <a:lnTo>
                    <a:pt x="134" y="4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1CBB7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504"/>
            <p:cNvSpPr/>
            <p:nvPr/>
          </p:nvSpPr>
          <p:spPr bwMode="auto">
            <a:xfrm>
              <a:off x="4223039" y="2136775"/>
              <a:ext cx="1357313" cy="1292225"/>
            </a:xfrm>
            <a:custGeom>
              <a:avLst/>
              <a:gdLst>
                <a:gd name="T0" fmla="*/ 635 w 855"/>
                <a:gd name="T1" fmla="*/ 0 h 814"/>
                <a:gd name="T2" fmla="*/ 685 w 855"/>
                <a:gd name="T3" fmla="*/ 3 h 814"/>
                <a:gd name="T4" fmla="*/ 735 w 855"/>
                <a:gd name="T5" fmla="*/ 9 h 814"/>
                <a:gd name="T6" fmla="*/ 783 w 855"/>
                <a:gd name="T7" fmla="*/ 18 h 814"/>
                <a:gd name="T8" fmla="*/ 811 w 855"/>
                <a:gd name="T9" fmla="*/ 64 h 814"/>
                <a:gd name="T10" fmla="*/ 832 w 855"/>
                <a:gd name="T11" fmla="*/ 114 h 814"/>
                <a:gd name="T12" fmla="*/ 846 w 855"/>
                <a:gd name="T13" fmla="*/ 165 h 814"/>
                <a:gd name="T14" fmla="*/ 854 w 855"/>
                <a:gd name="T15" fmla="*/ 217 h 814"/>
                <a:gd name="T16" fmla="*/ 855 w 855"/>
                <a:gd name="T17" fmla="*/ 270 h 814"/>
                <a:gd name="T18" fmla="*/ 851 w 855"/>
                <a:gd name="T19" fmla="*/ 323 h 814"/>
                <a:gd name="T20" fmla="*/ 839 w 855"/>
                <a:gd name="T21" fmla="*/ 376 h 814"/>
                <a:gd name="T22" fmla="*/ 821 w 855"/>
                <a:gd name="T23" fmla="*/ 428 h 814"/>
                <a:gd name="T24" fmla="*/ 795 w 855"/>
                <a:gd name="T25" fmla="*/ 479 h 814"/>
                <a:gd name="T26" fmla="*/ 788 w 855"/>
                <a:gd name="T27" fmla="*/ 490 h 814"/>
                <a:gd name="T28" fmla="*/ 764 w 855"/>
                <a:gd name="T29" fmla="*/ 467 h 814"/>
                <a:gd name="T30" fmla="*/ 735 w 855"/>
                <a:gd name="T31" fmla="*/ 449 h 814"/>
                <a:gd name="T32" fmla="*/ 703 w 855"/>
                <a:gd name="T33" fmla="*/ 436 h 814"/>
                <a:gd name="T34" fmla="*/ 671 w 855"/>
                <a:gd name="T35" fmla="*/ 427 h 814"/>
                <a:gd name="T36" fmla="*/ 635 w 855"/>
                <a:gd name="T37" fmla="*/ 424 h 814"/>
                <a:gd name="T38" fmla="*/ 595 w 855"/>
                <a:gd name="T39" fmla="*/ 428 h 814"/>
                <a:gd name="T40" fmla="*/ 557 w 855"/>
                <a:gd name="T41" fmla="*/ 439 h 814"/>
                <a:gd name="T42" fmla="*/ 523 w 855"/>
                <a:gd name="T43" fmla="*/ 456 h 814"/>
                <a:gd name="T44" fmla="*/ 493 w 855"/>
                <a:gd name="T45" fmla="*/ 479 h 814"/>
                <a:gd name="T46" fmla="*/ 466 w 855"/>
                <a:gd name="T47" fmla="*/ 507 h 814"/>
                <a:gd name="T48" fmla="*/ 447 w 855"/>
                <a:gd name="T49" fmla="*/ 539 h 814"/>
                <a:gd name="T50" fmla="*/ 432 w 855"/>
                <a:gd name="T51" fmla="*/ 575 h 814"/>
                <a:gd name="T52" fmla="*/ 385 w 855"/>
                <a:gd name="T53" fmla="*/ 575 h 814"/>
                <a:gd name="T54" fmla="*/ 338 w 855"/>
                <a:gd name="T55" fmla="*/ 581 h 814"/>
                <a:gd name="T56" fmla="*/ 292 w 855"/>
                <a:gd name="T57" fmla="*/ 592 h 814"/>
                <a:gd name="T58" fmla="*/ 246 w 855"/>
                <a:gd name="T59" fmla="*/ 607 h 814"/>
                <a:gd name="T60" fmla="*/ 202 w 855"/>
                <a:gd name="T61" fmla="*/ 630 h 814"/>
                <a:gd name="T62" fmla="*/ 157 w 855"/>
                <a:gd name="T63" fmla="*/ 659 h 814"/>
                <a:gd name="T64" fmla="*/ 117 w 855"/>
                <a:gd name="T65" fmla="*/ 693 h 814"/>
                <a:gd name="T66" fmla="*/ 81 w 855"/>
                <a:gd name="T67" fmla="*/ 729 h 814"/>
                <a:gd name="T68" fmla="*/ 51 w 855"/>
                <a:gd name="T69" fmla="*/ 771 h 814"/>
                <a:gd name="T70" fmla="*/ 27 w 855"/>
                <a:gd name="T71" fmla="*/ 814 h 814"/>
                <a:gd name="T72" fmla="*/ 12 w 855"/>
                <a:gd name="T73" fmla="*/ 757 h 814"/>
                <a:gd name="T74" fmla="*/ 3 w 855"/>
                <a:gd name="T75" fmla="*/ 696 h 814"/>
                <a:gd name="T76" fmla="*/ 0 w 855"/>
                <a:gd name="T77" fmla="*/ 635 h 814"/>
                <a:gd name="T78" fmla="*/ 4 w 855"/>
                <a:gd name="T79" fmla="*/ 566 h 814"/>
                <a:gd name="T80" fmla="*/ 15 w 855"/>
                <a:gd name="T81" fmla="*/ 499 h 814"/>
                <a:gd name="T82" fmla="*/ 33 w 855"/>
                <a:gd name="T83" fmla="*/ 435 h 814"/>
                <a:gd name="T84" fmla="*/ 57 w 855"/>
                <a:gd name="T85" fmla="*/ 373 h 814"/>
                <a:gd name="T86" fmla="*/ 87 w 855"/>
                <a:gd name="T87" fmla="*/ 314 h 814"/>
                <a:gd name="T88" fmla="*/ 123 w 855"/>
                <a:gd name="T89" fmla="*/ 261 h 814"/>
                <a:gd name="T90" fmla="*/ 164 w 855"/>
                <a:gd name="T91" fmla="*/ 210 h 814"/>
                <a:gd name="T92" fmla="*/ 210 w 855"/>
                <a:gd name="T93" fmla="*/ 164 h 814"/>
                <a:gd name="T94" fmla="*/ 260 w 855"/>
                <a:gd name="T95" fmla="*/ 123 h 814"/>
                <a:gd name="T96" fmla="*/ 315 w 855"/>
                <a:gd name="T97" fmla="*/ 88 h 814"/>
                <a:gd name="T98" fmla="*/ 372 w 855"/>
                <a:gd name="T99" fmla="*/ 58 h 814"/>
                <a:gd name="T100" fmla="*/ 434 w 855"/>
                <a:gd name="T101" fmla="*/ 33 h 814"/>
                <a:gd name="T102" fmla="*/ 499 w 855"/>
                <a:gd name="T103" fmla="*/ 16 h 814"/>
                <a:gd name="T104" fmla="*/ 566 w 855"/>
                <a:gd name="T105" fmla="*/ 4 h 814"/>
                <a:gd name="T106" fmla="*/ 635 w 855"/>
                <a:gd name="T107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5" h="814">
                  <a:moveTo>
                    <a:pt x="635" y="0"/>
                  </a:moveTo>
                  <a:lnTo>
                    <a:pt x="685" y="3"/>
                  </a:lnTo>
                  <a:lnTo>
                    <a:pt x="735" y="9"/>
                  </a:lnTo>
                  <a:lnTo>
                    <a:pt x="783" y="18"/>
                  </a:lnTo>
                  <a:lnTo>
                    <a:pt x="811" y="64"/>
                  </a:lnTo>
                  <a:lnTo>
                    <a:pt x="832" y="114"/>
                  </a:lnTo>
                  <a:lnTo>
                    <a:pt x="846" y="165"/>
                  </a:lnTo>
                  <a:lnTo>
                    <a:pt x="854" y="217"/>
                  </a:lnTo>
                  <a:lnTo>
                    <a:pt x="855" y="270"/>
                  </a:lnTo>
                  <a:lnTo>
                    <a:pt x="851" y="323"/>
                  </a:lnTo>
                  <a:lnTo>
                    <a:pt x="839" y="376"/>
                  </a:lnTo>
                  <a:lnTo>
                    <a:pt x="821" y="428"/>
                  </a:lnTo>
                  <a:lnTo>
                    <a:pt x="795" y="479"/>
                  </a:lnTo>
                  <a:lnTo>
                    <a:pt x="788" y="490"/>
                  </a:lnTo>
                  <a:lnTo>
                    <a:pt x="764" y="467"/>
                  </a:lnTo>
                  <a:lnTo>
                    <a:pt x="735" y="449"/>
                  </a:lnTo>
                  <a:lnTo>
                    <a:pt x="703" y="436"/>
                  </a:lnTo>
                  <a:lnTo>
                    <a:pt x="671" y="427"/>
                  </a:lnTo>
                  <a:lnTo>
                    <a:pt x="635" y="424"/>
                  </a:lnTo>
                  <a:lnTo>
                    <a:pt x="595" y="428"/>
                  </a:lnTo>
                  <a:lnTo>
                    <a:pt x="557" y="439"/>
                  </a:lnTo>
                  <a:lnTo>
                    <a:pt x="523" y="456"/>
                  </a:lnTo>
                  <a:lnTo>
                    <a:pt x="493" y="479"/>
                  </a:lnTo>
                  <a:lnTo>
                    <a:pt x="466" y="507"/>
                  </a:lnTo>
                  <a:lnTo>
                    <a:pt x="447" y="539"/>
                  </a:lnTo>
                  <a:lnTo>
                    <a:pt x="432" y="575"/>
                  </a:lnTo>
                  <a:lnTo>
                    <a:pt x="385" y="575"/>
                  </a:lnTo>
                  <a:lnTo>
                    <a:pt x="338" y="581"/>
                  </a:lnTo>
                  <a:lnTo>
                    <a:pt x="292" y="592"/>
                  </a:lnTo>
                  <a:lnTo>
                    <a:pt x="246" y="607"/>
                  </a:lnTo>
                  <a:lnTo>
                    <a:pt x="202" y="630"/>
                  </a:lnTo>
                  <a:lnTo>
                    <a:pt x="157" y="659"/>
                  </a:lnTo>
                  <a:lnTo>
                    <a:pt x="117" y="693"/>
                  </a:lnTo>
                  <a:lnTo>
                    <a:pt x="81" y="729"/>
                  </a:lnTo>
                  <a:lnTo>
                    <a:pt x="51" y="771"/>
                  </a:lnTo>
                  <a:lnTo>
                    <a:pt x="27" y="814"/>
                  </a:lnTo>
                  <a:lnTo>
                    <a:pt x="12" y="757"/>
                  </a:lnTo>
                  <a:lnTo>
                    <a:pt x="3" y="696"/>
                  </a:lnTo>
                  <a:lnTo>
                    <a:pt x="0" y="635"/>
                  </a:lnTo>
                  <a:lnTo>
                    <a:pt x="4" y="566"/>
                  </a:lnTo>
                  <a:lnTo>
                    <a:pt x="15" y="499"/>
                  </a:lnTo>
                  <a:lnTo>
                    <a:pt x="33" y="435"/>
                  </a:lnTo>
                  <a:lnTo>
                    <a:pt x="57" y="373"/>
                  </a:lnTo>
                  <a:lnTo>
                    <a:pt x="87" y="314"/>
                  </a:lnTo>
                  <a:lnTo>
                    <a:pt x="123" y="261"/>
                  </a:lnTo>
                  <a:lnTo>
                    <a:pt x="164" y="210"/>
                  </a:lnTo>
                  <a:lnTo>
                    <a:pt x="210" y="164"/>
                  </a:lnTo>
                  <a:lnTo>
                    <a:pt x="260" y="123"/>
                  </a:lnTo>
                  <a:lnTo>
                    <a:pt x="315" y="88"/>
                  </a:lnTo>
                  <a:lnTo>
                    <a:pt x="372" y="58"/>
                  </a:lnTo>
                  <a:lnTo>
                    <a:pt x="434" y="33"/>
                  </a:lnTo>
                  <a:lnTo>
                    <a:pt x="499" y="16"/>
                  </a:lnTo>
                  <a:lnTo>
                    <a:pt x="566" y="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9EFD5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Line 507"/>
            <p:cNvSpPr>
              <a:spLocks noChangeShapeType="1"/>
            </p:cNvSpPr>
            <p:nvPr/>
          </p:nvSpPr>
          <p:spPr bwMode="auto">
            <a:xfrm flipH="1">
              <a:off x="4686589" y="3059113"/>
              <a:ext cx="73025" cy="17463"/>
            </a:xfrm>
            <a:prstGeom prst="line">
              <a:avLst/>
            </a:prstGeom>
            <a:noFill/>
            <a:ln w="1588">
              <a:solidFill>
                <a:srgbClr val="92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7" name="直接箭头连接符 36"/>
          <p:cNvCxnSpPr/>
          <p:nvPr/>
        </p:nvCxnSpPr>
        <p:spPr>
          <a:xfrm>
            <a:off x="8051165" y="3398519"/>
            <a:ext cx="1591945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38"/>
          <p:cNvSpPr/>
          <p:nvPr/>
        </p:nvSpPr>
        <p:spPr>
          <a:xfrm>
            <a:off x="728345" y="520065"/>
            <a:ext cx="2464435" cy="182245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41"/>
          <p:cNvSpPr/>
          <p:nvPr/>
        </p:nvSpPr>
        <p:spPr>
          <a:xfrm>
            <a:off x="3193415" y="415290"/>
            <a:ext cx="5829300" cy="39116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Mobile App Archeitectures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9" name="矩形: 圆角 36"/>
          <p:cNvSpPr/>
          <p:nvPr/>
        </p:nvSpPr>
        <p:spPr>
          <a:xfrm>
            <a:off x="9023350" y="519430"/>
            <a:ext cx="2445385" cy="182880"/>
          </a:xfrm>
          <a:prstGeom prst="roundRect">
            <a:avLst>
              <a:gd name="adj" fmla="val 50000"/>
            </a:avLst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7667625" y="1132205"/>
            <a:ext cx="4008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u="sng">
                <a:solidFill>
                  <a:srgbClr val="7787A0"/>
                </a:solidFill>
              </a:rPr>
              <a:t>Model-View-Presenter (MVP)</a:t>
            </a:r>
            <a:endParaRPr lang="en-US" sz="2400" u="sng">
              <a:solidFill>
                <a:srgbClr val="7787A0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75640" y="1691005"/>
            <a:ext cx="3616960" cy="1462405"/>
            <a:chOff x="1694" y="3388"/>
            <a:chExt cx="5049" cy="2303"/>
          </a:xfrm>
        </p:grpSpPr>
        <p:sp>
          <p:nvSpPr>
            <p:cNvPr id="42" name="文本框 41"/>
            <p:cNvSpPr txBox="1"/>
            <p:nvPr/>
          </p:nvSpPr>
          <p:spPr>
            <a:xfrm>
              <a:off x="3746" y="3388"/>
              <a:ext cx="2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94" y="4021"/>
              <a:ext cx="5049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An evolution of MVC, MVP introduces a Presenter layer between the View and Model.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40"/>
          <p:cNvGrpSpPr/>
          <p:nvPr/>
        </p:nvGrpSpPr>
        <p:grpSpPr>
          <a:xfrm>
            <a:off x="838200" y="4121150"/>
            <a:ext cx="3616960" cy="770255"/>
            <a:chOff x="1694" y="3388"/>
            <a:chExt cx="5049" cy="1213"/>
          </a:xfrm>
        </p:grpSpPr>
        <p:sp>
          <p:nvSpPr>
            <p:cNvPr id="6" name="文本框 41"/>
            <p:cNvSpPr txBox="1"/>
            <p:nvPr/>
          </p:nvSpPr>
          <p:spPr>
            <a:xfrm>
              <a:off x="1913" y="3388"/>
              <a:ext cx="460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 LAYER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42"/>
            <p:cNvSpPr txBox="1"/>
            <p:nvPr/>
          </p:nvSpPr>
          <p:spPr>
            <a:xfrm>
              <a:off x="1694" y="4021"/>
              <a:ext cx="5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文本框 42"/>
          <p:cNvSpPr txBox="1"/>
          <p:nvPr/>
        </p:nvSpPr>
        <p:spPr>
          <a:xfrm>
            <a:off x="8034655" y="3291205"/>
            <a:ext cx="3616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MVP improves code organization and testability compared to MVC.</a:t>
            </a: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40"/>
          <p:cNvGrpSpPr/>
          <p:nvPr/>
        </p:nvGrpSpPr>
        <p:grpSpPr>
          <a:xfrm>
            <a:off x="571968" y="1818005"/>
            <a:ext cx="4093347" cy="3931285"/>
            <a:chOff x="1372" y="3388"/>
            <a:chExt cx="5714" cy="6191"/>
          </a:xfrm>
        </p:grpSpPr>
        <p:sp>
          <p:nvSpPr>
            <p:cNvPr id="37" name="文本框 41"/>
            <p:cNvSpPr txBox="1"/>
            <p:nvPr/>
          </p:nvSpPr>
          <p:spPr>
            <a:xfrm>
              <a:off x="3746" y="3388"/>
              <a:ext cx="2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42"/>
            <p:cNvSpPr txBox="1"/>
            <p:nvPr/>
          </p:nvSpPr>
          <p:spPr>
            <a:xfrm>
              <a:off x="1372" y="7909"/>
              <a:ext cx="5714" cy="1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Acts as an intermediary, receiving user input from the View, updating the Model, and formatting data for the View.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4" name="组合 37"/>
          <p:cNvGrpSpPr/>
          <p:nvPr/>
        </p:nvGrpSpPr>
        <p:grpSpPr>
          <a:xfrm>
            <a:off x="2866390" y="2096770"/>
            <a:ext cx="2207260" cy="2492375"/>
            <a:chOff x="5184" y="3503"/>
            <a:chExt cx="2578" cy="4587"/>
          </a:xfrm>
        </p:grpSpPr>
        <p:cxnSp>
          <p:nvCxnSpPr>
            <p:cNvPr id="45" name="直接箭头连接符 38"/>
            <p:cNvCxnSpPr/>
            <p:nvPr/>
          </p:nvCxnSpPr>
          <p:spPr>
            <a:xfrm flipH="1">
              <a:off x="5184" y="8090"/>
              <a:ext cx="2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39"/>
            <p:cNvCxnSpPr/>
            <p:nvPr/>
          </p:nvCxnSpPr>
          <p:spPr>
            <a:xfrm flipH="1">
              <a:off x="5184" y="3503"/>
              <a:ext cx="2579" cy="0"/>
            </a:xfrm>
            <a:prstGeom prst="straightConnector1">
              <a:avLst/>
            </a:prstGeom>
            <a:ln>
              <a:solidFill>
                <a:srgbClr val="7E7E7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1"/>
          <p:cNvGrpSpPr/>
          <p:nvPr/>
        </p:nvGrpSpPr>
        <p:grpSpPr>
          <a:xfrm>
            <a:off x="4189276" y="1504680"/>
            <a:ext cx="3845610" cy="3848639"/>
            <a:chOff x="4223039" y="2136775"/>
            <a:chExt cx="2014538" cy="2016125"/>
          </a:xfrm>
        </p:grpSpPr>
        <p:sp>
          <p:nvSpPr>
            <p:cNvPr id="30" name="Freeform 502"/>
            <p:cNvSpPr/>
            <p:nvPr/>
          </p:nvSpPr>
          <p:spPr bwMode="auto">
            <a:xfrm>
              <a:off x="4277014" y="3079750"/>
              <a:ext cx="1684338" cy="1073150"/>
            </a:xfrm>
            <a:custGeom>
              <a:avLst/>
              <a:gdLst>
                <a:gd name="T0" fmla="*/ 393 w 1061"/>
                <a:gd name="T1" fmla="*/ 0 h 676"/>
                <a:gd name="T2" fmla="*/ 389 w 1061"/>
                <a:gd name="T3" fmla="*/ 41 h 676"/>
                <a:gd name="T4" fmla="*/ 393 w 1061"/>
                <a:gd name="T5" fmla="*/ 79 h 676"/>
                <a:gd name="T6" fmla="*/ 402 w 1061"/>
                <a:gd name="T7" fmla="*/ 114 h 676"/>
                <a:gd name="T8" fmla="*/ 418 w 1061"/>
                <a:gd name="T9" fmla="*/ 148 h 676"/>
                <a:gd name="T10" fmla="*/ 439 w 1061"/>
                <a:gd name="T11" fmla="*/ 177 h 676"/>
                <a:gd name="T12" fmla="*/ 465 w 1061"/>
                <a:gd name="T13" fmla="*/ 203 h 676"/>
                <a:gd name="T14" fmla="*/ 494 w 1061"/>
                <a:gd name="T15" fmla="*/ 223 h 676"/>
                <a:gd name="T16" fmla="*/ 527 w 1061"/>
                <a:gd name="T17" fmla="*/ 239 h 676"/>
                <a:gd name="T18" fmla="*/ 563 w 1061"/>
                <a:gd name="T19" fmla="*/ 249 h 676"/>
                <a:gd name="T20" fmla="*/ 601 w 1061"/>
                <a:gd name="T21" fmla="*/ 252 h 676"/>
                <a:gd name="T22" fmla="*/ 626 w 1061"/>
                <a:gd name="T23" fmla="*/ 250 h 676"/>
                <a:gd name="T24" fmla="*/ 650 w 1061"/>
                <a:gd name="T25" fmla="*/ 246 h 676"/>
                <a:gd name="T26" fmla="*/ 673 w 1061"/>
                <a:gd name="T27" fmla="*/ 287 h 676"/>
                <a:gd name="T28" fmla="*/ 702 w 1061"/>
                <a:gd name="T29" fmla="*/ 325 h 676"/>
                <a:gd name="T30" fmla="*/ 735 w 1061"/>
                <a:gd name="T31" fmla="*/ 359 h 676"/>
                <a:gd name="T32" fmla="*/ 771 w 1061"/>
                <a:gd name="T33" fmla="*/ 390 h 676"/>
                <a:gd name="T34" fmla="*/ 813 w 1061"/>
                <a:gd name="T35" fmla="*/ 418 h 676"/>
                <a:gd name="T36" fmla="*/ 860 w 1061"/>
                <a:gd name="T37" fmla="*/ 443 h 676"/>
                <a:gd name="T38" fmla="*/ 909 w 1061"/>
                <a:gd name="T39" fmla="*/ 461 h 676"/>
                <a:gd name="T40" fmla="*/ 960 w 1061"/>
                <a:gd name="T41" fmla="*/ 473 h 676"/>
                <a:gd name="T42" fmla="*/ 1010 w 1061"/>
                <a:gd name="T43" fmla="*/ 478 h 676"/>
                <a:gd name="T44" fmla="*/ 1061 w 1061"/>
                <a:gd name="T45" fmla="*/ 478 h 676"/>
                <a:gd name="T46" fmla="*/ 1015 w 1061"/>
                <a:gd name="T47" fmla="*/ 521 h 676"/>
                <a:gd name="T48" fmla="*/ 965 w 1061"/>
                <a:gd name="T49" fmla="*/ 561 h 676"/>
                <a:gd name="T50" fmla="*/ 911 w 1061"/>
                <a:gd name="T51" fmla="*/ 595 h 676"/>
                <a:gd name="T52" fmla="*/ 855 w 1061"/>
                <a:gd name="T53" fmla="*/ 622 h 676"/>
                <a:gd name="T54" fmla="*/ 795 w 1061"/>
                <a:gd name="T55" fmla="*/ 646 h 676"/>
                <a:gd name="T56" fmla="*/ 732 w 1061"/>
                <a:gd name="T57" fmla="*/ 661 h 676"/>
                <a:gd name="T58" fmla="*/ 668 w 1061"/>
                <a:gd name="T59" fmla="*/ 672 h 676"/>
                <a:gd name="T60" fmla="*/ 601 w 1061"/>
                <a:gd name="T61" fmla="*/ 676 h 676"/>
                <a:gd name="T62" fmla="*/ 532 w 1061"/>
                <a:gd name="T63" fmla="*/ 672 h 676"/>
                <a:gd name="T64" fmla="*/ 465 w 1061"/>
                <a:gd name="T65" fmla="*/ 661 h 676"/>
                <a:gd name="T66" fmla="*/ 402 w 1061"/>
                <a:gd name="T67" fmla="*/ 643 h 676"/>
                <a:gd name="T68" fmla="*/ 341 w 1061"/>
                <a:gd name="T69" fmla="*/ 620 h 676"/>
                <a:gd name="T70" fmla="*/ 283 w 1061"/>
                <a:gd name="T71" fmla="*/ 591 h 676"/>
                <a:gd name="T72" fmla="*/ 228 w 1061"/>
                <a:gd name="T73" fmla="*/ 555 h 676"/>
                <a:gd name="T74" fmla="*/ 178 w 1061"/>
                <a:gd name="T75" fmla="*/ 515 h 676"/>
                <a:gd name="T76" fmla="*/ 133 w 1061"/>
                <a:gd name="T77" fmla="*/ 469 h 676"/>
                <a:gd name="T78" fmla="*/ 92 w 1061"/>
                <a:gd name="T79" fmla="*/ 419 h 676"/>
                <a:gd name="T80" fmla="*/ 55 w 1061"/>
                <a:gd name="T81" fmla="*/ 366 h 676"/>
                <a:gd name="T82" fmla="*/ 25 w 1061"/>
                <a:gd name="T83" fmla="*/ 308 h 676"/>
                <a:gd name="T84" fmla="*/ 0 w 1061"/>
                <a:gd name="T85" fmla="*/ 248 h 676"/>
                <a:gd name="T86" fmla="*/ 10 w 1061"/>
                <a:gd name="T87" fmla="*/ 229 h 676"/>
                <a:gd name="T88" fmla="*/ 34 w 1061"/>
                <a:gd name="T89" fmla="*/ 186 h 676"/>
                <a:gd name="T90" fmla="*/ 65 w 1061"/>
                <a:gd name="T91" fmla="*/ 147 h 676"/>
                <a:gd name="T92" fmla="*/ 97 w 1061"/>
                <a:gd name="T93" fmla="*/ 112 h 676"/>
                <a:gd name="T94" fmla="*/ 135 w 1061"/>
                <a:gd name="T95" fmla="*/ 80 h 676"/>
                <a:gd name="T96" fmla="*/ 177 w 1061"/>
                <a:gd name="T97" fmla="*/ 53 h 676"/>
                <a:gd name="T98" fmla="*/ 228 w 1061"/>
                <a:gd name="T99" fmla="*/ 29 h 676"/>
                <a:gd name="T100" fmla="*/ 282 w 1061"/>
                <a:gd name="T101" fmla="*/ 12 h 676"/>
                <a:gd name="T102" fmla="*/ 338 w 1061"/>
                <a:gd name="T103" fmla="*/ 2 h 676"/>
                <a:gd name="T104" fmla="*/ 393 w 1061"/>
                <a:gd name="T10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1" h="676">
                  <a:moveTo>
                    <a:pt x="393" y="0"/>
                  </a:moveTo>
                  <a:lnTo>
                    <a:pt x="389" y="41"/>
                  </a:lnTo>
                  <a:lnTo>
                    <a:pt x="393" y="79"/>
                  </a:lnTo>
                  <a:lnTo>
                    <a:pt x="402" y="114"/>
                  </a:lnTo>
                  <a:lnTo>
                    <a:pt x="418" y="148"/>
                  </a:lnTo>
                  <a:lnTo>
                    <a:pt x="439" y="177"/>
                  </a:lnTo>
                  <a:lnTo>
                    <a:pt x="465" y="203"/>
                  </a:lnTo>
                  <a:lnTo>
                    <a:pt x="494" y="223"/>
                  </a:lnTo>
                  <a:lnTo>
                    <a:pt x="527" y="239"/>
                  </a:lnTo>
                  <a:lnTo>
                    <a:pt x="563" y="249"/>
                  </a:lnTo>
                  <a:lnTo>
                    <a:pt x="601" y="252"/>
                  </a:lnTo>
                  <a:lnTo>
                    <a:pt x="626" y="250"/>
                  </a:lnTo>
                  <a:lnTo>
                    <a:pt x="650" y="246"/>
                  </a:lnTo>
                  <a:lnTo>
                    <a:pt x="673" y="287"/>
                  </a:lnTo>
                  <a:lnTo>
                    <a:pt x="702" y="325"/>
                  </a:lnTo>
                  <a:lnTo>
                    <a:pt x="735" y="359"/>
                  </a:lnTo>
                  <a:lnTo>
                    <a:pt x="771" y="390"/>
                  </a:lnTo>
                  <a:lnTo>
                    <a:pt x="813" y="418"/>
                  </a:lnTo>
                  <a:lnTo>
                    <a:pt x="860" y="443"/>
                  </a:lnTo>
                  <a:lnTo>
                    <a:pt x="909" y="461"/>
                  </a:lnTo>
                  <a:lnTo>
                    <a:pt x="960" y="473"/>
                  </a:lnTo>
                  <a:lnTo>
                    <a:pt x="1010" y="478"/>
                  </a:lnTo>
                  <a:lnTo>
                    <a:pt x="1061" y="478"/>
                  </a:lnTo>
                  <a:lnTo>
                    <a:pt x="1015" y="521"/>
                  </a:lnTo>
                  <a:lnTo>
                    <a:pt x="965" y="561"/>
                  </a:lnTo>
                  <a:lnTo>
                    <a:pt x="911" y="595"/>
                  </a:lnTo>
                  <a:lnTo>
                    <a:pt x="855" y="622"/>
                  </a:lnTo>
                  <a:lnTo>
                    <a:pt x="795" y="646"/>
                  </a:lnTo>
                  <a:lnTo>
                    <a:pt x="732" y="661"/>
                  </a:lnTo>
                  <a:lnTo>
                    <a:pt x="668" y="672"/>
                  </a:lnTo>
                  <a:lnTo>
                    <a:pt x="601" y="676"/>
                  </a:lnTo>
                  <a:lnTo>
                    <a:pt x="532" y="672"/>
                  </a:lnTo>
                  <a:lnTo>
                    <a:pt x="465" y="661"/>
                  </a:lnTo>
                  <a:lnTo>
                    <a:pt x="402" y="643"/>
                  </a:lnTo>
                  <a:lnTo>
                    <a:pt x="341" y="620"/>
                  </a:lnTo>
                  <a:lnTo>
                    <a:pt x="283" y="591"/>
                  </a:lnTo>
                  <a:lnTo>
                    <a:pt x="228" y="555"/>
                  </a:lnTo>
                  <a:lnTo>
                    <a:pt x="178" y="515"/>
                  </a:lnTo>
                  <a:lnTo>
                    <a:pt x="133" y="469"/>
                  </a:lnTo>
                  <a:lnTo>
                    <a:pt x="92" y="419"/>
                  </a:lnTo>
                  <a:lnTo>
                    <a:pt x="55" y="366"/>
                  </a:lnTo>
                  <a:lnTo>
                    <a:pt x="25" y="308"/>
                  </a:lnTo>
                  <a:lnTo>
                    <a:pt x="0" y="248"/>
                  </a:lnTo>
                  <a:lnTo>
                    <a:pt x="10" y="229"/>
                  </a:lnTo>
                  <a:lnTo>
                    <a:pt x="34" y="186"/>
                  </a:lnTo>
                  <a:lnTo>
                    <a:pt x="65" y="147"/>
                  </a:lnTo>
                  <a:lnTo>
                    <a:pt x="97" y="112"/>
                  </a:lnTo>
                  <a:lnTo>
                    <a:pt x="135" y="80"/>
                  </a:lnTo>
                  <a:lnTo>
                    <a:pt x="177" y="53"/>
                  </a:lnTo>
                  <a:lnTo>
                    <a:pt x="228" y="29"/>
                  </a:lnTo>
                  <a:lnTo>
                    <a:pt x="282" y="12"/>
                  </a:lnTo>
                  <a:lnTo>
                    <a:pt x="338" y="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7FBAB6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503"/>
            <p:cNvSpPr/>
            <p:nvPr/>
          </p:nvSpPr>
          <p:spPr bwMode="auto">
            <a:xfrm>
              <a:off x="5339052" y="2178050"/>
              <a:ext cx="898525" cy="1630363"/>
            </a:xfrm>
            <a:custGeom>
              <a:avLst/>
              <a:gdLst>
                <a:gd name="T0" fmla="*/ 109 w 566"/>
                <a:gd name="T1" fmla="*/ 0 h 1027"/>
                <a:gd name="T2" fmla="*/ 173 w 566"/>
                <a:gd name="T3" fmla="*/ 22 h 1027"/>
                <a:gd name="T4" fmla="*/ 235 w 566"/>
                <a:gd name="T5" fmla="*/ 51 h 1027"/>
                <a:gd name="T6" fmla="*/ 292 w 566"/>
                <a:gd name="T7" fmla="*/ 87 h 1027"/>
                <a:gd name="T8" fmla="*/ 345 w 566"/>
                <a:gd name="T9" fmla="*/ 127 h 1027"/>
                <a:gd name="T10" fmla="*/ 393 w 566"/>
                <a:gd name="T11" fmla="*/ 173 h 1027"/>
                <a:gd name="T12" fmla="*/ 436 w 566"/>
                <a:gd name="T13" fmla="*/ 224 h 1027"/>
                <a:gd name="T14" fmla="*/ 474 w 566"/>
                <a:gd name="T15" fmla="*/ 280 h 1027"/>
                <a:gd name="T16" fmla="*/ 507 w 566"/>
                <a:gd name="T17" fmla="*/ 339 h 1027"/>
                <a:gd name="T18" fmla="*/ 532 w 566"/>
                <a:gd name="T19" fmla="*/ 402 h 1027"/>
                <a:gd name="T20" fmla="*/ 550 w 566"/>
                <a:gd name="T21" fmla="*/ 469 h 1027"/>
                <a:gd name="T22" fmla="*/ 562 w 566"/>
                <a:gd name="T23" fmla="*/ 538 h 1027"/>
                <a:gd name="T24" fmla="*/ 566 w 566"/>
                <a:gd name="T25" fmla="*/ 609 h 1027"/>
                <a:gd name="T26" fmla="*/ 563 w 566"/>
                <a:gd name="T27" fmla="*/ 677 h 1027"/>
                <a:gd name="T28" fmla="*/ 553 w 566"/>
                <a:gd name="T29" fmla="*/ 741 h 1027"/>
                <a:gd name="T30" fmla="*/ 536 w 566"/>
                <a:gd name="T31" fmla="*/ 805 h 1027"/>
                <a:gd name="T32" fmla="*/ 512 w 566"/>
                <a:gd name="T33" fmla="*/ 866 h 1027"/>
                <a:gd name="T34" fmla="*/ 483 w 566"/>
                <a:gd name="T35" fmla="*/ 922 h 1027"/>
                <a:gd name="T36" fmla="*/ 449 w 566"/>
                <a:gd name="T37" fmla="*/ 976 h 1027"/>
                <a:gd name="T38" fmla="*/ 410 w 566"/>
                <a:gd name="T39" fmla="*/ 1025 h 1027"/>
                <a:gd name="T40" fmla="*/ 390 w 566"/>
                <a:gd name="T41" fmla="*/ 1027 h 1027"/>
                <a:gd name="T42" fmla="*/ 341 w 566"/>
                <a:gd name="T43" fmla="*/ 1027 h 1027"/>
                <a:gd name="T44" fmla="*/ 292 w 566"/>
                <a:gd name="T45" fmla="*/ 1021 h 1027"/>
                <a:gd name="T46" fmla="*/ 244 w 566"/>
                <a:gd name="T47" fmla="*/ 1010 h 1027"/>
                <a:gd name="T48" fmla="*/ 198 w 566"/>
                <a:gd name="T49" fmla="*/ 993 h 1027"/>
                <a:gd name="T50" fmla="*/ 153 w 566"/>
                <a:gd name="T51" fmla="*/ 969 h 1027"/>
                <a:gd name="T52" fmla="*/ 116 w 566"/>
                <a:gd name="T53" fmla="*/ 944 h 1027"/>
                <a:gd name="T54" fmla="*/ 81 w 566"/>
                <a:gd name="T55" fmla="*/ 915 h 1027"/>
                <a:gd name="T56" fmla="*/ 50 w 566"/>
                <a:gd name="T57" fmla="*/ 883 h 1027"/>
                <a:gd name="T58" fmla="*/ 24 w 566"/>
                <a:gd name="T59" fmla="*/ 847 h 1027"/>
                <a:gd name="T60" fmla="*/ 0 w 566"/>
                <a:gd name="T61" fmla="*/ 809 h 1027"/>
                <a:gd name="T62" fmla="*/ 34 w 566"/>
                <a:gd name="T63" fmla="*/ 794 h 1027"/>
                <a:gd name="T64" fmla="*/ 64 w 566"/>
                <a:gd name="T65" fmla="*/ 773 h 1027"/>
                <a:gd name="T66" fmla="*/ 91 w 566"/>
                <a:gd name="T67" fmla="*/ 748 h 1027"/>
                <a:gd name="T68" fmla="*/ 113 w 566"/>
                <a:gd name="T69" fmla="*/ 718 h 1027"/>
                <a:gd name="T70" fmla="*/ 129 w 566"/>
                <a:gd name="T71" fmla="*/ 685 h 1027"/>
                <a:gd name="T72" fmla="*/ 139 w 566"/>
                <a:gd name="T73" fmla="*/ 648 h 1027"/>
                <a:gd name="T74" fmla="*/ 143 w 566"/>
                <a:gd name="T75" fmla="*/ 609 h 1027"/>
                <a:gd name="T76" fmla="*/ 140 w 566"/>
                <a:gd name="T77" fmla="*/ 574 h 1027"/>
                <a:gd name="T78" fmla="*/ 131 w 566"/>
                <a:gd name="T79" fmla="*/ 540 h 1027"/>
                <a:gd name="T80" fmla="*/ 117 w 566"/>
                <a:gd name="T81" fmla="*/ 508 h 1027"/>
                <a:gd name="T82" fmla="*/ 98 w 566"/>
                <a:gd name="T83" fmla="*/ 479 h 1027"/>
                <a:gd name="T84" fmla="*/ 109 w 566"/>
                <a:gd name="T85" fmla="*/ 462 h 1027"/>
                <a:gd name="T86" fmla="*/ 134 w 566"/>
                <a:gd name="T87" fmla="*/ 414 h 1027"/>
                <a:gd name="T88" fmla="*/ 153 w 566"/>
                <a:gd name="T89" fmla="*/ 363 h 1027"/>
                <a:gd name="T90" fmla="*/ 165 w 566"/>
                <a:gd name="T91" fmla="*/ 310 h 1027"/>
                <a:gd name="T92" fmla="*/ 172 w 566"/>
                <a:gd name="T93" fmla="*/ 257 h 1027"/>
                <a:gd name="T94" fmla="*/ 172 w 566"/>
                <a:gd name="T95" fmla="*/ 204 h 1027"/>
                <a:gd name="T96" fmla="*/ 165 w 566"/>
                <a:gd name="T97" fmla="*/ 151 h 1027"/>
                <a:gd name="T98" fmla="*/ 152 w 566"/>
                <a:gd name="T99" fmla="*/ 98 h 1027"/>
                <a:gd name="T100" fmla="*/ 134 w 566"/>
                <a:gd name="T101" fmla="*/ 49 h 1027"/>
                <a:gd name="T102" fmla="*/ 109 w 566"/>
                <a:gd name="T103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6" h="1027">
                  <a:moveTo>
                    <a:pt x="109" y="0"/>
                  </a:moveTo>
                  <a:lnTo>
                    <a:pt x="173" y="22"/>
                  </a:lnTo>
                  <a:lnTo>
                    <a:pt x="235" y="51"/>
                  </a:lnTo>
                  <a:lnTo>
                    <a:pt x="292" y="87"/>
                  </a:lnTo>
                  <a:lnTo>
                    <a:pt x="345" y="127"/>
                  </a:lnTo>
                  <a:lnTo>
                    <a:pt x="393" y="173"/>
                  </a:lnTo>
                  <a:lnTo>
                    <a:pt x="436" y="224"/>
                  </a:lnTo>
                  <a:lnTo>
                    <a:pt x="474" y="280"/>
                  </a:lnTo>
                  <a:lnTo>
                    <a:pt x="507" y="339"/>
                  </a:lnTo>
                  <a:lnTo>
                    <a:pt x="532" y="402"/>
                  </a:lnTo>
                  <a:lnTo>
                    <a:pt x="550" y="469"/>
                  </a:lnTo>
                  <a:lnTo>
                    <a:pt x="562" y="538"/>
                  </a:lnTo>
                  <a:lnTo>
                    <a:pt x="566" y="609"/>
                  </a:lnTo>
                  <a:lnTo>
                    <a:pt x="563" y="677"/>
                  </a:lnTo>
                  <a:lnTo>
                    <a:pt x="553" y="741"/>
                  </a:lnTo>
                  <a:lnTo>
                    <a:pt x="536" y="805"/>
                  </a:lnTo>
                  <a:lnTo>
                    <a:pt x="512" y="866"/>
                  </a:lnTo>
                  <a:lnTo>
                    <a:pt x="483" y="922"/>
                  </a:lnTo>
                  <a:lnTo>
                    <a:pt x="449" y="976"/>
                  </a:lnTo>
                  <a:lnTo>
                    <a:pt x="410" y="1025"/>
                  </a:lnTo>
                  <a:lnTo>
                    <a:pt x="390" y="1027"/>
                  </a:lnTo>
                  <a:lnTo>
                    <a:pt x="341" y="1027"/>
                  </a:lnTo>
                  <a:lnTo>
                    <a:pt x="292" y="1021"/>
                  </a:lnTo>
                  <a:lnTo>
                    <a:pt x="244" y="1010"/>
                  </a:lnTo>
                  <a:lnTo>
                    <a:pt x="198" y="993"/>
                  </a:lnTo>
                  <a:lnTo>
                    <a:pt x="153" y="969"/>
                  </a:lnTo>
                  <a:lnTo>
                    <a:pt x="116" y="944"/>
                  </a:lnTo>
                  <a:lnTo>
                    <a:pt x="81" y="915"/>
                  </a:lnTo>
                  <a:lnTo>
                    <a:pt x="50" y="883"/>
                  </a:lnTo>
                  <a:lnTo>
                    <a:pt x="24" y="847"/>
                  </a:lnTo>
                  <a:lnTo>
                    <a:pt x="0" y="809"/>
                  </a:lnTo>
                  <a:lnTo>
                    <a:pt x="34" y="794"/>
                  </a:lnTo>
                  <a:lnTo>
                    <a:pt x="64" y="773"/>
                  </a:lnTo>
                  <a:lnTo>
                    <a:pt x="91" y="748"/>
                  </a:lnTo>
                  <a:lnTo>
                    <a:pt x="113" y="718"/>
                  </a:lnTo>
                  <a:lnTo>
                    <a:pt x="129" y="685"/>
                  </a:lnTo>
                  <a:lnTo>
                    <a:pt x="139" y="648"/>
                  </a:lnTo>
                  <a:lnTo>
                    <a:pt x="143" y="609"/>
                  </a:lnTo>
                  <a:lnTo>
                    <a:pt x="140" y="574"/>
                  </a:lnTo>
                  <a:lnTo>
                    <a:pt x="131" y="540"/>
                  </a:lnTo>
                  <a:lnTo>
                    <a:pt x="117" y="508"/>
                  </a:lnTo>
                  <a:lnTo>
                    <a:pt x="98" y="479"/>
                  </a:lnTo>
                  <a:lnTo>
                    <a:pt x="109" y="462"/>
                  </a:lnTo>
                  <a:lnTo>
                    <a:pt x="134" y="414"/>
                  </a:lnTo>
                  <a:lnTo>
                    <a:pt x="153" y="363"/>
                  </a:lnTo>
                  <a:lnTo>
                    <a:pt x="165" y="310"/>
                  </a:lnTo>
                  <a:lnTo>
                    <a:pt x="172" y="257"/>
                  </a:lnTo>
                  <a:lnTo>
                    <a:pt x="172" y="204"/>
                  </a:lnTo>
                  <a:lnTo>
                    <a:pt x="165" y="151"/>
                  </a:lnTo>
                  <a:lnTo>
                    <a:pt x="152" y="98"/>
                  </a:lnTo>
                  <a:lnTo>
                    <a:pt x="134" y="4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1CBB7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504"/>
            <p:cNvSpPr/>
            <p:nvPr/>
          </p:nvSpPr>
          <p:spPr bwMode="auto">
            <a:xfrm>
              <a:off x="4223039" y="2136775"/>
              <a:ext cx="1357313" cy="1292225"/>
            </a:xfrm>
            <a:custGeom>
              <a:avLst/>
              <a:gdLst>
                <a:gd name="T0" fmla="*/ 635 w 855"/>
                <a:gd name="T1" fmla="*/ 0 h 814"/>
                <a:gd name="T2" fmla="*/ 685 w 855"/>
                <a:gd name="T3" fmla="*/ 3 h 814"/>
                <a:gd name="T4" fmla="*/ 735 w 855"/>
                <a:gd name="T5" fmla="*/ 9 h 814"/>
                <a:gd name="T6" fmla="*/ 783 w 855"/>
                <a:gd name="T7" fmla="*/ 18 h 814"/>
                <a:gd name="T8" fmla="*/ 811 w 855"/>
                <a:gd name="T9" fmla="*/ 64 h 814"/>
                <a:gd name="T10" fmla="*/ 832 w 855"/>
                <a:gd name="T11" fmla="*/ 114 h 814"/>
                <a:gd name="T12" fmla="*/ 846 w 855"/>
                <a:gd name="T13" fmla="*/ 165 h 814"/>
                <a:gd name="T14" fmla="*/ 854 w 855"/>
                <a:gd name="T15" fmla="*/ 217 h 814"/>
                <a:gd name="T16" fmla="*/ 855 w 855"/>
                <a:gd name="T17" fmla="*/ 270 h 814"/>
                <a:gd name="T18" fmla="*/ 851 w 855"/>
                <a:gd name="T19" fmla="*/ 323 h 814"/>
                <a:gd name="T20" fmla="*/ 839 w 855"/>
                <a:gd name="T21" fmla="*/ 376 h 814"/>
                <a:gd name="T22" fmla="*/ 821 w 855"/>
                <a:gd name="T23" fmla="*/ 428 h 814"/>
                <a:gd name="T24" fmla="*/ 795 w 855"/>
                <a:gd name="T25" fmla="*/ 479 h 814"/>
                <a:gd name="T26" fmla="*/ 788 w 855"/>
                <a:gd name="T27" fmla="*/ 490 h 814"/>
                <a:gd name="T28" fmla="*/ 764 w 855"/>
                <a:gd name="T29" fmla="*/ 467 h 814"/>
                <a:gd name="T30" fmla="*/ 735 w 855"/>
                <a:gd name="T31" fmla="*/ 449 h 814"/>
                <a:gd name="T32" fmla="*/ 703 w 855"/>
                <a:gd name="T33" fmla="*/ 436 h 814"/>
                <a:gd name="T34" fmla="*/ 671 w 855"/>
                <a:gd name="T35" fmla="*/ 427 h 814"/>
                <a:gd name="T36" fmla="*/ 635 w 855"/>
                <a:gd name="T37" fmla="*/ 424 h 814"/>
                <a:gd name="T38" fmla="*/ 595 w 855"/>
                <a:gd name="T39" fmla="*/ 428 h 814"/>
                <a:gd name="T40" fmla="*/ 557 w 855"/>
                <a:gd name="T41" fmla="*/ 439 h 814"/>
                <a:gd name="T42" fmla="*/ 523 w 855"/>
                <a:gd name="T43" fmla="*/ 456 h 814"/>
                <a:gd name="T44" fmla="*/ 493 w 855"/>
                <a:gd name="T45" fmla="*/ 479 h 814"/>
                <a:gd name="T46" fmla="*/ 466 w 855"/>
                <a:gd name="T47" fmla="*/ 507 h 814"/>
                <a:gd name="T48" fmla="*/ 447 w 855"/>
                <a:gd name="T49" fmla="*/ 539 h 814"/>
                <a:gd name="T50" fmla="*/ 432 w 855"/>
                <a:gd name="T51" fmla="*/ 575 h 814"/>
                <a:gd name="T52" fmla="*/ 385 w 855"/>
                <a:gd name="T53" fmla="*/ 575 h 814"/>
                <a:gd name="T54" fmla="*/ 338 w 855"/>
                <a:gd name="T55" fmla="*/ 581 h 814"/>
                <a:gd name="T56" fmla="*/ 292 w 855"/>
                <a:gd name="T57" fmla="*/ 592 h 814"/>
                <a:gd name="T58" fmla="*/ 246 w 855"/>
                <a:gd name="T59" fmla="*/ 607 h 814"/>
                <a:gd name="T60" fmla="*/ 202 w 855"/>
                <a:gd name="T61" fmla="*/ 630 h 814"/>
                <a:gd name="T62" fmla="*/ 157 w 855"/>
                <a:gd name="T63" fmla="*/ 659 h 814"/>
                <a:gd name="T64" fmla="*/ 117 w 855"/>
                <a:gd name="T65" fmla="*/ 693 h 814"/>
                <a:gd name="T66" fmla="*/ 81 w 855"/>
                <a:gd name="T67" fmla="*/ 729 h 814"/>
                <a:gd name="T68" fmla="*/ 51 w 855"/>
                <a:gd name="T69" fmla="*/ 771 h 814"/>
                <a:gd name="T70" fmla="*/ 27 w 855"/>
                <a:gd name="T71" fmla="*/ 814 h 814"/>
                <a:gd name="T72" fmla="*/ 12 w 855"/>
                <a:gd name="T73" fmla="*/ 757 h 814"/>
                <a:gd name="T74" fmla="*/ 3 w 855"/>
                <a:gd name="T75" fmla="*/ 696 h 814"/>
                <a:gd name="T76" fmla="*/ 0 w 855"/>
                <a:gd name="T77" fmla="*/ 635 h 814"/>
                <a:gd name="T78" fmla="*/ 4 w 855"/>
                <a:gd name="T79" fmla="*/ 566 h 814"/>
                <a:gd name="T80" fmla="*/ 15 w 855"/>
                <a:gd name="T81" fmla="*/ 499 h 814"/>
                <a:gd name="T82" fmla="*/ 33 w 855"/>
                <a:gd name="T83" fmla="*/ 435 h 814"/>
                <a:gd name="T84" fmla="*/ 57 w 855"/>
                <a:gd name="T85" fmla="*/ 373 h 814"/>
                <a:gd name="T86" fmla="*/ 87 w 855"/>
                <a:gd name="T87" fmla="*/ 314 h 814"/>
                <a:gd name="T88" fmla="*/ 123 w 855"/>
                <a:gd name="T89" fmla="*/ 261 h 814"/>
                <a:gd name="T90" fmla="*/ 164 w 855"/>
                <a:gd name="T91" fmla="*/ 210 h 814"/>
                <a:gd name="T92" fmla="*/ 210 w 855"/>
                <a:gd name="T93" fmla="*/ 164 h 814"/>
                <a:gd name="T94" fmla="*/ 260 w 855"/>
                <a:gd name="T95" fmla="*/ 123 h 814"/>
                <a:gd name="T96" fmla="*/ 315 w 855"/>
                <a:gd name="T97" fmla="*/ 88 h 814"/>
                <a:gd name="T98" fmla="*/ 372 w 855"/>
                <a:gd name="T99" fmla="*/ 58 h 814"/>
                <a:gd name="T100" fmla="*/ 434 w 855"/>
                <a:gd name="T101" fmla="*/ 33 h 814"/>
                <a:gd name="T102" fmla="*/ 499 w 855"/>
                <a:gd name="T103" fmla="*/ 16 h 814"/>
                <a:gd name="T104" fmla="*/ 566 w 855"/>
                <a:gd name="T105" fmla="*/ 4 h 814"/>
                <a:gd name="T106" fmla="*/ 635 w 855"/>
                <a:gd name="T107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5" h="814">
                  <a:moveTo>
                    <a:pt x="635" y="0"/>
                  </a:moveTo>
                  <a:lnTo>
                    <a:pt x="685" y="3"/>
                  </a:lnTo>
                  <a:lnTo>
                    <a:pt x="735" y="9"/>
                  </a:lnTo>
                  <a:lnTo>
                    <a:pt x="783" y="18"/>
                  </a:lnTo>
                  <a:lnTo>
                    <a:pt x="811" y="64"/>
                  </a:lnTo>
                  <a:lnTo>
                    <a:pt x="832" y="114"/>
                  </a:lnTo>
                  <a:lnTo>
                    <a:pt x="846" y="165"/>
                  </a:lnTo>
                  <a:lnTo>
                    <a:pt x="854" y="217"/>
                  </a:lnTo>
                  <a:lnTo>
                    <a:pt x="855" y="270"/>
                  </a:lnTo>
                  <a:lnTo>
                    <a:pt x="851" y="323"/>
                  </a:lnTo>
                  <a:lnTo>
                    <a:pt x="839" y="376"/>
                  </a:lnTo>
                  <a:lnTo>
                    <a:pt x="821" y="428"/>
                  </a:lnTo>
                  <a:lnTo>
                    <a:pt x="795" y="479"/>
                  </a:lnTo>
                  <a:lnTo>
                    <a:pt x="788" y="490"/>
                  </a:lnTo>
                  <a:lnTo>
                    <a:pt x="764" y="467"/>
                  </a:lnTo>
                  <a:lnTo>
                    <a:pt x="735" y="449"/>
                  </a:lnTo>
                  <a:lnTo>
                    <a:pt x="703" y="436"/>
                  </a:lnTo>
                  <a:lnTo>
                    <a:pt x="671" y="427"/>
                  </a:lnTo>
                  <a:lnTo>
                    <a:pt x="635" y="424"/>
                  </a:lnTo>
                  <a:lnTo>
                    <a:pt x="595" y="428"/>
                  </a:lnTo>
                  <a:lnTo>
                    <a:pt x="557" y="439"/>
                  </a:lnTo>
                  <a:lnTo>
                    <a:pt x="523" y="456"/>
                  </a:lnTo>
                  <a:lnTo>
                    <a:pt x="493" y="479"/>
                  </a:lnTo>
                  <a:lnTo>
                    <a:pt x="466" y="507"/>
                  </a:lnTo>
                  <a:lnTo>
                    <a:pt x="447" y="539"/>
                  </a:lnTo>
                  <a:lnTo>
                    <a:pt x="432" y="575"/>
                  </a:lnTo>
                  <a:lnTo>
                    <a:pt x="385" y="575"/>
                  </a:lnTo>
                  <a:lnTo>
                    <a:pt x="338" y="581"/>
                  </a:lnTo>
                  <a:lnTo>
                    <a:pt x="292" y="592"/>
                  </a:lnTo>
                  <a:lnTo>
                    <a:pt x="246" y="607"/>
                  </a:lnTo>
                  <a:lnTo>
                    <a:pt x="202" y="630"/>
                  </a:lnTo>
                  <a:lnTo>
                    <a:pt x="157" y="659"/>
                  </a:lnTo>
                  <a:lnTo>
                    <a:pt x="117" y="693"/>
                  </a:lnTo>
                  <a:lnTo>
                    <a:pt x="81" y="729"/>
                  </a:lnTo>
                  <a:lnTo>
                    <a:pt x="51" y="771"/>
                  </a:lnTo>
                  <a:lnTo>
                    <a:pt x="27" y="814"/>
                  </a:lnTo>
                  <a:lnTo>
                    <a:pt x="12" y="757"/>
                  </a:lnTo>
                  <a:lnTo>
                    <a:pt x="3" y="696"/>
                  </a:lnTo>
                  <a:lnTo>
                    <a:pt x="0" y="635"/>
                  </a:lnTo>
                  <a:lnTo>
                    <a:pt x="4" y="566"/>
                  </a:lnTo>
                  <a:lnTo>
                    <a:pt x="15" y="499"/>
                  </a:lnTo>
                  <a:lnTo>
                    <a:pt x="33" y="435"/>
                  </a:lnTo>
                  <a:lnTo>
                    <a:pt x="57" y="373"/>
                  </a:lnTo>
                  <a:lnTo>
                    <a:pt x="87" y="314"/>
                  </a:lnTo>
                  <a:lnTo>
                    <a:pt x="123" y="261"/>
                  </a:lnTo>
                  <a:lnTo>
                    <a:pt x="164" y="210"/>
                  </a:lnTo>
                  <a:lnTo>
                    <a:pt x="210" y="164"/>
                  </a:lnTo>
                  <a:lnTo>
                    <a:pt x="260" y="123"/>
                  </a:lnTo>
                  <a:lnTo>
                    <a:pt x="315" y="88"/>
                  </a:lnTo>
                  <a:lnTo>
                    <a:pt x="372" y="58"/>
                  </a:lnTo>
                  <a:lnTo>
                    <a:pt x="434" y="33"/>
                  </a:lnTo>
                  <a:lnTo>
                    <a:pt x="499" y="16"/>
                  </a:lnTo>
                  <a:lnTo>
                    <a:pt x="566" y="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9EFD5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Line 507"/>
            <p:cNvSpPr>
              <a:spLocks noChangeShapeType="1"/>
            </p:cNvSpPr>
            <p:nvPr/>
          </p:nvSpPr>
          <p:spPr bwMode="auto">
            <a:xfrm flipH="1">
              <a:off x="4686589" y="3059113"/>
              <a:ext cx="73025" cy="17463"/>
            </a:xfrm>
            <a:prstGeom prst="line">
              <a:avLst/>
            </a:prstGeom>
            <a:noFill/>
            <a:ln w="1588">
              <a:solidFill>
                <a:srgbClr val="92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47" name="直接箭头连接符 36"/>
          <p:cNvCxnSpPr/>
          <p:nvPr/>
        </p:nvCxnSpPr>
        <p:spPr>
          <a:xfrm>
            <a:off x="8051165" y="3398519"/>
            <a:ext cx="1591945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38"/>
          <p:cNvSpPr/>
          <p:nvPr/>
        </p:nvSpPr>
        <p:spPr>
          <a:xfrm>
            <a:off x="728345" y="520065"/>
            <a:ext cx="2464435" cy="182245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41"/>
          <p:cNvSpPr/>
          <p:nvPr/>
        </p:nvSpPr>
        <p:spPr>
          <a:xfrm>
            <a:off x="3193415" y="415290"/>
            <a:ext cx="5829300" cy="39116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Mobile App Archeitectures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4" name="组合 40"/>
          <p:cNvGrpSpPr/>
          <p:nvPr/>
        </p:nvGrpSpPr>
        <p:grpSpPr>
          <a:xfrm>
            <a:off x="675640" y="1691005"/>
            <a:ext cx="3616960" cy="1600835"/>
            <a:chOff x="1694" y="3388"/>
            <a:chExt cx="5049" cy="2521"/>
          </a:xfrm>
        </p:grpSpPr>
        <p:sp>
          <p:nvSpPr>
            <p:cNvPr id="6" name="文本框 41"/>
            <p:cNvSpPr txBox="1"/>
            <p:nvPr/>
          </p:nvSpPr>
          <p:spPr>
            <a:xfrm>
              <a:off x="3746" y="3388"/>
              <a:ext cx="2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42"/>
            <p:cNvSpPr txBox="1"/>
            <p:nvPr/>
          </p:nvSpPr>
          <p:spPr>
            <a:xfrm>
              <a:off x="1694" y="4021"/>
              <a:ext cx="50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Another variation, MVVM uses a ViewModel that sits between the View and Model.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Text Box 49"/>
          <p:cNvSpPr txBox="1"/>
          <p:nvPr/>
        </p:nvSpPr>
        <p:spPr>
          <a:xfrm>
            <a:off x="7150100" y="1123315"/>
            <a:ext cx="4775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u="sng">
                <a:solidFill>
                  <a:srgbClr val="7787A0"/>
                </a:solidFill>
              </a:rPr>
              <a:t>Model-View-ViewModel (MVVM)</a:t>
            </a:r>
            <a:endParaRPr lang="en-US" sz="2400" u="sng">
              <a:solidFill>
                <a:srgbClr val="7787A0"/>
              </a:solidFill>
            </a:endParaRPr>
          </a:p>
        </p:txBody>
      </p:sp>
      <p:grpSp>
        <p:nvGrpSpPr>
          <p:cNvPr id="8" name="组合 40"/>
          <p:cNvGrpSpPr/>
          <p:nvPr/>
        </p:nvGrpSpPr>
        <p:grpSpPr>
          <a:xfrm>
            <a:off x="572135" y="4178935"/>
            <a:ext cx="3924300" cy="1785620"/>
            <a:chOff x="1694" y="3388"/>
            <a:chExt cx="5049" cy="2812"/>
          </a:xfrm>
        </p:grpSpPr>
        <p:sp>
          <p:nvSpPr>
            <p:cNvPr id="34" name="文本框 41"/>
            <p:cNvSpPr txBox="1"/>
            <p:nvPr/>
          </p:nvSpPr>
          <p:spPr>
            <a:xfrm>
              <a:off x="3746" y="3388"/>
              <a:ext cx="2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MODELVIEW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42"/>
            <p:cNvSpPr txBox="1"/>
            <p:nvPr/>
          </p:nvSpPr>
          <p:spPr>
            <a:xfrm>
              <a:off x="1694" y="4021"/>
              <a:ext cx="5049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</a:t>
              </a:r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Holds data relevant to the View and handles UI logic. It doesn't directly access the Model but fetches data through the controller or a dedicated data layer.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组合 40"/>
          <p:cNvGrpSpPr/>
          <p:nvPr/>
        </p:nvGrpSpPr>
        <p:grpSpPr>
          <a:xfrm>
            <a:off x="8193723" y="4130675"/>
            <a:ext cx="3616960" cy="1139190"/>
            <a:chOff x="1893" y="3388"/>
            <a:chExt cx="5049" cy="1794"/>
          </a:xfrm>
        </p:grpSpPr>
        <p:sp>
          <p:nvSpPr>
            <p:cNvPr id="37" name="文本框 41"/>
            <p:cNvSpPr txBox="1"/>
            <p:nvPr/>
          </p:nvSpPr>
          <p:spPr>
            <a:xfrm>
              <a:off x="3746" y="3388"/>
              <a:ext cx="2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42"/>
            <p:cNvSpPr txBox="1"/>
            <p:nvPr/>
          </p:nvSpPr>
          <p:spPr>
            <a:xfrm>
              <a:off x="1893" y="4021"/>
              <a:ext cx="5049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</a:t>
              </a:r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MVVM is popular for complex UIs with data binding capabilities.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Group 11"/>
          <p:cNvGrpSpPr/>
          <p:nvPr/>
        </p:nvGrpSpPr>
        <p:grpSpPr>
          <a:xfrm>
            <a:off x="4189276" y="1504680"/>
            <a:ext cx="3845610" cy="3848639"/>
            <a:chOff x="4223039" y="2136775"/>
            <a:chExt cx="2014538" cy="2016125"/>
          </a:xfrm>
        </p:grpSpPr>
        <p:sp>
          <p:nvSpPr>
            <p:cNvPr id="30" name="Freeform 502"/>
            <p:cNvSpPr/>
            <p:nvPr/>
          </p:nvSpPr>
          <p:spPr bwMode="auto">
            <a:xfrm>
              <a:off x="4277014" y="3079750"/>
              <a:ext cx="1684338" cy="1073150"/>
            </a:xfrm>
            <a:custGeom>
              <a:avLst/>
              <a:gdLst>
                <a:gd name="T0" fmla="*/ 393 w 1061"/>
                <a:gd name="T1" fmla="*/ 0 h 676"/>
                <a:gd name="T2" fmla="*/ 389 w 1061"/>
                <a:gd name="T3" fmla="*/ 41 h 676"/>
                <a:gd name="T4" fmla="*/ 393 w 1061"/>
                <a:gd name="T5" fmla="*/ 79 h 676"/>
                <a:gd name="T6" fmla="*/ 402 w 1061"/>
                <a:gd name="T7" fmla="*/ 114 h 676"/>
                <a:gd name="T8" fmla="*/ 418 w 1061"/>
                <a:gd name="T9" fmla="*/ 148 h 676"/>
                <a:gd name="T10" fmla="*/ 439 w 1061"/>
                <a:gd name="T11" fmla="*/ 177 h 676"/>
                <a:gd name="T12" fmla="*/ 465 w 1061"/>
                <a:gd name="T13" fmla="*/ 203 h 676"/>
                <a:gd name="T14" fmla="*/ 494 w 1061"/>
                <a:gd name="T15" fmla="*/ 223 h 676"/>
                <a:gd name="T16" fmla="*/ 527 w 1061"/>
                <a:gd name="T17" fmla="*/ 239 h 676"/>
                <a:gd name="T18" fmla="*/ 563 w 1061"/>
                <a:gd name="T19" fmla="*/ 249 h 676"/>
                <a:gd name="T20" fmla="*/ 601 w 1061"/>
                <a:gd name="T21" fmla="*/ 252 h 676"/>
                <a:gd name="T22" fmla="*/ 626 w 1061"/>
                <a:gd name="T23" fmla="*/ 250 h 676"/>
                <a:gd name="T24" fmla="*/ 650 w 1061"/>
                <a:gd name="T25" fmla="*/ 246 h 676"/>
                <a:gd name="T26" fmla="*/ 673 w 1061"/>
                <a:gd name="T27" fmla="*/ 287 h 676"/>
                <a:gd name="T28" fmla="*/ 702 w 1061"/>
                <a:gd name="T29" fmla="*/ 325 h 676"/>
                <a:gd name="T30" fmla="*/ 735 w 1061"/>
                <a:gd name="T31" fmla="*/ 359 h 676"/>
                <a:gd name="T32" fmla="*/ 771 w 1061"/>
                <a:gd name="T33" fmla="*/ 390 h 676"/>
                <a:gd name="T34" fmla="*/ 813 w 1061"/>
                <a:gd name="T35" fmla="*/ 418 h 676"/>
                <a:gd name="T36" fmla="*/ 860 w 1061"/>
                <a:gd name="T37" fmla="*/ 443 h 676"/>
                <a:gd name="T38" fmla="*/ 909 w 1061"/>
                <a:gd name="T39" fmla="*/ 461 h 676"/>
                <a:gd name="T40" fmla="*/ 960 w 1061"/>
                <a:gd name="T41" fmla="*/ 473 h 676"/>
                <a:gd name="T42" fmla="*/ 1010 w 1061"/>
                <a:gd name="T43" fmla="*/ 478 h 676"/>
                <a:gd name="T44" fmla="*/ 1061 w 1061"/>
                <a:gd name="T45" fmla="*/ 478 h 676"/>
                <a:gd name="T46" fmla="*/ 1015 w 1061"/>
                <a:gd name="T47" fmla="*/ 521 h 676"/>
                <a:gd name="T48" fmla="*/ 965 w 1061"/>
                <a:gd name="T49" fmla="*/ 561 h 676"/>
                <a:gd name="T50" fmla="*/ 911 w 1061"/>
                <a:gd name="T51" fmla="*/ 595 h 676"/>
                <a:gd name="T52" fmla="*/ 855 w 1061"/>
                <a:gd name="T53" fmla="*/ 622 h 676"/>
                <a:gd name="T54" fmla="*/ 795 w 1061"/>
                <a:gd name="T55" fmla="*/ 646 h 676"/>
                <a:gd name="T56" fmla="*/ 732 w 1061"/>
                <a:gd name="T57" fmla="*/ 661 h 676"/>
                <a:gd name="T58" fmla="*/ 668 w 1061"/>
                <a:gd name="T59" fmla="*/ 672 h 676"/>
                <a:gd name="T60" fmla="*/ 601 w 1061"/>
                <a:gd name="T61" fmla="*/ 676 h 676"/>
                <a:gd name="T62" fmla="*/ 532 w 1061"/>
                <a:gd name="T63" fmla="*/ 672 h 676"/>
                <a:gd name="T64" fmla="*/ 465 w 1061"/>
                <a:gd name="T65" fmla="*/ 661 h 676"/>
                <a:gd name="T66" fmla="*/ 402 w 1061"/>
                <a:gd name="T67" fmla="*/ 643 h 676"/>
                <a:gd name="T68" fmla="*/ 341 w 1061"/>
                <a:gd name="T69" fmla="*/ 620 h 676"/>
                <a:gd name="T70" fmla="*/ 283 w 1061"/>
                <a:gd name="T71" fmla="*/ 591 h 676"/>
                <a:gd name="T72" fmla="*/ 228 w 1061"/>
                <a:gd name="T73" fmla="*/ 555 h 676"/>
                <a:gd name="T74" fmla="*/ 178 w 1061"/>
                <a:gd name="T75" fmla="*/ 515 h 676"/>
                <a:gd name="T76" fmla="*/ 133 w 1061"/>
                <a:gd name="T77" fmla="*/ 469 h 676"/>
                <a:gd name="T78" fmla="*/ 92 w 1061"/>
                <a:gd name="T79" fmla="*/ 419 h 676"/>
                <a:gd name="T80" fmla="*/ 55 w 1061"/>
                <a:gd name="T81" fmla="*/ 366 h 676"/>
                <a:gd name="T82" fmla="*/ 25 w 1061"/>
                <a:gd name="T83" fmla="*/ 308 h 676"/>
                <a:gd name="T84" fmla="*/ 0 w 1061"/>
                <a:gd name="T85" fmla="*/ 248 h 676"/>
                <a:gd name="T86" fmla="*/ 10 w 1061"/>
                <a:gd name="T87" fmla="*/ 229 h 676"/>
                <a:gd name="T88" fmla="*/ 34 w 1061"/>
                <a:gd name="T89" fmla="*/ 186 h 676"/>
                <a:gd name="T90" fmla="*/ 65 w 1061"/>
                <a:gd name="T91" fmla="*/ 147 h 676"/>
                <a:gd name="T92" fmla="*/ 97 w 1061"/>
                <a:gd name="T93" fmla="*/ 112 h 676"/>
                <a:gd name="T94" fmla="*/ 135 w 1061"/>
                <a:gd name="T95" fmla="*/ 80 h 676"/>
                <a:gd name="T96" fmla="*/ 177 w 1061"/>
                <a:gd name="T97" fmla="*/ 53 h 676"/>
                <a:gd name="T98" fmla="*/ 228 w 1061"/>
                <a:gd name="T99" fmla="*/ 29 h 676"/>
                <a:gd name="T100" fmla="*/ 282 w 1061"/>
                <a:gd name="T101" fmla="*/ 12 h 676"/>
                <a:gd name="T102" fmla="*/ 338 w 1061"/>
                <a:gd name="T103" fmla="*/ 2 h 676"/>
                <a:gd name="T104" fmla="*/ 393 w 1061"/>
                <a:gd name="T10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1" h="676">
                  <a:moveTo>
                    <a:pt x="393" y="0"/>
                  </a:moveTo>
                  <a:lnTo>
                    <a:pt x="389" y="41"/>
                  </a:lnTo>
                  <a:lnTo>
                    <a:pt x="393" y="79"/>
                  </a:lnTo>
                  <a:lnTo>
                    <a:pt x="402" y="114"/>
                  </a:lnTo>
                  <a:lnTo>
                    <a:pt x="418" y="148"/>
                  </a:lnTo>
                  <a:lnTo>
                    <a:pt x="439" y="177"/>
                  </a:lnTo>
                  <a:lnTo>
                    <a:pt x="465" y="203"/>
                  </a:lnTo>
                  <a:lnTo>
                    <a:pt x="494" y="223"/>
                  </a:lnTo>
                  <a:lnTo>
                    <a:pt x="527" y="239"/>
                  </a:lnTo>
                  <a:lnTo>
                    <a:pt x="563" y="249"/>
                  </a:lnTo>
                  <a:lnTo>
                    <a:pt x="601" y="252"/>
                  </a:lnTo>
                  <a:lnTo>
                    <a:pt x="626" y="250"/>
                  </a:lnTo>
                  <a:lnTo>
                    <a:pt x="650" y="246"/>
                  </a:lnTo>
                  <a:lnTo>
                    <a:pt x="673" y="287"/>
                  </a:lnTo>
                  <a:lnTo>
                    <a:pt x="702" y="325"/>
                  </a:lnTo>
                  <a:lnTo>
                    <a:pt x="735" y="359"/>
                  </a:lnTo>
                  <a:lnTo>
                    <a:pt x="771" y="390"/>
                  </a:lnTo>
                  <a:lnTo>
                    <a:pt x="813" y="418"/>
                  </a:lnTo>
                  <a:lnTo>
                    <a:pt x="860" y="443"/>
                  </a:lnTo>
                  <a:lnTo>
                    <a:pt x="909" y="461"/>
                  </a:lnTo>
                  <a:lnTo>
                    <a:pt x="960" y="473"/>
                  </a:lnTo>
                  <a:lnTo>
                    <a:pt x="1010" y="478"/>
                  </a:lnTo>
                  <a:lnTo>
                    <a:pt x="1061" y="478"/>
                  </a:lnTo>
                  <a:lnTo>
                    <a:pt x="1015" y="521"/>
                  </a:lnTo>
                  <a:lnTo>
                    <a:pt x="965" y="561"/>
                  </a:lnTo>
                  <a:lnTo>
                    <a:pt x="911" y="595"/>
                  </a:lnTo>
                  <a:lnTo>
                    <a:pt x="855" y="622"/>
                  </a:lnTo>
                  <a:lnTo>
                    <a:pt x="795" y="646"/>
                  </a:lnTo>
                  <a:lnTo>
                    <a:pt x="732" y="661"/>
                  </a:lnTo>
                  <a:lnTo>
                    <a:pt x="668" y="672"/>
                  </a:lnTo>
                  <a:lnTo>
                    <a:pt x="601" y="676"/>
                  </a:lnTo>
                  <a:lnTo>
                    <a:pt x="532" y="672"/>
                  </a:lnTo>
                  <a:lnTo>
                    <a:pt x="465" y="661"/>
                  </a:lnTo>
                  <a:lnTo>
                    <a:pt x="402" y="643"/>
                  </a:lnTo>
                  <a:lnTo>
                    <a:pt x="341" y="620"/>
                  </a:lnTo>
                  <a:lnTo>
                    <a:pt x="283" y="591"/>
                  </a:lnTo>
                  <a:lnTo>
                    <a:pt x="228" y="555"/>
                  </a:lnTo>
                  <a:lnTo>
                    <a:pt x="178" y="515"/>
                  </a:lnTo>
                  <a:lnTo>
                    <a:pt x="133" y="469"/>
                  </a:lnTo>
                  <a:lnTo>
                    <a:pt x="92" y="419"/>
                  </a:lnTo>
                  <a:lnTo>
                    <a:pt x="55" y="366"/>
                  </a:lnTo>
                  <a:lnTo>
                    <a:pt x="25" y="308"/>
                  </a:lnTo>
                  <a:lnTo>
                    <a:pt x="0" y="248"/>
                  </a:lnTo>
                  <a:lnTo>
                    <a:pt x="10" y="229"/>
                  </a:lnTo>
                  <a:lnTo>
                    <a:pt x="34" y="186"/>
                  </a:lnTo>
                  <a:lnTo>
                    <a:pt x="65" y="147"/>
                  </a:lnTo>
                  <a:lnTo>
                    <a:pt x="97" y="112"/>
                  </a:lnTo>
                  <a:lnTo>
                    <a:pt x="135" y="80"/>
                  </a:lnTo>
                  <a:lnTo>
                    <a:pt x="177" y="53"/>
                  </a:lnTo>
                  <a:lnTo>
                    <a:pt x="228" y="29"/>
                  </a:lnTo>
                  <a:lnTo>
                    <a:pt x="282" y="12"/>
                  </a:lnTo>
                  <a:lnTo>
                    <a:pt x="338" y="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7FBAB6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503"/>
            <p:cNvSpPr/>
            <p:nvPr/>
          </p:nvSpPr>
          <p:spPr bwMode="auto">
            <a:xfrm>
              <a:off x="5339052" y="2178050"/>
              <a:ext cx="898525" cy="1630363"/>
            </a:xfrm>
            <a:custGeom>
              <a:avLst/>
              <a:gdLst>
                <a:gd name="T0" fmla="*/ 109 w 566"/>
                <a:gd name="T1" fmla="*/ 0 h 1027"/>
                <a:gd name="T2" fmla="*/ 173 w 566"/>
                <a:gd name="T3" fmla="*/ 22 h 1027"/>
                <a:gd name="T4" fmla="*/ 235 w 566"/>
                <a:gd name="T5" fmla="*/ 51 h 1027"/>
                <a:gd name="T6" fmla="*/ 292 w 566"/>
                <a:gd name="T7" fmla="*/ 87 h 1027"/>
                <a:gd name="T8" fmla="*/ 345 w 566"/>
                <a:gd name="T9" fmla="*/ 127 h 1027"/>
                <a:gd name="T10" fmla="*/ 393 w 566"/>
                <a:gd name="T11" fmla="*/ 173 h 1027"/>
                <a:gd name="T12" fmla="*/ 436 w 566"/>
                <a:gd name="T13" fmla="*/ 224 h 1027"/>
                <a:gd name="T14" fmla="*/ 474 w 566"/>
                <a:gd name="T15" fmla="*/ 280 h 1027"/>
                <a:gd name="T16" fmla="*/ 507 w 566"/>
                <a:gd name="T17" fmla="*/ 339 h 1027"/>
                <a:gd name="T18" fmla="*/ 532 w 566"/>
                <a:gd name="T19" fmla="*/ 402 h 1027"/>
                <a:gd name="T20" fmla="*/ 550 w 566"/>
                <a:gd name="T21" fmla="*/ 469 h 1027"/>
                <a:gd name="T22" fmla="*/ 562 w 566"/>
                <a:gd name="T23" fmla="*/ 538 h 1027"/>
                <a:gd name="T24" fmla="*/ 566 w 566"/>
                <a:gd name="T25" fmla="*/ 609 h 1027"/>
                <a:gd name="T26" fmla="*/ 563 w 566"/>
                <a:gd name="T27" fmla="*/ 677 h 1027"/>
                <a:gd name="T28" fmla="*/ 553 w 566"/>
                <a:gd name="T29" fmla="*/ 741 h 1027"/>
                <a:gd name="T30" fmla="*/ 536 w 566"/>
                <a:gd name="T31" fmla="*/ 805 h 1027"/>
                <a:gd name="T32" fmla="*/ 512 w 566"/>
                <a:gd name="T33" fmla="*/ 866 h 1027"/>
                <a:gd name="T34" fmla="*/ 483 w 566"/>
                <a:gd name="T35" fmla="*/ 922 h 1027"/>
                <a:gd name="T36" fmla="*/ 449 w 566"/>
                <a:gd name="T37" fmla="*/ 976 h 1027"/>
                <a:gd name="T38" fmla="*/ 410 w 566"/>
                <a:gd name="T39" fmla="*/ 1025 h 1027"/>
                <a:gd name="T40" fmla="*/ 390 w 566"/>
                <a:gd name="T41" fmla="*/ 1027 h 1027"/>
                <a:gd name="T42" fmla="*/ 341 w 566"/>
                <a:gd name="T43" fmla="*/ 1027 h 1027"/>
                <a:gd name="T44" fmla="*/ 292 w 566"/>
                <a:gd name="T45" fmla="*/ 1021 h 1027"/>
                <a:gd name="T46" fmla="*/ 244 w 566"/>
                <a:gd name="T47" fmla="*/ 1010 h 1027"/>
                <a:gd name="T48" fmla="*/ 198 w 566"/>
                <a:gd name="T49" fmla="*/ 993 h 1027"/>
                <a:gd name="T50" fmla="*/ 153 w 566"/>
                <a:gd name="T51" fmla="*/ 969 h 1027"/>
                <a:gd name="T52" fmla="*/ 116 w 566"/>
                <a:gd name="T53" fmla="*/ 944 h 1027"/>
                <a:gd name="T54" fmla="*/ 81 w 566"/>
                <a:gd name="T55" fmla="*/ 915 h 1027"/>
                <a:gd name="T56" fmla="*/ 50 w 566"/>
                <a:gd name="T57" fmla="*/ 883 h 1027"/>
                <a:gd name="T58" fmla="*/ 24 w 566"/>
                <a:gd name="T59" fmla="*/ 847 h 1027"/>
                <a:gd name="T60" fmla="*/ 0 w 566"/>
                <a:gd name="T61" fmla="*/ 809 h 1027"/>
                <a:gd name="T62" fmla="*/ 34 w 566"/>
                <a:gd name="T63" fmla="*/ 794 h 1027"/>
                <a:gd name="T64" fmla="*/ 64 w 566"/>
                <a:gd name="T65" fmla="*/ 773 h 1027"/>
                <a:gd name="T66" fmla="*/ 91 w 566"/>
                <a:gd name="T67" fmla="*/ 748 h 1027"/>
                <a:gd name="T68" fmla="*/ 113 w 566"/>
                <a:gd name="T69" fmla="*/ 718 h 1027"/>
                <a:gd name="T70" fmla="*/ 129 w 566"/>
                <a:gd name="T71" fmla="*/ 685 h 1027"/>
                <a:gd name="T72" fmla="*/ 139 w 566"/>
                <a:gd name="T73" fmla="*/ 648 h 1027"/>
                <a:gd name="T74" fmla="*/ 143 w 566"/>
                <a:gd name="T75" fmla="*/ 609 h 1027"/>
                <a:gd name="T76" fmla="*/ 140 w 566"/>
                <a:gd name="T77" fmla="*/ 574 h 1027"/>
                <a:gd name="T78" fmla="*/ 131 w 566"/>
                <a:gd name="T79" fmla="*/ 540 h 1027"/>
                <a:gd name="T80" fmla="*/ 117 w 566"/>
                <a:gd name="T81" fmla="*/ 508 h 1027"/>
                <a:gd name="T82" fmla="*/ 98 w 566"/>
                <a:gd name="T83" fmla="*/ 479 h 1027"/>
                <a:gd name="T84" fmla="*/ 109 w 566"/>
                <a:gd name="T85" fmla="*/ 462 h 1027"/>
                <a:gd name="T86" fmla="*/ 134 w 566"/>
                <a:gd name="T87" fmla="*/ 414 h 1027"/>
                <a:gd name="T88" fmla="*/ 153 w 566"/>
                <a:gd name="T89" fmla="*/ 363 h 1027"/>
                <a:gd name="T90" fmla="*/ 165 w 566"/>
                <a:gd name="T91" fmla="*/ 310 h 1027"/>
                <a:gd name="T92" fmla="*/ 172 w 566"/>
                <a:gd name="T93" fmla="*/ 257 h 1027"/>
                <a:gd name="T94" fmla="*/ 172 w 566"/>
                <a:gd name="T95" fmla="*/ 204 h 1027"/>
                <a:gd name="T96" fmla="*/ 165 w 566"/>
                <a:gd name="T97" fmla="*/ 151 h 1027"/>
                <a:gd name="T98" fmla="*/ 152 w 566"/>
                <a:gd name="T99" fmla="*/ 98 h 1027"/>
                <a:gd name="T100" fmla="*/ 134 w 566"/>
                <a:gd name="T101" fmla="*/ 49 h 1027"/>
                <a:gd name="T102" fmla="*/ 109 w 566"/>
                <a:gd name="T103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6" h="1027">
                  <a:moveTo>
                    <a:pt x="109" y="0"/>
                  </a:moveTo>
                  <a:lnTo>
                    <a:pt x="173" y="22"/>
                  </a:lnTo>
                  <a:lnTo>
                    <a:pt x="235" y="51"/>
                  </a:lnTo>
                  <a:lnTo>
                    <a:pt x="292" y="87"/>
                  </a:lnTo>
                  <a:lnTo>
                    <a:pt x="345" y="127"/>
                  </a:lnTo>
                  <a:lnTo>
                    <a:pt x="393" y="173"/>
                  </a:lnTo>
                  <a:lnTo>
                    <a:pt x="436" y="224"/>
                  </a:lnTo>
                  <a:lnTo>
                    <a:pt x="474" y="280"/>
                  </a:lnTo>
                  <a:lnTo>
                    <a:pt x="507" y="339"/>
                  </a:lnTo>
                  <a:lnTo>
                    <a:pt x="532" y="402"/>
                  </a:lnTo>
                  <a:lnTo>
                    <a:pt x="550" y="469"/>
                  </a:lnTo>
                  <a:lnTo>
                    <a:pt x="562" y="538"/>
                  </a:lnTo>
                  <a:lnTo>
                    <a:pt x="566" y="609"/>
                  </a:lnTo>
                  <a:lnTo>
                    <a:pt x="563" y="677"/>
                  </a:lnTo>
                  <a:lnTo>
                    <a:pt x="553" y="741"/>
                  </a:lnTo>
                  <a:lnTo>
                    <a:pt x="536" y="805"/>
                  </a:lnTo>
                  <a:lnTo>
                    <a:pt x="512" y="866"/>
                  </a:lnTo>
                  <a:lnTo>
                    <a:pt x="483" y="922"/>
                  </a:lnTo>
                  <a:lnTo>
                    <a:pt x="449" y="976"/>
                  </a:lnTo>
                  <a:lnTo>
                    <a:pt x="410" y="1025"/>
                  </a:lnTo>
                  <a:lnTo>
                    <a:pt x="390" y="1027"/>
                  </a:lnTo>
                  <a:lnTo>
                    <a:pt x="341" y="1027"/>
                  </a:lnTo>
                  <a:lnTo>
                    <a:pt x="292" y="1021"/>
                  </a:lnTo>
                  <a:lnTo>
                    <a:pt x="244" y="1010"/>
                  </a:lnTo>
                  <a:lnTo>
                    <a:pt x="198" y="993"/>
                  </a:lnTo>
                  <a:lnTo>
                    <a:pt x="153" y="969"/>
                  </a:lnTo>
                  <a:lnTo>
                    <a:pt x="116" y="944"/>
                  </a:lnTo>
                  <a:lnTo>
                    <a:pt x="81" y="915"/>
                  </a:lnTo>
                  <a:lnTo>
                    <a:pt x="50" y="883"/>
                  </a:lnTo>
                  <a:lnTo>
                    <a:pt x="24" y="847"/>
                  </a:lnTo>
                  <a:lnTo>
                    <a:pt x="0" y="809"/>
                  </a:lnTo>
                  <a:lnTo>
                    <a:pt x="34" y="794"/>
                  </a:lnTo>
                  <a:lnTo>
                    <a:pt x="64" y="773"/>
                  </a:lnTo>
                  <a:lnTo>
                    <a:pt x="91" y="748"/>
                  </a:lnTo>
                  <a:lnTo>
                    <a:pt x="113" y="718"/>
                  </a:lnTo>
                  <a:lnTo>
                    <a:pt x="129" y="685"/>
                  </a:lnTo>
                  <a:lnTo>
                    <a:pt x="139" y="648"/>
                  </a:lnTo>
                  <a:lnTo>
                    <a:pt x="143" y="609"/>
                  </a:lnTo>
                  <a:lnTo>
                    <a:pt x="140" y="574"/>
                  </a:lnTo>
                  <a:lnTo>
                    <a:pt x="131" y="540"/>
                  </a:lnTo>
                  <a:lnTo>
                    <a:pt x="117" y="508"/>
                  </a:lnTo>
                  <a:lnTo>
                    <a:pt x="98" y="479"/>
                  </a:lnTo>
                  <a:lnTo>
                    <a:pt x="109" y="462"/>
                  </a:lnTo>
                  <a:lnTo>
                    <a:pt x="134" y="414"/>
                  </a:lnTo>
                  <a:lnTo>
                    <a:pt x="153" y="363"/>
                  </a:lnTo>
                  <a:lnTo>
                    <a:pt x="165" y="310"/>
                  </a:lnTo>
                  <a:lnTo>
                    <a:pt x="172" y="257"/>
                  </a:lnTo>
                  <a:lnTo>
                    <a:pt x="172" y="204"/>
                  </a:lnTo>
                  <a:lnTo>
                    <a:pt x="165" y="151"/>
                  </a:lnTo>
                  <a:lnTo>
                    <a:pt x="152" y="98"/>
                  </a:lnTo>
                  <a:lnTo>
                    <a:pt x="134" y="4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1CBB7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504"/>
            <p:cNvSpPr/>
            <p:nvPr/>
          </p:nvSpPr>
          <p:spPr bwMode="auto">
            <a:xfrm>
              <a:off x="4223039" y="2136775"/>
              <a:ext cx="1357313" cy="1292225"/>
            </a:xfrm>
            <a:custGeom>
              <a:avLst/>
              <a:gdLst>
                <a:gd name="T0" fmla="*/ 635 w 855"/>
                <a:gd name="T1" fmla="*/ 0 h 814"/>
                <a:gd name="T2" fmla="*/ 685 w 855"/>
                <a:gd name="T3" fmla="*/ 3 h 814"/>
                <a:gd name="T4" fmla="*/ 735 w 855"/>
                <a:gd name="T5" fmla="*/ 9 h 814"/>
                <a:gd name="T6" fmla="*/ 783 w 855"/>
                <a:gd name="T7" fmla="*/ 18 h 814"/>
                <a:gd name="T8" fmla="*/ 811 w 855"/>
                <a:gd name="T9" fmla="*/ 64 h 814"/>
                <a:gd name="T10" fmla="*/ 832 w 855"/>
                <a:gd name="T11" fmla="*/ 114 h 814"/>
                <a:gd name="T12" fmla="*/ 846 w 855"/>
                <a:gd name="T13" fmla="*/ 165 h 814"/>
                <a:gd name="T14" fmla="*/ 854 w 855"/>
                <a:gd name="T15" fmla="*/ 217 h 814"/>
                <a:gd name="T16" fmla="*/ 855 w 855"/>
                <a:gd name="T17" fmla="*/ 270 h 814"/>
                <a:gd name="T18" fmla="*/ 851 w 855"/>
                <a:gd name="T19" fmla="*/ 323 h 814"/>
                <a:gd name="T20" fmla="*/ 839 w 855"/>
                <a:gd name="T21" fmla="*/ 376 h 814"/>
                <a:gd name="T22" fmla="*/ 821 w 855"/>
                <a:gd name="T23" fmla="*/ 428 h 814"/>
                <a:gd name="T24" fmla="*/ 795 w 855"/>
                <a:gd name="T25" fmla="*/ 479 h 814"/>
                <a:gd name="T26" fmla="*/ 788 w 855"/>
                <a:gd name="T27" fmla="*/ 490 h 814"/>
                <a:gd name="T28" fmla="*/ 764 w 855"/>
                <a:gd name="T29" fmla="*/ 467 h 814"/>
                <a:gd name="T30" fmla="*/ 735 w 855"/>
                <a:gd name="T31" fmla="*/ 449 h 814"/>
                <a:gd name="T32" fmla="*/ 703 w 855"/>
                <a:gd name="T33" fmla="*/ 436 h 814"/>
                <a:gd name="T34" fmla="*/ 671 w 855"/>
                <a:gd name="T35" fmla="*/ 427 h 814"/>
                <a:gd name="T36" fmla="*/ 635 w 855"/>
                <a:gd name="T37" fmla="*/ 424 h 814"/>
                <a:gd name="T38" fmla="*/ 595 w 855"/>
                <a:gd name="T39" fmla="*/ 428 h 814"/>
                <a:gd name="T40" fmla="*/ 557 w 855"/>
                <a:gd name="T41" fmla="*/ 439 h 814"/>
                <a:gd name="T42" fmla="*/ 523 w 855"/>
                <a:gd name="T43" fmla="*/ 456 h 814"/>
                <a:gd name="T44" fmla="*/ 493 w 855"/>
                <a:gd name="T45" fmla="*/ 479 h 814"/>
                <a:gd name="T46" fmla="*/ 466 w 855"/>
                <a:gd name="T47" fmla="*/ 507 h 814"/>
                <a:gd name="T48" fmla="*/ 447 w 855"/>
                <a:gd name="T49" fmla="*/ 539 h 814"/>
                <a:gd name="T50" fmla="*/ 432 w 855"/>
                <a:gd name="T51" fmla="*/ 575 h 814"/>
                <a:gd name="T52" fmla="*/ 385 w 855"/>
                <a:gd name="T53" fmla="*/ 575 h 814"/>
                <a:gd name="T54" fmla="*/ 338 w 855"/>
                <a:gd name="T55" fmla="*/ 581 h 814"/>
                <a:gd name="T56" fmla="*/ 292 w 855"/>
                <a:gd name="T57" fmla="*/ 592 h 814"/>
                <a:gd name="T58" fmla="*/ 246 w 855"/>
                <a:gd name="T59" fmla="*/ 607 h 814"/>
                <a:gd name="T60" fmla="*/ 202 w 855"/>
                <a:gd name="T61" fmla="*/ 630 h 814"/>
                <a:gd name="T62" fmla="*/ 157 w 855"/>
                <a:gd name="T63" fmla="*/ 659 h 814"/>
                <a:gd name="T64" fmla="*/ 117 w 855"/>
                <a:gd name="T65" fmla="*/ 693 h 814"/>
                <a:gd name="T66" fmla="*/ 81 w 855"/>
                <a:gd name="T67" fmla="*/ 729 h 814"/>
                <a:gd name="T68" fmla="*/ 51 w 855"/>
                <a:gd name="T69" fmla="*/ 771 h 814"/>
                <a:gd name="T70" fmla="*/ 27 w 855"/>
                <a:gd name="T71" fmla="*/ 814 h 814"/>
                <a:gd name="T72" fmla="*/ 12 w 855"/>
                <a:gd name="T73" fmla="*/ 757 h 814"/>
                <a:gd name="T74" fmla="*/ 3 w 855"/>
                <a:gd name="T75" fmla="*/ 696 h 814"/>
                <a:gd name="T76" fmla="*/ 0 w 855"/>
                <a:gd name="T77" fmla="*/ 635 h 814"/>
                <a:gd name="T78" fmla="*/ 4 w 855"/>
                <a:gd name="T79" fmla="*/ 566 h 814"/>
                <a:gd name="T80" fmla="*/ 15 w 855"/>
                <a:gd name="T81" fmla="*/ 499 h 814"/>
                <a:gd name="T82" fmla="*/ 33 w 855"/>
                <a:gd name="T83" fmla="*/ 435 h 814"/>
                <a:gd name="T84" fmla="*/ 57 w 855"/>
                <a:gd name="T85" fmla="*/ 373 h 814"/>
                <a:gd name="T86" fmla="*/ 87 w 855"/>
                <a:gd name="T87" fmla="*/ 314 h 814"/>
                <a:gd name="T88" fmla="*/ 123 w 855"/>
                <a:gd name="T89" fmla="*/ 261 h 814"/>
                <a:gd name="T90" fmla="*/ 164 w 855"/>
                <a:gd name="T91" fmla="*/ 210 h 814"/>
                <a:gd name="T92" fmla="*/ 210 w 855"/>
                <a:gd name="T93" fmla="*/ 164 h 814"/>
                <a:gd name="T94" fmla="*/ 260 w 855"/>
                <a:gd name="T95" fmla="*/ 123 h 814"/>
                <a:gd name="T96" fmla="*/ 315 w 855"/>
                <a:gd name="T97" fmla="*/ 88 h 814"/>
                <a:gd name="T98" fmla="*/ 372 w 855"/>
                <a:gd name="T99" fmla="*/ 58 h 814"/>
                <a:gd name="T100" fmla="*/ 434 w 855"/>
                <a:gd name="T101" fmla="*/ 33 h 814"/>
                <a:gd name="T102" fmla="*/ 499 w 855"/>
                <a:gd name="T103" fmla="*/ 16 h 814"/>
                <a:gd name="T104" fmla="*/ 566 w 855"/>
                <a:gd name="T105" fmla="*/ 4 h 814"/>
                <a:gd name="T106" fmla="*/ 635 w 855"/>
                <a:gd name="T107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5" h="814">
                  <a:moveTo>
                    <a:pt x="635" y="0"/>
                  </a:moveTo>
                  <a:lnTo>
                    <a:pt x="685" y="3"/>
                  </a:lnTo>
                  <a:lnTo>
                    <a:pt x="735" y="9"/>
                  </a:lnTo>
                  <a:lnTo>
                    <a:pt x="783" y="18"/>
                  </a:lnTo>
                  <a:lnTo>
                    <a:pt x="811" y="64"/>
                  </a:lnTo>
                  <a:lnTo>
                    <a:pt x="832" y="114"/>
                  </a:lnTo>
                  <a:lnTo>
                    <a:pt x="846" y="165"/>
                  </a:lnTo>
                  <a:lnTo>
                    <a:pt x="854" y="217"/>
                  </a:lnTo>
                  <a:lnTo>
                    <a:pt x="855" y="270"/>
                  </a:lnTo>
                  <a:lnTo>
                    <a:pt x="851" y="323"/>
                  </a:lnTo>
                  <a:lnTo>
                    <a:pt x="839" y="376"/>
                  </a:lnTo>
                  <a:lnTo>
                    <a:pt x="821" y="428"/>
                  </a:lnTo>
                  <a:lnTo>
                    <a:pt x="795" y="479"/>
                  </a:lnTo>
                  <a:lnTo>
                    <a:pt x="788" y="490"/>
                  </a:lnTo>
                  <a:lnTo>
                    <a:pt x="764" y="467"/>
                  </a:lnTo>
                  <a:lnTo>
                    <a:pt x="735" y="449"/>
                  </a:lnTo>
                  <a:lnTo>
                    <a:pt x="703" y="436"/>
                  </a:lnTo>
                  <a:lnTo>
                    <a:pt x="671" y="427"/>
                  </a:lnTo>
                  <a:lnTo>
                    <a:pt x="635" y="424"/>
                  </a:lnTo>
                  <a:lnTo>
                    <a:pt x="595" y="428"/>
                  </a:lnTo>
                  <a:lnTo>
                    <a:pt x="557" y="439"/>
                  </a:lnTo>
                  <a:lnTo>
                    <a:pt x="523" y="456"/>
                  </a:lnTo>
                  <a:lnTo>
                    <a:pt x="493" y="479"/>
                  </a:lnTo>
                  <a:lnTo>
                    <a:pt x="466" y="507"/>
                  </a:lnTo>
                  <a:lnTo>
                    <a:pt x="447" y="539"/>
                  </a:lnTo>
                  <a:lnTo>
                    <a:pt x="432" y="575"/>
                  </a:lnTo>
                  <a:lnTo>
                    <a:pt x="385" y="575"/>
                  </a:lnTo>
                  <a:lnTo>
                    <a:pt x="338" y="581"/>
                  </a:lnTo>
                  <a:lnTo>
                    <a:pt x="292" y="592"/>
                  </a:lnTo>
                  <a:lnTo>
                    <a:pt x="246" y="607"/>
                  </a:lnTo>
                  <a:lnTo>
                    <a:pt x="202" y="630"/>
                  </a:lnTo>
                  <a:lnTo>
                    <a:pt x="157" y="659"/>
                  </a:lnTo>
                  <a:lnTo>
                    <a:pt x="117" y="693"/>
                  </a:lnTo>
                  <a:lnTo>
                    <a:pt x="81" y="729"/>
                  </a:lnTo>
                  <a:lnTo>
                    <a:pt x="51" y="771"/>
                  </a:lnTo>
                  <a:lnTo>
                    <a:pt x="27" y="814"/>
                  </a:lnTo>
                  <a:lnTo>
                    <a:pt x="12" y="757"/>
                  </a:lnTo>
                  <a:lnTo>
                    <a:pt x="3" y="696"/>
                  </a:lnTo>
                  <a:lnTo>
                    <a:pt x="0" y="635"/>
                  </a:lnTo>
                  <a:lnTo>
                    <a:pt x="4" y="566"/>
                  </a:lnTo>
                  <a:lnTo>
                    <a:pt x="15" y="499"/>
                  </a:lnTo>
                  <a:lnTo>
                    <a:pt x="33" y="435"/>
                  </a:lnTo>
                  <a:lnTo>
                    <a:pt x="57" y="373"/>
                  </a:lnTo>
                  <a:lnTo>
                    <a:pt x="87" y="314"/>
                  </a:lnTo>
                  <a:lnTo>
                    <a:pt x="123" y="261"/>
                  </a:lnTo>
                  <a:lnTo>
                    <a:pt x="164" y="210"/>
                  </a:lnTo>
                  <a:lnTo>
                    <a:pt x="210" y="164"/>
                  </a:lnTo>
                  <a:lnTo>
                    <a:pt x="260" y="123"/>
                  </a:lnTo>
                  <a:lnTo>
                    <a:pt x="315" y="88"/>
                  </a:lnTo>
                  <a:lnTo>
                    <a:pt x="372" y="58"/>
                  </a:lnTo>
                  <a:lnTo>
                    <a:pt x="434" y="33"/>
                  </a:lnTo>
                  <a:lnTo>
                    <a:pt x="499" y="16"/>
                  </a:lnTo>
                  <a:lnTo>
                    <a:pt x="566" y="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9EFD5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Line 507"/>
            <p:cNvSpPr>
              <a:spLocks noChangeShapeType="1"/>
            </p:cNvSpPr>
            <p:nvPr/>
          </p:nvSpPr>
          <p:spPr bwMode="auto">
            <a:xfrm flipH="1">
              <a:off x="4686589" y="3059113"/>
              <a:ext cx="73025" cy="17463"/>
            </a:xfrm>
            <a:prstGeom prst="line">
              <a:avLst/>
            </a:prstGeom>
            <a:noFill/>
            <a:ln w="1588">
              <a:solidFill>
                <a:srgbClr val="92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40"/>
          <p:cNvGrpSpPr/>
          <p:nvPr/>
        </p:nvGrpSpPr>
        <p:grpSpPr>
          <a:xfrm>
            <a:off x="675640" y="1691005"/>
            <a:ext cx="3616960" cy="1231900"/>
            <a:chOff x="1694" y="3388"/>
            <a:chExt cx="5049" cy="1940"/>
          </a:xfrm>
        </p:grpSpPr>
        <p:sp>
          <p:nvSpPr>
            <p:cNvPr id="6" name="文本框 41"/>
            <p:cNvSpPr txBox="1"/>
            <p:nvPr/>
          </p:nvSpPr>
          <p:spPr>
            <a:xfrm>
              <a:off x="2353" y="3388"/>
              <a:ext cx="43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 LAYER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42"/>
            <p:cNvSpPr txBox="1"/>
            <p:nvPr/>
          </p:nvSpPr>
          <p:spPr>
            <a:xfrm>
              <a:off x="1694" y="4021"/>
              <a:ext cx="504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Handles UI elements and user interaction.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组合 40"/>
          <p:cNvGrpSpPr/>
          <p:nvPr/>
        </p:nvGrpSpPr>
        <p:grpSpPr>
          <a:xfrm>
            <a:off x="572135" y="4178935"/>
            <a:ext cx="3924300" cy="862330"/>
            <a:chOff x="1694" y="3388"/>
            <a:chExt cx="5049" cy="1358"/>
          </a:xfrm>
        </p:grpSpPr>
        <p:sp>
          <p:nvSpPr>
            <p:cNvPr id="37" name="文本框 41"/>
            <p:cNvSpPr txBox="1"/>
            <p:nvPr/>
          </p:nvSpPr>
          <p:spPr>
            <a:xfrm>
              <a:off x="2036" y="3388"/>
              <a:ext cx="44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>
                  <a:solidFill>
                    <a:srgbClr val="7787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LOGIC LAYER</a:t>
              </a:r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42"/>
            <p:cNvSpPr txBox="1"/>
            <p:nvPr/>
          </p:nvSpPr>
          <p:spPr>
            <a:xfrm>
              <a:off x="1694" y="4021"/>
              <a:ext cx="504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</a:t>
              </a:r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Implements core app functionalities.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40"/>
          <p:cNvGrpSpPr/>
          <p:nvPr/>
        </p:nvGrpSpPr>
        <p:grpSpPr>
          <a:xfrm>
            <a:off x="8050848" y="2991485"/>
            <a:ext cx="3616960" cy="815975"/>
            <a:chOff x="1893" y="3388"/>
            <a:chExt cx="5049" cy="1285"/>
          </a:xfrm>
        </p:grpSpPr>
        <p:sp>
          <p:nvSpPr>
            <p:cNvPr id="40" name="文本框 41"/>
            <p:cNvSpPr txBox="1"/>
            <p:nvPr/>
          </p:nvSpPr>
          <p:spPr>
            <a:xfrm>
              <a:off x="3746" y="3388"/>
              <a:ext cx="29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endPara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2"/>
            <p:cNvSpPr txBox="1"/>
            <p:nvPr/>
          </p:nvSpPr>
          <p:spPr>
            <a:xfrm>
              <a:off x="1893" y="4021"/>
              <a:ext cx="5049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>
                <a:lnSpc>
                  <a:spcPct val="150000"/>
                </a:lnSpc>
                <a:buFont typeface="Wingdings" panose="05000000000000000000" charset="0"/>
                <a:buNone/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 </a:t>
              </a:r>
              <a:r>
                <a:rPr lang="en-US" altLang="zh-CN" sz="1400">
                  <a:latin typeface="Arial" panose="020B0604020202020204" pitchFamily="34" charset="0"/>
                  <a:cs typeface="Arial" panose="020B0604020202020204" pitchFamily="34" charset="0"/>
                </a:rPr>
                <a:t>Manages data persistence and retrieval.</a:t>
              </a:r>
              <a:endParaRPr lang="en-US" altLang="zh-CN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7" name="直接箭头连接符 36"/>
          <p:cNvCxnSpPr/>
          <p:nvPr/>
        </p:nvCxnSpPr>
        <p:spPr>
          <a:xfrm>
            <a:off x="8051165" y="3398519"/>
            <a:ext cx="1591945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1"/>
          <p:cNvSpPr txBox="1"/>
          <p:nvPr/>
        </p:nvSpPr>
        <p:spPr>
          <a:xfrm>
            <a:off x="8526145" y="2930525"/>
            <a:ext cx="314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LAYER ACCESS</a:t>
            </a:r>
            <a:endParaRPr lang="en-US" altLang="zh-CN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组合 37"/>
          <p:cNvGrpSpPr/>
          <p:nvPr/>
        </p:nvGrpSpPr>
        <p:grpSpPr>
          <a:xfrm>
            <a:off x="2759710" y="2117725"/>
            <a:ext cx="2313940" cy="2467610"/>
            <a:chOff x="5184" y="3503"/>
            <a:chExt cx="2578" cy="4587"/>
          </a:xfrm>
        </p:grpSpPr>
        <p:cxnSp>
          <p:nvCxnSpPr>
            <p:cNvPr id="46" name="直接箭头连接符 38"/>
            <p:cNvCxnSpPr/>
            <p:nvPr/>
          </p:nvCxnSpPr>
          <p:spPr>
            <a:xfrm flipH="1">
              <a:off x="5184" y="8090"/>
              <a:ext cx="2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39"/>
            <p:cNvCxnSpPr/>
            <p:nvPr/>
          </p:nvCxnSpPr>
          <p:spPr>
            <a:xfrm flipH="1">
              <a:off x="5184" y="3503"/>
              <a:ext cx="2579" cy="0"/>
            </a:xfrm>
            <a:prstGeom prst="straightConnector1">
              <a:avLst/>
            </a:prstGeom>
            <a:ln>
              <a:solidFill>
                <a:srgbClr val="7E7E7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Box 49"/>
          <p:cNvSpPr txBox="1"/>
          <p:nvPr/>
        </p:nvSpPr>
        <p:spPr>
          <a:xfrm>
            <a:off x="7901940" y="1085850"/>
            <a:ext cx="4023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u="sng">
                <a:solidFill>
                  <a:srgbClr val="7787A0"/>
                </a:solidFill>
              </a:rPr>
              <a:t>PRESENTATION LAYER</a:t>
            </a:r>
            <a:endParaRPr lang="en-US" sz="2400" u="sng">
              <a:solidFill>
                <a:srgbClr val="7787A0"/>
              </a:solidFill>
            </a:endParaRPr>
          </a:p>
        </p:txBody>
      </p:sp>
      <p:sp>
        <p:nvSpPr>
          <p:cNvPr id="49" name="矩形: 圆角 38"/>
          <p:cNvSpPr/>
          <p:nvPr/>
        </p:nvSpPr>
        <p:spPr>
          <a:xfrm>
            <a:off x="728345" y="520065"/>
            <a:ext cx="2464435" cy="182245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矩形 41"/>
          <p:cNvSpPr/>
          <p:nvPr/>
        </p:nvSpPr>
        <p:spPr>
          <a:xfrm>
            <a:off x="3193415" y="415290"/>
            <a:ext cx="5829300" cy="39116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Mobile App Archeitectures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52" name="矩形: 圆角 36"/>
          <p:cNvSpPr/>
          <p:nvPr/>
        </p:nvSpPr>
        <p:spPr>
          <a:xfrm>
            <a:off x="9023350" y="519430"/>
            <a:ext cx="2445385" cy="182880"/>
          </a:xfrm>
          <a:prstGeom prst="roundRect">
            <a:avLst>
              <a:gd name="adj" fmla="val 50000"/>
            </a:avLst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5759430" y="1145094"/>
            <a:ext cx="11410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</a:t>
            </a:r>
            <a:endParaRPr lang="zh-CN" altLang="en-US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15715" y="1613535"/>
            <a:ext cx="41967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50000"/>
              </a:lnSpc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Allows incompatible interfaces to work together. (e.g., using a common interface for handling data from different APIs).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13"/>
          <p:cNvSpPr/>
          <p:nvPr/>
        </p:nvSpPr>
        <p:spPr bwMode="auto">
          <a:xfrm>
            <a:off x="5376517" y="4161078"/>
            <a:ext cx="1319794" cy="1355435"/>
          </a:xfrm>
          <a:custGeom>
            <a:avLst/>
            <a:gdLst>
              <a:gd name="T0" fmla="*/ 1185 w 1185"/>
              <a:gd name="T1" fmla="*/ 688 h 1217"/>
              <a:gd name="T2" fmla="*/ 631 w 1185"/>
              <a:gd name="T3" fmla="*/ 1217 h 1217"/>
              <a:gd name="T4" fmla="*/ 0 w 1185"/>
              <a:gd name="T5" fmla="*/ 0 h 1217"/>
              <a:gd name="T6" fmla="*/ 1185 w 1185"/>
              <a:gd name="T7" fmla="*/ 688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5" h="1217">
                <a:moveTo>
                  <a:pt x="1185" y="688"/>
                </a:moveTo>
                <a:lnTo>
                  <a:pt x="631" y="1217"/>
                </a:lnTo>
                <a:lnTo>
                  <a:pt x="0" y="0"/>
                </a:lnTo>
                <a:lnTo>
                  <a:pt x="1185" y="688"/>
                </a:lnTo>
                <a:close/>
              </a:path>
            </a:pathLst>
          </a:custGeom>
          <a:solidFill>
            <a:srgbClr val="E9EFD5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14"/>
          <p:cNvSpPr/>
          <p:nvPr/>
        </p:nvSpPr>
        <p:spPr bwMode="auto">
          <a:xfrm>
            <a:off x="4489972" y="3287898"/>
            <a:ext cx="831972" cy="1526952"/>
          </a:xfrm>
          <a:custGeom>
            <a:avLst/>
            <a:gdLst>
              <a:gd name="T0" fmla="*/ 734 w 747"/>
              <a:gd name="T1" fmla="*/ 1371 h 1371"/>
              <a:gd name="T2" fmla="*/ 0 w 747"/>
              <a:gd name="T3" fmla="*/ 1151 h 1371"/>
              <a:gd name="T4" fmla="*/ 747 w 747"/>
              <a:gd name="T5" fmla="*/ 0 h 1371"/>
              <a:gd name="T6" fmla="*/ 734 w 747"/>
              <a:gd name="T7" fmla="*/ 1371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" h="1371">
                <a:moveTo>
                  <a:pt x="734" y="1371"/>
                </a:moveTo>
                <a:lnTo>
                  <a:pt x="0" y="1151"/>
                </a:lnTo>
                <a:lnTo>
                  <a:pt x="747" y="0"/>
                </a:lnTo>
                <a:lnTo>
                  <a:pt x="734" y="1371"/>
                </a:lnTo>
                <a:close/>
              </a:path>
            </a:pathLst>
          </a:custGeom>
          <a:solidFill>
            <a:srgbClr val="A1CBB7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15"/>
          <p:cNvSpPr/>
          <p:nvPr/>
        </p:nvSpPr>
        <p:spPr bwMode="auto">
          <a:xfrm>
            <a:off x="4518930" y="2736592"/>
            <a:ext cx="1524724" cy="828630"/>
          </a:xfrm>
          <a:custGeom>
            <a:avLst/>
            <a:gdLst>
              <a:gd name="T0" fmla="*/ 179 w 1369"/>
              <a:gd name="T1" fmla="*/ 744 h 744"/>
              <a:gd name="T2" fmla="*/ 0 w 1369"/>
              <a:gd name="T3" fmla="*/ 0 h 744"/>
              <a:gd name="T4" fmla="*/ 1369 w 1369"/>
              <a:gd name="T5" fmla="*/ 67 h 744"/>
              <a:gd name="T6" fmla="*/ 179 w 1369"/>
              <a:gd name="T7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9" h="744">
                <a:moveTo>
                  <a:pt x="179" y="744"/>
                </a:moveTo>
                <a:lnTo>
                  <a:pt x="0" y="0"/>
                </a:lnTo>
                <a:lnTo>
                  <a:pt x="1369" y="67"/>
                </a:lnTo>
                <a:lnTo>
                  <a:pt x="179" y="744"/>
                </a:lnTo>
                <a:close/>
              </a:path>
            </a:pathLst>
          </a:custGeom>
          <a:solidFill>
            <a:srgbClr val="7FBAB6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6153915" y="3787972"/>
            <a:ext cx="1525838" cy="828630"/>
          </a:xfrm>
          <a:custGeom>
            <a:avLst/>
            <a:gdLst>
              <a:gd name="T0" fmla="*/ 1190 w 1370"/>
              <a:gd name="T1" fmla="*/ 0 h 744"/>
              <a:gd name="T2" fmla="*/ 1370 w 1370"/>
              <a:gd name="T3" fmla="*/ 744 h 744"/>
              <a:gd name="T4" fmla="*/ 0 w 1370"/>
              <a:gd name="T5" fmla="*/ 680 h 744"/>
              <a:gd name="T6" fmla="*/ 1190 w 1370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0" h="744">
                <a:moveTo>
                  <a:pt x="1190" y="0"/>
                </a:moveTo>
                <a:lnTo>
                  <a:pt x="1370" y="744"/>
                </a:lnTo>
                <a:lnTo>
                  <a:pt x="0" y="680"/>
                </a:lnTo>
                <a:lnTo>
                  <a:pt x="1190" y="0"/>
                </a:lnTo>
                <a:close/>
              </a:path>
            </a:pathLst>
          </a:custGeom>
          <a:solidFill>
            <a:srgbClr val="E7C4C0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27837" y="2782669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09698" y="4076774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75794" y="4666542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38991" y="4006293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696037" y="2040125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413943" y="2919161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6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44680" y="2415604"/>
            <a:ext cx="1352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SINGLETON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4180" y="2953385"/>
            <a:ext cx="38868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457200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Ensures only one instance of a class exists throughout the app. (e.g., a user session manager)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91035" y="4076385"/>
            <a:ext cx="1306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5010" y="4542155"/>
            <a:ext cx="348488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457200">
              <a:lnSpc>
                <a:spcPct val="150000"/>
              </a:lnSpc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Defines a one-to-many relationship where an object (subject) notifies its dependents (observers) about changes. 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82994" y="2080449"/>
            <a:ext cx="1133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581394" y="2557433"/>
            <a:ext cx="27756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Creates objects without specifying the exact type upfront, promoting flexibility.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582029" y="4161219"/>
            <a:ext cx="994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FACADE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872730" y="4652645"/>
            <a:ext cx="337058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Provides a simplified interface to a complex subsystem. (e.g., a login facade that handles all login-related logic)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15970" y="434340"/>
            <a:ext cx="5804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rgbClr val="7787A0"/>
                </a:solidFill>
              </a:rPr>
              <a:t>MOBILE APP DESIGN PATTERNS</a:t>
            </a:r>
            <a:endParaRPr lang="en-US" sz="2800">
              <a:solidFill>
                <a:srgbClr val="7787A0"/>
              </a:solidFill>
            </a:endParaRPr>
          </a:p>
        </p:txBody>
      </p:sp>
      <p:sp>
        <p:nvSpPr>
          <p:cNvPr id="3" name="Freeform 14"/>
          <p:cNvSpPr/>
          <p:nvPr/>
        </p:nvSpPr>
        <p:spPr bwMode="auto">
          <a:xfrm flipH="1" flipV="1">
            <a:off x="6414135" y="2736850"/>
            <a:ext cx="1075055" cy="1270000"/>
          </a:xfrm>
          <a:custGeom>
            <a:avLst/>
            <a:gdLst>
              <a:gd name="T0" fmla="*/ 734 w 747"/>
              <a:gd name="T1" fmla="*/ 1371 h 1371"/>
              <a:gd name="T2" fmla="*/ 0 w 747"/>
              <a:gd name="T3" fmla="*/ 1151 h 1371"/>
              <a:gd name="T4" fmla="*/ 747 w 747"/>
              <a:gd name="T5" fmla="*/ 0 h 1371"/>
              <a:gd name="T6" fmla="*/ 734 w 747"/>
              <a:gd name="T7" fmla="*/ 1371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" h="1371">
                <a:moveTo>
                  <a:pt x="734" y="1371"/>
                </a:moveTo>
                <a:lnTo>
                  <a:pt x="0" y="1151"/>
                </a:lnTo>
                <a:lnTo>
                  <a:pt x="747" y="0"/>
                </a:lnTo>
                <a:lnTo>
                  <a:pt x="734" y="1371"/>
                </a:lnTo>
                <a:close/>
              </a:path>
            </a:pathLst>
          </a:custGeom>
          <a:solidFill>
            <a:srgbClr val="A1CBB7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532245" y="3060700"/>
            <a:ext cx="368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5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-3175" y="0"/>
            <a:ext cx="12198350" cy="6771005"/>
            <a:chOff x="-3242" y="0"/>
            <a:chExt cx="12198484" cy="6858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" name="矩形 59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矩形 42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53" name="平行四边形 52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平行四边形 53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平行四边形 55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平行四边形 56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" name="平行四边形 58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46" name="平行四边形 45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平行四边形 46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平行四边形 48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平行四边形 49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平行四边形 50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平行四边形 51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任意多边形: 形状 38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: 形状 39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任意多边形: 形状 39"/>
          <p:cNvSpPr/>
          <p:nvPr/>
        </p:nvSpPr>
        <p:spPr>
          <a:xfrm>
            <a:off x="4838065" y="1676400"/>
            <a:ext cx="2012950" cy="2023110"/>
          </a:xfrm>
          <a:custGeom>
            <a:avLst/>
            <a:gdLst>
              <a:gd name="connsiteX0" fmla="*/ 0 w 4319081"/>
              <a:gd name="connsiteY0" fmla="*/ 0 h 1206230"/>
              <a:gd name="connsiteX1" fmla="*/ 4319081 w 4319081"/>
              <a:gd name="connsiteY1" fmla="*/ 0 h 1206230"/>
              <a:gd name="connsiteX2" fmla="*/ 3793788 w 4319081"/>
              <a:gd name="connsiteY2" fmla="*/ 350196 h 1206230"/>
              <a:gd name="connsiteX3" fmla="*/ 3638145 w 4319081"/>
              <a:gd name="connsiteY3" fmla="*/ 525294 h 1206230"/>
              <a:gd name="connsiteX4" fmla="*/ 3346315 w 4319081"/>
              <a:gd name="connsiteY4" fmla="*/ 661481 h 1206230"/>
              <a:gd name="connsiteX5" fmla="*/ 2723745 w 4319081"/>
              <a:gd name="connsiteY5" fmla="*/ 972766 h 1206230"/>
              <a:gd name="connsiteX6" fmla="*/ 2451371 w 4319081"/>
              <a:gd name="connsiteY6" fmla="*/ 1206230 h 1206230"/>
              <a:gd name="connsiteX7" fmla="*/ 1828800 w 4319081"/>
              <a:gd name="connsiteY7" fmla="*/ 992222 h 1206230"/>
              <a:gd name="connsiteX8" fmla="*/ 972766 w 4319081"/>
              <a:gd name="connsiteY8" fmla="*/ 564205 h 1206230"/>
              <a:gd name="connsiteX9" fmla="*/ 0 w 4319081"/>
              <a:gd name="connsiteY9" fmla="*/ 0 h 12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9081" h="1206230">
                <a:moveTo>
                  <a:pt x="0" y="0"/>
                </a:moveTo>
                <a:lnTo>
                  <a:pt x="4319081" y="0"/>
                </a:lnTo>
                <a:lnTo>
                  <a:pt x="3793788" y="350196"/>
                </a:lnTo>
                <a:lnTo>
                  <a:pt x="3638145" y="525294"/>
                </a:lnTo>
                <a:lnTo>
                  <a:pt x="3346315" y="661481"/>
                </a:lnTo>
                <a:lnTo>
                  <a:pt x="2723745" y="972766"/>
                </a:lnTo>
                <a:lnTo>
                  <a:pt x="2451371" y="1206230"/>
                </a:lnTo>
                <a:lnTo>
                  <a:pt x="1828800" y="992222"/>
                </a:lnTo>
                <a:lnTo>
                  <a:pt x="972766" y="564205"/>
                </a:lnTo>
                <a:lnTo>
                  <a:pt x="0" y="0"/>
                </a:lnTo>
                <a:close/>
              </a:path>
            </a:pathLst>
          </a:cu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554980" y="2043430"/>
            <a:ext cx="778510" cy="656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600">
                <a:solidFill>
                  <a:schemeClr val="bg1"/>
                </a:solidFill>
                <a:sym typeface="+mn-ea"/>
              </a:rPr>
              <a:t>05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847215" y="4161155"/>
            <a:ext cx="87483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Study how to collect and analyse user requirements for a mobile application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97155" y="-8255"/>
            <a:ext cx="12360910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2048490" y="1468309"/>
            <a:ext cx="1442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INTERVIEWS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7990" y="1806575"/>
            <a:ext cx="36836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Conducting interviews with potential users, stakeholders, and domain experts to gather insights into their needs, preferences, and pain points.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13"/>
          <p:cNvSpPr/>
          <p:nvPr/>
        </p:nvSpPr>
        <p:spPr bwMode="auto">
          <a:xfrm>
            <a:off x="5376517" y="4161078"/>
            <a:ext cx="1319794" cy="1355435"/>
          </a:xfrm>
          <a:custGeom>
            <a:avLst/>
            <a:gdLst>
              <a:gd name="T0" fmla="*/ 1185 w 1185"/>
              <a:gd name="T1" fmla="*/ 688 h 1217"/>
              <a:gd name="T2" fmla="*/ 631 w 1185"/>
              <a:gd name="T3" fmla="*/ 1217 h 1217"/>
              <a:gd name="T4" fmla="*/ 0 w 1185"/>
              <a:gd name="T5" fmla="*/ 0 h 1217"/>
              <a:gd name="T6" fmla="*/ 1185 w 1185"/>
              <a:gd name="T7" fmla="*/ 688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5" h="1217">
                <a:moveTo>
                  <a:pt x="1185" y="688"/>
                </a:moveTo>
                <a:lnTo>
                  <a:pt x="631" y="1217"/>
                </a:lnTo>
                <a:lnTo>
                  <a:pt x="0" y="0"/>
                </a:lnTo>
                <a:lnTo>
                  <a:pt x="1185" y="688"/>
                </a:lnTo>
                <a:close/>
              </a:path>
            </a:pathLst>
          </a:custGeom>
          <a:solidFill>
            <a:srgbClr val="E9EFD5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14"/>
          <p:cNvSpPr/>
          <p:nvPr/>
        </p:nvSpPr>
        <p:spPr bwMode="auto">
          <a:xfrm>
            <a:off x="4489972" y="3287898"/>
            <a:ext cx="831972" cy="1526952"/>
          </a:xfrm>
          <a:custGeom>
            <a:avLst/>
            <a:gdLst>
              <a:gd name="T0" fmla="*/ 734 w 747"/>
              <a:gd name="T1" fmla="*/ 1371 h 1371"/>
              <a:gd name="T2" fmla="*/ 0 w 747"/>
              <a:gd name="T3" fmla="*/ 1151 h 1371"/>
              <a:gd name="T4" fmla="*/ 747 w 747"/>
              <a:gd name="T5" fmla="*/ 0 h 1371"/>
              <a:gd name="T6" fmla="*/ 734 w 747"/>
              <a:gd name="T7" fmla="*/ 1371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" h="1371">
                <a:moveTo>
                  <a:pt x="734" y="1371"/>
                </a:moveTo>
                <a:lnTo>
                  <a:pt x="0" y="1151"/>
                </a:lnTo>
                <a:lnTo>
                  <a:pt x="747" y="0"/>
                </a:lnTo>
                <a:lnTo>
                  <a:pt x="734" y="1371"/>
                </a:lnTo>
                <a:close/>
              </a:path>
            </a:pathLst>
          </a:custGeom>
          <a:solidFill>
            <a:srgbClr val="A1CBB7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15"/>
          <p:cNvSpPr/>
          <p:nvPr/>
        </p:nvSpPr>
        <p:spPr bwMode="auto">
          <a:xfrm>
            <a:off x="4518930" y="2736592"/>
            <a:ext cx="1524724" cy="828630"/>
          </a:xfrm>
          <a:custGeom>
            <a:avLst/>
            <a:gdLst>
              <a:gd name="T0" fmla="*/ 179 w 1369"/>
              <a:gd name="T1" fmla="*/ 744 h 744"/>
              <a:gd name="T2" fmla="*/ 0 w 1369"/>
              <a:gd name="T3" fmla="*/ 0 h 744"/>
              <a:gd name="T4" fmla="*/ 1369 w 1369"/>
              <a:gd name="T5" fmla="*/ 67 h 744"/>
              <a:gd name="T6" fmla="*/ 179 w 1369"/>
              <a:gd name="T7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9" h="744">
                <a:moveTo>
                  <a:pt x="179" y="744"/>
                </a:moveTo>
                <a:lnTo>
                  <a:pt x="0" y="0"/>
                </a:lnTo>
                <a:lnTo>
                  <a:pt x="1369" y="67"/>
                </a:lnTo>
                <a:lnTo>
                  <a:pt x="179" y="744"/>
                </a:lnTo>
                <a:close/>
              </a:path>
            </a:pathLst>
          </a:custGeom>
          <a:solidFill>
            <a:srgbClr val="7FBAB6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17"/>
          <p:cNvSpPr/>
          <p:nvPr/>
        </p:nvSpPr>
        <p:spPr bwMode="auto">
          <a:xfrm>
            <a:off x="6876738" y="2537230"/>
            <a:ext cx="825289" cy="1524725"/>
          </a:xfrm>
          <a:custGeom>
            <a:avLst/>
            <a:gdLst>
              <a:gd name="T0" fmla="*/ 7 w 741"/>
              <a:gd name="T1" fmla="*/ 0 h 1369"/>
              <a:gd name="T2" fmla="*/ 741 w 741"/>
              <a:gd name="T3" fmla="*/ 215 h 1369"/>
              <a:gd name="T4" fmla="*/ 0 w 741"/>
              <a:gd name="T5" fmla="*/ 1369 h 1369"/>
              <a:gd name="T6" fmla="*/ 7 w 741"/>
              <a:gd name="T7" fmla="*/ 0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1" h="1369">
                <a:moveTo>
                  <a:pt x="7" y="0"/>
                </a:moveTo>
                <a:lnTo>
                  <a:pt x="741" y="215"/>
                </a:lnTo>
                <a:lnTo>
                  <a:pt x="0" y="1369"/>
                </a:lnTo>
                <a:lnTo>
                  <a:pt x="7" y="0"/>
                </a:lnTo>
                <a:close/>
              </a:path>
            </a:pathLst>
          </a:custGeom>
          <a:solidFill>
            <a:srgbClr val="A1CBB7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18"/>
          <p:cNvSpPr/>
          <p:nvPr/>
        </p:nvSpPr>
        <p:spPr bwMode="auto">
          <a:xfrm>
            <a:off x="6153915" y="3787972"/>
            <a:ext cx="1525838" cy="828630"/>
          </a:xfrm>
          <a:custGeom>
            <a:avLst/>
            <a:gdLst>
              <a:gd name="T0" fmla="*/ 1190 w 1370"/>
              <a:gd name="T1" fmla="*/ 0 h 744"/>
              <a:gd name="T2" fmla="*/ 1370 w 1370"/>
              <a:gd name="T3" fmla="*/ 744 h 744"/>
              <a:gd name="T4" fmla="*/ 0 w 1370"/>
              <a:gd name="T5" fmla="*/ 680 h 744"/>
              <a:gd name="T6" fmla="*/ 1190 w 1370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0" h="744">
                <a:moveTo>
                  <a:pt x="1190" y="0"/>
                </a:moveTo>
                <a:lnTo>
                  <a:pt x="1370" y="744"/>
                </a:lnTo>
                <a:lnTo>
                  <a:pt x="0" y="680"/>
                </a:lnTo>
                <a:lnTo>
                  <a:pt x="1190" y="0"/>
                </a:lnTo>
                <a:close/>
              </a:path>
            </a:pathLst>
          </a:custGeom>
          <a:solidFill>
            <a:srgbClr val="E7C4C0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27837" y="2782669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09698" y="4076774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75794" y="4666542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38991" y="4006293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88747" y="2677030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5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58293" y="2040321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6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28605" y="3161094"/>
            <a:ext cx="3348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QUESTIONAIRES AND SURVEYS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5430" y="3502025"/>
            <a:ext cx="351155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50000"/>
              </a:lnSpc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Distributing surveys or questionnaires to a broader audience to collect quantitative data on user preferences and behavior..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93775" y="5316540"/>
            <a:ext cx="16148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404110" y="5653405"/>
            <a:ext cx="32543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50000"/>
              </a:lnSpc>
              <a:defRPr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Observing users in their natural environment or using similar existing apps to understand their workflow, challenges, and interactions.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16904" y="1469579"/>
            <a:ext cx="1656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PROTOTYPING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216900" y="1806575"/>
            <a:ext cx="37357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Creating prototypes or mockups to visualize app concepts and gather early feedback from users before development begins.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164199" y="3662109"/>
            <a:ext cx="3484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 AND  FOCUS GROUP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16265" y="4161155"/>
            <a:ext cx="34690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Facilitating workshops or focus groups to brainstorm ideas, gather feedback, and collaboratively define user requirements.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87575" y="434340"/>
            <a:ext cx="757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rgbClr val="7787A0"/>
                </a:solidFill>
              </a:rPr>
              <a:t>TECHNIQUES FOR COLLECTING USER REQUIREMENTS</a:t>
            </a:r>
            <a:endParaRPr lang="en-US" sz="2400">
              <a:solidFill>
                <a:srgbClr val="7787A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3175" y="635"/>
            <a:ext cx="12198350" cy="6857365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5110480" y="2063749"/>
            <a:ext cx="748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77380" y="3044824"/>
            <a:ext cx="748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zh-CN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13985" y="4141469"/>
            <a:ext cx="748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zh-CN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051165" y="3398519"/>
            <a:ext cx="1591945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759710" y="1935479"/>
            <a:ext cx="2313940" cy="2912745"/>
            <a:chOff x="5184" y="3503"/>
            <a:chExt cx="2578" cy="4587"/>
          </a:xfrm>
        </p:grpSpPr>
        <p:cxnSp>
          <p:nvCxnSpPr>
            <p:cNvPr id="39" name="直接箭头连接符 38"/>
            <p:cNvCxnSpPr/>
            <p:nvPr/>
          </p:nvCxnSpPr>
          <p:spPr>
            <a:xfrm flipH="1">
              <a:off x="5184" y="8090"/>
              <a:ext cx="2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5184" y="3503"/>
              <a:ext cx="2579" cy="0"/>
            </a:xfrm>
            <a:prstGeom prst="straightConnector1">
              <a:avLst/>
            </a:prstGeom>
            <a:ln>
              <a:solidFill>
                <a:srgbClr val="7E7E7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82980" y="1471294"/>
            <a:ext cx="3722370" cy="1697990"/>
            <a:chOff x="1694" y="3388"/>
            <a:chExt cx="5862" cy="2674"/>
          </a:xfrm>
        </p:grpSpPr>
        <p:sp>
          <p:nvSpPr>
            <p:cNvPr id="42" name="文本框 41"/>
            <p:cNvSpPr txBox="1"/>
            <p:nvPr/>
          </p:nvSpPr>
          <p:spPr>
            <a:xfrm>
              <a:off x="3108" y="3388"/>
              <a:ext cx="444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FEASIILITY ANALYSIS</a:t>
              </a:r>
              <a:endPara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94" y="4174"/>
              <a:ext cx="50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Assess the technical feasibility of implementing each requirement within the constraints of time, budget, and technology stack.</a:t>
              </a:r>
              <a:endParaRPr lang="en-US" altLang="zh-CN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82345" y="4410709"/>
            <a:ext cx="3310255" cy="1697990"/>
            <a:chOff x="1530" y="3388"/>
            <a:chExt cx="5213" cy="2674"/>
          </a:xfrm>
        </p:grpSpPr>
        <p:sp>
          <p:nvSpPr>
            <p:cNvPr id="45" name="文本框 44"/>
            <p:cNvSpPr txBox="1"/>
            <p:nvPr/>
          </p:nvSpPr>
          <p:spPr>
            <a:xfrm>
              <a:off x="1530" y="3388"/>
              <a:ext cx="521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REQUIREMENT  ANALYSIS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94" y="4174"/>
              <a:ext cx="50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lnSpc>
                  <a:spcPct val="150000"/>
                </a:lnSpc>
              </a:pPr>
              <a:r>
                <a:rPr lang="en-US" altLang="zh-CN" sz="1200">
                  <a:latin typeface="Arial" panose="020B0604020202020204" pitchFamily="34" charset="0"/>
                  <a:cs typeface="Arial" panose="020B0604020202020204" pitchFamily="34" charset="0"/>
                </a:rPr>
                <a:t>Establish traceability between user requirements and system functionalities to ensure that each requirement is adequately addressed during development.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114030" y="3016884"/>
            <a:ext cx="3576320" cy="1697990"/>
            <a:chOff x="3961" y="3388"/>
            <a:chExt cx="5632" cy="2674"/>
          </a:xfrm>
        </p:grpSpPr>
        <p:sp>
          <p:nvSpPr>
            <p:cNvPr id="48" name="文本框 47"/>
            <p:cNvSpPr txBox="1"/>
            <p:nvPr/>
          </p:nvSpPr>
          <p:spPr>
            <a:xfrm>
              <a:off x="3961" y="3388"/>
              <a:ext cx="56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VALIDATION AND VERIFICATION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961" y="4174"/>
              <a:ext cx="5049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Validate user requirements through user acceptance testing and verify that the implemented features meet user expectations.</a:t>
              </a:r>
              <a:endParaRPr lang="zh-CN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11"/>
          <p:cNvGrpSpPr/>
          <p:nvPr/>
        </p:nvGrpSpPr>
        <p:grpSpPr>
          <a:xfrm>
            <a:off x="4189276" y="1504680"/>
            <a:ext cx="3845610" cy="3848639"/>
            <a:chOff x="4223039" y="2136775"/>
            <a:chExt cx="2014538" cy="2016125"/>
          </a:xfrm>
        </p:grpSpPr>
        <p:sp>
          <p:nvSpPr>
            <p:cNvPr id="30" name="Freeform 502"/>
            <p:cNvSpPr/>
            <p:nvPr/>
          </p:nvSpPr>
          <p:spPr bwMode="auto">
            <a:xfrm>
              <a:off x="4277014" y="3079750"/>
              <a:ext cx="1684338" cy="1073150"/>
            </a:xfrm>
            <a:custGeom>
              <a:avLst/>
              <a:gdLst>
                <a:gd name="T0" fmla="*/ 393 w 1061"/>
                <a:gd name="T1" fmla="*/ 0 h 676"/>
                <a:gd name="T2" fmla="*/ 389 w 1061"/>
                <a:gd name="T3" fmla="*/ 41 h 676"/>
                <a:gd name="T4" fmla="*/ 393 w 1061"/>
                <a:gd name="T5" fmla="*/ 79 h 676"/>
                <a:gd name="T6" fmla="*/ 402 w 1061"/>
                <a:gd name="T7" fmla="*/ 114 h 676"/>
                <a:gd name="T8" fmla="*/ 418 w 1061"/>
                <a:gd name="T9" fmla="*/ 148 h 676"/>
                <a:gd name="T10" fmla="*/ 439 w 1061"/>
                <a:gd name="T11" fmla="*/ 177 h 676"/>
                <a:gd name="T12" fmla="*/ 465 w 1061"/>
                <a:gd name="T13" fmla="*/ 203 h 676"/>
                <a:gd name="T14" fmla="*/ 494 w 1061"/>
                <a:gd name="T15" fmla="*/ 223 h 676"/>
                <a:gd name="T16" fmla="*/ 527 w 1061"/>
                <a:gd name="T17" fmla="*/ 239 h 676"/>
                <a:gd name="T18" fmla="*/ 563 w 1061"/>
                <a:gd name="T19" fmla="*/ 249 h 676"/>
                <a:gd name="T20" fmla="*/ 601 w 1061"/>
                <a:gd name="T21" fmla="*/ 252 h 676"/>
                <a:gd name="T22" fmla="*/ 626 w 1061"/>
                <a:gd name="T23" fmla="*/ 250 h 676"/>
                <a:gd name="T24" fmla="*/ 650 w 1061"/>
                <a:gd name="T25" fmla="*/ 246 h 676"/>
                <a:gd name="T26" fmla="*/ 673 w 1061"/>
                <a:gd name="T27" fmla="*/ 287 h 676"/>
                <a:gd name="T28" fmla="*/ 702 w 1061"/>
                <a:gd name="T29" fmla="*/ 325 h 676"/>
                <a:gd name="T30" fmla="*/ 735 w 1061"/>
                <a:gd name="T31" fmla="*/ 359 h 676"/>
                <a:gd name="T32" fmla="*/ 771 w 1061"/>
                <a:gd name="T33" fmla="*/ 390 h 676"/>
                <a:gd name="T34" fmla="*/ 813 w 1061"/>
                <a:gd name="T35" fmla="*/ 418 h 676"/>
                <a:gd name="T36" fmla="*/ 860 w 1061"/>
                <a:gd name="T37" fmla="*/ 443 h 676"/>
                <a:gd name="T38" fmla="*/ 909 w 1061"/>
                <a:gd name="T39" fmla="*/ 461 h 676"/>
                <a:gd name="T40" fmla="*/ 960 w 1061"/>
                <a:gd name="T41" fmla="*/ 473 h 676"/>
                <a:gd name="T42" fmla="*/ 1010 w 1061"/>
                <a:gd name="T43" fmla="*/ 478 h 676"/>
                <a:gd name="T44" fmla="*/ 1061 w 1061"/>
                <a:gd name="T45" fmla="*/ 478 h 676"/>
                <a:gd name="T46" fmla="*/ 1015 w 1061"/>
                <a:gd name="T47" fmla="*/ 521 h 676"/>
                <a:gd name="T48" fmla="*/ 965 w 1061"/>
                <a:gd name="T49" fmla="*/ 561 h 676"/>
                <a:gd name="T50" fmla="*/ 911 w 1061"/>
                <a:gd name="T51" fmla="*/ 595 h 676"/>
                <a:gd name="T52" fmla="*/ 855 w 1061"/>
                <a:gd name="T53" fmla="*/ 622 h 676"/>
                <a:gd name="T54" fmla="*/ 795 w 1061"/>
                <a:gd name="T55" fmla="*/ 646 h 676"/>
                <a:gd name="T56" fmla="*/ 732 w 1061"/>
                <a:gd name="T57" fmla="*/ 661 h 676"/>
                <a:gd name="T58" fmla="*/ 668 w 1061"/>
                <a:gd name="T59" fmla="*/ 672 h 676"/>
                <a:gd name="T60" fmla="*/ 601 w 1061"/>
                <a:gd name="T61" fmla="*/ 676 h 676"/>
                <a:gd name="T62" fmla="*/ 532 w 1061"/>
                <a:gd name="T63" fmla="*/ 672 h 676"/>
                <a:gd name="T64" fmla="*/ 465 w 1061"/>
                <a:gd name="T65" fmla="*/ 661 h 676"/>
                <a:gd name="T66" fmla="*/ 402 w 1061"/>
                <a:gd name="T67" fmla="*/ 643 h 676"/>
                <a:gd name="T68" fmla="*/ 341 w 1061"/>
                <a:gd name="T69" fmla="*/ 620 h 676"/>
                <a:gd name="T70" fmla="*/ 283 w 1061"/>
                <a:gd name="T71" fmla="*/ 591 h 676"/>
                <a:gd name="T72" fmla="*/ 228 w 1061"/>
                <a:gd name="T73" fmla="*/ 555 h 676"/>
                <a:gd name="T74" fmla="*/ 178 w 1061"/>
                <a:gd name="T75" fmla="*/ 515 h 676"/>
                <a:gd name="T76" fmla="*/ 133 w 1061"/>
                <a:gd name="T77" fmla="*/ 469 h 676"/>
                <a:gd name="T78" fmla="*/ 92 w 1061"/>
                <a:gd name="T79" fmla="*/ 419 h 676"/>
                <a:gd name="T80" fmla="*/ 55 w 1061"/>
                <a:gd name="T81" fmla="*/ 366 h 676"/>
                <a:gd name="T82" fmla="*/ 25 w 1061"/>
                <a:gd name="T83" fmla="*/ 308 h 676"/>
                <a:gd name="T84" fmla="*/ 0 w 1061"/>
                <a:gd name="T85" fmla="*/ 248 h 676"/>
                <a:gd name="T86" fmla="*/ 10 w 1061"/>
                <a:gd name="T87" fmla="*/ 229 h 676"/>
                <a:gd name="T88" fmla="*/ 34 w 1061"/>
                <a:gd name="T89" fmla="*/ 186 h 676"/>
                <a:gd name="T90" fmla="*/ 65 w 1061"/>
                <a:gd name="T91" fmla="*/ 147 h 676"/>
                <a:gd name="T92" fmla="*/ 97 w 1061"/>
                <a:gd name="T93" fmla="*/ 112 h 676"/>
                <a:gd name="T94" fmla="*/ 135 w 1061"/>
                <a:gd name="T95" fmla="*/ 80 h 676"/>
                <a:gd name="T96" fmla="*/ 177 w 1061"/>
                <a:gd name="T97" fmla="*/ 53 h 676"/>
                <a:gd name="T98" fmla="*/ 228 w 1061"/>
                <a:gd name="T99" fmla="*/ 29 h 676"/>
                <a:gd name="T100" fmla="*/ 282 w 1061"/>
                <a:gd name="T101" fmla="*/ 12 h 676"/>
                <a:gd name="T102" fmla="*/ 338 w 1061"/>
                <a:gd name="T103" fmla="*/ 2 h 676"/>
                <a:gd name="T104" fmla="*/ 393 w 1061"/>
                <a:gd name="T105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1" h="676">
                  <a:moveTo>
                    <a:pt x="393" y="0"/>
                  </a:moveTo>
                  <a:lnTo>
                    <a:pt x="389" y="41"/>
                  </a:lnTo>
                  <a:lnTo>
                    <a:pt x="393" y="79"/>
                  </a:lnTo>
                  <a:lnTo>
                    <a:pt x="402" y="114"/>
                  </a:lnTo>
                  <a:lnTo>
                    <a:pt x="418" y="148"/>
                  </a:lnTo>
                  <a:lnTo>
                    <a:pt x="439" y="177"/>
                  </a:lnTo>
                  <a:lnTo>
                    <a:pt x="465" y="203"/>
                  </a:lnTo>
                  <a:lnTo>
                    <a:pt x="494" y="223"/>
                  </a:lnTo>
                  <a:lnTo>
                    <a:pt x="527" y="239"/>
                  </a:lnTo>
                  <a:lnTo>
                    <a:pt x="563" y="249"/>
                  </a:lnTo>
                  <a:lnTo>
                    <a:pt x="601" y="252"/>
                  </a:lnTo>
                  <a:lnTo>
                    <a:pt x="626" y="250"/>
                  </a:lnTo>
                  <a:lnTo>
                    <a:pt x="650" y="246"/>
                  </a:lnTo>
                  <a:lnTo>
                    <a:pt x="673" y="287"/>
                  </a:lnTo>
                  <a:lnTo>
                    <a:pt x="702" y="325"/>
                  </a:lnTo>
                  <a:lnTo>
                    <a:pt x="735" y="359"/>
                  </a:lnTo>
                  <a:lnTo>
                    <a:pt x="771" y="390"/>
                  </a:lnTo>
                  <a:lnTo>
                    <a:pt x="813" y="418"/>
                  </a:lnTo>
                  <a:lnTo>
                    <a:pt x="860" y="443"/>
                  </a:lnTo>
                  <a:lnTo>
                    <a:pt x="909" y="461"/>
                  </a:lnTo>
                  <a:lnTo>
                    <a:pt x="960" y="473"/>
                  </a:lnTo>
                  <a:lnTo>
                    <a:pt x="1010" y="478"/>
                  </a:lnTo>
                  <a:lnTo>
                    <a:pt x="1061" y="478"/>
                  </a:lnTo>
                  <a:lnTo>
                    <a:pt x="1015" y="521"/>
                  </a:lnTo>
                  <a:lnTo>
                    <a:pt x="965" y="561"/>
                  </a:lnTo>
                  <a:lnTo>
                    <a:pt x="911" y="595"/>
                  </a:lnTo>
                  <a:lnTo>
                    <a:pt x="855" y="622"/>
                  </a:lnTo>
                  <a:lnTo>
                    <a:pt x="795" y="646"/>
                  </a:lnTo>
                  <a:lnTo>
                    <a:pt x="732" y="661"/>
                  </a:lnTo>
                  <a:lnTo>
                    <a:pt x="668" y="672"/>
                  </a:lnTo>
                  <a:lnTo>
                    <a:pt x="601" y="676"/>
                  </a:lnTo>
                  <a:lnTo>
                    <a:pt x="532" y="672"/>
                  </a:lnTo>
                  <a:lnTo>
                    <a:pt x="465" y="661"/>
                  </a:lnTo>
                  <a:lnTo>
                    <a:pt x="402" y="643"/>
                  </a:lnTo>
                  <a:lnTo>
                    <a:pt x="341" y="620"/>
                  </a:lnTo>
                  <a:lnTo>
                    <a:pt x="283" y="591"/>
                  </a:lnTo>
                  <a:lnTo>
                    <a:pt x="228" y="555"/>
                  </a:lnTo>
                  <a:lnTo>
                    <a:pt x="178" y="515"/>
                  </a:lnTo>
                  <a:lnTo>
                    <a:pt x="133" y="469"/>
                  </a:lnTo>
                  <a:lnTo>
                    <a:pt x="92" y="419"/>
                  </a:lnTo>
                  <a:lnTo>
                    <a:pt x="55" y="366"/>
                  </a:lnTo>
                  <a:lnTo>
                    <a:pt x="25" y="308"/>
                  </a:lnTo>
                  <a:lnTo>
                    <a:pt x="0" y="248"/>
                  </a:lnTo>
                  <a:lnTo>
                    <a:pt x="10" y="229"/>
                  </a:lnTo>
                  <a:lnTo>
                    <a:pt x="34" y="186"/>
                  </a:lnTo>
                  <a:lnTo>
                    <a:pt x="65" y="147"/>
                  </a:lnTo>
                  <a:lnTo>
                    <a:pt x="97" y="112"/>
                  </a:lnTo>
                  <a:lnTo>
                    <a:pt x="135" y="80"/>
                  </a:lnTo>
                  <a:lnTo>
                    <a:pt x="177" y="53"/>
                  </a:lnTo>
                  <a:lnTo>
                    <a:pt x="228" y="29"/>
                  </a:lnTo>
                  <a:lnTo>
                    <a:pt x="282" y="12"/>
                  </a:lnTo>
                  <a:lnTo>
                    <a:pt x="338" y="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7FBAB6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503"/>
            <p:cNvSpPr/>
            <p:nvPr/>
          </p:nvSpPr>
          <p:spPr bwMode="auto">
            <a:xfrm>
              <a:off x="5339052" y="2178050"/>
              <a:ext cx="898525" cy="1630363"/>
            </a:xfrm>
            <a:custGeom>
              <a:avLst/>
              <a:gdLst>
                <a:gd name="T0" fmla="*/ 109 w 566"/>
                <a:gd name="T1" fmla="*/ 0 h 1027"/>
                <a:gd name="T2" fmla="*/ 173 w 566"/>
                <a:gd name="T3" fmla="*/ 22 h 1027"/>
                <a:gd name="T4" fmla="*/ 235 w 566"/>
                <a:gd name="T5" fmla="*/ 51 h 1027"/>
                <a:gd name="T6" fmla="*/ 292 w 566"/>
                <a:gd name="T7" fmla="*/ 87 h 1027"/>
                <a:gd name="T8" fmla="*/ 345 w 566"/>
                <a:gd name="T9" fmla="*/ 127 h 1027"/>
                <a:gd name="T10" fmla="*/ 393 w 566"/>
                <a:gd name="T11" fmla="*/ 173 h 1027"/>
                <a:gd name="T12" fmla="*/ 436 w 566"/>
                <a:gd name="T13" fmla="*/ 224 h 1027"/>
                <a:gd name="T14" fmla="*/ 474 w 566"/>
                <a:gd name="T15" fmla="*/ 280 h 1027"/>
                <a:gd name="T16" fmla="*/ 507 w 566"/>
                <a:gd name="T17" fmla="*/ 339 h 1027"/>
                <a:gd name="T18" fmla="*/ 532 w 566"/>
                <a:gd name="T19" fmla="*/ 402 h 1027"/>
                <a:gd name="T20" fmla="*/ 550 w 566"/>
                <a:gd name="T21" fmla="*/ 469 h 1027"/>
                <a:gd name="T22" fmla="*/ 562 w 566"/>
                <a:gd name="T23" fmla="*/ 538 h 1027"/>
                <a:gd name="T24" fmla="*/ 566 w 566"/>
                <a:gd name="T25" fmla="*/ 609 h 1027"/>
                <a:gd name="T26" fmla="*/ 563 w 566"/>
                <a:gd name="T27" fmla="*/ 677 h 1027"/>
                <a:gd name="T28" fmla="*/ 553 w 566"/>
                <a:gd name="T29" fmla="*/ 741 h 1027"/>
                <a:gd name="T30" fmla="*/ 536 w 566"/>
                <a:gd name="T31" fmla="*/ 805 h 1027"/>
                <a:gd name="T32" fmla="*/ 512 w 566"/>
                <a:gd name="T33" fmla="*/ 866 h 1027"/>
                <a:gd name="T34" fmla="*/ 483 w 566"/>
                <a:gd name="T35" fmla="*/ 922 h 1027"/>
                <a:gd name="T36" fmla="*/ 449 w 566"/>
                <a:gd name="T37" fmla="*/ 976 h 1027"/>
                <a:gd name="T38" fmla="*/ 410 w 566"/>
                <a:gd name="T39" fmla="*/ 1025 h 1027"/>
                <a:gd name="T40" fmla="*/ 390 w 566"/>
                <a:gd name="T41" fmla="*/ 1027 h 1027"/>
                <a:gd name="T42" fmla="*/ 341 w 566"/>
                <a:gd name="T43" fmla="*/ 1027 h 1027"/>
                <a:gd name="T44" fmla="*/ 292 w 566"/>
                <a:gd name="T45" fmla="*/ 1021 h 1027"/>
                <a:gd name="T46" fmla="*/ 244 w 566"/>
                <a:gd name="T47" fmla="*/ 1010 h 1027"/>
                <a:gd name="T48" fmla="*/ 198 w 566"/>
                <a:gd name="T49" fmla="*/ 993 h 1027"/>
                <a:gd name="T50" fmla="*/ 153 w 566"/>
                <a:gd name="T51" fmla="*/ 969 h 1027"/>
                <a:gd name="T52" fmla="*/ 116 w 566"/>
                <a:gd name="T53" fmla="*/ 944 h 1027"/>
                <a:gd name="T54" fmla="*/ 81 w 566"/>
                <a:gd name="T55" fmla="*/ 915 h 1027"/>
                <a:gd name="T56" fmla="*/ 50 w 566"/>
                <a:gd name="T57" fmla="*/ 883 h 1027"/>
                <a:gd name="T58" fmla="*/ 24 w 566"/>
                <a:gd name="T59" fmla="*/ 847 h 1027"/>
                <a:gd name="T60" fmla="*/ 0 w 566"/>
                <a:gd name="T61" fmla="*/ 809 h 1027"/>
                <a:gd name="T62" fmla="*/ 34 w 566"/>
                <a:gd name="T63" fmla="*/ 794 h 1027"/>
                <a:gd name="T64" fmla="*/ 64 w 566"/>
                <a:gd name="T65" fmla="*/ 773 h 1027"/>
                <a:gd name="T66" fmla="*/ 91 w 566"/>
                <a:gd name="T67" fmla="*/ 748 h 1027"/>
                <a:gd name="T68" fmla="*/ 113 w 566"/>
                <a:gd name="T69" fmla="*/ 718 h 1027"/>
                <a:gd name="T70" fmla="*/ 129 w 566"/>
                <a:gd name="T71" fmla="*/ 685 h 1027"/>
                <a:gd name="T72" fmla="*/ 139 w 566"/>
                <a:gd name="T73" fmla="*/ 648 h 1027"/>
                <a:gd name="T74" fmla="*/ 143 w 566"/>
                <a:gd name="T75" fmla="*/ 609 h 1027"/>
                <a:gd name="T76" fmla="*/ 140 w 566"/>
                <a:gd name="T77" fmla="*/ 574 h 1027"/>
                <a:gd name="T78" fmla="*/ 131 w 566"/>
                <a:gd name="T79" fmla="*/ 540 h 1027"/>
                <a:gd name="T80" fmla="*/ 117 w 566"/>
                <a:gd name="T81" fmla="*/ 508 h 1027"/>
                <a:gd name="T82" fmla="*/ 98 w 566"/>
                <a:gd name="T83" fmla="*/ 479 h 1027"/>
                <a:gd name="T84" fmla="*/ 109 w 566"/>
                <a:gd name="T85" fmla="*/ 462 h 1027"/>
                <a:gd name="T86" fmla="*/ 134 w 566"/>
                <a:gd name="T87" fmla="*/ 414 h 1027"/>
                <a:gd name="T88" fmla="*/ 153 w 566"/>
                <a:gd name="T89" fmla="*/ 363 h 1027"/>
                <a:gd name="T90" fmla="*/ 165 w 566"/>
                <a:gd name="T91" fmla="*/ 310 h 1027"/>
                <a:gd name="T92" fmla="*/ 172 w 566"/>
                <a:gd name="T93" fmla="*/ 257 h 1027"/>
                <a:gd name="T94" fmla="*/ 172 w 566"/>
                <a:gd name="T95" fmla="*/ 204 h 1027"/>
                <a:gd name="T96" fmla="*/ 165 w 566"/>
                <a:gd name="T97" fmla="*/ 151 h 1027"/>
                <a:gd name="T98" fmla="*/ 152 w 566"/>
                <a:gd name="T99" fmla="*/ 98 h 1027"/>
                <a:gd name="T100" fmla="*/ 134 w 566"/>
                <a:gd name="T101" fmla="*/ 49 h 1027"/>
                <a:gd name="T102" fmla="*/ 109 w 566"/>
                <a:gd name="T103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6" h="1027">
                  <a:moveTo>
                    <a:pt x="109" y="0"/>
                  </a:moveTo>
                  <a:lnTo>
                    <a:pt x="173" y="22"/>
                  </a:lnTo>
                  <a:lnTo>
                    <a:pt x="235" y="51"/>
                  </a:lnTo>
                  <a:lnTo>
                    <a:pt x="292" y="87"/>
                  </a:lnTo>
                  <a:lnTo>
                    <a:pt x="345" y="127"/>
                  </a:lnTo>
                  <a:lnTo>
                    <a:pt x="393" y="173"/>
                  </a:lnTo>
                  <a:lnTo>
                    <a:pt x="436" y="224"/>
                  </a:lnTo>
                  <a:lnTo>
                    <a:pt x="474" y="280"/>
                  </a:lnTo>
                  <a:lnTo>
                    <a:pt x="507" y="339"/>
                  </a:lnTo>
                  <a:lnTo>
                    <a:pt x="532" y="402"/>
                  </a:lnTo>
                  <a:lnTo>
                    <a:pt x="550" y="469"/>
                  </a:lnTo>
                  <a:lnTo>
                    <a:pt x="562" y="538"/>
                  </a:lnTo>
                  <a:lnTo>
                    <a:pt x="566" y="609"/>
                  </a:lnTo>
                  <a:lnTo>
                    <a:pt x="563" y="677"/>
                  </a:lnTo>
                  <a:lnTo>
                    <a:pt x="553" y="741"/>
                  </a:lnTo>
                  <a:lnTo>
                    <a:pt x="536" y="805"/>
                  </a:lnTo>
                  <a:lnTo>
                    <a:pt x="512" y="866"/>
                  </a:lnTo>
                  <a:lnTo>
                    <a:pt x="483" y="922"/>
                  </a:lnTo>
                  <a:lnTo>
                    <a:pt x="449" y="976"/>
                  </a:lnTo>
                  <a:lnTo>
                    <a:pt x="410" y="1025"/>
                  </a:lnTo>
                  <a:lnTo>
                    <a:pt x="390" y="1027"/>
                  </a:lnTo>
                  <a:lnTo>
                    <a:pt x="341" y="1027"/>
                  </a:lnTo>
                  <a:lnTo>
                    <a:pt x="292" y="1021"/>
                  </a:lnTo>
                  <a:lnTo>
                    <a:pt x="244" y="1010"/>
                  </a:lnTo>
                  <a:lnTo>
                    <a:pt x="198" y="993"/>
                  </a:lnTo>
                  <a:lnTo>
                    <a:pt x="153" y="969"/>
                  </a:lnTo>
                  <a:lnTo>
                    <a:pt x="116" y="944"/>
                  </a:lnTo>
                  <a:lnTo>
                    <a:pt x="81" y="915"/>
                  </a:lnTo>
                  <a:lnTo>
                    <a:pt x="50" y="883"/>
                  </a:lnTo>
                  <a:lnTo>
                    <a:pt x="24" y="847"/>
                  </a:lnTo>
                  <a:lnTo>
                    <a:pt x="0" y="809"/>
                  </a:lnTo>
                  <a:lnTo>
                    <a:pt x="34" y="794"/>
                  </a:lnTo>
                  <a:lnTo>
                    <a:pt x="64" y="773"/>
                  </a:lnTo>
                  <a:lnTo>
                    <a:pt x="91" y="748"/>
                  </a:lnTo>
                  <a:lnTo>
                    <a:pt x="113" y="718"/>
                  </a:lnTo>
                  <a:lnTo>
                    <a:pt x="129" y="685"/>
                  </a:lnTo>
                  <a:lnTo>
                    <a:pt x="139" y="648"/>
                  </a:lnTo>
                  <a:lnTo>
                    <a:pt x="143" y="609"/>
                  </a:lnTo>
                  <a:lnTo>
                    <a:pt x="140" y="574"/>
                  </a:lnTo>
                  <a:lnTo>
                    <a:pt x="131" y="540"/>
                  </a:lnTo>
                  <a:lnTo>
                    <a:pt x="117" y="508"/>
                  </a:lnTo>
                  <a:lnTo>
                    <a:pt x="98" y="479"/>
                  </a:lnTo>
                  <a:lnTo>
                    <a:pt x="109" y="462"/>
                  </a:lnTo>
                  <a:lnTo>
                    <a:pt x="134" y="414"/>
                  </a:lnTo>
                  <a:lnTo>
                    <a:pt x="153" y="363"/>
                  </a:lnTo>
                  <a:lnTo>
                    <a:pt x="165" y="310"/>
                  </a:lnTo>
                  <a:lnTo>
                    <a:pt x="172" y="257"/>
                  </a:lnTo>
                  <a:lnTo>
                    <a:pt x="172" y="204"/>
                  </a:lnTo>
                  <a:lnTo>
                    <a:pt x="165" y="151"/>
                  </a:lnTo>
                  <a:lnTo>
                    <a:pt x="152" y="98"/>
                  </a:lnTo>
                  <a:lnTo>
                    <a:pt x="134" y="4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A1CBB7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504"/>
            <p:cNvSpPr/>
            <p:nvPr/>
          </p:nvSpPr>
          <p:spPr bwMode="auto">
            <a:xfrm>
              <a:off x="4223039" y="2136775"/>
              <a:ext cx="1357313" cy="1292225"/>
            </a:xfrm>
            <a:custGeom>
              <a:avLst/>
              <a:gdLst>
                <a:gd name="T0" fmla="*/ 635 w 855"/>
                <a:gd name="T1" fmla="*/ 0 h 814"/>
                <a:gd name="T2" fmla="*/ 685 w 855"/>
                <a:gd name="T3" fmla="*/ 3 h 814"/>
                <a:gd name="T4" fmla="*/ 735 w 855"/>
                <a:gd name="T5" fmla="*/ 9 h 814"/>
                <a:gd name="T6" fmla="*/ 783 w 855"/>
                <a:gd name="T7" fmla="*/ 18 h 814"/>
                <a:gd name="T8" fmla="*/ 811 w 855"/>
                <a:gd name="T9" fmla="*/ 64 h 814"/>
                <a:gd name="T10" fmla="*/ 832 w 855"/>
                <a:gd name="T11" fmla="*/ 114 h 814"/>
                <a:gd name="T12" fmla="*/ 846 w 855"/>
                <a:gd name="T13" fmla="*/ 165 h 814"/>
                <a:gd name="T14" fmla="*/ 854 w 855"/>
                <a:gd name="T15" fmla="*/ 217 h 814"/>
                <a:gd name="T16" fmla="*/ 855 w 855"/>
                <a:gd name="T17" fmla="*/ 270 h 814"/>
                <a:gd name="T18" fmla="*/ 851 w 855"/>
                <a:gd name="T19" fmla="*/ 323 h 814"/>
                <a:gd name="T20" fmla="*/ 839 w 855"/>
                <a:gd name="T21" fmla="*/ 376 h 814"/>
                <a:gd name="T22" fmla="*/ 821 w 855"/>
                <a:gd name="T23" fmla="*/ 428 h 814"/>
                <a:gd name="T24" fmla="*/ 795 w 855"/>
                <a:gd name="T25" fmla="*/ 479 h 814"/>
                <a:gd name="T26" fmla="*/ 788 w 855"/>
                <a:gd name="T27" fmla="*/ 490 h 814"/>
                <a:gd name="T28" fmla="*/ 764 w 855"/>
                <a:gd name="T29" fmla="*/ 467 h 814"/>
                <a:gd name="T30" fmla="*/ 735 w 855"/>
                <a:gd name="T31" fmla="*/ 449 h 814"/>
                <a:gd name="T32" fmla="*/ 703 w 855"/>
                <a:gd name="T33" fmla="*/ 436 h 814"/>
                <a:gd name="T34" fmla="*/ 671 w 855"/>
                <a:gd name="T35" fmla="*/ 427 h 814"/>
                <a:gd name="T36" fmla="*/ 635 w 855"/>
                <a:gd name="T37" fmla="*/ 424 h 814"/>
                <a:gd name="T38" fmla="*/ 595 w 855"/>
                <a:gd name="T39" fmla="*/ 428 h 814"/>
                <a:gd name="T40" fmla="*/ 557 w 855"/>
                <a:gd name="T41" fmla="*/ 439 h 814"/>
                <a:gd name="T42" fmla="*/ 523 w 855"/>
                <a:gd name="T43" fmla="*/ 456 h 814"/>
                <a:gd name="T44" fmla="*/ 493 w 855"/>
                <a:gd name="T45" fmla="*/ 479 h 814"/>
                <a:gd name="T46" fmla="*/ 466 w 855"/>
                <a:gd name="T47" fmla="*/ 507 h 814"/>
                <a:gd name="T48" fmla="*/ 447 w 855"/>
                <a:gd name="T49" fmla="*/ 539 h 814"/>
                <a:gd name="T50" fmla="*/ 432 w 855"/>
                <a:gd name="T51" fmla="*/ 575 h 814"/>
                <a:gd name="T52" fmla="*/ 385 w 855"/>
                <a:gd name="T53" fmla="*/ 575 h 814"/>
                <a:gd name="T54" fmla="*/ 338 w 855"/>
                <a:gd name="T55" fmla="*/ 581 h 814"/>
                <a:gd name="T56" fmla="*/ 292 w 855"/>
                <a:gd name="T57" fmla="*/ 592 h 814"/>
                <a:gd name="T58" fmla="*/ 246 w 855"/>
                <a:gd name="T59" fmla="*/ 607 h 814"/>
                <a:gd name="T60" fmla="*/ 202 w 855"/>
                <a:gd name="T61" fmla="*/ 630 h 814"/>
                <a:gd name="T62" fmla="*/ 157 w 855"/>
                <a:gd name="T63" fmla="*/ 659 h 814"/>
                <a:gd name="T64" fmla="*/ 117 w 855"/>
                <a:gd name="T65" fmla="*/ 693 h 814"/>
                <a:gd name="T66" fmla="*/ 81 w 855"/>
                <a:gd name="T67" fmla="*/ 729 h 814"/>
                <a:gd name="T68" fmla="*/ 51 w 855"/>
                <a:gd name="T69" fmla="*/ 771 h 814"/>
                <a:gd name="T70" fmla="*/ 27 w 855"/>
                <a:gd name="T71" fmla="*/ 814 h 814"/>
                <a:gd name="T72" fmla="*/ 12 w 855"/>
                <a:gd name="T73" fmla="*/ 757 h 814"/>
                <a:gd name="T74" fmla="*/ 3 w 855"/>
                <a:gd name="T75" fmla="*/ 696 h 814"/>
                <a:gd name="T76" fmla="*/ 0 w 855"/>
                <a:gd name="T77" fmla="*/ 635 h 814"/>
                <a:gd name="T78" fmla="*/ 4 w 855"/>
                <a:gd name="T79" fmla="*/ 566 h 814"/>
                <a:gd name="T80" fmla="*/ 15 w 855"/>
                <a:gd name="T81" fmla="*/ 499 h 814"/>
                <a:gd name="T82" fmla="*/ 33 w 855"/>
                <a:gd name="T83" fmla="*/ 435 h 814"/>
                <a:gd name="T84" fmla="*/ 57 w 855"/>
                <a:gd name="T85" fmla="*/ 373 h 814"/>
                <a:gd name="T86" fmla="*/ 87 w 855"/>
                <a:gd name="T87" fmla="*/ 314 h 814"/>
                <a:gd name="T88" fmla="*/ 123 w 855"/>
                <a:gd name="T89" fmla="*/ 261 h 814"/>
                <a:gd name="T90" fmla="*/ 164 w 855"/>
                <a:gd name="T91" fmla="*/ 210 h 814"/>
                <a:gd name="T92" fmla="*/ 210 w 855"/>
                <a:gd name="T93" fmla="*/ 164 h 814"/>
                <a:gd name="T94" fmla="*/ 260 w 855"/>
                <a:gd name="T95" fmla="*/ 123 h 814"/>
                <a:gd name="T96" fmla="*/ 315 w 855"/>
                <a:gd name="T97" fmla="*/ 88 h 814"/>
                <a:gd name="T98" fmla="*/ 372 w 855"/>
                <a:gd name="T99" fmla="*/ 58 h 814"/>
                <a:gd name="T100" fmla="*/ 434 w 855"/>
                <a:gd name="T101" fmla="*/ 33 h 814"/>
                <a:gd name="T102" fmla="*/ 499 w 855"/>
                <a:gd name="T103" fmla="*/ 16 h 814"/>
                <a:gd name="T104" fmla="*/ 566 w 855"/>
                <a:gd name="T105" fmla="*/ 4 h 814"/>
                <a:gd name="T106" fmla="*/ 635 w 855"/>
                <a:gd name="T107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5" h="814">
                  <a:moveTo>
                    <a:pt x="635" y="0"/>
                  </a:moveTo>
                  <a:lnTo>
                    <a:pt x="685" y="3"/>
                  </a:lnTo>
                  <a:lnTo>
                    <a:pt x="735" y="9"/>
                  </a:lnTo>
                  <a:lnTo>
                    <a:pt x="783" y="18"/>
                  </a:lnTo>
                  <a:lnTo>
                    <a:pt x="811" y="64"/>
                  </a:lnTo>
                  <a:lnTo>
                    <a:pt x="832" y="114"/>
                  </a:lnTo>
                  <a:lnTo>
                    <a:pt x="846" y="165"/>
                  </a:lnTo>
                  <a:lnTo>
                    <a:pt x="854" y="217"/>
                  </a:lnTo>
                  <a:lnTo>
                    <a:pt x="855" y="270"/>
                  </a:lnTo>
                  <a:lnTo>
                    <a:pt x="851" y="323"/>
                  </a:lnTo>
                  <a:lnTo>
                    <a:pt x="839" y="376"/>
                  </a:lnTo>
                  <a:lnTo>
                    <a:pt x="821" y="428"/>
                  </a:lnTo>
                  <a:lnTo>
                    <a:pt x="795" y="479"/>
                  </a:lnTo>
                  <a:lnTo>
                    <a:pt x="788" y="490"/>
                  </a:lnTo>
                  <a:lnTo>
                    <a:pt x="764" y="467"/>
                  </a:lnTo>
                  <a:lnTo>
                    <a:pt x="735" y="449"/>
                  </a:lnTo>
                  <a:lnTo>
                    <a:pt x="703" y="436"/>
                  </a:lnTo>
                  <a:lnTo>
                    <a:pt x="671" y="427"/>
                  </a:lnTo>
                  <a:lnTo>
                    <a:pt x="635" y="424"/>
                  </a:lnTo>
                  <a:lnTo>
                    <a:pt x="595" y="428"/>
                  </a:lnTo>
                  <a:lnTo>
                    <a:pt x="557" y="439"/>
                  </a:lnTo>
                  <a:lnTo>
                    <a:pt x="523" y="456"/>
                  </a:lnTo>
                  <a:lnTo>
                    <a:pt x="493" y="479"/>
                  </a:lnTo>
                  <a:lnTo>
                    <a:pt x="466" y="507"/>
                  </a:lnTo>
                  <a:lnTo>
                    <a:pt x="447" y="539"/>
                  </a:lnTo>
                  <a:lnTo>
                    <a:pt x="432" y="575"/>
                  </a:lnTo>
                  <a:lnTo>
                    <a:pt x="385" y="575"/>
                  </a:lnTo>
                  <a:lnTo>
                    <a:pt x="338" y="581"/>
                  </a:lnTo>
                  <a:lnTo>
                    <a:pt x="292" y="592"/>
                  </a:lnTo>
                  <a:lnTo>
                    <a:pt x="246" y="607"/>
                  </a:lnTo>
                  <a:lnTo>
                    <a:pt x="202" y="630"/>
                  </a:lnTo>
                  <a:lnTo>
                    <a:pt x="157" y="659"/>
                  </a:lnTo>
                  <a:lnTo>
                    <a:pt x="117" y="693"/>
                  </a:lnTo>
                  <a:lnTo>
                    <a:pt x="81" y="729"/>
                  </a:lnTo>
                  <a:lnTo>
                    <a:pt x="51" y="771"/>
                  </a:lnTo>
                  <a:lnTo>
                    <a:pt x="27" y="814"/>
                  </a:lnTo>
                  <a:lnTo>
                    <a:pt x="12" y="757"/>
                  </a:lnTo>
                  <a:lnTo>
                    <a:pt x="3" y="696"/>
                  </a:lnTo>
                  <a:lnTo>
                    <a:pt x="0" y="635"/>
                  </a:lnTo>
                  <a:lnTo>
                    <a:pt x="4" y="566"/>
                  </a:lnTo>
                  <a:lnTo>
                    <a:pt x="15" y="499"/>
                  </a:lnTo>
                  <a:lnTo>
                    <a:pt x="33" y="435"/>
                  </a:lnTo>
                  <a:lnTo>
                    <a:pt x="57" y="373"/>
                  </a:lnTo>
                  <a:lnTo>
                    <a:pt x="87" y="314"/>
                  </a:lnTo>
                  <a:lnTo>
                    <a:pt x="123" y="261"/>
                  </a:lnTo>
                  <a:lnTo>
                    <a:pt x="164" y="210"/>
                  </a:lnTo>
                  <a:lnTo>
                    <a:pt x="210" y="164"/>
                  </a:lnTo>
                  <a:lnTo>
                    <a:pt x="260" y="123"/>
                  </a:lnTo>
                  <a:lnTo>
                    <a:pt x="315" y="88"/>
                  </a:lnTo>
                  <a:lnTo>
                    <a:pt x="372" y="58"/>
                  </a:lnTo>
                  <a:lnTo>
                    <a:pt x="434" y="33"/>
                  </a:lnTo>
                  <a:lnTo>
                    <a:pt x="499" y="16"/>
                  </a:lnTo>
                  <a:lnTo>
                    <a:pt x="566" y="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E9EFD5"/>
            </a:solidFill>
            <a:ln w="0">
              <a:noFill/>
              <a:prstDash val="solid"/>
              <a:round/>
            </a:ln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Line 507"/>
            <p:cNvSpPr>
              <a:spLocks noChangeShapeType="1"/>
            </p:cNvSpPr>
            <p:nvPr/>
          </p:nvSpPr>
          <p:spPr bwMode="auto">
            <a:xfrm flipH="1">
              <a:off x="4686589" y="3059113"/>
              <a:ext cx="73025" cy="17463"/>
            </a:xfrm>
            <a:prstGeom prst="line">
              <a:avLst/>
            </a:prstGeom>
            <a:noFill/>
            <a:ln w="1588">
              <a:solidFill>
                <a:srgbClr val="92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2187575" y="434340"/>
            <a:ext cx="757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rgbClr val="7787A0"/>
                </a:solidFill>
              </a:rPr>
              <a:t>ANALYSING USER REQUIREMENTS</a:t>
            </a:r>
            <a:endParaRPr lang="en-US" sz="2400">
              <a:solidFill>
                <a:srgbClr val="7787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53" name="平行四边形 52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平行四边形 53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平行四边形 55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平行四边形 56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平行四边形 58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46" name="平行四边形 45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平行四边形 46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平行四边形 48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平行四边形 49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平行四边形 50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平行四边形 51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任意多边形: 形状 38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998855" y="4140200"/>
            <a:ext cx="10426700" cy="8547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Review and compar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ison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of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 major types of mobile apps and their differences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" name="任意多边形: 形状 39"/>
          <p:cNvSpPr/>
          <p:nvPr/>
        </p:nvSpPr>
        <p:spPr>
          <a:xfrm>
            <a:off x="4838065" y="1676400"/>
            <a:ext cx="2012950" cy="2023110"/>
          </a:xfrm>
          <a:custGeom>
            <a:avLst/>
            <a:gdLst>
              <a:gd name="connsiteX0" fmla="*/ 0 w 4319081"/>
              <a:gd name="connsiteY0" fmla="*/ 0 h 1206230"/>
              <a:gd name="connsiteX1" fmla="*/ 4319081 w 4319081"/>
              <a:gd name="connsiteY1" fmla="*/ 0 h 1206230"/>
              <a:gd name="connsiteX2" fmla="*/ 3793788 w 4319081"/>
              <a:gd name="connsiteY2" fmla="*/ 350196 h 1206230"/>
              <a:gd name="connsiteX3" fmla="*/ 3638145 w 4319081"/>
              <a:gd name="connsiteY3" fmla="*/ 525294 h 1206230"/>
              <a:gd name="connsiteX4" fmla="*/ 3346315 w 4319081"/>
              <a:gd name="connsiteY4" fmla="*/ 661481 h 1206230"/>
              <a:gd name="connsiteX5" fmla="*/ 2723745 w 4319081"/>
              <a:gd name="connsiteY5" fmla="*/ 972766 h 1206230"/>
              <a:gd name="connsiteX6" fmla="*/ 2451371 w 4319081"/>
              <a:gd name="connsiteY6" fmla="*/ 1206230 h 1206230"/>
              <a:gd name="connsiteX7" fmla="*/ 1828800 w 4319081"/>
              <a:gd name="connsiteY7" fmla="*/ 992222 h 1206230"/>
              <a:gd name="connsiteX8" fmla="*/ 972766 w 4319081"/>
              <a:gd name="connsiteY8" fmla="*/ 564205 h 1206230"/>
              <a:gd name="connsiteX9" fmla="*/ 0 w 4319081"/>
              <a:gd name="connsiteY9" fmla="*/ 0 h 12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9081" h="1206230">
                <a:moveTo>
                  <a:pt x="0" y="0"/>
                </a:moveTo>
                <a:lnTo>
                  <a:pt x="4319081" y="0"/>
                </a:lnTo>
                <a:lnTo>
                  <a:pt x="3793788" y="350196"/>
                </a:lnTo>
                <a:lnTo>
                  <a:pt x="3638145" y="525294"/>
                </a:lnTo>
                <a:lnTo>
                  <a:pt x="3346315" y="661481"/>
                </a:lnTo>
                <a:lnTo>
                  <a:pt x="2723745" y="972766"/>
                </a:lnTo>
                <a:lnTo>
                  <a:pt x="2451371" y="1206230"/>
                </a:lnTo>
                <a:lnTo>
                  <a:pt x="1828800" y="992222"/>
                </a:lnTo>
                <a:lnTo>
                  <a:pt x="972766" y="564205"/>
                </a:lnTo>
                <a:lnTo>
                  <a:pt x="0" y="0"/>
                </a:lnTo>
                <a:close/>
              </a:path>
            </a:pathLst>
          </a:cu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562600" y="1951355"/>
            <a:ext cx="828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01</a:t>
            </a:r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-3175" y="0"/>
            <a:ext cx="12198350" cy="6771005"/>
            <a:chOff x="-3242" y="0"/>
            <a:chExt cx="12198484" cy="6858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5" name="矩形 59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矩形 42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53" name="平行四边形 52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平行四边形 53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平行四边形 55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平行四边形 56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" name="平行四边形 58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46" name="平行四边形 45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平行四边形 46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平行四边形 48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平行四边形 49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平行四边形 50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平行四边形 51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任意多边形: 形状 38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任意多边形: 形状 39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任意多边形: 形状 39"/>
          <p:cNvSpPr/>
          <p:nvPr/>
        </p:nvSpPr>
        <p:spPr>
          <a:xfrm>
            <a:off x="4838065" y="1676400"/>
            <a:ext cx="2012950" cy="2023110"/>
          </a:xfrm>
          <a:custGeom>
            <a:avLst/>
            <a:gdLst>
              <a:gd name="connsiteX0" fmla="*/ 0 w 4319081"/>
              <a:gd name="connsiteY0" fmla="*/ 0 h 1206230"/>
              <a:gd name="connsiteX1" fmla="*/ 4319081 w 4319081"/>
              <a:gd name="connsiteY1" fmla="*/ 0 h 1206230"/>
              <a:gd name="connsiteX2" fmla="*/ 3793788 w 4319081"/>
              <a:gd name="connsiteY2" fmla="*/ 350196 h 1206230"/>
              <a:gd name="connsiteX3" fmla="*/ 3638145 w 4319081"/>
              <a:gd name="connsiteY3" fmla="*/ 525294 h 1206230"/>
              <a:gd name="connsiteX4" fmla="*/ 3346315 w 4319081"/>
              <a:gd name="connsiteY4" fmla="*/ 661481 h 1206230"/>
              <a:gd name="connsiteX5" fmla="*/ 2723745 w 4319081"/>
              <a:gd name="connsiteY5" fmla="*/ 972766 h 1206230"/>
              <a:gd name="connsiteX6" fmla="*/ 2451371 w 4319081"/>
              <a:gd name="connsiteY6" fmla="*/ 1206230 h 1206230"/>
              <a:gd name="connsiteX7" fmla="*/ 1828800 w 4319081"/>
              <a:gd name="connsiteY7" fmla="*/ 992222 h 1206230"/>
              <a:gd name="connsiteX8" fmla="*/ 972766 w 4319081"/>
              <a:gd name="connsiteY8" fmla="*/ 564205 h 1206230"/>
              <a:gd name="connsiteX9" fmla="*/ 0 w 4319081"/>
              <a:gd name="connsiteY9" fmla="*/ 0 h 12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9081" h="1206230">
                <a:moveTo>
                  <a:pt x="0" y="0"/>
                </a:moveTo>
                <a:lnTo>
                  <a:pt x="4319081" y="0"/>
                </a:lnTo>
                <a:lnTo>
                  <a:pt x="3793788" y="350196"/>
                </a:lnTo>
                <a:lnTo>
                  <a:pt x="3638145" y="525294"/>
                </a:lnTo>
                <a:lnTo>
                  <a:pt x="3346315" y="661481"/>
                </a:lnTo>
                <a:lnTo>
                  <a:pt x="2723745" y="972766"/>
                </a:lnTo>
                <a:lnTo>
                  <a:pt x="2451371" y="1206230"/>
                </a:lnTo>
                <a:lnTo>
                  <a:pt x="1828800" y="992222"/>
                </a:lnTo>
                <a:lnTo>
                  <a:pt x="972766" y="564205"/>
                </a:lnTo>
                <a:lnTo>
                  <a:pt x="0" y="0"/>
                </a:lnTo>
                <a:close/>
              </a:path>
            </a:pathLst>
          </a:cu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5554980" y="2043430"/>
            <a:ext cx="778510" cy="656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3600">
                <a:solidFill>
                  <a:schemeClr val="bg1"/>
                </a:solidFill>
                <a:sym typeface="+mn-ea"/>
              </a:rPr>
              <a:t>06</a:t>
            </a:r>
            <a:endParaRPr lang="en-US" sz="3600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961515" y="4161155"/>
            <a:ext cx="87483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</a:rPr>
              <a:t>How to estimate mobile app development cost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Freeform 9"/>
          <p:cNvSpPr/>
          <p:nvPr/>
        </p:nvSpPr>
        <p:spPr bwMode="auto">
          <a:xfrm>
            <a:off x="1432560" y="1473115"/>
            <a:ext cx="1929130" cy="1937385"/>
          </a:xfrm>
          <a:custGeom>
            <a:avLst/>
            <a:gdLst>
              <a:gd name="T0" fmla="*/ 375 w 698"/>
              <a:gd name="T1" fmla="*/ 19 h 701"/>
              <a:gd name="T2" fmla="*/ 415 w 698"/>
              <a:gd name="T3" fmla="*/ 7 h 701"/>
              <a:gd name="T4" fmla="*/ 451 w 698"/>
              <a:gd name="T5" fmla="*/ 34 h 701"/>
              <a:gd name="T6" fmla="*/ 494 w 698"/>
              <a:gd name="T7" fmla="*/ 34 h 701"/>
              <a:gd name="T8" fmla="*/ 522 w 698"/>
              <a:gd name="T9" fmla="*/ 67 h 701"/>
              <a:gd name="T10" fmla="*/ 565 w 698"/>
              <a:gd name="T11" fmla="*/ 76 h 701"/>
              <a:gd name="T12" fmla="*/ 584 w 698"/>
              <a:gd name="T13" fmla="*/ 114 h 701"/>
              <a:gd name="T14" fmla="*/ 622 w 698"/>
              <a:gd name="T15" fmla="*/ 133 h 701"/>
              <a:gd name="T16" fmla="*/ 631 w 698"/>
              <a:gd name="T17" fmla="*/ 176 h 701"/>
              <a:gd name="T18" fmla="*/ 664 w 698"/>
              <a:gd name="T19" fmla="*/ 205 h 701"/>
              <a:gd name="T20" fmla="*/ 664 w 698"/>
              <a:gd name="T21" fmla="*/ 247 h 701"/>
              <a:gd name="T22" fmla="*/ 691 w 698"/>
              <a:gd name="T23" fmla="*/ 283 h 701"/>
              <a:gd name="T24" fmla="*/ 679 w 698"/>
              <a:gd name="T25" fmla="*/ 323 h 701"/>
              <a:gd name="T26" fmla="*/ 698 w 698"/>
              <a:gd name="T27" fmla="*/ 364 h 701"/>
              <a:gd name="T28" fmla="*/ 676 w 698"/>
              <a:gd name="T29" fmla="*/ 402 h 701"/>
              <a:gd name="T30" fmla="*/ 683 w 698"/>
              <a:gd name="T31" fmla="*/ 445 h 701"/>
              <a:gd name="T32" fmla="*/ 655 w 698"/>
              <a:gd name="T33" fmla="*/ 478 h 701"/>
              <a:gd name="T34" fmla="*/ 653 w 698"/>
              <a:gd name="T35" fmla="*/ 521 h 701"/>
              <a:gd name="T36" fmla="*/ 617 w 698"/>
              <a:gd name="T37" fmla="*/ 547 h 701"/>
              <a:gd name="T38" fmla="*/ 605 w 698"/>
              <a:gd name="T39" fmla="*/ 587 h 701"/>
              <a:gd name="T40" fmla="*/ 565 w 698"/>
              <a:gd name="T41" fmla="*/ 604 h 701"/>
              <a:gd name="T42" fmla="*/ 541 w 698"/>
              <a:gd name="T43" fmla="*/ 642 h 701"/>
              <a:gd name="T44" fmla="*/ 498 w 698"/>
              <a:gd name="T45" fmla="*/ 646 h 701"/>
              <a:gd name="T46" fmla="*/ 467 w 698"/>
              <a:gd name="T47" fmla="*/ 680 h 701"/>
              <a:gd name="T48" fmla="*/ 425 w 698"/>
              <a:gd name="T49" fmla="*/ 675 h 701"/>
              <a:gd name="T50" fmla="*/ 389 w 698"/>
              <a:gd name="T51" fmla="*/ 699 h 701"/>
              <a:gd name="T52" fmla="*/ 349 w 698"/>
              <a:gd name="T53" fmla="*/ 684 h 701"/>
              <a:gd name="T54" fmla="*/ 306 w 698"/>
              <a:gd name="T55" fmla="*/ 699 h 701"/>
              <a:gd name="T56" fmla="*/ 270 w 698"/>
              <a:gd name="T57" fmla="*/ 675 h 701"/>
              <a:gd name="T58" fmla="*/ 228 w 698"/>
              <a:gd name="T59" fmla="*/ 680 h 701"/>
              <a:gd name="T60" fmla="*/ 197 w 698"/>
              <a:gd name="T61" fmla="*/ 646 h 701"/>
              <a:gd name="T62" fmla="*/ 154 w 698"/>
              <a:gd name="T63" fmla="*/ 642 h 701"/>
              <a:gd name="T64" fmla="*/ 133 w 698"/>
              <a:gd name="T65" fmla="*/ 604 h 701"/>
              <a:gd name="T66" fmla="*/ 90 w 698"/>
              <a:gd name="T67" fmla="*/ 587 h 701"/>
              <a:gd name="T68" fmla="*/ 78 w 698"/>
              <a:gd name="T69" fmla="*/ 547 h 701"/>
              <a:gd name="T70" fmla="*/ 42 w 698"/>
              <a:gd name="T71" fmla="*/ 521 h 701"/>
              <a:gd name="T72" fmla="*/ 40 w 698"/>
              <a:gd name="T73" fmla="*/ 478 h 701"/>
              <a:gd name="T74" fmla="*/ 12 w 698"/>
              <a:gd name="T75" fmla="*/ 445 h 701"/>
              <a:gd name="T76" fmla="*/ 19 w 698"/>
              <a:gd name="T77" fmla="*/ 402 h 701"/>
              <a:gd name="T78" fmla="*/ 0 w 698"/>
              <a:gd name="T79" fmla="*/ 364 h 701"/>
              <a:gd name="T80" fmla="*/ 16 w 698"/>
              <a:gd name="T81" fmla="*/ 323 h 701"/>
              <a:gd name="T82" fmla="*/ 4 w 698"/>
              <a:gd name="T83" fmla="*/ 283 h 701"/>
              <a:gd name="T84" fmla="*/ 31 w 698"/>
              <a:gd name="T85" fmla="*/ 247 h 701"/>
              <a:gd name="T86" fmla="*/ 31 w 698"/>
              <a:gd name="T87" fmla="*/ 205 h 701"/>
              <a:gd name="T88" fmla="*/ 64 w 698"/>
              <a:gd name="T89" fmla="*/ 176 h 701"/>
              <a:gd name="T90" fmla="*/ 73 w 698"/>
              <a:gd name="T91" fmla="*/ 133 h 701"/>
              <a:gd name="T92" fmla="*/ 111 w 698"/>
              <a:gd name="T93" fmla="*/ 114 h 701"/>
              <a:gd name="T94" fmla="*/ 130 w 698"/>
              <a:gd name="T95" fmla="*/ 76 h 701"/>
              <a:gd name="T96" fmla="*/ 173 w 698"/>
              <a:gd name="T97" fmla="*/ 67 h 701"/>
              <a:gd name="T98" fmla="*/ 202 w 698"/>
              <a:gd name="T99" fmla="*/ 34 h 701"/>
              <a:gd name="T100" fmla="*/ 244 w 698"/>
              <a:gd name="T101" fmla="*/ 34 h 701"/>
              <a:gd name="T102" fmla="*/ 280 w 698"/>
              <a:gd name="T103" fmla="*/ 7 h 701"/>
              <a:gd name="T104" fmla="*/ 323 w 698"/>
              <a:gd name="T105" fmla="*/ 19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8" h="701">
                <a:moveTo>
                  <a:pt x="349" y="17"/>
                </a:moveTo>
                <a:lnTo>
                  <a:pt x="361" y="0"/>
                </a:lnTo>
                <a:lnTo>
                  <a:pt x="375" y="19"/>
                </a:lnTo>
                <a:lnTo>
                  <a:pt x="389" y="3"/>
                </a:lnTo>
                <a:lnTo>
                  <a:pt x="399" y="22"/>
                </a:lnTo>
                <a:lnTo>
                  <a:pt x="415" y="7"/>
                </a:lnTo>
                <a:lnTo>
                  <a:pt x="425" y="26"/>
                </a:lnTo>
                <a:lnTo>
                  <a:pt x="444" y="15"/>
                </a:lnTo>
                <a:lnTo>
                  <a:pt x="451" y="34"/>
                </a:lnTo>
                <a:lnTo>
                  <a:pt x="467" y="22"/>
                </a:lnTo>
                <a:lnTo>
                  <a:pt x="475" y="43"/>
                </a:lnTo>
                <a:lnTo>
                  <a:pt x="494" y="34"/>
                </a:lnTo>
                <a:lnTo>
                  <a:pt x="498" y="55"/>
                </a:lnTo>
                <a:lnTo>
                  <a:pt x="517" y="45"/>
                </a:lnTo>
                <a:lnTo>
                  <a:pt x="522" y="67"/>
                </a:lnTo>
                <a:lnTo>
                  <a:pt x="541" y="60"/>
                </a:lnTo>
                <a:lnTo>
                  <a:pt x="543" y="81"/>
                </a:lnTo>
                <a:lnTo>
                  <a:pt x="565" y="76"/>
                </a:lnTo>
                <a:lnTo>
                  <a:pt x="565" y="98"/>
                </a:lnTo>
                <a:lnTo>
                  <a:pt x="584" y="93"/>
                </a:lnTo>
                <a:lnTo>
                  <a:pt x="584" y="114"/>
                </a:lnTo>
                <a:lnTo>
                  <a:pt x="605" y="114"/>
                </a:lnTo>
                <a:lnTo>
                  <a:pt x="600" y="133"/>
                </a:lnTo>
                <a:lnTo>
                  <a:pt x="622" y="133"/>
                </a:lnTo>
                <a:lnTo>
                  <a:pt x="617" y="155"/>
                </a:lnTo>
                <a:lnTo>
                  <a:pt x="638" y="157"/>
                </a:lnTo>
                <a:lnTo>
                  <a:pt x="631" y="176"/>
                </a:lnTo>
                <a:lnTo>
                  <a:pt x="653" y="181"/>
                </a:lnTo>
                <a:lnTo>
                  <a:pt x="643" y="200"/>
                </a:lnTo>
                <a:lnTo>
                  <a:pt x="664" y="205"/>
                </a:lnTo>
                <a:lnTo>
                  <a:pt x="655" y="224"/>
                </a:lnTo>
                <a:lnTo>
                  <a:pt x="676" y="231"/>
                </a:lnTo>
                <a:lnTo>
                  <a:pt x="664" y="247"/>
                </a:lnTo>
                <a:lnTo>
                  <a:pt x="683" y="257"/>
                </a:lnTo>
                <a:lnTo>
                  <a:pt x="672" y="273"/>
                </a:lnTo>
                <a:lnTo>
                  <a:pt x="691" y="283"/>
                </a:lnTo>
                <a:lnTo>
                  <a:pt x="676" y="300"/>
                </a:lnTo>
                <a:lnTo>
                  <a:pt x="695" y="309"/>
                </a:lnTo>
                <a:lnTo>
                  <a:pt x="679" y="323"/>
                </a:lnTo>
                <a:lnTo>
                  <a:pt x="698" y="338"/>
                </a:lnTo>
                <a:lnTo>
                  <a:pt x="681" y="349"/>
                </a:lnTo>
                <a:lnTo>
                  <a:pt x="698" y="364"/>
                </a:lnTo>
                <a:lnTo>
                  <a:pt x="679" y="376"/>
                </a:lnTo>
                <a:lnTo>
                  <a:pt x="695" y="392"/>
                </a:lnTo>
                <a:lnTo>
                  <a:pt x="676" y="402"/>
                </a:lnTo>
                <a:lnTo>
                  <a:pt x="691" y="418"/>
                </a:lnTo>
                <a:lnTo>
                  <a:pt x="672" y="428"/>
                </a:lnTo>
                <a:lnTo>
                  <a:pt x="683" y="445"/>
                </a:lnTo>
                <a:lnTo>
                  <a:pt x="664" y="454"/>
                </a:lnTo>
                <a:lnTo>
                  <a:pt x="676" y="471"/>
                </a:lnTo>
                <a:lnTo>
                  <a:pt x="655" y="478"/>
                </a:lnTo>
                <a:lnTo>
                  <a:pt x="664" y="497"/>
                </a:lnTo>
                <a:lnTo>
                  <a:pt x="643" y="502"/>
                </a:lnTo>
                <a:lnTo>
                  <a:pt x="653" y="521"/>
                </a:lnTo>
                <a:lnTo>
                  <a:pt x="631" y="525"/>
                </a:lnTo>
                <a:lnTo>
                  <a:pt x="638" y="544"/>
                </a:lnTo>
                <a:lnTo>
                  <a:pt x="617" y="547"/>
                </a:lnTo>
                <a:lnTo>
                  <a:pt x="622" y="568"/>
                </a:lnTo>
                <a:lnTo>
                  <a:pt x="600" y="568"/>
                </a:lnTo>
                <a:lnTo>
                  <a:pt x="605" y="587"/>
                </a:lnTo>
                <a:lnTo>
                  <a:pt x="584" y="587"/>
                </a:lnTo>
                <a:lnTo>
                  <a:pt x="584" y="608"/>
                </a:lnTo>
                <a:lnTo>
                  <a:pt x="565" y="604"/>
                </a:lnTo>
                <a:lnTo>
                  <a:pt x="565" y="625"/>
                </a:lnTo>
                <a:lnTo>
                  <a:pt x="543" y="620"/>
                </a:lnTo>
                <a:lnTo>
                  <a:pt x="541" y="642"/>
                </a:lnTo>
                <a:lnTo>
                  <a:pt x="522" y="635"/>
                </a:lnTo>
                <a:lnTo>
                  <a:pt x="517" y="656"/>
                </a:lnTo>
                <a:lnTo>
                  <a:pt x="498" y="646"/>
                </a:lnTo>
                <a:lnTo>
                  <a:pt x="494" y="668"/>
                </a:lnTo>
                <a:lnTo>
                  <a:pt x="475" y="658"/>
                </a:lnTo>
                <a:lnTo>
                  <a:pt x="467" y="680"/>
                </a:lnTo>
                <a:lnTo>
                  <a:pt x="451" y="668"/>
                </a:lnTo>
                <a:lnTo>
                  <a:pt x="444" y="687"/>
                </a:lnTo>
                <a:lnTo>
                  <a:pt x="425" y="675"/>
                </a:lnTo>
                <a:lnTo>
                  <a:pt x="415" y="694"/>
                </a:lnTo>
                <a:lnTo>
                  <a:pt x="399" y="680"/>
                </a:lnTo>
                <a:lnTo>
                  <a:pt x="389" y="699"/>
                </a:lnTo>
                <a:lnTo>
                  <a:pt x="375" y="682"/>
                </a:lnTo>
                <a:lnTo>
                  <a:pt x="361" y="701"/>
                </a:lnTo>
                <a:lnTo>
                  <a:pt x="349" y="684"/>
                </a:lnTo>
                <a:lnTo>
                  <a:pt x="334" y="701"/>
                </a:lnTo>
                <a:lnTo>
                  <a:pt x="323" y="682"/>
                </a:lnTo>
                <a:lnTo>
                  <a:pt x="306" y="699"/>
                </a:lnTo>
                <a:lnTo>
                  <a:pt x="296" y="680"/>
                </a:lnTo>
                <a:lnTo>
                  <a:pt x="280" y="694"/>
                </a:lnTo>
                <a:lnTo>
                  <a:pt x="270" y="675"/>
                </a:lnTo>
                <a:lnTo>
                  <a:pt x="254" y="687"/>
                </a:lnTo>
                <a:lnTo>
                  <a:pt x="244" y="668"/>
                </a:lnTo>
                <a:lnTo>
                  <a:pt x="228" y="680"/>
                </a:lnTo>
                <a:lnTo>
                  <a:pt x="221" y="658"/>
                </a:lnTo>
                <a:lnTo>
                  <a:pt x="202" y="668"/>
                </a:lnTo>
                <a:lnTo>
                  <a:pt x="197" y="646"/>
                </a:lnTo>
                <a:lnTo>
                  <a:pt x="178" y="656"/>
                </a:lnTo>
                <a:lnTo>
                  <a:pt x="173" y="635"/>
                </a:lnTo>
                <a:lnTo>
                  <a:pt x="154" y="642"/>
                </a:lnTo>
                <a:lnTo>
                  <a:pt x="152" y="620"/>
                </a:lnTo>
                <a:lnTo>
                  <a:pt x="130" y="625"/>
                </a:lnTo>
                <a:lnTo>
                  <a:pt x="133" y="604"/>
                </a:lnTo>
                <a:lnTo>
                  <a:pt x="111" y="608"/>
                </a:lnTo>
                <a:lnTo>
                  <a:pt x="111" y="587"/>
                </a:lnTo>
                <a:lnTo>
                  <a:pt x="90" y="587"/>
                </a:lnTo>
                <a:lnTo>
                  <a:pt x="95" y="568"/>
                </a:lnTo>
                <a:lnTo>
                  <a:pt x="73" y="568"/>
                </a:lnTo>
                <a:lnTo>
                  <a:pt x="78" y="547"/>
                </a:lnTo>
                <a:lnTo>
                  <a:pt x="57" y="544"/>
                </a:lnTo>
                <a:lnTo>
                  <a:pt x="64" y="525"/>
                </a:lnTo>
                <a:lnTo>
                  <a:pt x="42" y="521"/>
                </a:lnTo>
                <a:lnTo>
                  <a:pt x="52" y="502"/>
                </a:lnTo>
                <a:lnTo>
                  <a:pt x="31" y="497"/>
                </a:lnTo>
                <a:lnTo>
                  <a:pt x="40" y="478"/>
                </a:lnTo>
                <a:lnTo>
                  <a:pt x="19" y="471"/>
                </a:lnTo>
                <a:lnTo>
                  <a:pt x="31" y="454"/>
                </a:lnTo>
                <a:lnTo>
                  <a:pt x="12" y="445"/>
                </a:lnTo>
                <a:lnTo>
                  <a:pt x="23" y="428"/>
                </a:lnTo>
                <a:lnTo>
                  <a:pt x="4" y="418"/>
                </a:lnTo>
                <a:lnTo>
                  <a:pt x="19" y="402"/>
                </a:lnTo>
                <a:lnTo>
                  <a:pt x="0" y="392"/>
                </a:lnTo>
                <a:lnTo>
                  <a:pt x="16" y="376"/>
                </a:lnTo>
                <a:lnTo>
                  <a:pt x="0" y="364"/>
                </a:lnTo>
                <a:lnTo>
                  <a:pt x="14" y="349"/>
                </a:lnTo>
                <a:lnTo>
                  <a:pt x="0" y="338"/>
                </a:lnTo>
                <a:lnTo>
                  <a:pt x="16" y="323"/>
                </a:lnTo>
                <a:lnTo>
                  <a:pt x="0" y="309"/>
                </a:lnTo>
                <a:lnTo>
                  <a:pt x="19" y="300"/>
                </a:lnTo>
                <a:lnTo>
                  <a:pt x="4" y="283"/>
                </a:lnTo>
                <a:lnTo>
                  <a:pt x="23" y="273"/>
                </a:lnTo>
                <a:lnTo>
                  <a:pt x="12" y="257"/>
                </a:lnTo>
                <a:lnTo>
                  <a:pt x="31" y="247"/>
                </a:lnTo>
                <a:lnTo>
                  <a:pt x="19" y="231"/>
                </a:lnTo>
                <a:lnTo>
                  <a:pt x="40" y="224"/>
                </a:lnTo>
                <a:lnTo>
                  <a:pt x="31" y="205"/>
                </a:lnTo>
                <a:lnTo>
                  <a:pt x="52" y="200"/>
                </a:lnTo>
                <a:lnTo>
                  <a:pt x="42" y="181"/>
                </a:lnTo>
                <a:lnTo>
                  <a:pt x="64" y="176"/>
                </a:lnTo>
                <a:lnTo>
                  <a:pt x="57" y="157"/>
                </a:lnTo>
                <a:lnTo>
                  <a:pt x="78" y="155"/>
                </a:lnTo>
                <a:lnTo>
                  <a:pt x="73" y="133"/>
                </a:lnTo>
                <a:lnTo>
                  <a:pt x="95" y="133"/>
                </a:lnTo>
                <a:lnTo>
                  <a:pt x="90" y="114"/>
                </a:lnTo>
                <a:lnTo>
                  <a:pt x="111" y="114"/>
                </a:lnTo>
                <a:lnTo>
                  <a:pt x="111" y="93"/>
                </a:lnTo>
                <a:lnTo>
                  <a:pt x="133" y="98"/>
                </a:lnTo>
                <a:lnTo>
                  <a:pt x="130" y="76"/>
                </a:lnTo>
                <a:lnTo>
                  <a:pt x="152" y="81"/>
                </a:lnTo>
                <a:lnTo>
                  <a:pt x="154" y="60"/>
                </a:lnTo>
                <a:lnTo>
                  <a:pt x="173" y="67"/>
                </a:lnTo>
                <a:lnTo>
                  <a:pt x="178" y="45"/>
                </a:lnTo>
                <a:lnTo>
                  <a:pt x="197" y="55"/>
                </a:lnTo>
                <a:lnTo>
                  <a:pt x="202" y="34"/>
                </a:lnTo>
                <a:lnTo>
                  <a:pt x="221" y="43"/>
                </a:lnTo>
                <a:lnTo>
                  <a:pt x="228" y="22"/>
                </a:lnTo>
                <a:lnTo>
                  <a:pt x="244" y="34"/>
                </a:lnTo>
                <a:lnTo>
                  <a:pt x="254" y="15"/>
                </a:lnTo>
                <a:lnTo>
                  <a:pt x="270" y="26"/>
                </a:lnTo>
                <a:lnTo>
                  <a:pt x="280" y="7"/>
                </a:lnTo>
                <a:lnTo>
                  <a:pt x="296" y="22"/>
                </a:lnTo>
                <a:lnTo>
                  <a:pt x="306" y="3"/>
                </a:lnTo>
                <a:lnTo>
                  <a:pt x="323" y="19"/>
                </a:lnTo>
                <a:lnTo>
                  <a:pt x="334" y="0"/>
                </a:lnTo>
                <a:lnTo>
                  <a:pt x="349" y="17"/>
                </a:lnTo>
                <a:close/>
              </a:path>
            </a:pathLst>
          </a:custGeom>
          <a:solidFill>
            <a:srgbClr val="7FBAB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9"/>
          <p:cNvSpPr/>
          <p:nvPr/>
        </p:nvSpPr>
        <p:spPr bwMode="auto">
          <a:xfrm>
            <a:off x="5133975" y="1473115"/>
            <a:ext cx="1929130" cy="1937385"/>
          </a:xfrm>
          <a:custGeom>
            <a:avLst/>
            <a:gdLst>
              <a:gd name="T0" fmla="*/ 375 w 698"/>
              <a:gd name="T1" fmla="*/ 19 h 701"/>
              <a:gd name="T2" fmla="*/ 415 w 698"/>
              <a:gd name="T3" fmla="*/ 7 h 701"/>
              <a:gd name="T4" fmla="*/ 451 w 698"/>
              <a:gd name="T5" fmla="*/ 34 h 701"/>
              <a:gd name="T6" fmla="*/ 494 w 698"/>
              <a:gd name="T7" fmla="*/ 34 h 701"/>
              <a:gd name="T8" fmla="*/ 522 w 698"/>
              <a:gd name="T9" fmla="*/ 67 h 701"/>
              <a:gd name="T10" fmla="*/ 565 w 698"/>
              <a:gd name="T11" fmla="*/ 76 h 701"/>
              <a:gd name="T12" fmla="*/ 584 w 698"/>
              <a:gd name="T13" fmla="*/ 114 h 701"/>
              <a:gd name="T14" fmla="*/ 622 w 698"/>
              <a:gd name="T15" fmla="*/ 133 h 701"/>
              <a:gd name="T16" fmla="*/ 631 w 698"/>
              <a:gd name="T17" fmla="*/ 176 h 701"/>
              <a:gd name="T18" fmla="*/ 664 w 698"/>
              <a:gd name="T19" fmla="*/ 205 h 701"/>
              <a:gd name="T20" fmla="*/ 664 w 698"/>
              <a:gd name="T21" fmla="*/ 247 h 701"/>
              <a:gd name="T22" fmla="*/ 691 w 698"/>
              <a:gd name="T23" fmla="*/ 283 h 701"/>
              <a:gd name="T24" fmla="*/ 679 w 698"/>
              <a:gd name="T25" fmla="*/ 323 h 701"/>
              <a:gd name="T26" fmla="*/ 698 w 698"/>
              <a:gd name="T27" fmla="*/ 364 h 701"/>
              <a:gd name="T28" fmla="*/ 676 w 698"/>
              <a:gd name="T29" fmla="*/ 402 h 701"/>
              <a:gd name="T30" fmla="*/ 683 w 698"/>
              <a:gd name="T31" fmla="*/ 445 h 701"/>
              <a:gd name="T32" fmla="*/ 655 w 698"/>
              <a:gd name="T33" fmla="*/ 478 h 701"/>
              <a:gd name="T34" fmla="*/ 653 w 698"/>
              <a:gd name="T35" fmla="*/ 521 h 701"/>
              <a:gd name="T36" fmla="*/ 617 w 698"/>
              <a:gd name="T37" fmla="*/ 547 h 701"/>
              <a:gd name="T38" fmla="*/ 605 w 698"/>
              <a:gd name="T39" fmla="*/ 587 h 701"/>
              <a:gd name="T40" fmla="*/ 565 w 698"/>
              <a:gd name="T41" fmla="*/ 604 h 701"/>
              <a:gd name="T42" fmla="*/ 541 w 698"/>
              <a:gd name="T43" fmla="*/ 642 h 701"/>
              <a:gd name="T44" fmla="*/ 498 w 698"/>
              <a:gd name="T45" fmla="*/ 646 h 701"/>
              <a:gd name="T46" fmla="*/ 467 w 698"/>
              <a:gd name="T47" fmla="*/ 680 h 701"/>
              <a:gd name="T48" fmla="*/ 425 w 698"/>
              <a:gd name="T49" fmla="*/ 675 h 701"/>
              <a:gd name="T50" fmla="*/ 389 w 698"/>
              <a:gd name="T51" fmla="*/ 699 h 701"/>
              <a:gd name="T52" fmla="*/ 349 w 698"/>
              <a:gd name="T53" fmla="*/ 684 h 701"/>
              <a:gd name="T54" fmla="*/ 306 w 698"/>
              <a:gd name="T55" fmla="*/ 699 h 701"/>
              <a:gd name="T56" fmla="*/ 270 w 698"/>
              <a:gd name="T57" fmla="*/ 675 h 701"/>
              <a:gd name="T58" fmla="*/ 228 w 698"/>
              <a:gd name="T59" fmla="*/ 680 h 701"/>
              <a:gd name="T60" fmla="*/ 197 w 698"/>
              <a:gd name="T61" fmla="*/ 646 h 701"/>
              <a:gd name="T62" fmla="*/ 154 w 698"/>
              <a:gd name="T63" fmla="*/ 642 h 701"/>
              <a:gd name="T64" fmla="*/ 133 w 698"/>
              <a:gd name="T65" fmla="*/ 604 h 701"/>
              <a:gd name="T66" fmla="*/ 90 w 698"/>
              <a:gd name="T67" fmla="*/ 587 h 701"/>
              <a:gd name="T68" fmla="*/ 78 w 698"/>
              <a:gd name="T69" fmla="*/ 547 h 701"/>
              <a:gd name="T70" fmla="*/ 42 w 698"/>
              <a:gd name="T71" fmla="*/ 521 h 701"/>
              <a:gd name="T72" fmla="*/ 40 w 698"/>
              <a:gd name="T73" fmla="*/ 478 h 701"/>
              <a:gd name="T74" fmla="*/ 12 w 698"/>
              <a:gd name="T75" fmla="*/ 445 h 701"/>
              <a:gd name="T76" fmla="*/ 19 w 698"/>
              <a:gd name="T77" fmla="*/ 402 h 701"/>
              <a:gd name="T78" fmla="*/ 0 w 698"/>
              <a:gd name="T79" fmla="*/ 364 h 701"/>
              <a:gd name="T80" fmla="*/ 16 w 698"/>
              <a:gd name="T81" fmla="*/ 323 h 701"/>
              <a:gd name="T82" fmla="*/ 4 w 698"/>
              <a:gd name="T83" fmla="*/ 283 h 701"/>
              <a:gd name="T84" fmla="*/ 31 w 698"/>
              <a:gd name="T85" fmla="*/ 247 h 701"/>
              <a:gd name="T86" fmla="*/ 31 w 698"/>
              <a:gd name="T87" fmla="*/ 205 h 701"/>
              <a:gd name="T88" fmla="*/ 64 w 698"/>
              <a:gd name="T89" fmla="*/ 176 h 701"/>
              <a:gd name="T90" fmla="*/ 73 w 698"/>
              <a:gd name="T91" fmla="*/ 133 h 701"/>
              <a:gd name="T92" fmla="*/ 111 w 698"/>
              <a:gd name="T93" fmla="*/ 114 h 701"/>
              <a:gd name="T94" fmla="*/ 130 w 698"/>
              <a:gd name="T95" fmla="*/ 76 h 701"/>
              <a:gd name="T96" fmla="*/ 173 w 698"/>
              <a:gd name="T97" fmla="*/ 67 h 701"/>
              <a:gd name="T98" fmla="*/ 202 w 698"/>
              <a:gd name="T99" fmla="*/ 34 h 701"/>
              <a:gd name="T100" fmla="*/ 244 w 698"/>
              <a:gd name="T101" fmla="*/ 34 h 701"/>
              <a:gd name="T102" fmla="*/ 280 w 698"/>
              <a:gd name="T103" fmla="*/ 7 h 701"/>
              <a:gd name="T104" fmla="*/ 323 w 698"/>
              <a:gd name="T105" fmla="*/ 19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8" h="701">
                <a:moveTo>
                  <a:pt x="349" y="17"/>
                </a:moveTo>
                <a:lnTo>
                  <a:pt x="361" y="0"/>
                </a:lnTo>
                <a:lnTo>
                  <a:pt x="375" y="19"/>
                </a:lnTo>
                <a:lnTo>
                  <a:pt x="389" y="3"/>
                </a:lnTo>
                <a:lnTo>
                  <a:pt x="399" y="22"/>
                </a:lnTo>
                <a:lnTo>
                  <a:pt x="415" y="7"/>
                </a:lnTo>
                <a:lnTo>
                  <a:pt x="425" y="26"/>
                </a:lnTo>
                <a:lnTo>
                  <a:pt x="444" y="15"/>
                </a:lnTo>
                <a:lnTo>
                  <a:pt x="451" y="34"/>
                </a:lnTo>
                <a:lnTo>
                  <a:pt x="467" y="22"/>
                </a:lnTo>
                <a:lnTo>
                  <a:pt x="475" y="43"/>
                </a:lnTo>
                <a:lnTo>
                  <a:pt x="494" y="34"/>
                </a:lnTo>
                <a:lnTo>
                  <a:pt x="498" y="55"/>
                </a:lnTo>
                <a:lnTo>
                  <a:pt x="517" y="45"/>
                </a:lnTo>
                <a:lnTo>
                  <a:pt x="522" y="67"/>
                </a:lnTo>
                <a:lnTo>
                  <a:pt x="541" y="60"/>
                </a:lnTo>
                <a:lnTo>
                  <a:pt x="543" y="81"/>
                </a:lnTo>
                <a:lnTo>
                  <a:pt x="565" y="76"/>
                </a:lnTo>
                <a:lnTo>
                  <a:pt x="565" y="98"/>
                </a:lnTo>
                <a:lnTo>
                  <a:pt x="584" y="93"/>
                </a:lnTo>
                <a:lnTo>
                  <a:pt x="584" y="114"/>
                </a:lnTo>
                <a:lnTo>
                  <a:pt x="605" y="114"/>
                </a:lnTo>
                <a:lnTo>
                  <a:pt x="600" y="133"/>
                </a:lnTo>
                <a:lnTo>
                  <a:pt x="622" y="133"/>
                </a:lnTo>
                <a:lnTo>
                  <a:pt x="617" y="155"/>
                </a:lnTo>
                <a:lnTo>
                  <a:pt x="638" y="157"/>
                </a:lnTo>
                <a:lnTo>
                  <a:pt x="631" y="176"/>
                </a:lnTo>
                <a:lnTo>
                  <a:pt x="653" y="181"/>
                </a:lnTo>
                <a:lnTo>
                  <a:pt x="643" y="200"/>
                </a:lnTo>
                <a:lnTo>
                  <a:pt x="664" y="205"/>
                </a:lnTo>
                <a:lnTo>
                  <a:pt x="655" y="224"/>
                </a:lnTo>
                <a:lnTo>
                  <a:pt x="676" y="231"/>
                </a:lnTo>
                <a:lnTo>
                  <a:pt x="664" y="247"/>
                </a:lnTo>
                <a:lnTo>
                  <a:pt x="683" y="257"/>
                </a:lnTo>
                <a:lnTo>
                  <a:pt x="672" y="273"/>
                </a:lnTo>
                <a:lnTo>
                  <a:pt x="691" y="283"/>
                </a:lnTo>
                <a:lnTo>
                  <a:pt x="676" y="300"/>
                </a:lnTo>
                <a:lnTo>
                  <a:pt x="695" y="309"/>
                </a:lnTo>
                <a:lnTo>
                  <a:pt x="679" y="323"/>
                </a:lnTo>
                <a:lnTo>
                  <a:pt x="698" y="338"/>
                </a:lnTo>
                <a:lnTo>
                  <a:pt x="681" y="349"/>
                </a:lnTo>
                <a:lnTo>
                  <a:pt x="698" y="364"/>
                </a:lnTo>
                <a:lnTo>
                  <a:pt x="679" y="376"/>
                </a:lnTo>
                <a:lnTo>
                  <a:pt x="695" y="392"/>
                </a:lnTo>
                <a:lnTo>
                  <a:pt x="676" y="402"/>
                </a:lnTo>
                <a:lnTo>
                  <a:pt x="691" y="418"/>
                </a:lnTo>
                <a:lnTo>
                  <a:pt x="672" y="428"/>
                </a:lnTo>
                <a:lnTo>
                  <a:pt x="683" y="445"/>
                </a:lnTo>
                <a:lnTo>
                  <a:pt x="664" y="454"/>
                </a:lnTo>
                <a:lnTo>
                  <a:pt x="676" y="471"/>
                </a:lnTo>
                <a:lnTo>
                  <a:pt x="655" y="478"/>
                </a:lnTo>
                <a:lnTo>
                  <a:pt x="664" y="497"/>
                </a:lnTo>
                <a:lnTo>
                  <a:pt x="643" y="502"/>
                </a:lnTo>
                <a:lnTo>
                  <a:pt x="653" y="521"/>
                </a:lnTo>
                <a:lnTo>
                  <a:pt x="631" y="525"/>
                </a:lnTo>
                <a:lnTo>
                  <a:pt x="638" y="544"/>
                </a:lnTo>
                <a:lnTo>
                  <a:pt x="617" y="547"/>
                </a:lnTo>
                <a:lnTo>
                  <a:pt x="622" y="568"/>
                </a:lnTo>
                <a:lnTo>
                  <a:pt x="600" y="568"/>
                </a:lnTo>
                <a:lnTo>
                  <a:pt x="605" y="587"/>
                </a:lnTo>
                <a:lnTo>
                  <a:pt x="584" y="587"/>
                </a:lnTo>
                <a:lnTo>
                  <a:pt x="584" y="608"/>
                </a:lnTo>
                <a:lnTo>
                  <a:pt x="565" y="604"/>
                </a:lnTo>
                <a:lnTo>
                  <a:pt x="565" y="625"/>
                </a:lnTo>
                <a:lnTo>
                  <a:pt x="543" y="620"/>
                </a:lnTo>
                <a:lnTo>
                  <a:pt x="541" y="642"/>
                </a:lnTo>
                <a:lnTo>
                  <a:pt x="522" y="635"/>
                </a:lnTo>
                <a:lnTo>
                  <a:pt x="517" y="656"/>
                </a:lnTo>
                <a:lnTo>
                  <a:pt x="498" y="646"/>
                </a:lnTo>
                <a:lnTo>
                  <a:pt x="494" y="668"/>
                </a:lnTo>
                <a:lnTo>
                  <a:pt x="475" y="658"/>
                </a:lnTo>
                <a:lnTo>
                  <a:pt x="467" y="680"/>
                </a:lnTo>
                <a:lnTo>
                  <a:pt x="451" y="668"/>
                </a:lnTo>
                <a:lnTo>
                  <a:pt x="444" y="687"/>
                </a:lnTo>
                <a:lnTo>
                  <a:pt x="425" y="675"/>
                </a:lnTo>
                <a:lnTo>
                  <a:pt x="415" y="694"/>
                </a:lnTo>
                <a:lnTo>
                  <a:pt x="399" y="680"/>
                </a:lnTo>
                <a:lnTo>
                  <a:pt x="389" y="699"/>
                </a:lnTo>
                <a:lnTo>
                  <a:pt x="375" y="682"/>
                </a:lnTo>
                <a:lnTo>
                  <a:pt x="361" y="701"/>
                </a:lnTo>
                <a:lnTo>
                  <a:pt x="349" y="684"/>
                </a:lnTo>
                <a:lnTo>
                  <a:pt x="334" y="701"/>
                </a:lnTo>
                <a:lnTo>
                  <a:pt x="323" y="682"/>
                </a:lnTo>
                <a:lnTo>
                  <a:pt x="306" y="699"/>
                </a:lnTo>
                <a:lnTo>
                  <a:pt x="296" y="680"/>
                </a:lnTo>
                <a:lnTo>
                  <a:pt x="280" y="694"/>
                </a:lnTo>
                <a:lnTo>
                  <a:pt x="270" y="675"/>
                </a:lnTo>
                <a:lnTo>
                  <a:pt x="254" y="687"/>
                </a:lnTo>
                <a:lnTo>
                  <a:pt x="244" y="668"/>
                </a:lnTo>
                <a:lnTo>
                  <a:pt x="228" y="680"/>
                </a:lnTo>
                <a:lnTo>
                  <a:pt x="221" y="658"/>
                </a:lnTo>
                <a:lnTo>
                  <a:pt x="202" y="668"/>
                </a:lnTo>
                <a:lnTo>
                  <a:pt x="197" y="646"/>
                </a:lnTo>
                <a:lnTo>
                  <a:pt x="178" y="656"/>
                </a:lnTo>
                <a:lnTo>
                  <a:pt x="173" y="635"/>
                </a:lnTo>
                <a:lnTo>
                  <a:pt x="154" y="642"/>
                </a:lnTo>
                <a:lnTo>
                  <a:pt x="152" y="620"/>
                </a:lnTo>
                <a:lnTo>
                  <a:pt x="130" y="625"/>
                </a:lnTo>
                <a:lnTo>
                  <a:pt x="133" y="604"/>
                </a:lnTo>
                <a:lnTo>
                  <a:pt x="111" y="608"/>
                </a:lnTo>
                <a:lnTo>
                  <a:pt x="111" y="587"/>
                </a:lnTo>
                <a:lnTo>
                  <a:pt x="90" y="587"/>
                </a:lnTo>
                <a:lnTo>
                  <a:pt x="95" y="568"/>
                </a:lnTo>
                <a:lnTo>
                  <a:pt x="73" y="568"/>
                </a:lnTo>
                <a:lnTo>
                  <a:pt x="78" y="547"/>
                </a:lnTo>
                <a:lnTo>
                  <a:pt x="57" y="544"/>
                </a:lnTo>
                <a:lnTo>
                  <a:pt x="64" y="525"/>
                </a:lnTo>
                <a:lnTo>
                  <a:pt x="42" y="521"/>
                </a:lnTo>
                <a:lnTo>
                  <a:pt x="52" y="502"/>
                </a:lnTo>
                <a:lnTo>
                  <a:pt x="31" y="497"/>
                </a:lnTo>
                <a:lnTo>
                  <a:pt x="40" y="478"/>
                </a:lnTo>
                <a:lnTo>
                  <a:pt x="19" y="471"/>
                </a:lnTo>
                <a:lnTo>
                  <a:pt x="31" y="454"/>
                </a:lnTo>
                <a:lnTo>
                  <a:pt x="12" y="445"/>
                </a:lnTo>
                <a:lnTo>
                  <a:pt x="23" y="428"/>
                </a:lnTo>
                <a:lnTo>
                  <a:pt x="4" y="418"/>
                </a:lnTo>
                <a:lnTo>
                  <a:pt x="19" y="402"/>
                </a:lnTo>
                <a:lnTo>
                  <a:pt x="0" y="392"/>
                </a:lnTo>
                <a:lnTo>
                  <a:pt x="16" y="376"/>
                </a:lnTo>
                <a:lnTo>
                  <a:pt x="0" y="364"/>
                </a:lnTo>
                <a:lnTo>
                  <a:pt x="14" y="349"/>
                </a:lnTo>
                <a:lnTo>
                  <a:pt x="0" y="338"/>
                </a:lnTo>
                <a:lnTo>
                  <a:pt x="16" y="323"/>
                </a:lnTo>
                <a:lnTo>
                  <a:pt x="0" y="309"/>
                </a:lnTo>
                <a:lnTo>
                  <a:pt x="19" y="300"/>
                </a:lnTo>
                <a:lnTo>
                  <a:pt x="4" y="283"/>
                </a:lnTo>
                <a:lnTo>
                  <a:pt x="23" y="273"/>
                </a:lnTo>
                <a:lnTo>
                  <a:pt x="12" y="257"/>
                </a:lnTo>
                <a:lnTo>
                  <a:pt x="31" y="247"/>
                </a:lnTo>
                <a:lnTo>
                  <a:pt x="19" y="231"/>
                </a:lnTo>
                <a:lnTo>
                  <a:pt x="40" y="224"/>
                </a:lnTo>
                <a:lnTo>
                  <a:pt x="31" y="205"/>
                </a:lnTo>
                <a:lnTo>
                  <a:pt x="52" y="200"/>
                </a:lnTo>
                <a:lnTo>
                  <a:pt x="42" y="181"/>
                </a:lnTo>
                <a:lnTo>
                  <a:pt x="64" y="176"/>
                </a:lnTo>
                <a:lnTo>
                  <a:pt x="57" y="157"/>
                </a:lnTo>
                <a:lnTo>
                  <a:pt x="78" y="155"/>
                </a:lnTo>
                <a:lnTo>
                  <a:pt x="73" y="133"/>
                </a:lnTo>
                <a:lnTo>
                  <a:pt x="95" y="133"/>
                </a:lnTo>
                <a:lnTo>
                  <a:pt x="90" y="114"/>
                </a:lnTo>
                <a:lnTo>
                  <a:pt x="111" y="114"/>
                </a:lnTo>
                <a:lnTo>
                  <a:pt x="111" y="93"/>
                </a:lnTo>
                <a:lnTo>
                  <a:pt x="133" y="98"/>
                </a:lnTo>
                <a:lnTo>
                  <a:pt x="130" y="76"/>
                </a:lnTo>
                <a:lnTo>
                  <a:pt x="152" y="81"/>
                </a:lnTo>
                <a:lnTo>
                  <a:pt x="154" y="60"/>
                </a:lnTo>
                <a:lnTo>
                  <a:pt x="173" y="67"/>
                </a:lnTo>
                <a:lnTo>
                  <a:pt x="178" y="45"/>
                </a:lnTo>
                <a:lnTo>
                  <a:pt x="197" y="55"/>
                </a:lnTo>
                <a:lnTo>
                  <a:pt x="202" y="34"/>
                </a:lnTo>
                <a:lnTo>
                  <a:pt x="221" y="43"/>
                </a:lnTo>
                <a:lnTo>
                  <a:pt x="228" y="22"/>
                </a:lnTo>
                <a:lnTo>
                  <a:pt x="244" y="34"/>
                </a:lnTo>
                <a:lnTo>
                  <a:pt x="254" y="15"/>
                </a:lnTo>
                <a:lnTo>
                  <a:pt x="270" y="26"/>
                </a:lnTo>
                <a:lnTo>
                  <a:pt x="280" y="7"/>
                </a:lnTo>
                <a:lnTo>
                  <a:pt x="296" y="22"/>
                </a:lnTo>
                <a:lnTo>
                  <a:pt x="306" y="3"/>
                </a:lnTo>
                <a:lnTo>
                  <a:pt x="323" y="19"/>
                </a:lnTo>
                <a:lnTo>
                  <a:pt x="334" y="0"/>
                </a:lnTo>
                <a:lnTo>
                  <a:pt x="349" y="17"/>
                </a:lnTo>
                <a:close/>
              </a:path>
            </a:pathLst>
          </a:custGeom>
          <a:solidFill>
            <a:srgbClr val="A1CBB7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9"/>
          <p:cNvSpPr/>
          <p:nvPr/>
        </p:nvSpPr>
        <p:spPr bwMode="auto">
          <a:xfrm>
            <a:off x="8835390" y="1473115"/>
            <a:ext cx="1929130" cy="1937385"/>
          </a:xfrm>
          <a:custGeom>
            <a:avLst/>
            <a:gdLst>
              <a:gd name="T0" fmla="*/ 375 w 698"/>
              <a:gd name="T1" fmla="*/ 19 h 701"/>
              <a:gd name="T2" fmla="*/ 415 w 698"/>
              <a:gd name="T3" fmla="*/ 7 h 701"/>
              <a:gd name="T4" fmla="*/ 451 w 698"/>
              <a:gd name="T5" fmla="*/ 34 h 701"/>
              <a:gd name="T6" fmla="*/ 494 w 698"/>
              <a:gd name="T7" fmla="*/ 34 h 701"/>
              <a:gd name="T8" fmla="*/ 522 w 698"/>
              <a:gd name="T9" fmla="*/ 67 h 701"/>
              <a:gd name="T10" fmla="*/ 565 w 698"/>
              <a:gd name="T11" fmla="*/ 76 h 701"/>
              <a:gd name="T12" fmla="*/ 584 w 698"/>
              <a:gd name="T13" fmla="*/ 114 h 701"/>
              <a:gd name="T14" fmla="*/ 622 w 698"/>
              <a:gd name="T15" fmla="*/ 133 h 701"/>
              <a:gd name="T16" fmla="*/ 631 w 698"/>
              <a:gd name="T17" fmla="*/ 176 h 701"/>
              <a:gd name="T18" fmla="*/ 664 w 698"/>
              <a:gd name="T19" fmla="*/ 205 h 701"/>
              <a:gd name="T20" fmla="*/ 664 w 698"/>
              <a:gd name="T21" fmla="*/ 247 h 701"/>
              <a:gd name="T22" fmla="*/ 691 w 698"/>
              <a:gd name="T23" fmla="*/ 283 h 701"/>
              <a:gd name="T24" fmla="*/ 679 w 698"/>
              <a:gd name="T25" fmla="*/ 323 h 701"/>
              <a:gd name="T26" fmla="*/ 698 w 698"/>
              <a:gd name="T27" fmla="*/ 364 h 701"/>
              <a:gd name="T28" fmla="*/ 676 w 698"/>
              <a:gd name="T29" fmla="*/ 402 h 701"/>
              <a:gd name="T30" fmla="*/ 683 w 698"/>
              <a:gd name="T31" fmla="*/ 445 h 701"/>
              <a:gd name="T32" fmla="*/ 655 w 698"/>
              <a:gd name="T33" fmla="*/ 478 h 701"/>
              <a:gd name="T34" fmla="*/ 653 w 698"/>
              <a:gd name="T35" fmla="*/ 521 h 701"/>
              <a:gd name="T36" fmla="*/ 617 w 698"/>
              <a:gd name="T37" fmla="*/ 547 h 701"/>
              <a:gd name="T38" fmla="*/ 605 w 698"/>
              <a:gd name="T39" fmla="*/ 587 h 701"/>
              <a:gd name="T40" fmla="*/ 565 w 698"/>
              <a:gd name="T41" fmla="*/ 604 h 701"/>
              <a:gd name="T42" fmla="*/ 541 w 698"/>
              <a:gd name="T43" fmla="*/ 642 h 701"/>
              <a:gd name="T44" fmla="*/ 498 w 698"/>
              <a:gd name="T45" fmla="*/ 646 h 701"/>
              <a:gd name="T46" fmla="*/ 467 w 698"/>
              <a:gd name="T47" fmla="*/ 680 h 701"/>
              <a:gd name="T48" fmla="*/ 425 w 698"/>
              <a:gd name="T49" fmla="*/ 675 h 701"/>
              <a:gd name="T50" fmla="*/ 389 w 698"/>
              <a:gd name="T51" fmla="*/ 699 h 701"/>
              <a:gd name="T52" fmla="*/ 349 w 698"/>
              <a:gd name="T53" fmla="*/ 684 h 701"/>
              <a:gd name="T54" fmla="*/ 306 w 698"/>
              <a:gd name="T55" fmla="*/ 699 h 701"/>
              <a:gd name="T56" fmla="*/ 270 w 698"/>
              <a:gd name="T57" fmla="*/ 675 h 701"/>
              <a:gd name="T58" fmla="*/ 228 w 698"/>
              <a:gd name="T59" fmla="*/ 680 h 701"/>
              <a:gd name="T60" fmla="*/ 197 w 698"/>
              <a:gd name="T61" fmla="*/ 646 h 701"/>
              <a:gd name="T62" fmla="*/ 154 w 698"/>
              <a:gd name="T63" fmla="*/ 642 h 701"/>
              <a:gd name="T64" fmla="*/ 133 w 698"/>
              <a:gd name="T65" fmla="*/ 604 h 701"/>
              <a:gd name="T66" fmla="*/ 90 w 698"/>
              <a:gd name="T67" fmla="*/ 587 h 701"/>
              <a:gd name="T68" fmla="*/ 78 w 698"/>
              <a:gd name="T69" fmla="*/ 547 h 701"/>
              <a:gd name="T70" fmla="*/ 42 w 698"/>
              <a:gd name="T71" fmla="*/ 521 h 701"/>
              <a:gd name="T72" fmla="*/ 40 w 698"/>
              <a:gd name="T73" fmla="*/ 478 h 701"/>
              <a:gd name="T74" fmla="*/ 12 w 698"/>
              <a:gd name="T75" fmla="*/ 445 h 701"/>
              <a:gd name="T76" fmla="*/ 19 w 698"/>
              <a:gd name="T77" fmla="*/ 402 h 701"/>
              <a:gd name="T78" fmla="*/ 0 w 698"/>
              <a:gd name="T79" fmla="*/ 364 h 701"/>
              <a:gd name="T80" fmla="*/ 16 w 698"/>
              <a:gd name="T81" fmla="*/ 323 h 701"/>
              <a:gd name="T82" fmla="*/ 4 w 698"/>
              <a:gd name="T83" fmla="*/ 283 h 701"/>
              <a:gd name="T84" fmla="*/ 31 w 698"/>
              <a:gd name="T85" fmla="*/ 247 h 701"/>
              <a:gd name="T86" fmla="*/ 31 w 698"/>
              <a:gd name="T87" fmla="*/ 205 h 701"/>
              <a:gd name="T88" fmla="*/ 64 w 698"/>
              <a:gd name="T89" fmla="*/ 176 h 701"/>
              <a:gd name="T90" fmla="*/ 73 w 698"/>
              <a:gd name="T91" fmla="*/ 133 h 701"/>
              <a:gd name="T92" fmla="*/ 111 w 698"/>
              <a:gd name="T93" fmla="*/ 114 h 701"/>
              <a:gd name="T94" fmla="*/ 130 w 698"/>
              <a:gd name="T95" fmla="*/ 76 h 701"/>
              <a:gd name="T96" fmla="*/ 173 w 698"/>
              <a:gd name="T97" fmla="*/ 67 h 701"/>
              <a:gd name="T98" fmla="*/ 202 w 698"/>
              <a:gd name="T99" fmla="*/ 34 h 701"/>
              <a:gd name="T100" fmla="*/ 244 w 698"/>
              <a:gd name="T101" fmla="*/ 34 h 701"/>
              <a:gd name="T102" fmla="*/ 280 w 698"/>
              <a:gd name="T103" fmla="*/ 7 h 701"/>
              <a:gd name="T104" fmla="*/ 323 w 698"/>
              <a:gd name="T105" fmla="*/ 19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8" h="701">
                <a:moveTo>
                  <a:pt x="349" y="17"/>
                </a:moveTo>
                <a:lnTo>
                  <a:pt x="361" y="0"/>
                </a:lnTo>
                <a:lnTo>
                  <a:pt x="375" y="19"/>
                </a:lnTo>
                <a:lnTo>
                  <a:pt x="389" y="3"/>
                </a:lnTo>
                <a:lnTo>
                  <a:pt x="399" y="22"/>
                </a:lnTo>
                <a:lnTo>
                  <a:pt x="415" y="7"/>
                </a:lnTo>
                <a:lnTo>
                  <a:pt x="425" y="26"/>
                </a:lnTo>
                <a:lnTo>
                  <a:pt x="444" y="15"/>
                </a:lnTo>
                <a:lnTo>
                  <a:pt x="451" y="34"/>
                </a:lnTo>
                <a:lnTo>
                  <a:pt x="467" y="22"/>
                </a:lnTo>
                <a:lnTo>
                  <a:pt x="475" y="43"/>
                </a:lnTo>
                <a:lnTo>
                  <a:pt x="494" y="34"/>
                </a:lnTo>
                <a:lnTo>
                  <a:pt x="498" y="55"/>
                </a:lnTo>
                <a:lnTo>
                  <a:pt x="517" y="45"/>
                </a:lnTo>
                <a:lnTo>
                  <a:pt x="522" y="67"/>
                </a:lnTo>
                <a:lnTo>
                  <a:pt x="541" y="60"/>
                </a:lnTo>
                <a:lnTo>
                  <a:pt x="543" y="81"/>
                </a:lnTo>
                <a:lnTo>
                  <a:pt x="565" y="76"/>
                </a:lnTo>
                <a:lnTo>
                  <a:pt x="565" y="98"/>
                </a:lnTo>
                <a:lnTo>
                  <a:pt x="584" y="93"/>
                </a:lnTo>
                <a:lnTo>
                  <a:pt x="584" y="114"/>
                </a:lnTo>
                <a:lnTo>
                  <a:pt x="605" y="114"/>
                </a:lnTo>
                <a:lnTo>
                  <a:pt x="600" y="133"/>
                </a:lnTo>
                <a:lnTo>
                  <a:pt x="622" y="133"/>
                </a:lnTo>
                <a:lnTo>
                  <a:pt x="617" y="155"/>
                </a:lnTo>
                <a:lnTo>
                  <a:pt x="638" y="157"/>
                </a:lnTo>
                <a:lnTo>
                  <a:pt x="631" y="176"/>
                </a:lnTo>
                <a:lnTo>
                  <a:pt x="653" y="181"/>
                </a:lnTo>
                <a:lnTo>
                  <a:pt x="643" y="200"/>
                </a:lnTo>
                <a:lnTo>
                  <a:pt x="664" y="205"/>
                </a:lnTo>
                <a:lnTo>
                  <a:pt x="655" y="224"/>
                </a:lnTo>
                <a:lnTo>
                  <a:pt x="676" y="231"/>
                </a:lnTo>
                <a:lnTo>
                  <a:pt x="664" y="247"/>
                </a:lnTo>
                <a:lnTo>
                  <a:pt x="683" y="257"/>
                </a:lnTo>
                <a:lnTo>
                  <a:pt x="672" y="273"/>
                </a:lnTo>
                <a:lnTo>
                  <a:pt x="691" y="283"/>
                </a:lnTo>
                <a:lnTo>
                  <a:pt x="676" y="300"/>
                </a:lnTo>
                <a:lnTo>
                  <a:pt x="695" y="309"/>
                </a:lnTo>
                <a:lnTo>
                  <a:pt x="679" y="323"/>
                </a:lnTo>
                <a:lnTo>
                  <a:pt x="698" y="338"/>
                </a:lnTo>
                <a:lnTo>
                  <a:pt x="681" y="349"/>
                </a:lnTo>
                <a:lnTo>
                  <a:pt x="698" y="364"/>
                </a:lnTo>
                <a:lnTo>
                  <a:pt x="679" y="376"/>
                </a:lnTo>
                <a:lnTo>
                  <a:pt x="695" y="392"/>
                </a:lnTo>
                <a:lnTo>
                  <a:pt x="676" y="402"/>
                </a:lnTo>
                <a:lnTo>
                  <a:pt x="691" y="418"/>
                </a:lnTo>
                <a:lnTo>
                  <a:pt x="672" y="428"/>
                </a:lnTo>
                <a:lnTo>
                  <a:pt x="683" y="445"/>
                </a:lnTo>
                <a:lnTo>
                  <a:pt x="664" y="454"/>
                </a:lnTo>
                <a:lnTo>
                  <a:pt x="676" y="471"/>
                </a:lnTo>
                <a:lnTo>
                  <a:pt x="655" y="478"/>
                </a:lnTo>
                <a:lnTo>
                  <a:pt x="664" y="497"/>
                </a:lnTo>
                <a:lnTo>
                  <a:pt x="643" y="502"/>
                </a:lnTo>
                <a:lnTo>
                  <a:pt x="653" y="521"/>
                </a:lnTo>
                <a:lnTo>
                  <a:pt x="631" y="525"/>
                </a:lnTo>
                <a:lnTo>
                  <a:pt x="638" y="544"/>
                </a:lnTo>
                <a:lnTo>
                  <a:pt x="617" y="547"/>
                </a:lnTo>
                <a:lnTo>
                  <a:pt x="622" y="568"/>
                </a:lnTo>
                <a:lnTo>
                  <a:pt x="600" y="568"/>
                </a:lnTo>
                <a:lnTo>
                  <a:pt x="605" y="587"/>
                </a:lnTo>
                <a:lnTo>
                  <a:pt x="584" y="587"/>
                </a:lnTo>
                <a:lnTo>
                  <a:pt x="584" y="608"/>
                </a:lnTo>
                <a:lnTo>
                  <a:pt x="565" y="604"/>
                </a:lnTo>
                <a:lnTo>
                  <a:pt x="565" y="625"/>
                </a:lnTo>
                <a:lnTo>
                  <a:pt x="543" y="620"/>
                </a:lnTo>
                <a:lnTo>
                  <a:pt x="541" y="642"/>
                </a:lnTo>
                <a:lnTo>
                  <a:pt x="522" y="635"/>
                </a:lnTo>
                <a:lnTo>
                  <a:pt x="517" y="656"/>
                </a:lnTo>
                <a:lnTo>
                  <a:pt x="498" y="646"/>
                </a:lnTo>
                <a:lnTo>
                  <a:pt x="494" y="668"/>
                </a:lnTo>
                <a:lnTo>
                  <a:pt x="475" y="658"/>
                </a:lnTo>
                <a:lnTo>
                  <a:pt x="467" y="680"/>
                </a:lnTo>
                <a:lnTo>
                  <a:pt x="451" y="668"/>
                </a:lnTo>
                <a:lnTo>
                  <a:pt x="444" y="687"/>
                </a:lnTo>
                <a:lnTo>
                  <a:pt x="425" y="675"/>
                </a:lnTo>
                <a:lnTo>
                  <a:pt x="415" y="694"/>
                </a:lnTo>
                <a:lnTo>
                  <a:pt x="399" y="680"/>
                </a:lnTo>
                <a:lnTo>
                  <a:pt x="389" y="699"/>
                </a:lnTo>
                <a:lnTo>
                  <a:pt x="375" y="682"/>
                </a:lnTo>
                <a:lnTo>
                  <a:pt x="361" y="701"/>
                </a:lnTo>
                <a:lnTo>
                  <a:pt x="349" y="684"/>
                </a:lnTo>
                <a:lnTo>
                  <a:pt x="334" y="701"/>
                </a:lnTo>
                <a:lnTo>
                  <a:pt x="323" y="682"/>
                </a:lnTo>
                <a:lnTo>
                  <a:pt x="306" y="699"/>
                </a:lnTo>
                <a:lnTo>
                  <a:pt x="296" y="680"/>
                </a:lnTo>
                <a:lnTo>
                  <a:pt x="280" y="694"/>
                </a:lnTo>
                <a:lnTo>
                  <a:pt x="270" y="675"/>
                </a:lnTo>
                <a:lnTo>
                  <a:pt x="254" y="687"/>
                </a:lnTo>
                <a:lnTo>
                  <a:pt x="244" y="668"/>
                </a:lnTo>
                <a:lnTo>
                  <a:pt x="228" y="680"/>
                </a:lnTo>
                <a:lnTo>
                  <a:pt x="221" y="658"/>
                </a:lnTo>
                <a:lnTo>
                  <a:pt x="202" y="668"/>
                </a:lnTo>
                <a:lnTo>
                  <a:pt x="197" y="646"/>
                </a:lnTo>
                <a:lnTo>
                  <a:pt x="178" y="656"/>
                </a:lnTo>
                <a:lnTo>
                  <a:pt x="173" y="635"/>
                </a:lnTo>
                <a:lnTo>
                  <a:pt x="154" y="642"/>
                </a:lnTo>
                <a:lnTo>
                  <a:pt x="152" y="620"/>
                </a:lnTo>
                <a:lnTo>
                  <a:pt x="130" y="625"/>
                </a:lnTo>
                <a:lnTo>
                  <a:pt x="133" y="604"/>
                </a:lnTo>
                <a:lnTo>
                  <a:pt x="111" y="608"/>
                </a:lnTo>
                <a:lnTo>
                  <a:pt x="111" y="587"/>
                </a:lnTo>
                <a:lnTo>
                  <a:pt x="90" y="587"/>
                </a:lnTo>
                <a:lnTo>
                  <a:pt x="95" y="568"/>
                </a:lnTo>
                <a:lnTo>
                  <a:pt x="73" y="568"/>
                </a:lnTo>
                <a:lnTo>
                  <a:pt x="78" y="547"/>
                </a:lnTo>
                <a:lnTo>
                  <a:pt x="57" y="544"/>
                </a:lnTo>
                <a:lnTo>
                  <a:pt x="64" y="525"/>
                </a:lnTo>
                <a:lnTo>
                  <a:pt x="42" y="521"/>
                </a:lnTo>
                <a:lnTo>
                  <a:pt x="52" y="502"/>
                </a:lnTo>
                <a:lnTo>
                  <a:pt x="31" y="497"/>
                </a:lnTo>
                <a:lnTo>
                  <a:pt x="40" y="478"/>
                </a:lnTo>
                <a:lnTo>
                  <a:pt x="19" y="471"/>
                </a:lnTo>
                <a:lnTo>
                  <a:pt x="31" y="454"/>
                </a:lnTo>
                <a:lnTo>
                  <a:pt x="12" y="445"/>
                </a:lnTo>
                <a:lnTo>
                  <a:pt x="23" y="428"/>
                </a:lnTo>
                <a:lnTo>
                  <a:pt x="4" y="418"/>
                </a:lnTo>
                <a:lnTo>
                  <a:pt x="19" y="402"/>
                </a:lnTo>
                <a:lnTo>
                  <a:pt x="0" y="392"/>
                </a:lnTo>
                <a:lnTo>
                  <a:pt x="16" y="376"/>
                </a:lnTo>
                <a:lnTo>
                  <a:pt x="0" y="364"/>
                </a:lnTo>
                <a:lnTo>
                  <a:pt x="14" y="349"/>
                </a:lnTo>
                <a:lnTo>
                  <a:pt x="0" y="338"/>
                </a:lnTo>
                <a:lnTo>
                  <a:pt x="16" y="323"/>
                </a:lnTo>
                <a:lnTo>
                  <a:pt x="0" y="309"/>
                </a:lnTo>
                <a:lnTo>
                  <a:pt x="19" y="300"/>
                </a:lnTo>
                <a:lnTo>
                  <a:pt x="4" y="283"/>
                </a:lnTo>
                <a:lnTo>
                  <a:pt x="23" y="273"/>
                </a:lnTo>
                <a:lnTo>
                  <a:pt x="12" y="257"/>
                </a:lnTo>
                <a:lnTo>
                  <a:pt x="31" y="247"/>
                </a:lnTo>
                <a:lnTo>
                  <a:pt x="19" y="231"/>
                </a:lnTo>
                <a:lnTo>
                  <a:pt x="40" y="224"/>
                </a:lnTo>
                <a:lnTo>
                  <a:pt x="31" y="205"/>
                </a:lnTo>
                <a:lnTo>
                  <a:pt x="52" y="200"/>
                </a:lnTo>
                <a:lnTo>
                  <a:pt x="42" y="181"/>
                </a:lnTo>
                <a:lnTo>
                  <a:pt x="64" y="176"/>
                </a:lnTo>
                <a:lnTo>
                  <a:pt x="57" y="157"/>
                </a:lnTo>
                <a:lnTo>
                  <a:pt x="78" y="155"/>
                </a:lnTo>
                <a:lnTo>
                  <a:pt x="73" y="133"/>
                </a:lnTo>
                <a:lnTo>
                  <a:pt x="95" y="133"/>
                </a:lnTo>
                <a:lnTo>
                  <a:pt x="90" y="114"/>
                </a:lnTo>
                <a:lnTo>
                  <a:pt x="111" y="114"/>
                </a:lnTo>
                <a:lnTo>
                  <a:pt x="111" y="93"/>
                </a:lnTo>
                <a:lnTo>
                  <a:pt x="133" y="98"/>
                </a:lnTo>
                <a:lnTo>
                  <a:pt x="130" y="76"/>
                </a:lnTo>
                <a:lnTo>
                  <a:pt x="152" y="81"/>
                </a:lnTo>
                <a:lnTo>
                  <a:pt x="154" y="60"/>
                </a:lnTo>
                <a:lnTo>
                  <a:pt x="173" y="67"/>
                </a:lnTo>
                <a:lnTo>
                  <a:pt x="178" y="45"/>
                </a:lnTo>
                <a:lnTo>
                  <a:pt x="197" y="55"/>
                </a:lnTo>
                <a:lnTo>
                  <a:pt x="202" y="34"/>
                </a:lnTo>
                <a:lnTo>
                  <a:pt x="221" y="43"/>
                </a:lnTo>
                <a:lnTo>
                  <a:pt x="228" y="22"/>
                </a:lnTo>
                <a:lnTo>
                  <a:pt x="244" y="34"/>
                </a:lnTo>
                <a:lnTo>
                  <a:pt x="254" y="15"/>
                </a:lnTo>
                <a:lnTo>
                  <a:pt x="270" y="26"/>
                </a:lnTo>
                <a:lnTo>
                  <a:pt x="280" y="7"/>
                </a:lnTo>
                <a:lnTo>
                  <a:pt x="296" y="22"/>
                </a:lnTo>
                <a:lnTo>
                  <a:pt x="306" y="3"/>
                </a:lnTo>
                <a:lnTo>
                  <a:pt x="323" y="19"/>
                </a:lnTo>
                <a:lnTo>
                  <a:pt x="334" y="0"/>
                </a:lnTo>
                <a:lnTo>
                  <a:pt x="349" y="17"/>
                </a:lnTo>
                <a:close/>
              </a:path>
            </a:pathLst>
          </a:custGeom>
          <a:solidFill>
            <a:srgbClr val="E7C4C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1"/>
          <p:cNvGrpSpPr/>
          <p:nvPr/>
        </p:nvGrpSpPr>
        <p:grpSpPr>
          <a:xfrm>
            <a:off x="618490" y="3755390"/>
            <a:ext cx="3356610" cy="579120"/>
            <a:chOff x="706436" y="3181350"/>
            <a:chExt cx="1960563" cy="304800"/>
          </a:xfrm>
          <a:solidFill>
            <a:srgbClr val="7FBAB6"/>
          </a:solidFill>
        </p:grpSpPr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925392" y="3181350"/>
              <a:ext cx="1522654" cy="304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706436" y="3181350"/>
              <a:ext cx="198898" cy="304800"/>
            </a:xfrm>
            <a:custGeom>
              <a:avLst/>
              <a:gdLst>
                <a:gd name="T0" fmla="*/ 119 w 119"/>
                <a:gd name="T1" fmla="*/ 152 h 152"/>
                <a:gd name="T2" fmla="*/ 0 w 119"/>
                <a:gd name="T3" fmla="*/ 152 h 152"/>
                <a:gd name="T4" fmla="*/ 81 w 119"/>
                <a:gd name="T5" fmla="*/ 73 h 152"/>
                <a:gd name="T6" fmla="*/ 0 w 119"/>
                <a:gd name="T7" fmla="*/ 0 h 152"/>
                <a:gd name="T8" fmla="*/ 119 w 119"/>
                <a:gd name="T9" fmla="*/ 0 h 152"/>
                <a:gd name="T10" fmla="*/ 119 w 119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52">
                  <a:moveTo>
                    <a:pt x="119" y="152"/>
                  </a:moveTo>
                  <a:lnTo>
                    <a:pt x="0" y="152"/>
                  </a:lnTo>
                  <a:lnTo>
                    <a:pt x="81" y="73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15"/>
            <p:cNvSpPr/>
            <p:nvPr/>
          </p:nvSpPr>
          <p:spPr bwMode="auto">
            <a:xfrm>
              <a:off x="2468101" y="3181350"/>
              <a:ext cx="198898" cy="304800"/>
            </a:xfrm>
            <a:custGeom>
              <a:avLst/>
              <a:gdLst>
                <a:gd name="T0" fmla="*/ 0 w 119"/>
                <a:gd name="T1" fmla="*/ 152 h 152"/>
                <a:gd name="T2" fmla="*/ 119 w 119"/>
                <a:gd name="T3" fmla="*/ 152 h 152"/>
                <a:gd name="T4" fmla="*/ 38 w 119"/>
                <a:gd name="T5" fmla="*/ 73 h 152"/>
                <a:gd name="T6" fmla="*/ 119 w 119"/>
                <a:gd name="T7" fmla="*/ 0 h 152"/>
                <a:gd name="T8" fmla="*/ 0 w 119"/>
                <a:gd name="T9" fmla="*/ 0 h 152"/>
                <a:gd name="T10" fmla="*/ 0 w 119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52">
                  <a:moveTo>
                    <a:pt x="0" y="152"/>
                  </a:moveTo>
                  <a:lnTo>
                    <a:pt x="119" y="152"/>
                  </a:lnTo>
                  <a:lnTo>
                    <a:pt x="38" y="73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1"/>
          <p:cNvGrpSpPr/>
          <p:nvPr/>
        </p:nvGrpSpPr>
        <p:grpSpPr>
          <a:xfrm>
            <a:off x="4375150" y="3755390"/>
            <a:ext cx="3314065" cy="579120"/>
            <a:chOff x="706436" y="3181350"/>
            <a:chExt cx="1960563" cy="304800"/>
          </a:xfrm>
          <a:solidFill>
            <a:srgbClr val="A1CBB7"/>
          </a:solidFill>
        </p:grpSpPr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925392" y="3181350"/>
              <a:ext cx="1522654" cy="304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706436" y="3181350"/>
              <a:ext cx="198898" cy="304800"/>
            </a:xfrm>
            <a:custGeom>
              <a:avLst/>
              <a:gdLst>
                <a:gd name="T0" fmla="*/ 119 w 119"/>
                <a:gd name="T1" fmla="*/ 152 h 152"/>
                <a:gd name="T2" fmla="*/ 0 w 119"/>
                <a:gd name="T3" fmla="*/ 152 h 152"/>
                <a:gd name="T4" fmla="*/ 81 w 119"/>
                <a:gd name="T5" fmla="*/ 73 h 152"/>
                <a:gd name="T6" fmla="*/ 0 w 119"/>
                <a:gd name="T7" fmla="*/ 0 h 152"/>
                <a:gd name="T8" fmla="*/ 119 w 119"/>
                <a:gd name="T9" fmla="*/ 0 h 152"/>
                <a:gd name="T10" fmla="*/ 119 w 119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52">
                  <a:moveTo>
                    <a:pt x="119" y="152"/>
                  </a:moveTo>
                  <a:lnTo>
                    <a:pt x="0" y="152"/>
                  </a:lnTo>
                  <a:lnTo>
                    <a:pt x="81" y="73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2468101" y="3181350"/>
              <a:ext cx="198898" cy="304800"/>
            </a:xfrm>
            <a:custGeom>
              <a:avLst/>
              <a:gdLst>
                <a:gd name="T0" fmla="*/ 0 w 119"/>
                <a:gd name="T1" fmla="*/ 152 h 152"/>
                <a:gd name="T2" fmla="*/ 119 w 119"/>
                <a:gd name="T3" fmla="*/ 152 h 152"/>
                <a:gd name="T4" fmla="*/ 38 w 119"/>
                <a:gd name="T5" fmla="*/ 73 h 152"/>
                <a:gd name="T6" fmla="*/ 119 w 119"/>
                <a:gd name="T7" fmla="*/ 0 h 152"/>
                <a:gd name="T8" fmla="*/ 0 w 119"/>
                <a:gd name="T9" fmla="*/ 0 h 152"/>
                <a:gd name="T10" fmla="*/ 0 w 119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52">
                  <a:moveTo>
                    <a:pt x="0" y="152"/>
                  </a:moveTo>
                  <a:lnTo>
                    <a:pt x="119" y="152"/>
                  </a:lnTo>
                  <a:lnTo>
                    <a:pt x="38" y="73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1"/>
          <p:cNvGrpSpPr/>
          <p:nvPr/>
        </p:nvGrpSpPr>
        <p:grpSpPr>
          <a:xfrm>
            <a:off x="8106410" y="3755390"/>
            <a:ext cx="3400425" cy="579120"/>
            <a:chOff x="706436" y="3181350"/>
            <a:chExt cx="1960563" cy="304800"/>
          </a:xfrm>
          <a:solidFill>
            <a:srgbClr val="E7C4C0"/>
          </a:solidFill>
        </p:grpSpPr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925392" y="3181350"/>
              <a:ext cx="1522654" cy="304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706436" y="3181350"/>
              <a:ext cx="198898" cy="304800"/>
            </a:xfrm>
            <a:custGeom>
              <a:avLst/>
              <a:gdLst>
                <a:gd name="T0" fmla="*/ 119 w 119"/>
                <a:gd name="T1" fmla="*/ 152 h 152"/>
                <a:gd name="T2" fmla="*/ 0 w 119"/>
                <a:gd name="T3" fmla="*/ 152 h 152"/>
                <a:gd name="T4" fmla="*/ 81 w 119"/>
                <a:gd name="T5" fmla="*/ 73 h 152"/>
                <a:gd name="T6" fmla="*/ 0 w 119"/>
                <a:gd name="T7" fmla="*/ 0 h 152"/>
                <a:gd name="T8" fmla="*/ 119 w 119"/>
                <a:gd name="T9" fmla="*/ 0 h 152"/>
                <a:gd name="T10" fmla="*/ 119 w 119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52">
                  <a:moveTo>
                    <a:pt x="119" y="152"/>
                  </a:moveTo>
                  <a:lnTo>
                    <a:pt x="0" y="152"/>
                  </a:lnTo>
                  <a:lnTo>
                    <a:pt x="81" y="73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2468101" y="3181350"/>
              <a:ext cx="198898" cy="304800"/>
            </a:xfrm>
            <a:custGeom>
              <a:avLst/>
              <a:gdLst>
                <a:gd name="T0" fmla="*/ 0 w 119"/>
                <a:gd name="T1" fmla="*/ 152 h 152"/>
                <a:gd name="T2" fmla="*/ 119 w 119"/>
                <a:gd name="T3" fmla="*/ 152 h 152"/>
                <a:gd name="T4" fmla="*/ 38 w 119"/>
                <a:gd name="T5" fmla="*/ 73 h 152"/>
                <a:gd name="T6" fmla="*/ 119 w 119"/>
                <a:gd name="T7" fmla="*/ 0 h 152"/>
                <a:gd name="T8" fmla="*/ 0 w 119"/>
                <a:gd name="T9" fmla="*/ 0 h 152"/>
                <a:gd name="T10" fmla="*/ 0 w 119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52">
                  <a:moveTo>
                    <a:pt x="0" y="152"/>
                  </a:moveTo>
                  <a:lnTo>
                    <a:pt x="119" y="152"/>
                  </a:lnTo>
                  <a:lnTo>
                    <a:pt x="38" y="73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pPr defTabSz="1218565"/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996978" y="4893951"/>
            <a:ext cx="297812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Know all necessary  factors leading to the cost of a mobile application.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76445" y="4893945"/>
            <a:ext cx="33210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Know all cost components that lead to the cost of the mobile application’s development.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260715" y="4893945"/>
            <a:ext cx="324612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Knowwing all previous steps the cost of the mobile app development can be estimated. 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187575" y="434340"/>
            <a:ext cx="757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rgbClr val="7787A0"/>
                </a:solidFill>
              </a:rPr>
              <a:t>STEPS IN ESTIMATING MOBILE APP DEVELOPMENT COST</a:t>
            </a:r>
            <a:endParaRPr lang="en-US" sz="2400">
              <a:solidFill>
                <a:srgbClr val="7787A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90604" y="2057315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altLang="zh-CN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34"/>
          <p:cNvSpPr txBox="1"/>
          <p:nvPr/>
        </p:nvSpPr>
        <p:spPr>
          <a:xfrm>
            <a:off x="5696585" y="2057315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altLang="zh-CN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34"/>
          <p:cNvSpPr txBox="1"/>
          <p:nvPr/>
        </p:nvSpPr>
        <p:spPr>
          <a:xfrm>
            <a:off x="9398001" y="2057315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zh-CN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22"/>
          <p:cNvGrpSpPr/>
          <p:nvPr/>
        </p:nvGrpSpPr>
        <p:grpSpPr>
          <a:xfrm flipV="1">
            <a:off x="3164840" y="2054225"/>
            <a:ext cx="2139315" cy="89154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63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65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22"/>
          <p:cNvGrpSpPr/>
          <p:nvPr/>
        </p:nvGrpSpPr>
        <p:grpSpPr>
          <a:xfrm flipV="1">
            <a:off x="6696075" y="2239010"/>
            <a:ext cx="2139315" cy="89154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49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54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7" name="文本框 33"/>
          <p:cNvSpPr txBox="1"/>
          <p:nvPr/>
        </p:nvSpPr>
        <p:spPr>
          <a:xfrm>
            <a:off x="993775" y="3831590"/>
            <a:ext cx="2435225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INFLUENCING FACTORS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33"/>
          <p:cNvSpPr txBox="1"/>
          <p:nvPr/>
        </p:nvSpPr>
        <p:spPr>
          <a:xfrm>
            <a:off x="4817745" y="3845560"/>
            <a:ext cx="2501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COMPONENTS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33"/>
          <p:cNvSpPr txBox="1"/>
          <p:nvPr/>
        </p:nvSpPr>
        <p:spPr>
          <a:xfrm>
            <a:off x="8486140" y="3913505"/>
            <a:ext cx="2501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ESTIMATION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33214" y="1715135"/>
            <a:ext cx="643890" cy="643890"/>
            <a:chOff x="1963" y="2817"/>
            <a:chExt cx="1014" cy="1014"/>
          </a:xfrm>
        </p:grpSpPr>
        <p:sp>
          <p:nvSpPr>
            <p:cNvPr id="30" name="椭圆 29"/>
            <p:cNvSpPr/>
            <p:nvPr/>
          </p:nvSpPr>
          <p:spPr>
            <a:xfrm>
              <a:off x="1963" y="2817"/>
              <a:ext cx="1015" cy="1015"/>
            </a:xfrm>
            <a:prstGeom prst="ellipse">
              <a:avLst/>
            </a:pr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39"/>
            <p:cNvGrpSpPr/>
            <p:nvPr/>
          </p:nvGrpSpPr>
          <p:grpSpPr>
            <a:xfrm>
              <a:off x="2220" y="3042"/>
              <a:ext cx="565" cy="565"/>
              <a:chOff x="1839913" y="1474788"/>
              <a:chExt cx="358775" cy="358775"/>
            </a:xfrm>
            <a:solidFill>
              <a:schemeClr val="bg1"/>
            </a:solidFill>
          </p:grpSpPr>
          <p:sp>
            <p:nvSpPr>
              <p:cNvPr id="32" name="Freeform 12"/>
              <p:cNvSpPr/>
              <p:nvPr/>
            </p:nvSpPr>
            <p:spPr bwMode="auto">
              <a:xfrm>
                <a:off x="1930400" y="1565276"/>
                <a:ext cx="138112" cy="136525"/>
              </a:xfrm>
              <a:custGeom>
                <a:avLst/>
                <a:gdLst>
                  <a:gd name="T0" fmla="*/ 58 w 87"/>
                  <a:gd name="T1" fmla="*/ 0 h 86"/>
                  <a:gd name="T2" fmla="*/ 29 w 87"/>
                  <a:gd name="T3" fmla="*/ 0 h 86"/>
                  <a:gd name="T4" fmla="*/ 29 w 87"/>
                  <a:gd name="T5" fmla="*/ 29 h 86"/>
                  <a:gd name="T6" fmla="*/ 0 w 87"/>
                  <a:gd name="T7" fmla="*/ 29 h 86"/>
                  <a:gd name="T8" fmla="*/ 0 w 87"/>
                  <a:gd name="T9" fmla="*/ 58 h 86"/>
                  <a:gd name="T10" fmla="*/ 29 w 87"/>
                  <a:gd name="T11" fmla="*/ 58 h 86"/>
                  <a:gd name="T12" fmla="*/ 29 w 87"/>
                  <a:gd name="T13" fmla="*/ 86 h 86"/>
                  <a:gd name="T14" fmla="*/ 58 w 87"/>
                  <a:gd name="T15" fmla="*/ 86 h 86"/>
                  <a:gd name="T16" fmla="*/ 58 w 87"/>
                  <a:gd name="T17" fmla="*/ 58 h 86"/>
                  <a:gd name="T18" fmla="*/ 87 w 87"/>
                  <a:gd name="T19" fmla="*/ 58 h 86"/>
                  <a:gd name="T20" fmla="*/ 87 w 87"/>
                  <a:gd name="T21" fmla="*/ 29 h 86"/>
                  <a:gd name="T22" fmla="*/ 58 w 87"/>
                  <a:gd name="T23" fmla="*/ 29 h 86"/>
                  <a:gd name="T24" fmla="*/ 58 w 87"/>
                  <a:gd name="T2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6">
                    <a:moveTo>
                      <a:pt x="58" y="0"/>
                    </a:moveTo>
                    <a:lnTo>
                      <a:pt x="29" y="0"/>
                    </a:lnTo>
                    <a:lnTo>
                      <a:pt x="29" y="29"/>
                    </a:lnTo>
                    <a:lnTo>
                      <a:pt x="0" y="29"/>
                    </a:lnTo>
                    <a:lnTo>
                      <a:pt x="0" y="58"/>
                    </a:lnTo>
                    <a:lnTo>
                      <a:pt x="29" y="58"/>
                    </a:lnTo>
                    <a:lnTo>
                      <a:pt x="29" y="86"/>
                    </a:lnTo>
                    <a:lnTo>
                      <a:pt x="58" y="86"/>
                    </a:lnTo>
                    <a:lnTo>
                      <a:pt x="58" y="58"/>
                    </a:lnTo>
                    <a:lnTo>
                      <a:pt x="87" y="58"/>
                    </a:lnTo>
                    <a:lnTo>
                      <a:pt x="87" y="29"/>
                    </a:lnTo>
                    <a:lnTo>
                      <a:pt x="58" y="29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1839913" y="1474788"/>
                <a:ext cx="358775" cy="358775"/>
              </a:xfrm>
              <a:custGeom>
                <a:avLst/>
                <a:gdLst>
                  <a:gd name="T0" fmla="*/ 62 w 63"/>
                  <a:gd name="T1" fmla="*/ 54 h 63"/>
                  <a:gd name="T2" fmla="*/ 51 w 63"/>
                  <a:gd name="T3" fmla="*/ 43 h 63"/>
                  <a:gd name="T4" fmla="*/ 56 w 63"/>
                  <a:gd name="T5" fmla="*/ 28 h 63"/>
                  <a:gd name="T6" fmla="*/ 28 w 63"/>
                  <a:gd name="T7" fmla="*/ 0 h 63"/>
                  <a:gd name="T8" fmla="*/ 0 w 63"/>
                  <a:gd name="T9" fmla="*/ 28 h 63"/>
                  <a:gd name="T10" fmla="*/ 28 w 63"/>
                  <a:gd name="T11" fmla="*/ 56 h 63"/>
                  <a:gd name="T12" fmla="*/ 43 w 63"/>
                  <a:gd name="T13" fmla="*/ 52 h 63"/>
                  <a:gd name="T14" fmla="*/ 54 w 63"/>
                  <a:gd name="T15" fmla="*/ 63 h 63"/>
                  <a:gd name="T16" fmla="*/ 57 w 63"/>
                  <a:gd name="T17" fmla="*/ 63 h 63"/>
                  <a:gd name="T18" fmla="*/ 62 w 63"/>
                  <a:gd name="T19" fmla="*/ 57 h 63"/>
                  <a:gd name="T20" fmla="*/ 62 w 63"/>
                  <a:gd name="T21" fmla="*/ 54 h 63"/>
                  <a:gd name="T22" fmla="*/ 28 w 63"/>
                  <a:gd name="T23" fmla="*/ 48 h 63"/>
                  <a:gd name="T24" fmla="*/ 8 w 63"/>
                  <a:gd name="T25" fmla="*/ 28 h 63"/>
                  <a:gd name="T26" fmla="*/ 28 w 63"/>
                  <a:gd name="T27" fmla="*/ 8 h 63"/>
                  <a:gd name="T28" fmla="*/ 48 w 63"/>
                  <a:gd name="T29" fmla="*/ 28 h 63"/>
                  <a:gd name="T30" fmla="*/ 28 w 63"/>
                  <a:gd name="T31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" h="63">
                    <a:moveTo>
                      <a:pt x="62" y="54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4" y="39"/>
                      <a:pt x="56" y="34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ubicBezTo>
                      <a:pt x="12" y="0"/>
                      <a:pt x="0" y="13"/>
                      <a:pt x="0" y="28"/>
                    </a:cubicBezTo>
                    <a:cubicBezTo>
                      <a:pt x="0" y="43"/>
                      <a:pt x="12" y="56"/>
                      <a:pt x="28" y="56"/>
                    </a:cubicBezTo>
                    <a:cubicBezTo>
                      <a:pt x="33" y="56"/>
                      <a:pt x="39" y="54"/>
                      <a:pt x="43" y="52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3"/>
                      <a:pt x="57" y="63"/>
                    </a:cubicBezTo>
                    <a:cubicBezTo>
                      <a:pt x="62" y="57"/>
                      <a:pt x="62" y="57"/>
                      <a:pt x="62" y="57"/>
                    </a:cubicBezTo>
                    <a:cubicBezTo>
                      <a:pt x="63" y="56"/>
                      <a:pt x="63" y="55"/>
                      <a:pt x="62" y="54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39"/>
                      <a:pt x="8" y="28"/>
                    </a:cubicBezTo>
                    <a:cubicBezTo>
                      <a:pt x="8" y="17"/>
                      <a:pt x="17" y="8"/>
                      <a:pt x="28" y="8"/>
                    </a:cubicBezTo>
                    <a:cubicBezTo>
                      <a:pt x="39" y="8"/>
                      <a:pt x="48" y="17"/>
                      <a:pt x="48" y="28"/>
                    </a:cubicBezTo>
                    <a:cubicBezTo>
                      <a:pt x="48" y="39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53534" y="4703445"/>
            <a:ext cx="643890" cy="643890"/>
            <a:chOff x="1995" y="8113"/>
            <a:chExt cx="1014" cy="1014"/>
          </a:xfrm>
        </p:grpSpPr>
        <p:sp>
          <p:nvSpPr>
            <p:cNvPr id="35" name="椭圆 34"/>
            <p:cNvSpPr/>
            <p:nvPr/>
          </p:nvSpPr>
          <p:spPr>
            <a:xfrm>
              <a:off x="1995" y="8113"/>
              <a:ext cx="1015" cy="1015"/>
            </a:xfrm>
            <a:prstGeom prst="ellipse">
              <a:avLst/>
            </a:prstGeom>
            <a:solidFill>
              <a:srgbClr val="E7C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52"/>
            <p:cNvGrpSpPr/>
            <p:nvPr/>
          </p:nvGrpSpPr>
          <p:grpSpPr>
            <a:xfrm>
              <a:off x="2111" y="8230"/>
              <a:ext cx="783" cy="782"/>
              <a:chOff x="3275013" y="2108200"/>
              <a:chExt cx="376238" cy="376238"/>
            </a:xfrm>
            <a:solidFill>
              <a:schemeClr val="bg1"/>
            </a:solidFill>
          </p:grpSpPr>
          <p:sp>
            <p:nvSpPr>
              <p:cNvPr id="37" name="Freeform 58"/>
              <p:cNvSpPr/>
              <p:nvPr/>
            </p:nvSpPr>
            <p:spPr bwMode="auto">
              <a:xfrm>
                <a:off x="3333750" y="2149475"/>
                <a:ext cx="41275" cy="41275"/>
              </a:xfrm>
              <a:custGeom>
                <a:avLst/>
                <a:gdLst>
                  <a:gd name="T0" fmla="*/ 6 w 7"/>
                  <a:gd name="T1" fmla="*/ 4 h 7"/>
                  <a:gd name="T2" fmla="*/ 4 w 7"/>
                  <a:gd name="T3" fmla="*/ 1 h 7"/>
                  <a:gd name="T4" fmla="*/ 1 w 7"/>
                  <a:gd name="T5" fmla="*/ 1 h 7"/>
                  <a:gd name="T6" fmla="*/ 1 w 7"/>
                  <a:gd name="T7" fmla="*/ 4 h 7"/>
                  <a:gd name="T8" fmla="*/ 4 w 7"/>
                  <a:gd name="T9" fmla="*/ 7 h 7"/>
                  <a:gd name="T10" fmla="*/ 6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59"/>
              <p:cNvSpPr/>
              <p:nvPr/>
            </p:nvSpPr>
            <p:spPr bwMode="auto">
              <a:xfrm>
                <a:off x="3275013" y="2273300"/>
                <a:ext cx="47625" cy="22225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Freeform 60"/>
              <p:cNvSpPr/>
              <p:nvPr/>
            </p:nvSpPr>
            <p:spPr bwMode="auto">
              <a:xfrm>
                <a:off x="3605213" y="2295525"/>
                <a:ext cx="46038" cy="23813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61"/>
              <p:cNvSpPr/>
              <p:nvPr/>
            </p:nvSpPr>
            <p:spPr bwMode="auto">
              <a:xfrm>
                <a:off x="3568700" y="2166938"/>
                <a:ext cx="41275" cy="41275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1 h 7"/>
                  <a:gd name="T4" fmla="*/ 0 w 7"/>
                  <a:gd name="T5" fmla="*/ 4 h 7"/>
                  <a:gd name="T6" fmla="*/ 0 w 7"/>
                  <a:gd name="T7" fmla="*/ 6 h 7"/>
                  <a:gd name="T8" fmla="*/ 3 w 7"/>
                  <a:gd name="T9" fmla="*/ 6 h 7"/>
                  <a:gd name="T10" fmla="*/ 6 w 7"/>
                  <a:gd name="T11" fmla="*/ 4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62"/>
              <p:cNvSpPr/>
              <p:nvPr/>
            </p:nvSpPr>
            <p:spPr bwMode="auto">
              <a:xfrm>
                <a:off x="3463925" y="2108200"/>
                <a:ext cx="23813" cy="47625"/>
              </a:xfrm>
              <a:custGeom>
                <a:avLst/>
                <a:gdLst>
                  <a:gd name="T0" fmla="*/ 2 w 4"/>
                  <a:gd name="T1" fmla="*/ 8 h 8"/>
                  <a:gd name="T2" fmla="*/ 3 w 4"/>
                  <a:gd name="T3" fmla="*/ 7 h 8"/>
                  <a:gd name="T4" fmla="*/ 4 w 4"/>
                  <a:gd name="T5" fmla="*/ 6 h 8"/>
                  <a:gd name="T6" fmla="*/ 4 w 4"/>
                  <a:gd name="T7" fmla="*/ 2 h 8"/>
                  <a:gd name="T8" fmla="*/ 2 w 4"/>
                  <a:gd name="T9" fmla="*/ 0 h 8"/>
                  <a:gd name="T10" fmla="*/ 0 w 4"/>
                  <a:gd name="T11" fmla="*/ 1 h 8"/>
                  <a:gd name="T12" fmla="*/ 0 w 4"/>
                  <a:gd name="T13" fmla="*/ 2 h 8"/>
                  <a:gd name="T14" fmla="*/ 0 w 4"/>
                  <a:gd name="T15" fmla="*/ 6 h 8"/>
                  <a:gd name="T16" fmla="*/ 2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cubicBezTo>
                      <a:pt x="3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63"/>
              <p:cNvSpPr>
                <a:spLocks noEditPoints="1"/>
              </p:cNvSpPr>
              <p:nvPr/>
            </p:nvSpPr>
            <p:spPr bwMode="auto">
              <a:xfrm>
                <a:off x="3368675" y="2201863"/>
                <a:ext cx="188913" cy="211138"/>
              </a:xfrm>
              <a:custGeom>
                <a:avLst/>
                <a:gdLst>
                  <a:gd name="T0" fmla="*/ 16 w 32"/>
                  <a:gd name="T1" fmla="*/ 0 h 36"/>
                  <a:gd name="T2" fmla="*/ 0 w 32"/>
                  <a:gd name="T3" fmla="*/ 16 h 36"/>
                  <a:gd name="T4" fmla="*/ 8 w 32"/>
                  <a:gd name="T5" fmla="*/ 30 h 36"/>
                  <a:gd name="T6" fmla="*/ 8 w 32"/>
                  <a:gd name="T7" fmla="*/ 36 h 36"/>
                  <a:gd name="T8" fmla="*/ 24 w 32"/>
                  <a:gd name="T9" fmla="*/ 36 h 36"/>
                  <a:gd name="T10" fmla="*/ 24 w 32"/>
                  <a:gd name="T11" fmla="*/ 30 h 36"/>
                  <a:gd name="T12" fmla="*/ 32 w 32"/>
                  <a:gd name="T13" fmla="*/ 16 h 36"/>
                  <a:gd name="T14" fmla="*/ 16 w 32"/>
                  <a:gd name="T15" fmla="*/ 0 h 36"/>
                  <a:gd name="T16" fmla="*/ 22 w 32"/>
                  <a:gd name="T17" fmla="*/ 26 h 36"/>
                  <a:gd name="T18" fmla="*/ 20 w 32"/>
                  <a:gd name="T19" fmla="*/ 27 h 36"/>
                  <a:gd name="T20" fmla="*/ 20 w 32"/>
                  <a:gd name="T21" fmla="*/ 30 h 36"/>
                  <a:gd name="T22" fmla="*/ 20 w 32"/>
                  <a:gd name="T23" fmla="*/ 32 h 36"/>
                  <a:gd name="T24" fmla="*/ 12 w 32"/>
                  <a:gd name="T25" fmla="*/ 32 h 36"/>
                  <a:gd name="T26" fmla="*/ 12 w 32"/>
                  <a:gd name="T27" fmla="*/ 30 h 36"/>
                  <a:gd name="T28" fmla="*/ 12 w 32"/>
                  <a:gd name="T29" fmla="*/ 27 h 36"/>
                  <a:gd name="T30" fmla="*/ 10 w 32"/>
                  <a:gd name="T31" fmla="*/ 26 h 36"/>
                  <a:gd name="T32" fmla="*/ 4 w 32"/>
                  <a:gd name="T33" fmla="*/ 16 h 36"/>
                  <a:gd name="T34" fmla="*/ 16 w 32"/>
                  <a:gd name="T35" fmla="*/ 4 h 36"/>
                  <a:gd name="T36" fmla="*/ 28 w 32"/>
                  <a:gd name="T37" fmla="*/ 16 h 36"/>
                  <a:gd name="T38" fmla="*/ 22 w 32"/>
                  <a:gd name="T3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6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2"/>
                      <a:pt x="3" y="27"/>
                      <a:pt x="8" y="3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9" y="27"/>
                      <a:pt x="32" y="22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22" y="26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6" y="24"/>
                      <a:pt x="4" y="20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0"/>
                      <a:pt x="26" y="24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64"/>
              <p:cNvSpPr/>
              <p:nvPr/>
            </p:nvSpPr>
            <p:spPr bwMode="auto">
              <a:xfrm>
                <a:off x="3416300" y="2436813"/>
                <a:ext cx="93663" cy="47625"/>
              </a:xfrm>
              <a:custGeom>
                <a:avLst/>
                <a:gdLst>
                  <a:gd name="T0" fmla="*/ 0 w 16"/>
                  <a:gd name="T1" fmla="*/ 4 h 8"/>
                  <a:gd name="T2" fmla="*/ 4 w 16"/>
                  <a:gd name="T3" fmla="*/ 4 h 8"/>
                  <a:gd name="T4" fmla="*/ 4 w 16"/>
                  <a:gd name="T5" fmla="*/ 4 h 8"/>
                  <a:gd name="T6" fmla="*/ 8 w 16"/>
                  <a:gd name="T7" fmla="*/ 8 h 8"/>
                  <a:gd name="T8" fmla="*/ 12 w 16"/>
                  <a:gd name="T9" fmla="*/ 4 h 8"/>
                  <a:gd name="T10" fmla="*/ 12 w 16"/>
                  <a:gd name="T11" fmla="*/ 4 h 8"/>
                  <a:gd name="T12" fmla="*/ 16 w 16"/>
                  <a:gd name="T13" fmla="*/ 4 h 8"/>
                  <a:gd name="T14" fmla="*/ 16 w 16"/>
                  <a:gd name="T15" fmla="*/ 0 h 8"/>
                  <a:gd name="T16" fmla="*/ 0 w 16"/>
                  <a:gd name="T17" fmla="*/ 0 h 8"/>
                  <a:gd name="T18" fmla="*/ 0 w 16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8">
                    <a:moveTo>
                      <a:pt x="0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6" y="8"/>
                      <a:pt x="8" y="8"/>
                    </a:cubicBezTo>
                    <a:cubicBezTo>
                      <a:pt x="10" y="8"/>
                      <a:pt x="12" y="6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572674" y="1681480"/>
            <a:ext cx="644525" cy="644525"/>
            <a:chOff x="6572674" y="1681480"/>
            <a:chExt cx="644525" cy="644525"/>
          </a:xfrm>
        </p:grpSpPr>
        <p:sp>
          <p:nvSpPr>
            <p:cNvPr id="45" name="椭圆 44"/>
            <p:cNvSpPr/>
            <p:nvPr/>
          </p:nvSpPr>
          <p:spPr>
            <a:xfrm>
              <a:off x="6572674" y="1681480"/>
              <a:ext cx="644525" cy="644525"/>
            </a:xfrm>
            <a:prstGeom prst="ellipse">
              <a:avLst/>
            </a:prstGeom>
            <a:solidFill>
              <a:srgbClr val="E7C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Group 60"/>
            <p:cNvGrpSpPr/>
            <p:nvPr/>
          </p:nvGrpSpPr>
          <p:grpSpPr>
            <a:xfrm>
              <a:off x="6706659" y="1789430"/>
              <a:ext cx="376555" cy="376555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47" name="Freeform 54"/>
              <p:cNvSpPr/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55"/>
              <p:cNvSpPr/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56"/>
              <p:cNvSpPr/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57"/>
              <p:cNvSpPr>
                <a:spLocks noEditPoints="1"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770044" y="3187700"/>
            <a:ext cx="644525" cy="644525"/>
            <a:chOff x="2021" y="5408"/>
            <a:chExt cx="1015" cy="1015"/>
          </a:xfrm>
        </p:grpSpPr>
        <p:sp>
          <p:nvSpPr>
            <p:cNvPr id="52" name="椭圆 51"/>
            <p:cNvSpPr/>
            <p:nvPr/>
          </p:nvSpPr>
          <p:spPr>
            <a:xfrm>
              <a:off x="2021" y="5408"/>
              <a:ext cx="1015" cy="1015"/>
            </a:xfrm>
            <a:prstGeom prst="ellipse">
              <a:avLst/>
            </a:prstGeom>
            <a:solidFill>
              <a:srgbClr val="A1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2276" y="5645"/>
              <a:ext cx="547" cy="547"/>
            </a:xfrm>
            <a:custGeom>
              <a:avLst/>
              <a:gdLst>
                <a:gd name="T0" fmla="*/ 42 w 44"/>
                <a:gd name="T1" fmla="*/ 18 h 44"/>
                <a:gd name="T2" fmla="*/ 35 w 44"/>
                <a:gd name="T3" fmla="*/ 18 h 44"/>
                <a:gd name="T4" fmla="*/ 34 w 44"/>
                <a:gd name="T5" fmla="*/ 14 h 44"/>
                <a:gd name="T6" fmla="*/ 38 w 44"/>
                <a:gd name="T7" fmla="*/ 10 h 44"/>
                <a:gd name="T8" fmla="*/ 38 w 44"/>
                <a:gd name="T9" fmla="*/ 7 h 44"/>
                <a:gd name="T10" fmla="*/ 36 w 44"/>
                <a:gd name="T11" fmla="*/ 5 h 44"/>
                <a:gd name="T12" fmla="*/ 33 w 44"/>
                <a:gd name="T13" fmla="*/ 5 h 44"/>
                <a:gd name="T14" fmla="*/ 29 w 44"/>
                <a:gd name="T15" fmla="*/ 9 h 44"/>
                <a:gd name="T16" fmla="*/ 25 w 44"/>
                <a:gd name="T17" fmla="*/ 8 h 44"/>
                <a:gd name="T18" fmla="*/ 25 w 44"/>
                <a:gd name="T19" fmla="*/ 2 h 44"/>
                <a:gd name="T20" fmla="*/ 23 w 44"/>
                <a:gd name="T21" fmla="*/ 0 h 44"/>
                <a:gd name="T22" fmla="*/ 20 w 44"/>
                <a:gd name="T23" fmla="*/ 0 h 44"/>
                <a:gd name="T24" fmla="*/ 18 w 44"/>
                <a:gd name="T25" fmla="*/ 2 h 44"/>
                <a:gd name="T26" fmla="*/ 18 w 44"/>
                <a:gd name="T27" fmla="*/ 8 h 44"/>
                <a:gd name="T28" fmla="*/ 14 w 44"/>
                <a:gd name="T29" fmla="*/ 9 h 44"/>
                <a:gd name="T30" fmla="*/ 10 w 44"/>
                <a:gd name="T31" fmla="*/ 6 h 44"/>
                <a:gd name="T32" fmla="*/ 7 w 44"/>
                <a:gd name="T33" fmla="*/ 6 h 44"/>
                <a:gd name="T34" fmla="*/ 5 w 44"/>
                <a:gd name="T35" fmla="*/ 8 h 44"/>
                <a:gd name="T36" fmla="*/ 5 w 44"/>
                <a:gd name="T37" fmla="*/ 11 h 44"/>
                <a:gd name="T38" fmla="*/ 9 w 44"/>
                <a:gd name="T39" fmla="*/ 15 h 44"/>
                <a:gd name="T40" fmla="*/ 7 w 44"/>
                <a:gd name="T41" fmla="*/ 19 h 44"/>
                <a:gd name="T42" fmla="*/ 2 w 44"/>
                <a:gd name="T43" fmla="*/ 19 h 44"/>
                <a:gd name="T44" fmla="*/ 0 w 44"/>
                <a:gd name="T45" fmla="*/ 21 h 44"/>
                <a:gd name="T46" fmla="*/ 0 w 44"/>
                <a:gd name="T47" fmla="*/ 24 h 44"/>
                <a:gd name="T48" fmla="*/ 2 w 44"/>
                <a:gd name="T49" fmla="*/ 26 h 44"/>
                <a:gd name="T50" fmla="*/ 7 w 44"/>
                <a:gd name="T51" fmla="*/ 26 h 44"/>
                <a:gd name="T52" fmla="*/ 9 w 44"/>
                <a:gd name="T53" fmla="*/ 30 h 44"/>
                <a:gd name="T54" fmla="*/ 6 w 44"/>
                <a:gd name="T55" fmla="*/ 34 h 44"/>
                <a:gd name="T56" fmla="*/ 6 w 44"/>
                <a:gd name="T57" fmla="*/ 37 h 44"/>
                <a:gd name="T58" fmla="*/ 8 w 44"/>
                <a:gd name="T59" fmla="*/ 39 h 44"/>
                <a:gd name="T60" fmla="*/ 11 w 44"/>
                <a:gd name="T61" fmla="*/ 39 h 44"/>
                <a:gd name="T62" fmla="*/ 15 w 44"/>
                <a:gd name="T63" fmla="*/ 35 h 44"/>
                <a:gd name="T64" fmla="*/ 19 w 44"/>
                <a:gd name="T65" fmla="*/ 36 h 44"/>
                <a:gd name="T66" fmla="*/ 19 w 44"/>
                <a:gd name="T67" fmla="*/ 42 h 44"/>
                <a:gd name="T68" fmla="*/ 21 w 44"/>
                <a:gd name="T69" fmla="*/ 44 h 44"/>
                <a:gd name="T70" fmla="*/ 24 w 44"/>
                <a:gd name="T71" fmla="*/ 44 h 44"/>
                <a:gd name="T72" fmla="*/ 26 w 44"/>
                <a:gd name="T73" fmla="*/ 42 h 44"/>
                <a:gd name="T74" fmla="*/ 26 w 44"/>
                <a:gd name="T75" fmla="*/ 36 h 44"/>
                <a:gd name="T76" fmla="*/ 30 w 44"/>
                <a:gd name="T77" fmla="*/ 34 h 44"/>
                <a:gd name="T78" fmla="*/ 34 w 44"/>
                <a:gd name="T79" fmla="*/ 38 h 44"/>
                <a:gd name="T80" fmla="*/ 37 w 44"/>
                <a:gd name="T81" fmla="*/ 38 h 44"/>
                <a:gd name="T82" fmla="*/ 39 w 44"/>
                <a:gd name="T83" fmla="*/ 36 h 44"/>
                <a:gd name="T84" fmla="*/ 39 w 44"/>
                <a:gd name="T85" fmla="*/ 33 h 44"/>
                <a:gd name="T86" fmla="*/ 35 w 44"/>
                <a:gd name="T87" fmla="*/ 28 h 44"/>
                <a:gd name="T88" fmla="*/ 36 w 44"/>
                <a:gd name="T89" fmla="*/ 25 h 44"/>
                <a:gd name="T90" fmla="*/ 42 w 44"/>
                <a:gd name="T91" fmla="*/ 25 h 44"/>
                <a:gd name="T92" fmla="*/ 44 w 44"/>
                <a:gd name="T93" fmla="*/ 23 h 44"/>
                <a:gd name="T94" fmla="*/ 44 w 44"/>
                <a:gd name="T95" fmla="*/ 20 h 44"/>
                <a:gd name="T96" fmla="*/ 42 w 44"/>
                <a:gd name="T97" fmla="*/ 18 h 44"/>
                <a:gd name="T98" fmla="*/ 21 w 44"/>
                <a:gd name="T99" fmla="*/ 28 h 44"/>
                <a:gd name="T100" fmla="*/ 15 w 44"/>
                <a:gd name="T101" fmla="*/ 22 h 44"/>
                <a:gd name="T102" fmla="*/ 21 w 44"/>
                <a:gd name="T103" fmla="*/ 16 h 44"/>
                <a:gd name="T104" fmla="*/ 28 w 44"/>
                <a:gd name="T105" fmla="*/ 22 h 44"/>
                <a:gd name="T106" fmla="*/ 21 w 44"/>
                <a:gd name="T107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44">
                  <a:moveTo>
                    <a:pt x="42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5" y="17"/>
                    <a:pt x="35" y="15"/>
                    <a:pt x="34" y="14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39" y="8"/>
                    <a:pt x="38" y="7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4"/>
                    <a:pt x="34" y="4"/>
                    <a:pt x="3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6" y="8"/>
                    <a:pt x="25" y="8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1"/>
                    <a:pt x="18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5"/>
                    <a:pt x="7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4" y="10"/>
                    <a:pt x="5" y="1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5"/>
                    <a:pt x="5" y="36"/>
                    <a:pt x="6" y="3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9" y="40"/>
                    <a:pt x="10" y="40"/>
                    <a:pt x="11" y="3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6"/>
                    <a:pt x="18" y="36"/>
                    <a:pt x="19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3"/>
                    <a:pt x="20" y="44"/>
                    <a:pt x="21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5" y="44"/>
                    <a:pt x="26" y="43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8" y="35"/>
                    <a:pt x="29" y="35"/>
                    <a:pt x="30" y="34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5"/>
                    <a:pt x="40" y="34"/>
                    <a:pt x="39" y="33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7"/>
                    <a:pt x="35" y="26"/>
                    <a:pt x="3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4" y="24"/>
                    <a:pt x="44" y="23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19"/>
                    <a:pt x="43" y="18"/>
                    <a:pt x="42" y="18"/>
                  </a:cubicBezTo>
                  <a:close/>
                  <a:moveTo>
                    <a:pt x="21" y="28"/>
                  </a:moveTo>
                  <a:cubicBezTo>
                    <a:pt x="18" y="28"/>
                    <a:pt x="15" y="25"/>
                    <a:pt x="15" y="22"/>
                  </a:cubicBezTo>
                  <a:cubicBezTo>
                    <a:pt x="15" y="19"/>
                    <a:pt x="18" y="16"/>
                    <a:pt x="21" y="16"/>
                  </a:cubicBezTo>
                  <a:cubicBezTo>
                    <a:pt x="25" y="16"/>
                    <a:pt x="28" y="19"/>
                    <a:pt x="28" y="22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572674" y="3173095"/>
            <a:ext cx="643890" cy="643890"/>
            <a:chOff x="11159" y="5385"/>
            <a:chExt cx="1014" cy="1014"/>
          </a:xfrm>
        </p:grpSpPr>
        <p:sp>
          <p:nvSpPr>
            <p:cNvPr id="55" name="椭圆 54"/>
            <p:cNvSpPr/>
            <p:nvPr/>
          </p:nvSpPr>
          <p:spPr>
            <a:xfrm>
              <a:off x="11159" y="5385"/>
              <a:ext cx="1015" cy="1015"/>
            </a:xfrm>
            <a:prstGeom prst="ellipse">
              <a:avLst/>
            </a:prstGeom>
            <a:solidFill>
              <a:srgbClr val="A1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Group 70"/>
            <p:cNvGrpSpPr/>
            <p:nvPr/>
          </p:nvGrpSpPr>
          <p:grpSpPr>
            <a:xfrm>
              <a:off x="11400" y="5560"/>
              <a:ext cx="532" cy="632"/>
              <a:chOff x="8326439" y="1546225"/>
              <a:chExt cx="287338" cy="341313"/>
            </a:xfrm>
            <a:solidFill>
              <a:schemeClr val="bg1"/>
            </a:solidFill>
          </p:grpSpPr>
          <p:sp>
            <p:nvSpPr>
              <p:cNvPr id="57" name="Freeform 33"/>
              <p:cNvSpPr>
                <a:spLocks noEditPoints="1"/>
              </p:cNvSpPr>
              <p:nvPr/>
            </p:nvSpPr>
            <p:spPr bwMode="auto">
              <a:xfrm>
                <a:off x="8326439" y="1546225"/>
                <a:ext cx="287338" cy="341313"/>
              </a:xfrm>
              <a:custGeom>
                <a:avLst/>
                <a:gdLst>
                  <a:gd name="T0" fmla="*/ 96 w 108"/>
                  <a:gd name="T1" fmla="*/ 0 h 128"/>
                  <a:gd name="T2" fmla="*/ 32 w 108"/>
                  <a:gd name="T3" fmla="*/ 0 h 128"/>
                  <a:gd name="T4" fmla="*/ 20 w 108"/>
                  <a:gd name="T5" fmla="*/ 12 h 128"/>
                  <a:gd name="T6" fmla="*/ 20 w 108"/>
                  <a:gd name="T7" fmla="*/ 20 h 128"/>
                  <a:gd name="T8" fmla="*/ 12 w 108"/>
                  <a:gd name="T9" fmla="*/ 20 h 128"/>
                  <a:gd name="T10" fmla="*/ 0 w 108"/>
                  <a:gd name="T11" fmla="*/ 31 h 128"/>
                  <a:gd name="T12" fmla="*/ 0 w 108"/>
                  <a:gd name="T13" fmla="*/ 116 h 128"/>
                  <a:gd name="T14" fmla="*/ 12 w 108"/>
                  <a:gd name="T15" fmla="*/ 128 h 128"/>
                  <a:gd name="T16" fmla="*/ 76 w 108"/>
                  <a:gd name="T17" fmla="*/ 128 h 128"/>
                  <a:gd name="T18" fmla="*/ 88 w 108"/>
                  <a:gd name="T19" fmla="*/ 116 h 128"/>
                  <a:gd name="T20" fmla="*/ 88 w 108"/>
                  <a:gd name="T21" fmla="*/ 108 h 128"/>
                  <a:gd name="T22" fmla="*/ 96 w 108"/>
                  <a:gd name="T23" fmla="*/ 108 h 128"/>
                  <a:gd name="T24" fmla="*/ 108 w 108"/>
                  <a:gd name="T25" fmla="*/ 96 h 128"/>
                  <a:gd name="T26" fmla="*/ 108 w 108"/>
                  <a:gd name="T27" fmla="*/ 12 h 128"/>
                  <a:gd name="T28" fmla="*/ 96 w 108"/>
                  <a:gd name="T29" fmla="*/ 0 h 128"/>
                  <a:gd name="T30" fmla="*/ 80 w 108"/>
                  <a:gd name="T31" fmla="*/ 116 h 128"/>
                  <a:gd name="T32" fmla="*/ 76 w 108"/>
                  <a:gd name="T33" fmla="*/ 120 h 128"/>
                  <a:gd name="T34" fmla="*/ 12 w 108"/>
                  <a:gd name="T35" fmla="*/ 120 h 128"/>
                  <a:gd name="T36" fmla="*/ 8 w 108"/>
                  <a:gd name="T37" fmla="*/ 116 h 128"/>
                  <a:gd name="T38" fmla="*/ 8 w 108"/>
                  <a:gd name="T39" fmla="*/ 31 h 128"/>
                  <a:gd name="T40" fmla="*/ 12 w 108"/>
                  <a:gd name="T41" fmla="*/ 28 h 128"/>
                  <a:gd name="T42" fmla="*/ 76 w 108"/>
                  <a:gd name="T43" fmla="*/ 28 h 128"/>
                  <a:gd name="T44" fmla="*/ 80 w 108"/>
                  <a:gd name="T45" fmla="*/ 31 h 128"/>
                  <a:gd name="T46" fmla="*/ 80 w 108"/>
                  <a:gd name="T47" fmla="*/ 116 h 128"/>
                  <a:gd name="T48" fmla="*/ 100 w 108"/>
                  <a:gd name="T49" fmla="*/ 96 h 128"/>
                  <a:gd name="T50" fmla="*/ 96 w 108"/>
                  <a:gd name="T51" fmla="*/ 100 h 128"/>
                  <a:gd name="T52" fmla="*/ 88 w 108"/>
                  <a:gd name="T53" fmla="*/ 100 h 128"/>
                  <a:gd name="T54" fmla="*/ 88 w 108"/>
                  <a:gd name="T55" fmla="*/ 31 h 128"/>
                  <a:gd name="T56" fmla="*/ 76 w 108"/>
                  <a:gd name="T57" fmla="*/ 20 h 128"/>
                  <a:gd name="T58" fmla="*/ 28 w 108"/>
                  <a:gd name="T59" fmla="*/ 20 h 128"/>
                  <a:gd name="T60" fmla="*/ 28 w 108"/>
                  <a:gd name="T61" fmla="*/ 12 h 128"/>
                  <a:gd name="T62" fmla="*/ 32 w 108"/>
                  <a:gd name="T63" fmla="*/ 8 h 128"/>
                  <a:gd name="T64" fmla="*/ 96 w 108"/>
                  <a:gd name="T65" fmla="*/ 8 h 128"/>
                  <a:gd name="T66" fmla="*/ 100 w 108"/>
                  <a:gd name="T67" fmla="*/ 12 h 128"/>
                  <a:gd name="T68" fmla="*/ 100 w 108"/>
                  <a:gd name="T69" fmla="*/ 9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8" h="128">
                    <a:moveTo>
                      <a:pt x="96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25" y="0"/>
                      <a:pt x="20" y="5"/>
                      <a:pt x="20" y="12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1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2"/>
                      <a:pt x="5" y="128"/>
                      <a:pt x="12" y="12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82" y="128"/>
                      <a:pt x="88" y="122"/>
                      <a:pt x="88" y="116"/>
                    </a:cubicBezTo>
                    <a:cubicBezTo>
                      <a:pt x="88" y="108"/>
                      <a:pt x="88" y="108"/>
                      <a:pt x="88" y="108"/>
                    </a:cubicBezTo>
                    <a:cubicBezTo>
                      <a:pt x="96" y="108"/>
                      <a:pt x="96" y="108"/>
                      <a:pt x="96" y="108"/>
                    </a:cubicBezTo>
                    <a:cubicBezTo>
                      <a:pt x="102" y="108"/>
                      <a:pt x="108" y="102"/>
                      <a:pt x="108" y="96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08" y="5"/>
                      <a:pt x="102" y="0"/>
                      <a:pt x="96" y="0"/>
                    </a:cubicBezTo>
                    <a:close/>
                    <a:moveTo>
                      <a:pt x="80" y="116"/>
                    </a:moveTo>
                    <a:cubicBezTo>
                      <a:pt x="80" y="118"/>
                      <a:pt x="78" y="120"/>
                      <a:pt x="76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9" y="120"/>
                      <a:pt x="8" y="118"/>
                      <a:pt x="8" y="116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29"/>
                      <a:pt x="9" y="28"/>
                      <a:pt x="12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8" y="28"/>
                      <a:pt x="80" y="29"/>
                      <a:pt x="80" y="31"/>
                    </a:cubicBezTo>
                    <a:lnTo>
                      <a:pt x="80" y="116"/>
                    </a:lnTo>
                    <a:close/>
                    <a:moveTo>
                      <a:pt x="100" y="96"/>
                    </a:moveTo>
                    <a:cubicBezTo>
                      <a:pt x="100" y="98"/>
                      <a:pt x="98" y="100"/>
                      <a:pt x="96" y="100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88" y="25"/>
                      <a:pt x="82" y="20"/>
                      <a:pt x="76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0"/>
                      <a:pt x="29" y="8"/>
                      <a:pt x="32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8" y="8"/>
                      <a:pt x="100" y="10"/>
                      <a:pt x="100" y="12"/>
                    </a:cubicBezTo>
                    <a:lnTo>
                      <a:pt x="100" y="9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34"/>
              <p:cNvSpPr/>
              <p:nvPr/>
            </p:nvSpPr>
            <p:spPr bwMode="auto">
              <a:xfrm>
                <a:off x="8401051" y="1695450"/>
                <a:ext cx="85725" cy="85725"/>
              </a:xfrm>
              <a:custGeom>
                <a:avLst/>
                <a:gdLst>
                  <a:gd name="T0" fmla="*/ 28 w 32"/>
                  <a:gd name="T1" fmla="*/ 12 h 32"/>
                  <a:gd name="T2" fmla="*/ 20 w 32"/>
                  <a:gd name="T3" fmla="*/ 12 h 32"/>
                  <a:gd name="T4" fmla="*/ 20 w 32"/>
                  <a:gd name="T5" fmla="*/ 4 h 32"/>
                  <a:gd name="T6" fmla="*/ 16 w 32"/>
                  <a:gd name="T7" fmla="*/ 0 h 32"/>
                  <a:gd name="T8" fmla="*/ 12 w 32"/>
                  <a:gd name="T9" fmla="*/ 4 h 32"/>
                  <a:gd name="T10" fmla="*/ 12 w 32"/>
                  <a:gd name="T11" fmla="*/ 12 h 32"/>
                  <a:gd name="T12" fmla="*/ 4 w 32"/>
                  <a:gd name="T13" fmla="*/ 12 h 32"/>
                  <a:gd name="T14" fmla="*/ 0 w 32"/>
                  <a:gd name="T15" fmla="*/ 16 h 32"/>
                  <a:gd name="T16" fmla="*/ 4 w 32"/>
                  <a:gd name="T17" fmla="*/ 20 h 32"/>
                  <a:gd name="T18" fmla="*/ 12 w 32"/>
                  <a:gd name="T19" fmla="*/ 20 h 32"/>
                  <a:gd name="T20" fmla="*/ 12 w 32"/>
                  <a:gd name="T21" fmla="*/ 28 h 32"/>
                  <a:gd name="T22" fmla="*/ 16 w 32"/>
                  <a:gd name="T23" fmla="*/ 32 h 32"/>
                  <a:gd name="T24" fmla="*/ 20 w 32"/>
                  <a:gd name="T25" fmla="*/ 28 h 32"/>
                  <a:gd name="T26" fmla="*/ 20 w 32"/>
                  <a:gd name="T27" fmla="*/ 20 h 32"/>
                  <a:gd name="T28" fmla="*/ 28 w 32"/>
                  <a:gd name="T29" fmla="*/ 20 h 32"/>
                  <a:gd name="T30" fmla="*/ 32 w 32"/>
                  <a:gd name="T31" fmla="*/ 16 h 32"/>
                  <a:gd name="T32" fmla="*/ 28 w 32"/>
                  <a:gd name="T33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32">
                    <a:moveTo>
                      <a:pt x="28" y="12"/>
                    </a:move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1"/>
                      <a:pt x="18" y="0"/>
                      <a:pt x="16" y="0"/>
                    </a:cubicBezTo>
                    <a:cubicBezTo>
                      <a:pt x="14" y="0"/>
                      <a:pt x="12" y="1"/>
                      <a:pt x="12" y="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12"/>
                      <a:pt x="0" y="13"/>
                      <a:pt x="0" y="16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30"/>
                      <a:pt x="14" y="32"/>
                      <a:pt x="16" y="32"/>
                    </a:cubicBezTo>
                    <a:cubicBezTo>
                      <a:pt x="18" y="32"/>
                      <a:pt x="20" y="30"/>
                      <a:pt x="20" y="2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30" y="20"/>
                      <a:pt x="32" y="18"/>
                      <a:pt x="32" y="16"/>
                    </a:cubicBezTo>
                    <a:cubicBezTo>
                      <a:pt x="32" y="13"/>
                      <a:pt x="30" y="12"/>
                      <a:pt x="28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6572674" y="4645025"/>
            <a:ext cx="643890" cy="643890"/>
            <a:chOff x="11159" y="8021"/>
            <a:chExt cx="1014" cy="1014"/>
          </a:xfrm>
        </p:grpSpPr>
        <p:sp>
          <p:nvSpPr>
            <p:cNvPr id="60" name="椭圆 59"/>
            <p:cNvSpPr/>
            <p:nvPr/>
          </p:nvSpPr>
          <p:spPr>
            <a:xfrm>
              <a:off x="11159" y="8021"/>
              <a:ext cx="1015" cy="1015"/>
            </a:xfrm>
            <a:prstGeom prst="ellipse">
              <a:avLst/>
            </a:pr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163"/>
            <p:cNvSpPr/>
            <p:nvPr/>
          </p:nvSpPr>
          <p:spPr bwMode="auto">
            <a:xfrm>
              <a:off x="11465" y="8225"/>
              <a:ext cx="403" cy="607"/>
            </a:xfrm>
            <a:custGeom>
              <a:avLst/>
              <a:gdLst>
                <a:gd name="T0" fmla="*/ 77 w 80"/>
                <a:gd name="T1" fmla="*/ 20 h 120"/>
                <a:gd name="T2" fmla="*/ 67 w 80"/>
                <a:gd name="T3" fmla="*/ 20 h 120"/>
                <a:gd name="T4" fmla="*/ 64 w 80"/>
                <a:gd name="T5" fmla="*/ 24 h 120"/>
                <a:gd name="T6" fmla="*/ 64 w 80"/>
                <a:gd name="T7" fmla="*/ 32 h 120"/>
                <a:gd name="T8" fmla="*/ 67 w 80"/>
                <a:gd name="T9" fmla="*/ 36 h 120"/>
                <a:gd name="T10" fmla="*/ 68 w 80"/>
                <a:gd name="T11" fmla="*/ 36 h 120"/>
                <a:gd name="T12" fmla="*/ 52 w 80"/>
                <a:gd name="T13" fmla="*/ 56 h 120"/>
                <a:gd name="T14" fmla="*/ 44 w 80"/>
                <a:gd name="T15" fmla="*/ 60 h 120"/>
                <a:gd name="T16" fmla="*/ 44 w 80"/>
                <a:gd name="T17" fmla="*/ 21 h 120"/>
                <a:gd name="T18" fmla="*/ 56 w 80"/>
                <a:gd name="T19" fmla="*/ 21 h 120"/>
                <a:gd name="T20" fmla="*/ 40 w 80"/>
                <a:gd name="T21" fmla="*/ 0 h 120"/>
                <a:gd name="T22" fmla="*/ 24 w 80"/>
                <a:gd name="T23" fmla="*/ 21 h 120"/>
                <a:gd name="T24" fmla="*/ 36 w 80"/>
                <a:gd name="T25" fmla="*/ 21 h 120"/>
                <a:gd name="T26" fmla="*/ 36 w 80"/>
                <a:gd name="T27" fmla="*/ 75 h 120"/>
                <a:gd name="T28" fmla="*/ 29 w 80"/>
                <a:gd name="T29" fmla="*/ 71 h 120"/>
                <a:gd name="T30" fmla="*/ 12 w 80"/>
                <a:gd name="T31" fmla="*/ 51 h 120"/>
                <a:gd name="T32" fmla="*/ 16 w 80"/>
                <a:gd name="T33" fmla="*/ 46 h 120"/>
                <a:gd name="T34" fmla="*/ 8 w 80"/>
                <a:gd name="T35" fmla="*/ 40 h 120"/>
                <a:gd name="T36" fmla="*/ 0 w 80"/>
                <a:gd name="T37" fmla="*/ 46 h 120"/>
                <a:gd name="T38" fmla="*/ 4 w 80"/>
                <a:gd name="T39" fmla="*/ 51 h 120"/>
                <a:gd name="T40" fmla="*/ 25 w 80"/>
                <a:gd name="T41" fmla="*/ 78 h 120"/>
                <a:gd name="T42" fmla="*/ 36 w 80"/>
                <a:gd name="T43" fmla="*/ 88 h 120"/>
                <a:gd name="T44" fmla="*/ 36 w 80"/>
                <a:gd name="T45" fmla="*/ 97 h 120"/>
                <a:gd name="T46" fmla="*/ 28 w 80"/>
                <a:gd name="T47" fmla="*/ 108 h 120"/>
                <a:gd name="T48" fmla="*/ 40 w 80"/>
                <a:gd name="T49" fmla="*/ 120 h 120"/>
                <a:gd name="T50" fmla="*/ 52 w 80"/>
                <a:gd name="T51" fmla="*/ 108 h 120"/>
                <a:gd name="T52" fmla="*/ 44 w 80"/>
                <a:gd name="T53" fmla="*/ 97 h 120"/>
                <a:gd name="T54" fmla="*/ 44 w 80"/>
                <a:gd name="T55" fmla="*/ 74 h 120"/>
                <a:gd name="T56" fmla="*/ 56 w 80"/>
                <a:gd name="T57" fmla="*/ 63 h 120"/>
                <a:gd name="T58" fmla="*/ 76 w 80"/>
                <a:gd name="T59" fmla="*/ 36 h 120"/>
                <a:gd name="T60" fmla="*/ 77 w 80"/>
                <a:gd name="T61" fmla="*/ 36 h 120"/>
                <a:gd name="T62" fmla="*/ 80 w 80"/>
                <a:gd name="T63" fmla="*/ 32 h 120"/>
                <a:gd name="T64" fmla="*/ 80 w 80"/>
                <a:gd name="T65" fmla="*/ 24 h 120"/>
                <a:gd name="T66" fmla="*/ 77 w 80"/>
                <a:gd name="T67" fmla="*/ 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0" h="120">
                  <a:moveTo>
                    <a:pt x="77" y="20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5" y="20"/>
                    <a:pt x="64" y="22"/>
                    <a:pt x="64" y="24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34"/>
                    <a:pt x="65" y="36"/>
                    <a:pt x="67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47"/>
                    <a:pt x="60" y="51"/>
                    <a:pt x="52" y="56"/>
                  </a:cubicBezTo>
                  <a:cubicBezTo>
                    <a:pt x="49" y="57"/>
                    <a:pt x="46" y="59"/>
                    <a:pt x="44" y="60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4" y="73"/>
                    <a:pt x="31" y="72"/>
                    <a:pt x="29" y="71"/>
                  </a:cubicBezTo>
                  <a:cubicBezTo>
                    <a:pt x="21" y="66"/>
                    <a:pt x="13" y="62"/>
                    <a:pt x="12" y="51"/>
                  </a:cubicBezTo>
                  <a:cubicBezTo>
                    <a:pt x="14" y="50"/>
                    <a:pt x="16" y="48"/>
                    <a:pt x="16" y="46"/>
                  </a:cubicBezTo>
                  <a:cubicBezTo>
                    <a:pt x="16" y="43"/>
                    <a:pt x="12" y="40"/>
                    <a:pt x="8" y="40"/>
                  </a:cubicBezTo>
                  <a:cubicBezTo>
                    <a:pt x="4" y="40"/>
                    <a:pt x="0" y="43"/>
                    <a:pt x="0" y="46"/>
                  </a:cubicBezTo>
                  <a:cubicBezTo>
                    <a:pt x="0" y="48"/>
                    <a:pt x="2" y="50"/>
                    <a:pt x="4" y="51"/>
                  </a:cubicBezTo>
                  <a:cubicBezTo>
                    <a:pt x="6" y="67"/>
                    <a:pt x="17" y="73"/>
                    <a:pt x="25" y="78"/>
                  </a:cubicBezTo>
                  <a:cubicBezTo>
                    <a:pt x="32" y="81"/>
                    <a:pt x="36" y="84"/>
                    <a:pt x="36" y="88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31" y="98"/>
                    <a:pt x="28" y="103"/>
                    <a:pt x="28" y="108"/>
                  </a:cubicBezTo>
                  <a:cubicBezTo>
                    <a:pt x="28" y="115"/>
                    <a:pt x="33" y="120"/>
                    <a:pt x="40" y="120"/>
                  </a:cubicBezTo>
                  <a:cubicBezTo>
                    <a:pt x="47" y="120"/>
                    <a:pt x="52" y="115"/>
                    <a:pt x="52" y="108"/>
                  </a:cubicBezTo>
                  <a:cubicBezTo>
                    <a:pt x="52" y="103"/>
                    <a:pt x="49" y="98"/>
                    <a:pt x="44" y="97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69"/>
                    <a:pt x="48" y="67"/>
                    <a:pt x="56" y="63"/>
                  </a:cubicBezTo>
                  <a:cubicBezTo>
                    <a:pt x="65" y="58"/>
                    <a:pt x="76" y="52"/>
                    <a:pt x="76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9" y="36"/>
                    <a:pt x="80" y="34"/>
                    <a:pt x="80" y="32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2"/>
                    <a:pt x="79" y="20"/>
                    <a:pt x="7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1606578" y="1681480"/>
            <a:ext cx="42914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number and complexity of features desired in the app significantly impact development costs.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606578" y="3169136"/>
            <a:ext cx="42914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Developing for multiple platforms (iOS, Android) increases development costs compared to targeting a single platform.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606578" y="4705714"/>
            <a:ext cx="42914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High-quality and intricate designs contribute to development costs, as they require skilled designers and more time for implementation.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306617" y="1681480"/>
            <a:ext cx="42914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Integrating third-party services or APIs (e.g., maps, payment gateways) adds complexity to the development process and may incur additional costs.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06617" y="3169136"/>
            <a:ext cx="42914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The need for a robust backend infrastructure, including servers, databases, and APIs, adds to the overall development costs.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306617" y="4705714"/>
            <a:ext cx="42914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Ongoing maintenance, support, and updates post-launch should be factored into the cost estimation to ensure the app's long-term viability.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735" y="618490"/>
            <a:ext cx="11860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rgbClr val="7787A0"/>
                </a:solidFill>
              </a:rPr>
              <a:t>1. Factors Influencing Mobile App Development Cost</a:t>
            </a:r>
            <a:endParaRPr lang="en-US" sz="2800">
              <a:solidFill>
                <a:srgbClr val="7787A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05915" y="135509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7787A0"/>
                </a:solidFill>
              </a:rPr>
              <a:t>Complexity of Features</a:t>
            </a:r>
            <a:endParaRPr lang="en-US">
              <a:solidFill>
                <a:srgbClr val="7787A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1800" y="2762250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7787A0"/>
                </a:solidFill>
              </a:rPr>
              <a:t>Platform Compatibility</a:t>
            </a:r>
            <a:endParaRPr lang="en-US">
              <a:solidFill>
                <a:srgbClr val="7787A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06550" y="4276725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7787A0"/>
                </a:solidFill>
              </a:rPr>
              <a:t>Design Complexity</a:t>
            </a:r>
            <a:endParaRPr lang="en-US">
              <a:solidFill>
                <a:srgbClr val="7787A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306310" y="1313180"/>
            <a:ext cx="4048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7787A0"/>
                </a:solidFill>
              </a:rPr>
              <a:t>Third-Party Integrations</a:t>
            </a:r>
            <a:endParaRPr lang="en-US">
              <a:solidFill>
                <a:srgbClr val="7787A0"/>
              </a:solidFill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7306310" y="4276725"/>
            <a:ext cx="361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7787A0"/>
                </a:solidFill>
              </a:rPr>
              <a:t>Maintenance and Support</a:t>
            </a:r>
            <a:endParaRPr lang="en-US">
              <a:solidFill>
                <a:srgbClr val="7787A0"/>
              </a:solidFill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7306310" y="2762250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7787A0"/>
                </a:solidFill>
              </a:rPr>
              <a:t>Backend Infrastructure</a:t>
            </a:r>
            <a:endParaRPr lang="en-US">
              <a:solidFill>
                <a:srgbClr val="7787A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0" y="-25400"/>
            <a:ext cx="12192000" cy="7028815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1156950" y="1468309"/>
            <a:ext cx="233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COST</a:t>
            </a:r>
            <a:endParaRPr lang="en-US" altLang="zh-CN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9240" y="1806575"/>
            <a:ext cx="379349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5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Includes expenses related to design, coding, testing, and debugging of the app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13"/>
          <p:cNvSpPr/>
          <p:nvPr/>
        </p:nvSpPr>
        <p:spPr bwMode="auto">
          <a:xfrm>
            <a:off x="5319395" y="4006215"/>
            <a:ext cx="1376680" cy="1276350"/>
          </a:xfrm>
          <a:custGeom>
            <a:avLst/>
            <a:gdLst>
              <a:gd name="T0" fmla="*/ 1185 w 1185"/>
              <a:gd name="T1" fmla="*/ 688 h 1217"/>
              <a:gd name="T2" fmla="*/ 631 w 1185"/>
              <a:gd name="T3" fmla="*/ 1217 h 1217"/>
              <a:gd name="T4" fmla="*/ 0 w 1185"/>
              <a:gd name="T5" fmla="*/ 0 h 1217"/>
              <a:gd name="T6" fmla="*/ 1185 w 1185"/>
              <a:gd name="T7" fmla="*/ 688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5" h="1217">
                <a:moveTo>
                  <a:pt x="1185" y="688"/>
                </a:moveTo>
                <a:lnTo>
                  <a:pt x="631" y="1217"/>
                </a:lnTo>
                <a:lnTo>
                  <a:pt x="0" y="0"/>
                </a:lnTo>
                <a:lnTo>
                  <a:pt x="1185" y="688"/>
                </a:lnTo>
                <a:close/>
              </a:path>
            </a:pathLst>
          </a:custGeom>
          <a:solidFill>
            <a:srgbClr val="7787A0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787A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14"/>
          <p:cNvSpPr/>
          <p:nvPr/>
        </p:nvSpPr>
        <p:spPr bwMode="auto">
          <a:xfrm>
            <a:off x="4489972" y="3287898"/>
            <a:ext cx="831972" cy="1526952"/>
          </a:xfrm>
          <a:custGeom>
            <a:avLst/>
            <a:gdLst>
              <a:gd name="T0" fmla="*/ 734 w 747"/>
              <a:gd name="T1" fmla="*/ 1371 h 1371"/>
              <a:gd name="T2" fmla="*/ 0 w 747"/>
              <a:gd name="T3" fmla="*/ 1151 h 1371"/>
              <a:gd name="T4" fmla="*/ 747 w 747"/>
              <a:gd name="T5" fmla="*/ 0 h 1371"/>
              <a:gd name="T6" fmla="*/ 734 w 747"/>
              <a:gd name="T7" fmla="*/ 1371 h 1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" h="1371">
                <a:moveTo>
                  <a:pt x="734" y="1371"/>
                </a:moveTo>
                <a:lnTo>
                  <a:pt x="0" y="1151"/>
                </a:lnTo>
                <a:lnTo>
                  <a:pt x="747" y="0"/>
                </a:lnTo>
                <a:lnTo>
                  <a:pt x="734" y="1371"/>
                </a:lnTo>
                <a:close/>
              </a:path>
            </a:pathLst>
          </a:custGeom>
          <a:solidFill>
            <a:srgbClr val="A1CBB7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15"/>
          <p:cNvSpPr/>
          <p:nvPr/>
        </p:nvSpPr>
        <p:spPr bwMode="auto">
          <a:xfrm>
            <a:off x="4518930" y="2736592"/>
            <a:ext cx="1524724" cy="828630"/>
          </a:xfrm>
          <a:custGeom>
            <a:avLst/>
            <a:gdLst>
              <a:gd name="T0" fmla="*/ 179 w 1369"/>
              <a:gd name="T1" fmla="*/ 744 h 744"/>
              <a:gd name="T2" fmla="*/ 0 w 1369"/>
              <a:gd name="T3" fmla="*/ 0 h 744"/>
              <a:gd name="T4" fmla="*/ 1369 w 1369"/>
              <a:gd name="T5" fmla="*/ 67 h 744"/>
              <a:gd name="T6" fmla="*/ 179 w 1369"/>
              <a:gd name="T7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9" h="744">
                <a:moveTo>
                  <a:pt x="179" y="744"/>
                </a:moveTo>
                <a:lnTo>
                  <a:pt x="0" y="0"/>
                </a:lnTo>
                <a:lnTo>
                  <a:pt x="1369" y="67"/>
                </a:lnTo>
                <a:lnTo>
                  <a:pt x="179" y="744"/>
                </a:lnTo>
                <a:close/>
              </a:path>
            </a:pathLst>
          </a:custGeom>
          <a:solidFill>
            <a:srgbClr val="7FBAB6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17"/>
          <p:cNvSpPr/>
          <p:nvPr/>
        </p:nvSpPr>
        <p:spPr bwMode="auto">
          <a:xfrm>
            <a:off x="6320478" y="2551835"/>
            <a:ext cx="825289" cy="1524725"/>
          </a:xfrm>
          <a:custGeom>
            <a:avLst/>
            <a:gdLst>
              <a:gd name="T0" fmla="*/ 7 w 741"/>
              <a:gd name="T1" fmla="*/ 0 h 1369"/>
              <a:gd name="T2" fmla="*/ 741 w 741"/>
              <a:gd name="T3" fmla="*/ 215 h 1369"/>
              <a:gd name="T4" fmla="*/ 0 w 741"/>
              <a:gd name="T5" fmla="*/ 1369 h 1369"/>
              <a:gd name="T6" fmla="*/ 7 w 741"/>
              <a:gd name="T7" fmla="*/ 0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1" h="1369">
                <a:moveTo>
                  <a:pt x="7" y="0"/>
                </a:moveTo>
                <a:lnTo>
                  <a:pt x="741" y="215"/>
                </a:lnTo>
                <a:lnTo>
                  <a:pt x="0" y="1369"/>
                </a:lnTo>
                <a:lnTo>
                  <a:pt x="7" y="0"/>
                </a:lnTo>
                <a:close/>
              </a:path>
            </a:pathLst>
          </a:custGeom>
          <a:solidFill>
            <a:srgbClr val="A1CBB7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527837" y="2782669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1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09698" y="4076774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2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75794" y="4533827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3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38991" y="4006293"/>
            <a:ext cx="75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4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32487" y="2789425"/>
            <a:ext cx="7562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4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862435" y="4114229"/>
            <a:ext cx="17170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>
                <a:solidFill>
                  <a:srgbClr val="7787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COSTS</a:t>
            </a:r>
            <a:endParaRPr lang="en-US" altLang="zh-CN" sz="1600">
              <a:solidFill>
                <a:srgbClr val="7787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0405" y="4605020"/>
            <a:ext cx="2922905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457200">
              <a:lnSpc>
                <a:spcPct val="150000"/>
              </a:lnSpc>
              <a:defRPr/>
            </a:pP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Covers UI/UX design, wireframing, prototyping, and visual design elements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82610" y="1468120"/>
            <a:ext cx="2900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COST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82610" y="1806575"/>
            <a:ext cx="337185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Includes expenses for backend development, server hosting, databases, and APIs.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30189" y="3900869"/>
            <a:ext cx="36493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1600">
                <a:solidFill>
                  <a:srgbClr val="7FBA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AINTENANCE AND SUPORT COST</a:t>
            </a:r>
            <a:endParaRPr lang="en-US" altLang="zh-CN" sz="1600">
              <a:solidFill>
                <a:srgbClr val="7FBA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5735" y="618490"/>
            <a:ext cx="11860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rgbClr val="7787A0"/>
                </a:solidFill>
              </a:rPr>
              <a:t>2. Cost Components in Mobile App Development</a:t>
            </a:r>
            <a:endParaRPr lang="en-US" sz="2800">
              <a:solidFill>
                <a:srgbClr val="7787A0"/>
              </a:solidFill>
            </a:endParaRPr>
          </a:p>
        </p:txBody>
      </p:sp>
      <p:sp>
        <p:nvSpPr>
          <p:cNvPr id="6" name="矩形 43"/>
          <p:cNvSpPr/>
          <p:nvPr/>
        </p:nvSpPr>
        <p:spPr>
          <a:xfrm>
            <a:off x="7847965" y="4578985"/>
            <a:ext cx="2922905" cy="977265"/>
          </a:xfrm>
          <a:prstGeom prst="rect">
            <a:avLst/>
          </a:prstGeom>
        </p:spPr>
        <p:txBody>
          <a:bodyPr wrap="square">
            <a:noAutofit/>
          </a:bodyPr>
          <a:p>
            <a:pPr lvl="0" algn="r" defTabSz="457200">
              <a:lnSpc>
                <a:spcPct val="150000"/>
              </a:lnSpc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Estimates ongoing expenses for bug fixes, updates, server maintenance, and user support post-launch.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36"/>
          <p:cNvGrpSpPr/>
          <p:nvPr/>
        </p:nvGrpSpPr>
        <p:grpSpPr>
          <a:xfrm>
            <a:off x="7155180" y="1275511"/>
            <a:ext cx="2969260" cy="4514215"/>
            <a:chOff x="10539" y="1665"/>
            <a:chExt cx="5344" cy="8124"/>
          </a:xfrm>
        </p:grpSpPr>
        <p:sp>
          <p:nvSpPr>
            <p:cNvPr id="114" name="任意多边形: 形状 30"/>
            <p:cNvSpPr/>
            <p:nvPr/>
          </p:nvSpPr>
          <p:spPr>
            <a:xfrm rot="16200000" flipH="1">
              <a:off x="11459" y="5481"/>
              <a:ext cx="8064" cy="432"/>
            </a:xfrm>
            <a:custGeom>
              <a:avLst/>
              <a:gdLst>
                <a:gd name="connsiteX0" fmla="*/ 0 w 3750016"/>
                <a:gd name="connsiteY0" fmla="*/ 0 h 213360"/>
                <a:gd name="connsiteX1" fmla="*/ 3750016 w 3750016"/>
                <a:gd name="connsiteY1" fmla="*/ 0 h 213360"/>
                <a:gd name="connsiteX2" fmla="*/ 3715177 w 3750016"/>
                <a:gd name="connsiteY2" fmla="*/ 39958 h 213360"/>
                <a:gd name="connsiteX3" fmla="*/ 1875008 w 3750016"/>
                <a:gd name="connsiteY3" fmla="*/ 213360 h 213360"/>
                <a:gd name="connsiteX4" fmla="*/ 34839 w 3750016"/>
                <a:gd name="connsiteY4" fmla="*/ 39958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016" h="213360">
                  <a:moveTo>
                    <a:pt x="0" y="0"/>
                  </a:moveTo>
                  <a:lnTo>
                    <a:pt x="3750016" y="0"/>
                  </a:lnTo>
                  <a:lnTo>
                    <a:pt x="3715177" y="39958"/>
                  </a:lnTo>
                  <a:cubicBezTo>
                    <a:pt x="3540030" y="138918"/>
                    <a:pt x="2782710" y="213360"/>
                    <a:pt x="1875008" y="213360"/>
                  </a:cubicBezTo>
                  <a:cubicBezTo>
                    <a:pt x="967307" y="213360"/>
                    <a:pt x="209986" y="138918"/>
                    <a:pt x="34839" y="39958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F7F7F">
                    <a:alpha val="0"/>
                  </a:srgb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任意多边形: 形状 30"/>
            <p:cNvSpPr/>
            <p:nvPr/>
          </p:nvSpPr>
          <p:spPr>
            <a:xfrm rot="5400000">
              <a:off x="6880" y="5481"/>
              <a:ext cx="8064" cy="432"/>
            </a:xfrm>
            <a:custGeom>
              <a:avLst/>
              <a:gdLst>
                <a:gd name="connsiteX0" fmla="*/ 0 w 3750016"/>
                <a:gd name="connsiteY0" fmla="*/ 0 h 213360"/>
                <a:gd name="connsiteX1" fmla="*/ 3750016 w 3750016"/>
                <a:gd name="connsiteY1" fmla="*/ 0 h 213360"/>
                <a:gd name="connsiteX2" fmla="*/ 3715177 w 3750016"/>
                <a:gd name="connsiteY2" fmla="*/ 39958 h 213360"/>
                <a:gd name="connsiteX3" fmla="*/ 1875008 w 3750016"/>
                <a:gd name="connsiteY3" fmla="*/ 213360 h 213360"/>
                <a:gd name="connsiteX4" fmla="*/ 34839 w 3750016"/>
                <a:gd name="connsiteY4" fmla="*/ 39958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016" h="213360">
                  <a:moveTo>
                    <a:pt x="0" y="0"/>
                  </a:moveTo>
                  <a:lnTo>
                    <a:pt x="3750016" y="0"/>
                  </a:lnTo>
                  <a:lnTo>
                    <a:pt x="3715177" y="39958"/>
                  </a:lnTo>
                  <a:cubicBezTo>
                    <a:pt x="3540030" y="138918"/>
                    <a:pt x="2782710" y="213360"/>
                    <a:pt x="1875008" y="213360"/>
                  </a:cubicBezTo>
                  <a:cubicBezTo>
                    <a:pt x="967307" y="213360"/>
                    <a:pt x="209986" y="138918"/>
                    <a:pt x="34839" y="39958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F7F7F">
                    <a:alpha val="0"/>
                  </a:srgb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7"/>
            <p:cNvSpPr/>
            <p:nvPr/>
          </p:nvSpPr>
          <p:spPr bwMode="auto">
            <a:xfrm>
              <a:off x="11829" y="2401"/>
              <a:ext cx="4054" cy="1532"/>
            </a:xfrm>
            <a:custGeom>
              <a:avLst/>
              <a:gdLst>
                <a:gd name="T0" fmla="*/ 2254 w 2546"/>
                <a:gd name="T1" fmla="*/ 0 h 963"/>
                <a:gd name="T2" fmla="*/ 2165 w 2546"/>
                <a:gd name="T3" fmla="*/ 0 h 963"/>
                <a:gd name="T4" fmla="*/ 455 w 2546"/>
                <a:gd name="T5" fmla="*/ 0 h 963"/>
                <a:gd name="T6" fmla="*/ 0 w 2546"/>
                <a:gd name="T7" fmla="*/ 436 h 963"/>
                <a:gd name="T8" fmla="*/ 455 w 2546"/>
                <a:gd name="T9" fmla="*/ 871 h 963"/>
                <a:gd name="T10" fmla="*/ 2165 w 2546"/>
                <a:gd name="T11" fmla="*/ 871 h 963"/>
                <a:gd name="T12" fmla="*/ 2310 w 2546"/>
                <a:gd name="T13" fmla="*/ 871 h 963"/>
                <a:gd name="T14" fmla="*/ 2546 w 2546"/>
                <a:gd name="T15" fmla="*/ 963 h 963"/>
                <a:gd name="T16" fmla="*/ 2546 w 2546"/>
                <a:gd name="T17" fmla="*/ 127 h 963"/>
                <a:gd name="T18" fmla="*/ 2254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254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55" y="871"/>
                    <a:pt x="455" y="871"/>
                    <a:pt x="455" y="871"/>
                  </a:cubicBezTo>
                  <a:cubicBezTo>
                    <a:pt x="2165" y="871"/>
                    <a:pt x="2165" y="871"/>
                    <a:pt x="2165" y="871"/>
                  </a:cubicBezTo>
                  <a:cubicBezTo>
                    <a:pt x="2310" y="871"/>
                    <a:pt x="2310" y="871"/>
                    <a:pt x="2310" y="871"/>
                  </a:cubicBezTo>
                  <a:cubicBezTo>
                    <a:pt x="2440" y="871"/>
                    <a:pt x="2546" y="912"/>
                    <a:pt x="2546" y="963"/>
                  </a:cubicBezTo>
                  <a:cubicBezTo>
                    <a:pt x="2546" y="127"/>
                    <a:pt x="2546" y="127"/>
                    <a:pt x="2546" y="127"/>
                  </a:cubicBezTo>
                  <a:cubicBezTo>
                    <a:pt x="2546" y="57"/>
                    <a:pt x="2415" y="0"/>
                    <a:pt x="2254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8"/>
            <p:cNvSpPr/>
            <p:nvPr/>
          </p:nvSpPr>
          <p:spPr bwMode="auto">
            <a:xfrm>
              <a:off x="15277" y="3786"/>
              <a:ext cx="606" cy="294"/>
            </a:xfrm>
            <a:custGeom>
              <a:avLst/>
              <a:gdLst>
                <a:gd name="T0" fmla="*/ 145 w 381"/>
                <a:gd name="T1" fmla="*/ 0 h 185"/>
                <a:gd name="T2" fmla="*/ 0 w 381"/>
                <a:gd name="T3" fmla="*/ 0 h 185"/>
                <a:gd name="T4" fmla="*/ 0 w 381"/>
                <a:gd name="T5" fmla="*/ 185 h 185"/>
                <a:gd name="T6" fmla="*/ 145 w 381"/>
                <a:gd name="T7" fmla="*/ 185 h 185"/>
                <a:gd name="T8" fmla="*/ 381 w 381"/>
                <a:gd name="T9" fmla="*/ 92 h 185"/>
                <a:gd name="T10" fmla="*/ 145 w 381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185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275" y="185"/>
                    <a:pt x="381" y="143"/>
                    <a:pt x="381" y="92"/>
                  </a:cubicBezTo>
                  <a:cubicBezTo>
                    <a:pt x="381" y="41"/>
                    <a:pt x="275" y="0"/>
                    <a:pt x="145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9"/>
            <p:cNvSpPr/>
            <p:nvPr/>
          </p:nvSpPr>
          <p:spPr bwMode="auto">
            <a:xfrm>
              <a:off x="11829" y="6208"/>
              <a:ext cx="4054" cy="1530"/>
            </a:xfrm>
            <a:custGeom>
              <a:avLst/>
              <a:gdLst>
                <a:gd name="T0" fmla="*/ 2254 w 2546"/>
                <a:gd name="T1" fmla="*/ 0 h 963"/>
                <a:gd name="T2" fmla="*/ 2165 w 2546"/>
                <a:gd name="T3" fmla="*/ 0 h 963"/>
                <a:gd name="T4" fmla="*/ 455 w 2546"/>
                <a:gd name="T5" fmla="*/ 0 h 963"/>
                <a:gd name="T6" fmla="*/ 0 w 2546"/>
                <a:gd name="T7" fmla="*/ 436 h 963"/>
                <a:gd name="T8" fmla="*/ 455 w 2546"/>
                <a:gd name="T9" fmla="*/ 871 h 963"/>
                <a:gd name="T10" fmla="*/ 2165 w 2546"/>
                <a:gd name="T11" fmla="*/ 871 h 963"/>
                <a:gd name="T12" fmla="*/ 2310 w 2546"/>
                <a:gd name="T13" fmla="*/ 871 h 963"/>
                <a:gd name="T14" fmla="*/ 2546 w 2546"/>
                <a:gd name="T15" fmla="*/ 963 h 963"/>
                <a:gd name="T16" fmla="*/ 2546 w 2546"/>
                <a:gd name="T17" fmla="*/ 127 h 963"/>
                <a:gd name="T18" fmla="*/ 2254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254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55" y="871"/>
                    <a:pt x="455" y="871"/>
                    <a:pt x="455" y="871"/>
                  </a:cubicBezTo>
                  <a:cubicBezTo>
                    <a:pt x="2165" y="871"/>
                    <a:pt x="2165" y="871"/>
                    <a:pt x="2165" y="871"/>
                  </a:cubicBezTo>
                  <a:cubicBezTo>
                    <a:pt x="2310" y="871"/>
                    <a:pt x="2310" y="871"/>
                    <a:pt x="2310" y="871"/>
                  </a:cubicBezTo>
                  <a:cubicBezTo>
                    <a:pt x="2440" y="871"/>
                    <a:pt x="2546" y="912"/>
                    <a:pt x="2546" y="963"/>
                  </a:cubicBezTo>
                  <a:cubicBezTo>
                    <a:pt x="2546" y="127"/>
                    <a:pt x="2546" y="127"/>
                    <a:pt x="2546" y="127"/>
                  </a:cubicBezTo>
                  <a:cubicBezTo>
                    <a:pt x="2546" y="57"/>
                    <a:pt x="2415" y="0"/>
                    <a:pt x="2254" y="0"/>
                  </a:cubicBezTo>
                  <a:close/>
                </a:path>
              </a:pathLst>
            </a:custGeom>
            <a:solidFill>
              <a:srgbClr val="E7C4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0"/>
            <p:cNvSpPr/>
            <p:nvPr/>
          </p:nvSpPr>
          <p:spPr bwMode="auto">
            <a:xfrm>
              <a:off x="15277" y="7593"/>
              <a:ext cx="606" cy="293"/>
            </a:xfrm>
            <a:custGeom>
              <a:avLst/>
              <a:gdLst>
                <a:gd name="T0" fmla="*/ 145 w 381"/>
                <a:gd name="T1" fmla="*/ 0 h 184"/>
                <a:gd name="T2" fmla="*/ 0 w 381"/>
                <a:gd name="T3" fmla="*/ 0 h 184"/>
                <a:gd name="T4" fmla="*/ 0 w 381"/>
                <a:gd name="T5" fmla="*/ 184 h 184"/>
                <a:gd name="T6" fmla="*/ 145 w 381"/>
                <a:gd name="T7" fmla="*/ 184 h 184"/>
                <a:gd name="T8" fmla="*/ 381 w 381"/>
                <a:gd name="T9" fmla="*/ 92 h 184"/>
                <a:gd name="T10" fmla="*/ 145 w 38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184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275" y="184"/>
                    <a:pt x="381" y="143"/>
                    <a:pt x="381" y="92"/>
                  </a:cubicBezTo>
                  <a:cubicBezTo>
                    <a:pt x="381" y="41"/>
                    <a:pt x="275" y="0"/>
                    <a:pt x="145" y="0"/>
                  </a:cubicBezTo>
                  <a:close/>
                </a:path>
              </a:pathLst>
            </a:custGeom>
            <a:solidFill>
              <a:srgbClr val="E7C4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1"/>
            <p:cNvSpPr/>
            <p:nvPr/>
          </p:nvSpPr>
          <p:spPr bwMode="auto">
            <a:xfrm>
              <a:off x="10539" y="8112"/>
              <a:ext cx="4054" cy="1528"/>
            </a:xfrm>
            <a:custGeom>
              <a:avLst/>
              <a:gdLst>
                <a:gd name="T0" fmla="*/ 292 w 2546"/>
                <a:gd name="T1" fmla="*/ 0 h 962"/>
                <a:gd name="T2" fmla="*/ 382 w 2546"/>
                <a:gd name="T3" fmla="*/ 0 h 962"/>
                <a:gd name="T4" fmla="*/ 2091 w 2546"/>
                <a:gd name="T5" fmla="*/ 0 h 962"/>
                <a:gd name="T6" fmla="*/ 2546 w 2546"/>
                <a:gd name="T7" fmla="*/ 435 h 962"/>
                <a:gd name="T8" fmla="*/ 2091 w 2546"/>
                <a:gd name="T9" fmla="*/ 870 h 962"/>
                <a:gd name="T10" fmla="*/ 382 w 2546"/>
                <a:gd name="T11" fmla="*/ 870 h 962"/>
                <a:gd name="T12" fmla="*/ 236 w 2546"/>
                <a:gd name="T13" fmla="*/ 870 h 962"/>
                <a:gd name="T14" fmla="*/ 0 w 2546"/>
                <a:gd name="T15" fmla="*/ 962 h 962"/>
                <a:gd name="T16" fmla="*/ 0 w 2546"/>
                <a:gd name="T17" fmla="*/ 126 h 962"/>
                <a:gd name="T18" fmla="*/ 292 w 2546"/>
                <a:gd name="T19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2">
                  <a:moveTo>
                    <a:pt x="292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2091" y="0"/>
                    <a:pt x="2091" y="0"/>
                    <a:pt x="2091" y="0"/>
                  </a:cubicBezTo>
                  <a:cubicBezTo>
                    <a:pt x="2546" y="435"/>
                    <a:pt x="2546" y="435"/>
                    <a:pt x="2546" y="435"/>
                  </a:cubicBezTo>
                  <a:cubicBezTo>
                    <a:pt x="2091" y="870"/>
                    <a:pt x="2091" y="870"/>
                    <a:pt x="2091" y="870"/>
                  </a:cubicBezTo>
                  <a:cubicBezTo>
                    <a:pt x="382" y="870"/>
                    <a:pt x="382" y="870"/>
                    <a:pt x="382" y="870"/>
                  </a:cubicBezTo>
                  <a:cubicBezTo>
                    <a:pt x="236" y="870"/>
                    <a:pt x="236" y="870"/>
                    <a:pt x="236" y="870"/>
                  </a:cubicBezTo>
                  <a:cubicBezTo>
                    <a:pt x="106" y="870"/>
                    <a:pt x="0" y="912"/>
                    <a:pt x="0" y="96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6"/>
                    <a:pt x="131" y="0"/>
                    <a:pt x="292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12"/>
            <p:cNvSpPr/>
            <p:nvPr/>
          </p:nvSpPr>
          <p:spPr bwMode="auto">
            <a:xfrm>
              <a:off x="10539" y="9495"/>
              <a:ext cx="608" cy="294"/>
            </a:xfrm>
            <a:custGeom>
              <a:avLst/>
              <a:gdLst>
                <a:gd name="T0" fmla="*/ 236 w 382"/>
                <a:gd name="T1" fmla="*/ 0 h 185"/>
                <a:gd name="T2" fmla="*/ 382 w 382"/>
                <a:gd name="T3" fmla="*/ 0 h 185"/>
                <a:gd name="T4" fmla="*/ 382 w 382"/>
                <a:gd name="T5" fmla="*/ 185 h 185"/>
                <a:gd name="T6" fmla="*/ 236 w 382"/>
                <a:gd name="T7" fmla="*/ 185 h 185"/>
                <a:gd name="T8" fmla="*/ 0 w 382"/>
                <a:gd name="T9" fmla="*/ 92 h 185"/>
                <a:gd name="T10" fmla="*/ 236 w 382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85">
                  <a:moveTo>
                    <a:pt x="236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185"/>
                    <a:pt x="382" y="185"/>
                    <a:pt x="382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106" y="185"/>
                    <a:pt x="0" y="143"/>
                    <a:pt x="0" y="92"/>
                  </a:cubicBezTo>
                  <a:cubicBezTo>
                    <a:pt x="0" y="42"/>
                    <a:pt x="106" y="0"/>
                    <a:pt x="236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13"/>
            <p:cNvSpPr/>
            <p:nvPr/>
          </p:nvSpPr>
          <p:spPr bwMode="auto">
            <a:xfrm>
              <a:off x="10539" y="4305"/>
              <a:ext cx="4054" cy="1532"/>
            </a:xfrm>
            <a:custGeom>
              <a:avLst/>
              <a:gdLst>
                <a:gd name="T0" fmla="*/ 292 w 2546"/>
                <a:gd name="T1" fmla="*/ 0 h 963"/>
                <a:gd name="T2" fmla="*/ 382 w 2546"/>
                <a:gd name="T3" fmla="*/ 0 h 963"/>
                <a:gd name="T4" fmla="*/ 2091 w 2546"/>
                <a:gd name="T5" fmla="*/ 0 h 963"/>
                <a:gd name="T6" fmla="*/ 2546 w 2546"/>
                <a:gd name="T7" fmla="*/ 435 h 963"/>
                <a:gd name="T8" fmla="*/ 2091 w 2546"/>
                <a:gd name="T9" fmla="*/ 870 h 963"/>
                <a:gd name="T10" fmla="*/ 382 w 2546"/>
                <a:gd name="T11" fmla="*/ 870 h 963"/>
                <a:gd name="T12" fmla="*/ 236 w 2546"/>
                <a:gd name="T13" fmla="*/ 870 h 963"/>
                <a:gd name="T14" fmla="*/ 0 w 2546"/>
                <a:gd name="T15" fmla="*/ 963 h 963"/>
                <a:gd name="T16" fmla="*/ 0 w 2546"/>
                <a:gd name="T17" fmla="*/ 127 h 963"/>
                <a:gd name="T18" fmla="*/ 292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92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2091" y="0"/>
                    <a:pt x="2091" y="0"/>
                    <a:pt x="2091" y="0"/>
                  </a:cubicBezTo>
                  <a:cubicBezTo>
                    <a:pt x="2546" y="435"/>
                    <a:pt x="2546" y="435"/>
                    <a:pt x="2546" y="435"/>
                  </a:cubicBezTo>
                  <a:cubicBezTo>
                    <a:pt x="2091" y="870"/>
                    <a:pt x="2091" y="870"/>
                    <a:pt x="2091" y="870"/>
                  </a:cubicBezTo>
                  <a:cubicBezTo>
                    <a:pt x="382" y="870"/>
                    <a:pt x="382" y="870"/>
                    <a:pt x="382" y="870"/>
                  </a:cubicBezTo>
                  <a:cubicBezTo>
                    <a:pt x="236" y="870"/>
                    <a:pt x="236" y="870"/>
                    <a:pt x="236" y="870"/>
                  </a:cubicBezTo>
                  <a:cubicBezTo>
                    <a:pt x="106" y="870"/>
                    <a:pt x="0" y="912"/>
                    <a:pt x="0" y="963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7"/>
                    <a:pt x="131" y="0"/>
                    <a:pt x="292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14"/>
            <p:cNvSpPr/>
            <p:nvPr/>
          </p:nvSpPr>
          <p:spPr bwMode="auto">
            <a:xfrm>
              <a:off x="10539" y="5688"/>
              <a:ext cx="608" cy="294"/>
            </a:xfrm>
            <a:custGeom>
              <a:avLst/>
              <a:gdLst>
                <a:gd name="T0" fmla="*/ 236 w 382"/>
                <a:gd name="T1" fmla="*/ 0 h 185"/>
                <a:gd name="T2" fmla="*/ 382 w 382"/>
                <a:gd name="T3" fmla="*/ 0 h 185"/>
                <a:gd name="T4" fmla="*/ 382 w 382"/>
                <a:gd name="T5" fmla="*/ 185 h 185"/>
                <a:gd name="T6" fmla="*/ 236 w 382"/>
                <a:gd name="T7" fmla="*/ 185 h 185"/>
                <a:gd name="T8" fmla="*/ 0 w 382"/>
                <a:gd name="T9" fmla="*/ 93 h 185"/>
                <a:gd name="T10" fmla="*/ 236 w 382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85">
                  <a:moveTo>
                    <a:pt x="236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185"/>
                    <a:pt x="382" y="185"/>
                    <a:pt x="382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106" y="185"/>
                    <a:pt x="0" y="144"/>
                    <a:pt x="0" y="93"/>
                  </a:cubicBezTo>
                  <a:cubicBezTo>
                    <a:pt x="0" y="42"/>
                    <a:pt x="106" y="0"/>
                    <a:pt x="236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4" name="椭圆 28"/>
          <p:cNvSpPr/>
          <p:nvPr/>
        </p:nvSpPr>
        <p:spPr>
          <a:xfrm>
            <a:off x="1165392" y="1444789"/>
            <a:ext cx="562678" cy="562678"/>
          </a:xfrm>
          <a:prstGeom prst="ellipse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椭圆 28"/>
          <p:cNvSpPr/>
          <p:nvPr/>
        </p:nvSpPr>
        <p:spPr>
          <a:xfrm>
            <a:off x="1165392" y="2598584"/>
            <a:ext cx="562678" cy="562678"/>
          </a:xfrm>
          <a:prstGeom prst="ellipse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椭圆 32"/>
          <p:cNvSpPr/>
          <p:nvPr/>
        </p:nvSpPr>
        <p:spPr>
          <a:xfrm>
            <a:off x="1165392" y="3797425"/>
            <a:ext cx="562678" cy="562678"/>
          </a:xfrm>
          <a:prstGeom prst="ellipse">
            <a:avLst/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椭圆 34"/>
          <p:cNvSpPr/>
          <p:nvPr/>
        </p:nvSpPr>
        <p:spPr>
          <a:xfrm>
            <a:off x="1165392" y="5056928"/>
            <a:ext cx="562678" cy="562678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: 圆角 38"/>
          <p:cNvSpPr/>
          <p:nvPr/>
        </p:nvSpPr>
        <p:spPr>
          <a:xfrm>
            <a:off x="843280" y="520065"/>
            <a:ext cx="884555" cy="182245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Box 128"/>
          <p:cNvSpPr txBox="1"/>
          <p:nvPr/>
        </p:nvSpPr>
        <p:spPr>
          <a:xfrm>
            <a:off x="2359660" y="487045"/>
            <a:ext cx="742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  <a:sym typeface="+mn-ea"/>
              </a:rPr>
              <a:t>3. Methods for Estimating Mobile App Development Cost</a:t>
            </a:r>
            <a:endParaRPr lang="en-US" altLang="zh-CN" b="1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0" name="矩形: 圆角 36"/>
          <p:cNvSpPr/>
          <p:nvPr/>
        </p:nvSpPr>
        <p:spPr>
          <a:xfrm>
            <a:off x="10124440" y="487045"/>
            <a:ext cx="1344295" cy="214630"/>
          </a:xfrm>
          <a:prstGeom prst="roundRect">
            <a:avLst>
              <a:gd name="adj" fmla="val 50000"/>
            </a:avLst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矩形 29"/>
          <p:cNvSpPr/>
          <p:nvPr/>
        </p:nvSpPr>
        <p:spPr>
          <a:xfrm flipH="1">
            <a:off x="2066925" y="1409065"/>
            <a:ext cx="4573905" cy="922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Break down the project into smaller components (features, screens) and estimate the time and resources required for each component</a:t>
            </a:r>
            <a:endParaRPr kumimoji="0" lang="en-US" altLang="zh-CN" sz="12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132" name="矩形 29"/>
          <p:cNvSpPr/>
          <p:nvPr/>
        </p:nvSpPr>
        <p:spPr>
          <a:xfrm flipH="1">
            <a:off x="2066925" y="2507615"/>
            <a:ext cx="457390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Use historical data or industry benchmarks to estimate the overall cost based on similar projects' average costs.</a:t>
            </a:r>
            <a:endParaRPr kumimoji="0" lang="en-US" altLang="zh-CN" sz="12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133" name="矩形 29"/>
          <p:cNvSpPr/>
          <p:nvPr/>
        </p:nvSpPr>
        <p:spPr>
          <a:xfrm flipH="1">
            <a:off x="2066925" y="3808730"/>
            <a:ext cx="4573905" cy="922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Compare the current project to past projects with similar scope and complexity to estimate the cost based on previous experience..</a:t>
            </a:r>
            <a:endParaRPr kumimoji="0" lang="en-US" altLang="zh-CN" sz="12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134" name="矩形 29"/>
          <p:cNvSpPr/>
          <p:nvPr/>
        </p:nvSpPr>
        <p:spPr>
          <a:xfrm flipH="1">
            <a:off x="2154555" y="4958080"/>
            <a:ext cx="4573905" cy="922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Use predefined parameters or models based on project characteristics (e.g., size, complexity) to estimate development costs.</a:t>
            </a:r>
            <a:endParaRPr kumimoji="0" lang="en-US" altLang="zh-CN" sz="12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135" name="Group 22"/>
          <p:cNvGrpSpPr/>
          <p:nvPr/>
        </p:nvGrpSpPr>
        <p:grpSpPr>
          <a:xfrm>
            <a:off x="1884680" y="2035175"/>
            <a:ext cx="340360" cy="56324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136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7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138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7" name="Group 22"/>
          <p:cNvGrpSpPr/>
          <p:nvPr/>
        </p:nvGrpSpPr>
        <p:grpSpPr>
          <a:xfrm>
            <a:off x="1833880" y="2988945"/>
            <a:ext cx="561340" cy="74168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148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150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9" name="Group 22"/>
          <p:cNvGrpSpPr/>
          <p:nvPr/>
        </p:nvGrpSpPr>
        <p:grpSpPr>
          <a:xfrm>
            <a:off x="1891030" y="4453255"/>
            <a:ext cx="577215" cy="58166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160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1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162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71" name="文本框 47"/>
          <p:cNvSpPr txBox="1"/>
          <p:nvPr/>
        </p:nvSpPr>
        <p:spPr>
          <a:xfrm>
            <a:off x="8107680" y="1806575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Bottom-Up Estimation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2" name="文本框 47"/>
          <p:cNvSpPr txBox="1"/>
          <p:nvPr/>
        </p:nvSpPr>
        <p:spPr>
          <a:xfrm>
            <a:off x="8380095" y="3890010"/>
            <a:ext cx="140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Analogous Estimation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3" name="文本框 47"/>
          <p:cNvSpPr txBox="1"/>
          <p:nvPr/>
        </p:nvSpPr>
        <p:spPr>
          <a:xfrm>
            <a:off x="7722554" y="2890316"/>
            <a:ext cx="11537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Top-Down 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Estimation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4" name="文本框 47"/>
          <p:cNvSpPr txBox="1"/>
          <p:nvPr/>
        </p:nvSpPr>
        <p:spPr>
          <a:xfrm>
            <a:off x="7242175" y="4932680"/>
            <a:ext cx="1934210" cy="478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 arametric  Estimation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53" name="平行四边形 52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平行四边形 53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平行四边形 55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平行四边形 56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平行四边形 58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46" name="平行四边形 45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平行四边形 46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平行四边形 48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平行四边形 49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平行四边形 50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平行四边形 51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任意多边形: 形状 38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3090517" y="3130263"/>
            <a:ext cx="60077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>
                <a:solidFill>
                  <a:srgbClr val="E7C4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  <a:endParaRPr lang="en-US" altLang="zh-CN" sz="7200">
              <a:solidFill>
                <a:srgbClr val="E7C4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9215" y="-49530"/>
            <a:ext cx="12260645" cy="6856730"/>
            <a:chOff x="-3242" y="0"/>
            <a:chExt cx="12266527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263285" cy="6858000"/>
              <a:chOff x="0" y="0"/>
              <a:chExt cx="12263285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49539"/>
                <a:ext cx="12263285" cy="6808461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344270" y="179738"/>
              <a:ext cx="11650216" cy="6301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" name="矩形: 圆角 36"/>
          <p:cNvSpPr/>
          <p:nvPr/>
        </p:nvSpPr>
        <p:spPr>
          <a:xfrm>
            <a:off x="8287385" y="519430"/>
            <a:ext cx="3181350" cy="182880"/>
          </a:xfrm>
          <a:prstGeom prst="roundRect">
            <a:avLst>
              <a:gd name="adj" fmla="val 50000"/>
            </a:avLst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6657075" y="5182756"/>
            <a:ext cx="2132284" cy="1691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843280" y="519430"/>
            <a:ext cx="3444240" cy="182880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6657075" y="4528367"/>
            <a:ext cx="1510189" cy="1691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77809" y="1921379"/>
            <a:ext cx="448734" cy="449269"/>
          </a:xfrm>
          <a:prstGeom prst="rect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37510" y="1370330"/>
            <a:ext cx="1817370" cy="33210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NATIVE APPS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36875" y="1806575"/>
            <a:ext cx="7317105" cy="7372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A native app is a software application designed specifically for a particular operating system, like Android or iOS for phones and tablets, or macOS or Windows for computers..</a:t>
            </a: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89239" y="3581413"/>
            <a:ext cx="448734" cy="449269"/>
          </a:xfrm>
          <a:prstGeom prst="rect">
            <a:avLst/>
          </a:pr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49600" y="3501390"/>
            <a:ext cx="7106285" cy="7372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PWAs are web applications that use modern web technologies to provide a native app-like experience within a web browser.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51" name="Group 11"/>
          <p:cNvGrpSpPr/>
          <p:nvPr/>
        </p:nvGrpSpPr>
        <p:grpSpPr>
          <a:xfrm>
            <a:off x="7042385" y="5685348"/>
            <a:ext cx="679450" cy="653415"/>
            <a:chOff x="1698625" y="2255838"/>
            <a:chExt cx="862013" cy="828675"/>
          </a:xfrm>
          <a:solidFill>
            <a:schemeClr val="bg1">
              <a:lumMod val="85000"/>
            </a:schemeClr>
          </a:solidFill>
        </p:grpSpPr>
        <p:sp>
          <p:nvSpPr>
            <p:cNvPr id="52" name="Freeform 13"/>
            <p:cNvSpPr/>
            <p:nvPr/>
          </p:nvSpPr>
          <p:spPr bwMode="auto">
            <a:xfrm>
              <a:off x="1698625" y="3001963"/>
              <a:ext cx="61913" cy="82550"/>
            </a:xfrm>
            <a:custGeom>
              <a:avLst/>
              <a:gdLst>
                <a:gd name="T0" fmla="*/ 39 w 39"/>
                <a:gd name="T1" fmla="*/ 10 h 52"/>
                <a:gd name="T2" fmla="*/ 22 w 39"/>
                <a:gd name="T3" fmla="*/ 0 h 52"/>
                <a:gd name="T4" fmla="*/ 0 w 39"/>
                <a:gd name="T5" fmla="*/ 43 h 52"/>
                <a:gd name="T6" fmla="*/ 17 w 39"/>
                <a:gd name="T7" fmla="*/ 52 h 52"/>
                <a:gd name="T8" fmla="*/ 39 w 39"/>
                <a:gd name="T9" fmla="*/ 1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2">
                  <a:moveTo>
                    <a:pt x="39" y="10"/>
                  </a:moveTo>
                  <a:lnTo>
                    <a:pt x="22" y="0"/>
                  </a:lnTo>
                  <a:lnTo>
                    <a:pt x="0" y="43"/>
                  </a:lnTo>
                  <a:lnTo>
                    <a:pt x="17" y="52"/>
                  </a:lnTo>
                  <a:lnTo>
                    <a:pt x="3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4"/>
            <p:cNvSpPr/>
            <p:nvPr/>
          </p:nvSpPr>
          <p:spPr bwMode="auto">
            <a:xfrm>
              <a:off x="1751013" y="2898775"/>
              <a:ext cx="68263" cy="82550"/>
            </a:xfrm>
            <a:custGeom>
              <a:avLst/>
              <a:gdLst>
                <a:gd name="T0" fmla="*/ 23 w 23"/>
                <a:gd name="T1" fmla="*/ 6 h 28"/>
                <a:gd name="T2" fmla="*/ 14 w 23"/>
                <a:gd name="T3" fmla="*/ 0 h 28"/>
                <a:gd name="T4" fmla="*/ 12 w 23"/>
                <a:gd name="T5" fmla="*/ 4 h 28"/>
                <a:gd name="T6" fmla="*/ 7 w 23"/>
                <a:gd name="T7" fmla="*/ 12 h 28"/>
                <a:gd name="T8" fmla="*/ 0 w 23"/>
                <a:gd name="T9" fmla="*/ 23 h 28"/>
                <a:gd name="T10" fmla="*/ 10 w 23"/>
                <a:gd name="T11" fmla="*/ 28 h 28"/>
                <a:gd name="T12" fmla="*/ 16 w 23"/>
                <a:gd name="T13" fmla="*/ 17 h 28"/>
                <a:gd name="T14" fmla="*/ 21 w 23"/>
                <a:gd name="T15" fmla="*/ 9 h 28"/>
                <a:gd name="T16" fmla="*/ 23 w 23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8">
                  <a:moveTo>
                    <a:pt x="23" y="6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2"/>
                    <a:pt x="12" y="4"/>
                  </a:cubicBezTo>
                  <a:cubicBezTo>
                    <a:pt x="11" y="6"/>
                    <a:pt x="9" y="9"/>
                    <a:pt x="7" y="12"/>
                  </a:cubicBezTo>
                  <a:cubicBezTo>
                    <a:pt x="4" y="17"/>
                    <a:pt x="0" y="23"/>
                    <a:pt x="0" y="23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3" y="23"/>
                    <a:pt x="16" y="17"/>
                  </a:cubicBezTo>
                  <a:cubicBezTo>
                    <a:pt x="18" y="14"/>
                    <a:pt x="20" y="11"/>
                    <a:pt x="21" y="9"/>
                  </a:cubicBezTo>
                  <a:cubicBezTo>
                    <a:pt x="22" y="7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5"/>
            <p:cNvSpPr/>
            <p:nvPr/>
          </p:nvSpPr>
          <p:spPr bwMode="auto">
            <a:xfrm>
              <a:off x="1812925" y="2801938"/>
              <a:ext cx="71438" cy="82550"/>
            </a:xfrm>
            <a:custGeom>
              <a:avLst/>
              <a:gdLst>
                <a:gd name="T0" fmla="*/ 24 w 24"/>
                <a:gd name="T1" fmla="*/ 7 h 28"/>
                <a:gd name="T2" fmla="*/ 16 w 24"/>
                <a:gd name="T3" fmla="*/ 0 h 28"/>
                <a:gd name="T4" fmla="*/ 8 w 24"/>
                <a:gd name="T5" fmla="*/ 11 h 28"/>
                <a:gd name="T6" fmla="*/ 3 w 24"/>
                <a:gd name="T7" fmla="*/ 19 h 28"/>
                <a:gd name="T8" fmla="*/ 0 w 24"/>
                <a:gd name="T9" fmla="*/ 22 h 28"/>
                <a:gd name="T10" fmla="*/ 9 w 24"/>
                <a:gd name="T11" fmla="*/ 28 h 28"/>
                <a:gd name="T12" fmla="*/ 11 w 24"/>
                <a:gd name="T13" fmla="*/ 25 h 28"/>
                <a:gd name="T14" fmla="*/ 17 w 24"/>
                <a:gd name="T15" fmla="*/ 17 h 28"/>
                <a:gd name="T16" fmla="*/ 24 w 24"/>
                <a:gd name="T17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24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2" y="6"/>
                    <a:pt x="8" y="11"/>
                  </a:cubicBezTo>
                  <a:cubicBezTo>
                    <a:pt x="6" y="14"/>
                    <a:pt x="4" y="17"/>
                    <a:pt x="3" y="19"/>
                  </a:cubicBezTo>
                  <a:cubicBezTo>
                    <a:pt x="1" y="21"/>
                    <a:pt x="0" y="22"/>
                    <a:pt x="0" y="22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10" y="27"/>
                    <a:pt x="11" y="25"/>
                  </a:cubicBezTo>
                  <a:cubicBezTo>
                    <a:pt x="13" y="23"/>
                    <a:pt x="15" y="20"/>
                    <a:pt x="17" y="17"/>
                  </a:cubicBezTo>
                  <a:cubicBezTo>
                    <a:pt x="20" y="12"/>
                    <a:pt x="24" y="7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6"/>
            <p:cNvSpPr/>
            <p:nvPr/>
          </p:nvSpPr>
          <p:spPr bwMode="auto">
            <a:xfrm>
              <a:off x="1884363" y="2711450"/>
              <a:ext cx="73025" cy="79375"/>
            </a:xfrm>
            <a:custGeom>
              <a:avLst/>
              <a:gdLst>
                <a:gd name="T0" fmla="*/ 25 w 25"/>
                <a:gd name="T1" fmla="*/ 7 h 27"/>
                <a:gd name="T2" fmla="*/ 16 w 25"/>
                <a:gd name="T3" fmla="*/ 0 h 27"/>
                <a:gd name="T4" fmla="*/ 14 w 25"/>
                <a:gd name="T5" fmla="*/ 3 h 27"/>
                <a:gd name="T6" fmla="*/ 8 w 25"/>
                <a:gd name="T7" fmla="*/ 10 h 27"/>
                <a:gd name="T8" fmla="*/ 0 w 25"/>
                <a:gd name="T9" fmla="*/ 21 h 27"/>
                <a:gd name="T10" fmla="*/ 8 w 25"/>
                <a:gd name="T11" fmla="*/ 27 h 27"/>
                <a:gd name="T12" fmla="*/ 16 w 25"/>
                <a:gd name="T13" fmla="*/ 17 h 27"/>
                <a:gd name="T14" fmla="*/ 22 w 25"/>
                <a:gd name="T15" fmla="*/ 10 h 27"/>
                <a:gd name="T16" fmla="*/ 25 w 25"/>
                <a:gd name="T1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25" y="7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12" y="5"/>
                    <a:pt x="10" y="8"/>
                    <a:pt x="8" y="10"/>
                  </a:cubicBezTo>
                  <a:cubicBezTo>
                    <a:pt x="4" y="15"/>
                    <a:pt x="0" y="21"/>
                    <a:pt x="0" y="2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12" y="22"/>
                    <a:pt x="16" y="17"/>
                  </a:cubicBezTo>
                  <a:cubicBezTo>
                    <a:pt x="18" y="14"/>
                    <a:pt x="20" y="12"/>
                    <a:pt x="22" y="10"/>
                  </a:cubicBezTo>
                  <a:cubicBezTo>
                    <a:pt x="23" y="8"/>
                    <a:pt x="25" y="7"/>
                    <a:pt x="2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7"/>
            <p:cNvSpPr/>
            <p:nvPr/>
          </p:nvSpPr>
          <p:spPr bwMode="auto">
            <a:xfrm>
              <a:off x="1957388" y="2622550"/>
              <a:ext cx="76200" cy="79375"/>
            </a:xfrm>
            <a:custGeom>
              <a:avLst/>
              <a:gdLst>
                <a:gd name="T0" fmla="*/ 26 w 26"/>
                <a:gd name="T1" fmla="*/ 8 h 27"/>
                <a:gd name="T2" fmla="*/ 18 w 26"/>
                <a:gd name="T3" fmla="*/ 0 h 27"/>
                <a:gd name="T4" fmla="*/ 9 w 26"/>
                <a:gd name="T5" fmla="*/ 10 h 27"/>
                <a:gd name="T6" fmla="*/ 3 w 26"/>
                <a:gd name="T7" fmla="*/ 17 h 27"/>
                <a:gd name="T8" fmla="*/ 0 w 26"/>
                <a:gd name="T9" fmla="*/ 20 h 27"/>
                <a:gd name="T10" fmla="*/ 8 w 26"/>
                <a:gd name="T11" fmla="*/ 27 h 27"/>
                <a:gd name="T12" fmla="*/ 11 w 26"/>
                <a:gd name="T13" fmla="*/ 24 h 27"/>
                <a:gd name="T14" fmla="*/ 17 w 26"/>
                <a:gd name="T15" fmla="*/ 17 h 27"/>
                <a:gd name="T16" fmla="*/ 26 w 26"/>
                <a:gd name="T17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26" y="8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4" y="5"/>
                    <a:pt x="9" y="10"/>
                  </a:cubicBezTo>
                  <a:cubicBezTo>
                    <a:pt x="7" y="12"/>
                    <a:pt x="4" y="15"/>
                    <a:pt x="3" y="17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9" y="26"/>
                    <a:pt x="11" y="24"/>
                  </a:cubicBezTo>
                  <a:cubicBezTo>
                    <a:pt x="12" y="22"/>
                    <a:pt x="15" y="20"/>
                    <a:pt x="17" y="17"/>
                  </a:cubicBezTo>
                  <a:cubicBezTo>
                    <a:pt x="21" y="13"/>
                    <a:pt x="26" y="8"/>
                    <a:pt x="2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8"/>
            <p:cNvSpPr/>
            <p:nvPr/>
          </p:nvSpPr>
          <p:spPr bwMode="auto">
            <a:xfrm>
              <a:off x="2036763" y="2543175"/>
              <a:ext cx="79375" cy="77788"/>
            </a:xfrm>
            <a:custGeom>
              <a:avLst/>
              <a:gdLst>
                <a:gd name="T0" fmla="*/ 27 w 27"/>
                <a:gd name="T1" fmla="*/ 8 h 26"/>
                <a:gd name="T2" fmla="*/ 20 w 27"/>
                <a:gd name="T3" fmla="*/ 0 h 26"/>
                <a:gd name="T4" fmla="*/ 17 w 27"/>
                <a:gd name="T5" fmla="*/ 2 h 26"/>
                <a:gd name="T6" fmla="*/ 10 w 27"/>
                <a:gd name="T7" fmla="*/ 9 h 26"/>
                <a:gd name="T8" fmla="*/ 0 w 27"/>
                <a:gd name="T9" fmla="*/ 18 h 26"/>
                <a:gd name="T10" fmla="*/ 8 w 27"/>
                <a:gd name="T11" fmla="*/ 26 h 26"/>
                <a:gd name="T12" fmla="*/ 17 w 27"/>
                <a:gd name="T13" fmla="*/ 17 h 26"/>
                <a:gd name="T14" fmla="*/ 24 w 27"/>
                <a:gd name="T15" fmla="*/ 10 h 26"/>
                <a:gd name="T16" fmla="*/ 27 w 27"/>
                <a:gd name="T1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27" y="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1"/>
                    <a:pt x="17" y="2"/>
                  </a:cubicBezTo>
                  <a:cubicBezTo>
                    <a:pt x="15" y="4"/>
                    <a:pt x="13" y="6"/>
                    <a:pt x="10" y="9"/>
                  </a:cubicBezTo>
                  <a:cubicBezTo>
                    <a:pt x="5" y="13"/>
                    <a:pt x="0" y="18"/>
                    <a:pt x="0" y="18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13" y="21"/>
                    <a:pt x="17" y="17"/>
                  </a:cubicBezTo>
                  <a:cubicBezTo>
                    <a:pt x="20" y="14"/>
                    <a:pt x="22" y="12"/>
                    <a:pt x="24" y="10"/>
                  </a:cubicBezTo>
                  <a:cubicBezTo>
                    <a:pt x="26" y="9"/>
                    <a:pt x="27" y="8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9"/>
            <p:cNvSpPr/>
            <p:nvPr/>
          </p:nvSpPr>
          <p:spPr bwMode="auto">
            <a:xfrm>
              <a:off x="2125663" y="2466975"/>
              <a:ext cx="79375" cy="74613"/>
            </a:xfrm>
            <a:custGeom>
              <a:avLst/>
              <a:gdLst>
                <a:gd name="T0" fmla="*/ 27 w 27"/>
                <a:gd name="T1" fmla="*/ 9 h 25"/>
                <a:gd name="T2" fmla="*/ 21 w 27"/>
                <a:gd name="T3" fmla="*/ 0 h 25"/>
                <a:gd name="T4" fmla="*/ 10 w 27"/>
                <a:gd name="T5" fmla="*/ 8 h 25"/>
                <a:gd name="T6" fmla="*/ 3 w 27"/>
                <a:gd name="T7" fmla="*/ 14 h 25"/>
                <a:gd name="T8" fmla="*/ 0 w 27"/>
                <a:gd name="T9" fmla="*/ 17 h 25"/>
                <a:gd name="T10" fmla="*/ 7 w 27"/>
                <a:gd name="T11" fmla="*/ 25 h 25"/>
                <a:gd name="T12" fmla="*/ 10 w 27"/>
                <a:gd name="T13" fmla="*/ 22 h 25"/>
                <a:gd name="T14" fmla="*/ 17 w 27"/>
                <a:gd name="T15" fmla="*/ 17 h 25"/>
                <a:gd name="T16" fmla="*/ 27 w 27"/>
                <a:gd name="T17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5">
                  <a:moveTo>
                    <a:pt x="27" y="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4"/>
                    <a:pt x="10" y="8"/>
                  </a:cubicBezTo>
                  <a:cubicBezTo>
                    <a:pt x="7" y="10"/>
                    <a:pt x="5" y="13"/>
                    <a:pt x="3" y="14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8" y="24"/>
                    <a:pt x="10" y="22"/>
                  </a:cubicBezTo>
                  <a:cubicBezTo>
                    <a:pt x="12" y="21"/>
                    <a:pt x="14" y="19"/>
                    <a:pt x="17" y="17"/>
                  </a:cubicBezTo>
                  <a:cubicBezTo>
                    <a:pt x="22" y="13"/>
                    <a:pt x="27" y="9"/>
                    <a:pt x="2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20"/>
            <p:cNvSpPr/>
            <p:nvPr/>
          </p:nvSpPr>
          <p:spPr bwMode="auto">
            <a:xfrm>
              <a:off x="2216150" y="2400300"/>
              <a:ext cx="82550" cy="69850"/>
            </a:xfrm>
            <a:custGeom>
              <a:avLst/>
              <a:gdLst>
                <a:gd name="T0" fmla="*/ 52 w 52"/>
                <a:gd name="T1" fmla="*/ 15 h 44"/>
                <a:gd name="T2" fmla="*/ 41 w 52"/>
                <a:gd name="T3" fmla="*/ 0 h 44"/>
                <a:gd name="T4" fmla="*/ 0 w 52"/>
                <a:gd name="T5" fmla="*/ 27 h 44"/>
                <a:gd name="T6" fmla="*/ 11 w 52"/>
                <a:gd name="T7" fmla="*/ 44 h 44"/>
                <a:gd name="T8" fmla="*/ 52 w 52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4">
                  <a:moveTo>
                    <a:pt x="52" y="15"/>
                  </a:moveTo>
                  <a:lnTo>
                    <a:pt x="41" y="0"/>
                  </a:lnTo>
                  <a:lnTo>
                    <a:pt x="0" y="27"/>
                  </a:lnTo>
                  <a:lnTo>
                    <a:pt x="11" y="44"/>
                  </a:lnTo>
                  <a:lnTo>
                    <a:pt x="5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21"/>
            <p:cNvSpPr/>
            <p:nvPr/>
          </p:nvSpPr>
          <p:spPr bwMode="auto">
            <a:xfrm>
              <a:off x="2312988" y="2338388"/>
              <a:ext cx="82550" cy="65088"/>
            </a:xfrm>
            <a:custGeom>
              <a:avLst/>
              <a:gdLst>
                <a:gd name="T0" fmla="*/ 28 w 28"/>
                <a:gd name="T1" fmla="*/ 9 h 22"/>
                <a:gd name="T2" fmla="*/ 23 w 28"/>
                <a:gd name="T3" fmla="*/ 0 h 22"/>
                <a:gd name="T4" fmla="*/ 11 w 28"/>
                <a:gd name="T5" fmla="*/ 6 h 22"/>
                <a:gd name="T6" fmla="*/ 0 w 28"/>
                <a:gd name="T7" fmla="*/ 13 h 22"/>
                <a:gd name="T8" fmla="*/ 6 w 28"/>
                <a:gd name="T9" fmla="*/ 22 h 22"/>
                <a:gd name="T10" fmla="*/ 17 w 28"/>
                <a:gd name="T11" fmla="*/ 15 h 22"/>
                <a:gd name="T12" fmla="*/ 28 w 28"/>
                <a:gd name="T13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28" y="9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7" y="3"/>
                    <a:pt x="11" y="6"/>
                  </a:cubicBezTo>
                  <a:cubicBezTo>
                    <a:pt x="6" y="10"/>
                    <a:pt x="0" y="13"/>
                    <a:pt x="0" y="1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11" y="19"/>
                    <a:pt x="17" y="15"/>
                  </a:cubicBezTo>
                  <a:cubicBezTo>
                    <a:pt x="22" y="12"/>
                    <a:pt x="28" y="9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22"/>
            <p:cNvSpPr/>
            <p:nvPr/>
          </p:nvSpPr>
          <p:spPr bwMode="auto">
            <a:xfrm>
              <a:off x="2382838" y="2255838"/>
              <a:ext cx="177800" cy="155575"/>
            </a:xfrm>
            <a:custGeom>
              <a:avLst/>
              <a:gdLst>
                <a:gd name="T0" fmla="*/ 0 w 112"/>
                <a:gd name="T1" fmla="*/ 0 h 98"/>
                <a:gd name="T2" fmla="*/ 112 w 112"/>
                <a:gd name="T3" fmla="*/ 2 h 98"/>
                <a:gd name="T4" fmla="*/ 54 w 112"/>
                <a:gd name="T5" fmla="*/ 98 h 98"/>
                <a:gd name="T6" fmla="*/ 0 w 112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98">
                  <a:moveTo>
                    <a:pt x="0" y="0"/>
                  </a:moveTo>
                  <a:lnTo>
                    <a:pt x="112" y="2"/>
                  </a:lnTo>
                  <a:lnTo>
                    <a:pt x="54" y="9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22"/>
          <p:cNvGrpSpPr/>
          <p:nvPr/>
        </p:nvGrpSpPr>
        <p:grpSpPr>
          <a:xfrm>
            <a:off x="1710055" y="2221865"/>
            <a:ext cx="767080" cy="117919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63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65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4" name="Group 34"/>
          <p:cNvGrpSpPr/>
          <p:nvPr/>
        </p:nvGrpSpPr>
        <p:grpSpPr>
          <a:xfrm>
            <a:off x="11468970" y="4081973"/>
            <a:ext cx="705485" cy="704850"/>
            <a:chOff x="3889375" y="4481513"/>
            <a:chExt cx="895350" cy="893762"/>
          </a:xfrm>
          <a:solidFill>
            <a:schemeClr val="bg1">
              <a:lumMod val="85000"/>
            </a:schemeClr>
          </a:solidFill>
        </p:grpSpPr>
        <p:sp>
          <p:nvSpPr>
            <p:cNvPr id="75" name="Freeform 33"/>
            <p:cNvSpPr/>
            <p:nvPr/>
          </p:nvSpPr>
          <p:spPr bwMode="auto">
            <a:xfrm>
              <a:off x="4724400" y="4481513"/>
              <a:ext cx="60325" cy="82550"/>
            </a:xfrm>
            <a:custGeom>
              <a:avLst/>
              <a:gdLst>
                <a:gd name="T0" fmla="*/ 0 w 21"/>
                <a:gd name="T1" fmla="*/ 24 h 28"/>
                <a:gd name="T2" fmla="*/ 10 w 21"/>
                <a:gd name="T3" fmla="*/ 28 h 28"/>
                <a:gd name="T4" fmla="*/ 12 w 21"/>
                <a:gd name="T5" fmla="*/ 25 h 28"/>
                <a:gd name="T6" fmla="*/ 16 w 21"/>
                <a:gd name="T7" fmla="*/ 16 h 28"/>
                <a:gd name="T8" fmla="*/ 21 w 21"/>
                <a:gd name="T9" fmla="*/ 4 h 28"/>
                <a:gd name="T10" fmla="*/ 11 w 21"/>
                <a:gd name="T11" fmla="*/ 0 h 28"/>
                <a:gd name="T12" fmla="*/ 6 w 21"/>
                <a:gd name="T13" fmla="*/ 12 h 28"/>
                <a:gd name="T14" fmla="*/ 2 w 21"/>
                <a:gd name="T15" fmla="*/ 20 h 28"/>
                <a:gd name="T16" fmla="*/ 0 w 21"/>
                <a:gd name="T17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8">
                  <a:moveTo>
                    <a:pt x="0" y="24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1" y="27"/>
                    <a:pt x="12" y="25"/>
                  </a:cubicBezTo>
                  <a:cubicBezTo>
                    <a:pt x="13" y="22"/>
                    <a:pt x="14" y="19"/>
                    <a:pt x="16" y="16"/>
                  </a:cubicBezTo>
                  <a:cubicBezTo>
                    <a:pt x="18" y="10"/>
                    <a:pt x="21" y="4"/>
                    <a:pt x="2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9" y="6"/>
                    <a:pt x="6" y="12"/>
                  </a:cubicBezTo>
                  <a:cubicBezTo>
                    <a:pt x="5" y="15"/>
                    <a:pt x="3" y="18"/>
                    <a:pt x="2" y="20"/>
                  </a:cubicBezTo>
                  <a:cubicBezTo>
                    <a:pt x="1" y="22"/>
                    <a:pt x="0" y="24"/>
                    <a:pt x="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34"/>
            <p:cNvSpPr/>
            <p:nvPr/>
          </p:nvSpPr>
          <p:spPr bwMode="auto">
            <a:xfrm>
              <a:off x="4670425" y="4583113"/>
              <a:ext cx="65088" cy="85725"/>
            </a:xfrm>
            <a:custGeom>
              <a:avLst/>
              <a:gdLst>
                <a:gd name="T0" fmla="*/ 0 w 22"/>
                <a:gd name="T1" fmla="*/ 23 h 29"/>
                <a:gd name="T2" fmla="*/ 9 w 22"/>
                <a:gd name="T3" fmla="*/ 29 h 29"/>
                <a:gd name="T4" fmla="*/ 15 w 22"/>
                <a:gd name="T5" fmla="*/ 17 h 29"/>
                <a:gd name="T6" fmla="*/ 20 w 22"/>
                <a:gd name="T7" fmla="*/ 9 h 29"/>
                <a:gd name="T8" fmla="*/ 22 w 22"/>
                <a:gd name="T9" fmla="*/ 5 h 29"/>
                <a:gd name="T10" fmla="*/ 12 w 22"/>
                <a:gd name="T11" fmla="*/ 0 h 29"/>
                <a:gd name="T12" fmla="*/ 10 w 22"/>
                <a:gd name="T13" fmla="*/ 4 h 29"/>
                <a:gd name="T14" fmla="*/ 6 w 22"/>
                <a:gd name="T15" fmla="*/ 12 h 29"/>
                <a:gd name="T16" fmla="*/ 0 w 22"/>
                <a:gd name="T1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0" y="23"/>
                  </a:move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12" y="23"/>
                    <a:pt x="15" y="17"/>
                  </a:cubicBezTo>
                  <a:cubicBezTo>
                    <a:pt x="17" y="14"/>
                    <a:pt x="19" y="11"/>
                    <a:pt x="20" y="9"/>
                  </a:cubicBezTo>
                  <a:cubicBezTo>
                    <a:pt x="21" y="7"/>
                    <a:pt x="22" y="5"/>
                    <a:pt x="2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2"/>
                    <a:pt x="10" y="4"/>
                  </a:cubicBezTo>
                  <a:cubicBezTo>
                    <a:pt x="9" y="6"/>
                    <a:pt x="8" y="9"/>
                    <a:pt x="6" y="12"/>
                  </a:cubicBezTo>
                  <a:cubicBezTo>
                    <a:pt x="3" y="17"/>
                    <a:pt x="0" y="23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35"/>
            <p:cNvSpPr/>
            <p:nvPr/>
          </p:nvSpPr>
          <p:spPr bwMode="auto">
            <a:xfrm>
              <a:off x="4608513" y="4683125"/>
              <a:ext cx="68263" cy="82550"/>
            </a:xfrm>
            <a:custGeom>
              <a:avLst/>
              <a:gdLst>
                <a:gd name="T0" fmla="*/ 0 w 23"/>
                <a:gd name="T1" fmla="*/ 22 h 28"/>
                <a:gd name="T2" fmla="*/ 8 w 23"/>
                <a:gd name="T3" fmla="*/ 28 h 28"/>
                <a:gd name="T4" fmla="*/ 11 w 23"/>
                <a:gd name="T5" fmla="*/ 25 h 28"/>
                <a:gd name="T6" fmla="*/ 16 w 23"/>
                <a:gd name="T7" fmla="*/ 17 h 28"/>
                <a:gd name="T8" fmla="*/ 23 w 23"/>
                <a:gd name="T9" fmla="*/ 6 h 28"/>
                <a:gd name="T10" fmla="*/ 14 w 23"/>
                <a:gd name="T11" fmla="*/ 0 h 28"/>
                <a:gd name="T12" fmla="*/ 7 w 23"/>
                <a:gd name="T13" fmla="*/ 11 h 28"/>
                <a:gd name="T14" fmla="*/ 2 w 23"/>
                <a:gd name="T15" fmla="*/ 19 h 28"/>
                <a:gd name="T16" fmla="*/ 0 w 23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8">
                  <a:moveTo>
                    <a:pt x="0" y="22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7"/>
                    <a:pt x="11" y="25"/>
                  </a:cubicBezTo>
                  <a:cubicBezTo>
                    <a:pt x="12" y="23"/>
                    <a:pt x="14" y="20"/>
                    <a:pt x="16" y="17"/>
                  </a:cubicBezTo>
                  <a:cubicBezTo>
                    <a:pt x="19" y="11"/>
                    <a:pt x="23" y="6"/>
                    <a:pt x="23" y="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0" y="6"/>
                    <a:pt x="7" y="11"/>
                  </a:cubicBezTo>
                  <a:cubicBezTo>
                    <a:pt x="5" y="14"/>
                    <a:pt x="3" y="17"/>
                    <a:pt x="2" y="19"/>
                  </a:cubicBezTo>
                  <a:cubicBezTo>
                    <a:pt x="1" y="21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36"/>
            <p:cNvSpPr/>
            <p:nvPr/>
          </p:nvSpPr>
          <p:spPr bwMode="auto">
            <a:xfrm>
              <a:off x="4538663" y="4781550"/>
              <a:ext cx="73025" cy="79375"/>
            </a:xfrm>
            <a:custGeom>
              <a:avLst/>
              <a:gdLst>
                <a:gd name="T0" fmla="*/ 0 w 25"/>
                <a:gd name="T1" fmla="*/ 21 h 27"/>
                <a:gd name="T2" fmla="*/ 9 w 25"/>
                <a:gd name="T3" fmla="*/ 27 h 27"/>
                <a:gd name="T4" fmla="*/ 17 w 25"/>
                <a:gd name="T5" fmla="*/ 17 h 27"/>
                <a:gd name="T6" fmla="*/ 22 w 25"/>
                <a:gd name="T7" fmla="*/ 9 h 27"/>
                <a:gd name="T8" fmla="*/ 25 w 25"/>
                <a:gd name="T9" fmla="*/ 6 h 27"/>
                <a:gd name="T10" fmla="*/ 16 w 25"/>
                <a:gd name="T11" fmla="*/ 0 h 27"/>
                <a:gd name="T12" fmla="*/ 14 w 25"/>
                <a:gd name="T13" fmla="*/ 3 h 27"/>
                <a:gd name="T14" fmla="*/ 8 w 25"/>
                <a:gd name="T15" fmla="*/ 10 h 27"/>
                <a:gd name="T16" fmla="*/ 0 w 25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0" y="21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13" y="22"/>
                    <a:pt x="17" y="17"/>
                  </a:cubicBezTo>
                  <a:cubicBezTo>
                    <a:pt x="19" y="14"/>
                    <a:pt x="21" y="11"/>
                    <a:pt x="22" y="9"/>
                  </a:cubicBezTo>
                  <a:cubicBezTo>
                    <a:pt x="24" y="7"/>
                    <a:pt x="25" y="6"/>
                    <a:pt x="25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12" y="5"/>
                    <a:pt x="11" y="8"/>
                    <a:pt x="8" y="10"/>
                  </a:cubicBezTo>
                  <a:cubicBezTo>
                    <a:pt x="4" y="16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37"/>
            <p:cNvSpPr/>
            <p:nvPr/>
          </p:nvSpPr>
          <p:spPr bwMode="auto">
            <a:xfrm>
              <a:off x="4465638" y="4872038"/>
              <a:ext cx="76200" cy="79375"/>
            </a:xfrm>
            <a:custGeom>
              <a:avLst/>
              <a:gdLst>
                <a:gd name="T0" fmla="*/ 0 w 48"/>
                <a:gd name="T1" fmla="*/ 37 h 50"/>
                <a:gd name="T2" fmla="*/ 14 w 48"/>
                <a:gd name="T3" fmla="*/ 50 h 50"/>
                <a:gd name="T4" fmla="*/ 48 w 48"/>
                <a:gd name="T5" fmla="*/ 13 h 50"/>
                <a:gd name="T6" fmla="*/ 31 w 48"/>
                <a:gd name="T7" fmla="*/ 0 h 50"/>
                <a:gd name="T8" fmla="*/ 0 w 48"/>
                <a:gd name="T9" fmla="*/ 3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0">
                  <a:moveTo>
                    <a:pt x="0" y="37"/>
                  </a:moveTo>
                  <a:lnTo>
                    <a:pt x="14" y="50"/>
                  </a:lnTo>
                  <a:lnTo>
                    <a:pt x="48" y="13"/>
                  </a:lnTo>
                  <a:lnTo>
                    <a:pt x="31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38"/>
            <p:cNvSpPr/>
            <p:nvPr/>
          </p:nvSpPr>
          <p:spPr bwMode="auto">
            <a:xfrm>
              <a:off x="4386263" y="4957763"/>
              <a:ext cx="76200" cy="76200"/>
            </a:xfrm>
            <a:custGeom>
              <a:avLst/>
              <a:gdLst>
                <a:gd name="T0" fmla="*/ 0 w 26"/>
                <a:gd name="T1" fmla="*/ 19 h 26"/>
                <a:gd name="T2" fmla="*/ 7 w 26"/>
                <a:gd name="T3" fmla="*/ 26 h 26"/>
                <a:gd name="T4" fmla="*/ 17 w 26"/>
                <a:gd name="T5" fmla="*/ 17 h 26"/>
                <a:gd name="T6" fmla="*/ 26 w 26"/>
                <a:gd name="T7" fmla="*/ 7 h 26"/>
                <a:gd name="T8" fmla="*/ 18 w 26"/>
                <a:gd name="T9" fmla="*/ 0 h 26"/>
                <a:gd name="T10" fmla="*/ 9 w 26"/>
                <a:gd name="T11" fmla="*/ 10 h 26"/>
                <a:gd name="T12" fmla="*/ 0 w 26"/>
                <a:gd name="T1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0" y="19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12" y="22"/>
                    <a:pt x="17" y="17"/>
                  </a:cubicBezTo>
                  <a:cubicBezTo>
                    <a:pt x="21" y="12"/>
                    <a:pt x="26" y="7"/>
                    <a:pt x="26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4" y="5"/>
                    <a:pt x="9" y="10"/>
                  </a:cubicBezTo>
                  <a:cubicBezTo>
                    <a:pt x="5" y="14"/>
                    <a:pt x="0" y="1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 39"/>
            <p:cNvSpPr/>
            <p:nvPr/>
          </p:nvSpPr>
          <p:spPr bwMode="auto">
            <a:xfrm>
              <a:off x="4300538" y="5038725"/>
              <a:ext cx="79375" cy="74613"/>
            </a:xfrm>
            <a:custGeom>
              <a:avLst/>
              <a:gdLst>
                <a:gd name="T0" fmla="*/ 0 w 27"/>
                <a:gd name="T1" fmla="*/ 17 h 25"/>
                <a:gd name="T2" fmla="*/ 6 w 27"/>
                <a:gd name="T3" fmla="*/ 25 h 25"/>
                <a:gd name="T4" fmla="*/ 17 w 27"/>
                <a:gd name="T5" fmla="*/ 16 h 25"/>
                <a:gd name="T6" fmla="*/ 23 w 27"/>
                <a:gd name="T7" fmla="*/ 10 h 25"/>
                <a:gd name="T8" fmla="*/ 27 w 27"/>
                <a:gd name="T9" fmla="*/ 8 h 25"/>
                <a:gd name="T10" fmla="*/ 19 w 27"/>
                <a:gd name="T11" fmla="*/ 0 h 25"/>
                <a:gd name="T12" fmla="*/ 16 w 27"/>
                <a:gd name="T13" fmla="*/ 2 h 25"/>
                <a:gd name="T14" fmla="*/ 10 w 27"/>
                <a:gd name="T15" fmla="*/ 8 h 25"/>
                <a:gd name="T16" fmla="*/ 0 w 27"/>
                <a:gd name="T17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5">
                  <a:moveTo>
                    <a:pt x="0" y="17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11" y="21"/>
                    <a:pt x="17" y="16"/>
                  </a:cubicBezTo>
                  <a:cubicBezTo>
                    <a:pt x="19" y="14"/>
                    <a:pt x="22" y="12"/>
                    <a:pt x="23" y="10"/>
                  </a:cubicBezTo>
                  <a:cubicBezTo>
                    <a:pt x="25" y="9"/>
                    <a:pt x="27" y="8"/>
                    <a:pt x="27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1"/>
                    <a:pt x="16" y="2"/>
                  </a:cubicBezTo>
                  <a:cubicBezTo>
                    <a:pt x="14" y="4"/>
                    <a:pt x="12" y="6"/>
                    <a:pt x="10" y="8"/>
                  </a:cubicBezTo>
                  <a:cubicBezTo>
                    <a:pt x="5" y="13"/>
                    <a:pt x="0" y="1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0"/>
            <p:cNvSpPr/>
            <p:nvPr/>
          </p:nvSpPr>
          <p:spPr bwMode="auto">
            <a:xfrm>
              <a:off x="4208463" y="5113338"/>
              <a:ext cx="79375" cy="73025"/>
            </a:xfrm>
            <a:custGeom>
              <a:avLst/>
              <a:gdLst>
                <a:gd name="T0" fmla="*/ 0 w 27"/>
                <a:gd name="T1" fmla="*/ 16 h 25"/>
                <a:gd name="T2" fmla="*/ 6 w 27"/>
                <a:gd name="T3" fmla="*/ 25 h 25"/>
                <a:gd name="T4" fmla="*/ 9 w 27"/>
                <a:gd name="T5" fmla="*/ 22 h 25"/>
                <a:gd name="T6" fmla="*/ 17 w 27"/>
                <a:gd name="T7" fmla="*/ 17 h 25"/>
                <a:gd name="T8" fmla="*/ 27 w 27"/>
                <a:gd name="T9" fmla="*/ 8 h 25"/>
                <a:gd name="T10" fmla="*/ 21 w 27"/>
                <a:gd name="T11" fmla="*/ 0 h 25"/>
                <a:gd name="T12" fmla="*/ 10 w 27"/>
                <a:gd name="T13" fmla="*/ 8 h 25"/>
                <a:gd name="T14" fmla="*/ 3 w 27"/>
                <a:gd name="T15" fmla="*/ 14 h 25"/>
                <a:gd name="T16" fmla="*/ 0 w 27"/>
                <a:gd name="T1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5">
                  <a:moveTo>
                    <a:pt x="0" y="16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7" y="24"/>
                    <a:pt x="9" y="22"/>
                  </a:cubicBezTo>
                  <a:cubicBezTo>
                    <a:pt x="11" y="21"/>
                    <a:pt x="14" y="19"/>
                    <a:pt x="17" y="17"/>
                  </a:cubicBezTo>
                  <a:cubicBezTo>
                    <a:pt x="22" y="13"/>
                    <a:pt x="27" y="8"/>
                    <a:pt x="27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4"/>
                    <a:pt x="10" y="8"/>
                  </a:cubicBezTo>
                  <a:cubicBezTo>
                    <a:pt x="8" y="10"/>
                    <a:pt x="5" y="12"/>
                    <a:pt x="3" y="14"/>
                  </a:cubicBezTo>
                  <a:cubicBezTo>
                    <a:pt x="1" y="15"/>
                    <a:pt x="0" y="16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41"/>
            <p:cNvSpPr/>
            <p:nvPr/>
          </p:nvSpPr>
          <p:spPr bwMode="auto">
            <a:xfrm>
              <a:off x="4111625" y="5180013"/>
              <a:ext cx="82550" cy="71438"/>
            </a:xfrm>
            <a:custGeom>
              <a:avLst/>
              <a:gdLst>
                <a:gd name="T0" fmla="*/ 0 w 28"/>
                <a:gd name="T1" fmla="*/ 15 h 24"/>
                <a:gd name="T2" fmla="*/ 6 w 28"/>
                <a:gd name="T3" fmla="*/ 24 h 24"/>
                <a:gd name="T4" fmla="*/ 17 w 28"/>
                <a:gd name="T5" fmla="*/ 17 h 24"/>
                <a:gd name="T6" fmla="*/ 28 w 28"/>
                <a:gd name="T7" fmla="*/ 9 h 24"/>
                <a:gd name="T8" fmla="*/ 22 w 28"/>
                <a:gd name="T9" fmla="*/ 0 h 24"/>
                <a:gd name="T10" fmla="*/ 11 w 28"/>
                <a:gd name="T11" fmla="*/ 8 h 24"/>
                <a:gd name="T12" fmla="*/ 0 w 28"/>
                <a:gd name="T13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4">
                  <a:moveTo>
                    <a:pt x="0" y="1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11" y="20"/>
                    <a:pt x="17" y="17"/>
                  </a:cubicBezTo>
                  <a:cubicBezTo>
                    <a:pt x="23" y="13"/>
                    <a:pt x="28" y="9"/>
                    <a:pt x="28" y="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17" y="4"/>
                    <a:pt x="11" y="8"/>
                  </a:cubicBezTo>
                  <a:cubicBezTo>
                    <a:pt x="6" y="11"/>
                    <a:pt x="0" y="15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/>
            <p:cNvSpPr/>
            <p:nvPr/>
          </p:nvSpPr>
          <p:spPr bwMode="auto">
            <a:xfrm>
              <a:off x="4011613" y="5245100"/>
              <a:ext cx="85725" cy="65088"/>
            </a:xfrm>
            <a:custGeom>
              <a:avLst/>
              <a:gdLst>
                <a:gd name="T0" fmla="*/ 0 w 29"/>
                <a:gd name="T1" fmla="*/ 13 h 22"/>
                <a:gd name="T2" fmla="*/ 5 w 29"/>
                <a:gd name="T3" fmla="*/ 22 h 22"/>
                <a:gd name="T4" fmla="*/ 9 w 29"/>
                <a:gd name="T5" fmla="*/ 20 h 22"/>
                <a:gd name="T6" fmla="*/ 17 w 29"/>
                <a:gd name="T7" fmla="*/ 16 h 22"/>
                <a:gd name="T8" fmla="*/ 29 w 29"/>
                <a:gd name="T9" fmla="*/ 9 h 22"/>
                <a:gd name="T10" fmla="*/ 23 w 29"/>
                <a:gd name="T11" fmla="*/ 0 h 22"/>
                <a:gd name="T12" fmla="*/ 12 w 29"/>
                <a:gd name="T13" fmla="*/ 6 h 22"/>
                <a:gd name="T14" fmla="*/ 4 w 29"/>
                <a:gd name="T15" fmla="*/ 11 h 22"/>
                <a:gd name="T16" fmla="*/ 0 w 29"/>
                <a:gd name="T1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2">
                  <a:moveTo>
                    <a:pt x="0" y="13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5" y="22"/>
                    <a:pt x="7" y="21"/>
                    <a:pt x="9" y="20"/>
                  </a:cubicBezTo>
                  <a:cubicBezTo>
                    <a:pt x="11" y="19"/>
                    <a:pt x="14" y="17"/>
                    <a:pt x="17" y="16"/>
                  </a:cubicBezTo>
                  <a:cubicBezTo>
                    <a:pt x="23" y="12"/>
                    <a:pt x="29" y="9"/>
                    <a:pt x="29" y="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7" y="3"/>
                    <a:pt x="12" y="6"/>
                  </a:cubicBezTo>
                  <a:cubicBezTo>
                    <a:pt x="9" y="8"/>
                    <a:pt x="6" y="9"/>
                    <a:pt x="4" y="11"/>
                  </a:cubicBezTo>
                  <a:cubicBezTo>
                    <a:pt x="2" y="12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43"/>
            <p:cNvSpPr/>
            <p:nvPr/>
          </p:nvSpPr>
          <p:spPr bwMode="auto">
            <a:xfrm>
              <a:off x="3889375" y="5216525"/>
              <a:ext cx="176213" cy="158750"/>
            </a:xfrm>
            <a:custGeom>
              <a:avLst/>
              <a:gdLst>
                <a:gd name="T0" fmla="*/ 111 w 111"/>
                <a:gd name="T1" fmla="*/ 100 h 100"/>
                <a:gd name="T2" fmla="*/ 0 w 111"/>
                <a:gd name="T3" fmla="*/ 90 h 100"/>
                <a:gd name="T4" fmla="*/ 63 w 111"/>
                <a:gd name="T5" fmla="*/ 0 h 100"/>
                <a:gd name="T6" fmla="*/ 111 w 111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00">
                  <a:moveTo>
                    <a:pt x="111" y="100"/>
                  </a:moveTo>
                  <a:lnTo>
                    <a:pt x="0" y="90"/>
                  </a:lnTo>
                  <a:lnTo>
                    <a:pt x="63" y="0"/>
                  </a:lnTo>
                  <a:lnTo>
                    <a:pt x="11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46"/>
          <p:cNvGrpSpPr/>
          <p:nvPr/>
        </p:nvGrpSpPr>
        <p:grpSpPr>
          <a:xfrm>
            <a:off x="10117055" y="5529773"/>
            <a:ext cx="683260" cy="707390"/>
            <a:chOff x="1663700" y="4457700"/>
            <a:chExt cx="866775" cy="896938"/>
          </a:xfrm>
          <a:solidFill>
            <a:schemeClr val="bg1">
              <a:lumMod val="85000"/>
            </a:schemeClr>
          </a:solidFill>
        </p:grpSpPr>
        <p:sp>
          <p:nvSpPr>
            <p:cNvPr id="87" name="Freeform 44"/>
            <p:cNvSpPr/>
            <p:nvPr/>
          </p:nvSpPr>
          <p:spPr bwMode="auto">
            <a:xfrm>
              <a:off x="2447925" y="5289550"/>
              <a:ext cx="82550" cy="65088"/>
            </a:xfrm>
            <a:custGeom>
              <a:avLst/>
              <a:gdLst>
                <a:gd name="T0" fmla="*/ 5 w 28"/>
                <a:gd name="T1" fmla="*/ 0 h 22"/>
                <a:gd name="T2" fmla="*/ 0 w 28"/>
                <a:gd name="T3" fmla="*/ 10 h 22"/>
                <a:gd name="T4" fmla="*/ 12 w 28"/>
                <a:gd name="T5" fmla="*/ 16 h 22"/>
                <a:gd name="T6" fmla="*/ 20 w 28"/>
                <a:gd name="T7" fmla="*/ 20 h 22"/>
                <a:gd name="T8" fmla="*/ 24 w 28"/>
                <a:gd name="T9" fmla="*/ 22 h 22"/>
                <a:gd name="T10" fmla="*/ 28 w 28"/>
                <a:gd name="T11" fmla="*/ 12 h 22"/>
                <a:gd name="T12" fmla="*/ 25 w 28"/>
                <a:gd name="T13" fmla="*/ 10 h 22"/>
                <a:gd name="T14" fmla="*/ 16 w 28"/>
                <a:gd name="T15" fmla="*/ 6 h 22"/>
                <a:gd name="T16" fmla="*/ 5 w 28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5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6" y="13"/>
                    <a:pt x="12" y="16"/>
                  </a:cubicBezTo>
                  <a:cubicBezTo>
                    <a:pt x="15" y="18"/>
                    <a:pt x="18" y="19"/>
                    <a:pt x="20" y="20"/>
                  </a:cubicBezTo>
                  <a:cubicBezTo>
                    <a:pt x="22" y="21"/>
                    <a:pt x="24" y="22"/>
                    <a:pt x="24" y="2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1"/>
                    <a:pt x="25" y="10"/>
                  </a:cubicBezTo>
                  <a:cubicBezTo>
                    <a:pt x="22" y="9"/>
                    <a:pt x="19" y="8"/>
                    <a:pt x="16" y="6"/>
                  </a:cubicBezTo>
                  <a:cubicBezTo>
                    <a:pt x="11" y="3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45"/>
            <p:cNvSpPr/>
            <p:nvPr/>
          </p:nvSpPr>
          <p:spPr bwMode="auto">
            <a:xfrm>
              <a:off x="2344738" y="5233988"/>
              <a:ext cx="82550" cy="66675"/>
            </a:xfrm>
            <a:custGeom>
              <a:avLst/>
              <a:gdLst>
                <a:gd name="T0" fmla="*/ 6 w 28"/>
                <a:gd name="T1" fmla="*/ 0 h 23"/>
                <a:gd name="T2" fmla="*/ 0 w 28"/>
                <a:gd name="T3" fmla="*/ 9 h 23"/>
                <a:gd name="T4" fmla="*/ 4 w 28"/>
                <a:gd name="T5" fmla="*/ 11 h 23"/>
                <a:gd name="T6" fmla="*/ 12 w 28"/>
                <a:gd name="T7" fmla="*/ 16 h 23"/>
                <a:gd name="T8" fmla="*/ 23 w 28"/>
                <a:gd name="T9" fmla="*/ 23 h 23"/>
                <a:gd name="T10" fmla="*/ 28 w 28"/>
                <a:gd name="T11" fmla="*/ 13 h 23"/>
                <a:gd name="T12" fmla="*/ 17 w 28"/>
                <a:gd name="T13" fmla="*/ 7 h 23"/>
                <a:gd name="T14" fmla="*/ 9 w 28"/>
                <a:gd name="T15" fmla="*/ 2 h 23"/>
                <a:gd name="T16" fmla="*/ 6 w 28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10"/>
                    <a:pt x="4" y="11"/>
                  </a:cubicBezTo>
                  <a:cubicBezTo>
                    <a:pt x="6" y="13"/>
                    <a:pt x="9" y="14"/>
                    <a:pt x="12" y="16"/>
                  </a:cubicBezTo>
                  <a:cubicBezTo>
                    <a:pt x="17" y="19"/>
                    <a:pt x="23" y="23"/>
                    <a:pt x="23" y="2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3" y="10"/>
                    <a:pt x="17" y="7"/>
                  </a:cubicBezTo>
                  <a:cubicBezTo>
                    <a:pt x="14" y="5"/>
                    <a:pt x="11" y="4"/>
                    <a:pt x="9" y="2"/>
                  </a:cubicBezTo>
                  <a:cubicBezTo>
                    <a:pt x="7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46"/>
            <p:cNvSpPr/>
            <p:nvPr/>
          </p:nvSpPr>
          <p:spPr bwMode="auto">
            <a:xfrm>
              <a:off x="2247900" y="5172075"/>
              <a:ext cx="82550" cy="66675"/>
            </a:xfrm>
            <a:custGeom>
              <a:avLst/>
              <a:gdLst>
                <a:gd name="T0" fmla="*/ 6 w 28"/>
                <a:gd name="T1" fmla="*/ 0 h 23"/>
                <a:gd name="T2" fmla="*/ 0 w 28"/>
                <a:gd name="T3" fmla="*/ 8 h 23"/>
                <a:gd name="T4" fmla="*/ 11 w 28"/>
                <a:gd name="T5" fmla="*/ 16 h 23"/>
                <a:gd name="T6" fmla="*/ 22 w 28"/>
                <a:gd name="T7" fmla="*/ 23 h 23"/>
                <a:gd name="T8" fmla="*/ 28 w 28"/>
                <a:gd name="T9" fmla="*/ 14 h 23"/>
                <a:gd name="T10" fmla="*/ 17 w 28"/>
                <a:gd name="T11" fmla="*/ 7 h 23"/>
                <a:gd name="T12" fmla="*/ 6 w 28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3">
                  <a:moveTo>
                    <a:pt x="6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5" y="12"/>
                    <a:pt x="11" y="16"/>
                  </a:cubicBezTo>
                  <a:cubicBezTo>
                    <a:pt x="16" y="20"/>
                    <a:pt x="22" y="23"/>
                    <a:pt x="22" y="2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2" y="11"/>
                    <a:pt x="17" y="7"/>
                  </a:cubicBezTo>
                  <a:cubicBezTo>
                    <a:pt x="11" y="3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47"/>
            <p:cNvSpPr/>
            <p:nvPr/>
          </p:nvSpPr>
          <p:spPr bwMode="auto">
            <a:xfrm>
              <a:off x="2154238" y="5100638"/>
              <a:ext cx="79375" cy="74613"/>
            </a:xfrm>
            <a:custGeom>
              <a:avLst/>
              <a:gdLst>
                <a:gd name="T0" fmla="*/ 7 w 27"/>
                <a:gd name="T1" fmla="*/ 0 h 25"/>
                <a:gd name="T2" fmla="*/ 0 w 27"/>
                <a:gd name="T3" fmla="*/ 8 h 25"/>
                <a:gd name="T4" fmla="*/ 10 w 27"/>
                <a:gd name="T5" fmla="*/ 16 h 25"/>
                <a:gd name="T6" fmla="*/ 18 w 27"/>
                <a:gd name="T7" fmla="*/ 22 h 25"/>
                <a:gd name="T8" fmla="*/ 21 w 27"/>
                <a:gd name="T9" fmla="*/ 25 h 25"/>
                <a:gd name="T10" fmla="*/ 27 w 27"/>
                <a:gd name="T11" fmla="*/ 16 h 25"/>
                <a:gd name="T12" fmla="*/ 24 w 27"/>
                <a:gd name="T13" fmla="*/ 14 h 25"/>
                <a:gd name="T14" fmla="*/ 17 w 27"/>
                <a:gd name="T15" fmla="*/ 8 h 25"/>
                <a:gd name="T16" fmla="*/ 7 w 27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5">
                  <a:moveTo>
                    <a:pt x="7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5" y="12"/>
                    <a:pt x="10" y="16"/>
                  </a:cubicBezTo>
                  <a:cubicBezTo>
                    <a:pt x="13" y="19"/>
                    <a:pt x="16" y="21"/>
                    <a:pt x="18" y="22"/>
                  </a:cubicBezTo>
                  <a:cubicBezTo>
                    <a:pt x="20" y="24"/>
                    <a:pt x="21" y="25"/>
                    <a:pt x="21" y="25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6" y="15"/>
                    <a:pt x="24" y="14"/>
                  </a:cubicBezTo>
                  <a:cubicBezTo>
                    <a:pt x="22" y="12"/>
                    <a:pt x="20" y="10"/>
                    <a:pt x="17" y="8"/>
                  </a:cubicBezTo>
                  <a:cubicBezTo>
                    <a:pt x="12" y="4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48"/>
            <p:cNvSpPr/>
            <p:nvPr/>
          </p:nvSpPr>
          <p:spPr bwMode="auto">
            <a:xfrm>
              <a:off x="2066925" y="5024438"/>
              <a:ext cx="79375" cy="76200"/>
            </a:xfrm>
            <a:custGeom>
              <a:avLst/>
              <a:gdLst>
                <a:gd name="T0" fmla="*/ 7 w 27"/>
                <a:gd name="T1" fmla="*/ 0 h 26"/>
                <a:gd name="T2" fmla="*/ 0 w 27"/>
                <a:gd name="T3" fmla="*/ 8 h 26"/>
                <a:gd name="T4" fmla="*/ 3 w 27"/>
                <a:gd name="T5" fmla="*/ 11 h 26"/>
                <a:gd name="T6" fmla="*/ 10 w 27"/>
                <a:gd name="T7" fmla="*/ 17 h 26"/>
                <a:gd name="T8" fmla="*/ 20 w 27"/>
                <a:gd name="T9" fmla="*/ 26 h 26"/>
                <a:gd name="T10" fmla="*/ 27 w 27"/>
                <a:gd name="T11" fmla="*/ 18 h 26"/>
                <a:gd name="T12" fmla="*/ 17 w 27"/>
                <a:gd name="T13" fmla="*/ 9 h 26"/>
                <a:gd name="T14" fmla="*/ 10 w 27"/>
                <a:gd name="T15" fmla="*/ 3 h 26"/>
                <a:gd name="T16" fmla="*/ 7 w 27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7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3" y="11"/>
                  </a:cubicBezTo>
                  <a:cubicBezTo>
                    <a:pt x="5" y="12"/>
                    <a:pt x="7" y="15"/>
                    <a:pt x="10" y="17"/>
                  </a:cubicBezTo>
                  <a:cubicBezTo>
                    <a:pt x="15" y="21"/>
                    <a:pt x="20" y="26"/>
                    <a:pt x="20" y="26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2" y="13"/>
                    <a:pt x="17" y="9"/>
                  </a:cubicBezTo>
                  <a:cubicBezTo>
                    <a:pt x="14" y="7"/>
                    <a:pt x="12" y="5"/>
                    <a:pt x="10" y="3"/>
                  </a:cubicBezTo>
                  <a:cubicBezTo>
                    <a:pt x="8" y="1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49"/>
            <p:cNvSpPr/>
            <p:nvPr/>
          </p:nvSpPr>
          <p:spPr bwMode="auto">
            <a:xfrm>
              <a:off x="1984375" y="4941888"/>
              <a:ext cx="76200" cy="79375"/>
            </a:xfrm>
            <a:custGeom>
              <a:avLst/>
              <a:gdLst>
                <a:gd name="T0" fmla="*/ 8 w 26"/>
                <a:gd name="T1" fmla="*/ 0 h 27"/>
                <a:gd name="T2" fmla="*/ 0 w 26"/>
                <a:gd name="T3" fmla="*/ 8 h 27"/>
                <a:gd name="T4" fmla="*/ 9 w 26"/>
                <a:gd name="T5" fmla="*/ 17 h 27"/>
                <a:gd name="T6" fmla="*/ 15 w 26"/>
                <a:gd name="T7" fmla="*/ 24 h 27"/>
                <a:gd name="T8" fmla="*/ 18 w 26"/>
                <a:gd name="T9" fmla="*/ 27 h 27"/>
                <a:gd name="T10" fmla="*/ 26 w 26"/>
                <a:gd name="T11" fmla="*/ 19 h 27"/>
                <a:gd name="T12" fmla="*/ 23 w 26"/>
                <a:gd name="T13" fmla="*/ 16 h 27"/>
                <a:gd name="T14" fmla="*/ 17 w 26"/>
                <a:gd name="T15" fmla="*/ 10 h 27"/>
                <a:gd name="T16" fmla="*/ 8 w 26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4" y="12"/>
                    <a:pt x="9" y="17"/>
                  </a:cubicBezTo>
                  <a:cubicBezTo>
                    <a:pt x="11" y="20"/>
                    <a:pt x="14" y="22"/>
                    <a:pt x="15" y="24"/>
                  </a:cubicBezTo>
                  <a:cubicBezTo>
                    <a:pt x="17" y="26"/>
                    <a:pt x="18" y="27"/>
                    <a:pt x="18" y="2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5" y="18"/>
                    <a:pt x="23" y="16"/>
                  </a:cubicBezTo>
                  <a:cubicBezTo>
                    <a:pt x="21" y="15"/>
                    <a:pt x="19" y="12"/>
                    <a:pt x="17" y="10"/>
                  </a:cubicBezTo>
                  <a:cubicBezTo>
                    <a:pt x="12" y="5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50"/>
            <p:cNvSpPr/>
            <p:nvPr/>
          </p:nvSpPr>
          <p:spPr bwMode="auto">
            <a:xfrm>
              <a:off x="1908175" y="4857750"/>
              <a:ext cx="73025" cy="79375"/>
            </a:xfrm>
            <a:custGeom>
              <a:avLst/>
              <a:gdLst>
                <a:gd name="T0" fmla="*/ 8 w 25"/>
                <a:gd name="T1" fmla="*/ 0 h 27"/>
                <a:gd name="T2" fmla="*/ 0 w 25"/>
                <a:gd name="T3" fmla="*/ 6 h 27"/>
                <a:gd name="T4" fmla="*/ 8 w 25"/>
                <a:gd name="T5" fmla="*/ 17 h 27"/>
                <a:gd name="T6" fmla="*/ 17 w 25"/>
                <a:gd name="T7" fmla="*/ 27 h 27"/>
                <a:gd name="T8" fmla="*/ 25 w 25"/>
                <a:gd name="T9" fmla="*/ 20 h 27"/>
                <a:gd name="T10" fmla="*/ 16 w 25"/>
                <a:gd name="T11" fmla="*/ 10 h 27"/>
                <a:gd name="T12" fmla="*/ 8 w 25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7">
                  <a:moveTo>
                    <a:pt x="8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" y="12"/>
                    <a:pt x="8" y="17"/>
                  </a:cubicBezTo>
                  <a:cubicBezTo>
                    <a:pt x="13" y="22"/>
                    <a:pt x="17" y="27"/>
                    <a:pt x="17" y="2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1" y="15"/>
                    <a:pt x="16" y="10"/>
                  </a:cubicBezTo>
                  <a:cubicBezTo>
                    <a:pt x="12" y="5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51"/>
            <p:cNvSpPr/>
            <p:nvPr/>
          </p:nvSpPr>
          <p:spPr bwMode="auto">
            <a:xfrm>
              <a:off x="1836738" y="4762500"/>
              <a:ext cx="71438" cy="82550"/>
            </a:xfrm>
            <a:custGeom>
              <a:avLst/>
              <a:gdLst>
                <a:gd name="T0" fmla="*/ 8 w 24"/>
                <a:gd name="T1" fmla="*/ 0 h 28"/>
                <a:gd name="T2" fmla="*/ 0 w 24"/>
                <a:gd name="T3" fmla="*/ 6 h 28"/>
                <a:gd name="T4" fmla="*/ 7 w 24"/>
                <a:gd name="T5" fmla="*/ 17 h 28"/>
                <a:gd name="T6" fmla="*/ 13 w 24"/>
                <a:gd name="T7" fmla="*/ 25 h 28"/>
                <a:gd name="T8" fmla="*/ 16 w 24"/>
                <a:gd name="T9" fmla="*/ 28 h 28"/>
                <a:gd name="T10" fmla="*/ 24 w 24"/>
                <a:gd name="T11" fmla="*/ 22 h 28"/>
                <a:gd name="T12" fmla="*/ 21 w 24"/>
                <a:gd name="T13" fmla="*/ 18 h 28"/>
                <a:gd name="T14" fmla="*/ 16 w 24"/>
                <a:gd name="T15" fmla="*/ 11 h 28"/>
                <a:gd name="T16" fmla="*/ 8 w 2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8">
                  <a:moveTo>
                    <a:pt x="8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" y="12"/>
                    <a:pt x="7" y="17"/>
                  </a:cubicBezTo>
                  <a:cubicBezTo>
                    <a:pt x="9" y="20"/>
                    <a:pt x="11" y="23"/>
                    <a:pt x="13" y="25"/>
                  </a:cubicBezTo>
                  <a:cubicBezTo>
                    <a:pt x="14" y="27"/>
                    <a:pt x="16" y="28"/>
                    <a:pt x="16" y="28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3" y="20"/>
                    <a:pt x="21" y="18"/>
                  </a:cubicBezTo>
                  <a:cubicBezTo>
                    <a:pt x="20" y="16"/>
                    <a:pt x="18" y="14"/>
                    <a:pt x="16" y="11"/>
                  </a:cubicBezTo>
                  <a:cubicBezTo>
                    <a:pt x="12" y="6"/>
                    <a:pt x="8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52"/>
            <p:cNvSpPr/>
            <p:nvPr/>
          </p:nvSpPr>
          <p:spPr bwMode="auto">
            <a:xfrm>
              <a:off x="1771650" y="4665663"/>
              <a:ext cx="68263" cy="85725"/>
            </a:xfrm>
            <a:custGeom>
              <a:avLst/>
              <a:gdLst>
                <a:gd name="T0" fmla="*/ 9 w 23"/>
                <a:gd name="T1" fmla="*/ 0 h 29"/>
                <a:gd name="T2" fmla="*/ 0 w 23"/>
                <a:gd name="T3" fmla="*/ 6 h 29"/>
                <a:gd name="T4" fmla="*/ 2 w 23"/>
                <a:gd name="T5" fmla="*/ 10 h 29"/>
                <a:gd name="T6" fmla="*/ 7 w 23"/>
                <a:gd name="T7" fmla="*/ 17 h 29"/>
                <a:gd name="T8" fmla="*/ 14 w 23"/>
                <a:gd name="T9" fmla="*/ 29 h 29"/>
                <a:gd name="T10" fmla="*/ 23 w 23"/>
                <a:gd name="T11" fmla="*/ 23 h 29"/>
                <a:gd name="T12" fmla="*/ 16 w 23"/>
                <a:gd name="T13" fmla="*/ 12 h 29"/>
                <a:gd name="T14" fmla="*/ 11 w 23"/>
                <a:gd name="T15" fmla="*/ 4 h 29"/>
                <a:gd name="T16" fmla="*/ 9 w 23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7"/>
                    <a:pt x="2" y="10"/>
                  </a:cubicBezTo>
                  <a:cubicBezTo>
                    <a:pt x="3" y="12"/>
                    <a:pt x="5" y="15"/>
                    <a:pt x="7" y="17"/>
                  </a:cubicBezTo>
                  <a:cubicBezTo>
                    <a:pt x="11" y="23"/>
                    <a:pt x="14" y="29"/>
                    <a:pt x="14" y="29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0" y="17"/>
                    <a:pt x="16" y="12"/>
                  </a:cubicBezTo>
                  <a:cubicBezTo>
                    <a:pt x="14" y="9"/>
                    <a:pt x="12" y="6"/>
                    <a:pt x="11" y="4"/>
                  </a:cubicBezTo>
                  <a:cubicBezTo>
                    <a:pt x="10" y="2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53"/>
            <p:cNvSpPr/>
            <p:nvPr/>
          </p:nvSpPr>
          <p:spPr bwMode="auto">
            <a:xfrm>
              <a:off x="1716088" y="4565650"/>
              <a:ext cx="65088" cy="85725"/>
            </a:xfrm>
            <a:custGeom>
              <a:avLst/>
              <a:gdLst>
                <a:gd name="T0" fmla="*/ 9 w 22"/>
                <a:gd name="T1" fmla="*/ 0 h 29"/>
                <a:gd name="T2" fmla="*/ 0 w 22"/>
                <a:gd name="T3" fmla="*/ 5 h 29"/>
                <a:gd name="T4" fmla="*/ 6 w 22"/>
                <a:gd name="T5" fmla="*/ 17 h 29"/>
                <a:gd name="T6" fmla="*/ 12 w 22"/>
                <a:gd name="T7" fmla="*/ 29 h 29"/>
                <a:gd name="T8" fmla="*/ 22 w 22"/>
                <a:gd name="T9" fmla="*/ 23 h 29"/>
                <a:gd name="T10" fmla="*/ 15 w 22"/>
                <a:gd name="T11" fmla="*/ 12 h 29"/>
                <a:gd name="T12" fmla="*/ 9 w 22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9">
                  <a:moveTo>
                    <a:pt x="9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3" y="11"/>
                    <a:pt x="6" y="17"/>
                  </a:cubicBezTo>
                  <a:cubicBezTo>
                    <a:pt x="9" y="23"/>
                    <a:pt x="12" y="29"/>
                    <a:pt x="12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18" y="18"/>
                    <a:pt x="15" y="12"/>
                  </a:cubicBezTo>
                  <a:cubicBezTo>
                    <a:pt x="12" y="6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54"/>
            <p:cNvSpPr/>
            <p:nvPr/>
          </p:nvSpPr>
          <p:spPr bwMode="auto">
            <a:xfrm>
              <a:off x="1663700" y="4457700"/>
              <a:ext cx="161925" cy="176213"/>
            </a:xfrm>
            <a:custGeom>
              <a:avLst/>
              <a:gdLst>
                <a:gd name="T0" fmla="*/ 0 w 102"/>
                <a:gd name="T1" fmla="*/ 111 h 111"/>
                <a:gd name="T2" fmla="*/ 11 w 102"/>
                <a:gd name="T3" fmla="*/ 0 h 111"/>
                <a:gd name="T4" fmla="*/ 102 w 102"/>
                <a:gd name="T5" fmla="*/ 67 h 111"/>
                <a:gd name="T6" fmla="*/ 0 w 102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11">
                  <a:moveTo>
                    <a:pt x="0" y="111"/>
                  </a:moveTo>
                  <a:lnTo>
                    <a:pt x="11" y="0"/>
                  </a:lnTo>
                  <a:lnTo>
                    <a:pt x="102" y="67"/>
                  </a:lnTo>
                  <a:lnTo>
                    <a:pt x="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43280" y="1305560"/>
            <a:ext cx="976630" cy="916940"/>
            <a:chOff x="8504" y="3254"/>
            <a:chExt cx="1538" cy="1538"/>
          </a:xfrm>
        </p:grpSpPr>
        <p:sp>
          <p:nvSpPr>
            <p:cNvPr id="99" name="Oval 80"/>
            <p:cNvSpPr/>
            <p:nvPr/>
          </p:nvSpPr>
          <p:spPr>
            <a:xfrm>
              <a:off x="8504" y="3254"/>
              <a:ext cx="1538" cy="1538"/>
            </a:xfrm>
            <a:prstGeom prst="ellipse">
              <a:avLst/>
            </a:prstGeom>
            <a:solidFill>
              <a:srgbClr val="A1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" name="Group 59"/>
            <p:cNvGrpSpPr/>
            <p:nvPr/>
          </p:nvGrpSpPr>
          <p:grpSpPr>
            <a:xfrm>
              <a:off x="9024" y="3739"/>
              <a:ext cx="471" cy="546"/>
              <a:chOff x="4937125" y="1749425"/>
              <a:chExt cx="392113" cy="454025"/>
            </a:xfrm>
            <a:solidFill>
              <a:schemeClr val="bg1"/>
            </a:solidFill>
          </p:grpSpPr>
          <p:sp>
            <p:nvSpPr>
              <p:cNvPr id="101" name="Freeform 58"/>
              <p:cNvSpPr/>
              <p:nvPr/>
            </p:nvSpPr>
            <p:spPr bwMode="auto">
              <a:xfrm>
                <a:off x="5016500" y="2016125"/>
                <a:ext cx="79375" cy="19050"/>
              </a:xfrm>
              <a:custGeom>
                <a:avLst/>
                <a:gdLst>
                  <a:gd name="T0" fmla="*/ 14 w 16"/>
                  <a:gd name="T1" fmla="*/ 4 h 4"/>
                  <a:gd name="T2" fmla="*/ 2 w 16"/>
                  <a:gd name="T3" fmla="*/ 4 h 4"/>
                  <a:gd name="T4" fmla="*/ 0 w 16"/>
                  <a:gd name="T5" fmla="*/ 2 h 4"/>
                  <a:gd name="T6" fmla="*/ 2 w 16"/>
                  <a:gd name="T7" fmla="*/ 0 h 4"/>
                  <a:gd name="T8" fmla="*/ 14 w 16"/>
                  <a:gd name="T9" fmla="*/ 0 h 4"/>
                  <a:gd name="T10" fmla="*/ 16 w 16"/>
                  <a:gd name="T11" fmla="*/ 2 h 4"/>
                  <a:gd name="T12" fmla="*/ 14 w 1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">
                    <a:moveTo>
                      <a:pt x="1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3"/>
                      <a:pt x="15" y="4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59"/>
              <p:cNvSpPr/>
              <p:nvPr/>
            </p:nvSpPr>
            <p:spPr bwMode="auto">
              <a:xfrm>
                <a:off x="5046663" y="1952625"/>
                <a:ext cx="84138" cy="19050"/>
              </a:xfrm>
              <a:custGeom>
                <a:avLst/>
                <a:gdLst>
                  <a:gd name="T0" fmla="*/ 15 w 17"/>
                  <a:gd name="T1" fmla="*/ 4 h 4"/>
                  <a:gd name="T2" fmla="*/ 2 w 17"/>
                  <a:gd name="T3" fmla="*/ 4 h 4"/>
                  <a:gd name="T4" fmla="*/ 0 w 17"/>
                  <a:gd name="T5" fmla="*/ 2 h 4"/>
                  <a:gd name="T6" fmla="*/ 2 w 17"/>
                  <a:gd name="T7" fmla="*/ 0 h 4"/>
                  <a:gd name="T8" fmla="*/ 15 w 17"/>
                  <a:gd name="T9" fmla="*/ 0 h 4"/>
                  <a:gd name="T10" fmla="*/ 17 w 17"/>
                  <a:gd name="T11" fmla="*/ 2 h 4"/>
                  <a:gd name="T12" fmla="*/ 15 w 17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">
                    <a:moveTo>
                      <a:pt x="15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cubicBezTo>
                      <a:pt x="17" y="4"/>
                      <a:pt x="16" y="4"/>
                      <a:pt x="1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Freeform 60"/>
              <p:cNvSpPr/>
              <p:nvPr/>
            </p:nvSpPr>
            <p:spPr bwMode="auto">
              <a:xfrm>
                <a:off x="4976813" y="2055813"/>
                <a:ext cx="307975" cy="117475"/>
              </a:xfrm>
              <a:custGeom>
                <a:avLst/>
                <a:gdLst>
                  <a:gd name="T0" fmla="*/ 61 w 62"/>
                  <a:gd name="T1" fmla="*/ 16 h 24"/>
                  <a:gd name="T2" fmla="*/ 52 w 62"/>
                  <a:gd name="T3" fmla="*/ 0 h 24"/>
                  <a:gd name="T4" fmla="*/ 10 w 62"/>
                  <a:gd name="T5" fmla="*/ 0 h 24"/>
                  <a:gd name="T6" fmla="*/ 7 w 62"/>
                  <a:gd name="T7" fmla="*/ 4 h 24"/>
                  <a:gd name="T8" fmla="*/ 15 w 62"/>
                  <a:gd name="T9" fmla="*/ 4 h 24"/>
                  <a:gd name="T10" fmla="*/ 17 w 62"/>
                  <a:gd name="T11" fmla="*/ 6 h 24"/>
                  <a:gd name="T12" fmla="*/ 15 w 62"/>
                  <a:gd name="T13" fmla="*/ 8 h 24"/>
                  <a:gd name="T14" fmla="*/ 5 w 62"/>
                  <a:gd name="T15" fmla="*/ 8 h 24"/>
                  <a:gd name="T16" fmla="*/ 1 w 62"/>
                  <a:gd name="T17" fmla="*/ 16 h 24"/>
                  <a:gd name="T18" fmla="*/ 9 w 62"/>
                  <a:gd name="T19" fmla="*/ 16 h 24"/>
                  <a:gd name="T20" fmla="*/ 11 w 62"/>
                  <a:gd name="T21" fmla="*/ 18 h 24"/>
                  <a:gd name="T22" fmla="*/ 9 w 62"/>
                  <a:gd name="T23" fmla="*/ 20 h 24"/>
                  <a:gd name="T24" fmla="*/ 0 w 62"/>
                  <a:gd name="T25" fmla="*/ 20 h 24"/>
                  <a:gd name="T26" fmla="*/ 0 w 62"/>
                  <a:gd name="T27" fmla="*/ 21 h 24"/>
                  <a:gd name="T28" fmla="*/ 9 w 62"/>
                  <a:gd name="T29" fmla="*/ 24 h 24"/>
                  <a:gd name="T30" fmla="*/ 52 w 62"/>
                  <a:gd name="T31" fmla="*/ 24 h 24"/>
                  <a:gd name="T32" fmla="*/ 61 w 62"/>
                  <a:gd name="T33" fmla="*/ 21 h 24"/>
                  <a:gd name="T34" fmla="*/ 62 w 62"/>
                  <a:gd name="T35" fmla="*/ 20 h 24"/>
                  <a:gd name="T36" fmla="*/ 61 w 62"/>
                  <a:gd name="T37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24">
                    <a:moveTo>
                      <a:pt x="61" y="16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1"/>
                      <a:pt x="8" y="3"/>
                      <a:pt x="7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7" y="5"/>
                      <a:pt x="17" y="6"/>
                    </a:cubicBezTo>
                    <a:cubicBezTo>
                      <a:pt x="17" y="7"/>
                      <a:pt x="16" y="8"/>
                      <a:pt x="1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3" y="12"/>
                      <a:pt x="1" y="16"/>
                      <a:pt x="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7"/>
                      <a:pt x="11" y="18"/>
                    </a:cubicBezTo>
                    <a:cubicBezTo>
                      <a:pt x="11" y="19"/>
                      <a:pt x="10" y="20"/>
                      <a:pt x="9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3"/>
                      <a:pt x="4" y="24"/>
                      <a:pt x="9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7" y="24"/>
                      <a:pt x="60" y="23"/>
                      <a:pt x="61" y="21"/>
                    </a:cubicBezTo>
                    <a:cubicBezTo>
                      <a:pt x="62" y="21"/>
                      <a:pt x="62" y="20"/>
                      <a:pt x="62" y="20"/>
                    </a:cubicBezTo>
                    <a:cubicBezTo>
                      <a:pt x="62" y="18"/>
                      <a:pt x="61" y="17"/>
                      <a:pt x="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61"/>
              <p:cNvSpPr>
                <a:spLocks noEditPoints="1"/>
              </p:cNvSpPr>
              <p:nvPr/>
            </p:nvSpPr>
            <p:spPr bwMode="auto">
              <a:xfrm>
                <a:off x="4937125" y="1749425"/>
                <a:ext cx="392113" cy="454025"/>
              </a:xfrm>
              <a:custGeom>
                <a:avLst/>
                <a:gdLst>
                  <a:gd name="T0" fmla="*/ 63 w 79"/>
                  <a:gd name="T1" fmla="*/ 92 h 92"/>
                  <a:gd name="T2" fmla="*/ 15 w 79"/>
                  <a:gd name="T3" fmla="*/ 92 h 92"/>
                  <a:gd name="T4" fmla="*/ 2 w 79"/>
                  <a:gd name="T5" fmla="*/ 87 h 92"/>
                  <a:gd name="T6" fmla="*/ 3 w 79"/>
                  <a:gd name="T7" fmla="*/ 78 h 92"/>
                  <a:gd name="T8" fmla="*/ 28 w 79"/>
                  <a:gd name="T9" fmla="*/ 31 h 92"/>
                  <a:gd name="T10" fmla="*/ 28 w 79"/>
                  <a:gd name="T11" fmla="*/ 10 h 92"/>
                  <a:gd name="T12" fmla="*/ 27 w 79"/>
                  <a:gd name="T13" fmla="*/ 10 h 92"/>
                  <a:gd name="T14" fmla="*/ 23 w 79"/>
                  <a:gd name="T15" fmla="*/ 9 h 92"/>
                  <a:gd name="T16" fmla="*/ 23 w 79"/>
                  <a:gd name="T17" fmla="*/ 8 h 92"/>
                  <a:gd name="T18" fmla="*/ 22 w 79"/>
                  <a:gd name="T19" fmla="*/ 2 h 92"/>
                  <a:gd name="T20" fmla="*/ 24 w 79"/>
                  <a:gd name="T21" fmla="*/ 0 h 92"/>
                  <a:gd name="T22" fmla="*/ 54 w 79"/>
                  <a:gd name="T23" fmla="*/ 0 h 92"/>
                  <a:gd name="T24" fmla="*/ 56 w 79"/>
                  <a:gd name="T25" fmla="*/ 2 h 92"/>
                  <a:gd name="T26" fmla="*/ 55 w 79"/>
                  <a:gd name="T27" fmla="*/ 8 h 92"/>
                  <a:gd name="T28" fmla="*/ 55 w 79"/>
                  <a:gd name="T29" fmla="*/ 9 h 92"/>
                  <a:gd name="T30" fmla="*/ 51 w 79"/>
                  <a:gd name="T31" fmla="*/ 10 h 92"/>
                  <a:gd name="T32" fmla="*/ 50 w 79"/>
                  <a:gd name="T33" fmla="*/ 10 h 92"/>
                  <a:gd name="T34" fmla="*/ 50 w 79"/>
                  <a:gd name="T35" fmla="*/ 12 h 92"/>
                  <a:gd name="T36" fmla="*/ 50 w 79"/>
                  <a:gd name="T37" fmla="*/ 31 h 92"/>
                  <a:gd name="T38" fmla="*/ 76 w 79"/>
                  <a:gd name="T39" fmla="*/ 78 h 92"/>
                  <a:gd name="T40" fmla="*/ 76 w 79"/>
                  <a:gd name="T41" fmla="*/ 87 h 92"/>
                  <a:gd name="T42" fmla="*/ 63 w 79"/>
                  <a:gd name="T43" fmla="*/ 92 h 92"/>
                  <a:gd name="T44" fmla="*/ 26 w 79"/>
                  <a:gd name="T45" fmla="*/ 6 h 92"/>
                  <a:gd name="T46" fmla="*/ 27 w 79"/>
                  <a:gd name="T47" fmla="*/ 6 h 92"/>
                  <a:gd name="T48" fmla="*/ 32 w 79"/>
                  <a:gd name="T49" fmla="*/ 10 h 92"/>
                  <a:gd name="T50" fmla="*/ 32 w 79"/>
                  <a:gd name="T51" fmla="*/ 32 h 92"/>
                  <a:gd name="T52" fmla="*/ 32 w 79"/>
                  <a:gd name="T53" fmla="*/ 33 h 92"/>
                  <a:gd name="T54" fmla="*/ 6 w 79"/>
                  <a:gd name="T55" fmla="*/ 80 h 92"/>
                  <a:gd name="T56" fmla="*/ 5 w 79"/>
                  <a:gd name="T57" fmla="*/ 85 h 92"/>
                  <a:gd name="T58" fmla="*/ 15 w 79"/>
                  <a:gd name="T59" fmla="*/ 88 h 92"/>
                  <a:gd name="T60" fmla="*/ 63 w 79"/>
                  <a:gd name="T61" fmla="*/ 88 h 92"/>
                  <a:gd name="T62" fmla="*/ 73 w 79"/>
                  <a:gd name="T63" fmla="*/ 85 h 92"/>
                  <a:gd name="T64" fmla="*/ 72 w 79"/>
                  <a:gd name="T65" fmla="*/ 80 h 92"/>
                  <a:gd name="T66" fmla="*/ 47 w 79"/>
                  <a:gd name="T67" fmla="*/ 33 h 92"/>
                  <a:gd name="T68" fmla="*/ 46 w 79"/>
                  <a:gd name="T69" fmla="*/ 32 h 92"/>
                  <a:gd name="T70" fmla="*/ 46 w 79"/>
                  <a:gd name="T71" fmla="*/ 10 h 92"/>
                  <a:gd name="T72" fmla="*/ 51 w 79"/>
                  <a:gd name="T73" fmla="*/ 6 h 92"/>
                  <a:gd name="T74" fmla="*/ 52 w 79"/>
                  <a:gd name="T75" fmla="*/ 6 h 92"/>
                  <a:gd name="T76" fmla="*/ 52 w 79"/>
                  <a:gd name="T77" fmla="*/ 4 h 92"/>
                  <a:gd name="T78" fmla="*/ 26 w 79"/>
                  <a:gd name="T79" fmla="*/ 4 h 92"/>
                  <a:gd name="T80" fmla="*/ 26 w 79"/>
                  <a:gd name="T81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" h="92">
                    <a:moveTo>
                      <a:pt x="63" y="92"/>
                    </a:moveTo>
                    <a:cubicBezTo>
                      <a:pt x="15" y="92"/>
                      <a:pt x="15" y="92"/>
                      <a:pt x="15" y="92"/>
                    </a:cubicBezTo>
                    <a:cubicBezTo>
                      <a:pt x="8" y="92"/>
                      <a:pt x="4" y="90"/>
                      <a:pt x="2" y="87"/>
                    </a:cubicBezTo>
                    <a:cubicBezTo>
                      <a:pt x="0" y="83"/>
                      <a:pt x="2" y="78"/>
                      <a:pt x="3" y="78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7" y="10"/>
                      <a:pt x="27" y="10"/>
                    </a:cubicBezTo>
                    <a:cubicBezTo>
                      <a:pt x="26" y="10"/>
                      <a:pt x="24" y="10"/>
                      <a:pt x="23" y="9"/>
                    </a:cubicBezTo>
                    <a:cubicBezTo>
                      <a:pt x="23" y="9"/>
                      <a:pt x="23" y="8"/>
                      <a:pt x="23" y="8"/>
                    </a:cubicBezTo>
                    <a:cubicBezTo>
                      <a:pt x="22" y="6"/>
                      <a:pt x="22" y="2"/>
                      <a:pt x="22" y="2"/>
                    </a:cubicBezTo>
                    <a:cubicBezTo>
                      <a:pt x="22" y="1"/>
                      <a:pt x="23" y="0"/>
                      <a:pt x="2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0"/>
                      <a:pt x="56" y="1"/>
                      <a:pt x="56" y="2"/>
                    </a:cubicBezTo>
                    <a:cubicBezTo>
                      <a:pt x="56" y="2"/>
                      <a:pt x="56" y="6"/>
                      <a:pt x="55" y="8"/>
                    </a:cubicBezTo>
                    <a:cubicBezTo>
                      <a:pt x="55" y="8"/>
                      <a:pt x="55" y="8"/>
                      <a:pt x="55" y="9"/>
                    </a:cubicBezTo>
                    <a:cubicBezTo>
                      <a:pt x="54" y="10"/>
                      <a:pt x="53" y="10"/>
                      <a:pt x="51" y="10"/>
                    </a:cubicBezTo>
                    <a:cubicBezTo>
                      <a:pt x="51" y="10"/>
                      <a:pt x="50" y="10"/>
                      <a:pt x="50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31"/>
                      <a:pt x="50" y="31"/>
                      <a:pt x="50" y="31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76" y="78"/>
                      <a:pt x="79" y="83"/>
                      <a:pt x="76" y="87"/>
                    </a:cubicBezTo>
                    <a:cubicBezTo>
                      <a:pt x="74" y="90"/>
                      <a:pt x="70" y="92"/>
                      <a:pt x="63" y="92"/>
                    </a:cubicBezTo>
                    <a:close/>
                    <a:moveTo>
                      <a:pt x="26" y="6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7"/>
                      <a:pt x="32" y="10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3"/>
                      <a:pt x="32" y="33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6" y="80"/>
                      <a:pt x="4" y="83"/>
                      <a:pt x="5" y="85"/>
                    </a:cubicBezTo>
                    <a:cubicBezTo>
                      <a:pt x="7" y="87"/>
                      <a:pt x="10" y="88"/>
                      <a:pt x="15" y="88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8" y="88"/>
                      <a:pt x="72" y="87"/>
                      <a:pt x="73" y="85"/>
                    </a:cubicBezTo>
                    <a:cubicBezTo>
                      <a:pt x="74" y="83"/>
                      <a:pt x="72" y="80"/>
                      <a:pt x="72" y="80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6" y="33"/>
                      <a:pt x="46" y="32"/>
                      <a:pt x="46" y="32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7"/>
                      <a:pt x="49" y="6"/>
                      <a:pt x="51" y="6"/>
                    </a:cubicBezTo>
                    <a:cubicBezTo>
                      <a:pt x="51" y="6"/>
                      <a:pt x="52" y="6"/>
                      <a:pt x="52" y="6"/>
                    </a:cubicBezTo>
                    <a:cubicBezTo>
                      <a:pt x="52" y="5"/>
                      <a:pt x="52" y="5"/>
                      <a:pt x="52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5"/>
                      <a:pt x="26" y="5"/>
                      <a:pt x="2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843515" y="5068128"/>
            <a:ext cx="976630" cy="976630"/>
            <a:chOff x="8491" y="7417"/>
            <a:chExt cx="1538" cy="1538"/>
          </a:xfrm>
        </p:grpSpPr>
        <p:sp>
          <p:nvSpPr>
            <p:cNvPr id="113" name="Oval 82"/>
            <p:cNvSpPr/>
            <p:nvPr/>
          </p:nvSpPr>
          <p:spPr>
            <a:xfrm>
              <a:off x="8491" y="7417"/>
              <a:ext cx="1538" cy="1538"/>
            </a:xfrm>
            <a:prstGeom prst="ellipse">
              <a:avLst/>
            </a:prstGeom>
            <a:solidFill>
              <a:srgbClr val="E7C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4" name="Group 71"/>
            <p:cNvGrpSpPr/>
            <p:nvPr/>
          </p:nvGrpSpPr>
          <p:grpSpPr>
            <a:xfrm>
              <a:off x="8949" y="7879"/>
              <a:ext cx="632" cy="598"/>
              <a:chOff x="5738813" y="3094038"/>
              <a:chExt cx="708026" cy="669925"/>
            </a:xfrm>
            <a:solidFill>
              <a:schemeClr val="bg1"/>
            </a:solidFill>
          </p:grpSpPr>
          <p:sp>
            <p:nvSpPr>
              <p:cNvPr id="115" name="Freeform 72"/>
              <p:cNvSpPr>
                <a:spLocks noEditPoints="1"/>
              </p:cNvSpPr>
              <p:nvPr/>
            </p:nvSpPr>
            <p:spPr bwMode="auto">
              <a:xfrm>
                <a:off x="5738813" y="3292476"/>
                <a:ext cx="487363" cy="373063"/>
              </a:xfrm>
              <a:custGeom>
                <a:avLst/>
                <a:gdLst>
                  <a:gd name="T0" fmla="*/ 113 w 128"/>
                  <a:gd name="T1" fmla="*/ 0 h 98"/>
                  <a:gd name="T2" fmla="*/ 98 w 128"/>
                  <a:gd name="T3" fmla="*/ 15 h 98"/>
                  <a:gd name="T4" fmla="*/ 103 w 128"/>
                  <a:gd name="T5" fmla="*/ 27 h 98"/>
                  <a:gd name="T6" fmla="*/ 85 w 128"/>
                  <a:gd name="T7" fmla="*/ 54 h 98"/>
                  <a:gd name="T8" fmla="*/ 79 w 128"/>
                  <a:gd name="T9" fmla="*/ 53 h 98"/>
                  <a:gd name="T10" fmla="*/ 66 w 128"/>
                  <a:gd name="T11" fmla="*/ 61 h 98"/>
                  <a:gd name="T12" fmla="*/ 55 w 128"/>
                  <a:gd name="T13" fmla="*/ 55 h 98"/>
                  <a:gd name="T14" fmla="*/ 57 w 128"/>
                  <a:gd name="T15" fmla="*/ 49 h 98"/>
                  <a:gd name="T16" fmla="*/ 41 w 128"/>
                  <a:gd name="T17" fmla="*/ 34 h 98"/>
                  <a:gd name="T18" fmla="*/ 26 w 128"/>
                  <a:gd name="T19" fmla="*/ 49 h 98"/>
                  <a:gd name="T20" fmla="*/ 32 w 128"/>
                  <a:gd name="T21" fmla="*/ 60 h 98"/>
                  <a:gd name="T22" fmla="*/ 24 w 128"/>
                  <a:gd name="T23" fmla="*/ 71 h 98"/>
                  <a:gd name="T24" fmla="*/ 15 w 128"/>
                  <a:gd name="T25" fmla="*/ 68 h 98"/>
                  <a:gd name="T26" fmla="*/ 0 w 128"/>
                  <a:gd name="T27" fmla="*/ 83 h 98"/>
                  <a:gd name="T28" fmla="*/ 15 w 128"/>
                  <a:gd name="T29" fmla="*/ 98 h 98"/>
                  <a:gd name="T30" fmla="*/ 30 w 128"/>
                  <a:gd name="T31" fmla="*/ 83 h 98"/>
                  <a:gd name="T32" fmla="*/ 27 w 128"/>
                  <a:gd name="T33" fmla="*/ 73 h 98"/>
                  <a:gd name="T34" fmla="*/ 35 w 128"/>
                  <a:gd name="T35" fmla="*/ 63 h 98"/>
                  <a:gd name="T36" fmla="*/ 41 w 128"/>
                  <a:gd name="T37" fmla="*/ 64 h 98"/>
                  <a:gd name="T38" fmla="*/ 54 w 128"/>
                  <a:gd name="T39" fmla="*/ 58 h 98"/>
                  <a:gd name="T40" fmla="*/ 65 w 128"/>
                  <a:gd name="T41" fmla="*/ 64 h 98"/>
                  <a:gd name="T42" fmla="*/ 64 w 128"/>
                  <a:gd name="T43" fmla="*/ 68 h 98"/>
                  <a:gd name="T44" fmla="*/ 79 w 128"/>
                  <a:gd name="T45" fmla="*/ 83 h 98"/>
                  <a:gd name="T46" fmla="*/ 94 w 128"/>
                  <a:gd name="T47" fmla="*/ 68 h 98"/>
                  <a:gd name="T48" fmla="*/ 88 w 128"/>
                  <a:gd name="T49" fmla="*/ 56 h 98"/>
                  <a:gd name="T50" fmla="*/ 106 w 128"/>
                  <a:gd name="T51" fmla="*/ 29 h 98"/>
                  <a:gd name="T52" fmla="*/ 113 w 128"/>
                  <a:gd name="T53" fmla="*/ 30 h 98"/>
                  <a:gd name="T54" fmla="*/ 128 w 128"/>
                  <a:gd name="T55" fmla="*/ 15 h 98"/>
                  <a:gd name="T56" fmla="*/ 113 w 128"/>
                  <a:gd name="T57" fmla="*/ 0 h 98"/>
                  <a:gd name="T58" fmla="*/ 15 w 128"/>
                  <a:gd name="T59" fmla="*/ 91 h 98"/>
                  <a:gd name="T60" fmla="*/ 8 w 128"/>
                  <a:gd name="T61" fmla="*/ 83 h 98"/>
                  <a:gd name="T62" fmla="*/ 15 w 128"/>
                  <a:gd name="T63" fmla="*/ 76 h 98"/>
                  <a:gd name="T64" fmla="*/ 23 w 128"/>
                  <a:gd name="T65" fmla="*/ 83 h 98"/>
                  <a:gd name="T66" fmla="*/ 15 w 128"/>
                  <a:gd name="T67" fmla="*/ 91 h 98"/>
                  <a:gd name="T68" fmla="*/ 41 w 128"/>
                  <a:gd name="T69" fmla="*/ 57 h 98"/>
                  <a:gd name="T70" fmla="*/ 34 w 128"/>
                  <a:gd name="T71" fmla="*/ 49 h 98"/>
                  <a:gd name="T72" fmla="*/ 41 w 128"/>
                  <a:gd name="T73" fmla="*/ 42 h 98"/>
                  <a:gd name="T74" fmla="*/ 49 w 128"/>
                  <a:gd name="T75" fmla="*/ 49 h 98"/>
                  <a:gd name="T76" fmla="*/ 41 w 128"/>
                  <a:gd name="T77" fmla="*/ 57 h 98"/>
                  <a:gd name="T78" fmla="*/ 79 w 128"/>
                  <a:gd name="T79" fmla="*/ 76 h 98"/>
                  <a:gd name="T80" fmla="*/ 72 w 128"/>
                  <a:gd name="T81" fmla="*/ 68 h 98"/>
                  <a:gd name="T82" fmla="*/ 79 w 128"/>
                  <a:gd name="T83" fmla="*/ 60 h 98"/>
                  <a:gd name="T84" fmla="*/ 87 w 128"/>
                  <a:gd name="T85" fmla="*/ 68 h 98"/>
                  <a:gd name="T86" fmla="*/ 79 w 128"/>
                  <a:gd name="T87" fmla="*/ 76 h 98"/>
                  <a:gd name="T88" fmla="*/ 113 w 128"/>
                  <a:gd name="T89" fmla="*/ 23 h 98"/>
                  <a:gd name="T90" fmla="*/ 106 w 128"/>
                  <a:gd name="T91" fmla="*/ 15 h 98"/>
                  <a:gd name="T92" fmla="*/ 113 w 128"/>
                  <a:gd name="T93" fmla="*/ 8 h 98"/>
                  <a:gd name="T94" fmla="*/ 120 w 128"/>
                  <a:gd name="T95" fmla="*/ 15 h 98"/>
                  <a:gd name="T96" fmla="*/ 113 w 128"/>
                  <a:gd name="T97" fmla="*/ 2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8" h="98">
                    <a:moveTo>
                      <a:pt x="113" y="0"/>
                    </a:moveTo>
                    <a:cubicBezTo>
                      <a:pt x="105" y="0"/>
                      <a:pt x="98" y="7"/>
                      <a:pt x="98" y="15"/>
                    </a:cubicBezTo>
                    <a:cubicBezTo>
                      <a:pt x="98" y="20"/>
                      <a:pt x="100" y="24"/>
                      <a:pt x="103" y="27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3" y="53"/>
                      <a:pt x="81" y="53"/>
                      <a:pt x="79" y="53"/>
                    </a:cubicBezTo>
                    <a:cubicBezTo>
                      <a:pt x="73" y="53"/>
                      <a:pt x="68" y="56"/>
                      <a:pt x="66" y="61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3"/>
                      <a:pt x="57" y="51"/>
                      <a:pt x="57" y="49"/>
                    </a:cubicBezTo>
                    <a:cubicBezTo>
                      <a:pt x="57" y="41"/>
                      <a:pt x="50" y="34"/>
                      <a:pt x="41" y="34"/>
                    </a:cubicBezTo>
                    <a:cubicBezTo>
                      <a:pt x="33" y="34"/>
                      <a:pt x="26" y="41"/>
                      <a:pt x="26" y="49"/>
                    </a:cubicBezTo>
                    <a:cubicBezTo>
                      <a:pt x="26" y="54"/>
                      <a:pt x="28" y="58"/>
                      <a:pt x="32" y="60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1" y="69"/>
                      <a:pt x="18" y="68"/>
                      <a:pt x="15" y="68"/>
                    </a:cubicBezTo>
                    <a:cubicBezTo>
                      <a:pt x="7" y="68"/>
                      <a:pt x="0" y="75"/>
                      <a:pt x="0" y="83"/>
                    </a:cubicBezTo>
                    <a:cubicBezTo>
                      <a:pt x="0" y="91"/>
                      <a:pt x="7" y="98"/>
                      <a:pt x="15" y="98"/>
                    </a:cubicBezTo>
                    <a:cubicBezTo>
                      <a:pt x="23" y="98"/>
                      <a:pt x="30" y="91"/>
                      <a:pt x="30" y="83"/>
                    </a:cubicBezTo>
                    <a:cubicBezTo>
                      <a:pt x="30" y="79"/>
                      <a:pt x="29" y="76"/>
                      <a:pt x="27" y="7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7" y="64"/>
                      <a:pt x="39" y="64"/>
                      <a:pt x="41" y="64"/>
                    </a:cubicBezTo>
                    <a:cubicBezTo>
                      <a:pt x="46" y="64"/>
                      <a:pt x="51" y="62"/>
                      <a:pt x="54" y="58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4" y="66"/>
                      <a:pt x="64" y="67"/>
                      <a:pt x="64" y="68"/>
                    </a:cubicBezTo>
                    <a:cubicBezTo>
                      <a:pt x="64" y="76"/>
                      <a:pt x="71" y="83"/>
                      <a:pt x="79" y="83"/>
                    </a:cubicBezTo>
                    <a:cubicBezTo>
                      <a:pt x="87" y="83"/>
                      <a:pt x="94" y="76"/>
                      <a:pt x="94" y="68"/>
                    </a:cubicBezTo>
                    <a:cubicBezTo>
                      <a:pt x="94" y="63"/>
                      <a:pt x="92" y="59"/>
                      <a:pt x="88" y="56"/>
                    </a:cubicBezTo>
                    <a:cubicBezTo>
                      <a:pt x="106" y="29"/>
                      <a:pt x="106" y="29"/>
                      <a:pt x="106" y="29"/>
                    </a:cubicBezTo>
                    <a:cubicBezTo>
                      <a:pt x="108" y="30"/>
                      <a:pt x="111" y="30"/>
                      <a:pt x="113" y="30"/>
                    </a:cubicBezTo>
                    <a:cubicBezTo>
                      <a:pt x="121" y="30"/>
                      <a:pt x="128" y="24"/>
                      <a:pt x="128" y="15"/>
                    </a:cubicBezTo>
                    <a:cubicBezTo>
                      <a:pt x="128" y="7"/>
                      <a:pt x="121" y="0"/>
                      <a:pt x="113" y="0"/>
                    </a:cubicBezTo>
                    <a:close/>
                    <a:moveTo>
                      <a:pt x="15" y="91"/>
                    </a:moveTo>
                    <a:cubicBezTo>
                      <a:pt x="11" y="91"/>
                      <a:pt x="8" y="87"/>
                      <a:pt x="8" y="83"/>
                    </a:cubicBezTo>
                    <a:cubicBezTo>
                      <a:pt x="8" y="79"/>
                      <a:pt x="11" y="76"/>
                      <a:pt x="15" y="76"/>
                    </a:cubicBezTo>
                    <a:cubicBezTo>
                      <a:pt x="19" y="76"/>
                      <a:pt x="23" y="79"/>
                      <a:pt x="23" y="83"/>
                    </a:cubicBezTo>
                    <a:cubicBezTo>
                      <a:pt x="23" y="87"/>
                      <a:pt x="19" y="91"/>
                      <a:pt x="15" y="91"/>
                    </a:cubicBezTo>
                    <a:close/>
                    <a:moveTo>
                      <a:pt x="41" y="57"/>
                    </a:moveTo>
                    <a:cubicBezTo>
                      <a:pt x="37" y="57"/>
                      <a:pt x="34" y="53"/>
                      <a:pt x="34" y="49"/>
                    </a:cubicBezTo>
                    <a:cubicBezTo>
                      <a:pt x="34" y="45"/>
                      <a:pt x="37" y="42"/>
                      <a:pt x="41" y="42"/>
                    </a:cubicBezTo>
                    <a:cubicBezTo>
                      <a:pt x="46" y="42"/>
                      <a:pt x="49" y="45"/>
                      <a:pt x="49" y="49"/>
                    </a:cubicBezTo>
                    <a:cubicBezTo>
                      <a:pt x="49" y="53"/>
                      <a:pt x="46" y="57"/>
                      <a:pt x="41" y="57"/>
                    </a:cubicBezTo>
                    <a:close/>
                    <a:moveTo>
                      <a:pt x="79" y="76"/>
                    </a:moveTo>
                    <a:cubicBezTo>
                      <a:pt x="75" y="76"/>
                      <a:pt x="72" y="72"/>
                      <a:pt x="72" y="68"/>
                    </a:cubicBezTo>
                    <a:cubicBezTo>
                      <a:pt x="72" y="64"/>
                      <a:pt x="75" y="60"/>
                      <a:pt x="79" y="60"/>
                    </a:cubicBezTo>
                    <a:cubicBezTo>
                      <a:pt x="83" y="60"/>
                      <a:pt x="87" y="64"/>
                      <a:pt x="87" y="68"/>
                    </a:cubicBezTo>
                    <a:cubicBezTo>
                      <a:pt x="87" y="72"/>
                      <a:pt x="83" y="76"/>
                      <a:pt x="79" y="76"/>
                    </a:cubicBezTo>
                    <a:close/>
                    <a:moveTo>
                      <a:pt x="113" y="23"/>
                    </a:moveTo>
                    <a:cubicBezTo>
                      <a:pt x="109" y="23"/>
                      <a:pt x="106" y="19"/>
                      <a:pt x="106" y="15"/>
                    </a:cubicBezTo>
                    <a:cubicBezTo>
                      <a:pt x="106" y="11"/>
                      <a:pt x="109" y="8"/>
                      <a:pt x="113" y="8"/>
                    </a:cubicBezTo>
                    <a:cubicBezTo>
                      <a:pt x="117" y="8"/>
                      <a:pt x="120" y="11"/>
                      <a:pt x="120" y="15"/>
                    </a:cubicBezTo>
                    <a:cubicBezTo>
                      <a:pt x="120" y="19"/>
                      <a:pt x="117" y="23"/>
                      <a:pt x="113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73"/>
              <p:cNvSpPr>
                <a:spLocks noEditPoints="1"/>
              </p:cNvSpPr>
              <p:nvPr/>
            </p:nvSpPr>
            <p:spPr bwMode="auto">
              <a:xfrm>
                <a:off x="5883276" y="3094038"/>
                <a:ext cx="563563" cy="669925"/>
              </a:xfrm>
              <a:custGeom>
                <a:avLst/>
                <a:gdLst>
                  <a:gd name="T0" fmla="*/ 132 w 148"/>
                  <a:gd name="T1" fmla="*/ 0 h 176"/>
                  <a:gd name="T2" fmla="*/ 44 w 148"/>
                  <a:gd name="T3" fmla="*/ 0 h 176"/>
                  <a:gd name="T4" fmla="*/ 27 w 148"/>
                  <a:gd name="T5" fmla="*/ 16 h 176"/>
                  <a:gd name="T6" fmla="*/ 27 w 148"/>
                  <a:gd name="T7" fmla="*/ 27 h 176"/>
                  <a:gd name="T8" fmla="*/ 16 w 148"/>
                  <a:gd name="T9" fmla="*/ 27 h 176"/>
                  <a:gd name="T10" fmla="*/ 0 w 148"/>
                  <a:gd name="T11" fmla="*/ 44 h 176"/>
                  <a:gd name="T12" fmla="*/ 0 w 148"/>
                  <a:gd name="T13" fmla="*/ 81 h 176"/>
                  <a:gd name="T14" fmla="*/ 3 w 148"/>
                  <a:gd name="T15" fmla="*/ 80 h 176"/>
                  <a:gd name="T16" fmla="*/ 11 w 148"/>
                  <a:gd name="T17" fmla="*/ 82 h 176"/>
                  <a:gd name="T18" fmla="*/ 11 w 148"/>
                  <a:gd name="T19" fmla="*/ 44 h 176"/>
                  <a:gd name="T20" fmla="*/ 16 w 148"/>
                  <a:gd name="T21" fmla="*/ 38 h 176"/>
                  <a:gd name="T22" fmla="*/ 104 w 148"/>
                  <a:gd name="T23" fmla="*/ 38 h 176"/>
                  <a:gd name="T24" fmla="*/ 110 w 148"/>
                  <a:gd name="T25" fmla="*/ 44 h 176"/>
                  <a:gd name="T26" fmla="*/ 110 w 148"/>
                  <a:gd name="T27" fmla="*/ 160 h 176"/>
                  <a:gd name="T28" fmla="*/ 104 w 148"/>
                  <a:gd name="T29" fmla="*/ 165 h 176"/>
                  <a:gd name="T30" fmla="*/ 16 w 148"/>
                  <a:gd name="T31" fmla="*/ 165 h 176"/>
                  <a:gd name="T32" fmla="*/ 11 w 148"/>
                  <a:gd name="T33" fmla="*/ 160 h 176"/>
                  <a:gd name="T34" fmla="*/ 11 w 148"/>
                  <a:gd name="T35" fmla="*/ 121 h 176"/>
                  <a:gd name="T36" fmla="*/ 3 w 148"/>
                  <a:gd name="T37" fmla="*/ 122 h 176"/>
                  <a:gd name="T38" fmla="*/ 0 w 148"/>
                  <a:gd name="T39" fmla="*/ 122 h 176"/>
                  <a:gd name="T40" fmla="*/ 0 w 148"/>
                  <a:gd name="T41" fmla="*/ 160 h 176"/>
                  <a:gd name="T42" fmla="*/ 16 w 148"/>
                  <a:gd name="T43" fmla="*/ 176 h 176"/>
                  <a:gd name="T44" fmla="*/ 104 w 148"/>
                  <a:gd name="T45" fmla="*/ 176 h 176"/>
                  <a:gd name="T46" fmla="*/ 121 w 148"/>
                  <a:gd name="T47" fmla="*/ 160 h 176"/>
                  <a:gd name="T48" fmla="*/ 121 w 148"/>
                  <a:gd name="T49" fmla="*/ 148 h 176"/>
                  <a:gd name="T50" fmla="*/ 132 w 148"/>
                  <a:gd name="T51" fmla="*/ 148 h 176"/>
                  <a:gd name="T52" fmla="*/ 148 w 148"/>
                  <a:gd name="T53" fmla="*/ 132 h 176"/>
                  <a:gd name="T54" fmla="*/ 148 w 148"/>
                  <a:gd name="T55" fmla="*/ 16 h 176"/>
                  <a:gd name="T56" fmla="*/ 132 w 148"/>
                  <a:gd name="T57" fmla="*/ 0 h 176"/>
                  <a:gd name="T58" fmla="*/ 137 w 148"/>
                  <a:gd name="T59" fmla="*/ 132 h 176"/>
                  <a:gd name="T60" fmla="*/ 132 w 148"/>
                  <a:gd name="T61" fmla="*/ 137 h 176"/>
                  <a:gd name="T62" fmla="*/ 121 w 148"/>
                  <a:gd name="T63" fmla="*/ 137 h 176"/>
                  <a:gd name="T64" fmla="*/ 121 w 148"/>
                  <a:gd name="T65" fmla="*/ 44 h 176"/>
                  <a:gd name="T66" fmla="*/ 104 w 148"/>
                  <a:gd name="T67" fmla="*/ 27 h 176"/>
                  <a:gd name="T68" fmla="*/ 38 w 148"/>
                  <a:gd name="T69" fmla="*/ 27 h 176"/>
                  <a:gd name="T70" fmla="*/ 38 w 148"/>
                  <a:gd name="T71" fmla="*/ 16 h 176"/>
                  <a:gd name="T72" fmla="*/ 44 w 148"/>
                  <a:gd name="T73" fmla="*/ 11 h 176"/>
                  <a:gd name="T74" fmla="*/ 132 w 148"/>
                  <a:gd name="T75" fmla="*/ 11 h 176"/>
                  <a:gd name="T76" fmla="*/ 137 w 148"/>
                  <a:gd name="T77" fmla="*/ 16 h 176"/>
                  <a:gd name="T78" fmla="*/ 137 w 148"/>
                  <a:gd name="T79" fmla="*/ 132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8" h="176">
                    <a:moveTo>
                      <a:pt x="132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35" y="0"/>
                      <a:pt x="27" y="7"/>
                      <a:pt x="27" y="16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7" y="27"/>
                      <a:pt x="0" y="35"/>
                      <a:pt x="0" y="44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" y="80"/>
                      <a:pt x="2" y="80"/>
                      <a:pt x="3" y="80"/>
                    </a:cubicBezTo>
                    <a:cubicBezTo>
                      <a:pt x="6" y="80"/>
                      <a:pt x="8" y="81"/>
                      <a:pt x="11" y="82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1"/>
                      <a:pt x="13" y="38"/>
                      <a:pt x="16" y="38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7" y="38"/>
                      <a:pt x="110" y="41"/>
                      <a:pt x="110" y="44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110" y="162"/>
                      <a:pt x="107" y="165"/>
                      <a:pt x="104" y="165"/>
                    </a:cubicBezTo>
                    <a:cubicBezTo>
                      <a:pt x="16" y="165"/>
                      <a:pt x="16" y="165"/>
                      <a:pt x="16" y="165"/>
                    </a:cubicBezTo>
                    <a:cubicBezTo>
                      <a:pt x="13" y="165"/>
                      <a:pt x="11" y="162"/>
                      <a:pt x="11" y="160"/>
                    </a:cubicBezTo>
                    <a:cubicBezTo>
                      <a:pt x="11" y="121"/>
                      <a:pt x="11" y="121"/>
                      <a:pt x="11" y="121"/>
                    </a:cubicBezTo>
                    <a:cubicBezTo>
                      <a:pt x="8" y="122"/>
                      <a:pt x="6" y="122"/>
                      <a:pt x="3" y="122"/>
                    </a:cubicBezTo>
                    <a:cubicBezTo>
                      <a:pt x="2" y="122"/>
                      <a:pt x="1" y="122"/>
                      <a:pt x="0" y="122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9"/>
                      <a:pt x="7" y="176"/>
                      <a:pt x="16" y="176"/>
                    </a:cubicBezTo>
                    <a:cubicBezTo>
                      <a:pt x="104" y="176"/>
                      <a:pt x="104" y="176"/>
                      <a:pt x="104" y="176"/>
                    </a:cubicBezTo>
                    <a:cubicBezTo>
                      <a:pt x="113" y="176"/>
                      <a:pt x="121" y="169"/>
                      <a:pt x="121" y="160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1" y="148"/>
                      <a:pt x="148" y="141"/>
                      <a:pt x="148" y="132"/>
                    </a:cubicBezTo>
                    <a:cubicBezTo>
                      <a:pt x="148" y="16"/>
                      <a:pt x="148" y="16"/>
                      <a:pt x="148" y="16"/>
                    </a:cubicBezTo>
                    <a:cubicBezTo>
                      <a:pt x="148" y="7"/>
                      <a:pt x="141" y="0"/>
                      <a:pt x="132" y="0"/>
                    </a:cubicBezTo>
                    <a:close/>
                    <a:moveTo>
                      <a:pt x="137" y="132"/>
                    </a:moveTo>
                    <a:cubicBezTo>
                      <a:pt x="137" y="135"/>
                      <a:pt x="135" y="137"/>
                      <a:pt x="132" y="137"/>
                    </a:cubicBezTo>
                    <a:cubicBezTo>
                      <a:pt x="121" y="137"/>
                      <a:pt x="121" y="137"/>
                      <a:pt x="121" y="137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35"/>
                      <a:pt x="113" y="27"/>
                      <a:pt x="104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3"/>
                      <a:pt x="41" y="11"/>
                      <a:pt x="44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5" y="11"/>
                      <a:pt x="137" y="13"/>
                      <a:pt x="137" y="16"/>
                    </a:cubicBezTo>
                    <a:lnTo>
                      <a:pt x="137" y="1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843515" y="3064703"/>
            <a:ext cx="976630" cy="976630"/>
            <a:chOff x="6424" y="5309"/>
            <a:chExt cx="1538" cy="1538"/>
          </a:xfrm>
        </p:grpSpPr>
        <p:sp>
          <p:nvSpPr>
            <p:cNvPr id="118" name="Oval 83"/>
            <p:cNvSpPr/>
            <p:nvPr/>
          </p:nvSpPr>
          <p:spPr>
            <a:xfrm>
              <a:off x="6424" y="5309"/>
              <a:ext cx="1538" cy="1538"/>
            </a:xfrm>
            <a:prstGeom prst="ellipse">
              <a:avLst/>
            </a:pr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9" name="Group 75"/>
            <p:cNvGrpSpPr/>
            <p:nvPr/>
          </p:nvGrpSpPr>
          <p:grpSpPr>
            <a:xfrm>
              <a:off x="6796" y="5738"/>
              <a:ext cx="753" cy="680"/>
              <a:chOff x="5599113" y="1919287"/>
              <a:chExt cx="606425" cy="547688"/>
            </a:xfrm>
            <a:solidFill>
              <a:schemeClr val="bg1"/>
            </a:solidFill>
          </p:grpSpPr>
          <p:sp>
            <p:nvSpPr>
              <p:cNvPr id="120" name="Freeform 77"/>
              <p:cNvSpPr/>
              <p:nvPr/>
            </p:nvSpPr>
            <p:spPr bwMode="auto">
              <a:xfrm>
                <a:off x="5599113" y="1919287"/>
                <a:ext cx="606425" cy="547688"/>
              </a:xfrm>
              <a:custGeom>
                <a:avLst/>
                <a:gdLst>
                  <a:gd name="T0" fmla="*/ 191 w 422"/>
                  <a:gd name="T1" fmla="*/ 380 h 380"/>
                  <a:gd name="T2" fmla="*/ 4 w 422"/>
                  <a:gd name="T3" fmla="*/ 225 h 380"/>
                  <a:gd name="T4" fmla="*/ 2 w 422"/>
                  <a:gd name="T5" fmla="*/ 167 h 380"/>
                  <a:gd name="T6" fmla="*/ 191 w 422"/>
                  <a:gd name="T7" fmla="*/ 0 h 380"/>
                  <a:gd name="T8" fmla="*/ 296 w 422"/>
                  <a:gd name="T9" fmla="*/ 32 h 380"/>
                  <a:gd name="T10" fmla="*/ 381 w 422"/>
                  <a:gd name="T11" fmla="*/ 188 h 380"/>
                  <a:gd name="T12" fmla="*/ 422 w 422"/>
                  <a:gd name="T13" fmla="*/ 188 h 380"/>
                  <a:gd name="T14" fmla="*/ 358 w 422"/>
                  <a:gd name="T15" fmla="*/ 265 h 380"/>
                  <a:gd name="T16" fmla="*/ 295 w 422"/>
                  <a:gd name="T17" fmla="*/ 188 h 380"/>
                  <a:gd name="T18" fmla="*/ 337 w 422"/>
                  <a:gd name="T19" fmla="*/ 188 h 380"/>
                  <a:gd name="T20" fmla="*/ 191 w 422"/>
                  <a:gd name="T21" fmla="*/ 44 h 380"/>
                  <a:gd name="T22" fmla="*/ 47 w 422"/>
                  <a:gd name="T23" fmla="*/ 163 h 380"/>
                  <a:gd name="T24" fmla="*/ 48 w 422"/>
                  <a:gd name="T25" fmla="*/ 217 h 380"/>
                  <a:gd name="T26" fmla="*/ 78 w 422"/>
                  <a:gd name="T27" fmla="*/ 283 h 380"/>
                  <a:gd name="T28" fmla="*/ 218 w 422"/>
                  <a:gd name="T29" fmla="*/ 354 h 380"/>
                  <a:gd name="T30" fmla="*/ 351 w 422"/>
                  <a:gd name="T31" fmla="*/ 292 h 380"/>
                  <a:gd name="T32" fmla="*/ 351 w 422"/>
                  <a:gd name="T33" fmla="*/ 292 h 380"/>
                  <a:gd name="T34" fmla="*/ 191 w 422"/>
                  <a:gd name="T35" fmla="*/ 380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2" h="380">
                    <a:moveTo>
                      <a:pt x="191" y="380"/>
                    </a:moveTo>
                    <a:cubicBezTo>
                      <a:pt x="98" y="380"/>
                      <a:pt x="21" y="313"/>
                      <a:pt x="4" y="225"/>
                    </a:cubicBezTo>
                    <a:cubicBezTo>
                      <a:pt x="1" y="206"/>
                      <a:pt x="0" y="186"/>
                      <a:pt x="2" y="167"/>
                    </a:cubicBezTo>
                    <a:cubicBezTo>
                      <a:pt x="14" y="73"/>
                      <a:pt x="94" y="0"/>
                      <a:pt x="191" y="0"/>
                    </a:cubicBezTo>
                    <a:cubicBezTo>
                      <a:pt x="228" y="0"/>
                      <a:pt x="265" y="11"/>
                      <a:pt x="296" y="32"/>
                    </a:cubicBezTo>
                    <a:cubicBezTo>
                      <a:pt x="347" y="66"/>
                      <a:pt x="380" y="123"/>
                      <a:pt x="381" y="188"/>
                    </a:cubicBezTo>
                    <a:cubicBezTo>
                      <a:pt x="422" y="188"/>
                      <a:pt x="422" y="188"/>
                      <a:pt x="422" y="188"/>
                    </a:cubicBezTo>
                    <a:cubicBezTo>
                      <a:pt x="358" y="265"/>
                      <a:pt x="358" y="265"/>
                      <a:pt x="358" y="265"/>
                    </a:cubicBezTo>
                    <a:cubicBezTo>
                      <a:pt x="295" y="188"/>
                      <a:pt x="295" y="188"/>
                      <a:pt x="295" y="188"/>
                    </a:cubicBezTo>
                    <a:cubicBezTo>
                      <a:pt x="337" y="188"/>
                      <a:pt x="337" y="188"/>
                      <a:pt x="337" y="188"/>
                    </a:cubicBezTo>
                    <a:cubicBezTo>
                      <a:pt x="336" y="108"/>
                      <a:pt x="271" y="44"/>
                      <a:pt x="191" y="44"/>
                    </a:cubicBezTo>
                    <a:cubicBezTo>
                      <a:pt x="119" y="44"/>
                      <a:pt x="60" y="95"/>
                      <a:pt x="47" y="163"/>
                    </a:cubicBezTo>
                    <a:cubicBezTo>
                      <a:pt x="44" y="181"/>
                      <a:pt x="44" y="200"/>
                      <a:pt x="48" y="217"/>
                    </a:cubicBezTo>
                    <a:cubicBezTo>
                      <a:pt x="52" y="242"/>
                      <a:pt x="63" y="264"/>
                      <a:pt x="78" y="283"/>
                    </a:cubicBezTo>
                    <a:cubicBezTo>
                      <a:pt x="110" y="326"/>
                      <a:pt x="161" y="354"/>
                      <a:pt x="218" y="354"/>
                    </a:cubicBezTo>
                    <a:cubicBezTo>
                      <a:pt x="272" y="354"/>
                      <a:pt x="319" y="330"/>
                      <a:pt x="351" y="292"/>
                    </a:cubicBezTo>
                    <a:cubicBezTo>
                      <a:pt x="351" y="292"/>
                      <a:pt x="351" y="292"/>
                      <a:pt x="351" y="292"/>
                    </a:cubicBezTo>
                    <a:cubicBezTo>
                      <a:pt x="317" y="345"/>
                      <a:pt x="258" y="380"/>
                      <a:pt x="191" y="3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Freeform 78"/>
              <p:cNvSpPr>
                <a:spLocks noEditPoints="1"/>
              </p:cNvSpPr>
              <p:nvPr/>
            </p:nvSpPr>
            <p:spPr bwMode="auto">
              <a:xfrm>
                <a:off x="5821363" y="2127250"/>
                <a:ext cx="193675" cy="101600"/>
              </a:xfrm>
              <a:custGeom>
                <a:avLst/>
                <a:gdLst>
                  <a:gd name="T0" fmla="*/ 67 w 135"/>
                  <a:gd name="T1" fmla="*/ 47 h 71"/>
                  <a:gd name="T2" fmla="*/ 45 w 135"/>
                  <a:gd name="T3" fmla="*/ 67 h 71"/>
                  <a:gd name="T4" fmla="*/ 5 w 135"/>
                  <a:gd name="T5" fmla="*/ 43 h 71"/>
                  <a:gd name="T6" fmla="*/ 28 w 135"/>
                  <a:gd name="T7" fmla="*/ 2 h 71"/>
                  <a:gd name="T8" fmla="*/ 57 w 135"/>
                  <a:gd name="T9" fmla="*/ 8 h 71"/>
                  <a:gd name="T10" fmla="*/ 91 w 135"/>
                  <a:gd name="T11" fmla="*/ 8 h 71"/>
                  <a:gd name="T12" fmla="*/ 131 w 135"/>
                  <a:gd name="T13" fmla="*/ 8 h 71"/>
                  <a:gd name="T14" fmla="*/ 132 w 135"/>
                  <a:gd name="T15" fmla="*/ 10 h 71"/>
                  <a:gd name="T16" fmla="*/ 97 w 135"/>
                  <a:gd name="T17" fmla="*/ 30 h 71"/>
                  <a:gd name="T18" fmla="*/ 67 w 135"/>
                  <a:gd name="T19" fmla="*/ 47 h 71"/>
                  <a:gd name="T20" fmla="*/ 50 w 135"/>
                  <a:gd name="T21" fmla="*/ 31 h 71"/>
                  <a:gd name="T22" fmla="*/ 50 w 135"/>
                  <a:gd name="T23" fmla="*/ 31 h 71"/>
                  <a:gd name="T24" fmla="*/ 40 w 135"/>
                  <a:gd name="T25" fmla="*/ 48 h 71"/>
                  <a:gd name="T26" fmla="*/ 23 w 135"/>
                  <a:gd name="T27" fmla="*/ 38 h 71"/>
                  <a:gd name="T28" fmla="*/ 33 w 135"/>
                  <a:gd name="T29" fmla="*/ 21 h 71"/>
                  <a:gd name="T30" fmla="*/ 50 w 135"/>
                  <a:gd name="T31" fmla="*/ 3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5" h="71">
                    <a:moveTo>
                      <a:pt x="67" y="47"/>
                    </a:moveTo>
                    <a:cubicBezTo>
                      <a:pt x="64" y="56"/>
                      <a:pt x="56" y="64"/>
                      <a:pt x="45" y="67"/>
                    </a:cubicBezTo>
                    <a:cubicBezTo>
                      <a:pt x="28" y="71"/>
                      <a:pt x="9" y="61"/>
                      <a:pt x="5" y="43"/>
                    </a:cubicBezTo>
                    <a:cubicBezTo>
                      <a:pt x="0" y="25"/>
                      <a:pt x="10" y="7"/>
                      <a:pt x="28" y="2"/>
                    </a:cubicBezTo>
                    <a:cubicBezTo>
                      <a:pt x="39" y="0"/>
                      <a:pt x="49" y="2"/>
                      <a:pt x="57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5" y="8"/>
                      <a:pt x="135" y="9"/>
                      <a:pt x="132" y="1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67" y="47"/>
                      <a:pt x="67" y="47"/>
                      <a:pt x="67" y="47"/>
                    </a:cubicBezTo>
                    <a:close/>
                    <a:moveTo>
                      <a:pt x="50" y="31"/>
                    </a:moveTo>
                    <a:cubicBezTo>
                      <a:pt x="50" y="31"/>
                      <a:pt x="50" y="31"/>
                      <a:pt x="50" y="31"/>
                    </a:cubicBezTo>
                    <a:cubicBezTo>
                      <a:pt x="52" y="38"/>
                      <a:pt x="48" y="46"/>
                      <a:pt x="40" y="48"/>
                    </a:cubicBezTo>
                    <a:cubicBezTo>
                      <a:pt x="33" y="50"/>
                      <a:pt x="25" y="46"/>
                      <a:pt x="23" y="38"/>
                    </a:cubicBezTo>
                    <a:cubicBezTo>
                      <a:pt x="21" y="31"/>
                      <a:pt x="25" y="23"/>
                      <a:pt x="33" y="21"/>
                    </a:cubicBezTo>
                    <a:cubicBezTo>
                      <a:pt x="41" y="19"/>
                      <a:pt x="48" y="23"/>
                      <a:pt x="50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Freeform 79"/>
              <p:cNvSpPr>
                <a:spLocks noEditPoints="1"/>
              </p:cNvSpPr>
              <p:nvPr/>
            </p:nvSpPr>
            <p:spPr bwMode="auto">
              <a:xfrm>
                <a:off x="5680075" y="2000250"/>
                <a:ext cx="384175" cy="357188"/>
              </a:xfrm>
              <a:custGeom>
                <a:avLst/>
                <a:gdLst>
                  <a:gd name="T0" fmla="*/ 141 w 268"/>
                  <a:gd name="T1" fmla="*/ 0 h 248"/>
                  <a:gd name="T2" fmla="*/ 197 w 268"/>
                  <a:gd name="T3" fmla="*/ 15 h 248"/>
                  <a:gd name="T4" fmla="*/ 187 w 268"/>
                  <a:gd name="T5" fmla="*/ 33 h 248"/>
                  <a:gd name="T6" fmla="*/ 141 w 268"/>
                  <a:gd name="T7" fmla="*/ 20 h 248"/>
                  <a:gd name="T8" fmla="*/ 141 w 268"/>
                  <a:gd name="T9" fmla="*/ 0 h 248"/>
                  <a:gd name="T10" fmla="*/ 207 w 268"/>
                  <a:gd name="T11" fmla="*/ 21 h 248"/>
                  <a:gd name="T12" fmla="*/ 248 w 268"/>
                  <a:gd name="T13" fmla="*/ 62 h 248"/>
                  <a:gd name="T14" fmla="*/ 230 w 268"/>
                  <a:gd name="T15" fmla="*/ 72 h 248"/>
                  <a:gd name="T16" fmla="*/ 197 w 268"/>
                  <a:gd name="T17" fmla="*/ 39 h 248"/>
                  <a:gd name="T18" fmla="*/ 207 w 268"/>
                  <a:gd name="T19" fmla="*/ 21 h 248"/>
                  <a:gd name="T20" fmla="*/ 254 w 268"/>
                  <a:gd name="T21" fmla="*/ 72 h 248"/>
                  <a:gd name="T22" fmla="*/ 268 w 268"/>
                  <a:gd name="T23" fmla="*/ 125 h 248"/>
                  <a:gd name="T24" fmla="*/ 248 w 268"/>
                  <a:gd name="T25" fmla="*/ 125 h 248"/>
                  <a:gd name="T26" fmla="*/ 236 w 268"/>
                  <a:gd name="T27" fmla="*/ 82 h 248"/>
                  <a:gd name="T28" fmla="*/ 254 w 268"/>
                  <a:gd name="T29" fmla="*/ 72 h 248"/>
                  <a:gd name="T30" fmla="*/ 64 w 268"/>
                  <a:gd name="T31" fmla="*/ 248 h 248"/>
                  <a:gd name="T32" fmla="*/ 22 w 268"/>
                  <a:gd name="T33" fmla="*/ 207 h 248"/>
                  <a:gd name="T34" fmla="*/ 40 w 268"/>
                  <a:gd name="T35" fmla="*/ 197 h 248"/>
                  <a:gd name="T36" fmla="*/ 74 w 268"/>
                  <a:gd name="T37" fmla="*/ 230 h 248"/>
                  <a:gd name="T38" fmla="*/ 64 w 268"/>
                  <a:gd name="T39" fmla="*/ 248 h 248"/>
                  <a:gd name="T40" fmla="*/ 16 w 268"/>
                  <a:gd name="T41" fmla="*/ 197 h 248"/>
                  <a:gd name="T42" fmla="*/ 0 w 268"/>
                  <a:gd name="T43" fmla="*/ 140 h 248"/>
                  <a:gd name="T44" fmla="*/ 21 w 268"/>
                  <a:gd name="T45" fmla="*/ 140 h 248"/>
                  <a:gd name="T46" fmla="*/ 34 w 268"/>
                  <a:gd name="T47" fmla="*/ 187 h 248"/>
                  <a:gd name="T48" fmla="*/ 16 w 268"/>
                  <a:gd name="T49" fmla="*/ 197 h 248"/>
                  <a:gd name="T50" fmla="*/ 0 w 268"/>
                  <a:gd name="T51" fmla="*/ 129 h 248"/>
                  <a:gd name="T52" fmla="*/ 15 w 268"/>
                  <a:gd name="T53" fmla="*/ 72 h 248"/>
                  <a:gd name="T54" fmla="*/ 33 w 268"/>
                  <a:gd name="T55" fmla="*/ 82 h 248"/>
                  <a:gd name="T56" fmla="*/ 21 w 268"/>
                  <a:gd name="T57" fmla="*/ 129 h 248"/>
                  <a:gd name="T58" fmla="*/ 0 w 268"/>
                  <a:gd name="T59" fmla="*/ 129 h 248"/>
                  <a:gd name="T60" fmla="*/ 21 w 268"/>
                  <a:gd name="T61" fmla="*/ 62 h 248"/>
                  <a:gd name="T62" fmla="*/ 63 w 268"/>
                  <a:gd name="T63" fmla="*/ 20 h 248"/>
                  <a:gd name="T64" fmla="*/ 73 w 268"/>
                  <a:gd name="T65" fmla="*/ 38 h 248"/>
                  <a:gd name="T66" fmla="*/ 39 w 268"/>
                  <a:gd name="T67" fmla="*/ 72 h 248"/>
                  <a:gd name="T68" fmla="*/ 21 w 268"/>
                  <a:gd name="T69" fmla="*/ 62 h 248"/>
                  <a:gd name="T70" fmla="*/ 73 w 268"/>
                  <a:gd name="T71" fmla="*/ 15 h 248"/>
                  <a:gd name="T72" fmla="*/ 129 w 268"/>
                  <a:gd name="T73" fmla="*/ 0 h 248"/>
                  <a:gd name="T74" fmla="*/ 129 w 268"/>
                  <a:gd name="T75" fmla="*/ 20 h 248"/>
                  <a:gd name="T76" fmla="*/ 83 w 268"/>
                  <a:gd name="T77" fmla="*/ 32 h 248"/>
                  <a:gd name="T78" fmla="*/ 73 w 268"/>
                  <a:gd name="T79" fmla="*/ 15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8" h="248">
                    <a:moveTo>
                      <a:pt x="141" y="0"/>
                    </a:moveTo>
                    <a:cubicBezTo>
                      <a:pt x="161" y="1"/>
                      <a:pt x="180" y="6"/>
                      <a:pt x="197" y="15"/>
                    </a:cubicBezTo>
                    <a:cubicBezTo>
                      <a:pt x="187" y="33"/>
                      <a:pt x="187" y="33"/>
                      <a:pt x="187" y="33"/>
                    </a:cubicBezTo>
                    <a:cubicBezTo>
                      <a:pt x="173" y="26"/>
                      <a:pt x="157" y="21"/>
                      <a:pt x="141" y="20"/>
                    </a:cubicBezTo>
                    <a:cubicBezTo>
                      <a:pt x="141" y="0"/>
                      <a:pt x="141" y="0"/>
                      <a:pt x="141" y="0"/>
                    </a:cubicBezTo>
                    <a:close/>
                    <a:moveTo>
                      <a:pt x="207" y="21"/>
                    </a:moveTo>
                    <a:cubicBezTo>
                      <a:pt x="223" y="31"/>
                      <a:pt x="237" y="45"/>
                      <a:pt x="248" y="6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21" y="59"/>
                      <a:pt x="210" y="47"/>
                      <a:pt x="197" y="39"/>
                    </a:cubicBezTo>
                    <a:cubicBezTo>
                      <a:pt x="207" y="21"/>
                      <a:pt x="207" y="21"/>
                      <a:pt x="207" y="21"/>
                    </a:cubicBezTo>
                    <a:close/>
                    <a:moveTo>
                      <a:pt x="254" y="72"/>
                    </a:moveTo>
                    <a:cubicBezTo>
                      <a:pt x="262" y="88"/>
                      <a:pt x="267" y="106"/>
                      <a:pt x="268" y="125"/>
                    </a:cubicBezTo>
                    <a:cubicBezTo>
                      <a:pt x="248" y="125"/>
                      <a:pt x="248" y="125"/>
                      <a:pt x="248" y="125"/>
                    </a:cubicBezTo>
                    <a:cubicBezTo>
                      <a:pt x="247" y="110"/>
                      <a:pt x="242" y="95"/>
                      <a:pt x="236" y="82"/>
                    </a:cubicBezTo>
                    <a:cubicBezTo>
                      <a:pt x="254" y="72"/>
                      <a:pt x="254" y="72"/>
                      <a:pt x="254" y="72"/>
                    </a:cubicBezTo>
                    <a:close/>
                    <a:moveTo>
                      <a:pt x="64" y="248"/>
                    </a:moveTo>
                    <a:cubicBezTo>
                      <a:pt x="47" y="238"/>
                      <a:pt x="33" y="224"/>
                      <a:pt x="22" y="207"/>
                    </a:cubicBezTo>
                    <a:cubicBezTo>
                      <a:pt x="40" y="197"/>
                      <a:pt x="40" y="197"/>
                      <a:pt x="40" y="197"/>
                    </a:cubicBezTo>
                    <a:cubicBezTo>
                      <a:pt x="49" y="210"/>
                      <a:pt x="61" y="222"/>
                      <a:pt x="74" y="230"/>
                    </a:cubicBezTo>
                    <a:cubicBezTo>
                      <a:pt x="64" y="248"/>
                      <a:pt x="64" y="248"/>
                      <a:pt x="64" y="248"/>
                    </a:cubicBezTo>
                    <a:close/>
                    <a:moveTo>
                      <a:pt x="16" y="197"/>
                    </a:moveTo>
                    <a:cubicBezTo>
                      <a:pt x="7" y="180"/>
                      <a:pt x="1" y="161"/>
                      <a:pt x="0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2" y="157"/>
                      <a:pt x="27" y="173"/>
                      <a:pt x="34" y="187"/>
                    </a:cubicBezTo>
                    <a:cubicBezTo>
                      <a:pt x="16" y="197"/>
                      <a:pt x="16" y="197"/>
                      <a:pt x="16" y="197"/>
                    </a:cubicBezTo>
                    <a:close/>
                    <a:moveTo>
                      <a:pt x="0" y="129"/>
                    </a:moveTo>
                    <a:cubicBezTo>
                      <a:pt x="1" y="108"/>
                      <a:pt x="6" y="89"/>
                      <a:pt x="15" y="72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26" y="96"/>
                      <a:pt x="22" y="112"/>
                      <a:pt x="21" y="129"/>
                    </a:cubicBezTo>
                    <a:cubicBezTo>
                      <a:pt x="0" y="129"/>
                      <a:pt x="0" y="129"/>
                      <a:pt x="0" y="129"/>
                    </a:cubicBezTo>
                    <a:close/>
                    <a:moveTo>
                      <a:pt x="21" y="62"/>
                    </a:moveTo>
                    <a:cubicBezTo>
                      <a:pt x="32" y="45"/>
                      <a:pt x="46" y="31"/>
                      <a:pt x="63" y="20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60" y="47"/>
                      <a:pt x="48" y="59"/>
                      <a:pt x="39" y="72"/>
                    </a:cubicBezTo>
                    <a:cubicBezTo>
                      <a:pt x="21" y="62"/>
                      <a:pt x="21" y="62"/>
                      <a:pt x="21" y="62"/>
                    </a:cubicBezTo>
                    <a:close/>
                    <a:moveTo>
                      <a:pt x="73" y="15"/>
                    </a:moveTo>
                    <a:cubicBezTo>
                      <a:pt x="90" y="6"/>
                      <a:pt x="109" y="0"/>
                      <a:pt x="129" y="0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13" y="21"/>
                      <a:pt x="97" y="25"/>
                      <a:pt x="83" y="32"/>
                    </a:cubicBezTo>
                    <a:cubicBezTo>
                      <a:pt x="73" y="15"/>
                      <a:pt x="73" y="15"/>
                      <a:pt x="73" y="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矩形 43"/>
          <p:cNvSpPr/>
          <p:nvPr/>
        </p:nvSpPr>
        <p:spPr>
          <a:xfrm>
            <a:off x="2177174" y="5233048"/>
            <a:ext cx="448734" cy="449269"/>
          </a:xfrm>
          <a:prstGeom prst="rect">
            <a:avLst/>
          </a:pr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44"/>
          <p:cNvSpPr/>
          <p:nvPr/>
        </p:nvSpPr>
        <p:spPr>
          <a:xfrm>
            <a:off x="3034030" y="3064510"/>
            <a:ext cx="2877820" cy="306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7FBAB6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PROGRESSIVE WEB APPS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7FBAB6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7" name="矩形 45"/>
          <p:cNvSpPr/>
          <p:nvPr/>
        </p:nvSpPr>
        <p:spPr>
          <a:xfrm>
            <a:off x="3034030" y="5480050"/>
            <a:ext cx="7543800" cy="7372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defTabSz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Hybrid mobile apps are built using web technologies like HTML, CSS, and JavaScript, then wrapped in a native container for deployment..</a:t>
            </a: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8" name="Group 22"/>
          <p:cNvGrpSpPr/>
          <p:nvPr/>
        </p:nvGrpSpPr>
        <p:grpSpPr>
          <a:xfrm>
            <a:off x="1644650" y="4003675"/>
            <a:ext cx="767080" cy="117919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29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31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4" name="矩形 44"/>
          <p:cNvSpPr/>
          <p:nvPr/>
        </p:nvSpPr>
        <p:spPr>
          <a:xfrm>
            <a:off x="3116580" y="4975860"/>
            <a:ext cx="2877820" cy="3067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7FBAB6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HYYBRID MOBILE APPS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7FBAB6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125" name="矩形 41"/>
          <p:cNvSpPr/>
          <p:nvPr/>
        </p:nvSpPr>
        <p:spPr>
          <a:xfrm>
            <a:off x="4528820" y="415290"/>
            <a:ext cx="3402330" cy="39116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MOBILE APP TYPES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椭圆 28"/>
          <p:cNvSpPr/>
          <p:nvPr/>
        </p:nvSpPr>
        <p:spPr>
          <a:xfrm>
            <a:off x="1601002" y="1444154"/>
            <a:ext cx="562678" cy="562678"/>
          </a:xfrm>
          <a:prstGeom prst="ellipse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2407285" y="1394460"/>
            <a:ext cx="457390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Native apps offer the best performance and responsiveness because they are optimized for a particular platform.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601002" y="2628092"/>
            <a:ext cx="562678" cy="562678"/>
          </a:xfrm>
          <a:prstGeom prst="ellipse">
            <a:avLst/>
          </a:pr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 flipH="1">
            <a:off x="2407285" y="2578735"/>
            <a:ext cx="4453890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They provide a seamless user experience by leveraging platform-specific UI elements and guidelines. 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601002" y="3812030"/>
            <a:ext cx="562678" cy="562678"/>
          </a:xfrm>
          <a:prstGeom prst="ellipse">
            <a:avLst/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 flipH="1">
            <a:off x="2407285" y="3762375"/>
            <a:ext cx="4453890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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Native apps have full access to device features like camera, GPS, and push notifications.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01002" y="4995968"/>
            <a:ext cx="562678" cy="562678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2407920" y="4946650"/>
            <a:ext cx="445325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They are distributed through platform-specific app stores (e.g., Apple App Store, Google Play Store).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155180" y="1275511"/>
            <a:ext cx="2969260" cy="4514215"/>
            <a:chOff x="10539" y="1665"/>
            <a:chExt cx="5344" cy="8124"/>
          </a:xfrm>
        </p:grpSpPr>
        <p:sp>
          <p:nvSpPr>
            <p:cNvPr id="38" name="任意多边形: 形状 30"/>
            <p:cNvSpPr/>
            <p:nvPr/>
          </p:nvSpPr>
          <p:spPr>
            <a:xfrm rot="16200000" flipH="1">
              <a:off x="11459" y="5481"/>
              <a:ext cx="8064" cy="432"/>
            </a:xfrm>
            <a:custGeom>
              <a:avLst/>
              <a:gdLst>
                <a:gd name="connsiteX0" fmla="*/ 0 w 3750016"/>
                <a:gd name="connsiteY0" fmla="*/ 0 h 213360"/>
                <a:gd name="connsiteX1" fmla="*/ 3750016 w 3750016"/>
                <a:gd name="connsiteY1" fmla="*/ 0 h 213360"/>
                <a:gd name="connsiteX2" fmla="*/ 3715177 w 3750016"/>
                <a:gd name="connsiteY2" fmla="*/ 39958 h 213360"/>
                <a:gd name="connsiteX3" fmla="*/ 1875008 w 3750016"/>
                <a:gd name="connsiteY3" fmla="*/ 213360 h 213360"/>
                <a:gd name="connsiteX4" fmla="*/ 34839 w 3750016"/>
                <a:gd name="connsiteY4" fmla="*/ 39958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016" h="213360">
                  <a:moveTo>
                    <a:pt x="0" y="0"/>
                  </a:moveTo>
                  <a:lnTo>
                    <a:pt x="3750016" y="0"/>
                  </a:lnTo>
                  <a:lnTo>
                    <a:pt x="3715177" y="39958"/>
                  </a:lnTo>
                  <a:cubicBezTo>
                    <a:pt x="3540030" y="138918"/>
                    <a:pt x="2782710" y="213360"/>
                    <a:pt x="1875008" y="213360"/>
                  </a:cubicBezTo>
                  <a:cubicBezTo>
                    <a:pt x="967307" y="213360"/>
                    <a:pt x="209986" y="138918"/>
                    <a:pt x="34839" y="39958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F7F7F">
                    <a:alpha val="0"/>
                  </a:srgb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任意多边形: 形状 30"/>
            <p:cNvSpPr/>
            <p:nvPr/>
          </p:nvSpPr>
          <p:spPr>
            <a:xfrm rot="5400000">
              <a:off x="6880" y="5481"/>
              <a:ext cx="8064" cy="432"/>
            </a:xfrm>
            <a:custGeom>
              <a:avLst/>
              <a:gdLst>
                <a:gd name="connsiteX0" fmla="*/ 0 w 3750016"/>
                <a:gd name="connsiteY0" fmla="*/ 0 h 213360"/>
                <a:gd name="connsiteX1" fmla="*/ 3750016 w 3750016"/>
                <a:gd name="connsiteY1" fmla="*/ 0 h 213360"/>
                <a:gd name="connsiteX2" fmla="*/ 3715177 w 3750016"/>
                <a:gd name="connsiteY2" fmla="*/ 39958 h 213360"/>
                <a:gd name="connsiteX3" fmla="*/ 1875008 w 3750016"/>
                <a:gd name="connsiteY3" fmla="*/ 213360 h 213360"/>
                <a:gd name="connsiteX4" fmla="*/ 34839 w 3750016"/>
                <a:gd name="connsiteY4" fmla="*/ 39958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016" h="213360">
                  <a:moveTo>
                    <a:pt x="0" y="0"/>
                  </a:moveTo>
                  <a:lnTo>
                    <a:pt x="3750016" y="0"/>
                  </a:lnTo>
                  <a:lnTo>
                    <a:pt x="3715177" y="39958"/>
                  </a:lnTo>
                  <a:cubicBezTo>
                    <a:pt x="3540030" y="138918"/>
                    <a:pt x="2782710" y="213360"/>
                    <a:pt x="1875008" y="213360"/>
                  </a:cubicBezTo>
                  <a:cubicBezTo>
                    <a:pt x="967307" y="213360"/>
                    <a:pt x="209986" y="138918"/>
                    <a:pt x="34839" y="39958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F7F7F">
                    <a:alpha val="0"/>
                  </a:srgb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11829" y="2401"/>
              <a:ext cx="4054" cy="1532"/>
            </a:xfrm>
            <a:custGeom>
              <a:avLst/>
              <a:gdLst>
                <a:gd name="T0" fmla="*/ 2254 w 2546"/>
                <a:gd name="T1" fmla="*/ 0 h 963"/>
                <a:gd name="T2" fmla="*/ 2165 w 2546"/>
                <a:gd name="T3" fmla="*/ 0 h 963"/>
                <a:gd name="T4" fmla="*/ 455 w 2546"/>
                <a:gd name="T5" fmla="*/ 0 h 963"/>
                <a:gd name="T6" fmla="*/ 0 w 2546"/>
                <a:gd name="T7" fmla="*/ 436 h 963"/>
                <a:gd name="T8" fmla="*/ 455 w 2546"/>
                <a:gd name="T9" fmla="*/ 871 h 963"/>
                <a:gd name="T10" fmla="*/ 2165 w 2546"/>
                <a:gd name="T11" fmla="*/ 871 h 963"/>
                <a:gd name="T12" fmla="*/ 2310 w 2546"/>
                <a:gd name="T13" fmla="*/ 871 h 963"/>
                <a:gd name="T14" fmla="*/ 2546 w 2546"/>
                <a:gd name="T15" fmla="*/ 963 h 963"/>
                <a:gd name="T16" fmla="*/ 2546 w 2546"/>
                <a:gd name="T17" fmla="*/ 127 h 963"/>
                <a:gd name="T18" fmla="*/ 2254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254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55" y="871"/>
                    <a:pt x="455" y="871"/>
                    <a:pt x="455" y="871"/>
                  </a:cubicBezTo>
                  <a:cubicBezTo>
                    <a:pt x="2165" y="871"/>
                    <a:pt x="2165" y="871"/>
                    <a:pt x="2165" y="871"/>
                  </a:cubicBezTo>
                  <a:cubicBezTo>
                    <a:pt x="2310" y="871"/>
                    <a:pt x="2310" y="871"/>
                    <a:pt x="2310" y="871"/>
                  </a:cubicBezTo>
                  <a:cubicBezTo>
                    <a:pt x="2440" y="871"/>
                    <a:pt x="2546" y="912"/>
                    <a:pt x="2546" y="963"/>
                  </a:cubicBezTo>
                  <a:cubicBezTo>
                    <a:pt x="2546" y="127"/>
                    <a:pt x="2546" y="127"/>
                    <a:pt x="2546" y="127"/>
                  </a:cubicBezTo>
                  <a:cubicBezTo>
                    <a:pt x="2546" y="57"/>
                    <a:pt x="2415" y="0"/>
                    <a:pt x="2254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15277" y="3786"/>
              <a:ext cx="606" cy="294"/>
            </a:xfrm>
            <a:custGeom>
              <a:avLst/>
              <a:gdLst>
                <a:gd name="T0" fmla="*/ 145 w 381"/>
                <a:gd name="T1" fmla="*/ 0 h 185"/>
                <a:gd name="T2" fmla="*/ 0 w 381"/>
                <a:gd name="T3" fmla="*/ 0 h 185"/>
                <a:gd name="T4" fmla="*/ 0 w 381"/>
                <a:gd name="T5" fmla="*/ 185 h 185"/>
                <a:gd name="T6" fmla="*/ 145 w 381"/>
                <a:gd name="T7" fmla="*/ 185 h 185"/>
                <a:gd name="T8" fmla="*/ 381 w 381"/>
                <a:gd name="T9" fmla="*/ 92 h 185"/>
                <a:gd name="T10" fmla="*/ 145 w 381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185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275" y="185"/>
                    <a:pt x="381" y="143"/>
                    <a:pt x="381" y="92"/>
                  </a:cubicBezTo>
                  <a:cubicBezTo>
                    <a:pt x="381" y="41"/>
                    <a:pt x="275" y="0"/>
                    <a:pt x="145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11829" y="6208"/>
              <a:ext cx="4054" cy="1530"/>
            </a:xfrm>
            <a:custGeom>
              <a:avLst/>
              <a:gdLst>
                <a:gd name="T0" fmla="*/ 2254 w 2546"/>
                <a:gd name="T1" fmla="*/ 0 h 963"/>
                <a:gd name="T2" fmla="*/ 2165 w 2546"/>
                <a:gd name="T3" fmla="*/ 0 h 963"/>
                <a:gd name="T4" fmla="*/ 455 w 2546"/>
                <a:gd name="T5" fmla="*/ 0 h 963"/>
                <a:gd name="T6" fmla="*/ 0 w 2546"/>
                <a:gd name="T7" fmla="*/ 436 h 963"/>
                <a:gd name="T8" fmla="*/ 455 w 2546"/>
                <a:gd name="T9" fmla="*/ 871 h 963"/>
                <a:gd name="T10" fmla="*/ 2165 w 2546"/>
                <a:gd name="T11" fmla="*/ 871 h 963"/>
                <a:gd name="T12" fmla="*/ 2310 w 2546"/>
                <a:gd name="T13" fmla="*/ 871 h 963"/>
                <a:gd name="T14" fmla="*/ 2546 w 2546"/>
                <a:gd name="T15" fmla="*/ 963 h 963"/>
                <a:gd name="T16" fmla="*/ 2546 w 2546"/>
                <a:gd name="T17" fmla="*/ 127 h 963"/>
                <a:gd name="T18" fmla="*/ 2254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254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55" y="871"/>
                    <a:pt x="455" y="871"/>
                    <a:pt x="455" y="871"/>
                  </a:cubicBezTo>
                  <a:cubicBezTo>
                    <a:pt x="2165" y="871"/>
                    <a:pt x="2165" y="871"/>
                    <a:pt x="2165" y="871"/>
                  </a:cubicBezTo>
                  <a:cubicBezTo>
                    <a:pt x="2310" y="871"/>
                    <a:pt x="2310" y="871"/>
                    <a:pt x="2310" y="871"/>
                  </a:cubicBezTo>
                  <a:cubicBezTo>
                    <a:pt x="2440" y="871"/>
                    <a:pt x="2546" y="912"/>
                    <a:pt x="2546" y="963"/>
                  </a:cubicBezTo>
                  <a:cubicBezTo>
                    <a:pt x="2546" y="127"/>
                    <a:pt x="2546" y="127"/>
                    <a:pt x="2546" y="127"/>
                  </a:cubicBezTo>
                  <a:cubicBezTo>
                    <a:pt x="2546" y="57"/>
                    <a:pt x="2415" y="0"/>
                    <a:pt x="2254" y="0"/>
                  </a:cubicBezTo>
                  <a:close/>
                </a:path>
              </a:pathLst>
            </a:custGeom>
            <a:solidFill>
              <a:srgbClr val="E7C4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0"/>
            <p:cNvSpPr/>
            <p:nvPr/>
          </p:nvSpPr>
          <p:spPr bwMode="auto">
            <a:xfrm>
              <a:off x="15277" y="7593"/>
              <a:ext cx="606" cy="293"/>
            </a:xfrm>
            <a:custGeom>
              <a:avLst/>
              <a:gdLst>
                <a:gd name="T0" fmla="*/ 145 w 381"/>
                <a:gd name="T1" fmla="*/ 0 h 184"/>
                <a:gd name="T2" fmla="*/ 0 w 381"/>
                <a:gd name="T3" fmla="*/ 0 h 184"/>
                <a:gd name="T4" fmla="*/ 0 w 381"/>
                <a:gd name="T5" fmla="*/ 184 h 184"/>
                <a:gd name="T6" fmla="*/ 145 w 381"/>
                <a:gd name="T7" fmla="*/ 184 h 184"/>
                <a:gd name="T8" fmla="*/ 381 w 381"/>
                <a:gd name="T9" fmla="*/ 92 h 184"/>
                <a:gd name="T10" fmla="*/ 145 w 38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184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275" y="184"/>
                    <a:pt x="381" y="143"/>
                    <a:pt x="381" y="92"/>
                  </a:cubicBezTo>
                  <a:cubicBezTo>
                    <a:pt x="381" y="41"/>
                    <a:pt x="275" y="0"/>
                    <a:pt x="145" y="0"/>
                  </a:cubicBezTo>
                  <a:close/>
                </a:path>
              </a:pathLst>
            </a:custGeom>
            <a:solidFill>
              <a:srgbClr val="E7C4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10539" y="8112"/>
              <a:ext cx="4054" cy="1528"/>
            </a:xfrm>
            <a:custGeom>
              <a:avLst/>
              <a:gdLst>
                <a:gd name="T0" fmla="*/ 292 w 2546"/>
                <a:gd name="T1" fmla="*/ 0 h 962"/>
                <a:gd name="T2" fmla="*/ 382 w 2546"/>
                <a:gd name="T3" fmla="*/ 0 h 962"/>
                <a:gd name="T4" fmla="*/ 2091 w 2546"/>
                <a:gd name="T5" fmla="*/ 0 h 962"/>
                <a:gd name="T6" fmla="*/ 2546 w 2546"/>
                <a:gd name="T7" fmla="*/ 435 h 962"/>
                <a:gd name="T8" fmla="*/ 2091 w 2546"/>
                <a:gd name="T9" fmla="*/ 870 h 962"/>
                <a:gd name="T10" fmla="*/ 382 w 2546"/>
                <a:gd name="T11" fmla="*/ 870 h 962"/>
                <a:gd name="T12" fmla="*/ 236 w 2546"/>
                <a:gd name="T13" fmla="*/ 870 h 962"/>
                <a:gd name="T14" fmla="*/ 0 w 2546"/>
                <a:gd name="T15" fmla="*/ 962 h 962"/>
                <a:gd name="T16" fmla="*/ 0 w 2546"/>
                <a:gd name="T17" fmla="*/ 126 h 962"/>
                <a:gd name="T18" fmla="*/ 292 w 2546"/>
                <a:gd name="T19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2">
                  <a:moveTo>
                    <a:pt x="292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2091" y="0"/>
                    <a:pt x="2091" y="0"/>
                    <a:pt x="2091" y="0"/>
                  </a:cubicBezTo>
                  <a:cubicBezTo>
                    <a:pt x="2546" y="435"/>
                    <a:pt x="2546" y="435"/>
                    <a:pt x="2546" y="435"/>
                  </a:cubicBezTo>
                  <a:cubicBezTo>
                    <a:pt x="2091" y="870"/>
                    <a:pt x="2091" y="870"/>
                    <a:pt x="2091" y="870"/>
                  </a:cubicBezTo>
                  <a:cubicBezTo>
                    <a:pt x="382" y="870"/>
                    <a:pt x="382" y="870"/>
                    <a:pt x="382" y="870"/>
                  </a:cubicBezTo>
                  <a:cubicBezTo>
                    <a:pt x="236" y="870"/>
                    <a:pt x="236" y="870"/>
                    <a:pt x="236" y="870"/>
                  </a:cubicBezTo>
                  <a:cubicBezTo>
                    <a:pt x="106" y="870"/>
                    <a:pt x="0" y="912"/>
                    <a:pt x="0" y="96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6"/>
                    <a:pt x="131" y="0"/>
                    <a:pt x="292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10539" y="9495"/>
              <a:ext cx="608" cy="294"/>
            </a:xfrm>
            <a:custGeom>
              <a:avLst/>
              <a:gdLst>
                <a:gd name="T0" fmla="*/ 236 w 382"/>
                <a:gd name="T1" fmla="*/ 0 h 185"/>
                <a:gd name="T2" fmla="*/ 382 w 382"/>
                <a:gd name="T3" fmla="*/ 0 h 185"/>
                <a:gd name="T4" fmla="*/ 382 w 382"/>
                <a:gd name="T5" fmla="*/ 185 h 185"/>
                <a:gd name="T6" fmla="*/ 236 w 382"/>
                <a:gd name="T7" fmla="*/ 185 h 185"/>
                <a:gd name="T8" fmla="*/ 0 w 382"/>
                <a:gd name="T9" fmla="*/ 92 h 185"/>
                <a:gd name="T10" fmla="*/ 236 w 382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85">
                  <a:moveTo>
                    <a:pt x="236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185"/>
                    <a:pt x="382" y="185"/>
                    <a:pt x="382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106" y="185"/>
                    <a:pt x="0" y="143"/>
                    <a:pt x="0" y="92"/>
                  </a:cubicBezTo>
                  <a:cubicBezTo>
                    <a:pt x="0" y="42"/>
                    <a:pt x="106" y="0"/>
                    <a:pt x="236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10539" y="4305"/>
              <a:ext cx="4054" cy="1532"/>
            </a:xfrm>
            <a:custGeom>
              <a:avLst/>
              <a:gdLst>
                <a:gd name="T0" fmla="*/ 292 w 2546"/>
                <a:gd name="T1" fmla="*/ 0 h 963"/>
                <a:gd name="T2" fmla="*/ 382 w 2546"/>
                <a:gd name="T3" fmla="*/ 0 h 963"/>
                <a:gd name="T4" fmla="*/ 2091 w 2546"/>
                <a:gd name="T5" fmla="*/ 0 h 963"/>
                <a:gd name="T6" fmla="*/ 2546 w 2546"/>
                <a:gd name="T7" fmla="*/ 435 h 963"/>
                <a:gd name="T8" fmla="*/ 2091 w 2546"/>
                <a:gd name="T9" fmla="*/ 870 h 963"/>
                <a:gd name="T10" fmla="*/ 382 w 2546"/>
                <a:gd name="T11" fmla="*/ 870 h 963"/>
                <a:gd name="T12" fmla="*/ 236 w 2546"/>
                <a:gd name="T13" fmla="*/ 870 h 963"/>
                <a:gd name="T14" fmla="*/ 0 w 2546"/>
                <a:gd name="T15" fmla="*/ 963 h 963"/>
                <a:gd name="T16" fmla="*/ 0 w 2546"/>
                <a:gd name="T17" fmla="*/ 127 h 963"/>
                <a:gd name="T18" fmla="*/ 292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92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2091" y="0"/>
                    <a:pt x="2091" y="0"/>
                    <a:pt x="2091" y="0"/>
                  </a:cubicBezTo>
                  <a:cubicBezTo>
                    <a:pt x="2546" y="435"/>
                    <a:pt x="2546" y="435"/>
                    <a:pt x="2546" y="435"/>
                  </a:cubicBezTo>
                  <a:cubicBezTo>
                    <a:pt x="2091" y="870"/>
                    <a:pt x="2091" y="870"/>
                    <a:pt x="2091" y="870"/>
                  </a:cubicBezTo>
                  <a:cubicBezTo>
                    <a:pt x="382" y="870"/>
                    <a:pt x="382" y="870"/>
                    <a:pt x="382" y="870"/>
                  </a:cubicBezTo>
                  <a:cubicBezTo>
                    <a:pt x="236" y="870"/>
                    <a:pt x="236" y="870"/>
                    <a:pt x="236" y="870"/>
                  </a:cubicBezTo>
                  <a:cubicBezTo>
                    <a:pt x="106" y="870"/>
                    <a:pt x="0" y="912"/>
                    <a:pt x="0" y="963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7"/>
                    <a:pt x="131" y="0"/>
                    <a:pt x="292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4"/>
            <p:cNvSpPr/>
            <p:nvPr/>
          </p:nvSpPr>
          <p:spPr bwMode="auto">
            <a:xfrm>
              <a:off x="10539" y="5688"/>
              <a:ext cx="608" cy="294"/>
            </a:xfrm>
            <a:custGeom>
              <a:avLst/>
              <a:gdLst>
                <a:gd name="T0" fmla="*/ 236 w 382"/>
                <a:gd name="T1" fmla="*/ 0 h 185"/>
                <a:gd name="T2" fmla="*/ 382 w 382"/>
                <a:gd name="T3" fmla="*/ 0 h 185"/>
                <a:gd name="T4" fmla="*/ 382 w 382"/>
                <a:gd name="T5" fmla="*/ 185 h 185"/>
                <a:gd name="T6" fmla="*/ 236 w 382"/>
                <a:gd name="T7" fmla="*/ 185 h 185"/>
                <a:gd name="T8" fmla="*/ 0 w 382"/>
                <a:gd name="T9" fmla="*/ 93 h 185"/>
                <a:gd name="T10" fmla="*/ 236 w 382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85">
                  <a:moveTo>
                    <a:pt x="236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185"/>
                    <a:pt x="382" y="185"/>
                    <a:pt x="382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106" y="185"/>
                    <a:pt x="0" y="144"/>
                    <a:pt x="0" y="93"/>
                  </a:cubicBezTo>
                  <a:cubicBezTo>
                    <a:pt x="0" y="42"/>
                    <a:pt x="106" y="0"/>
                    <a:pt x="236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8181023" y="1791766"/>
            <a:ext cx="16351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Performance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018780" y="3830955"/>
            <a:ext cx="2105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Access to Device Features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345046" y="2885236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 Experience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426961" y="5021376"/>
            <a:ext cx="17081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Distribution</a:t>
            </a:r>
            <a:endParaRPr lang="en-US" altLang="zh-CN" sz="24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矩形: 圆角 38"/>
          <p:cNvSpPr/>
          <p:nvPr/>
        </p:nvSpPr>
        <p:spPr>
          <a:xfrm>
            <a:off x="843280" y="519430"/>
            <a:ext cx="3444240" cy="182880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36"/>
          <p:cNvSpPr/>
          <p:nvPr/>
        </p:nvSpPr>
        <p:spPr>
          <a:xfrm>
            <a:off x="7871460" y="519430"/>
            <a:ext cx="3597275" cy="182245"/>
          </a:xfrm>
          <a:prstGeom prst="roundRect">
            <a:avLst>
              <a:gd name="adj" fmla="val 50000"/>
            </a:avLst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4691380" y="487045"/>
            <a:ext cx="341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noProof="0">
                <a:ln>
                  <a:noFill/>
                </a:ln>
                <a:solidFill>
                  <a:srgbClr val="7FBAB6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  <a:sym typeface="+mn-ea"/>
              </a:rPr>
              <a:t>NATIVE APP FEATURES</a:t>
            </a:r>
            <a:endParaRPr lang="en-US" altLang="zh-CN" b="1" noProof="0">
              <a:ln>
                <a:noFill/>
              </a:ln>
              <a:solidFill>
                <a:srgbClr val="7FBAB6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 flipV="1">
            <a:off x="-3175" y="0"/>
            <a:ext cx="12198350" cy="6858635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7155180" y="1275511"/>
            <a:ext cx="2969260" cy="4514215"/>
            <a:chOff x="10539" y="1665"/>
            <a:chExt cx="5344" cy="8124"/>
          </a:xfrm>
        </p:grpSpPr>
        <p:sp>
          <p:nvSpPr>
            <p:cNvPr id="38" name="任意多边形: 形状 30"/>
            <p:cNvSpPr/>
            <p:nvPr/>
          </p:nvSpPr>
          <p:spPr>
            <a:xfrm rot="16200000" flipH="1">
              <a:off x="11459" y="5481"/>
              <a:ext cx="8064" cy="432"/>
            </a:xfrm>
            <a:custGeom>
              <a:avLst/>
              <a:gdLst>
                <a:gd name="connsiteX0" fmla="*/ 0 w 3750016"/>
                <a:gd name="connsiteY0" fmla="*/ 0 h 213360"/>
                <a:gd name="connsiteX1" fmla="*/ 3750016 w 3750016"/>
                <a:gd name="connsiteY1" fmla="*/ 0 h 213360"/>
                <a:gd name="connsiteX2" fmla="*/ 3715177 w 3750016"/>
                <a:gd name="connsiteY2" fmla="*/ 39958 h 213360"/>
                <a:gd name="connsiteX3" fmla="*/ 1875008 w 3750016"/>
                <a:gd name="connsiteY3" fmla="*/ 213360 h 213360"/>
                <a:gd name="connsiteX4" fmla="*/ 34839 w 3750016"/>
                <a:gd name="connsiteY4" fmla="*/ 39958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016" h="213360">
                  <a:moveTo>
                    <a:pt x="0" y="0"/>
                  </a:moveTo>
                  <a:lnTo>
                    <a:pt x="3750016" y="0"/>
                  </a:lnTo>
                  <a:lnTo>
                    <a:pt x="3715177" y="39958"/>
                  </a:lnTo>
                  <a:cubicBezTo>
                    <a:pt x="3540030" y="138918"/>
                    <a:pt x="2782710" y="213360"/>
                    <a:pt x="1875008" y="213360"/>
                  </a:cubicBezTo>
                  <a:cubicBezTo>
                    <a:pt x="967307" y="213360"/>
                    <a:pt x="209986" y="138918"/>
                    <a:pt x="34839" y="39958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F7F7F">
                    <a:alpha val="0"/>
                  </a:srgb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任意多边形: 形状 30"/>
            <p:cNvSpPr/>
            <p:nvPr/>
          </p:nvSpPr>
          <p:spPr>
            <a:xfrm rot="5400000">
              <a:off x="6880" y="5481"/>
              <a:ext cx="8064" cy="432"/>
            </a:xfrm>
            <a:custGeom>
              <a:avLst/>
              <a:gdLst>
                <a:gd name="connsiteX0" fmla="*/ 0 w 3750016"/>
                <a:gd name="connsiteY0" fmla="*/ 0 h 213360"/>
                <a:gd name="connsiteX1" fmla="*/ 3750016 w 3750016"/>
                <a:gd name="connsiteY1" fmla="*/ 0 h 213360"/>
                <a:gd name="connsiteX2" fmla="*/ 3715177 w 3750016"/>
                <a:gd name="connsiteY2" fmla="*/ 39958 h 213360"/>
                <a:gd name="connsiteX3" fmla="*/ 1875008 w 3750016"/>
                <a:gd name="connsiteY3" fmla="*/ 213360 h 213360"/>
                <a:gd name="connsiteX4" fmla="*/ 34839 w 3750016"/>
                <a:gd name="connsiteY4" fmla="*/ 39958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016" h="213360">
                  <a:moveTo>
                    <a:pt x="0" y="0"/>
                  </a:moveTo>
                  <a:lnTo>
                    <a:pt x="3750016" y="0"/>
                  </a:lnTo>
                  <a:lnTo>
                    <a:pt x="3715177" y="39958"/>
                  </a:lnTo>
                  <a:cubicBezTo>
                    <a:pt x="3540030" y="138918"/>
                    <a:pt x="2782710" y="213360"/>
                    <a:pt x="1875008" y="213360"/>
                  </a:cubicBezTo>
                  <a:cubicBezTo>
                    <a:pt x="967307" y="213360"/>
                    <a:pt x="209986" y="138918"/>
                    <a:pt x="34839" y="39958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F7F7F">
                    <a:alpha val="0"/>
                  </a:srgb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11829" y="2401"/>
              <a:ext cx="4054" cy="1532"/>
            </a:xfrm>
            <a:custGeom>
              <a:avLst/>
              <a:gdLst>
                <a:gd name="T0" fmla="*/ 2254 w 2546"/>
                <a:gd name="T1" fmla="*/ 0 h 963"/>
                <a:gd name="T2" fmla="*/ 2165 w 2546"/>
                <a:gd name="T3" fmla="*/ 0 h 963"/>
                <a:gd name="T4" fmla="*/ 455 w 2546"/>
                <a:gd name="T5" fmla="*/ 0 h 963"/>
                <a:gd name="T6" fmla="*/ 0 w 2546"/>
                <a:gd name="T7" fmla="*/ 436 h 963"/>
                <a:gd name="T8" fmla="*/ 455 w 2546"/>
                <a:gd name="T9" fmla="*/ 871 h 963"/>
                <a:gd name="T10" fmla="*/ 2165 w 2546"/>
                <a:gd name="T11" fmla="*/ 871 h 963"/>
                <a:gd name="T12" fmla="*/ 2310 w 2546"/>
                <a:gd name="T13" fmla="*/ 871 h 963"/>
                <a:gd name="T14" fmla="*/ 2546 w 2546"/>
                <a:gd name="T15" fmla="*/ 963 h 963"/>
                <a:gd name="T16" fmla="*/ 2546 w 2546"/>
                <a:gd name="T17" fmla="*/ 127 h 963"/>
                <a:gd name="T18" fmla="*/ 2254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254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55" y="871"/>
                    <a:pt x="455" y="871"/>
                    <a:pt x="455" y="871"/>
                  </a:cubicBezTo>
                  <a:cubicBezTo>
                    <a:pt x="2165" y="871"/>
                    <a:pt x="2165" y="871"/>
                    <a:pt x="2165" y="871"/>
                  </a:cubicBezTo>
                  <a:cubicBezTo>
                    <a:pt x="2310" y="871"/>
                    <a:pt x="2310" y="871"/>
                    <a:pt x="2310" y="871"/>
                  </a:cubicBezTo>
                  <a:cubicBezTo>
                    <a:pt x="2440" y="871"/>
                    <a:pt x="2546" y="912"/>
                    <a:pt x="2546" y="963"/>
                  </a:cubicBezTo>
                  <a:cubicBezTo>
                    <a:pt x="2546" y="127"/>
                    <a:pt x="2546" y="127"/>
                    <a:pt x="2546" y="127"/>
                  </a:cubicBezTo>
                  <a:cubicBezTo>
                    <a:pt x="2546" y="57"/>
                    <a:pt x="2415" y="0"/>
                    <a:pt x="2254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15277" y="3786"/>
              <a:ext cx="606" cy="294"/>
            </a:xfrm>
            <a:custGeom>
              <a:avLst/>
              <a:gdLst>
                <a:gd name="T0" fmla="*/ 145 w 381"/>
                <a:gd name="T1" fmla="*/ 0 h 185"/>
                <a:gd name="T2" fmla="*/ 0 w 381"/>
                <a:gd name="T3" fmla="*/ 0 h 185"/>
                <a:gd name="T4" fmla="*/ 0 w 381"/>
                <a:gd name="T5" fmla="*/ 185 h 185"/>
                <a:gd name="T6" fmla="*/ 145 w 381"/>
                <a:gd name="T7" fmla="*/ 185 h 185"/>
                <a:gd name="T8" fmla="*/ 381 w 381"/>
                <a:gd name="T9" fmla="*/ 92 h 185"/>
                <a:gd name="T10" fmla="*/ 145 w 381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185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275" y="185"/>
                    <a:pt x="381" y="143"/>
                    <a:pt x="381" y="92"/>
                  </a:cubicBezTo>
                  <a:cubicBezTo>
                    <a:pt x="381" y="41"/>
                    <a:pt x="275" y="0"/>
                    <a:pt x="145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11829" y="6208"/>
              <a:ext cx="4054" cy="1530"/>
            </a:xfrm>
            <a:custGeom>
              <a:avLst/>
              <a:gdLst>
                <a:gd name="T0" fmla="*/ 2254 w 2546"/>
                <a:gd name="T1" fmla="*/ 0 h 963"/>
                <a:gd name="T2" fmla="*/ 2165 w 2546"/>
                <a:gd name="T3" fmla="*/ 0 h 963"/>
                <a:gd name="T4" fmla="*/ 455 w 2546"/>
                <a:gd name="T5" fmla="*/ 0 h 963"/>
                <a:gd name="T6" fmla="*/ 0 w 2546"/>
                <a:gd name="T7" fmla="*/ 436 h 963"/>
                <a:gd name="T8" fmla="*/ 455 w 2546"/>
                <a:gd name="T9" fmla="*/ 871 h 963"/>
                <a:gd name="T10" fmla="*/ 2165 w 2546"/>
                <a:gd name="T11" fmla="*/ 871 h 963"/>
                <a:gd name="T12" fmla="*/ 2310 w 2546"/>
                <a:gd name="T13" fmla="*/ 871 h 963"/>
                <a:gd name="T14" fmla="*/ 2546 w 2546"/>
                <a:gd name="T15" fmla="*/ 963 h 963"/>
                <a:gd name="T16" fmla="*/ 2546 w 2546"/>
                <a:gd name="T17" fmla="*/ 127 h 963"/>
                <a:gd name="T18" fmla="*/ 2254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254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55" y="871"/>
                    <a:pt x="455" y="871"/>
                    <a:pt x="455" y="871"/>
                  </a:cubicBezTo>
                  <a:cubicBezTo>
                    <a:pt x="2165" y="871"/>
                    <a:pt x="2165" y="871"/>
                    <a:pt x="2165" y="871"/>
                  </a:cubicBezTo>
                  <a:cubicBezTo>
                    <a:pt x="2310" y="871"/>
                    <a:pt x="2310" y="871"/>
                    <a:pt x="2310" y="871"/>
                  </a:cubicBezTo>
                  <a:cubicBezTo>
                    <a:pt x="2440" y="871"/>
                    <a:pt x="2546" y="912"/>
                    <a:pt x="2546" y="963"/>
                  </a:cubicBezTo>
                  <a:cubicBezTo>
                    <a:pt x="2546" y="127"/>
                    <a:pt x="2546" y="127"/>
                    <a:pt x="2546" y="127"/>
                  </a:cubicBezTo>
                  <a:cubicBezTo>
                    <a:pt x="2546" y="57"/>
                    <a:pt x="2415" y="0"/>
                    <a:pt x="2254" y="0"/>
                  </a:cubicBezTo>
                  <a:close/>
                </a:path>
              </a:pathLst>
            </a:custGeom>
            <a:solidFill>
              <a:srgbClr val="E7C4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0"/>
            <p:cNvSpPr/>
            <p:nvPr/>
          </p:nvSpPr>
          <p:spPr bwMode="auto">
            <a:xfrm>
              <a:off x="15277" y="7593"/>
              <a:ext cx="606" cy="293"/>
            </a:xfrm>
            <a:custGeom>
              <a:avLst/>
              <a:gdLst>
                <a:gd name="T0" fmla="*/ 145 w 381"/>
                <a:gd name="T1" fmla="*/ 0 h 184"/>
                <a:gd name="T2" fmla="*/ 0 w 381"/>
                <a:gd name="T3" fmla="*/ 0 h 184"/>
                <a:gd name="T4" fmla="*/ 0 w 381"/>
                <a:gd name="T5" fmla="*/ 184 h 184"/>
                <a:gd name="T6" fmla="*/ 145 w 381"/>
                <a:gd name="T7" fmla="*/ 184 h 184"/>
                <a:gd name="T8" fmla="*/ 381 w 381"/>
                <a:gd name="T9" fmla="*/ 92 h 184"/>
                <a:gd name="T10" fmla="*/ 145 w 38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184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275" y="184"/>
                    <a:pt x="381" y="143"/>
                    <a:pt x="381" y="92"/>
                  </a:cubicBezTo>
                  <a:cubicBezTo>
                    <a:pt x="381" y="41"/>
                    <a:pt x="275" y="0"/>
                    <a:pt x="145" y="0"/>
                  </a:cubicBezTo>
                  <a:close/>
                </a:path>
              </a:pathLst>
            </a:custGeom>
            <a:solidFill>
              <a:srgbClr val="E7C4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10539" y="8112"/>
              <a:ext cx="4054" cy="1528"/>
            </a:xfrm>
            <a:custGeom>
              <a:avLst/>
              <a:gdLst>
                <a:gd name="T0" fmla="*/ 292 w 2546"/>
                <a:gd name="T1" fmla="*/ 0 h 962"/>
                <a:gd name="T2" fmla="*/ 382 w 2546"/>
                <a:gd name="T3" fmla="*/ 0 h 962"/>
                <a:gd name="T4" fmla="*/ 2091 w 2546"/>
                <a:gd name="T5" fmla="*/ 0 h 962"/>
                <a:gd name="T6" fmla="*/ 2546 w 2546"/>
                <a:gd name="T7" fmla="*/ 435 h 962"/>
                <a:gd name="T8" fmla="*/ 2091 w 2546"/>
                <a:gd name="T9" fmla="*/ 870 h 962"/>
                <a:gd name="T10" fmla="*/ 382 w 2546"/>
                <a:gd name="T11" fmla="*/ 870 h 962"/>
                <a:gd name="T12" fmla="*/ 236 w 2546"/>
                <a:gd name="T13" fmla="*/ 870 h 962"/>
                <a:gd name="T14" fmla="*/ 0 w 2546"/>
                <a:gd name="T15" fmla="*/ 962 h 962"/>
                <a:gd name="T16" fmla="*/ 0 w 2546"/>
                <a:gd name="T17" fmla="*/ 126 h 962"/>
                <a:gd name="T18" fmla="*/ 292 w 2546"/>
                <a:gd name="T19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2">
                  <a:moveTo>
                    <a:pt x="292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2091" y="0"/>
                    <a:pt x="2091" y="0"/>
                    <a:pt x="2091" y="0"/>
                  </a:cubicBezTo>
                  <a:cubicBezTo>
                    <a:pt x="2546" y="435"/>
                    <a:pt x="2546" y="435"/>
                    <a:pt x="2546" y="435"/>
                  </a:cubicBezTo>
                  <a:cubicBezTo>
                    <a:pt x="2091" y="870"/>
                    <a:pt x="2091" y="870"/>
                    <a:pt x="2091" y="870"/>
                  </a:cubicBezTo>
                  <a:cubicBezTo>
                    <a:pt x="382" y="870"/>
                    <a:pt x="382" y="870"/>
                    <a:pt x="382" y="870"/>
                  </a:cubicBezTo>
                  <a:cubicBezTo>
                    <a:pt x="236" y="870"/>
                    <a:pt x="236" y="870"/>
                    <a:pt x="236" y="870"/>
                  </a:cubicBezTo>
                  <a:cubicBezTo>
                    <a:pt x="106" y="870"/>
                    <a:pt x="0" y="912"/>
                    <a:pt x="0" y="96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6"/>
                    <a:pt x="131" y="0"/>
                    <a:pt x="292" y="0"/>
                  </a:cubicBezTo>
                  <a:close/>
                </a:path>
              </a:pathLst>
            </a:custGeom>
            <a:solidFill>
              <a:srgbClr val="7787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10539" y="9495"/>
              <a:ext cx="608" cy="294"/>
            </a:xfrm>
            <a:custGeom>
              <a:avLst/>
              <a:gdLst>
                <a:gd name="T0" fmla="*/ 236 w 382"/>
                <a:gd name="T1" fmla="*/ 0 h 185"/>
                <a:gd name="T2" fmla="*/ 382 w 382"/>
                <a:gd name="T3" fmla="*/ 0 h 185"/>
                <a:gd name="T4" fmla="*/ 382 w 382"/>
                <a:gd name="T5" fmla="*/ 185 h 185"/>
                <a:gd name="T6" fmla="*/ 236 w 382"/>
                <a:gd name="T7" fmla="*/ 185 h 185"/>
                <a:gd name="T8" fmla="*/ 0 w 382"/>
                <a:gd name="T9" fmla="*/ 92 h 185"/>
                <a:gd name="T10" fmla="*/ 236 w 382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85">
                  <a:moveTo>
                    <a:pt x="236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185"/>
                    <a:pt x="382" y="185"/>
                    <a:pt x="382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106" y="185"/>
                    <a:pt x="0" y="143"/>
                    <a:pt x="0" y="92"/>
                  </a:cubicBezTo>
                  <a:cubicBezTo>
                    <a:pt x="0" y="42"/>
                    <a:pt x="106" y="0"/>
                    <a:pt x="236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10539" y="4305"/>
              <a:ext cx="4054" cy="1532"/>
            </a:xfrm>
            <a:custGeom>
              <a:avLst/>
              <a:gdLst>
                <a:gd name="T0" fmla="*/ 292 w 2546"/>
                <a:gd name="T1" fmla="*/ 0 h 963"/>
                <a:gd name="T2" fmla="*/ 382 w 2546"/>
                <a:gd name="T3" fmla="*/ 0 h 963"/>
                <a:gd name="T4" fmla="*/ 2091 w 2546"/>
                <a:gd name="T5" fmla="*/ 0 h 963"/>
                <a:gd name="T6" fmla="*/ 2546 w 2546"/>
                <a:gd name="T7" fmla="*/ 435 h 963"/>
                <a:gd name="T8" fmla="*/ 2091 w 2546"/>
                <a:gd name="T9" fmla="*/ 870 h 963"/>
                <a:gd name="T10" fmla="*/ 382 w 2546"/>
                <a:gd name="T11" fmla="*/ 870 h 963"/>
                <a:gd name="T12" fmla="*/ 236 w 2546"/>
                <a:gd name="T13" fmla="*/ 870 h 963"/>
                <a:gd name="T14" fmla="*/ 0 w 2546"/>
                <a:gd name="T15" fmla="*/ 963 h 963"/>
                <a:gd name="T16" fmla="*/ 0 w 2546"/>
                <a:gd name="T17" fmla="*/ 127 h 963"/>
                <a:gd name="T18" fmla="*/ 292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92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2091" y="0"/>
                    <a:pt x="2091" y="0"/>
                    <a:pt x="2091" y="0"/>
                  </a:cubicBezTo>
                  <a:cubicBezTo>
                    <a:pt x="2546" y="435"/>
                    <a:pt x="2546" y="435"/>
                    <a:pt x="2546" y="435"/>
                  </a:cubicBezTo>
                  <a:cubicBezTo>
                    <a:pt x="2091" y="870"/>
                    <a:pt x="2091" y="870"/>
                    <a:pt x="2091" y="870"/>
                  </a:cubicBezTo>
                  <a:cubicBezTo>
                    <a:pt x="382" y="870"/>
                    <a:pt x="382" y="870"/>
                    <a:pt x="382" y="870"/>
                  </a:cubicBezTo>
                  <a:cubicBezTo>
                    <a:pt x="236" y="870"/>
                    <a:pt x="236" y="870"/>
                    <a:pt x="236" y="870"/>
                  </a:cubicBezTo>
                  <a:cubicBezTo>
                    <a:pt x="106" y="870"/>
                    <a:pt x="0" y="912"/>
                    <a:pt x="0" y="963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7"/>
                    <a:pt x="131" y="0"/>
                    <a:pt x="292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4"/>
            <p:cNvSpPr/>
            <p:nvPr/>
          </p:nvSpPr>
          <p:spPr bwMode="auto">
            <a:xfrm>
              <a:off x="10539" y="5688"/>
              <a:ext cx="608" cy="294"/>
            </a:xfrm>
            <a:custGeom>
              <a:avLst/>
              <a:gdLst>
                <a:gd name="T0" fmla="*/ 236 w 382"/>
                <a:gd name="T1" fmla="*/ 0 h 185"/>
                <a:gd name="T2" fmla="*/ 382 w 382"/>
                <a:gd name="T3" fmla="*/ 0 h 185"/>
                <a:gd name="T4" fmla="*/ 382 w 382"/>
                <a:gd name="T5" fmla="*/ 185 h 185"/>
                <a:gd name="T6" fmla="*/ 236 w 382"/>
                <a:gd name="T7" fmla="*/ 185 h 185"/>
                <a:gd name="T8" fmla="*/ 0 w 382"/>
                <a:gd name="T9" fmla="*/ 93 h 185"/>
                <a:gd name="T10" fmla="*/ 236 w 382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85">
                  <a:moveTo>
                    <a:pt x="236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185"/>
                    <a:pt x="382" y="185"/>
                    <a:pt x="382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106" y="185"/>
                    <a:pt x="0" y="144"/>
                    <a:pt x="0" y="93"/>
                  </a:cubicBezTo>
                  <a:cubicBezTo>
                    <a:pt x="0" y="42"/>
                    <a:pt x="106" y="0"/>
                    <a:pt x="236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1165392" y="1444789"/>
            <a:ext cx="562678" cy="562678"/>
          </a:xfrm>
          <a:prstGeom prst="ellipse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28"/>
          <p:cNvSpPr/>
          <p:nvPr/>
        </p:nvSpPr>
        <p:spPr>
          <a:xfrm>
            <a:off x="1165392" y="2598584"/>
            <a:ext cx="562678" cy="562678"/>
          </a:xfrm>
          <a:prstGeom prst="ellipse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65392" y="3797425"/>
            <a:ext cx="562678" cy="562678"/>
          </a:xfrm>
          <a:prstGeom prst="ellipse">
            <a:avLst/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65392" y="5056928"/>
            <a:ext cx="562678" cy="562678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38"/>
          <p:cNvSpPr/>
          <p:nvPr/>
        </p:nvSpPr>
        <p:spPr>
          <a:xfrm>
            <a:off x="843280" y="519430"/>
            <a:ext cx="3073400" cy="182880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3917315" y="487045"/>
            <a:ext cx="418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noProof="0">
                <a:ln>
                  <a:noFill/>
                </a:ln>
                <a:solidFill>
                  <a:srgbClr val="7787A0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  <a:sym typeface="+mn-ea"/>
              </a:rPr>
              <a:t>PROGRESSIVE WEB APPS (PWAs)</a:t>
            </a:r>
            <a:endParaRPr lang="en-US" altLang="zh-CN" b="1" noProof="0">
              <a:ln>
                <a:noFill/>
              </a:ln>
              <a:solidFill>
                <a:srgbClr val="7787A0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0" name="矩形: 圆角 36"/>
          <p:cNvSpPr/>
          <p:nvPr/>
        </p:nvSpPr>
        <p:spPr>
          <a:xfrm>
            <a:off x="7871460" y="519430"/>
            <a:ext cx="3597275" cy="182245"/>
          </a:xfrm>
          <a:prstGeom prst="roundRect">
            <a:avLst>
              <a:gd name="adj" fmla="val 50000"/>
            </a:avLst>
          </a:prstGeom>
          <a:solidFill>
            <a:srgbClr val="E9E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29"/>
          <p:cNvSpPr/>
          <p:nvPr/>
        </p:nvSpPr>
        <p:spPr>
          <a:xfrm flipH="1">
            <a:off x="2108835" y="1362075"/>
            <a:ext cx="457390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PWAs work across different platforms and devices, including desktops, tablets, and smartphones.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2" name="矩形 29"/>
          <p:cNvSpPr/>
          <p:nvPr/>
        </p:nvSpPr>
        <p:spPr>
          <a:xfrm flipH="1">
            <a:off x="2066925" y="2507615"/>
            <a:ext cx="457390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They can function offline or with a poor internet connection by caching resources and data.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4" name="矩形 29"/>
          <p:cNvSpPr/>
          <p:nvPr/>
        </p:nvSpPr>
        <p:spPr>
          <a:xfrm flipH="1">
            <a:off x="2098040" y="3845560"/>
            <a:ext cx="457390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PWAs are designed to be responsive and adaptive to various screen sizes and orientations.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6" name="矩形 29"/>
          <p:cNvSpPr/>
          <p:nvPr/>
        </p:nvSpPr>
        <p:spPr>
          <a:xfrm flipH="1">
            <a:off x="2154555" y="4958080"/>
            <a:ext cx="4573905" cy="92202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PWAs are created using common web technologies like HTML, CSS, and JavaScript, allowing them to run on any device with a modern web browser.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grpSp>
        <p:nvGrpSpPr>
          <p:cNvPr id="62" name="Group 22"/>
          <p:cNvGrpSpPr/>
          <p:nvPr/>
        </p:nvGrpSpPr>
        <p:grpSpPr>
          <a:xfrm>
            <a:off x="1884680" y="2035175"/>
            <a:ext cx="340360" cy="563245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63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65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22"/>
          <p:cNvGrpSpPr/>
          <p:nvPr/>
        </p:nvGrpSpPr>
        <p:grpSpPr>
          <a:xfrm>
            <a:off x="1833880" y="2988945"/>
            <a:ext cx="561340" cy="74168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49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51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1" name="Group 22"/>
          <p:cNvGrpSpPr/>
          <p:nvPr/>
        </p:nvGrpSpPr>
        <p:grpSpPr>
          <a:xfrm>
            <a:off x="1891030" y="4453255"/>
            <a:ext cx="577215" cy="581660"/>
            <a:chOff x="3979863" y="2290763"/>
            <a:chExt cx="811212" cy="858838"/>
          </a:xfrm>
          <a:solidFill>
            <a:schemeClr val="bg1">
              <a:lumMod val="85000"/>
            </a:schemeClr>
          </a:solidFill>
        </p:grpSpPr>
        <p:sp>
          <p:nvSpPr>
            <p:cNvPr id="74" name="Freeform 23"/>
            <p:cNvSpPr/>
            <p:nvPr/>
          </p:nvSpPr>
          <p:spPr bwMode="auto">
            <a:xfrm>
              <a:off x="3979863" y="2290763"/>
              <a:ext cx="82550" cy="65088"/>
            </a:xfrm>
            <a:custGeom>
              <a:avLst/>
              <a:gdLst>
                <a:gd name="T0" fmla="*/ 23 w 28"/>
                <a:gd name="T1" fmla="*/ 22 h 22"/>
                <a:gd name="T2" fmla="*/ 28 w 28"/>
                <a:gd name="T3" fmla="*/ 12 h 22"/>
                <a:gd name="T4" fmla="*/ 25 w 28"/>
                <a:gd name="T5" fmla="*/ 10 h 22"/>
                <a:gd name="T6" fmla="*/ 17 w 28"/>
                <a:gd name="T7" fmla="*/ 6 h 22"/>
                <a:gd name="T8" fmla="*/ 5 w 28"/>
                <a:gd name="T9" fmla="*/ 0 h 22"/>
                <a:gd name="T10" fmla="*/ 0 w 28"/>
                <a:gd name="T11" fmla="*/ 9 h 22"/>
                <a:gd name="T12" fmla="*/ 11 w 28"/>
                <a:gd name="T13" fmla="*/ 15 h 22"/>
                <a:gd name="T14" fmla="*/ 19 w 28"/>
                <a:gd name="T15" fmla="*/ 20 h 22"/>
                <a:gd name="T16" fmla="*/ 23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3" y="2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5" y="10"/>
                  </a:cubicBezTo>
                  <a:cubicBezTo>
                    <a:pt x="22" y="9"/>
                    <a:pt x="20" y="7"/>
                    <a:pt x="17" y="6"/>
                  </a:cubicBezTo>
                  <a:cubicBezTo>
                    <a:pt x="11" y="3"/>
                    <a:pt x="5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6" y="12"/>
                    <a:pt x="11" y="15"/>
                  </a:cubicBezTo>
                  <a:cubicBezTo>
                    <a:pt x="14" y="17"/>
                    <a:pt x="17" y="18"/>
                    <a:pt x="19" y="20"/>
                  </a:cubicBezTo>
                  <a:cubicBezTo>
                    <a:pt x="22" y="21"/>
                    <a:pt x="23" y="22"/>
                    <a:pt x="2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" name="Group 24"/>
            <p:cNvGrpSpPr/>
            <p:nvPr/>
          </p:nvGrpSpPr>
          <p:grpSpPr>
            <a:xfrm>
              <a:off x="4079875" y="2346325"/>
              <a:ext cx="711200" cy="803276"/>
              <a:chOff x="4079875" y="2346325"/>
              <a:chExt cx="711200" cy="803276"/>
            </a:xfrm>
            <a:grpFill/>
          </p:grpSpPr>
          <p:sp>
            <p:nvSpPr>
              <p:cNvPr id="76" name="Freeform 24"/>
              <p:cNvSpPr/>
              <p:nvPr/>
            </p:nvSpPr>
            <p:spPr bwMode="auto">
              <a:xfrm>
                <a:off x="4079875" y="2346325"/>
                <a:ext cx="82550" cy="68263"/>
              </a:xfrm>
              <a:custGeom>
                <a:avLst/>
                <a:gdLst>
                  <a:gd name="T0" fmla="*/ 22 w 28"/>
                  <a:gd name="T1" fmla="*/ 23 h 23"/>
                  <a:gd name="T2" fmla="*/ 28 w 28"/>
                  <a:gd name="T3" fmla="*/ 14 h 23"/>
                  <a:gd name="T4" fmla="*/ 17 w 28"/>
                  <a:gd name="T5" fmla="*/ 7 h 23"/>
                  <a:gd name="T6" fmla="*/ 6 w 28"/>
                  <a:gd name="T7" fmla="*/ 0 h 23"/>
                  <a:gd name="T8" fmla="*/ 0 w 28"/>
                  <a:gd name="T9" fmla="*/ 9 h 23"/>
                  <a:gd name="T10" fmla="*/ 11 w 28"/>
                  <a:gd name="T11" fmla="*/ 16 h 23"/>
                  <a:gd name="T12" fmla="*/ 22 w 28"/>
                  <a:gd name="T1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3">
                    <a:moveTo>
                      <a:pt x="22" y="23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3" y="11"/>
                      <a:pt x="17" y="7"/>
                    </a:cubicBezTo>
                    <a:cubicBezTo>
                      <a:pt x="11" y="3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6" y="12"/>
                      <a:pt x="11" y="16"/>
                    </a:cubicBezTo>
                    <a:cubicBezTo>
                      <a:pt x="17" y="20"/>
                      <a:pt x="22" y="23"/>
                      <a:pt x="22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5"/>
              <p:cNvSpPr/>
              <p:nvPr/>
            </p:nvSpPr>
            <p:spPr bwMode="auto">
              <a:xfrm>
                <a:off x="4176713" y="2411413"/>
                <a:ext cx="82550" cy="71438"/>
              </a:xfrm>
              <a:custGeom>
                <a:avLst/>
                <a:gdLst>
                  <a:gd name="T0" fmla="*/ 21 w 28"/>
                  <a:gd name="T1" fmla="*/ 24 h 24"/>
                  <a:gd name="T2" fmla="*/ 28 w 28"/>
                  <a:gd name="T3" fmla="*/ 15 h 24"/>
                  <a:gd name="T4" fmla="*/ 25 w 28"/>
                  <a:gd name="T5" fmla="*/ 13 h 24"/>
                  <a:gd name="T6" fmla="*/ 17 w 28"/>
                  <a:gd name="T7" fmla="*/ 7 h 24"/>
                  <a:gd name="T8" fmla="*/ 6 w 28"/>
                  <a:gd name="T9" fmla="*/ 0 h 24"/>
                  <a:gd name="T10" fmla="*/ 0 w 28"/>
                  <a:gd name="T11" fmla="*/ 8 h 24"/>
                  <a:gd name="T12" fmla="*/ 11 w 28"/>
                  <a:gd name="T13" fmla="*/ 16 h 24"/>
                  <a:gd name="T14" fmla="*/ 18 w 28"/>
                  <a:gd name="T15" fmla="*/ 21 h 24"/>
                  <a:gd name="T16" fmla="*/ 21 w 28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4">
                    <a:moveTo>
                      <a:pt x="21" y="24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7" y="14"/>
                      <a:pt x="25" y="13"/>
                    </a:cubicBezTo>
                    <a:cubicBezTo>
                      <a:pt x="23" y="11"/>
                      <a:pt x="20" y="9"/>
                      <a:pt x="17" y="7"/>
                    </a:cubicBezTo>
                    <a:cubicBezTo>
                      <a:pt x="12" y="3"/>
                      <a:pt x="6" y="0"/>
                      <a:pt x="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11" y="16"/>
                    </a:cubicBezTo>
                    <a:cubicBezTo>
                      <a:pt x="14" y="18"/>
                      <a:pt x="16" y="20"/>
                      <a:pt x="18" y="21"/>
                    </a:cubicBezTo>
                    <a:cubicBezTo>
                      <a:pt x="20" y="23"/>
                      <a:pt x="21" y="24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6"/>
              <p:cNvSpPr/>
              <p:nvPr/>
            </p:nvSpPr>
            <p:spPr bwMode="auto">
              <a:xfrm>
                <a:off x="4270375" y="2479675"/>
                <a:ext cx="79375" cy="76200"/>
              </a:xfrm>
              <a:custGeom>
                <a:avLst/>
                <a:gdLst>
                  <a:gd name="T0" fmla="*/ 20 w 27"/>
                  <a:gd name="T1" fmla="*/ 26 h 26"/>
                  <a:gd name="T2" fmla="*/ 27 w 27"/>
                  <a:gd name="T3" fmla="*/ 18 h 26"/>
                  <a:gd name="T4" fmla="*/ 17 w 27"/>
                  <a:gd name="T5" fmla="*/ 9 h 26"/>
                  <a:gd name="T6" fmla="*/ 9 w 27"/>
                  <a:gd name="T7" fmla="*/ 3 h 26"/>
                  <a:gd name="T8" fmla="*/ 6 w 27"/>
                  <a:gd name="T9" fmla="*/ 0 h 26"/>
                  <a:gd name="T10" fmla="*/ 0 w 27"/>
                  <a:gd name="T11" fmla="*/ 9 h 26"/>
                  <a:gd name="T12" fmla="*/ 3 w 27"/>
                  <a:gd name="T13" fmla="*/ 11 h 26"/>
                  <a:gd name="T14" fmla="*/ 10 w 27"/>
                  <a:gd name="T15" fmla="*/ 17 h 26"/>
                  <a:gd name="T16" fmla="*/ 20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2" y="13"/>
                      <a:pt x="17" y="9"/>
                    </a:cubicBezTo>
                    <a:cubicBezTo>
                      <a:pt x="14" y="7"/>
                      <a:pt x="11" y="4"/>
                      <a:pt x="9" y="3"/>
                    </a:cubicBezTo>
                    <a:cubicBezTo>
                      <a:pt x="8" y="1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3" y="11"/>
                    </a:cubicBezTo>
                    <a:cubicBezTo>
                      <a:pt x="5" y="13"/>
                      <a:pt x="7" y="15"/>
                      <a:pt x="10" y="17"/>
                    </a:cubicBezTo>
                    <a:cubicBezTo>
                      <a:pt x="15" y="21"/>
                      <a:pt x="20" y="26"/>
                      <a:pt x="2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7"/>
              <p:cNvSpPr/>
              <p:nvPr/>
            </p:nvSpPr>
            <p:spPr bwMode="auto">
              <a:xfrm>
                <a:off x="4356100" y="2555875"/>
                <a:ext cx="79375" cy="76200"/>
              </a:xfrm>
              <a:custGeom>
                <a:avLst/>
                <a:gdLst>
                  <a:gd name="T0" fmla="*/ 19 w 27"/>
                  <a:gd name="T1" fmla="*/ 26 h 26"/>
                  <a:gd name="T2" fmla="*/ 27 w 27"/>
                  <a:gd name="T3" fmla="*/ 19 h 26"/>
                  <a:gd name="T4" fmla="*/ 24 w 27"/>
                  <a:gd name="T5" fmla="*/ 16 h 26"/>
                  <a:gd name="T6" fmla="*/ 17 w 27"/>
                  <a:gd name="T7" fmla="*/ 9 h 26"/>
                  <a:gd name="T8" fmla="*/ 8 w 27"/>
                  <a:gd name="T9" fmla="*/ 0 h 26"/>
                  <a:gd name="T10" fmla="*/ 0 w 27"/>
                  <a:gd name="T11" fmla="*/ 8 h 26"/>
                  <a:gd name="T12" fmla="*/ 10 w 27"/>
                  <a:gd name="T13" fmla="*/ 17 h 26"/>
                  <a:gd name="T14" fmla="*/ 16 w 27"/>
                  <a:gd name="T15" fmla="*/ 23 h 26"/>
                  <a:gd name="T16" fmla="*/ 19 w 27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6">
                    <a:moveTo>
                      <a:pt x="19" y="26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19"/>
                      <a:pt x="26" y="18"/>
                      <a:pt x="24" y="16"/>
                    </a:cubicBezTo>
                    <a:cubicBezTo>
                      <a:pt x="22" y="14"/>
                      <a:pt x="20" y="12"/>
                      <a:pt x="17" y="9"/>
                    </a:cubicBezTo>
                    <a:cubicBezTo>
                      <a:pt x="12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3"/>
                      <a:pt x="10" y="17"/>
                    </a:cubicBezTo>
                    <a:cubicBezTo>
                      <a:pt x="12" y="19"/>
                      <a:pt x="15" y="22"/>
                      <a:pt x="16" y="23"/>
                    </a:cubicBezTo>
                    <a:cubicBezTo>
                      <a:pt x="18" y="25"/>
                      <a:pt x="19" y="26"/>
                      <a:pt x="1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28"/>
              <p:cNvSpPr/>
              <p:nvPr/>
            </p:nvSpPr>
            <p:spPr bwMode="auto">
              <a:xfrm>
                <a:off x="4438650" y="2638425"/>
                <a:ext cx="76200" cy="79375"/>
              </a:xfrm>
              <a:custGeom>
                <a:avLst/>
                <a:gdLst>
                  <a:gd name="T0" fmla="*/ 18 w 26"/>
                  <a:gd name="T1" fmla="*/ 27 h 27"/>
                  <a:gd name="T2" fmla="*/ 26 w 26"/>
                  <a:gd name="T3" fmla="*/ 20 h 27"/>
                  <a:gd name="T4" fmla="*/ 17 w 26"/>
                  <a:gd name="T5" fmla="*/ 10 h 27"/>
                  <a:gd name="T6" fmla="*/ 8 w 26"/>
                  <a:gd name="T7" fmla="*/ 0 h 27"/>
                  <a:gd name="T8" fmla="*/ 0 w 26"/>
                  <a:gd name="T9" fmla="*/ 8 h 27"/>
                  <a:gd name="T10" fmla="*/ 9 w 26"/>
                  <a:gd name="T11" fmla="*/ 17 h 27"/>
                  <a:gd name="T12" fmla="*/ 18 w 2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7">
                    <a:moveTo>
                      <a:pt x="18" y="27"/>
                    </a:move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0"/>
                      <a:pt x="22" y="15"/>
                      <a:pt x="17" y="10"/>
                    </a:cubicBezTo>
                    <a:cubicBezTo>
                      <a:pt x="13" y="5"/>
                      <a:pt x="8" y="0"/>
                      <a:pt x="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5" y="12"/>
                      <a:pt x="9" y="17"/>
                    </a:cubicBezTo>
                    <a:cubicBezTo>
                      <a:pt x="14" y="22"/>
                      <a:pt x="18" y="27"/>
                      <a:pt x="18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29"/>
              <p:cNvSpPr/>
              <p:nvPr/>
            </p:nvSpPr>
            <p:spPr bwMode="auto">
              <a:xfrm>
                <a:off x="4514850" y="2725738"/>
                <a:ext cx="73025" cy="82550"/>
              </a:xfrm>
              <a:custGeom>
                <a:avLst/>
                <a:gdLst>
                  <a:gd name="T0" fmla="*/ 32 w 46"/>
                  <a:gd name="T1" fmla="*/ 52 h 52"/>
                  <a:gd name="T2" fmla="*/ 46 w 46"/>
                  <a:gd name="T3" fmla="*/ 39 h 52"/>
                  <a:gd name="T4" fmla="*/ 17 w 46"/>
                  <a:gd name="T5" fmla="*/ 0 h 52"/>
                  <a:gd name="T6" fmla="*/ 0 w 46"/>
                  <a:gd name="T7" fmla="*/ 13 h 52"/>
                  <a:gd name="T8" fmla="*/ 32 w 46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52">
                    <a:moveTo>
                      <a:pt x="32" y="52"/>
                    </a:moveTo>
                    <a:lnTo>
                      <a:pt x="46" y="39"/>
                    </a:lnTo>
                    <a:lnTo>
                      <a:pt x="17" y="0"/>
                    </a:lnTo>
                    <a:lnTo>
                      <a:pt x="0" y="13"/>
                    </a:lnTo>
                    <a:lnTo>
                      <a:pt x="32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0"/>
              <p:cNvSpPr/>
              <p:nvPr/>
            </p:nvSpPr>
            <p:spPr bwMode="auto">
              <a:xfrm>
                <a:off x="4584700" y="2819400"/>
                <a:ext cx="71438" cy="82550"/>
              </a:xfrm>
              <a:custGeom>
                <a:avLst/>
                <a:gdLst>
                  <a:gd name="T0" fmla="*/ 15 w 24"/>
                  <a:gd name="T1" fmla="*/ 28 h 28"/>
                  <a:gd name="T2" fmla="*/ 24 w 24"/>
                  <a:gd name="T3" fmla="*/ 22 h 28"/>
                  <a:gd name="T4" fmla="*/ 22 w 24"/>
                  <a:gd name="T5" fmla="*/ 18 h 28"/>
                  <a:gd name="T6" fmla="*/ 17 w 24"/>
                  <a:gd name="T7" fmla="*/ 11 h 28"/>
                  <a:gd name="T8" fmla="*/ 9 w 24"/>
                  <a:gd name="T9" fmla="*/ 0 h 28"/>
                  <a:gd name="T10" fmla="*/ 0 w 24"/>
                  <a:gd name="T11" fmla="*/ 6 h 28"/>
                  <a:gd name="T12" fmla="*/ 8 w 24"/>
                  <a:gd name="T13" fmla="*/ 17 h 28"/>
                  <a:gd name="T14" fmla="*/ 13 w 24"/>
                  <a:gd name="T15" fmla="*/ 24 h 28"/>
                  <a:gd name="T16" fmla="*/ 15 w 24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8">
                    <a:moveTo>
                      <a:pt x="15" y="28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3" y="21"/>
                      <a:pt x="22" y="18"/>
                    </a:cubicBezTo>
                    <a:cubicBezTo>
                      <a:pt x="20" y="16"/>
                      <a:pt x="19" y="13"/>
                      <a:pt x="17" y="11"/>
                    </a:cubicBezTo>
                    <a:cubicBezTo>
                      <a:pt x="13" y="5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" y="11"/>
                      <a:pt x="8" y="17"/>
                    </a:cubicBezTo>
                    <a:cubicBezTo>
                      <a:pt x="10" y="19"/>
                      <a:pt x="11" y="22"/>
                      <a:pt x="13" y="24"/>
                    </a:cubicBezTo>
                    <a:cubicBezTo>
                      <a:pt x="14" y="26"/>
                      <a:pt x="15" y="28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1"/>
              <p:cNvSpPr/>
              <p:nvPr/>
            </p:nvSpPr>
            <p:spPr bwMode="auto">
              <a:xfrm>
                <a:off x="4649788" y="2917825"/>
                <a:ext cx="68263" cy="80963"/>
              </a:xfrm>
              <a:custGeom>
                <a:avLst/>
                <a:gdLst>
                  <a:gd name="T0" fmla="*/ 13 w 23"/>
                  <a:gd name="T1" fmla="*/ 28 h 28"/>
                  <a:gd name="T2" fmla="*/ 23 w 23"/>
                  <a:gd name="T3" fmla="*/ 23 h 28"/>
                  <a:gd name="T4" fmla="*/ 16 w 23"/>
                  <a:gd name="T5" fmla="*/ 11 h 28"/>
                  <a:gd name="T6" fmla="*/ 11 w 23"/>
                  <a:gd name="T7" fmla="*/ 3 h 28"/>
                  <a:gd name="T8" fmla="*/ 9 w 23"/>
                  <a:gd name="T9" fmla="*/ 0 h 28"/>
                  <a:gd name="T10" fmla="*/ 0 w 23"/>
                  <a:gd name="T11" fmla="*/ 6 h 28"/>
                  <a:gd name="T12" fmla="*/ 2 w 23"/>
                  <a:gd name="T13" fmla="*/ 9 h 28"/>
                  <a:gd name="T14" fmla="*/ 7 w 23"/>
                  <a:gd name="T15" fmla="*/ 17 h 28"/>
                  <a:gd name="T16" fmla="*/ 13 w 23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28">
                    <a:moveTo>
                      <a:pt x="13" y="28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19" y="17"/>
                      <a:pt x="16" y="11"/>
                    </a:cubicBezTo>
                    <a:cubicBezTo>
                      <a:pt x="14" y="9"/>
                      <a:pt x="13" y="6"/>
                      <a:pt x="11" y="3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7"/>
                      <a:pt x="2" y="9"/>
                    </a:cubicBezTo>
                    <a:cubicBezTo>
                      <a:pt x="3" y="11"/>
                      <a:pt x="5" y="14"/>
                      <a:pt x="7" y="17"/>
                    </a:cubicBezTo>
                    <a:cubicBezTo>
                      <a:pt x="10" y="23"/>
                      <a:pt x="13" y="28"/>
                      <a:pt x="1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2"/>
              <p:cNvSpPr/>
              <p:nvPr/>
            </p:nvSpPr>
            <p:spPr bwMode="auto">
              <a:xfrm>
                <a:off x="4638675" y="2973388"/>
                <a:ext cx="152400" cy="176213"/>
              </a:xfrm>
              <a:custGeom>
                <a:avLst/>
                <a:gdLst>
                  <a:gd name="T0" fmla="*/ 96 w 96"/>
                  <a:gd name="T1" fmla="*/ 0 h 111"/>
                  <a:gd name="T2" fmla="*/ 94 w 96"/>
                  <a:gd name="T3" fmla="*/ 111 h 111"/>
                  <a:gd name="T4" fmla="*/ 0 w 96"/>
                  <a:gd name="T5" fmla="*/ 55 h 111"/>
                  <a:gd name="T6" fmla="*/ 96 w 96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1">
                    <a:moveTo>
                      <a:pt x="96" y="0"/>
                    </a:moveTo>
                    <a:lnTo>
                      <a:pt x="94" y="111"/>
                    </a:lnTo>
                    <a:lnTo>
                      <a:pt x="0" y="55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85" name="文本框 47"/>
          <p:cNvSpPr txBox="1"/>
          <p:nvPr/>
        </p:nvSpPr>
        <p:spPr>
          <a:xfrm>
            <a:off x="8107680" y="1806575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Cross-Platform Compatibility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6" name="文本框 47"/>
          <p:cNvSpPr txBox="1"/>
          <p:nvPr/>
        </p:nvSpPr>
        <p:spPr>
          <a:xfrm>
            <a:off x="8380095" y="3890010"/>
            <a:ext cx="140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Responsive Design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7" name="文本框 47"/>
          <p:cNvSpPr txBox="1"/>
          <p:nvPr/>
        </p:nvSpPr>
        <p:spPr>
          <a:xfrm>
            <a:off x="7317741" y="2890316"/>
            <a:ext cx="19634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Offline Functionality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8" name="文本框 47"/>
          <p:cNvSpPr txBox="1"/>
          <p:nvPr/>
        </p:nvSpPr>
        <p:spPr>
          <a:xfrm>
            <a:off x="7242175" y="4932680"/>
            <a:ext cx="1934210" cy="478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Built with web technologies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矩形 9"/>
          <p:cNvSpPr/>
          <p:nvPr/>
        </p:nvSpPr>
        <p:spPr>
          <a:xfrm>
            <a:off x="266065" y="141605"/>
            <a:ext cx="11733530" cy="644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8"/>
          <p:cNvSpPr/>
          <p:nvPr/>
        </p:nvSpPr>
        <p:spPr>
          <a:xfrm>
            <a:off x="843280" y="519430"/>
            <a:ext cx="4086860" cy="182880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38"/>
          <p:cNvSpPr/>
          <p:nvPr/>
        </p:nvSpPr>
        <p:spPr>
          <a:xfrm>
            <a:off x="7371715" y="519430"/>
            <a:ext cx="4287520" cy="182880"/>
          </a:xfrm>
          <a:prstGeom prst="roundRect">
            <a:avLst>
              <a:gd name="adj" fmla="val 50000"/>
            </a:avLst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3917315" y="487045"/>
            <a:ext cx="443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noProof="0">
                <a:ln>
                  <a:noFill/>
                </a:ln>
                <a:solidFill>
                  <a:srgbClr val="A1CBB7"/>
                </a:solidFill>
                <a:effectLst/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  <a:sym typeface="+mn-ea"/>
              </a:rPr>
              <a:t>HYBRID WEB APPS</a:t>
            </a:r>
            <a:endParaRPr lang="en-US" altLang="zh-CN" b="1" noProof="0">
              <a:ln>
                <a:noFill/>
              </a:ln>
              <a:solidFill>
                <a:srgbClr val="A1CBB7"/>
              </a:solidFill>
              <a:effectLst/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155180" y="1275511"/>
            <a:ext cx="2969260" cy="4514215"/>
            <a:chOff x="10539" y="1665"/>
            <a:chExt cx="5344" cy="8124"/>
          </a:xfrm>
        </p:grpSpPr>
        <p:sp>
          <p:nvSpPr>
            <p:cNvPr id="38" name="任意多边形: 形状 30"/>
            <p:cNvSpPr/>
            <p:nvPr/>
          </p:nvSpPr>
          <p:spPr>
            <a:xfrm rot="16200000" flipH="1">
              <a:off x="11459" y="5481"/>
              <a:ext cx="8064" cy="432"/>
            </a:xfrm>
            <a:custGeom>
              <a:avLst/>
              <a:gdLst>
                <a:gd name="connsiteX0" fmla="*/ 0 w 3750016"/>
                <a:gd name="connsiteY0" fmla="*/ 0 h 213360"/>
                <a:gd name="connsiteX1" fmla="*/ 3750016 w 3750016"/>
                <a:gd name="connsiteY1" fmla="*/ 0 h 213360"/>
                <a:gd name="connsiteX2" fmla="*/ 3715177 w 3750016"/>
                <a:gd name="connsiteY2" fmla="*/ 39958 h 213360"/>
                <a:gd name="connsiteX3" fmla="*/ 1875008 w 3750016"/>
                <a:gd name="connsiteY3" fmla="*/ 213360 h 213360"/>
                <a:gd name="connsiteX4" fmla="*/ 34839 w 3750016"/>
                <a:gd name="connsiteY4" fmla="*/ 39958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016" h="213360">
                  <a:moveTo>
                    <a:pt x="0" y="0"/>
                  </a:moveTo>
                  <a:lnTo>
                    <a:pt x="3750016" y="0"/>
                  </a:lnTo>
                  <a:lnTo>
                    <a:pt x="3715177" y="39958"/>
                  </a:lnTo>
                  <a:cubicBezTo>
                    <a:pt x="3540030" y="138918"/>
                    <a:pt x="2782710" y="213360"/>
                    <a:pt x="1875008" y="213360"/>
                  </a:cubicBezTo>
                  <a:cubicBezTo>
                    <a:pt x="967307" y="213360"/>
                    <a:pt x="209986" y="138918"/>
                    <a:pt x="34839" y="39958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F7F7F">
                    <a:alpha val="0"/>
                  </a:srgb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任意多边形: 形状 30"/>
            <p:cNvSpPr/>
            <p:nvPr/>
          </p:nvSpPr>
          <p:spPr>
            <a:xfrm rot="5400000">
              <a:off x="6880" y="5481"/>
              <a:ext cx="8064" cy="432"/>
            </a:xfrm>
            <a:custGeom>
              <a:avLst/>
              <a:gdLst>
                <a:gd name="connsiteX0" fmla="*/ 0 w 3750016"/>
                <a:gd name="connsiteY0" fmla="*/ 0 h 213360"/>
                <a:gd name="connsiteX1" fmla="*/ 3750016 w 3750016"/>
                <a:gd name="connsiteY1" fmla="*/ 0 h 213360"/>
                <a:gd name="connsiteX2" fmla="*/ 3715177 w 3750016"/>
                <a:gd name="connsiteY2" fmla="*/ 39958 h 213360"/>
                <a:gd name="connsiteX3" fmla="*/ 1875008 w 3750016"/>
                <a:gd name="connsiteY3" fmla="*/ 213360 h 213360"/>
                <a:gd name="connsiteX4" fmla="*/ 34839 w 3750016"/>
                <a:gd name="connsiteY4" fmla="*/ 39958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0016" h="213360">
                  <a:moveTo>
                    <a:pt x="0" y="0"/>
                  </a:moveTo>
                  <a:lnTo>
                    <a:pt x="3750016" y="0"/>
                  </a:lnTo>
                  <a:lnTo>
                    <a:pt x="3715177" y="39958"/>
                  </a:lnTo>
                  <a:cubicBezTo>
                    <a:pt x="3540030" y="138918"/>
                    <a:pt x="2782710" y="213360"/>
                    <a:pt x="1875008" y="213360"/>
                  </a:cubicBezTo>
                  <a:cubicBezTo>
                    <a:pt x="967307" y="213360"/>
                    <a:pt x="209986" y="138918"/>
                    <a:pt x="34839" y="39958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7F7F7F">
                    <a:alpha val="0"/>
                  </a:srgbClr>
                </a:gs>
                <a:gs pos="0">
                  <a:schemeClr val="bg1">
                    <a:lumMod val="50000"/>
                    <a:alpha val="0"/>
                  </a:schemeClr>
                </a:gs>
                <a:gs pos="100000">
                  <a:schemeClr val="bg1">
                    <a:lumMod val="50000"/>
                    <a:alpha val="2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11829" y="2401"/>
              <a:ext cx="4054" cy="1532"/>
            </a:xfrm>
            <a:custGeom>
              <a:avLst/>
              <a:gdLst>
                <a:gd name="T0" fmla="*/ 2254 w 2546"/>
                <a:gd name="T1" fmla="*/ 0 h 963"/>
                <a:gd name="T2" fmla="*/ 2165 w 2546"/>
                <a:gd name="T3" fmla="*/ 0 h 963"/>
                <a:gd name="T4" fmla="*/ 455 w 2546"/>
                <a:gd name="T5" fmla="*/ 0 h 963"/>
                <a:gd name="T6" fmla="*/ 0 w 2546"/>
                <a:gd name="T7" fmla="*/ 436 h 963"/>
                <a:gd name="T8" fmla="*/ 455 w 2546"/>
                <a:gd name="T9" fmla="*/ 871 h 963"/>
                <a:gd name="T10" fmla="*/ 2165 w 2546"/>
                <a:gd name="T11" fmla="*/ 871 h 963"/>
                <a:gd name="T12" fmla="*/ 2310 w 2546"/>
                <a:gd name="T13" fmla="*/ 871 h 963"/>
                <a:gd name="T14" fmla="*/ 2546 w 2546"/>
                <a:gd name="T15" fmla="*/ 963 h 963"/>
                <a:gd name="T16" fmla="*/ 2546 w 2546"/>
                <a:gd name="T17" fmla="*/ 127 h 963"/>
                <a:gd name="T18" fmla="*/ 2254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254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55" y="871"/>
                    <a:pt x="455" y="871"/>
                    <a:pt x="455" y="871"/>
                  </a:cubicBezTo>
                  <a:cubicBezTo>
                    <a:pt x="2165" y="871"/>
                    <a:pt x="2165" y="871"/>
                    <a:pt x="2165" y="871"/>
                  </a:cubicBezTo>
                  <a:cubicBezTo>
                    <a:pt x="2310" y="871"/>
                    <a:pt x="2310" y="871"/>
                    <a:pt x="2310" y="871"/>
                  </a:cubicBezTo>
                  <a:cubicBezTo>
                    <a:pt x="2440" y="871"/>
                    <a:pt x="2546" y="912"/>
                    <a:pt x="2546" y="963"/>
                  </a:cubicBezTo>
                  <a:cubicBezTo>
                    <a:pt x="2546" y="127"/>
                    <a:pt x="2546" y="127"/>
                    <a:pt x="2546" y="127"/>
                  </a:cubicBezTo>
                  <a:cubicBezTo>
                    <a:pt x="2546" y="57"/>
                    <a:pt x="2415" y="0"/>
                    <a:pt x="2254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15277" y="3786"/>
              <a:ext cx="606" cy="294"/>
            </a:xfrm>
            <a:custGeom>
              <a:avLst/>
              <a:gdLst>
                <a:gd name="T0" fmla="*/ 145 w 381"/>
                <a:gd name="T1" fmla="*/ 0 h 185"/>
                <a:gd name="T2" fmla="*/ 0 w 381"/>
                <a:gd name="T3" fmla="*/ 0 h 185"/>
                <a:gd name="T4" fmla="*/ 0 w 381"/>
                <a:gd name="T5" fmla="*/ 185 h 185"/>
                <a:gd name="T6" fmla="*/ 145 w 381"/>
                <a:gd name="T7" fmla="*/ 185 h 185"/>
                <a:gd name="T8" fmla="*/ 381 w 381"/>
                <a:gd name="T9" fmla="*/ 92 h 185"/>
                <a:gd name="T10" fmla="*/ 145 w 381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185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275" y="185"/>
                    <a:pt x="381" y="143"/>
                    <a:pt x="381" y="92"/>
                  </a:cubicBezTo>
                  <a:cubicBezTo>
                    <a:pt x="381" y="41"/>
                    <a:pt x="275" y="0"/>
                    <a:pt x="145" y="0"/>
                  </a:cubicBezTo>
                  <a:close/>
                </a:path>
              </a:pathLst>
            </a:custGeom>
            <a:solidFill>
              <a:srgbClr val="A1CB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11829" y="6208"/>
              <a:ext cx="4054" cy="1530"/>
            </a:xfrm>
            <a:custGeom>
              <a:avLst/>
              <a:gdLst>
                <a:gd name="T0" fmla="*/ 2254 w 2546"/>
                <a:gd name="T1" fmla="*/ 0 h 963"/>
                <a:gd name="T2" fmla="*/ 2165 w 2546"/>
                <a:gd name="T3" fmla="*/ 0 h 963"/>
                <a:gd name="T4" fmla="*/ 455 w 2546"/>
                <a:gd name="T5" fmla="*/ 0 h 963"/>
                <a:gd name="T6" fmla="*/ 0 w 2546"/>
                <a:gd name="T7" fmla="*/ 436 h 963"/>
                <a:gd name="T8" fmla="*/ 455 w 2546"/>
                <a:gd name="T9" fmla="*/ 871 h 963"/>
                <a:gd name="T10" fmla="*/ 2165 w 2546"/>
                <a:gd name="T11" fmla="*/ 871 h 963"/>
                <a:gd name="T12" fmla="*/ 2310 w 2546"/>
                <a:gd name="T13" fmla="*/ 871 h 963"/>
                <a:gd name="T14" fmla="*/ 2546 w 2546"/>
                <a:gd name="T15" fmla="*/ 963 h 963"/>
                <a:gd name="T16" fmla="*/ 2546 w 2546"/>
                <a:gd name="T17" fmla="*/ 127 h 963"/>
                <a:gd name="T18" fmla="*/ 2254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254" y="0"/>
                  </a:moveTo>
                  <a:cubicBezTo>
                    <a:pt x="2165" y="0"/>
                    <a:pt x="2165" y="0"/>
                    <a:pt x="2165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455" y="871"/>
                    <a:pt x="455" y="871"/>
                    <a:pt x="455" y="871"/>
                  </a:cubicBezTo>
                  <a:cubicBezTo>
                    <a:pt x="2165" y="871"/>
                    <a:pt x="2165" y="871"/>
                    <a:pt x="2165" y="871"/>
                  </a:cubicBezTo>
                  <a:cubicBezTo>
                    <a:pt x="2310" y="871"/>
                    <a:pt x="2310" y="871"/>
                    <a:pt x="2310" y="871"/>
                  </a:cubicBezTo>
                  <a:cubicBezTo>
                    <a:pt x="2440" y="871"/>
                    <a:pt x="2546" y="912"/>
                    <a:pt x="2546" y="963"/>
                  </a:cubicBezTo>
                  <a:cubicBezTo>
                    <a:pt x="2546" y="127"/>
                    <a:pt x="2546" y="127"/>
                    <a:pt x="2546" y="127"/>
                  </a:cubicBezTo>
                  <a:cubicBezTo>
                    <a:pt x="2546" y="57"/>
                    <a:pt x="2415" y="0"/>
                    <a:pt x="2254" y="0"/>
                  </a:cubicBezTo>
                  <a:close/>
                </a:path>
              </a:pathLst>
            </a:custGeom>
            <a:solidFill>
              <a:srgbClr val="E7C4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0"/>
            <p:cNvSpPr/>
            <p:nvPr/>
          </p:nvSpPr>
          <p:spPr bwMode="auto">
            <a:xfrm>
              <a:off x="15277" y="7593"/>
              <a:ext cx="606" cy="293"/>
            </a:xfrm>
            <a:custGeom>
              <a:avLst/>
              <a:gdLst>
                <a:gd name="T0" fmla="*/ 145 w 381"/>
                <a:gd name="T1" fmla="*/ 0 h 184"/>
                <a:gd name="T2" fmla="*/ 0 w 381"/>
                <a:gd name="T3" fmla="*/ 0 h 184"/>
                <a:gd name="T4" fmla="*/ 0 w 381"/>
                <a:gd name="T5" fmla="*/ 184 h 184"/>
                <a:gd name="T6" fmla="*/ 145 w 381"/>
                <a:gd name="T7" fmla="*/ 184 h 184"/>
                <a:gd name="T8" fmla="*/ 381 w 381"/>
                <a:gd name="T9" fmla="*/ 92 h 184"/>
                <a:gd name="T10" fmla="*/ 145 w 38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1" h="184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275" y="184"/>
                    <a:pt x="381" y="143"/>
                    <a:pt x="381" y="92"/>
                  </a:cubicBezTo>
                  <a:cubicBezTo>
                    <a:pt x="381" y="41"/>
                    <a:pt x="275" y="0"/>
                    <a:pt x="145" y="0"/>
                  </a:cubicBezTo>
                  <a:close/>
                </a:path>
              </a:pathLst>
            </a:custGeom>
            <a:solidFill>
              <a:srgbClr val="E7C4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10539" y="8112"/>
              <a:ext cx="4054" cy="1528"/>
            </a:xfrm>
            <a:custGeom>
              <a:avLst/>
              <a:gdLst>
                <a:gd name="T0" fmla="*/ 292 w 2546"/>
                <a:gd name="T1" fmla="*/ 0 h 962"/>
                <a:gd name="T2" fmla="*/ 382 w 2546"/>
                <a:gd name="T3" fmla="*/ 0 h 962"/>
                <a:gd name="T4" fmla="*/ 2091 w 2546"/>
                <a:gd name="T5" fmla="*/ 0 h 962"/>
                <a:gd name="T6" fmla="*/ 2546 w 2546"/>
                <a:gd name="T7" fmla="*/ 435 h 962"/>
                <a:gd name="T8" fmla="*/ 2091 w 2546"/>
                <a:gd name="T9" fmla="*/ 870 h 962"/>
                <a:gd name="T10" fmla="*/ 382 w 2546"/>
                <a:gd name="T11" fmla="*/ 870 h 962"/>
                <a:gd name="T12" fmla="*/ 236 w 2546"/>
                <a:gd name="T13" fmla="*/ 870 h 962"/>
                <a:gd name="T14" fmla="*/ 0 w 2546"/>
                <a:gd name="T15" fmla="*/ 962 h 962"/>
                <a:gd name="T16" fmla="*/ 0 w 2546"/>
                <a:gd name="T17" fmla="*/ 126 h 962"/>
                <a:gd name="T18" fmla="*/ 292 w 2546"/>
                <a:gd name="T19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2">
                  <a:moveTo>
                    <a:pt x="292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2091" y="0"/>
                    <a:pt x="2091" y="0"/>
                    <a:pt x="2091" y="0"/>
                  </a:cubicBezTo>
                  <a:cubicBezTo>
                    <a:pt x="2546" y="435"/>
                    <a:pt x="2546" y="435"/>
                    <a:pt x="2546" y="435"/>
                  </a:cubicBezTo>
                  <a:cubicBezTo>
                    <a:pt x="2091" y="870"/>
                    <a:pt x="2091" y="870"/>
                    <a:pt x="2091" y="870"/>
                  </a:cubicBezTo>
                  <a:cubicBezTo>
                    <a:pt x="382" y="870"/>
                    <a:pt x="382" y="870"/>
                    <a:pt x="382" y="870"/>
                  </a:cubicBezTo>
                  <a:cubicBezTo>
                    <a:pt x="236" y="870"/>
                    <a:pt x="236" y="870"/>
                    <a:pt x="236" y="870"/>
                  </a:cubicBezTo>
                  <a:cubicBezTo>
                    <a:pt x="106" y="870"/>
                    <a:pt x="0" y="912"/>
                    <a:pt x="0" y="96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6"/>
                    <a:pt x="131" y="0"/>
                    <a:pt x="292" y="0"/>
                  </a:cubicBezTo>
                  <a:close/>
                </a:path>
              </a:pathLst>
            </a:custGeom>
            <a:solidFill>
              <a:srgbClr val="7787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10539" y="9495"/>
              <a:ext cx="608" cy="294"/>
            </a:xfrm>
            <a:custGeom>
              <a:avLst/>
              <a:gdLst>
                <a:gd name="T0" fmla="*/ 236 w 382"/>
                <a:gd name="T1" fmla="*/ 0 h 185"/>
                <a:gd name="T2" fmla="*/ 382 w 382"/>
                <a:gd name="T3" fmla="*/ 0 h 185"/>
                <a:gd name="T4" fmla="*/ 382 w 382"/>
                <a:gd name="T5" fmla="*/ 185 h 185"/>
                <a:gd name="T6" fmla="*/ 236 w 382"/>
                <a:gd name="T7" fmla="*/ 185 h 185"/>
                <a:gd name="T8" fmla="*/ 0 w 382"/>
                <a:gd name="T9" fmla="*/ 92 h 185"/>
                <a:gd name="T10" fmla="*/ 236 w 382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85">
                  <a:moveTo>
                    <a:pt x="236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185"/>
                    <a:pt x="382" y="185"/>
                    <a:pt x="382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106" y="185"/>
                    <a:pt x="0" y="143"/>
                    <a:pt x="0" y="92"/>
                  </a:cubicBezTo>
                  <a:cubicBezTo>
                    <a:pt x="0" y="42"/>
                    <a:pt x="106" y="0"/>
                    <a:pt x="236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10539" y="4305"/>
              <a:ext cx="4054" cy="1532"/>
            </a:xfrm>
            <a:custGeom>
              <a:avLst/>
              <a:gdLst>
                <a:gd name="T0" fmla="*/ 292 w 2546"/>
                <a:gd name="T1" fmla="*/ 0 h 963"/>
                <a:gd name="T2" fmla="*/ 382 w 2546"/>
                <a:gd name="T3" fmla="*/ 0 h 963"/>
                <a:gd name="T4" fmla="*/ 2091 w 2546"/>
                <a:gd name="T5" fmla="*/ 0 h 963"/>
                <a:gd name="T6" fmla="*/ 2546 w 2546"/>
                <a:gd name="T7" fmla="*/ 435 h 963"/>
                <a:gd name="T8" fmla="*/ 2091 w 2546"/>
                <a:gd name="T9" fmla="*/ 870 h 963"/>
                <a:gd name="T10" fmla="*/ 382 w 2546"/>
                <a:gd name="T11" fmla="*/ 870 h 963"/>
                <a:gd name="T12" fmla="*/ 236 w 2546"/>
                <a:gd name="T13" fmla="*/ 870 h 963"/>
                <a:gd name="T14" fmla="*/ 0 w 2546"/>
                <a:gd name="T15" fmla="*/ 963 h 963"/>
                <a:gd name="T16" fmla="*/ 0 w 2546"/>
                <a:gd name="T17" fmla="*/ 127 h 963"/>
                <a:gd name="T18" fmla="*/ 292 w 2546"/>
                <a:gd name="T1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6" h="963">
                  <a:moveTo>
                    <a:pt x="292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2091" y="0"/>
                    <a:pt x="2091" y="0"/>
                    <a:pt x="2091" y="0"/>
                  </a:cubicBezTo>
                  <a:cubicBezTo>
                    <a:pt x="2546" y="435"/>
                    <a:pt x="2546" y="435"/>
                    <a:pt x="2546" y="435"/>
                  </a:cubicBezTo>
                  <a:cubicBezTo>
                    <a:pt x="2091" y="870"/>
                    <a:pt x="2091" y="870"/>
                    <a:pt x="2091" y="870"/>
                  </a:cubicBezTo>
                  <a:cubicBezTo>
                    <a:pt x="382" y="870"/>
                    <a:pt x="382" y="870"/>
                    <a:pt x="382" y="870"/>
                  </a:cubicBezTo>
                  <a:cubicBezTo>
                    <a:pt x="236" y="870"/>
                    <a:pt x="236" y="870"/>
                    <a:pt x="236" y="870"/>
                  </a:cubicBezTo>
                  <a:cubicBezTo>
                    <a:pt x="106" y="870"/>
                    <a:pt x="0" y="912"/>
                    <a:pt x="0" y="963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7"/>
                    <a:pt x="131" y="0"/>
                    <a:pt x="292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14"/>
            <p:cNvSpPr/>
            <p:nvPr/>
          </p:nvSpPr>
          <p:spPr bwMode="auto">
            <a:xfrm>
              <a:off x="10539" y="5688"/>
              <a:ext cx="608" cy="294"/>
            </a:xfrm>
            <a:custGeom>
              <a:avLst/>
              <a:gdLst>
                <a:gd name="T0" fmla="*/ 236 w 382"/>
                <a:gd name="T1" fmla="*/ 0 h 185"/>
                <a:gd name="T2" fmla="*/ 382 w 382"/>
                <a:gd name="T3" fmla="*/ 0 h 185"/>
                <a:gd name="T4" fmla="*/ 382 w 382"/>
                <a:gd name="T5" fmla="*/ 185 h 185"/>
                <a:gd name="T6" fmla="*/ 236 w 382"/>
                <a:gd name="T7" fmla="*/ 185 h 185"/>
                <a:gd name="T8" fmla="*/ 0 w 382"/>
                <a:gd name="T9" fmla="*/ 93 h 185"/>
                <a:gd name="T10" fmla="*/ 236 w 382"/>
                <a:gd name="T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85">
                  <a:moveTo>
                    <a:pt x="236" y="0"/>
                  </a:moveTo>
                  <a:cubicBezTo>
                    <a:pt x="382" y="0"/>
                    <a:pt x="382" y="0"/>
                    <a:pt x="382" y="0"/>
                  </a:cubicBezTo>
                  <a:cubicBezTo>
                    <a:pt x="382" y="185"/>
                    <a:pt x="382" y="185"/>
                    <a:pt x="382" y="185"/>
                  </a:cubicBezTo>
                  <a:cubicBezTo>
                    <a:pt x="236" y="185"/>
                    <a:pt x="236" y="185"/>
                    <a:pt x="236" y="185"/>
                  </a:cubicBezTo>
                  <a:cubicBezTo>
                    <a:pt x="106" y="185"/>
                    <a:pt x="0" y="144"/>
                    <a:pt x="0" y="93"/>
                  </a:cubicBezTo>
                  <a:cubicBezTo>
                    <a:pt x="0" y="42"/>
                    <a:pt x="106" y="0"/>
                    <a:pt x="236" y="0"/>
                  </a:cubicBez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Text Box 88"/>
          <p:cNvSpPr txBox="1"/>
          <p:nvPr/>
        </p:nvSpPr>
        <p:spPr>
          <a:xfrm>
            <a:off x="981075" y="1028700"/>
            <a:ext cx="5843270" cy="541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9" name="椭圆 28"/>
          <p:cNvSpPr/>
          <p:nvPr/>
        </p:nvSpPr>
        <p:spPr>
          <a:xfrm>
            <a:off x="1165392" y="1444789"/>
            <a:ext cx="562678" cy="562678"/>
          </a:xfrm>
          <a:prstGeom prst="ellipse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28"/>
          <p:cNvSpPr/>
          <p:nvPr/>
        </p:nvSpPr>
        <p:spPr>
          <a:xfrm>
            <a:off x="1165392" y="2598584"/>
            <a:ext cx="562678" cy="562678"/>
          </a:xfrm>
          <a:prstGeom prst="ellipse">
            <a:avLst/>
          </a:prstGeom>
          <a:solidFill>
            <a:srgbClr val="A1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65392" y="3797425"/>
            <a:ext cx="562678" cy="562678"/>
          </a:xfrm>
          <a:prstGeom prst="ellipse">
            <a:avLst/>
          </a:prstGeom>
          <a:solidFill>
            <a:srgbClr val="E7C4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65392" y="5056928"/>
            <a:ext cx="562678" cy="562678"/>
          </a:xfrm>
          <a:prstGeom prst="ellipse">
            <a:avLst/>
          </a:prstGeom>
          <a:solidFill>
            <a:srgbClr val="778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29"/>
          <p:cNvSpPr/>
          <p:nvPr/>
        </p:nvSpPr>
        <p:spPr>
          <a:xfrm flipH="1">
            <a:off x="2066925" y="1409065"/>
            <a:ext cx="457390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Developers can write code once and deploy it across multiple platforms (iOS, Android, etc.).</a:t>
            </a:r>
            <a:endParaRPr kumimoji="0" lang="en-US" altLang="zh-CN" sz="12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36" name="矩形 29"/>
          <p:cNvSpPr/>
          <p:nvPr/>
        </p:nvSpPr>
        <p:spPr>
          <a:xfrm flipH="1">
            <a:off x="2193925" y="2617470"/>
            <a:ext cx="457390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Hybrid apps can access certain native features through plugins or APIs, although performance might be impacted.</a:t>
            </a:r>
            <a:endParaRPr kumimoji="0" lang="en-US" altLang="zh-CN" sz="12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8" name="矩形 29"/>
          <p:cNvSpPr/>
          <p:nvPr/>
        </p:nvSpPr>
        <p:spPr>
          <a:xfrm flipH="1">
            <a:off x="2193925" y="3792220"/>
            <a:ext cx="4573905" cy="64516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They offer faster development cycles compared to native apps, as developers can reuse code across platforms.</a:t>
            </a:r>
            <a:endParaRPr kumimoji="0" lang="en-US" altLang="zh-CN" sz="12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49" name="矩形 29"/>
          <p:cNvSpPr/>
          <p:nvPr/>
        </p:nvSpPr>
        <p:spPr>
          <a:xfrm flipH="1">
            <a:off x="2066925" y="5111115"/>
            <a:ext cx="4573905" cy="3683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anose="020B0604020202020204" pitchFamily="34" charset="0"/>
                <a:ea typeface="阿里巴巴普惠体 L" panose="00020600040101010101" pitchFamily="18" charset="-122"/>
                <a:cs typeface="Arial" panose="020B0604020202020204" pitchFamily="34" charset="0"/>
              </a:rPr>
              <a:t>Hybrid apps are distributed through app stores like native apps.</a:t>
            </a:r>
            <a:endParaRPr kumimoji="0" lang="en-US" altLang="zh-CN" sz="12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anose="020B0604020202020204" pitchFamily="34" charset="0"/>
              <a:ea typeface="阿里巴巴普惠体 L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85" name="文本框 47"/>
          <p:cNvSpPr txBox="1"/>
          <p:nvPr/>
        </p:nvSpPr>
        <p:spPr>
          <a:xfrm>
            <a:off x="8107680" y="1806575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Cross-Platform Development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0" name="文本框 47"/>
          <p:cNvSpPr txBox="1"/>
          <p:nvPr/>
        </p:nvSpPr>
        <p:spPr>
          <a:xfrm>
            <a:off x="8201025" y="3896995"/>
            <a:ext cx="1923415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Faster Development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3" name="文本框 47"/>
          <p:cNvSpPr txBox="1"/>
          <p:nvPr/>
        </p:nvSpPr>
        <p:spPr>
          <a:xfrm>
            <a:off x="7371715" y="2771140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Access to Native Features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4" name="文本框 47"/>
          <p:cNvSpPr txBox="1"/>
          <p:nvPr/>
        </p:nvSpPr>
        <p:spPr>
          <a:xfrm>
            <a:off x="7242175" y="4990465"/>
            <a:ext cx="1918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Distribution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242" y="0"/>
            <a:ext cx="12198484" cy="6858000"/>
            <a:chOff x="-3242" y="0"/>
            <a:chExt cx="12198484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1CB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27272" y="0"/>
                <a:ext cx="6937456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65708" y="141457"/>
              <a:ext cx="11860584" cy="65750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-3242" y="1145163"/>
              <a:ext cx="269131" cy="4670771"/>
              <a:chOff x="-3242" y="1145163"/>
              <a:chExt cx="269131" cy="4670771"/>
            </a:xfrm>
          </p:grpSpPr>
          <p:sp>
            <p:nvSpPr>
              <p:cNvPr id="20" name="平行四边形 19"/>
              <p:cNvSpPr/>
              <p:nvPr/>
            </p:nvSpPr>
            <p:spPr>
              <a:xfrm rot="16200000" flipH="1">
                <a:off x="-218963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 rot="16200000" flipH="1">
                <a:off x="-218963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平行四边形 21"/>
              <p:cNvSpPr/>
              <p:nvPr/>
            </p:nvSpPr>
            <p:spPr>
              <a:xfrm rot="16200000" flipH="1">
                <a:off x="-218963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平行四边形 22"/>
              <p:cNvSpPr/>
              <p:nvPr/>
            </p:nvSpPr>
            <p:spPr>
              <a:xfrm rot="16200000" flipH="1">
                <a:off x="-218963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6200000" flipH="1">
                <a:off x="-218963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 flipH="1">
                <a:off x="-218963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16200000" flipH="1">
                <a:off x="-218963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926111" y="1145163"/>
              <a:ext cx="269131" cy="4670771"/>
              <a:chOff x="11926111" y="1145163"/>
              <a:chExt cx="269131" cy="4670771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11710390" y="13608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11710390" y="20225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11710390" y="26842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平行四边形 15"/>
              <p:cNvSpPr/>
              <p:nvPr/>
            </p:nvSpPr>
            <p:spPr>
              <a:xfrm rot="16200000" flipH="1">
                <a:off x="11710390" y="33459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 rot="16200000" flipH="1">
                <a:off x="11710390" y="40076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 rot="16200000" flipH="1">
                <a:off x="11710390" y="4669384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 rot="16200000" flipH="1">
                <a:off x="11710390" y="5331082"/>
                <a:ext cx="700573" cy="269131"/>
              </a:xfrm>
              <a:prstGeom prst="parallelogram">
                <a:avLst>
                  <a:gd name="adj" fmla="val 1408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1307151" y="1817443"/>
            <a:ext cx="26658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Native apps generally offer the best performance, followed by hybrid apps, while PWAs might lag behind due to limitations of browser environments..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0865" y="1268095"/>
            <a:ext cx="21291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776623" y="2203644"/>
            <a:ext cx="1115016" cy="1115016"/>
            <a:chOff x="2804567" y="973905"/>
            <a:chExt cx="743636" cy="743636"/>
          </a:xfrm>
        </p:grpSpPr>
        <p:sp>
          <p:nvSpPr>
            <p:cNvPr id="34" name="一橙设计盗版必究"/>
            <p:cNvSpPr/>
            <p:nvPr/>
          </p:nvSpPr>
          <p:spPr>
            <a:xfrm flipH="1">
              <a:off x="2804567" y="973905"/>
              <a:ext cx="743636" cy="743636"/>
            </a:xfrm>
            <a:prstGeom prst="ellipse">
              <a:avLst/>
            </a:pr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1"/>
            <p:cNvSpPr/>
            <p:nvPr/>
          </p:nvSpPr>
          <p:spPr>
            <a:xfrm>
              <a:off x="3012980" y="1210574"/>
              <a:ext cx="326810" cy="33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600" extrusionOk="0">
                  <a:moveTo>
                    <a:pt x="20127" y="844"/>
                  </a:moveTo>
                  <a:cubicBezTo>
                    <a:pt x="19413" y="337"/>
                    <a:pt x="18699" y="0"/>
                    <a:pt x="17806" y="0"/>
                  </a:cubicBezTo>
                  <a:cubicBezTo>
                    <a:pt x="17092" y="0"/>
                    <a:pt x="16378" y="337"/>
                    <a:pt x="15664" y="844"/>
                  </a:cubicBezTo>
                  <a:cubicBezTo>
                    <a:pt x="1205" y="14513"/>
                    <a:pt x="1205" y="14513"/>
                    <a:pt x="1205" y="14513"/>
                  </a:cubicBezTo>
                  <a:cubicBezTo>
                    <a:pt x="-402" y="16031"/>
                    <a:pt x="-402" y="18731"/>
                    <a:pt x="1205" y="20419"/>
                  </a:cubicBezTo>
                  <a:cubicBezTo>
                    <a:pt x="2097" y="21094"/>
                    <a:pt x="3168" y="21600"/>
                    <a:pt x="4418" y="21600"/>
                  </a:cubicBezTo>
                  <a:cubicBezTo>
                    <a:pt x="5489" y="21600"/>
                    <a:pt x="6560" y="21094"/>
                    <a:pt x="7453" y="20419"/>
                  </a:cubicBezTo>
                  <a:cubicBezTo>
                    <a:pt x="19056" y="9281"/>
                    <a:pt x="19056" y="9281"/>
                    <a:pt x="19056" y="9281"/>
                  </a:cubicBezTo>
                  <a:cubicBezTo>
                    <a:pt x="19234" y="9113"/>
                    <a:pt x="19234" y="8944"/>
                    <a:pt x="19056" y="8775"/>
                  </a:cubicBezTo>
                  <a:cubicBezTo>
                    <a:pt x="18877" y="8606"/>
                    <a:pt x="18699" y="8606"/>
                    <a:pt x="18520" y="8775"/>
                  </a:cubicBezTo>
                  <a:cubicBezTo>
                    <a:pt x="6917" y="19744"/>
                    <a:pt x="6917" y="19744"/>
                    <a:pt x="6917" y="19744"/>
                  </a:cubicBezTo>
                  <a:cubicBezTo>
                    <a:pt x="6203" y="20419"/>
                    <a:pt x="5310" y="20756"/>
                    <a:pt x="4418" y="20756"/>
                  </a:cubicBezTo>
                  <a:cubicBezTo>
                    <a:pt x="3347" y="20756"/>
                    <a:pt x="2454" y="20419"/>
                    <a:pt x="1919" y="19744"/>
                  </a:cubicBezTo>
                  <a:cubicBezTo>
                    <a:pt x="1205" y="19238"/>
                    <a:pt x="848" y="18394"/>
                    <a:pt x="848" y="17381"/>
                  </a:cubicBezTo>
                  <a:cubicBezTo>
                    <a:pt x="848" y="16537"/>
                    <a:pt x="1205" y="15694"/>
                    <a:pt x="1919" y="15019"/>
                  </a:cubicBezTo>
                  <a:cubicBezTo>
                    <a:pt x="16378" y="1350"/>
                    <a:pt x="16378" y="1350"/>
                    <a:pt x="16378" y="1350"/>
                  </a:cubicBezTo>
                  <a:cubicBezTo>
                    <a:pt x="17092" y="506"/>
                    <a:pt x="18699" y="506"/>
                    <a:pt x="19413" y="1350"/>
                  </a:cubicBezTo>
                  <a:cubicBezTo>
                    <a:pt x="20305" y="2194"/>
                    <a:pt x="20305" y="3544"/>
                    <a:pt x="19413" y="4387"/>
                  </a:cubicBezTo>
                  <a:cubicBezTo>
                    <a:pt x="6024" y="17213"/>
                    <a:pt x="6024" y="17213"/>
                    <a:pt x="6024" y="17213"/>
                  </a:cubicBezTo>
                  <a:cubicBezTo>
                    <a:pt x="5667" y="17550"/>
                    <a:pt x="4953" y="17381"/>
                    <a:pt x="4596" y="17213"/>
                  </a:cubicBezTo>
                  <a:cubicBezTo>
                    <a:pt x="4239" y="16875"/>
                    <a:pt x="4239" y="16200"/>
                    <a:pt x="4596" y="15863"/>
                  </a:cubicBezTo>
                  <a:cubicBezTo>
                    <a:pt x="15307" y="5738"/>
                    <a:pt x="15307" y="5738"/>
                    <a:pt x="15307" y="5738"/>
                  </a:cubicBezTo>
                  <a:cubicBezTo>
                    <a:pt x="15486" y="5738"/>
                    <a:pt x="15486" y="5569"/>
                    <a:pt x="15486" y="5569"/>
                  </a:cubicBezTo>
                  <a:cubicBezTo>
                    <a:pt x="15486" y="5400"/>
                    <a:pt x="15486" y="5231"/>
                    <a:pt x="15307" y="5231"/>
                  </a:cubicBezTo>
                  <a:cubicBezTo>
                    <a:pt x="15307" y="5063"/>
                    <a:pt x="14950" y="5063"/>
                    <a:pt x="14772" y="5231"/>
                  </a:cubicBezTo>
                  <a:cubicBezTo>
                    <a:pt x="4061" y="15356"/>
                    <a:pt x="4061" y="15356"/>
                    <a:pt x="4061" y="15356"/>
                  </a:cubicBezTo>
                  <a:cubicBezTo>
                    <a:pt x="3347" y="16031"/>
                    <a:pt x="3347" y="17044"/>
                    <a:pt x="4061" y="17719"/>
                  </a:cubicBezTo>
                  <a:cubicBezTo>
                    <a:pt x="4775" y="18225"/>
                    <a:pt x="5846" y="18225"/>
                    <a:pt x="6560" y="17719"/>
                  </a:cubicBezTo>
                  <a:cubicBezTo>
                    <a:pt x="20127" y="4894"/>
                    <a:pt x="20127" y="4894"/>
                    <a:pt x="20127" y="4894"/>
                  </a:cubicBezTo>
                  <a:cubicBezTo>
                    <a:pt x="21198" y="3712"/>
                    <a:pt x="21198" y="1856"/>
                    <a:pt x="20127" y="84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340552" y="4894766"/>
            <a:ext cx="263242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PWAs and hybrid apps typically have shorter development cycles compared to native apps, as they allow code reuse across platforms.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19860" y="4376420"/>
            <a:ext cx="254508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DEVELOPMENT TIME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175543" y="1870699"/>
            <a:ext cx="263242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Native and hybrid apps are distributed through app stores, whereas PWAs are accessible via web URLs, potentially reaching a wider audience.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75625" y="1352550"/>
            <a:ext cx="32137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DISTRIBUTION AND REACH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75543" y="4894766"/>
            <a:ext cx="263242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  <a:t>Native apps have the most comprehensive access to device features, followed by hybrid apps, while PWAs have limited access.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75625" y="4376420"/>
            <a:ext cx="35655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DEVICE FEATURES ACCESS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328330" y="2203644"/>
            <a:ext cx="1115016" cy="1115016"/>
            <a:chOff x="5559949" y="973905"/>
            <a:chExt cx="743636" cy="743636"/>
          </a:xfrm>
        </p:grpSpPr>
        <p:sp>
          <p:nvSpPr>
            <p:cNvPr id="49" name="一橙设计盗版必究"/>
            <p:cNvSpPr/>
            <p:nvPr/>
          </p:nvSpPr>
          <p:spPr>
            <a:xfrm flipH="1">
              <a:off x="5559949" y="973905"/>
              <a:ext cx="743636" cy="743636"/>
            </a:xfrm>
            <a:prstGeom prst="ellipse">
              <a:avLst/>
            </a:prstGeom>
            <a:solidFill>
              <a:srgbClr val="A1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5753113" y="1191817"/>
              <a:ext cx="357309" cy="333548"/>
              <a:chOff x="18353003" y="4956338"/>
              <a:chExt cx="612664" cy="571922"/>
            </a:xfrm>
            <a:solidFill>
              <a:schemeClr val="bg1"/>
            </a:solidFill>
          </p:grpSpPr>
          <p:sp>
            <p:nvSpPr>
              <p:cNvPr id="51" name="Freeform 87"/>
              <p:cNvSpPr/>
              <p:nvPr/>
            </p:nvSpPr>
            <p:spPr>
              <a:xfrm>
                <a:off x="18353003" y="4956338"/>
                <a:ext cx="612664" cy="154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8" y="0"/>
                    </a:moveTo>
                    <a:cubicBezTo>
                      <a:pt x="1012" y="0"/>
                      <a:pt x="1012" y="0"/>
                      <a:pt x="1012" y="0"/>
                    </a:cubicBezTo>
                    <a:cubicBezTo>
                      <a:pt x="506" y="0"/>
                      <a:pt x="0" y="1851"/>
                      <a:pt x="0" y="3703"/>
                    </a:cubicBezTo>
                    <a:cubicBezTo>
                      <a:pt x="0" y="17897"/>
                      <a:pt x="0" y="17897"/>
                      <a:pt x="0" y="17897"/>
                    </a:cubicBezTo>
                    <a:cubicBezTo>
                      <a:pt x="0" y="19749"/>
                      <a:pt x="506" y="21600"/>
                      <a:pt x="1012" y="21600"/>
                    </a:cubicBezTo>
                    <a:cubicBezTo>
                      <a:pt x="20588" y="21600"/>
                      <a:pt x="20588" y="21600"/>
                      <a:pt x="20588" y="21600"/>
                    </a:cubicBezTo>
                    <a:cubicBezTo>
                      <a:pt x="21094" y="21600"/>
                      <a:pt x="21600" y="19749"/>
                      <a:pt x="21600" y="17897"/>
                    </a:cubicBezTo>
                    <a:cubicBezTo>
                      <a:pt x="21600" y="3703"/>
                      <a:pt x="21600" y="3703"/>
                      <a:pt x="21600" y="3703"/>
                    </a:cubicBezTo>
                    <a:cubicBezTo>
                      <a:pt x="21600" y="1851"/>
                      <a:pt x="21094" y="0"/>
                      <a:pt x="20588" y="0"/>
                    </a:cubicBezTo>
                    <a:close/>
                    <a:moveTo>
                      <a:pt x="20756" y="18514"/>
                    </a:moveTo>
                    <a:cubicBezTo>
                      <a:pt x="844" y="18514"/>
                      <a:pt x="844" y="18514"/>
                      <a:pt x="844" y="18514"/>
                    </a:cubicBezTo>
                    <a:cubicBezTo>
                      <a:pt x="844" y="3086"/>
                      <a:pt x="844" y="3086"/>
                      <a:pt x="844" y="3086"/>
                    </a:cubicBezTo>
                    <a:cubicBezTo>
                      <a:pt x="20756" y="3086"/>
                      <a:pt x="20756" y="3086"/>
                      <a:pt x="20756" y="3086"/>
                    </a:cubicBezTo>
                    <a:lnTo>
                      <a:pt x="20756" y="18514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88"/>
              <p:cNvSpPr/>
              <p:nvPr/>
            </p:nvSpPr>
            <p:spPr>
              <a:xfrm>
                <a:off x="18353003" y="5165854"/>
                <a:ext cx="612664" cy="1510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8" y="0"/>
                    </a:moveTo>
                    <a:cubicBezTo>
                      <a:pt x="1012" y="0"/>
                      <a:pt x="1012" y="0"/>
                      <a:pt x="1012" y="0"/>
                    </a:cubicBezTo>
                    <a:cubicBezTo>
                      <a:pt x="506" y="0"/>
                      <a:pt x="0" y="1906"/>
                      <a:pt x="0" y="3812"/>
                    </a:cubicBezTo>
                    <a:cubicBezTo>
                      <a:pt x="0" y="17788"/>
                      <a:pt x="0" y="17788"/>
                      <a:pt x="0" y="17788"/>
                    </a:cubicBezTo>
                    <a:cubicBezTo>
                      <a:pt x="0" y="20329"/>
                      <a:pt x="506" y="21600"/>
                      <a:pt x="1012" y="21600"/>
                    </a:cubicBezTo>
                    <a:cubicBezTo>
                      <a:pt x="20588" y="21600"/>
                      <a:pt x="20588" y="21600"/>
                      <a:pt x="20588" y="21600"/>
                    </a:cubicBezTo>
                    <a:cubicBezTo>
                      <a:pt x="21094" y="21600"/>
                      <a:pt x="21600" y="20329"/>
                      <a:pt x="21600" y="17788"/>
                    </a:cubicBezTo>
                    <a:cubicBezTo>
                      <a:pt x="21600" y="3812"/>
                      <a:pt x="21600" y="3812"/>
                      <a:pt x="21600" y="3812"/>
                    </a:cubicBezTo>
                    <a:cubicBezTo>
                      <a:pt x="21600" y="1906"/>
                      <a:pt x="21094" y="0"/>
                      <a:pt x="20588" y="0"/>
                    </a:cubicBezTo>
                    <a:close/>
                    <a:moveTo>
                      <a:pt x="20756" y="19059"/>
                    </a:moveTo>
                    <a:cubicBezTo>
                      <a:pt x="844" y="19059"/>
                      <a:pt x="844" y="19059"/>
                      <a:pt x="844" y="19059"/>
                    </a:cubicBezTo>
                    <a:cubicBezTo>
                      <a:pt x="844" y="3176"/>
                      <a:pt x="844" y="3176"/>
                      <a:pt x="844" y="3176"/>
                    </a:cubicBezTo>
                    <a:cubicBezTo>
                      <a:pt x="20756" y="3176"/>
                      <a:pt x="20756" y="3176"/>
                      <a:pt x="20756" y="3176"/>
                    </a:cubicBezTo>
                    <a:lnTo>
                      <a:pt x="20756" y="19059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Freeform 89"/>
              <p:cNvSpPr/>
              <p:nvPr/>
            </p:nvSpPr>
            <p:spPr>
              <a:xfrm>
                <a:off x="18353003" y="5375369"/>
                <a:ext cx="612664" cy="1528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8" y="0"/>
                    </a:moveTo>
                    <a:cubicBezTo>
                      <a:pt x="1012" y="0"/>
                      <a:pt x="1012" y="0"/>
                      <a:pt x="1012" y="0"/>
                    </a:cubicBezTo>
                    <a:cubicBezTo>
                      <a:pt x="506" y="0"/>
                      <a:pt x="0" y="1906"/>
                      <a:pt x="0" y="3812"/>
                    </a:cubicBezTo>
                    <a:cubicBezTo>
                      <a:pt x="0" y="17788"/>
                      <a:pt x="0" y="17788"/>
                      <a:pt x="0" y="17788"/>
                    </a:cubicBezTo>
                    <a:cubicBezTo>
                      <a:pt x="0" y="20329"/>
                      <a:pt x="506" y="21600"/>
                      <a:pt x="1012" y="21600"/>
                    </a:cubicBezTo>
                    <a:cubicBezTo>
                      <a:pt x="20588" y="21600"/>
                      <a:pt x="20588" y="21600"/>
                      <a:pt x="20588" y="21600"/>
                    </a:cubicBezTo>
                    <a:cubicBezTo>
                      <a:pt x="21094" y="21600"/>
                      <a:pt x="21600" y="20329"/>
                      <a:pt x="21600" y="17788"/>
                    </a:cubicBezTo>
                    <a:cubicBezTo>
                      <a:pt x="21600" y="3812"/>
                      <a:pt x="21600" y="3812"/>
                      <a:pt x="21600" y="3812"/>
                    </a:cubicBezTo>
                    <a:cubicBezTo>
                      <a:pt x="21600" y="1906"/>
                      <a:pt x="21094" y="0"/>
                      <a:pt x="20588" y="0"/>
                    </a:cubicBezTo>
                    <a:close/>
                    <a:moveTo>
                      <a:pt x="20756" y="19059"/>
                    </a:moveTo>
                    <a:cubicBezTo>
                      <a:pt x="844" y="19059"/>
                      <a:pt x="844" y="19059"/>
                      <a:pt x="844" y="19059"/>
                    </a:cubicBezTo>
                    <a:cubicBezTo>
                      <a:pt x="844" y="3176"/>
                      <a:pt x="844" y="3176"/>
                      <a:pt x="844" y="3176"/>
                    </a:cubicBezTo>
                    <a:cubicBezTo>
                      <a:pt x="20756" y="3176"/>
                      <a:pt x="20756" y="3176"/>
                      <a:pt x="20756" y="3176"/>
                    </a:cubicBezTo>
                    <a:lnTo>
                      <a:pt x="20756" y="19059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6328330" y="3678059"/>
            <a:ext cx="1115016" cy="1115016"/>
            <a:chOff x="3997849" y="4131433"/>
            <a:chExt cx="743636" cy="743636"/>
          </a:xfrm>
        </p:grpSpPr>
        <p:sp>
          <p:nvSpPr>
            <p:cNvPr id="55" name="一橙设计盗版必究"/>
            <p:cNvSpPr/>
            <p:nvPr/>
          </p:nvSpPr>
          <p:spPr>
            <a:xfrm flipH="1">
              <a:off x="3997849" y="4131433"/>
              <a:ext cx="743636" cy="743636"/>
            </a:xfrm>
            <a:prstGeom prst="ellipse">
              <a:avLst/>
            </a:pr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191013" y="4390967"/>
              <a:ext cx="357309" cy="224567"/>
              <a:chOff x="22024938" y="8484127"/>
              <a:chExt cx="612665" cy="385057"/>
            </a:xfrm>
            <a:solidFill>
              <a:schemeClr val="bg1"/>
            </a:solidFill>
          </p:grpSpPr>
          <p:sp>
            <p:nvSpPr>
              <p:cNvPr id="57" name="Freeform 5"/>
              <p:cNvSpPr/>
              <p:nvPr/>
            </p:nvSpPr>
            <p:spPr>
              <a:xfrm>
                <a:off x="22024938" y="8484127"/>
                <a:ext cx="612665" cy="38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8" y="0"/>
                    </a:moveTo>
                    <a:cubicBezTo>
                      <a:pt x="1012" y="0"/>
                      <a:pt x="1012" y="0"/>
                      <a:pt x="1012" y="0"/>
                    </a:cubicBezTo>
                    <a:cubicBezTo>
                      <a:pt x="506" y="0"/>
                      <a:pt x="0" y="502"/>
                      <a:pt x="0" y="1507"/>
                    </a:cubicBezTo>
                    <a:cubicBezTo>
                      <a:pt x="0" y="20093"/>
                      <a:pt x="0" y="20093"/>
                      <a:pt x="0" y="20093"/>
                    </a:cubicBezTo>
                    <a:cubicBezTo>
                      <a:pt x="0" y="20847"/>
                      <a:pt x="506" y="21600"/>
                      <a:pt x="1012" y="21600"/>
                    </a:cubicBezTo>
                    <a:cubicBezTo>
                      <a:pt x="20588" y="21600"/>
                      <a:pt x="20588" y="21600"/>
                      <a:pt x="20588" y="21600"/>
                    </a:cubicBezTo>
                    <a:cubicBezTo>
                      <a:pt x="21094" y="21600"/>
                      <a:pt x="21600" y="20847"/>
                      <a:pt x="21600" y="20093"/>
                    </a:cubicBezTo>
                    <a:cubicBezTo>
                      <a:pt x="21600" y="1507"/>
                      <a:pt x="21600" y="1507"/>
                      <a:pt x="21600" y="1507"/>
                    </a:cubicBezTo>
                    <a:cubicBezTo>
                      <a:pt x="21600" y="502"/>
                      <a:pt x="21094" y="0"/>
                      <a:pt x="20588" y="0"/>
                    </a:cubicBezTo>
                    <a:close/>
                    <a:moveTo>
                      <a:pt x="20756" y="20344"/>
                    </a:moveTo>
                    <a:cubicBezTo>
                      <a:pt x="844" y="20344"/>
                      <a:pt x="844" y="20344"/>
                      <a:pt x="844" y="20344"/>
                    </a:cubicBezTo>
                    <a:cubicBezTo>
                      <a:pt x="844" y="1005"/>
                      <a:pt x="844" y="1005"/>
                      <a:pt x="844" y="1005"/>
                    </a:cubicBezTo>
                    <a:cubicBezTo>
                      <a:pt x="20756" y="1005"/>
                      <a:pt x="20756" y="1005"/>
                      <a:pt x="20756" y="1005"/>
                    </a:cubicBezTo>
                    <a:lnTo>
                      <a:pt x="20756" y="20344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6"/>
              <p:cNvSpPr/>
              <p:nvPr/>
            </p:nvSpPr>
            <p:spPr>
              <a:xfrm>
                <a:off x="22097729" y="8536977"/>
                <a:ext cx="469103" cy="274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8" extrusionOk="0">
                    <a:moveTo>
                      <a:pt x="0" y="20555"/>
                    </a:moveTo>
                    <a:cubicBezTo>
                      <a:pt x="0" y="21252"/>
                      <a:pt x="441" y="21600"/>
                      <a:pt x="661" y="21252"/>
                    </a:cubicBezTo>
                    <a:cubicBezTo>
                      <a:pt x="7935" y="11845"/>
                      <a:pt x="7935" y="11845"/>
                      <a:pt x="7935" y="11845"/>
                    </a:cubicBezTo>
                    <a:cubicBezTo>
                      <a:pt x="10580" y="15329"/>
                      <a:pt x="10580" y="15329"/>
                      <a:pt x="10580" y="15329"/>
                    </a:cubicBezTo>
                    <a:cubicBezTo>
                      <a:pt x="10580" y="15329"/>
                      <a:pt x="11020" y="15329"/>
                      <a:pt x="11020" y="15329"/>
                    </a:cubicBezTo>
                    <a:cubicBezTo>
                      <a:pt x="13665" y="11845"/>
                      <a:pt x="13665" y="11845"/>
                      <a:pt x="13665" y="11845"/>
                    </a:cubicBezTo>
                    <a:cubicBezTo>
                      <a:pt x="20939" y="21252"/>
                      <a:pt x="20939" y="21252"/>
                      <a:pt x="20939" y="21252"/>
                    </a:cubicBezTo>
                    <a:cubicBezTo>
                      <a:pt x="21159" y="21600"/>
                      <a:pt x="21600" y="21252"/>
                      <a:pt x="21600" y="20555"/>
                    </a:cubicBezTo>
                    <a:cubicBezTo>
                      <a:pt x="21600" y="20206"/>
                      <a:pt x="21600" y="19858"/>
                      <a:pt x="21600" y="19858"/>
                    </a:cubicBezTo>
                    <a:cubicBezTo>
                      <a:pt x="14547" y="10800"/>
                      <a:pt x="14547" y="10800"/>
                      <a:pt x="14547" y="10800"/>
                    </a:cubicBezTo>
                    <a:cubicBezTo>
                      <a:pt x="21600" y="1394"/>
                      <a:pt x="21600" y="1394"/>
                      <a:pt x="21600" y="1394"/>
                    </a:cubicBezTo>
                    <a:cubicBezTo>
                      <a:pt x="21600" y="1394"/>
                      <a:pt x="21600" y="1045"/>
                      <a:pt x="21600" y="1045"/>
                    </a:cubicBezTo>
                    <a:cubicBezTo>
                      <a:pt x="21600" y="348"/>
                      <a:pt x="21380" y="0"/>
                      <a:pt x="21159" y="0"/>
                    </a:cubicBezTo>
                    <a:cubicBezTo>
                      <a:pt x="21159" y="0"/>
                      <a:pt x="20939" y="348"/>
                      <a:pt x="20939" y="348"/>
                    </a:cubicBezTo>
                    <a:cubicBezTo>
                      <a:pt x="10800" y="13587"/>
                      <a:pt x="10800" y="13587"/>
                      <a:pt x="10800" y="13587"/>
                    </a:cubicBezTo>
                    <a:cubicBezTo>
                      <a:pt x="661" y="348"/>
                      <a:pt x="661" y="348"/>
                      <a:pt x="661" y="348"/>
                    </a:cubicBezTo>
                    <a:cubicBezTo>
                      <a:pt x="661" y="348"/>
                      <a:pt x="441" y="0"/>
                      <a:pt x="441" y="0"/>
                    </a:cubicBezTo>
                    <a:cubicBezTo>
                      <a:pt x="220" y="0"/>
                      <a:pt x="0" y="348"/>
                      <a:pt x="0" y="1045"/>
                    </a:cubicBezTo>
                    <a:cubicBezTo>
                      <a:pt x="0" y="1045"/>
                      <a:pt x="0" y="1394"/>
                      <a:pt x="0" y="1394"/>
                    </a:cubicBezTo>
                    <a:cubicBezTo>
                      <a:pt x="7053" y="10800"/>
                      <a:pt x="7053" y="10800"/>
                      <a:pt x="7053" y="10800"/>
                    </a:cubicBezTo>
                    <a:cubicBezTo>
                      <a:pt x="0" y="19858"/>
                      <a:pt x="0" y="19858"/>
                      <a:pt x="0" y="19858"/>
                    </a:cubicBezTo>
                    <a:cubicBezTo>
                      <a:pt x="0" y="19858"/>
                      <a:pt x="0" y="20206"/>
                      <a:pt x="0" y="20555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4780299" y="3678059"/>
            <a:ext cx="1107664" cy="1115016"/>
            <a:chOff x="1242467" y="4131433"/>
            <a:chExt cx="738733" cy="743636"/>
          </a:xfrm>
        </p:grpSpPr>
        <p:sp>
          <p:nvSpPr>
            <p:cNvPr id="60" name="一橙设计盗版必究"/>
            <p:cNvSpPr/>
            <p:nvPr/>
          </p:nvSpPr>
          <p:spPr>
            <a:xfrm flipH="1">
              <a:off x="1242467" y="4131433"/>
              <a:ext cx="738733" cy="743636"/>
            </a:xfrm>
            <a:prstGeom prst="ellipse">
              <a:avLst/>
            </a:prstGeom>
            <a:solidFill>
              <a:srgbClr val="E7C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73"/>
            <p:cNvSpPr/>
            <p:nvPr/>
          </p:nvSpPr>
          <p:spPr>
            <a:xfrm>
              <a:off x="1455679" y="4341792"/>
              <a:ext cx="315124" cy="33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6031"/>
                  </a:moveTo>
                  <a:cubicBezTo>
                    <a:pt x="21600" y="5738"/>
                    <a:pt x="21600" y="5738"/>
                    <a:pt x="21600" y="5738"/>
                  </a:cubicBezTo>
                  <a:cubicBezTo>
                    <a:pt x="21600" y="5569"/>
                    <a:pt x="21411" y="5400"/>
                    <a:pt x="21221" y="5400"/>
                  </a:cubicBezTo>
                  <a:cubicBezTo>
                    <a:pt x="10989" y="169"/>
                    <a:pt x="10989" y="169"/>
                    <a:pt x="10989" y="169"/>
                  </a:cubicBezTo>
                  <a:cubicBezTo>
                    <a:pt x="10989" y="0"/>
                    <a:pt x="10800" y="0"/>
                    <a:pt x="10800" y="0"/>
                  </a:cubicBezTo>
                  <a:cubicBezTo>
                    <a:pt x="10800" y="0"/>
                    <a:pt x="10611" y="0"/>
                    <a:pt x="10611" y="169"/>
                  </a:cubicBezTo>
                  <a:cubicBezTo>
                    <a:pt x="189" y="5400"/>
                    <a:pt x="189" y="5400"/>
                    <a:pt x="189" y="5400"/>
                  </a:cubicBezTo>
                  <a:cubicBezTo>
                    <a:pt x="189" y="5400"/>
                    <a:pt x="0" y="5569"/>
                    <a:pt x="0" y="5738"/>
                  </a:cubicBezTo>
                  <a:cubicBezTo>
                    <a:pt x="0" y="15863"/>
                    <a:pt x="0" y="15863"/>
                    <a:pt x="0" y="15863"/>
                  </a:cubicBezTo>
                  <a:cubicBezTo>
                    <a:pt x="0" y="15863"/>
                    <a:pt x="0" y="16031"/>
                    <a:pt x="0" y="16031"/>
                  </a:cubicBezTo>
                  <a:cubicBezTo>
                    <a:pt x="0" y="16031"/>
                    <a:pt x="189" y="16200"/>
                    <a:pt x="189" y="16369"/>
                  </a:cubicBezTo>
                  <a:cubicBezTo>
                    <a:pt x="10611" y="21600"/>
                    <a:pt x="10611" y="21600"/>
                    <a:pt x="10611" y="21600"/>
                  </a:cubicBezTo>
                  <a:cubicBezTo>
                    <a:pt x="10611" y="21600"/>
                    <a:pt x="10800" y="21600"/>
                    <a:pt x="10989" y="21600"/>
                  </a:cubicBezTo>
                  <a:cubicBezTo>
                    <a:pt x="21221" y="16369"/>
                    <a:pt x="21221" y="16369"/>
                    <a:pt x="21221" y="16369"/>
                  </a:cubicBezTo>
                  <a:cubicBezTo>
                    <a:pt x="21411" y="16200"/>
                    <a:pt x="21600" y="16031"/>
                    <a:pt x="21600" y="16031"/>
                  </a:cubicBezTo>
                  <a:close/>
                  <a:moveTo>
                    <a:pt x="10421" y="20588"/>
                  </a:moveTo>
                  <a:cubicBezTo>
                    <a:pt x="947" y="15694"/>
                    <a:pt x="947" y="15694"/>
                    <a:pt x="947" y="15694"/>
                  </a:cubicBezTo>
                  <a:cubicBezTo>
                    <a:pt x="947" y="6412"/>
                    <a:pt x="947" y="6412"/>
                    <a:pt x="947" y="6412"/>
                  </a:cubicBezTo>
                  <a:cubicBezTo>
                    <a:pt x="10421" y="11306"/>
                    <a:pt x="10421" y="11306"/>
                    <a:pt x="10421" y="11306"/>
                  </a:cubicBezTo>
                  <a:lnTo>
                    <a:pt x="10421" y="20588"/>
                  </a:lnTo>
                  <a:close/>
                  <a:moveTo>
                    <a:pt x="10800" y="10631"/>
                  </a:moveTo>
                  <a:cubicBezTo>
                    <a:pt x="1326" y="5738"/>
                    <a:pt x="1326" y="5738"/>
                    <a:pt x="1326" y="5738"/>
                  </a:cubicBezTo>
                  <a:cubicBezTo>
                    <a:pt x="10800" y="844"/>
                    <a:pt x="10800" y="844"/>
                    <a:pt x="10800" y="844"/>
                  </a:cubicBezTo>
                  <a:cubicBezTo>
                    <a:pt x="20274" y="5738"/>
                    <a:pt x="20274" y="5738"/>
                    <a:pt x="20274" y="5738"/>
                  </a:cubicBezTo>
                  <a:lnTo>
                    <a:pt x="10800" y="10631"/>
                  </a:lnTo>
                  <a:close/>
                  <a:moveTo>
                    <a:pt x="20653" y="15694"/>
                  </a:moveTo>
                  <a:cubicBezTo>
                    <a:pt x="11179" y="20588"/>
                    <a:pt x="11179" y="20588"/>
                    <a:pt x="11179" y="20588"/>
                  </a:cubicBezTo>
                  <a:cubicBezTo>
                    <a:pt x="11179" y="11306"/>
                    <a:pt x="11179" y="11306"/>
                    <a:pt x="11179" y="11306"/>
                  </a:cubicBezTo>
                  <a:cubicBezTo>
                    <a:pt x="20653" y="6412"/>
                    <a:pt x="20653" y="6412"/>
                    <a:pt x="20653" y="6412"/>
                  </a:cubicBezTo>
                  <a:lnTo>
                    <a:pt x="20653" y="15694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121535" y="499110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rgbClr val="7FBAB6"/>
                </a:solidFill>
              </a:rPr>
              <a:t>COMPARISM OF MOBILE APP TYPES</a:t>
            </a:r>
            <a:endParaRPr lang="en-US" sz="3200">
              <a:solidFill>
                <a:srgbClr val="7FBAB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-3175" y="-635"/>
            <a:ext cx="12198350" cy="6858635"/>
            <a:chOff x="-3242" y="0"/>
            <a:chExt cx="12198484" cy="6858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-3242" y="0"/>
              <a:ext cx="12198484" cy="6858000"/>
              <a:chOff x="-3242" y="0"/>
              <a:chExt cx="12198484" cy="68580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A1CBB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627272" y="0"/>
                  <a:ext cx="6937456" cy="685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矩形 42"/>
              <p:cNvSpPr/>
              <p:nvPr/>
            </p:nvSpPr>
            <p:spPr>
              <a:xfrm>
                <a:off x="267510" y="214009"/>
                <a:ext cx="11656980" cy="64299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-3242" y="1145163"/>
                <a:ext cx="269131" cy="4670771"/>
                <a:chOff x="-3242" y="1145163"/>
                <a:chExt cx="269131" cy="4670771"/>
              </a:xfrm>
            </p:grpSpPr>
            <p:sp>
              <p:nvSpPr>
                <p:cNvPr id="53" name="平行四边形 52"/>
                <p:cNvSpPr/>
                <p:nvPr/>
              </p:nvSpPr>
              <p:spPr>
                <a:xfrm rot="16200000" flipH="1">
                  <a:off x="-218963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平行四边形 53"/>
                <p:cNvSpPr/>
                <p:nvPr/>
              </p:nvSpPr>
              <p:spPr>
                <a:xfrm rot="16200000" flipH="1">
                  <a:off x="-218963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平行四边形 54"/>
                <p:cNvSpPr/>
                <p:nvPr/>
              </p:nvSpPr>
              <p:spPr>
                <a:xfrm rot="16200000" flipH="1">
                  <a:off x="-218963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6" name="平行四边形 55"/>
                <p:cNvSpPr/>
                <p:nvPr/>
              </p:nvSpPr>
              <p:spPr>
                <a:xfrm rot="16200000" flipH="1">
                  <a:off x="-218963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7" name="平行四边形 56"/>
                <p:cNvSpPr/>
                <p:nvPr/>
              </p:nvSpPr>
              <p:spPr>
                <a:xfrm rot="16200000" flipH="1">
                  <a:off x="-218963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8" name="平行四边形 57"/>
                <p:cNvSpPr/>
                <p:nvPr/>
              </p:nvSpPr>
              <p:spPr>
                <a:xfrm rot="16200000" flipH="1">
                  <a:off x="-218963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" name="平行四边形 58"/>
                <p:cNvSpPr/>
                <p:nvPr/>
              </p:nvSpPr>
              <p:spPr>
                <a:xfrm rot="16200000" flipH="1">
                  <a:off x="-218963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1926111" y="1145163"/>
                <a:ext cx="269131" cy="4670771"/>
                <a:chOff x="11926111" y="1145163"/>
                <a:chExt cx="269131" cy="4670771"/>
              </a:xfrm>
            </p:grpSpPr>
            <p:sp>
              <p:nvSpPr>
                <p:cNvPr id="46" name="平行四边形 45"/>
                <p:cNvSpPr/>
                <p:nvPr/>
              </p:nvSpPr>
              <p:spPr>
                <a:xfrm rot="16200000" flipH="1">
                  <a:off x="11710390" y="13608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7" name="平行四边形 46"/>
                <p:cNvSpPr/>
                <p:nvPr/>
              </p:nvSpPr>
              <p:spPr>
                <a:xfrm rot="16200000" flipH="1">
                  <a:off x="11710390" y="20225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8" name="平行四边形 47"/>
                <p:cNvSpPr/>
                <p:nvPr/>
              </p:nvSpPr>
              <p:spPr>
                <a:xfrm rot="16200000" flipH="1">
                  <a:off x="11710390" y="26842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平行四边形 48"/>
                <p:cNvSpPr/>
                <p:nvPr/>
              </p:nvSpPr>
              <p:spPr>
                <a:xfrm rot="16200000" flipH="1">
                  <a:off x="11710390" y="33459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0" name="平行四边形 49"/>
                <p:cNvSpPr/>
                <p:nvPr/>
              </p:nvSpPr>
              <p:spPr>
                <a:xfrm rot="16200000" flipH="1">
                  <a:off x="11710390" y="40076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平行四边形 50"/>
                <p:cNvSpPr/>
                <p:nvPr/>
              </p:nvSpPr>
              <p:spPr>
                <a:xfrm rot="16200000" flipH="1">
                  <a:off x="11710390" y="4669384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平行四边形 51"/>
                <p:cNvSpPr/>
                <p:nvPr/>
              </p:nvSpPr>
              <p:spPr>
                <a:xfrm rot="16200000" flipH="1">
                  <a:off x="11710390" y="5331082"/>
                  <a:ext cx="700573" cy="269131"/>
                </a:xfrm>
                <a:prstGeom prst="parallelogram">
                  <a:avLst>
                    <a:gd name="adj" fmla="val 140870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9" name="任意多边形: 形状 38"/>
            <p:cNvSpPr/>
            <p:nvPr/>
          </p:nvSpPr>
          <p:spPr>
            <a:xfrm flipH="1">
              <a:off x="10019070" y="5563402"/>
              <a:ext cx="1740643" cy="975082"/>
            </a:xfrm>
            <a:custGeom>
              <a:avLst/>
              <a:gdLst>
                <a:gd name="connsiteX0" fmla="*/ 0 w 4202349"/>
                <a:gd name="connsiteY0" fmla="*/ 0 h 2354093"/>
                <a:gd name="connsiteX1" fmla="*/ 194553 w 4202349"/>
                <a:gd name="connsiteY1" fmla="*/ 0 h 2354093"/>
                <a:gd name="connsiteX2" fmla="*/ 428017 w 4202349"/>
                <a:gd name="connsiteY2" fmla="*/ 0 h 2354093"/>
                <a:gd name="connsiteX3" fmla="*/ 1712068 w 4202349"/>
                <a:gd name="connsiteY3" fmla="*/ 661480 h 2354093"/>
                <a:gd name="connsiteX4" fmla="*/ 4202349 w 4202349"/>
                <a:gd name="connsiteY4" fmla="*/ 2354093 h 2354093"/>
                <a:gd name="connsiteX5" fmla="*/ 0 w 4202349"/>
                <a:gd name="connsiteY5" fmla="*/ 2354093 h 2354093"/>
                <a:gd name="connsiteX6" fmla="*/ 0 w 4202349"/>
                <a:gd name="connsiteY6" fmla="*/ 58366 h 23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2349" h="2354093">
                  <a:moveTo>
                    <a:pt x="0" y="0"/>
                  </a:moveTo>
                  <a:lnTo>
                    <a:pt x="194553" y="0"/>
                  </a:lnTo>
                  <a:lnTo>
                    <a:pt x="428017" y="0"/>
                  </a:lnTo>
                  <a:lnTo>
                    <a:pt x="1712068" y="661480"/>
                  </a:lnTo>
                  <a:lnTo>
                    <a:pt x="4202349" y="2354093"/>
                  </a:lnTo>
                  <a:lnTo>
                    <a:pt x="0" y="2354093"/>
                  </a:lnTo>
                  <a:lnTo>
                    <a:pt x="0" y="58366"/>
                  </a:lnTo>
                </a:path>
              </a:pathLst>
            </a:custGeom>
            <a:solidFill>
              <a:srgbClr val="F5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277053" y="350132"/>
              <a:ext cx="2146570" cy="825647"/>
            </a:xfrm>
            <a:custGeom>
              <a:avLst/>
              <a:gdLst>
                <a:gd name="connsiteX0" fmla="*/ 0 w 4319081"/>
                <a:gd name="connsiteY0" fmla="*/ 0 h 1206230"/>
                <a:gd name="connsiteX1" fmla="*/ 4319081 w 4319081"/>
                <a:gd name="connsiteY1" fmla="*/ 0 h 1206230"/>
                <a:gd name="connsiteX2" fmla="*/ 3793788 w 4319081"/>
                <a:gd name="connsiteY2" fmla="*/ 350196 h 1206230"/>
                <a:gd name="connsiteX3" fmla="*/ 3638145 w 4319081"/>
                <a:gd name="connsiteY3" fmla="*/ 525294 h 1206230"/>
                <a:gd name="connsiteX4" fmla="*/ 3346315 w 4319081"/>
                <a:gd name="connsiteY4" fmla="*/ 661481 h 1206230"/>
                <a:gd name="connsiteX5" fmla="*/ 2723745 w 4319081"/>
                <a:gd name="connsiteY5" fmla="*/ 972766 h 1206230"/>
                <a:gd name="connsiteX6" fmla="*/ 2451371 w 4319081"/>
                <a:gd name="connsiteY6" fmla="*/ 1206230 h 1206230"/>
                <a:gd name="connsiteX7" fmla="*/ 1828800 w 4319081"/>
                <a:gd name="connsiteY7" fmla="*/ 992222 h 1206230"/>
                <a:gd name="connsiteX8" fmla="*/ 972766 w 4319081"/>
                <a:gd name="connsiteY8" fmla="*/ 564205 h 1206230"/>
                <a:gd name="connsiteX9" fmla="*/ 0 w 4319081"/>
                <a:gd name="connsiteY9" fmla="*/ 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9081" h="1206230">
                  <a:moveTo>
                    <a:pt x="0" y="0"/>
                  </a:moveTo>
                  <a:lnTo>
                    <a:pt x="4319081" y="0"/>
                  </a:lnTo>
                  <a:lnTo>
                    <a:pt x="3793788" y="350196"/>
                  </a:lnTo>
                  <a:lnTo>
                    <a:pt x="3638145" y="525294"/>
                  </a:lnTo>
                  <a:lnTo>
                    <a:pt x="3346315" y="661481"/>
                  </a:lnTo>
                  <a:lnTo>
                    <a:pt x="2723745" y="972766"/>
                  </a:lnTo>
                  <a:lnTo>
                    <a:pt x="2451371" y="1206230"/>
                  </a:lnTo>
                  <a:lnTo>
                    <a:pt x="1828800" y="992222"/>
                  </a:lnTo>
                  <a:lnTo>
                    <a:pt x="972766" y="564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395591" y="350132"/>
              <a:ext cx="1278717" cy="1719968"/>
            </a:xfrm>
            <a:custGeom>
              <a:avLst/>
              <a:gdLst>
                <a:gd name="connsiteX0" fmla="*/ 0 w 5194570"/>
                <a:gd name="connsiteY0" fmla="*/ 0 h 5486400"/>
                <a:gd name="connsiteX1" fmla="*/ 194553 w 5194570"/>
                <a:gd name="connsiteY1" fmla="*/ 0 h 5486400"/>
                <a:gd name="connsiteX2" fmla="*/ 5194570 w 5194570"/>
                <a:gd name="connsiteY2" fmla="*/ 0 h 5486400"/>
                <a:gd name="connsiteX3" fmla="*/ 4766553 w 5194570"/>
                <a:gd name="connsiteY3" fmla="*/ 778213 h 5486400"/>
                <a:gd name="connsiteX4" fmla="*/ 4688732 w 5194570"/>
                <a:gd name="connsiteY4" fmla="*/ 1303507 h 5486400"/>
                <a:gd name="connsiteX5" fmla="*/ 4338536 w 5194570"/>
                <a:gd name="connsiteY5" fmla="*/ 2120630 h 5486400"/>
                <a:gd name="connsiteX6" fmla="*/ 3638144 w 5194570"/>
                <a:gd name="connsiteY6" fmla="*/ 2373549 h 5486400"/>
                <a:gd name="connsiteX7" fmla="*/ 3463046 w 5194570"/>
                <a:gd name="connsiteY7" fmla="*/ 3035030 h 5486400"/>
                <a:gd name="connsiteX8" fmla="*/ 2607012 w 5194570"/>
                <a:gd name="connsiteY8" fmla="*/ 3540868 h 5486400"/>
                <a:gd name="connsiteX9" fmla="*/ 2140085 w 5194570"/>
                <a:gd name="connsiteY9" fmla="*/ 4163438 h 5486400"/>
                <a:gd name="connsiteX10" fmla="*/ 1303506 w 5194570"/>
                <a:gd name="connsiteY10" fmla="*/ 4066162 h 5486400"/>
                <a:gd name="connsiteX11" fmla="*/ 1186774 w 5194570"/>
                <a:gd name="connsiteY11" fmla="*/ 4435813 h 5486400"/>
                <a:gd name="connsiteX12" fmla="*/ 77821 w 5194570"/>
                <a:gd name="connsiteY12" fmla="*/ 5486400 h 5486400"/>
                <a:gd name="connsiteX13" fmla="*/ 38910 w 5194570"/>
                <a:gd name="connsiteY13" fmla="*/ 4066162 h 5486400"/>
                <a:gd name="connsiteX14" fmla="*/ 0 w 5194570"/>
                <a:gd name="connsiteY14" fmla="*/ 0 h 5486400"/>
                <a:gd name="connsiteX0-1" fmla="*/ 0 w 5194570"/>
                <a:gd name="connsiteY0-2" fmla="*/ 0 h 5510139"/>
                <a:gd name="connsiteX1-3" fmla="*/ 194553 w 5194570"/>
                <a:gd name="connsiteY1-4" fmla="*/ 0 h 5510139"/>
                <a:gd name="connsiteX2-5" fmla="*/ 5194570 w 5194570"/>
                <a:gd name="connsiteY2-6" fmla="*/ 0 h 5510139"/>
                <a:gd name="connsiteX3-7" fmla="*/ 4766553 w 5194570"/>
                <a:gd name="connsiteY3-8" fmla="*/ 778213 h 5510139"/>
                <a:gd name="connsiteX4-9" fmla="*/ 4688732 w 5194570"/>
                <a:gd name="connsiteY4-10" fmla="*/ 1303507 h 5510139"/>
                <a:gd name="connsiteX5-11" fmla="*/ 4338536 w 5194570"/>
                <a:gd name="connsiteY5-12" fmla="*/ 2120630 h 5510139"/>
                <a:gd name="connsiteX6-13" fmla="*/ 3638144 w 5194570"/>
                <a:gd name="connsiteY6-14" fmla="*/ 2373549 h 5510139"/>
                <a:gd name="connsiteX7-15" fmla="*/ 3463046 w 5194570"/>
                <a:gd name="connsiteY7-16" fmla="*/ 3035030 h 5510139"/>
                <a:gd name="connsiteX8-17" fmla="*/ 2607012 w 5194570"/>
                <a:gd name="connsiteY8-18" fmla="*/ 3540868 h 5510139"/>
                <a:gd name="connsiteX9-19" fmla="*/ 2140085 w 5194570"/>
                <a:gd name="connsiteY9-20" fmla="*/ 4163438 h 5510139"/>
                <a:gd name="connsiteX10-21" fmla="*/ 1303506 w 5194570"/>
                <a:gd name="connsiteY10-22" fmla="*/ 4066162 h 5510139"/>
                <a:gd name="connsiteX11-23" fmla="*/ 1186774 w 5194570"/>
                <a:gd name="connsiteY11-24" fmla="*/ 4435813 h 5510139"/>
                <a:gd name="connsiteX12-25" fmla="*/ 77821 w 5194570"/>
                <a:gd name="connsiteY12-26" fmla="*/ 5510139 h 5510139"/>
                <a:gd name="connsiteX13-27" fmla="*/ 38910 w 5194570"/>
                <a:gd name="connsiteY13-28" fmla="*/ 4066162 h 5510139"/>
                <a:gd name="connsiteX14-29" fmla="*/ 0 w 5194570"/>
                <a:gd name="connsiteY14-30" fmla="*/ 0 h 5510139"/>
                <a:gd name="connsiteX0-31" fmla="*/ 0 w 5194570"/>
                <a:gd name="connsiteY0-32" fmla="*/ 0 h 5510139"/>
                <a:gd name="connsiteX1-33" fmla="*/ 194553 w 5194570"/>
                <a:gd name="connsiteY1-34" fmla="*/ 0 h 5510139"/>
                <a:gd name="connsiteX2-35" fmla="*/ 5194570 w 5194570"/>
                <a:gd name="connsiteY2-36" fmla="*/ 0 h 5510139"/>
                <a:gd name="connsiteX3-37" fmla="*/ 4766553 w 5194570"/>
                <a:gd name="connsiteY3-38" fmla="*/ 778213 h 5510139"/>
                <a:gd name="connsiteX4-39" fmla="*/ 4688732 w 5194570"/>
                <a:gd name="connsiteY4-40" fmla="*/ 1303507 h 5510139"/>
                <a:gd name="connsiteX5-41" fmla="*/ 4338536 w 5194570"/>
                <a:gd name="connsiteY5-42" fmla="*/ 2120630 h 5510139"/>
                <a:gd name="connsiteX6-43" fmla="*/ 3638144 w 5194570"/>
                <a:gd name="connsiteY6-44" fmla="*/ 2373549 h 5510139"/>
                <a:gd name="connsiteX7-45" fmla="*/ 3463046 w 5194570"/>
                <a:gd name="connsiteY7-46" fmla="*/ 3035030 h 5510139"/>
                <a:gd name="connsiteX8-47" fmla="*/ 2607012 w 5194570"/>
                <a:gd name="connsiteY8-48" fmla="*/ 3540868 h 5510139"/>
                <a:gd name="connsiteX9-49" fmla="*/ 2140085 w 5194570"/>
                <a:gd name="connsiteY9-50" fmla="*/ 4163438 h 5510139"/>
                <a:gd name="connsiteX10-51" fmla="*/ 1303506 w 5194570"/>
                <a:gd name="connsiteY10-52" fmla="*/ 4066162 h 5510139"/>
                <a:gd name="connsiteX11-53" fmla="*/ 1186774 w 5194570"/>
                <a:gd name="connsiteY11-54" fmla="*/ 4435813 h 5510139"/>
                <a:gd name="connsiteX12-55" fmla="*/ 77821 w 5194570"/>
                <a:gd name="connsiteY12-56" fmla="*/ 5510139 h 5510139"/>
                <a:gd name="connsiteX13-57" fmla="*/ 38911 w 5194570"/>
                <a:gd name="connsiteY13-58" fmla="*/ 4113641 h 5510139"/>
                <a:gd name="connsiteX14-59" fmla="*/ 0 w 5194570"/>
                <a:gd name="connsiteY14-60" fmla="*/ 0 h 5510139"/>
                <a:gd name="connsiteX0-61" fmla="*/ 0 w 5194570"/>
                <a:gd name="connsiteY0-62" fmla="*/ 0 h 5510139"/>
                <a:gd name="connsiteX1-63" fmla="*/ 194553 w 5194570"/>
                <a:gd name="connsiteY1-64" fmla="*/ 0 h 5510139"/>
                <a:gd name="connsiteX2-65" fmla="*/ 5194570 w 5194570"/>
                <a:gd name="connsiteY2-66" fmla="*/ 0 h 5510139"/>
                <a:gd name="connsiteX3-67" fmla="*/ 4766553 w 5194570"/>
                <a:gd name="connsiteY3-68" fmla="*/ 778213 h 5510139"/>
                <a:gd name="connsiteX4-69" fmla="*/ 4688732 w 5194570"/>
                <a:gd name="connsiteY4-70" fmla="*/ 1303507 h 5510139"/>
                <a:gd name="connsiteX5-71" fmla="*/ 4338536 w 5194570"/>
                <a:gd name="connsiteY5-72" fmla="*/ 2120630 h 5510139"/>
                <a:gd name="connsiteX6-73" fmla="*/ 3638144 w 5194570"/>
                <a:gd name="connsiteY6-74" fmla="*/ 2373549 h 5510139"/>
                <a:gd name="connsiteX7-75" fmla="*/ 3463046 w 5194570"/>
                <a:gd name="connsiteY7-76" fmla="*/ 3035030 h 5510139"/>
                <a:gd name="connsiteX8-77" fmla="*/ 2607012 w 5194570"/>
                <a:gd name="connsiteY8-78" fmla="*/ 3540868 h 5510139"/>
                <a:gd name="connsiteX9-79" fmla="*/ 2140085 w 5194570"/>
                <a:gd name="connsiteY9-80" fmla="*/ 4163438 h 5510139"/>
                <a:gd name="connsiteX10-81" fmla="*/ 1303506 w 5194570"/>
                <a:gd name="connsiteY10-82" fmla="*/ 4066162 h 5510139"/>
                <a:gd name="connsiteX11-83" fmla="*/ 1186774 w 5194570"/>
                <a:gd name="connsiteY11-84" fmla="*/ 4435813 h 5510139"/>
                <a:gd name="connsiteX12-85" fmla="*/ 77821 w 5194570"/>
                <a:gd name="connsiteY12-86" fmla="*/ 5510139 h 5510139"/>
                <a:gd name="connsiteX13-87" fmla="*/ 215 w 5194570"/>
                <a:gd name="connsiteY13-88" fmla="*/ 4113641 h 5510139"/>
                <a:gd name="connsiteX14-89" fmla="*/ 0 w 5194570"/>
                <a:gd name="connsiteY14-90" fmla="*/ 0 h 5510139"/>
                <a:gd name="connsiteX0-91" fmla="*/ 0 w 5194570"/>
                <a:gd name="connsiteY0-92" fmla="*/ 0 h 5530802"/>
                <a:gd name="connsiteX1-93" fmla="*/ 194553 w 5194570"/>
                <a:gd name="connsiteY1-94" fmla="*/ 0 h 5530802"/>
                <a:gd name="connsiteX2-95" fmla="*/ 5194570 w 5194570"/>
                <a:gd name="connsiteY2-96" fmla="*/ 0 h 5530802"/>
                <a:gd name="connsiteX3-97" fmla="*/ 4766553 w 5194570"/>
                <a:gd name="connsiteY3-98" fmla="*/ 778213 h 5530802"/>
                <a:gd name="connsiteX4-99" fmla="*/ 4688732 w 5194570"/>
                <a:gd name="connsiteY4-100" fmla="*/ 1303507 h 5530802"/>
                <a:gd name="connsiteX5-101" fmla="*/ 4338536 w 5194570"/>
                <a:gd name="connsiteY5-102" fmla="*/ 2120630 h 5530802"/>
                <a:gd name="connsiteX6-103" fmla="*/ 3638144 w 5194570"/>
                <a:gd name="connsiteY6-104" fmla="*/ 2373549 h 5530802"/>
                <a:gd name="connsiteX7-105" fmla="*/ 3463046 w 5194570"/>
                <a:gd name="connsiteY7-106" fmla="*/ 3035030 h 5530802"/>
                <a:gd name="connsiteX8-107" fmla="*/ 2607012 w 5194570"/>
                <a:gd name="connsiteY8-108" fmla="*/ 3540868 h 5530802"/>
                <a:gd name="connsiteX9-109" fmla="*/ 2140085 w 5194570"/>
                <a:gd name="connsiteY9-110" fmla="*/ 4163438 h 5530802"/>
                <a:gd name="connsiteX10-111" fmla="*/ 1303506 w 5194570"/>
                <a:gd name="connsiteY10-112" fmla="*/ 4066162 h 5530802"/>
                <a:gd name="connsiteX11-113" fmla="*/ 1186774 w 5194570"/>
                <a:gd name="connsiteY11-114" fmla="*/ 4435813 h 5530802"/>
                <a:gd name="connsiteX12-115" fmla="*/ 13329 w 5194570"/>
                <a:gd name="connsiteY12-116" fmla="*/ 5530802 h 5530802"/>
                <a:gd name="connsiteX13-117" fmla="*/ 215 w 5194570"/>
                <a:gd name="connsiteY13-118" fmla="*/ 4113641 h 5530802"/>
                <a:gd name="connsiteX14-119" fmla="*/ 0 w 5194570"/>
                <a:gd name="connsiteY14-120" fmla="*/ 0 h 5530802"/>
                <a:gd name="connsiteX0-121" fmla="*/ 0 w 5194570"/>
                <a:gd name="connsiteY0-122" fmla="*/ 0 h 5530802"/>
                <a:gd name="connsiteX1-123" fmla="*/ 194553 w 5194570"/>
                <a:gd name="connsiteY1-124" fmla="*/ 0 h 5530802"/>
                <a:gd name="connsiteX2-125" fmla="*/ 5194570 w 5194570"/>
                <a:gd name="connsiteY2-126" fmla="*/ 0 h 5530802"/>
                <a:gd name="connsiteX3-127" fmla="*/ 4766553 w 5194570"/>
                <a:gd name="connsiteY3-128" fmla="*/ 778213 h 5530802"/>
                <a:gd name="connsiteX4-129" fmla="*/ 4688732 w 5194570"/>
                <a:gd name="connsiteY4-130" fmla="*/ 1303507 h 5530802"/>
                <a:gd name="connsiteX5-131" fmla="*/ 4338536 w 5194570"/>
                <a:gd name="connsiteY5-132" fmla="*/ 2120630 h 5530802"/>
                <a:gd name="connsiteX6-133" fmla="*/ 3638144 w 5194570"/>
                <a:gd name="connsiteY6-134" fmla="*/ 2373549 h 5530802"/>
                <a:gd name="connsiteX7-135" fmla="*/ 3463046 w 5194570"/>
                <a:gd name="connsiteY7-136" fmla="*/ 3035030 h 5530802"/>
                <a:gd name="connsiteX8-137" fmla="*/ 2607012 w 5194570"/>
                <a:gd name="connsiteY8-138" fmla="*/ 3540868 h 5530802"/>
                <a:gd name="connsiteX9-139" fmla="*/ 2140085 w 5194570"/>
                <a:gd name="connsiteY9-140" fmla="*/ 4163438 h 5530802"/>
                <a:gd name="connsiteX10-141" fmla="*/ 1303506 w 5194570"/>
                <a:gd name="connsiteY10-142" fmla="*/ 4066162 h 5530802"/>
                <a:gd name="connsiteX11-143" fmla="*/ 1186774 w 5194570"/>
                <a:gd name="connsiteY11-144" fmla="*/ 4435813 h 5530802"/>
                <a:gd name="connsiteX12-145" fmla="*/ 430 w 5194570"/>
                <a:gd name="connsiteY12-146" fmla="*/ 5530802 h 5530802"/>
                <a:gd name="connsiteX13-147" fmla="*/ 215 w 5194570"/>
                <a:gd name="connsiteY13-148" fmla="*/ 4113641 h 5530802"/>
                <a:gd name="connsiteX14-149" fmla="*/ 0 w 5194570"/>
                <a:gd name="connsiteY14-150" fmla="*/ 0 h 5530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5194570" h="5530802">
                  <a:moveTo>
                    <a:pt x="0" y="0"/>
                  </a:moveTo>
                  <a:lnTo>
                    <a:pt x="194553" y="0"/>
                  </a:lnTo>
                  <a:lnTo>
                    <a:pt x="5194570" y="0"/>
                  </a:lnTo>
                  <a:lnTo>
                    <a:pt x="4766553" y="778213"/>
                  </a:lnTo>
                  <a:lnTo>
                    <a:pt x="4688732" y="1303507"/>
                  </a:lnTo>
                  <a:lnTo>
                    <a:pt x="4338536" y="2120630"/>
                  </a:lnTo>
                  <a:lnTo>
                    <a:pt x="3638144" y="2373549"/>
                  </a:lnTo>
                  <a:lnTo>
                    <a:pt x="3463046" y="3035030"/>
                  </a:lnTo>
                  <a:lnTo>
                    <a:pt x="2607012" y="3540868"/>
                  </a:lnTo>
                  <a:lnTo>
                    <a:pt x="2140085" y="4163438"/>
                  </a:lnTo>
                  <a:lnTo>
                    <a:pt x="1303506" y="4066162"/>
                  </a:lnTo>
                  <a:lnTo>
                    <a:pt x="1186774" y="4435813"/>
                  </a:lnTo>
                  <a:lnTo>
                    <a:pt x="430" y="5530802"/>
                  </a:lnTo>
                  <a:cubicBezTo>
                    <a:pt x="358" y="5058415"/>
                    <a:pt x="287" y="4586028"/>
                    <a:pt x="215" y="4113641"/>
                  </a:cubicBezTo>
                  <a:cubicBezTo>
                    <a:pt x="143" y="2742427"/>
                    <a:pt x="72" y="1371214"/>
                    <a:pt x="0" y="0"/>
                  </a:cubicBezTo>
                  <a:close/>
                </a:path>
              </a:pathLst>
            </a:custGeom>
            <a:solidFill>
              <a:srgbClr val="E9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" name="任意多边形: 形状 39"/>
          <p:cNvSpPr/>
          <p:nvPr/>
        </p:nvSpPr>
        <p:spPr>
          <a:xfrm>
            <a:off x="4838065" y="1676400"/>
            <a:ext cx="2012950" cy="2023110"/>
          </a:xfrm>
          <a:custGeom>
            <a:avLst/>
            <a:gdLst>
              <a:gd name="connsiteX0" fmla="*/ 0 w 4319081"/>
              <a:gd name="connsiteY0" fmla="*/ 0 h 1206230"/>
              <a:gd name="connsiteX1" fmla="*/ 4319081 w 4319081"/>
              <a:gd name="connsiteY1" fmla="*/ 0 h 1206230"/>
              <a:gd name="connsiteX2" fmla="*/ 3793788 w 4319081"/>
              <a:gd name="connsiteY2" fmla="*/ 350196 h 1206230"/>
              <a:gd name="connsiteX3" fmla="*/ 3638145 w 4319081"/>
              <a:gd name="connsiteY3" fmla="*/ 525294 h 1206230"/>
              <a:gd name="connsiteX4" fmla="*/ 3346315 w 4319081"/>
              <a:gd name="connsiteY4" fmla="*/ 661481 h 1206230"/>
              <a:gd name="connsiteX5" fmla="*/ 2723745 w 4319081"/>
              <a:gd name="connsiteY5" fmla="*/ 972766 h 1206230"/>
              <a:gd name="connsiteX6" fmla="*/ 2451371 w 4319081"/>
              <a:gd name="connsiteY6" fmla="*/ 1206230 h 1206230"/>
              <a:gd name="connsiteX7" fmla="*/ 1828800 w 4319081"/>
              <a:gd name="connsiteY7" fmla="*/ 992222 h 1206230"/>
              <a:gd name="connsiteX8" fmla="*/ 972766 w 4319081"/>
              <a:gd name="connsiteY8" fmla="*/ 564205 h 1206230"/>
              <a:gd name="connsiteX9" fmla="*/ 0 w 4319081"/>
              <a:gd name="connsiteY9" fmla="*/ 0 h 120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19081" h="1206230">
                <a:moveTo>
                  <a:pt x="0" y="0"/>
                </a:moveTo>
                <a:lnTo>
                  <a:pt x="4319081" y="0"/>
                </a:lnTo>
                <a:lnTo>
                  <a:pt x="3793788" y="350196"/>
                </a:lnTo>
                <a:lnTo>
                  <a:pt x="3638145" y="525294"/>
                </a:lnTo>
                <a:lnTo>
                  <a:pt x="3346315" y="661481"/>
                </a:lnTo>
                <a:lnTo>
                  <a:pt x="2723745" y="972766"/>
                </a:lnTo>
                <a:lnTo>
                  <a:pt x="2451371" y="1206230"/>
                </a:lnTo>
                <a:lnTo>
                  <a:pt x="1828800" y="992222"/>
                </a:lnTo>
                <a:lnTo>
                  <a:pt x="972766" y="564205"/>
                </a:lnTo>
                <a:lnTo>
                  <a:pt x="0" y="0"/>
                </a:lnTo>
                <a:close/>
              </a:path>
            </a:pathLst>
          </a:custGeom>
          <a:solidFill>
            <a:srgbClr val="7FB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562600" y="1951355"/>
            <a:ext cx="828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02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998855" y="4140200"/>
            <a:ext cx="10426700" cy="854710"/>
          </a:xfrm>
          <a:prstGeom prst="rect">
            <a:avLst/>
          </a:prstGeom>
          <a:noFill/>
        </p:spPr>
        <p:txBody>
          <a:bodyPr wrap="non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Review and compar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ison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of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 major types of mobile ap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锐字逼格锐线粗体简2.0" panose="02010604000000000000" pitchFamily="2" charset="-122"/>
                <a:cs typeface="Arial" panose="020B0604020202020204" pitchFamily="34" charset="0"/>
                <a:sym typeface="+mn-ea"/>
              </a:rPr>
              <a:t>p programming languages.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锐字逼格锐线粗体简2.0" panose="02010604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15321</Words>
  <Application>WPS Presentation</Application>
  <PresentationFormat>宽屏</PresentationFormat>
  <Paragraphs>639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SimSun</vt:lpstr>
      <vt:lpstr>Wingdings</vt:lpstr>
      <vt:lpstr>锐字逼格锐线粗体简2.0</vt:lpstr>
      <vt:lpstr>阿里巴巴普惠体 L</vt:lpstr>
      <vt:lpstr>Microsoft YaHei</vt:lpstr>
      <vt:lpstr>Arial Unicode MS</vt:lpstr>
      <vt:lpstr>Calibri</vt:lpstr>
      <vt:lpstr>等线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Ryan</cp:lastModifiedBy>
  <cp:revision>29</cp:revision>
  <dcterms:created xsi:type="dcterms:W3CDTF">2019-11-14T08:49:00Z</dcterms:created>
  <dcterms:modified xsi:type="dcterms:W3CDTF">2024-04-01T23:13:04Z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1C7764D912AF4F3A823CD29A9D04D61C_13</vt:lpwstr>
  </property>
  <property fmtid="{D5CDD505-2E9C-101B-9397-08002B2CF9AE}" pid="3" name="KSOProductBuildVer">
    <vt:lpwstr>1033-12.2.0.13431</vt:lpwstr>
  </property>
</Properties>
</file>