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89" r:id="rId6"/>
    <p:sldId id="261" r:id="rId7"/>
    <p:sldId id="273" r:id="rId8"/>
    <p:sldId id="290" r:id="rId9"/>
    <p:sldId id="292" r:id="rId10"/>
    <p:sldId id="274" r:id="rId11"/>
    <p:sldId id="263" r:id="rId12"/>
    <p:sldId id="272" r:id="rId13"/>
    <p:sldId id="293" r:id="rId14"/>
    <p:sldId id="296" r:id="rId15"/>
    <p:sldId id="294" r:id="rId16"/>
    <p:sldId id="298" r:id="rId17"/>
    <p:sldId id="27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1" Type="http://schemas.openxmlformats.org/officeDocument/2006/relationships/slideLayout" Target="../slideLayouts/slideLayout2.xml"/><Relationship Id="rId30" Type="http://schemas.openxmlformats.org/officeDocument/2006/relationships/tags" Target="../tags/tag43.xml"/><Relationship Id="rId3" Type="http://schemas.openxmlformats.org/officeDocument/2006/relationships/tags" Target="../tags/tag17.xml"/><Relationship Id="rId29" Type="http://schemas.openxmlformats.org/officeDocument/2006/relationships/image" Target="../media/image2.png"/><Relationship Id="rId28" Type="http://schemas.openxmlformats.org/officeDocument/2006/relationships/tags" Target="../tags/tag42.xml"/><Relationship Id="rId27" Type="http://schemas.openxmlformats.org/officeDocument/2006/relationships/tags" Target="../tags/tag41.xml"/><Relationship Id="rId26" Type="http://schemas.openxmlformats.org/officeDocument/2006/relationships/tags" Target="../tags/tag40.xml"/><Relationship Id="rId25" Type="http://schemas.openxmlformats.org/officeDocument/2006/relationships/tags" Target="../tags/tag39.xml"/><Relationship Id="rId24" Type="http://schemas.openxmlformats.org/officeDocument/2006/relationships/tags" Target="../tags/tag38.xml"/><Relationship Id="rId23" Type="http://schemas.openxmlformats.org/officeDocument/2006/relationships/tags" Target="../tags/tag37.xml"/><Relationship Id="rId22" Type="http://schemas.openxmlformats.org/officeDocument/2006/relationships/tags" Target="../tags/tag36.xml"/><Relationship Id="rId21" Type="http://schemas.openxmlformats.org/officeDocument/2006/relationships/tags" Target="../tags/tag35.xml"/><Relationship Id="rId20" Type="http://schemas.openxmlformats.org/officeDocument/2006/relationships/tags" Target="../tags/tag34.xml"/><Relationship Id="rId2" Type="http://schemas.openxmlformats.org/officeDocument/2006/relationships/tags" Target="../tags/tag16.xml"/><Relationship Id="rId19" Type="http://schemas.openxmlformats.org/officeDocument/2006/relationships/tags" Target="../tags/tag33.xml"/><Relationship Id="rId18" Type="http://schemas.openxmlformats.org/officeDocument/2006/relationships/tags" Target="../tags/tag32.xml"/><Relationship Id="rId17" Type="http://schemas.openxmlformats.org/officeDocument/2006/relationships/tags" Target="../tags/tag31.xml"/><Relationship Id="rId16" Type="http://schemas.openxmlformats.org/officeDocument/2006/relationships/tags" Target="../tags/tag30.xml"/><Relationship Id="rId15" Type="http://schemas.openxmlformats.org/officeDocument/2006/relationships/tags" Target="../tags/tag29.xml"/><Relationship Id="rId14" Type="http://schemas.openxmlformats.org/officeDocument/2006/relationships/tags" Target="../tags/tag28.xml"/><Relationship Id="rId13" Type="http://schemas.openxmlformats.org/officeDocument/2006/relationships/tags" Target="../tags/tag27.xml"/><Relationship Id="rId12" Type="http://schemas.openxmlformats.org/officeDocument/2006/relationships/tags" Target="../tags/tag26.xml"/><Relationship Id="rId11" Type="http://schemas.openxmlformats.org/officeDocument/2006/relationships/tags" Target="../tags/tag25.xml"/><Relationship Id="rId10" Type="http://schemas.openxmlformats.org/officeDocument/2006/relationships/tags" Target="../tags/tag24.xml"/><Relationship Id="rId1" Type="http://schemas.openxmlformats.org/officeDocument/2006/relationships/tags" Target="../tags/tag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8985" y="1122680"/>
            <a:ext cx="6791960" cy="2387600"/>
          </a:xfrm>
        </p:spPr>
        <p:txBody>
          <a:bodyPr>
            <a:normAutofit fontScale="90000"/>
          </a:bodyPr>
          <a:lstStyle/>
          <a:p>
            <a:pPr algn="r"/>
            <a:r>
              <a:rPr lang="en-US" sz="5400" b="1" dirty="0">
                <a:latin typeface="Calibri" panose="020F0502020204030204" charset="0"/>
                <a:cs typeface="Calibri" panose="020F0502020204030204" charset="0"/>
              </a:rPr>
              <a:t>FINGERPRINT STUDENT ATTENDANCE APP</a:t>
            </a:r>
            <a:endParaRPr lang="en-US" sz="5400" b="1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0820" y="5411470"/>
            <a:ext cx="9603105" cy="953135"/>
          </a:xfrm>
        </p:spPr>
        <p:txBody>
          <a:bodyPr>
            <a:normAutofit fontScale="90000" lnSpcReduction="20000"/>
          </a:bodyPr>
          <a:lstStyle/>
          <a:p>
            <a:r>
              <a:rPr lang="en-US" sz="3200" b="1">
                <a:solidFill>
                  <a:schemeClr val="accent5">
                    <a:lumMod val="50000"/>
                  </a:schemeClr>
                </a:solidFill>
              </a:rPr>
              <a:t>GROUP 23</a:t>
            </a:r>
            <a:endParaRPr lang="en-US" sz="3200" b="1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3200" b="1">
                <a:solidFill>
                  <a:schemeClr val="accent5">
                    <a:lumMod val="50000"/>
                  </a:schemeClr>
                </a:solidFill>
              </a:rPr>
              <a:t>TASK 6 : Databse Design and Implementation</a:t>
            </a:r>
            <a:endParaRPr lang="en-US" sz="3200" b="1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Picture 4" descr="WhatsApp_Image_2024-06-02_at_4.04.13_AM-removebg-pre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5530" y="444500"/>
            <a:ext cx="2484755" cy="496697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ER_Diagr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1645" y="177165"/>
            <a:ext cx="6188710" cy="65163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707515" y="2984500"/>
            <a:ext cx="9779000" cy="2848610"/>
          </a:xfrm>
        </p:spPr>
        <p:txBody>
          <a:bodyPr>
            <a:noAutofit/>
          </a:bodyPr>
          <a:p>
            <a:pPr algn="r"/>
            <a:r>
              <a:rPr lang="en-US" sz="8000" b="1" dirty="0">
                <a:latin typeface="Calibri" panose="020F0502020204030204" charset="0"/>
                <a:cs typeface="Calibri" panose="020F0502020204030204" charset="0"/>
              </a:rPr>
              <a:t>Relational Schema</a:t>
            </a:r>
            <a:endParaRPr lang="en-US" sz="8000" b="1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3" name="Text Box 12"/>
          <p:cNvSpPr txBox="1"/>
          <p:nvPr>
            <p:custDataLst>
              <p:tags r:id="rId2"/>
            </p:custDataLst>
          </p:nvPr>
        </p:nvSpPr>
        <p:spPr>
          <a:xfrm>
            <a:off x="9720580" y="694690"/>
            <a:ext cx="167068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9600" b="1">
                <a:solidFill>
                  <a:schemeClr val="tx2"/>
                </a:solidFill>
              </a:rPr>
              <a:t>04</a:t>
            </a:r>
            <a:endParaRPr lang="en-US" sz="9600" b="1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Relational Schem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9120" y="614045"/>
            <a:ext cx="8742045" cy="584327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707515" y="3001010"/>
            <a:ext cx="9779000" cy="2848610"/>
          </a:xfrm>
        </p:spPr>
        <p:txBody>
          <a:bodyPr>
            <a:noAutofit/>
          </a:bodyPr>
          <a:p>
            <a:pPr algn="r"/>
            <a:r>
              <a:rPr lang="en-US" sz="8000" b="1" dirty="0">
                <a:latin typeface="Calibri" panose="020F0502020204030204" charset="0"/>
                <a:cs typeface="Calibri" panose="020F0502020204030204" charset="0"/>
              </a:rPr>
              <a:t>Schema on Cloud Firestore</a:t>
            </a:r>
            <a:endParaRPr lang="en-US" sz="8000" b="1" dirty="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6" name="Picture 5" descr="Logomark_Full Color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512810" y="1257935"/>
            <a:ext cx="1981835" cy="17430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capture-console-firebase-google-project-fingerprint-app-21420-firestore-databases-default-data-2Fsessions-2FXeExypaATooM9ldkXJJz-2024-06-16-05_55_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0"/>
            <a:ext cx="1219073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pPr algn="ctr"/>
            <a:r>
              <a:rPr lang="en-US"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en-US" sz="5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In summary, the database design for the Attendance Report Generator app is focused on creating a robust, efficient, and scalable system for managing attendance records. 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By leveraging Firebase Firestore, the app benefits from real-time data synchronization, easy scalability, and secure data handling. 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060"/>
            <a:ext cx="10515600" cy="1325563"/>
          </a:xfrm>
        </p:spPr>
        <p:txBody>
          <a:bodyPr/>
          <a:p>
            <a:pPr algn="ctr"/>
            <a:r>
              <a:rPr lang="en-US" sz="8000" b="1">
                <a:latin typeface="Calibri" panose="020F0502020204030204" charset="0"/>
                <a:cs typeface="Calibri" panose="020F0502020204030204" charset="0"/>
              </a:rPr>
              <a:t>THANK YOU</a:t>
            </a:r>
            <a:endParaRPr lang="en-US" sz="8000" b="1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065"/>
            <a:ext cx="10515600" cy="1325563"/>
          </a:xfrm>
        </p:spPr>
        <p:txBody>
          <a:bodyPr/>
          <a:p>
            <a:r>
              <a:rPr lang="en-US" sz="48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Table of Content   </a:t>
            </a:r>
            <a:endParaRPr lang="en-US" sz="4800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44550" y="1445260"/>
            <a:ext cx="732155" cy="76073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31545" y="1564640"/>
            <a:ext cx="6451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chemeClr val="bg1"/>
                </a:solidFill>
              </a:rPr>
              <a:t>01</a:t>
            </a:r>
            <a:endParaRPr lang="en-US" sz="2800" b="1">
              <a:solidFill>
                <a:schemeClr val="bg1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684655" y="2668270"/>
            <a:ext cx="84499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 i="1">
                <a:cs typeface="+mn-lt"/>
              </a:rPr>
              <a:t>Database Technology Stack</a:t>
            </a:r>
            <a:endParaRPr lang="en-US" sz="3200" b="1" i="1">
              <a:cs typeface="+mn-lt"/>
            </a:endParaRPr>
          </a:p>
        </p:txBody>
      </p:sp>
      <p:sp>
        <p:nvSpPr>
          <p:cNvPr id="12" name="Oval 11"/>
          <p:cNvSpPr/>
          <p:nvPr>
            <p:custDataLst>
              <p:tags r:id="rId1"/>
            </p:custDataLst>
          </p:nvPr>
        </p:nvSpPr>
        <p:spPr>
          <a:xfrm>
            <a:off x="852805" y="2668270"/>
            <a:ext cx="738505" cy="76073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>
            <p:custDataLst>
              <p:tags r:id="rId2"/>
            </p:custDataLst>
          </p:nvPr>
        </p:nvSpPr>
        <p:spPr>
          <a:xfrm>
            <a:off x="931545" y="2787650"/>
            <a:ext cx="6451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chemeClr val="bg1"/>
                </a:solidFill>
              </a:rPr>
              <a:t>02</a:t>
            </a:r>
            <a:endParaRPr lang="en-US" sz="2800" b="1">
              <a:solidFill>
                <a:schemeClr val="bg1"/>
              </a:solidFill>
            </a:endParaRPr>
          </a:p>
        </p:txBody>
      </p:sp>
      <p:sp>
        <p:nvSpPr>
          <p:cNvPr id="14" name="Text Box 13"/>
          <p:cNvSpPr txBox="1"/>
          <p:nvPr>
            <p:custDataLst>
              <p:tags r:id="rId3"/>
            </p:custDataLst>
          </p:nvPr>
        </p:nvSpPr>
        <p:spPr>
          <a:xfrm>
            <a:off x="1804670" y="1503045"/>
            <a:ext cx="69729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 i="1">
                <a:cs typeface="+mn-lt"/>
              </a:rPr>
              <a:t>Introduction to Database Design</a:t>
            </a:r>
            <a:endParaRPr lang="en-US" sz="3200" b="1" i="1">
              <a:cs typeface="+mn-lt"/>
            </a:endParaRPr>
          </a:p>
        </p:txBody>
      </p:sp>
      <p:sp>
        <p:nvSpPr>
          <p:cNvPr id="17" name="Oval 16"/>
          <p:cNvSpPr/>
          <p:nvPr>
            <p:custDataLst>
              <p:tags r:id="rId4"/>
            </p:custDataLst>
          </p:nvPr>
        </p:nvSpPr>
        <p:spPr>
          <a:xfrm>
            <a:off x="844550" y="5582920"/>
            <a:ext cx="738505" cy="76073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Text Box 17"/>
          <p:cNvSpPr txBox="1"/>
          <p:nvPr>
            <p:custDataLst>
              <p:tags r:id="rId5"/>
            </p:custDataLst>
          </p:nvPr>
        </p:nvSpPr>
        <p:spPr>
          <a:xfrm>
            <a:off x="946150" y="5697220"/>
            <a:ext cx="6451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chemeClr val="bg1"/>
                </a:solidFill>
              </a:rPr>
              <a:t>05</a:t>
            </a:r>
            <a:endParaRPr lang="en-US" sz="2800" b="1">
              <a:solidFill>
                <a:schemeClr val="bg1"/>
              </a:solidFill>
            </a:endParaRPr>
          </a:p>
        </p:txBody>
      </p:sp>
      <p:sp>
        <p:nvSpPr>
          <p:cNvPr id="19" name="Text Box 18"/>
          <p:cNvSpPr txBox="1"/>
          <p:nvPr>
            <p:custDataLst>
              <p:tags r:id="rId6"/>
            </p:custDataLst>
          </p:nvPr>
        </p:nvSpPr>
        <p:spPr>
          <a:xfrm>
            <a:off x="1986280" y="5635625"/>
            <a:ext cx="24237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 i="1">
                <a:cs typeface="+mn-lt"/>
              </a:rPr>
              <a:t>Conclusion</a:t>
            </a:r>
            <a:endParaRPr lang="en-US" sz="3200" b="1" i="1">
              <a:cs typeface="+mn-lt"/>
            </a:endParaRPr>
          </a:p>
        </p:txBody>
      </p:sp>
      <p:sp>
        <p:nvSpPr>
          <p:cNvPr id="3" name="Oval 2"/>
          <p:cNvSpPr/>
          <p:nvPr>
            <p:custDataLst>
              <p:tags r:id="rId7"/>
            </p:custDataLst>
          </p:nvPr>
        </p:nvSpPr>
        <p:spPr>
          <a:xfrm>
            <a:off x="852805" y="3652520"/>
            <a:ext cx="738505" cy="76073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>
            <p:custDataLst>
              <p:tags r:id="rId8"/>
            </p:custDataLst>
          </p:nvPr>
        </p:nvSpPr>
        <p:spPr>
          <a:xfrm>
            <a:off x="931545" y="3775710"/>
            <a:ext cx="6451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chemeClr val="bg1"/>
                </a:solidFill>
              </a:rPr>
              <a:t>03</a:t>
            </a:r>
            <a:endParaRPr lang="en-US" sz="2800" b="1">
              <a:solidFill>
                <a:schemeClr val="bg1"/>
              </a:solidFill>
            </a:endParaRPr>
          </a:p>
        </p:txBody>
      </p:sp>
      <p:sp>
        <p:nvSpPr>
          <p:cNvPr id="5" name="Text Box 4"/>
          <p:cNvSpPr txBox="1"/>
          <p:nvPr>
            <p:custDataLst>
              <p:tags r:id="rId9"/>
            </p:custDataLst>
          </p:nvPr>
        </p:nvSpPr>
        <p:spPr>
          <a:xfrm>
            <a:off x="1777365" y="3658235"/>
            <a:ext cx="7345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 i="1">
                <a:cs typeface="+mn-lt"/>
              </a:rPr>
              <a:t>Entity Relationship and ER Diagram</a:t>
            </a:r>
            <a:endParaRPr lang="en-US" sz="3200" b="1" i="1">
              <a:cs typeface="+mn-lt"/>
            </a:endParaRPr>
          </a:p>
        </p:txBody>
      </p:sp>
      <p:sp>
        <p:nvSpPr>
          <p:cNvPr id="9" name="Oval 8"/>
          <p:cNvSpPr/>
          <p:nvPr>
            <p:custDataLst>
              <p:tags r:id="rId10"/>
            </p:custDataLst>
          </p:nvPr>
        </p:nvSpPr>
        <p:spPr>
          <a:xfrm>
            <a:off x="844550" y="4617085"/>
            <a:ext cx="738505" cy="76073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>
            <p:custDataLst>
              <p:tags r:id="rId11"/>
            </p:custDataLst>
          </p:nvPr>
        </p:nvSpPr>
        <p:spPr>
          <a:xfrm>
            <a:off x="946150" y="4737100"/>
            <a:ext cx="6451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chemeClr val="bg1"/>
                </a:solidFill>
              </a:rPr>
              <a:t>04</a:t>
            </a:r>
            <a:endParaRPr lang="en-US" sz="2800" b="1">
              <a:solidFill>
                <a:schemeClr val="bg1"/>
              </a:solidFill>
            </a:endParaRPr>
          </a:p>
        </p:txBody>
      </p:sp>
      <p:sp>
        <p:nvSpPr>
          <p:cNvPr id="11" name="Text Box 10"/>
          <p:cNvSpPr txBox="1"/>
          <p:nvPr>
            <p:custDataLst>
              <p:tags r:id="rId12"/>
            </p:custDataLst>
          </p:nvPr>
        </p:nvSpPr>
        <p:spPr>
          <a:xfrm>
            <a:off x="1870710" y="4697095"/>
            <a:ext cx="58235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 i="1">
                <a:cs typeface="+mn-lt"/>
              </a:rPr>
              <a:t>Relational Schema</a:t>
            </a:r>
            <a:endParaRPr lang="en-US" sz="3200" b="1" i="1">
              <a:cs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800" b="1" i="1">
                <a:latin typeface="Calibri" panose="020F0502020204030204" charset="0"/>
                <a:cs typeface="Calibri" panose="020F0502020204030204" charset="0"/>
              </a:rPr>
              <a:t>Introduction</a:t>
            </a:r>
            <a:endParaRPr lang="en-US" sz="4800" b="1" i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470025" y="1969770"/>
            <a:ext cx="1034859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latin typeface="Calibri" panose="020F0502020204030204" charset="0"/>
                <a:cs typeface="Calibri" panose="020F0502020204030204" charset="0"/>
              </a:rPr>
              <a:t>Database design is a crucial aspect of any application that manages data. </a:t>
            </a:r>
            <a:endParaRPr lang="en-US" sz="2800">
              <a:latin typeface="Calibri" panose="020F0502020204030204" charset="0"/>
              <a:cs typeface="Calibri" panose="020F0502020204030204" charset="0"/>
            </a:endParaRPr>
          </a:p>
          <a:p>
            <a:endParaRPr lang="en-US" sz="28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2800">
                <a:latin typeface="Calibri" panose="020F0502020204030204" charset="0"/>
                <a:cs typeface="Calibri" panose="020F0502020204030204" charset="0"/>
              </a:rPr>
              <a:t>This mobile application allows users to input specific details such as course code, session time, and date to generate detailed attendance reports. </a:t>
            </a:r>
            <a:endParaRPr lang="en-US" sz="28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800" b="1"/>
              <a:t>Importances of Database Design</a:t>
            </a:r>
            <a:endParaRPr lang="en-US" sz="4800" b="1"/>
          </a:p>
        </p:txBody>
      </p:sp>
      <p:sp>
        <p:nvSpPr>
          <p:cNvPr id="4" name="Text Box 3"/>
          <p:cNvSpPr txBox="1"/>
          <p:nvPr/>
        </p:nvSpPr>
        <p:spPr>
          <a:xfrm>
            <a:off x="1050925" y="2440940"/>
            <a:ext cx="10104120" cy="29635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ü"/>
            </a:pPr>
            <a:r>
              <a:rPr lang="en-US" sz="2800"/>
              <a:t>Data Integrity and Accuracy</a:t>
            </a:r>
            <a:endParaRPr lang="en-US" sz="2800"/>
          </a:p>
          <a:p>
            <a:pPr marL="285750" indent="-285750">
              <a:buFont typeface="Wingdings" panose="05000000000000000000" charset="0"/>
              <a:buChar char="ü"/>
            </a:pPr>
            <a:endParaRPr lang="en-US" sz="2800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sz="2800"/>
              <a:t>Performance Optimization</a:t>
            </a:r>
            <a:endParaRPr lang="en-US" sz="2800"/>
          </a:p>
          <a:p>
            <a:pPr marL="285750" indent="-285750">
              <a:buFont typeface="Wingdings" panose="05000000000000000000" charset="0"/>
              <a:buChar char="ü"/>
            </a:pPr>
            <a:endParaRPr lang="en-US" sz="2800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sz="2800"/>
              <a:t>Scalability</a:t>
            </a:r>
            <a:endParaRPr lang="en-US" sz="2800"/>
          </a:p>
          <a:p>
            <a:pPr marL="285750" indent="-285750">
              <a:buFont typeface="Wingdings" panose="05000000000000000000" charset="0"/>
              <a:buChar char="ü"/>
            </a:pPr>
            <a:endParaRPr lang="en-US" sz="2800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sz="2800"/>
              <a:t>Maintainability</a:t>
            </a:r>
            <a:endParaRPr lang="en-US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707515" y="2984500"/>
            <a:ext cx="9779000" cy="2848610"/>
          </a:xfrm>
        </p:spPr>
        <p:txBody>
          <a:bodyPr>
            <a:noAutofit/>
          </a:bodyPr>
          <a:p>
            <a:pPr algn="r"/>
            <a:r>
              <a:rPr lang="en-US" sz="8000" b="1" dirty="0">
                <a:latin typeface="Calibri" panose="020F0502020204030204" charset="0"/>
                <a:cs typeface="Calibri" panose="020F0502020204030204" charset="0"/>
              </a:rPr>
              <a:t>Database Technology Stack</a:t>
            </a:r>
            <a:endParaRPr lang="en-US" sz="8000" b="1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3" name="Text Box 12"/>
          <p:cNvSpPr txBox="1"/>
          <p:nvPr>
            <p:custDataLst>
              <p:tags r:id="rId2"/>
            </p:custDataLst>
          </p:nvPr>
        </p:nvSpPr>
        <p:spPr>
          <a:xfrm>
            <a:off x="9720580" y="694690"/>
            <a:ext cx="167068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9600" b="1">
                <a:solidFill>
                  <a:schemeClr val="tx2"/>
                </a:solidFill>
              </a:rPr>
              <a:t>02</a:t>
            </a:r>
            <a:endParaRPr lang="en-US" sz="9600" b="1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 descr="Logomark_Full Colo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3020" y="2322830"/>
            <a:ext cx="2609850" cy="221488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5059680" y="2223770"/>
            <a:ext cx="562483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9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Firebase</a:t>
            </a:r>
            <a:endParaRPr lang="en-US" sz="9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934585" y="3670300"/>
            <a:ext cx="424053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400"/>
              <a:t>Firestore</a:t>
            </a:r>
            <a:endParaRPr lang="en-US" sz="4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Text Box 10"/>
          <p:cNvSpPr txBox="1"/>
          <p:nvPr>
            <p:custDataLst>
              <p:tags r:id="rId1"/>
            </p:custDataLst>
          </p:nvPr>
        </p:nvSpPr>
        <p:spPr>
          <a:xfrm>
            <a:off x="1029335" y="633095"/>
            <a:ext cx="33578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/>
              <a:t>Ease of Use</a:t>
            </a:r>
            <a:endParaRPr lang="en-US" sz="2400" b="1"/>
          </a:p>
        </p:txBody>
      </p:sp>
      <p:sp>
        <p:nvSpPr>
          <p:cNvPr id="14" name="Text Box 13"/>
          <p:cNvSpPr txBox="1"/>
          <p:nvPr>
            <p:custDataLst>
              <p:tags r:id="rId2"/>
            </p:custDataLst>
          </p:nvPr>
        </p:nvSpPr>
        <p:spPr>
          <a:xfrm>
            <a:off x="6903720" y="1786255"/>
            <a:ext cx="48577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/>
              <a:t>HighCompatibility with React Native</a:t>
            </a:r>
            <a:endParaRPr lang="en-US" sz="2400" b="1"/>
          </a:p>
        </p:txBody>
      </p:sp>
      <p:sp>
        <p:nvSpPr>
          <p:cNvPr id="17" name="Text Box 16"/>
          <p:cNvSpPr txBox="1"/>
          <p:nvPr>
            <p:custDataLst>
              <p:tags r:id="rId3"/>
            </p:custDataLst>
          </p:nvPr>
        </p:nvSpPr>
        <p:spPr>
          <a:xfrm>
            <a:off x="1254125" y="2661920"/>
            <a:ext cx="35344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/>
              <a:t>Security Rules</a:t>
            </a:r>
            <a:endParaRPr lang="en-US" sz="2400" b="1"/>
          </a:p>
        </p:txBody>
      </p:sp>
      <p:sp>
        <p:nvSpPr>
          <p:cNvPr id="19" name="Text Box 18"/>
          <p:cNvSpPr txBox="1"/>
          <p:nvPr>
            <p:custDataLst>
              <p:tags r:id="rId4"/>
            </p:custDataLst>
          </p:nvPr>
        </p:nvSpPr>
        <p:spPr>
          <a:xfrm>
            <a:off x="7109460" y="3867785"/>
            <a:ext cx="39166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/>
              <a:t>Scalability</a:t>
            </a:r>
            <a:endParaRPr lang="en-US" sz="2400" b="1"/>
          </a:p>
        </p:txBody>
      </p:sp>
      <p:sp>
        <p:nvSpPr>
          <p:cNvPr id="22" name="Text Box 21"/>
          <p:cNvSpPr txBox="1"/>
          <p:nvPr>
            <p:custDataLst>
              <p:tags r:id="rId5"/>
            </p:custDataLst>
          </p:nvPr>
        </p:nvSpPr>
        <p:spPr>
          <a:xfrm>
            <a:off x="1113155" y="3214370"/>
            <a:ext cx="45916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Firestore allows for fine-grained access control through security rules.</a:t>
            </a:r>
            <a:endParaRPr lang="en-US" sz="2000"/>
          </a:p>
        </p:txBody>
      </p:sp>
      <p:sp>
        <p:nvSpPr>
          <p:cNvPr id="24" name="Text Box 23"/>
          <p:cNvSpPr txBox="1"/>
          <p:nvPr>
            <p:custDataLst>
              <p:tags r:id="rId6"/>
            </p:custDataLst>
          </p:nvPr>
        </p:nvSpPr>
        <p:spPr>
          <a:xfrm>
            <a:off x="6903720" y="2331085"/>
            <a:ext cx="43618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Firebase is easily compatible with React Native in development </a:t>
            </a:r>
            <a:endParaRPr lang="en-US" sz="2000"/>
          </a:p>
        </p:txBody>
      </p:sp>
      <p:sp>
        <p:nvSpPr>
          <p:cNvPr id="25" name="Text Box 24"/>
          <p:cNvSpPr txBox="1"/>
          <p:nvPr>
            <p:custDataLst>
              <p:tags r:id="rId7"/>
            </p:custDataLst>
          </p:nvPr>
        </p:nvSpPr>
        <p:spPr>
          <a:xfrm>
            <a:off x="7066915" y="4439920"/>
            <a:ext cx="43618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Firestore can handle large volumes of data and high query loads</a:t>
            </a:r>
            <a:endParaRPr lang="en-US" sz="2000"/>
          </a:p>
        </p:txBody>
      </p:sp>
      <p:sp>
        <p:nvSpPr>
          <p:cNvPr id="276" name="任意多边形: 形状 337"/>
          <p:cNvSpPr/>
          <p:nvPr>
            <p:custDataLst>
              <p:tags r:id="rId8"/>
            </p:custDataLst>
          </p:nvPr>
        </p:nvSpPr>
        <p:spPr>
          <a:xfrm>
            <a:off x="6275070" y="3128010"/>
            <a:ext cx="157480" cy="157480"/>
          </a:xfrm>
          <a:custGeom>
            <a:avLst/>
            <a:gdLst>
              <a:gd name="connsiteX0" fmla="*/ 78750 w 157500"/>
              <a:gd name="connsiteY0" fmla="*/ 78750 h 157500"/>
              <a:gd name="connsiteX1" fmla="*/ 78750 w 157500"/>
              <a:gd name="connsiteY1" fmla="*/ 78750 h 15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7500" h="157500">
                <a:moveTo>
                  <a:pt x="78750" y="78750"/>
                </a:moveTo>
                <a:lnTo>
                  <a:pt x="78750" y="78750"/>
                </a:lnTo>
              </a:path>
            </a:pathLst>
          </a:custGeom>
          <a:ln w="19050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1524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2pPr>
            <a:lvl3pPr marL="914400" lvl="2" indent="3048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3pPr>
            <a:lvl4pPr marL="1371600" lvl="3" indent="4572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4pPr>
            <a:lvl5pPr marL="1828800" lvl="4" indent="6096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5pPr>
            <a:lvl6pPr marL="3048000" lvl="5" indent="6096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6pPr>
            <a:lvl7pPr marL="3657600" lvl="6" indent="6096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7pPr>
            <a:lvl8pPr marL="4267200" lvl="7" indent="6096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8pPr>
            <a:lvl9pPr marL="4876800" lvl="8" indent="6096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0" name="任意多边形: 形状 254"/>
          <p:cNvSpPr/>
          <p:nvPr>
            <p:custDataLst>
              <p:tags r:id="rId9"/>
            </p:custDataLst>
          </p:nvPr>
        </p:nvSpPr>
        <p:spPr>
          <a:xfrm>
            <a:off x="4878585" y="5572140"/>
            <a:ext cx="157500" cy="157500"/>
          </a:xfrm>
          <a:custGeom>
            <a:avLst/>
            <a:gdLst>
              <a:gd name="connsiteX0" fmla="*/ 78750 w 157500"/>
              <a:gd name="connsiteY0" fmla="*/ 78750 h 157500"/>
              <a:gd name="connsiteX1" fmla="*/ 78750 w 157500"/>
              <a:gd name="connsiteY1" fmla="*/ 78750 h 15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7500" h="157500">
                <a:moveTo>
                  <a:pt x="78750" y="78750"/>
                </a:moveTo>
                <a:lnTo>
                  <a:pt x="78750" y="78750"/>
                </a:lnTo>
              </a:path>
            </a:pathLst>
          </a:custGeom>
          <a:ln w="19050" cap="rnd">
            <a:solidFill>
              <a:srgbClr val="000000"/>
            </a:solidFill>
            <a:prstDash val="solid"/>
            <a:miter/>
          </a:ln>
        </p:spPr>
        <p:txBody>
          <a:bodyPr rtlCol="0" anchor="ctr"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1524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2pPr>
            <a:lvl3pPr marL="914400" lvl="2" indent="3048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3pPr>
            <a:lvl4pPr marL="1371600" lvl="3" indent="4572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4pPr>
            <a:lvl5pPr marL="1828800" lvl="4" indent="6096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5pPr>
            <a:lvl6pPr marL="3048000" lvl="5" indent="6096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6pPr>
            <a:lvl7pPr marL="3657600" lvl="6" indent="6096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7pPr>
            <a:lvl8pPr marL="4267200" lvl="7" indent="6096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8pPr>
            <a:lvl9pPr marL="4876800" lvl="8" indent="6096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2" name="任意多边形: 形状 254"/>
          <p:cNvSpPr/>
          <p:nvPr>
            <p:custDataLst>
              <p:tags r:id="rId10"/>
            </p:custDataLst>
          </p:nvPr>
        </p:nvSpPr>
        <p:spPr>
          <a:xfrm>
            <a:off x="6556890" y="4656470"/>
            <a:ext cx="157500" cy="157500"/>
          </a:xfrm>
          <a:custGeom>
            <a:avLst/>
            <a:gdLst>
              <a:gd name="connsiteX0" fmla="*/ 78750 w 157500"/>
              <a:gd name="connsiteY0" fmla="*/ 78750 h 157500"/>
              <a:gd name="connsiteX1" fmla="*/ 78750 w 157500"/>
              <a:gd name="connsiteY1" fmla="*/ 78750 h 15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7500" h="157500">
                <a:moveTo>
                  <a:pt x="78750" y="78750"/>
                </a:moveTo>
                <a:lnTo>
                  <a:pt x="78750" y="78750"/>
                </a:lnTo>
              </a:path>
            </a:pathLst>
          </a:custGeom>
          <a:ln w="19050" cap="rnd">
            <a:solidFill>
              <a:srgbClr val="000000"/>
            </a:solidFill>
            <a:prstDash val="solid"/>
            <a:miter/>
          </a:ln>
        </p:spPr>
        <p:txBody>
          <a:bodyPr rtlCol="0" anchor="ctr"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1524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2pPr>
            <a:lvl3pPr marL="914400" lvl="2" indent="3048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3pPr>
            <a:lvl4pPr marL="1371600" lvl="3" indent="4572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4pPr>
            <a:lvl5pPr marL="1828800" lvl="4" indent="6096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5pPr>
            <a:lvl6pPr marL="3048000" lvl="5" indent="6096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6pPr>
            <a:lvl7pPr marL="3657600" lvl="6" indent="6096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7pPr>
            <a:lvl8pPr marL="4267200" lvl="7" indent="6096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8pPr>
            <a:lvl9pPr marL="4876800" lvl="8" indent="6096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任意多边形: 形状 267"/>
          <p:cNvSpPr/>
          <p:nvPr>
            <p:custDataLst>
              <p:tags r:id="rId11"/>
            </p:custDataLst>
          </p:nvPr>
        </p:nvSpPr>
        <p:spPr>
          <a:xfrm>
            <a:off x="65339" y="1120227"/>
            <a:ext cx="585000" cy="607500"/>
          </a:xfrm>
          <a:custGeom>
            <a:avLst/>
            <a:gdLst>
              <a:gd name="connsiteX0" fmla="*/ 528750 w 585000"/>
              <a:gd name="connsiteY0" fmla="*/ 282954 h 607500"/>
              <a:gd name="connsiteX1" fmla="*/ 528750 w 585000"/>
              <a:gd name="connsiteY1" fmla="*/ 303879 h 607500"/>
              <a:gd name="connsiteX2" fmla="*/ 303621 w 585000"/>
              <a:gd name="connsiteY2" fmla="*/ 528750 h 607500"/>
              <a:gd name="connsiteX3" fmla="*/ 78750 w 585000"/>
              <a:gd name="connsiteY3" fmla="*/ 303621 h 607500"/>
              <a:gd name="connsiteX4" fmla="*/ 303879 w 585000"/>
              <a:gd name="connsiteY4" fmla="*/ 78750 h 607500"/>
              <a:gd name="connsiteX5" fmla="*/ 395325 w 585000"/>
              <a:gd name="connsiteY5" fmla="*/ 98229 h 60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5000" h="607500">
                <a:moveTo>
                  <a:pt x="528750" y="282954"/>
                </a:moveTo>
                <a:lnTo>
                  <a:pt x="528750" y="303879"/>
                </a:lnTo>
                <a:cubicBezTo>
                  <a:pt x="528679" y="428143"/>
                  <a:pt x="427885" y="528821"/>
                  <a:pt x="303621" y="528750"/>
                </a:cubicBezTo>
                <a:cubicBezTo>
                  <a:pt x="179357" y="528679"/>
                  <a:pt x="78679" y="427885"/>
                  <a:pt x="78750" y="303621"/>
                </a:cubicBezTo>
                <a:cubicBezTo>
                  <a:pt x="78821" y="179357"/>
                  <a:pt x="179615" y="78679"/>
                  <a:pt x="303879" y="78750"/>
                </a:cubicBezTo>
                <a:cubicBezTo>
                  <a:pt x="335388" y="78768"/>
                  <a:pt x="366543" y="85404"/>
                  <a:pt x="395325" y="98229"/>
                </a:cubicBezTo>
              </a:path>
            </a:pathLst>
          </a:custGeom>
          <a:noFill/>
          <a:ln w="19050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1524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2pPr>
            <a:lvl3pPr marL="914400" lvl="2" indent="3048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3pPr>
            <a:lvl4pPr marL="1371600" lvl="3" indent="4572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4pPr>
            <a:lvl5pPr marL="1828800" lvl="4" indent="6096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5pPr>
            <a:lvl6pPr marL="3048000" lvl="5" indent="6096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6pPr>
            <a:lvl7pPr marL="3657600" lvl="6" indent="6096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7pPr>
            <a:lvl8pPr marL="4267200" lvl="7" indent="6096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8pPr>
            <a:lvl9pPr marL="4876800" lvl="8" indent="6096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" name="任意多边形: 形状 268"/>
          <p:cNvSpPr/>
          <p:nvPr>
            <p:custDataLst>
              <p:tags r:id="rId12"/>
            </p:custDataLst>
          </p:nvPr>
        </p:nvSpPr>
        <p:spPr>
          <a:xfrm>
            <a:off x="309199" y="1119996"/>
            <a:ext cx="472500" cy="405000"/>
          </a:xfrm>
          <a:custGeom>
            <a:avLst/>
            <a:gdLst>
              <a:gd name="connsiteX0" fmla="*/ 393750 w 472500"/>
              <a:gd name="connsiteY0" fmla="*/ 78750 h 405000"/>
              <a:gd name="connsiteX1" fmla="*/ 146250 w 472500"/>
              <a:gd name="connsiteY1" fmla="*/ 326250 h 405000"/>
              <a:gd name="connsiteX2" fmla="*/ 78750 w 472500"/>
              <a:gd name="connsiteY2" fmla="*/ 258750 h 4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2500" h="405000">
                <a:moveTo>
                  <a:pt x="393750" y="78750"/>
                </a:moveTo>
                <a:lnTo>
                  <a:pt x="146250" y="326250"/>
                </a:lnTo>
                <a:lnTo>
                  <a:pt x="78750" y="258750"/>
                </a:lnTo>
              </a:path>
            </a:pathLst>
          </a:custGeom>
          <a:noFill/>
          <a:ln w="19050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1524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2pPr>
            <a:lvl3pPr marL="914400" lvl="2" indent="3048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3pPr>
            <a:lvl4pPr marL="1371600" lvl="3" indent="4572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4pPr>
            <a:lvl5pPr marL="1828800" lvl="4" indent="6096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5pPr>
            <a:lvl6pPr marL="3048000" lvl="5" indent="6096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6pPr>
            <a:lvl7pPr marL="3657600" lvl="6" indent="6096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7pPr>
            <a:lvl8pPr marL="4267200" lvl="7" indent="6096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8pPr>
            <a:lvl9pPr marL="4876800" lvl="8" indent="6096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4" name="任意多边形: 形状 408"/>
          <p:cNvSpPr/>
          <p:nvPr>
            <p:custDataLst>
              <p:tags r:id="rId13"/>
            </p:custDataLst>
          </p:nvPr>
        </p:nvSpPr>
        <p:spPr>
          <a:xfrm>
            <a:off x="293267" y="3269361"/>
            <a:ext cx="562500" cy="405000"/>
          </a:xfrm>
          <a:custGeom>
            <a:avLst/>
            <a:gdLst>
              <a:gd name="connsiteX0" fmla="*/ 438750 w 562500"/>
              <a:gd name="connsiteY0" fmla="*/ 78750 h 405000"/>
              <a:gd name="connsiteX1" fmla="*/ 483750 w 562500"/>
              <a:gd name="connsiteY1" fmla="*/ 123750 h 405000"/>
              <a:gd name="connsiteX2" fmla="*/ 483750 w 562500"/>
              <a:gd name="connsiteY2" fmla="*/ 281250 h 405000"/>
              <a:gd name="connsiteX3" fmla="*/ 438750 w 562500"/>
              <a:gd name="connsiteY3" fmla="*/ 326250 h 405000"/>
              <a:gd name="connsiteX4" fmla="*/ 123750 w 562500"/>
              <a:gd name="connsiteY4" fmla="*/ 326250 h 405000"/>
              <a:gd name="connsiteX5" fmla="*/ 78750 w 562500"/>
              <a:gd name="connsiteY5" fmla="*/ 281250 h 405000"/>
              <a:gd name="connsiteX6" fmla="*/ 78750 w 562500"/>
              <a:gd name="connsiteY6" fmla="*/ 123750 h 405000"/>
              <a:gd name="connsiteX7" fmla="*/ 123750 w 562500"/>
              <a:gd name="connsiteY7" fmla="*/ 78750 h 4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2500" h="405000">
                <a:moveTo>
                  <a:pt x="438750" y="78750"/>
                </a:moveTo>
                <a:cubicBezTo>
                  <a:pt x="463603" y="78750"/>
                  <a:pt x="483750" y="98897"/>
                  <a:pt x="483750" y="123750"/>
                </a:cubicBezTo>
                <a:lnTo>
                  <a:pt x="483750" y="281250"/>
                </a:lnTo>
                <a:cubicBezTo>
                  <a:pt x="483750" y="306103"/>
                  <a:pt x="463603" y="326250"/>
                  <a:pt x="438750" y="326250"/>
                </a:cubicBezTo>
                <a:lnTo>
                  <a:pt x="123750" y="326250"/>
                </a:lnTo>
                <a:cubicBezTo>
                  <a:pt x="98897" y="326250"/>
                  <a:pt x="78750" y="306103"/>
                  <a:pt x="78750" y="281250"/>
                </a:cubicBezTo>
                <a:lnTo>
                  <a:pt x="78750" y="123750"/>
                </a:lnTo>
                <a:cubicBezTo>
                  <a:pt x="78750" y="98897"/>
                  <a:pt x="98897" y="78750"/>
                  <a:pt x="123750" y="78750"/>
                </a:cubicBezTo>
                <a:close/>
              </a:path>
            </a:pathLst>
          </a:custGeom>
          <a:noFill/>
          <a:ln w="19050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1524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2pPr>
            <a:lvl3pPr marL="914400" lvl="2" indent="3048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3pPr>
            <a:lvl4pPr marL="1371600" lvl="3" indent="4572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4pPr>
            <a:lvl5pPr marL="1828800" lvl="4" indent="6096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5pPr>
            <a:lvl6pPr marL="3048000" lvl="5" indent="6096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6pPr>
            <a:lvl7pPr marL="3657600" lvl="6" indent="6096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7pPr>
            <a:lvl8pPr marL="4267200" lvl="7" indent="6096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8pPr>
            <a:lvl9pPr marL="4876800" lvl="8" indent="6096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5" name="任意多边形: 形状 409"/>
          <p:cNvSpPr/>
          <p:nvPr>
            <p:custDataLst>
              <p:tags r:id="rId14"/>
            </p:custDataLst>
          </p:nvPr>
        </p:nvSpPr>
        <p:spPr>
          <a:xfrm>
            <a:off x="383267" y="3066748"/>
            <a:ext cx="360000" cy="360000"/>
          </a:xfrm>
          <a:custGeom>
            <a:avLst/>
            <a:gdLst>
              <a:gd name="connsiteX0" fmla="*/ 78750 w 360000"/>
              <a:gd name="connsiteY0" fmla="*/ 281363 h 360000"/>
              <a:gd name="connsiteX1" fmla="*/ 78750 w 360000"/>
              <a:gd name="connsiteY1" fmla="*/ 191363 h 360000"/>
              <a:gd name="connsiteX2" fmla="*/ 191138 w 360000"/>
              <a:gd name="connsiteY2" fmla="*/ 78750 h 360000"/>
              <a:gd name="connsiteX3" fmla="*/ 301500 w 360000"/>
              <a:gd name="connsiteY3" fmla="*/ 168863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000" h="360000">
                <a:moveTo>
                  <a:pt x="78750" y="281363"/>
                </a:moveTo>
                <a:lnTo>
                  <a:pt x="78750" y="191363"/>
                </a:lnTo>
                <a:cubicBezTo>
                  <a:pt x="78688" y="129231"/>
                  <a:pt x="129005" y="78812"/>
                  <a:pt x="191138" y="78750"/>
                </a:cubicBezTo>
                <a:cubicBezTo>
                  <a:pt x="244681" y="78696"/>
                  <a:pt x="290844" y="116389"/>
                  <a:pt x="301500" y="168863"/>
                </a:cubicBezTo>
              </a:path>
            </a:pathLst>
          </a:custGeom>
          <a:noFill/>
          <a:ln w="19050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1524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2pPr>
            <a:lvl3pPr marL="914400" lvl="2" indent="3048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3pPr>
            <a:lvl4pPr marL="1371600" lvl="3" indent="4572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4pPr>
            <a:lvl5pPr marL="1828800" lvl="4" indent="6096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5pPr>
            <a:lvl6pPr marL="3048000" lvl="5" indent="6096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6pPr>
            <a:lvl7pPr marL="3657600" lvl="6" indent="6096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7pPr>
            <a:lvl8pPr marL="4267200" lvl="7" indent="6096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8pPr>
            <a:lvl9pPr marL="4876800" lvl="8" indent="6096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36" name="任意多边形: 形状 370"/>
          <p:cNvSpPr/>
          <p:nvPr>
            <p:custDataLst>
              <p:tags r:id="rId15"/>
            </p:custDataLst>
          </p:nvPr>
        </p:nvSpPr>
        <p:spPr>
          <a:xfrm>
            <a:off x="6099071" y="1828111"/>
            <a:ext cx="607500" cy="607500"/>
          </a:xfrm>
          <a:custGeom>
            <a:avLst/>
            <a:gdLst>
              <a:gd name="connsiteX0" fmla="*/ 528750 w 607500"/>
              <a:gd name="connsiteY0" fmla="*/ 303750 h 607500"/>
              <a:gd name="connsiteX1" fmla="*/ 303750 w 607500"/>
              <a:gd name="connsiteY1" fmla="*/ 528750 h 607500"/>
              <a:gd name="connsiteX2" fmla="*/ 78750 w 607500"/>
              <a:gd name="connsiteY2" fmla="*/ 303750 h 607500"/>
              <a:gd name="connsiteX3" fmla="*/ 303750 w 607500"/>
              <a:gd name="connsiteY3" fmla="*/ 78750 h 607500"/>
              <a:gd name="connsiteX4" fmla="*/ 528750 w 607500"/>
              <a:gd name="connsiteY4" fmla="*/ 303750 h 60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7500" h="607500">
                <a:moveTo>
                  <a:pt x="528750" y="303750"/>
                </a:moveTo>
                <a:cubicBezTo>
                  <a:pt x="528750" y="428014"/>
                  <a:pt x="428014" y="528750"/>
                  <a:pt x="303750" y="528750"/>
                </a:cubicBezTo>
                <a:cubicBezTo>
                  <a:pt x="179486" y="528750"/>
                  <a:pt x="78750" y="428014"/>
                  <a:pt x="78750" y="303750"/>
                </a:cubicBezTo>
                <a:cubicBezTo>
                  <a:pt x="78750" y="179486"/>
                  <a:pt x="179486" y="78750"/>
                  <a:pt x="303750" y="78750"/>
                </a:cubicBezTo>
                <a:cubicBezTo>
                  <a:pt x="428014" y="78750"/>
                  <a:pt x="528750" y="179486"/>
                  <a:pt x="528750" y="303750"/>
                </a:cubicBezTo>
                <a:close/>
              </a:path>
            </a:pathLst>
          </a:custGeom>
          <a:noFill/>
          <a:ln w="19050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1524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2pPr>
            <a:lvl3pPr marL="914400" lvl="2" indent="3048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3pPr>
            <a:lvl4pPr marL="1371600" lvl="3" indent="4572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4pPr>
            <a:lvl5pPr marL="1828800" lvl="4" indent="6096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5pPr>
            <a:lvl6pPr marL="3048000" lvl="5" indent="6096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6pPr>
            <a:lvl7pPr marL="3657600" lvl="6" indent="6096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7pPr>
            <a:lvl8pPr marL="4267200" lvl="7" indent="6096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8pPr>
            <a:lvl9pPr marL="4876800" lvl="8" indent="6096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37" name="任意多边形: 形状 371"/>
          <p:cNvSpPr/>
          <p:nvPr>
            <p:custDataLst>
              <p:tags r:id="rId16"/>
            </p:custDataLst>
          </p:nvPr>
        </p:nvSpPr>
        <p:spPr>
          <a:xfrm>
            <a:off x="6208036" y="1950411"/>
            <a:ext cx="337500" cy="337500"/>
          </a:xfrm>
          <a:custGeom>
            <a:avLst/>
            <a:gdLst>
              <a:gd name="connsiteX0" fmla="*/ 258750 w 337500"/>
              <a:gd name="connsiteY0" fmla="*/ 168750 h 337500"/>
              <a:gd name="connsiteX1" fmla="*/ 168750 w 337500"/>
              <a:gd name="connsiteY1" fmla="*/ 258750 h 337500"/>
              <a:gd name="connsiteX2" fmla="*/ 78750 w 337500"/>
              <a:gd name="connsiteY2" fmla="*/ 168750 h 337500"/>
              <a:gd name="connsiteX3" fmla="*/ 168750 w 337500"/>
              <a:gd name="connsiteY3" fmla="*/ 78750 h 337500"/>
              <a:gd name="connsiteX4" fmla="*/ 258750 w 337500"/>
              <a:gd name="connsiteY4" fmla="*/ 168750 h 33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7500" h="337500">
                <a:moveTo>
                  <a:pt x="258750" y="168750"/>
                </a:moveTo>
                <a:cubicBezTo>
                  <a:pt x="258750" y="218456"/>
                  <a:pt x="218456" y="258750"/>
                  <a:pt x="168750" y="258750"/>
                </a:cubicBezTo>
                <a:cubicBezTo>
                  <a:pt x="119044" y="258750"/>
                  <a:pt x="78750" y="218456"/>
                  <a:pt x="78750" y="168750"/>
                </a:cubicBezTo>
                <a:cubicBezTo>
                  <a:pt x="78750" y="119044"/>
                  <a:pt x="119044" y="78750"/>
                  <a:pt x="168750" y="78750"/>
                </a:cubicBezTo>
                <a:cubicBezTo>
                  <a:pt x="218456" y="78750"/>
                  <a:pt x="258750" y="119044"/>
                  <a:pt x="258750" y="168750"/>
                </a:cubicBezTo>
                <a:close/>
              </a:path>
            </a:pathLst>
          </a:custGeom>
          <a:noFill/>
          <a:ln w="19050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1524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2pPr>
            <a:lvl3pPr marL="914400" lvl="2" indent="3048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3pPr>
            <a:lvl4pPr marL="1371600" lvl="3" indent="4572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4pPr>
            <a:lvl5pPr marL="1828800" lvl="4" indent="6096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5pPr>
            <a:lvl6pPr marL="3048000" lvl="5" indent="6096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6pPr>
            <a:lvl7pPr marL="3657600" lvl="6" indent="6096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7pPr>
            <a:lvl8pPr marL="4267200" lvl="7" indent="6096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8pPr>
            <a:lvl9pPr marL="4876800" lvl="8" indent="6096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38" name="任意多边形: 形状 372"/>
          <p:cNvSpPr/>
          <p:nvPr>
            <p:custDataLst>
              <p:tags r:id="rId17"/>
            </p:custDataLst>
          </p:nvPr>
        </p:nvSpPr>
        <p:spPr>
          <a:xfrm>
            <a:off x="6196786" y="2040411"/>
            <a:ext cx="360000" cy="157500"/>
          </a:xfrm>
          <a:custGeom>
            <a:avLst/>
            <a:gdLst>
              <a:gd name="connsiteX0" fmla="*/ 285075 w 360000"/>
              <a:gd name="connsiteY0" fmla="*/ 78750 h 157500"/>
              <a:gd name="connsiteX1" fmla="*/ 78750 w 360000"/>
              <a:gd name="connsiteY1" fmla="*/ 78750 h 15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0000" h="157500">
                <a:moveTo>
                  <a:pt x="285075" y="78750"/>
                </a:moveTo>
                <a:lnTo>
                  <a:pt x="78750" y="78750"/>
                </a:lnTo>
              </a:path>
            </a:pathLst>
          </a:custGeom>
          <a:ln w="19050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1524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2pPr>
            <a:lvl3pPr marL="914400" lvl="2" indent="3048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3pPr>
            <a:lvl4pPr marL="1371600" lvl="3" indent="4572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4pPr>
            <a:lvl5pPr marL="1828800" lvl="4" indent="6096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5pPr>
            <a:lvl6pPr marL="3048000" lvl="5" indent="6096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6pPr>
            <a:lvl7pPr marL="3657600" lvl="6" indent="6096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7pPr>
            <a:lvl8pPr marL="4267200" lvl="7" indent="6096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8pPr>
            <a:lvl9pPr marL="4876800" lvl="8" indent="6096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39" name="任意多边形: 形状 373"/>
          <p:cNvSpPr/>
          <p:nvPr>
            <p:custDataLst>
              <p:tags r:id="rId18"/>
            </p:custDataLst>
          </p:nvPr>
        </p:nvSpPr>
        <p:spPr>
          <a:xfrm>
            <a:off x="6309551" y="1950866"/>
            <a:ext cx="247500" cy="315000"/>
          </a:xfrm>
          <a:custGeom>
            <a:avLst/>
            <a:gdLst>
              <a:gd name="connsiteX0" fmla="*/ 78750 w 247500"/>
              <a:gd name="connsiteY0" fmla="*/ 78750 h 315000"/>
              <a:gd name="connsiteX1" fmla="*/ 182025 w 247500"/>
              <a:gd name="connsiteY1" fmla="*/ 257400 h 3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7500" h="315000">
                <a:moveTo>
                  <a:pt x="78750" y="78750"/>
                </a:moveTo>
                <a:lnTo>
                  <a:pt x="182025" y="257400"/>
                </a:lnTo>
              </a:path>
            </a:pathLst>
          </a:custGeom>
          <a:ln w="19050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1524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2pPr>
            <a:lvl3pPr marL="914400" lvl="2" indent="3048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3pPr>
            <a:lvl4pPr marL="1371600" lvl="3" indent="4572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4pPr>
            <a:lvl5pPr marL="1828800" lvl="4" indent="6096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5pPr>
            <a:lvl6pPr marL="3048000" lvl="5" indent="6096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6pPr>
            <a:lvl7pPr marL="3657600" lvl="6" indent="6096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7pPr>
            <a:lvl8pPr marL="4267200" lvl="7" indent="6096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8pPr>
            <a:lvl9pPr marL="4876800" lvl="8" indent="6096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0" name="任意多边形: 形状 224"/>
          <p:cNvSpPr/>
          <p:nvPr>
            <p:custDataLst>
              <p:tags r:id="rId19"/>
            </p:custDataLst>
          </p:nvPr>
        </p:nvSpPr>
        <p:spPr>
          <a:xfrm>
            <a:off x="6341000" y="4215550"/>
            <a:ext cx="562500" cy="562500"/>
          </a:xfrm>
          <a:custGeom>
            <a:avLst/>
            <a:gdLst>
              <a:gd name="connsiteX0" fmla="*/ 438750 w 562500"/>
              <a:gd name="connsiteY0" fmla="*/ 78750 h 562500"/>
              <a:gd name="connsiteX1" fmla="*/ 483750 w 562500"/>
              <a:gd name="connsiteY1" fmla="*/ 123750 h 562500"/>
              <a:gd name="connsiteX2" fmla="*/ 483750 w 562500"/>
              <a:gd name="connsiteY2" fmla="*/ 438750 h 562500"/>
              <a:gd name="connsiteX3" fmla="*/ 438750 w 562500"/>
              <a:gd name="connsiteY3" fmla="*/ 483750 h 562500"/>
              <a:gd name="connsiteX4" fmla="*/ 123750 w 562500"/>
              <a:gd name="connsiteY4" fmla="*/ 483750 h 562500"/>
              <a:gd name="connsiteX5" fmla="*/ 78750 w 562500"/>
              <a:gd name="connsiteY5" fmla="*/ 438750 h 562500"/>
              <a:gd name="connsiteX6" fmla="*/ 78750 w 562500"/>
              <a:gd name="connsiteY6" fmla="*/ 123750 h 562500"/>
              <a:gd name="connsiteX7" fmla="*/ 123750 w 562500"/>
              <a:gd name="connsiteY7" fmla="*/ 78750 h 56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2500" h="562500">
                <a:moveTo>
                  <a:pt x="438750" y="78750"/>
                </a:moveTo>
                <a:cubicBezTo>
                  <a:pt x="463603" y="78750"/>
                  <a:pt x="483750" y="98897"/>
                  <a:pt x="483750" y="123750"/>
                </a:cubicBezTo>
                <a:lnTo>
                  <a:pt x="483750" y="438750"/>
                </a:lnTo>
                <a:cubicBezTo>
                  <a:pt x="483750" y="463603"/>
                  <a:pt x="463603" y="483750"/>
                  <a:pt x="438750" y="483750"/>
                </a:cubicBezTo>
                <a:lnTo>
                  <a:pt x="123750" y="483750"/>
                </a:lnTo>
                <a:cubicBezTo>
                  <a:pt x="98897" y="483750"/>
                  <a:pt x="78750" y="463603"/>
                  <a:pt x="78750" y="438750"/>
                </a:cubicBezTo>
                <a:lnTo>
                  <a:pt x="78750" y="123750"/>
                </a:lnTo>
                <a:cubicBezTo>
                  <a:pt x="78750" y="98897"/>
                  <a:pt x="98897" y="78750"/>
                  <a:pt x="123750" y="78750"/>
                </a:cubicBezTo>
                <a:close/>
              </a:path>
            </a:pathLst>
          </a:custGeom>
          <a:noFill/>
          <a:ln w="19050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1524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2pPr>
            <a:lvl3pPr marL="914400" lvl="2" indent="3048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3pPr>
            <a:lvl4pPr marL="1371600" lvl="3" indent="4572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4pPr>
            <a:lvl5pPr marL="1828800" lvl="4" indent="6096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5pPr>
            <a:lvl6pPr marL="3048000" lvl="5" indent="6096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6pPr>
            <a:lvl7pPr marL="3657600" lvl="6" indent="6096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7pPr>
            <a:lvl8pPr marL="4267200" lvl="7" indent="6096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8pPr>
            <a:lvl9pPr marL="4876800" lvl="8" indent="6096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1" name="任意多边形: 形状 225"/>
          <p:cNvSpPr/>
          <p:nvPr>
            <p:custDataLst>
              <p:tags r:id="rId20"/>
            </p:custDataLst>
          </p:nvPr>
        </p:nvSpPr>
        <p:spPr>
          <a:xfrm>
            <a:off x="6543500" y="4328050"/>
            <a:ext cx="157500" cy="337500"/>
          </a:xfrm>
          <a:custGeom>
            <a:avLst/>
            <a:gdLst>
              <a:gd name="connsiteX0" fmla="*/ 78750 w 157500"/>
              <a:gd name="connsiteY0" fmla="*/ 78750 h 337500"/>
              <a:gd name="connsiteX1" fmla="*/ 78750 w 157500"/>
              <a:gd name="connsiteY1" fmla="*/ 258750 h 33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7500" h="337500">
                <a:moveTo>
                  <a:pt x="78750" y="78750"/>
                </a:moveTo>
                <a:lnTo>
                  <a:pt x="78750" y="258750"/>
                </a:lnTo>
              </a:path>
            </a:pathLst>
          </a:custGeom>
          <a:ln w="19050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1524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2pPr>
            <a:lvl3pPr marL="914400" lvl="2" indent="3048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3pPr>
            <a:lvl4pPr marL="1371600" lvl="3" indent="4572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4pPr>
            <a:lvl5pPr marL="1828800" lvl="4" indent="6096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5pPr>
            <a:lvl6pPr marL="3048000" lvl="5" indent="6096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6pPr>
            <a:lvl7pPr marL="3657600" lvl="6" indent="6096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7pPr>
            <a:lvl8pPr marL="4267200" lvl="7" indent="6096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8pPr>
            <a:lvl9pPr marL="4876800" lvl="8" indent="6096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2" name="任意多边形: 形状 226"/>
          <p:cNvSpPr/>
          <p:nvPr>
            <p:custDataLst>
              <p:tags r:id="rId21"/>
            </p:custDataLst>
          </p:nvPr>
        </p:nvSpPr>
        <p:spPr>
          <a:xfrm>
            <a:off x="6453500" y="4418050"/>
            <a:ext cx="337500" cy="157500"/>
          </a:xfrm>
          <a:custGeom>
            <a:avLst/>
            <a:gdLst>
              <a:gd name="connsiteX0" fmla="*/ 78750 w 337500"/>
              <a:gd name="connsiteY0" fmla="*/ 78750 h 157500"/>
              <a:gd name="connsiteX1" fmla="*/ 258750 w 337500"/>
              <a:gd name="connsiteY1" fmla="*/ 78750 h 15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7500" h="157500">
                <a:moveTo>
                  <a:pt x="78750" y="78750"/>
                </a:moveTo>
                <a:lnTo>
                  <a:pt x="258750" y="78750"/>
                </a:lnTo>
              </a:path>
            </a:pathLst>
          </a:custGeom>
          <a:ln w="19050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1524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2pPr>
            <a:lvl3pPr marL="914400" lvl="2" indent="3048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3pPr>
            <a:lvl4pPr marL="1371600" lvl="3" indent="4572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4pPr>
            <a:lvl5pPr marL="1828800" lvl="4" indent="6096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5pPr>
            <a:lvl6pPr marL="3048000" lvl="5" indent="6096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6pPr>
            <a:lvl7pPr marL="3657600" lvl="6" indent="6096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7pPr>
            <a:lvl8pPr marL="4267200" lvl="7" indent="6096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8pPr>
            <a:lvl9pPr marL="4876800" lvl="8" indent="6096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6" name="Text Box 35"/>
          <p:cNvSpPr txBox="1"/>
          <p:nvPr>
            <p:custDataLst>
              <p:tags r:id="rId22"/>
            </p:custDataLst>
          </p:nvPr>
        </p:nvSpPr>
        <p:spPr>
          <a:xfrm>
            <a:off x="1029335" y="4750435"/>
            <a:ext cx="48444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/>
              <a:t>Real Time Data Synchronization</a:t>
            </a:r>
            <a:endParaRPr lang="en-US" sz="2400" b="1"/>
          </a:p>
        </p:txBody>
      </p:sp>
      <p:sp>
        <p:nvSpPr>
          <p:cNvPr id="37" name="Text Box 36"/>
          <p:cNvSpPr txBox="1"/>
          <p:nvPr>
            <p:custDataLst>
              <p:tags r:id="rId23"/>
            </p:custDataLst>
          </p:nvPr>
        </p:nvSpPr>
        <p:spPr>
          <a:xfrm>
            <a:off x="1029335" y="5305425"/>
            <a:ext cx="46755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Changes to the data are instantly reflected in the app, providing real-time updates.</a:t>
            </a:r>
            <a:endParaRPr lang="en-US" sz="2000"/>
          </a:p>
        </p:txBody>
      </p:sp>
      <p:sp>
        <p:nvSpPr>
          <p:cNvPr id="216" name="任意多边形: 形状 339"/>
          <p:cNvSpPr/>
          <p:nvPr>
            <p:custDataLst>
              <p:tags r:id="rId24"/>
            </p:custDataLst>
          </p:nvPr>
        </p:nvSpPr>
        <p:spPr>
          <a:xfrm>
            <a:off x="470110" y="4968046"/>
            <a:ext cx="247500" cy="337500"/>
          </a:xfrm>
          <a:custGeom>
            <a:avLst/>
            <a:gdLst>
              <a:gd name="connsiteX0" fmla="*/ 78750 w 247500"/>
              <a:gd name="connsiteY0" fmla="*/ 78750 h 337500"/>
              <a:gd name="connsiteX1" fmla="*/ 168750 w 247500"/>
              <a:gd name="connsiteY1" fmla="*/ 168750 h 337500"/>
              <a:gd name="connsiteX2" fmla="*/ 78750 w 247500"/>
              <a:gd name="connsiteY2" fmla="*/ 258750 h 33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500" h="337500">
                <a:moveTo>
                  <a:pt x="78750" y="78750"/>
                </a:moveTo>
                <a:lnTo>
                  <a:pt x="168750" y="168750"/>
                </a:lnTo>
                <a:lnTo>
                  <a:pt x="78750" y="258750"/>
                </a:lnTo>
              </a:path>
            </a:pathLst>
          </a:custGeom>
          <a:noFill/>
          <a:ln w="19050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1524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2pPr>
            <a:lvl3pPr marL="914400" lvl="2" indent="3048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3pPr>
            <a:lvl4pPr marL="1371600" lvl="3" indent="4572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4pPr>
            <a:lvl5pPr marL="1828800" lvl="4" indent="6096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5pPr>
            <a:lvl6pPr marL="3048000" lvl="5" indent="6096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6pPr>
            <a:lvl7pPr marL="3657600" lvl="6" indent="6096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7pPr>
            <a:lvl8pPr marL="4267200" lvl="7" indent="6096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8pPr>
            <a:lvl9pPr marL="4876800" lvl="8" indent="6096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17" name="任意多边形: 形状 340"/>
          <p:cNvSpPr/>
          <p:nvPr>
            <p:custDataLst>
              <p:tags r:id="rId25"/>
            </p:custDataLst>
          </p:nvPr>
        </p:nvSpPr>
        <p:spPr>
          <a:xfrm>
            <a:off x="402760" y="5558426"/>
            <a:ext cx="562500" cy="292500"/>
          </a:xfrm>
          <a:custGeom>
            <a:avLst/>
            <a:gdLst>
              <a:gd name="connsiteX0" fmla="*/ 78750 w 562500"/>
              <a:gd name="connsiteY0" fmla="*/ 213750 h 292500"/>
              <a:gd name="connsiteX1" fmla="*/ 78750 w 562500"/>
              <a:gd name="connsiteY1" fmla="*/ 168750 h 292500"/>
              <a:gd name="connsiteX2" fmla="*/ 168750 w 562500"/>
              <a:gd name="connsiteY2" fmla="*/ 78750 h 292500"/>
              <a:gd name="connsiteX3" fmla="*/ 483750 w 562500"/>
              <a:gd name="connsiteY3" fmla="*/ 78750 h 29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2500" h="292500">
                <a:moveTo>
                  <a:pt x="78750" y="213750"/>
                </a:moveTo>
                <a:lnTo>
                  <a:pt x="78750" y="168750"/>
                </a:lnTo>
                <a:cubicBezTo>
                  <a:pt x="78750" y="119044"/>
                  <a:pt x="119044" y="78750"/>
                  <a:pt x="168750" y="78750"/>
                </a:cubicBezTo>
                <a:lnTo>
                  <a:pt x="483750" y="78750"/>
                </a:lnTo>
              </a:path>
            </a:pathLst>
          </a:custGeom>
          <a:noFill/>
          <a:ln w="19050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1524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2pPr>
            <a:lvl3pPr marL="914400" lvl="2" indent="3048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3pPr>
            <a:lvl4pPr marL="1371600" lvl="3" indent="4572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4pPr>
            <a:lvl5pPr marL="1828800" lvl="4" indent="6096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5pPr>
            <a:lvl6pPr marL="3048000" lvl="5" indent="6096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6pPr>
            <a:lvl7pPr marL="3657600" lvl="6" indent="6096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7pPr>
            <a:lvl8pPr marL="4267200" lvl="7" indent="6096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8pPr>
            <a:lvl9pPr marL="4876800" lvl="8" indent="6096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18" name="任意多边形: 形状 341"/>
          <p:cNvSpPr/>
          <p:nvPr>
            <p:custDataLst>
              <p:tags r:id="rId26"/>
            </p:custDataLst>
          </p:nvPr>
        </p:nvSpPr>
        <p:spPr>
          <a:xfrm>
            <a:off x="402760" y="5783426"/>
            <a:ext cx="247500" cy="337500"/>
          </a:xfrm>
          <a:custGeom>
            <a:avLst/>
            <a:gdLst>
              <a:gd name="connsiteX0" fmla="*/ 168750 w 247500"/>
              <a:gd name="connsiteY0" fmla="*/ 258750 h 337500"/>
              <a:gd name="connsiteX1" fmla="*/ 78750 w 247500"/>
              <a:gd name="connsiteY1" fmla="*/ 168750 h 337500"/>
              <a:gd name="connsiteX2" fmla="*/ 168750 w 247500"/>
              <a:gd name="connsiteY2" fmla="*/ 78750 h 33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500" h="337500">
                <a:moveTo>
                  <a:pt x="168750" y="258750"/>
                </a:moveTo>
                <a:lnTo>
                  <a:pt x="78750" y="168750"/>
                </a:lnTo>
                <a:lnTo>
                  <a:pt x="168750" y="78750"/>
                </a:lnTo>
              </a:path>
            </a:pathLst>
          </a:custGeom>
          <a:noFill/>
          <a:ln w="19050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1524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2pPr>
            <a:lvl3pPr marL="914400" lvl="2" indent="3048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3pPr>
            <a:lvl4pPr marL="1371600" lvl="3" indent="4572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4pPr>
            <a:lvl5pPr marL="1828800" lvl="4" indent="6096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5pPr>
            <a:lvl6pPr marL="3048000" lvl="5" indent="6096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6pPr>
            <a:lvl7pPr marL="3657600" lvl="6" indent="6096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7pPr>
            <a:lvl8pPr marL="4267200" lvl="7" indent="6096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8pPr>
            <a:lvl9pPr marL="4876800" lvl="8" indent="6096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19" name="任意多边形: 形状 342"/>
          <p:cNvSpPr/>
          <p:nvPr>
            <p:custDataLst>
              <p:tags r:id="rId27"/>
            </p:custDataLst>
          </p:nvPr>
        </p:nvSpPr>
        <p:spPr>
          <a:xfrm>
            <a:off x="402760" y="5738426"/>
            <a:ext cx="562500" cy="292500"/>
          </a:xfrm>
          <a:custGeom>
            <a:avLst/>
            <a:gdLst>
              <a:gd name="connsiteX0" fmla="*/ 483750 w 562500"/>
              <a:gd name="connsiteY0" fmla="*/ 78750 h 292500"/>
              <a:gd name="connsiteX1" fmla="*/ 483750 w 562500"/>
              <a:gd name="connsiteY1" fmla="*/ 123750 h 292500"/>
              <a:gd name="connsiteX2" fmla="*/ 393750 w 562500"/>
              <a:gd name="connsiteY2" fmla="*/ 213750 h 292500"/>
              <a:gd name="connsiteX3" fmla="*/ 78750 w 562500"/>
              <a:gd name="connsiteY3" fmla="*/ 213750 h 29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2500" h="292500">
                <a:moveTo>
                  <a:pt x="483750" y="78750"/>
                </a:moveTo>
                <a:lnTo>
                  <a:pt x="483750" y="123750"/>
                </a:lnTo>
                <a:cubicBezTo>
                  <a:pt x="483750" y="173456"/>
                  <a:pt x="443456" y="213750"/>
                  <a:pt x="393750" y="213750"/>
                </a:cubicBezTo>
                <a:lnTo>
                  <a:pt x="78750" y="213750"/>
                </a:lnTo>
              </a:path>
            </a:pathLst>
          </a:custGeom>
          <a:noFill/>
          <a:ln w="19050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1524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2pPr>
            <a:lvl3pPr marL="914400" lvl="2" indent="3048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3pPr>
            <a:lvl4pPr marL="1371600" lvl="3" indent="4572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4pPr>
            <a:lvl5pPr marL="1828800" lvl="4" indent="6096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5pPr>
            <a:lvl6pPr marL="3048000" lvl="5" indent="6096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6pPr>
            <a:lvl7pPr marL="3657600" lvl="6" indent="6096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7pPr>
            <a:lvl8pPr marL="4267200" lvl="7" indent="6096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8pPr>
            <a:lvl9pPr marL="4876800" lvl="8" indent="6096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28" name="Picture 27" descr="Logomark_Full Color"/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10748010" y="5835015"/>
            <a:ext cx="1090295" cy="884555"/>
          </a:xfrm>
          <a:prstGeom prst="rect">
            <a:avLst/>
          </a:prstGeom>
        </p:spPr>
      </p:pic>
      <p:sp>
        <p:nvSpPr>
          <p:cNvPr id="29" name="Text Box 28"/>
          <p:cNvSpPr txBox="1"/>
          <p:nvPr>
            <p:custDataLst>
              <p:tags r:id="rId30"/>
            </p:custDataLst>
          </p:nvPr>
        </p:nvSpPr>
        <p:spPr>
          <a:xfrm>
            <a:off x="965200" y="1190625"/>
            <a:ext cx="50495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Firestore integrates seamlessly with other Firebase services and provides an easy-to-use API for data operations.</a:t>
            </a:r>
            <a:endParaRPr lang="en-US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707515" y="2984500"/>
            <a:ext cx="9779000" cy="2848610"/>
          </a:xfrm>
        </p:spPr>
        <p:txBody>
          <a:bodyPr>
            <a:noAutofit/>
          </a:bodyPr>
          <a:p>
            <a:pPr algn="r"/>
            <a:r>
              <a:rPr lang="en-US" sz="8000" b="1" dirty="0">
                <a:latin typeface="Calibri" panose="020F0502020204030204" charset="0"/>
                <a:cs typeface="Calibri" panose="020F0502020204030204" charset="0"/>
              </a:rPr>
              <a:t>Entity Relationship Diagram</a:t>
            </a:r>
            <a:endParaRPr lang="en-US" sz="8000" b="1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3" name="Text Box 12"/>
          <p:cNvSpPr txBox="1"/>
          <p:nvPr>
            <p:custDataLst>
              <p:tags r:id="rId2"/>
            </p:custDataLst>
          </p:nvPr>
        </p:nvSpPr>
        <p:spPr>
          <a:xfrm>
            <a:off x="9720580" y="694690"/>
            <a:ext cx="167068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9600" b="1">
                <a:solidFill>
                  <a:schemeClr val="tx2"/>
                </a:solidFill>
              </a:rPr>
              <a:t>03</a:t>
            </a:r>
            <a:endParaRPr lang="en-US" sz="9600" b="1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90700" y="365125"/>
            <a:ext cx="8148320" cy="1325880"/>
          </a:xfrm>
        </p:spPr>
        <p:txBody>
          <a:bodyPr>
            <a:normAutofit/>
          </a:bodyPr>
          <a:p>
            <a:pPr algn="l"/>
            <a:r>
              <a:rPr lang="en-US" sz="6600" b="1">
                <a:latin typeface="Calibri" panose="020F0502020204030204" charset="0"/>
                <a:cs typeface="Calibri" panose="020F0502020204030204" charset="0"/>
              </a:rPr>
              <a:t>3.1 Entities</a:t>
            </a:r>
            <a:endParaRPr lang="en-US" sz="6600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>
            <a:off x="1592580" y="964565"/>
            <a:ext cx="9810750" cy="47250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l">
              <a:lnSpc>
                <a:spcPct val="200000"/>
              </a:lnSpc>
              <a:buFont typeface="Wingdings" panose="05000000000000000000" charset="0"/>
              <a:buNone/>
            </a:pPr>
            <a:endParaRPr lang="en-US" sz="2800"/>
          </a:p>
          <a:p>
            <a:pPr marL="457200" indent="-457200" algn="l">
              <a:lnSpc>
                <a:spcPct val="200000"/>
              </a:lnSpc>
              <a:buFont typeface="Wingdings" panose="05000000000000000000" charset="0"/>
              <a:buChar char="ü"/>
            </a:pPr>
            <a:r>
              <a:rPr lang="en-US" sz="3200" i="1">
                <a:solidFill>
                  <a:schemeClr val="tx1"/>
                </a:solidFill>
              </a:rPr>
              <a:t>Admin Entity</a:t>
            </a:r>
            <a:endParaRPr lang="en-US" sz="3200" i="1">
              <a:solidFill>
                <a:schemeClr val="tx1"/>
              </a:solidFill>
            </a:endParaRPr>
          </a:p>
          <a:p>
            <a:pPr marL="457200" indent="-457200" algn="l">
              <a:lnSpc>
                <a:spcPct val="200000"/>
              </a:lnSpc>
              <a:buFont typeface="Wingdings" panose="05000000000000000000" charset="0"/>
              <a:buChar char="ü"/>
            </a:pPr>
            <a:r>
              <a:rPr lang="en-US" sz="3200" i="1">
                <a:solidFill>
                  <a:schemeClr val="tx1"/>
                </a:solidFill>
              </a:rPr>
              <a:t>Student Entity</a:t>
            </a:r>
            <a:endParaRPr lang="en-US" sz="3200" i="1">
              <a:solidFill>
                <a:schemeClr val="tx1"/>
              </a:solidFill>
            </a:endParaRPr>
          </a:p>
          <a:p>
            <a:pPr marL="457200" indent="-457200" algn="l">
              <a:lnSpc>
                <a:spcPct val="200000"/>
              </a:lnSpc>
              <a:buFont typeface="Wingdings" panose="05000000000000000000" charset="0"/>
              <a:buChar char="ü"/>
            </a:pPr>
            <a:r>
              <a:rPr lang="en-US" sz="3200" i="1">
                <a:solidFill>
                  <a:schemeClr val="tx1"/>
                </a:solidFill>
              </a:rPr>
              <a:t>Session Entity</a:t>
            </a:r>
            <a:endParaRPr lang="en-US" sz="3200" i="1">
              <a:solidFill>
                <a:schemeClr val="tx1"/>
              </a:solidFill>
            </a:endParaRPr>
          </a:p>
          <a:p>
            <a:pPr marL="457200" indent="-457200" algn="l">
              <a:lnSpc>
                <a:spcPct val="200000"/>
              </a:lnSpc>
              <a:buFont typeface="Wingdings" panose="05000000000000000000" charset="0"/>
              <a:buChar char="ü"/>
            </a:pPr>
            <a:r>
              <a:rPr lang="en-US" sz="3200" i="1">
                <a:solidFill>
                  <a:schemeClr val="tx1"/>
                </a:solidFill>
              </a:rPr>
              <a:t>Attendance Entity</a:t>
            </a:r>
            <a:endParaRPr lang="en-US" sz="3200" i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1575</Words>
  <Application>WPS Presentation</Application>
  <PresentationFormat>Widescreen</PresentationFormat>
  <Paragraphs>96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</vt:lpstr>
      <vt:lpstr>SimSun</vt:lpstr>
      <vt:lpstr>Wingdings</vt:lpstr>
      <vt:lpstr>Calibri</vt:lpstr>
      <vt:lpstr>Wingdings</vt:lpstr>
      <vt:lpstr>Microsoft YaHei</vt:lpstr>
      <vt:lpstr>Arial Unicode MS</vt:lpstr>
      <vt:lpstr>Calibri Light</vt:lpstr>
      <vt:lpstr>Office Theme</vt:lpstr>
      <vt:lpstr>FINGERPRINT STUDENT ATTENDANCE APP</vt:lpstr>
      <vt:lpstr>Table of Content   </vt:lpstr>
      <vt:lpstr>Introduction</vt:lpstr>
      <vt:lpstr>Importances of Database Design</vt:lpstr>
      <vt:lpstr>Database Technology Stack</vt:lpstr>
      <vt:lpstr>PowerPoint 演示文稿</vt:lpstr>
      <vt:lpstr>PowerPoint 演示文稿</vt:lpstr>
      <vt:lpstr>Entity Relationship Diagram</vt:lpstr>
      <vt:lpstr>3.1 Entities</vt:lpstr>
      <vt:lpstr>PowerPoint 演示文稿</vt:lpstr>
      <vt:lpstr>Relational Schema</vt:lpstr>
      <vt:lpstr>PowerPoint 演示文稿</vt:lpstr>
      <vt:lpstr>Schema on Cloud Firestore</vt:lpstr>
      <vt:lpstr>PowerPoint 演示文稿</vt:lpstr>
      <vt:lpstr>CONCLUSION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FINGERPRINT STUDENT ATTENDANCE APP</dc:title>
  <dc:creator/>
  <cp:lastModifiedBy>Ryan</cp:lastModifiedBy>
  <cp:revision>5</cp:revision>
  <dcterms:created xsi:type="dcterms:W3CDTF">2024-06-10T23:28:00Z</dcterms:created>
  <dcterms:modified xsi:type="dcterms:W3CDTF">2024-06-16T14:30:04Z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A011401797A948788C37C6DB525B1883_13</vt:lpwstr>
  </property>
  <property fmtid="{D5CDD505-2E9C-101B-9397-08002B2CF9AE}" pid="3" name="KSOProductBuildVer">
    <vt:lpwstr>1033-12.2.0.17119</vt:lpwstr>
  </property>
</Properties>
</file>