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38" autoAdjust="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3D37DB5-F021-4DDD-AB38-CFE5924AA6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867915-C17D-4F42-958E-E0C9D25BD9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91999-ED11-4A4C-BDE9-31A00EB9B5D3}" type="datetimeFigureOut">
              <a:rPr lang="en-ID" smtClean="0"/>
              <a:t>04/02/2020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1A300E-5F3C-43DA-99AE-4048D532D6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2C0002-86C7-41F6-B77A-14A2C754CD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3D3C6-B018-4626-8968-47F8429A0D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873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1D40F-C256-4EB8-9766-B614D2F1A30B}" type="datetimeFigureOut">
              <a:rPr lang="en-ID" smtClean="0"/>
              <a:t>04/02/2020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AD3BF-B862-4275-9500-1D1A09E66B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882275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96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2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8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62920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61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50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8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8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7D525BB-DA17-4BA0-B3C8-3AC3ABC827E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1948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16C4C9A-3960-41CF-A4E9-2A8FB932454B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544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42568-90C7-41F3-92DA-89E8852BA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2529623"/>
            <a:ext cx="10318418" cy="2824255"/>
          </a:xfrm>
        </p:spPr>
        <p:txBody>
          <a:bodyPr/>
          <a:lstStyle/>
          <a:p>
            <a:r>
              <a:rPr lang="en-ID" sz="8000" dirty="0"/>
              <a:t>RANCANG BANGUN </a:t>
            </a:r>
            <a:r>
              <a:rPr lang="en-ID" sz="4800" dirty="0"/>
              <a:t>APLIKASI ABSENSI </a:t>
            </a:r>
            <a:r>
              <a:rPr lang="en-ID" sz="4800" dirty="0" err="1" smtClean="0"/>
              <a:t>karyawan</a:t>
            </a:r>
            <a:r>
              <a:rPr lang="en-ID" sz="4800" dirty="0" smtClean="0"/>
              <a:t> </a:t>
            </a:r>
            <a:r>
              <a:rPr lang="en-ID" sz="4800" dirty="0"/>
              <a:t>BERBASIS </a:t>
            </a:r>
            <a:r>
              <a:rPr lang="en-ID" sz="8000" dirty="0"/>
              <a:t>WEBSITE</a:t>
            </a:r>
            <a:r>
              <a:rPr lang="en-ID" dirty="0"/>
              <a:t/>
            </a:r>
            <a:br>
              <a:rPr lang="en-ID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7F263E-9518-488F-B847-F30CD09D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0593" y="5446643"/>
            <a:ext cx="8045373" cy="1208571"/>
          </a:xfrm>
        </p:spPr>
        <p:txBody>
          <a:bodyPr>
            <a:normAutofit/>
          </a:bodyPr>
          <a:lstStyle/>
          <a:p>
            <a:pPr algn="r"/>
            <a:r>
              <a:rPr lang="en-ID" dirty="0" err="1"/>
              <a:t>Disusun</a:t>
            </a:r>
            <a:r>
              <a:rPr lang="en-ID" dirty="0"/>
              <a:t> oleh :</a:t>
            </a:r>
          </a:p>
          <a:p>
            <a:pPr algn="r"/>
            <a:r>
              <a:rPr lang="en-ID" dirty="0" smtClean="0"/>
              <a:t>Syahrizal as (109170940001)</a:t>
            </a:r>
            <a:endParaRPr lang="en-ID" dirty="0"/>
          </a:p>
          <a:p>
            <a:pPr algn="r"/>
            <a:r>
              <a:rPr lang="en-ID" dirty="0" smtClean="0"/>
              <a:t>Bagus</a:t>
            </a:r>
            <a:r>
              <a:rPr lang="id-ID" dirty="0" smtClean="0"/>
              <a:t> aryo</a:t>
            </a:r>
            <a:r>
              <a:rPr lang="en-ID" dirty="0" smtClean="0"/>
              <a:t> </a:t>
            </a:r>
            <a:r>
              <a:rPr lang="en-ID" dirty="0" err="1" smtClean="0"/>
              <a:t>seno</a:t>
            </a:r>
            <a:r>
              <a:rPr lang="id-ID" dirty="0" smtClean="0"/>
              <a:t>(109170940021)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109D08-F9CA-4CFC-AE8A-5AA6CD88AC38}"/>
              </a:ext>
            </a:extLst>
          </p:cNvPr>
          <p:cNvSpPr txBox="1"/>
          <p:nvPr/>
        </p:nvSpPr>
        <p:spPr>
          <a:xfrm>
            <a:off x="299698" y="5701107"/>
            <a:ext cx="3871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SISTEM INFORMASI </a:t>
            </a:r>
          </a:p>
          <a:p>
            <a:pPr algn="ctr"/>
            <a:r>
              <a:rPr lang="en-ID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Pranata</a:t>
            </a:r>
            <a:endParaRPr lang="en-ID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1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8A3298-675C-48C5-908C-28A167E5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0" y="838200"/>
            <a:ext cx="6245349" cy="5181600"/>
          </a:xfrm>
        </p:spPr>
        <p:txBody>
          <a:bodyPr>
            <a:normAutofit fontScale="70000" lnSpcReduction="20000"/>
          </a:bodyPr>
          <a:lstStyle/>
          <a:p>
            <a:pPr lvl="2"/>
            <a:r>
              <a:rPr lang="en-ID" sz="3300" b="1" dirty="0">
                <a:solidFill>
                  <a:schemeClr val="tx1"/>
                </a:solidFill>
              </a:rPr>
              <a:t>Internet </a:t>
            </a:r>
            <a:endParaRPr lang="en-ID" sz="33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D" sz="3300" dirty="0">
                <a:solidFill>
                  <a:schemeClr val="tx1"/>
                </a:solidFill>
              </a:rPr>
              <a:t>Internet </a:t>
            </a:r>
            <a:r>
              <a:rPr lang="en-ID" sz="3300" dirty="0" err="1">
                <a:solidFill>
                  <a:schemeClr val="tx1"/>
                </a:solidFill>
              </a:rPr>
              <a:t>adalah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sistem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jaringan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dari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ribuan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bahkan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jutaan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komputer</a:t>
            </a:r>
            <a:r>
              <a:rPr lang="en-ID" sz="3300" dirty="0">
                <a:solidFill>
                  <a:schemeClr val="tx1"/>
                </a:solidFill>
              </a:rPr>
              <a:t> yang </a:t>
            </a:r>
            <a:r>
              <a:rPr lang="en-ID" sz="3300" dirty="0" err="1">
                <a:solidFill>
                  <a:schemeClr val="tx1"/>
                </a:solidFill>
              </a:rPr>
              <a:t>ada</a:t>
            </a:r>
            <a:r>
              <a:rPr lang="en-ID" sz="3300" dirty="0">
                <a:solidFill>
                  <a:schemeClr val="tx1"/>
                </a:solidFill>
              </a:rPr>
              <a:t> di </a:t>
            </a:r>
            <a:r>
              <a:rPr lang="en-ID" sz="3300" dirty="0" err="1">
                <a:solidFill>
                  <a:schemeClr val="tx1"/>
                </a:solidFill>
              </a:rPr>
              <a:t>duna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ini</a:t>
            </a:r>
            <a:r>
              <a:rPr lang="en-ID" sz="3300" dirty="0">
                <a:solidFill>
                  <a:schemeClr val="tx1"/>
                </a:solidFill>
              </a:rPr>
              <a:t>. </a:t>
            </a:r>
            <a:r>
              <a:rPr lang="en-ID" sz="3300" dirty="0" err="1">
                <a:solidFill>
                  <a:schemeClr val="tx1"/>
                </a:solidFill>
              </a:rPr>
              <a:t>jaringan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dibentuk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dengan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saluran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telepon</a:t>
            </a:r>
            <a:r>
              <a:rPr lang="en-ID" sz="3300" dirty="0">
                <a:solidFill>
                  <a:schemeClr val="tx1"/>
                </a:solidFill>
              </a:rPr>
              <a:t>, </a:t>
            </a:r>
            <a:r>
              <a:rPr lang="en-ID" sz="3300" dirty="0" err="1">
                <a:solidFill>
                  <a:schemeClr val="tx1"/>
                </a:solidFill>
              </a:rPr>
              <a:t>saluran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kawat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maupun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saluran</a:t>
            </a:r>
            <a:r>
              <a:rPr lang="en-ID" sz="3300" dirty="0">
                <a:solidFill>
                  <a:schemeClr val="tx1"/>
                </a:solidFill>
              </a:rPr>
              <a:t> radio. Internet </a:t>
            </a:r>
            <a:r>
              <a:rPr lang="en-ID" sz="3300" dirty="0" err="1">
                <a:solidFill>
                  <a:schemeClr val="tx1"/>
                </a:solidFill>
              </a:rPr>
              <a:t>lebih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berperan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sebagai</a:t>
            </a:r>
            <a:r>
              <a:rPr lang="en-ID" sz="3300" dirty="0">
                <a:solidFill>
                  <a:schemeClr val="tx1"/>
                </a:solidFill>
              </a:rPr>
              <a:t> media </a:t>
            </a:r>
            <a:r>
              <a:rPr lang="en-ID" sz="3300" dirty="0" err="1">
                <a:solidFill>
                  <a:schemeClr val="tx1"/>
                </a:solidFill>
              </a:rPr>
              <a:t>komunikasi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antar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pemakainya</a:t>
            </a:r>
            <a:r>
              <a:rPr lang="en-ID" sz="3300" dirty="0">
                <a:solidFill>
                  <a:schemeClr val="tx1"/>
                </a:solidFill>
              </a:rPr>
              <a:t> yang </a:t>
            </a:r>
            <a:r>
              <a:rPr lang="en-ID" sz="3300" dirty="0" err="1">
                <a:solidFill>
                  <a:schemeClr val="tx1"/>
                </a:solidFill>
              </a:rPr>
              <a:t>tersebar</a:t>
            </a:r>
            <a:r>
              <a:rPr lang="en-ID" sz="3300" dirty="0">
                <a:solidFill>
                  <a:schemeClr val="tx1"/>
                </a:solidFill>
              </a:rPr>
              <a:t> di </a:t>
            </a:r>
            <a:r>
              <a:rPr lang="en-ID" sz="3300" dirty="0" err="1">
                <a:solidFill>
                  <a:schemeClr val="tx1"/>
                </a:solidFill>
              </a:rPr>
              <a:t>seluruh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pelosok</a:t>
            </a:r>
            <a:r>
              <a:rPr lang="en-ID" sz="3300" dirty="0">
                <a:solidFill>
                  <a:schemeClr val="tx1"/>
                </a:solidFill>
              </a:rPr>
              <a:t> dunia.</a:t>
            </a:r>
          </a:p>
          <a:p>
            <a:pPr lvl="2"/>
            <a:r>
              <a:rPr lang="en-ID" sz="3300" b="1" dirty="0">
                <a:solidFill>
                  <a:schemeClr val="tx1"/>
                </a:solidFill>
              </a:rPr>
              <a:t>Sublime Text</a:t>
            </a:r>
            <a:endParaRPr lang="en-ID" sz="33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D" sz="3300" dirty="0">
                <a:solidFill>
                  <a:schemeClr val="tx1"/>
                </a:solidFill>
              </a:rPr>
              <a:t>Sublime Text </a:t>
            </a:r>
            <a:r>
              <a:rPr lang="en-ID" sz="3300" dirty="0" err="1">
                <a:solidFill>
                  <a:schemeClr val="tx1"/>
                </a:solidFill>
              </a:rPr>
              <a:t>adalah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sebuah</a:t>
            </a:r>
            <a:r>
              <a:rPr lang="en-ID" sz="3300" dirty="0">
                <a:solidFill>
                  <a:schemeClr val="tx1"/>
                </a:solidFill>
              </a:rPr>
              <a:t> software </a:t>
            </a:r>
            <a:r>
              <a:rPr lang="en-ID" sz="3300" dirty="0" err="1">
                <a:solidFill>
                  <a:schemeClr val="tx1"/>
                </a:solidFill>
              </a:rPr>
              <a:t>aplikasi</a:t>
            </a:r>
            <a:r>
              <a:rPr lang="en-ID" sz="3300" dirty="0">
                <a:solidFill>
                  <a:schemeClr val="tx1"/>
                </a:solidFill>
              </a:rPr>
              <a:t>/editor text </a:t>
            </a:r>
            <a:r>
              <a:rPr lang="en-ID" sz="3300" dirty="0" err="1">
                <a:solidFill>
                  <a:schemeClr val="tx1"/>
                </a:solidFill>
              </a:rPr>
              <a:t>untuk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bahas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pemrograman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termasuk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pemrograman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PHP,sublime</a:t>
            </a:r>
            <a:r>
              <a:rPr lang="en-ID" sz="3300" dirty="0">
                <a:solidFill>
                  <a:schemeClr val="tx1"/>
                </a:solidFill>
              </a:rPr>
              <a:t> text </a:t>
            </a:r>
            <a:r>
              <a:rPr lang="en-ID" sz="3300" dirty="0" err="1">
                <a:solidFill>
                  <a:schemeClr val="tx1"/>
                </a:solidFill>
              </a:rPr>
              <a:t>mendukung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banyak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bahasa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pemrogrman</a:t>
            </a:r>
            <a:r>
              <a:rPr lang="en-ID" sz="3300" dirty="0">
                <a:solidFill>
                  <a:schemeClr val="tx1"/>
                </a:solidFill>
              </a:rPr>
              <a:t> dan </a:t>
            </a:r>
            <a:r>
              <a:rPr lang="en-ID" sz="3300" dirty="0" err="1">
                <a:solidFill>
                  <a:schemeClr val="tx1"/>
                </a:solidFill>
              </a:rPr>
              <a:t>bahasa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markup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serta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fungsinya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dapat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ditambah</a:t>
            </a:r>
            <a:r>
              <a:rPr lang="en-ID" sz="3300" dirty="0">
                <a:solidFill>
                  <a:schemeClr val="tx1"/>
                </a:solidFill>
              </a:rPr>
              <a:t> </a:t>
            </a:r>
            <a:r>
              <a:rPr lang="en-ID" sz="3300" dirty="0" err="1">
                <a:solidFill>
                  <a:schemeClr val="tx1"/>
                </a:solidFill>
              </a:rPr>
              <a:t>dengan</a:t>
            </a:r>
            <a:r>
              <a:rPr lang="en-ID" sz="3300" dirty="0">
                <a:solidFill>
                  <a:schemeClr val="tx1"/>
                </a:solidFill>
              </a:rPr>
              <a:t> plugin.</a:t>
            </a:r>
          </a:p>
          <a:p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96298DF-C01E-45C6-B76B-83B71134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730" y="5128915"/>
            <a:ext cx="3014869" cy="1086678"/>
          </a:xfrm>
        </p:spPr>
        <p:txBody>
          <a:bodyPr>
            <a:normAutofit fontScale="90000"/>
          </a:bodyPr>
          <a:lstStyle/>
          <a:p>
            <a:pPr algn="r"/>
            <a:r>
              <a:rPr lang="en-ID" sz="3200" dirty="0"/>
              <a:t>TOOLS YANG DIGUNAKAN</a:t>
            </a:r>
          </a:p>
        </p:txBody>
      </p:sp>
    </p:spTree>
    <p:extLst>
      <p:ext uri="{BB962C8B-B14F-4D97-AF65-F5344CB8AC3E}">
        <p14:creationId xmlns:p14="http://schemas.microsoft.com/office/powerpoint/2010/main" val="30932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ABB1AB8-48FF-495A-A52B-4306FB4C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475" y="166659"/>
            <a:ext cx="3092115" cy="1507435"/>
          </a:xfrm>
        </p:spPr>
        <p:txBody>
          <a:bodyPr>
            <a:normAutofit/>
          </a:bodyPr>
          <a:lstStyle/>
          <a:p>
            <a:pPr algn="r"/>
            <a:r>
              <a:rPr lang="en-ID" sz="2800" dirty="0" err="1"/>
              <a:t>KERANGKa</a:t>
            </a:r>
            <a:r>
              <a:rPr lang="en-ID" sz="2800" dirty="0"/>
              <a:t> </a:t>
            </a:r>
            <a:r>
              <a:rPr lang="en-ID" sz="2800" dirty="0" err="1"/>
              <a:t>pembuatan</a:t>
            </a:r>
            <a:r>
              <a:rPr lang="en-ID" sz="2800" dirty="0"/>
              <a:t> APLIKASI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E8F9CD5-9A83-42CF-849D-7E9CF24F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dirty="0" err="1">
                <a:solidFill>
                  <a:schemeClr val="tx1"/>
                </a:solidFill>
              </a:rPr>
              <a:t>Algoritma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pembuatan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absensi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berbasis</a:t>
            </a:r>
            <a:r>
              <a:rPr lang="en-ID" dirty="0">
                <a:solidFill>
                  <a:schemeClr val="tx1"/>
                </a:solidFill>
              </a:rPr>
              <a:t> website :</a:t>
            </a:r>
          </a:p>
          <a:p>
            <a:pPr lvl="0"/>
            <a:r>
              <a:rPr lang="en-ID" dirty="0" err="1">
                <a:solidFill>
                  <a:schemeClr val="tx1"/>
                </a:solidFill>
              </a:rPr>
              <a:t>Mendiskusikan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pembuatan</a:t>
            </a:r>
            <a:r>
              <a:rPr lang="en-ID" dirty="0">
                <a:solidFill>
                  <a:schemeClr val="tx1"/>
                </a:solidFill>
              </a:rPr>
              <a:t> software/</a:t>
            </a:r>
            <a:r>
              <a:rPr lang="en-ID" dirty="0" err="1">
                <a:solidFill>
                  <a:schemeClr val="tx1"/>
                </a:solidFill>
              </a:rPr>
              <a:t>aplikasi</a:t>
            </a:r>
            <a:endParaRPr lang="en-ID" dirty="0">
              <a:solidFill>
                <a:schemeClr val="tx1"/>
              </a:solidFill>
            </a:endParaRPr>
          </a:p>
          <a:p>
            <a:pPr lvl="0"/>
            <a:r>
              <a:rPr lang="en-ID" dirty="0" err="1">
                <a:solidFill>
                  <a:schemeClr val="tx1"/>
                </a:solidFill>
              </a:rPr>
              <a:t>Menentukan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pembuatan</a:t>
            </a:r>
            <a:r>
              <a:rPr lang="en-ID" dirty="0">
                <a:solidFill>
                  <a:schemeClr val="tx1"/>
                </a:solidFill>
              </a:rPr>
              <a:t> software </a:t>
            </a:r>
            <a:r>
              <a:rPr lang="en-ID" dirty="0" err="1">
                <a:solidFill>
                  <a:schemeClr val="tx1"/>
                </a:solidFill>
              </a:rPr>
              <a:t>aplikasi</a:t>
            </a:r>
            <a:endParaRPr lang="en-ID" dirty="0">
              <a:solidFill>
                <a:schemeClr val="tx1"/>
              </a:solidFill>
            </a:endParaRPr>
          </a:p>
          <a:p>
            <a:pPr lvl="0"/>
            <a:r>
              <a:rPr lang="en-ID" dirty="0" err="1">
                <a:solidFill>
                  <a:schemeClr val="tx1"/>
                </a:solidFill>
              </a:rPr>
              <a:t>Pengumpulan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kebutuhan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sistem</a:t>
            </a:r>
            <a:endParaRPr lang="en-ID" dirty="0">
              <a:solidFill>
                <a:schemeClr val="tx1"/>
              </a:solidFill>
            </a:endParaRPr>
          </a:p>
          <a:p>
            <a:pPr lvl="0"/>
            <a:r>
              <a:rPr lang="en-ID" dirty="0" err="1">
                <a:solidFill>
                  <a:schemeClr val="tx1"/>
                </a:solidFill>
              </a:rPr>
              <a:t>Merancang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membangun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sistem</a:t>
            </a:r>
            <a:endParaRPr lang="en-ID" dirty="0">
              <a:solidFill>
                <a:schemeClr val="tx1"/>
              </a:solidFill>
            </a:endParaRPr>
          </a:p>
          <a:p>
            <a:pPr lvl="0"/>
            <a:r>
              <a:rPr lang="en-ID" dirty="0">
                <a:solidFill>
                  <a:schemeClr val="tx1"/>
                </a:solidFill>
              </a:rPr>
              <a:t>Unit testing dan </a:t>
            </a:r>
            <a:r>
              <a:rPr lang="en-ID" dirty="0" err="1">
                <a:solidFill>
                  <a:schemeClr val="tx1"/>
                </a:solidFill>
              </a:rPr>
              <a:t>implementasi</a:t>
            </a:r>
            <a:endParaRPr lang="en-ID" dirty="0">
              <a:solidFill>
                <a:schemeClr val="tx1"/>
              </a:solidFill>
            </a:endParaRPr>
          </a:p>
          <a:p>
            <a:pPr lvl="0"/>
            <a:r>
              <a:rPr lang="en-ID" dirty="0" err="1">
                <a:solidFill>
                  <a:schemeClr val="tx1"/>
                </a:solidFill>
              </a:rPr>
              <a:t>Evaluasi</a:t>
            </a:r>
            <a:endParaRPr lang="en-ID" dirty="0">
              <a:solidFill>
                <a:schemeClr val="tx1"/>
              </a:solidFill>
            </a:endParaRPr>
          </a:p>
          <a:p>
            <a:pPr lvl="0"/>
            <a:r>
              <a:rPr lang="en-ID" dirty="0" err="1">
                <a:solidFill>
                  <a:schemeClr val="tx1"/>
                </a:solidFill>
              </a:rPr>
              <a:t>Pengembangan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perawatan</a:t>
            </a:r>
            <a:endParaRPr lang="en-ID" dirty="0">
              <a:solidFill>
                <a:schemeClr val="tx1"/>
              </a:solidFill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88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xmlns="" id="{10E17104-DC64-4370-93A7-4A647C30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475" y="166659"/>
            <a:ext cx="3092115" cy="1507435"/>
          </a:xfrm>
        </p:spPr>
        <p:txBody>
          <a:bodyPr>
            <a:normAutofit/>
          </a:bodyPr>
          <a:lstStyle/>
          <a:p>
            <a:pPr algn="r"/>
            <a:r>
              <a:rPr lang="en-ID" sz="2800" dirty="0" err="1"/>
              <a:t>KERANGKa</a:t>
            </a:r>
            <a:r>
              <a:rPr lang="en-ID" sz="2800" dirty="0"/>
              <a:t> </a:t>
            </a:r>
            <a:r>
              <a:rPr lang="en-ID" sz="2800" dirty="0" err="1"/>
              <a:t>pembuatan</a:t>
            </a:r>
            <a:r>
              <a:rPr lang="en-ID" sz="2800" dirty="0"/>
              <a:t> APLIKASI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xmlns="" id="{B91F7DC7-C727-4217-9919-46CDD9CDA2A5}"/>
              </a:ext>
            </a:extLst>
          </p:cNvPr>
          <p:cNvSpPr/>
          <p:nvPr/>
        </p:nvSpPr>
        <p:spPr>
          <a:xfrm>
            <a:off x="2987399" y="43203"/>
            <a:ext cx="2078038" cy="6381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Mendiskusikan pembuatan software/aplikasi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xmlns="" id="{9603E0E5-16D3-43B7-B87B-F77602CB0A0F}"/>
              </a:ext>
            </a:extLst>
          </p:cNvPr>
          <p:cNvSpPr/>
          <p:nvPr/>
        </p:nvSpPr>
        <p:spPr>
          <a:xfrm>
            <a:off x="2812774" y="1035391"/>
            <a:ext cx="2398713" cy="12430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Menentukan pembuatan software/aplikasi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609854-FBA0-4D66-B5AB-71C1F4C748D2}"/>
              </a:ext>
            </a:extLst>
          </p:cNvPr>
          <p:cNvSpPr/>
          <p:nvPr/>
        </p:nvSpPr>
        <p:spPr>
          <a:xfrm>
            <a:off x="3285849" y="3399178"/>
            <a:ext cx="1482725" cy="50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Merancang dan membangun sistem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CB3DFEC-63F4-4444-9A68-3E3AF44DDD96}"/>
              </a:ext>
            </a:extLst>
          </p:cNvPr>
          <p:cNvSpPr/>
          <p:nvPr/>
        </p:nvSpPr>
        <p:spPr>
          <a:xfrm>
            <a:off x="3300137" y="4194516"/>
            <a:ext cx="1484312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 testing dan implementasi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xmlns="" id="{E8D420FA-8EB5-48D1-A7F0-82F245829E8E}"/>
              </a:ext>
            </a:extLst>
          </p:cNvPr>
          <p:cNvSpPr/>
          <p:nvPr/>
        </p:nvSpPr>
        <p:spPr>
          <a:xfrm>
            <a:off x="3215999" y="5037478"/>
            <a:ext cx="1612900" cy="86201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483D3CE1-EB85-4D8B-AD94-C545C6304F35}"/>
              </a:ext>
            </a:extLst>
          </p:cNvPr>
          <p:cNvSpPr/>
          <p:nvPr/>
        </p:nvSpPr>
        <p:spPr>
          <a:xfrm>
            <a:off x="3157262" y="6177303"/>
            <a:ext cx="1751012" cy="62865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Pengembangan dan perawatan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271BD137-1CDD-4163-8B9B-8ACE3D938E8C}"/>
              </a:ext>
            </a:extLst>
          </p:cNvPr>
          <p:cNvSpPr/>
          <p:nvPr/>
        </p:nvSpPr>
        <p:spPr>
          <a:xfrm>
            <a:off x="3155674" y="2538753"/>
            <a:ext cx="1751013" cy="55086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Pengumpulan kebutuhan sistem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C03F3F6-8F25-44E0-BC62-88117CF28F55}"/>
              </a:ext>
            </a:extLst>
          </p:cNvPr>
          <p:cNvCxnSpPr>
            <a:cxnSpLocks/>
          </p:cNvCxnSpPr>
          <p:nvPr/>
        </p:nvCxnSpPr>
        <p:spPr>
          <a:xfrm>
            <a:off x="3993874" y="682966"/>
            <a:ext cx="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48D4D6A-3C39-447B-9A62-9429B2E269FF}"/>
              </a:ext>
            </a:extLst>
          </p:cNvPr>
          <p:cNvCxnSpPr>
            <a:cxnSpLocks/>
          </p:cNvCxnSpPr>
          <p:nvPr/>
        </p:nvCxnSpPr>
        <p:spPr>
          <a:xfrm>
            <a:off x="4022449" y="2286341"/>
            <a:ext cx="0" cy="1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F8897BFC-71B6-478A-8FB1-82C0D2F137DD}"/>
              </a:ext>
            </a:extLst>
          </p:cNvPr>
          <p:cNvCxnSpPr>
            <a:cxnSpLocks/>
          </p:cNvCxnSpPr>
          <p:nvPr/>
        </p:nvCxnSpPr>
        <p:spPr>
          <a:xfrm>
            <a:off x="4022449" y="3088028"/>
            <a:ext cx="0" cy="2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485910D-BFE5-45C3-A455-75A2DAB1A141}"/>
              </a:ext>
            </a:extLst>
          </p:cNvPr>
          <p:cNvCxnSpPr>
            <a:cxnSpLocks/>
          </p:cNvCxnSpPr>
          <p:nvPr/>
        </p:nvCxnSpPr>
        <p:spPr>
          <a:xfrm>
            <a:off x="4022449" y="3899241"/>
            <a:ext cx="0" cy="23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9448DB1-5962-403B-ACD7-0D5FB360D94F}"/>
              </a:ext>
            </a:extLst>
          </p:cNvPr>
          <p:cNvCxnSpPr>
            <a:cxnSpLocks/>
          </p:cNvCxnSpPr>
          <p:nvPr/>
        </p:nvCxnSpPr>
        <p:spPr>
          <a:xfrm>
            <a:off x="4022449" y="4692991"/>
            <a:ext cx="0" cy="30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ECE873E-17DC-45CA-89A9-153017A2EA04}"/>
              </a:ext>
            </a:extLst>
          </p:cNvPr>
          <p:cNvCxnSpPr>
            <a:cxnSpLocks/>
          </p:cNvCxnSpPr>
          <p:nvPr/>
        </p:nvCxnSpPr>
        <p:spPr>
          <a:xfrm>
            <a:off x="4022449" y="5901078"/>
            <a:ext cx="0" cy="23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7F5E7C3-D6BA-4B02-98DC-E7F2495A602E}"/>
              </a:ext>
            </a:extLst>
          </p:cNvPr>
          <p:cNvSpPr txBox="1"/>
          <p:nvPr/>
        </p:nvSpPr>
        <p:spPr>
          <a:xfrm>
            <a:off x="426845" y="199316"/>
            <a:ext cx="2289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Flow Chart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website :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3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05F0B2F-9512-4616-A08A-2B16C0E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Bab iii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AF97A05-BEE1-4683-8F54-1990D56C6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Metodologi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8468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667296DD-60CB-4562-A519-562D19DF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052" y="181946"/>
            <a:ext cx="7309226" cy="916328"/>
          </a:xfrm>
        </p:spPr>
        <p:txBody>
          <a:bodyPr/>
          <a:lstStyle/>
          <a:p>
            <a:r>
              <a:rPr lang="en-ID" b="1" dirty="0" err="1"/>
              <a:t>Metodologi</a:t>
            </a:r>
            <a:r>
              <a:rPr lang="en-ID" b="1" dirty="0"/>
              <a:t> </a:t>
            </a:r>
            <a:r>
              <a:rPr lang="en-ID" b="1" dirty="0" err="1"/>
              <a:t>Penelitian</a:t>
            </a:r>
            <a:endParaRPr lang="en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303CA71-7C57-45B6-A1F3-CF25CE71B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020" y="1098274"/>
            <a:ext cx="10696163" cy="1366630"/>
          </a:xfrm>
        </p:spPr>
        <p:txBody>
          <a:bodyPr>
            <a:normAutofit/>
          </a:bodyPr>
          <a:lstStyle/>
          <a:p>
            <a:r>
              <a:rPr lang="en-ID" sz="2400" dirty="0" err="1">
                <a:solidFill>
                  <a:schemeClr val="tx1"/>
                </a:solidFill>
              </a:rPr>
              <a:t>Metodologi</a:t>
            </a:r>
            <a:r>
              <a:rPr lang="en-ID" sz="2400" dirty="0">
                <a:solidFill>
                  <a:schemeClr val="tx1"/>
                </a:solidFill>
              </a:rPr>
              <a:t> yang </a:t>
            </a:r>
            <a:r>
              <a:rPr lang="en-ID" sz="2400" dirty="0" err="1">
                <a:solidFill>
                  <a:schemeClr val="tx1"/>
                </a:solidFill>
              </a:rPr>
              <a:t>digunakan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dalam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penyelesaian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aplikasi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ini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adalah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menggunakan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tahap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pengembangan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perangkat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lunak</a:t>
            </a:r>
            <a:r>
              <a:rPr lang="en-ID" sz="2400" dirty="0">
                <a:solidFill>
                  <a:schemeClr val="tx1"/>
                </a:solidFill>
              </a:rPr>
              <a:t> yang </a:t>
            </a:r>
            <a:r>
              <a:rPr lang="en-ID" sz="2400" dirty="0" err="1">
                <a:solidFill>
                  <a:schemeClr val="tx1"/>
                </a:solidFill>
              </a:rPr>
              <a:t>dilakukan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dengan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menggunakan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metode</a:t>
            </a:r>
            <a:r>
              <a:rPr lang="en-ID" sz="2400" dirty="0">
                <a:solidFill>
                  <a:schemeClr val="tx1"/>
                </a:solidFill>
              </a:rPr>
              <a:t> Waterfall, </a:t>
            </a:r>
            <a:r>
              <a:rPr lang="en-ID" sz="2400" dirty="0" err="1">
                <a:solidFill>
                  <a:schemeClr val="tx1"/>
                </a:solidFill>
              </a:rPr>
              <a:t>sebagai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berikut</a:t>
            </a:r>
            <a:r>
              <a:rPr lang="en-ID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Content Placeholder 11" descr="Image result for metodologi waterfall">
            <a:extLst>
              <a:ext uri="{FF2B5EF4-FFF2-40B4-BE49-F238E27FC236}">
                <a16:creationId xmlns:a16="http://schemas.microsoft.com/office/drawing/2014/main" xmlns="" id="{258E9B2F-2A05-485E-A19B-8387D5D71C9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87" y="2676939"/>
            <a:ext cx="5897217" cy="3734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598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E3E2210-7CBE-4575-B3FA-B3A6CB72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04800"/>
            <a:ext cx="10178322" cy="6241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>
                <a:solidFill>
                  <a:schemeClr val="tx1"/>
                </a:solidFill>
              </a:rPr>
              <a:t>Tahapan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metode</a:t>
            </a:r>
            <a:r>
              <a:rPr lang="en-ID" dirty="0">
                <a:solidFill>
                  <a:schemeClr val="tx1"/>
                </a:solidFill>
              </a:rPr>
              <a:t> waterfall :</a:t>
            </a: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1.  </a:t>
            </a:r>
            <a:r>
              <a:rPr lang="en-ID" dirty="0" err="1">
                <a:solidFill>
                  <a:schemeClr val="tx1"/>
                </a:solidFill>
              </a:rPr>
              <a:t>Analisis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Kebutuhan</a:t>
            </a:r>
            <a:r>
              <a:rPr lang="en-ID" dirty="0">
                <a:solidFill>
                  <a:schemeClr val="tx1"/>
                </a:solidFill>
              </a:rPr>
              <a:t> </a:t>
            </a:r>
          </a:p>
          <a:p>
            <a:r>
              <a:rPr lang="en-ID" dirty="0">
                <a:solidFill>
                  <a:schemeClr val="tx1"/>
                </a:solidFill>
              </a:rPr>
              <a:t>Pada </a:t>
            </a:r>
            <a:r>
              <a:rPr lang="en-ID" dirty="0" err="1">
                <a:solidFill>
                  <a:schemeClr val="tx1"/>
                </a:solidFill>
              </a:rPr>
              <a:t>tahap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merupakan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analisis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kebutuhan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sistem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Pengumpulan</a:t>
            </a:r>
            <a:r>
              <a:rPr lang="en-ID" dirty="0">
                <a:solidFill>
                  <a:schemeClr val="tx1"/>
                </a:solidFill>
              </a:rPr>
              <a:t> data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wawancara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studi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smtClean="0">
                <a:solidFill>
                  <a:schemeClr val="tx1"/>
                </a:solidFill>
              </a:rPr>
              <a:t>pustaka. </a:t>
            </a:r>
            <a:endParaRPr lang="en-ID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2.  </a:t>
            </a:r>
            <a:r>
              <a:rPr lang="en-ID" dirty="0" err="1">
                <a:solidFill>
                  <a:schemeClr val="tx1"/>
                </a:solidFill>
              </a:rPr>
              <a:t>Desain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Sistem</a:t>
            </a:r>
            <a:r>
              <a:rPr lang="en-ID" dirty="0">
                <a:solidFill>
                  <a:schemeClr val="tx1"/>
                </a:solidFill>
              </a:rPr>
              <a:t> </a:t>
            </a:r>
          </a:p>
          <a:p>
            <a:r>
              <a:rPr lang="en-ID" dirty="0">
                <a:solidFill>
                  <a:schemeClr val="tx1"/>
                </a:solidFill>
              </a:rPr>
              <a:t>Pada  </a:t>
            </a:r>
            <a:r>
              <a:rPr lang="en-ID" dirty="0" err="1">
                <a:solidFill>
                  <a:schemeClr val="tx1"/>
                </a:solidFill>
              </a:rPr>
              <a:t>tahap</a:t>
            </a:r>
            <a:r>
              <a:rPr lang="en-ID" dirty="0">
                <a:solidFill>
                  <a:schemeClr val="tx1"/>
                </a:solidFill>
              </a:rPr>
              <a:t> 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 </a:t>
            </a:r>
            <a:r>
              <a:rPr lang="en-ID" dirty="0" err="1">
                <a:solidFill>
                  <a:schemeClr val="tx1"/>
                </a:solidFill>
              </a:rPr>
              <a:t>merupakan</a:t>
            </a:r>
            <a:r>
              <a:rPr lang="en-ID" dirty="0">
                <a:solidFill>
                  <a:schemeClr val="tx1"/>
                </a:solidFill>
              </a:rPr>
              <a:t>  proses  </a:t>
            </a:r>
            <a:r>
              <a:rPr lang="en-ID" dirty="0" err="1">
                <a:solidFill>
                  <a:schemeClr val="tx1"/>
                </a:solidFill>
              </a:rPr>
              <a:t>desain</a:t>
            </a:r>
            <a:r>
              <a:rPr lang="en-ID" dirty="0">
                <a:solidFill>
                  <a:schemeClr val="tx1"/>
                </a:solidFill>
              </a:rPr>
              <a:t>  yang </a:t>
            </a:r>
            <a:r>
              <a:rPr lang="en-ID" dirty="0" err="1">
                <a:solidFill>
                  <a:schemeClr val="tx1"/>
                </a:solidFill>
              </a:rPr>
              <a:t>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menerjemahkan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syarat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kebutuhan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sebuah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perancangan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perangkat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lunak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diperkirakan</a:t>
            </a:r>
            <a:r>
              <a:rPr lang="en-ID" dirty="0">
                <a:solidFill>
                  <a:schemeClr val="tx1"/>
                </a:solidFill>
              </a:rPr>
              <a:t>  </a:t>
            </a:r>
            <a:r>
              <a:rPr lang="en-ID" dirty="0" err="1">
                <a:solidFill>
                  <a:schemeClr val="tx1"/>
                </a:solidFill>
              </a:rPr>
              <a:t>sebelum</a:t>
            </a:r>
            <a:r>
              <a:rPr lang="en-ID" dirty="0">
                <a:solidFill>
                  <a:schemeClr val="tx1"/>
                </a:solidFill>
              </a:rPr>
              <a:t>  </a:t>
            </a:r>
            <a:r>
              <a:rPr lang="en-ID" dirty="0" err="1">
                <a:solidFill>
                  <a:schemeClr val="tx1"/>
                </a:solidFill>
              </a:rPr>
              <a:t>dibuat</a:t>
            </a:r>
            <a:r>
              <a:rPr lang="en-ID" dirty="0">
                <a:solidFill>
                  <a:schemeClr val="tx1"/>
                </a:solidFill>
              </a:rPr>
              <a:t>  </a:t>
            </a:r>
            <a:r>
              <a:rPr lang="en-ID" dirty="0" err="1">
                <a:solidFill>
                  <a:schemeClr val="tx1"/>
                </a:solidFill>
              </a:rPr>
              <a:t>menggunakan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bahasa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pemrograman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Desain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digunakan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pembuatan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flowmap</a:t>
            </a:r>
            <a:r>
              <a:rPr lang="en-ID" dirty="0">
                <a:solidFill>
                  <a:schemeClr val="tx1"/>
                </a:solidFill>
              </a:rPr>
              <a:t>, Data Flow Diagram (DFD) dan Entity Relationship (ER) Diagram. </a:t>
            </a: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3.  </a:t>
            </a:r>
            <a:r>
              <a:rPr lang="en-ID" dirty="0" err="1">
                <a:solidFill>
                  <a:schemeClr val="tx1"/>
                </a:solidFill>
              </a:rPr>
              <a:t>Penulisan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Kode</a:t>
            </a:r>
            <a:r>
              <a:rPr lang="en-ID" dirty="0">
                <a:solidFill>
                  <a:schemeClr val="tx1"/>
                </a:solidFill>
              </a:rPr>
              <a:t> Program </a:t>
            </a:r>
          </a:p>
          <a:p>
            <a:r>
              <a:rPr lang="en-ID" dirty="0">
                <a:solidFill>
                  <a:schemeClr val="tx1"/>
                </a:solidFill>
              </a:rPr>
              <a:t>Pada </a:t>
            </a:r>
            <a:r>
              <a:rPr lang="en-ID" dirty="0" err="1">
                <a:solidFill>
                  <a:schemeClr val="tx1"/>
                </a:solidFill>
              </a:rPr>
              <a:t>tahap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coding </a:t>
            </a:r>
            <a:r>
              <a:rPr lang="en-ID" dirty="0" err="1">
                <a:solidFill>
                  <a:schemeClr val="tx1"/>
                </a:solidFill>
              </a:rPr>
              <a:t>merupakan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penerjemahan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desain</a:t>
            </a:r>
            <a:r>
              <a:rPr lang="en-ID" dirty="0">
                <a:solidFill>
                  <a:schemeClr val="tx1"/>
                </a:solidFill>
              </a:rPr>
              <a:t> 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 </a:t>
            </a:r>
            <a:r>
              <a:rPr lang="en-ID" dirty="0" err="1">
                <a:solidFill>
                  <a:schemeClr val="tx1"/>
                </a:solidFill>
              </a:rPr>
              <a:t>bahasa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pemrograman</a:t>
            </a:r>
            <a:r>
              <a:rPr lang="en-ID" dirty="0">
                <a:solidFill>
                  <a:schemeClr val="tx1"/>
                </a:solidFill>
              </a:rPr>
              <a:t>  yang  </a:t>
            </a: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dikenali</a:t>
            </a:r>
            <a:r>
              <a:rPr lang="en-ID" dirty="0">
                <a:solidFill>
                  <a:schemeClr val="tx1"/>
                </a:solidFill>
              </a:rPr>
              <a:t> oleh </a:t>
            </a:r>
            <a:r>
              <a:rPr lang="en-ID" dirty="0" err="1">
                <a:solidFill>
                  <a:schemeClr val="tx1"/>
                </a:solidFill>
              </a:rPr>
              <a:t>komputer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menggunakan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bahasa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pemrograman</a:t>
            </a:r>
            <a:r>
              <a:rPr lang="en-ID" dirty="0">
                <a:solidFill>
                  <a:schemeClr val="tx1"/>
                </a:solidFill>
              </a:rPr>
              <a:t> Hyper Text </a:t>
            </a:r>
            <a:r>
              <a:rPr lang="en-ID" dirty="0" err="1">
                <a:solidFill>
                  <a:schemeClr val="tx1"/>
                </a:solidFill>
              </a:rPr>
              <a:t>Markup</a:t>
            </a:r>
            <a:r>
              <a:rPr lang="en-ID" dirty="0">
                <a:solidFill>
                  <a:schemeClr val="tx1"/>
                </a:solidFill>
              </a:rPr>
              <a:t> Language (HTML), Hypertext </a:t>
            </a:r>
            <a:r>
              <a:rPr lang="en-ID" dirty="0" err="1">
                <a:solidFill>
                  <a:schemeClr val="tx1"/>
                </a:solidFill>
              </a:rPr>
              <a:t>Preprocessor</a:t>
            </a:r>
            <a:r>
              <a:rPr lang="en-ID" dirty="0">
                <a:solidFill>
                  <a:schemeClr val="tx1"/>
                </a:solidFill>
              </a:rPr>
              <a:t> (PHP), JavaScript, Cascading Style Sheet (CSS) dan MySQL. Pada </a:t>
            </a:r>
            <a:r>
              <a:rPr lang="en-ID" dirty="0" err="1">
                <a:solidFill>
                  <a:schemeClr val="tx1"/>
                </a:solidFill>
              </a:rPr>
              <a:t>tahap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juga </a:t>
            </a:r>
            <a:r>
              <a:rPr lang="en-ID" dirty="0" err="1">
                <a:solidFill>
                  <a:schemeClr val="tx1"/>
                </a:solidFill>
              </a:rPr>
              <a:t>dilakukan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pengujian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tiap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unitnya</a:t>
            </a:r>
            <a:r>
              <a:rPr lang="en-ID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4.  </a:t>
            </a:r>
            <a:r>
              <a:rPr lang="en-ID" dirty="0" err="1">
                <a:solidFill>
                  <a:schemeClr val="tx1"/>
                </a:solidFill>
              </a:rPr>
              <a:t>Pengujian</a:t>
            </a:r>
            <a:r>
              <a:rPr lang="en-ID" dirty="0">
                <a:solidFill>
                  <a:schemeClr val="tx1"/>
                </a:solidFill>
              </a:rPr>
              <a:t> Program </a:t>
            </a:r>
          </a:p>
          <a:p>
            <a:r>
              <a:rPr lang="en-ID" dirty="0">
                <a:solidFill>
                  <a:schemeClr val="tx1"/>
                </a:solidFill>
              </a:rPr>
              <a:t>Pada </a:t>
            </a:r>
            <a:r>
              <a:rPr lang="en-ID" dirty="0" err="1">
                <a:solidFill>
                  <a:schemeClr val="tx1"/>
                </a:solidFill>
              </a:rPr>
              <a:t>tahap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integration and system testing </a:t>
            </a:r>
            <a:r>
              <a:rPr lang="en-ID" dirty="0" err="1">
                <a:solidFill>
                  <a:schemeClr val="tx1"/>
                </a:solidFill>
              </a:rPr>
              <a:t>merupakan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tahap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pengujian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terhadap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perangkat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lunak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dibangun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Pengujian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sistem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menggunakan</a:t>
            </a:r>
            <a:r>
              <a:rPr lang="en-ID" dirty="0">
                <a:solidFill>
                  <a:schemeClr val="tx1"/>
                </a:solidFill>
              </a:rPr>
              <a:t> black box testing. </a:t>
            </a: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5.  </a:t>
            </a:r>
            <a:r>
              <a:rPr lang="en-ID" dirty="0" err="1">
                <a:solidFill>
                  <a:schemeClr val="tx1"/>
                </a:solidFill>
              </a:rPr>
              <a:t>Penerapan</a:t>
            </a:r>
            <a:r>
              <a:rPr lang="en-ID" dirty="0">
                <a:solidFill>
                  <a:schemeClr val="tx1"/>
                </a:solidFill>
              </a:rPr>
              <a:t> Program </a:t>
            </a:r>
          </a:p>
          <a:p>
            <a:r>
              <a:rPr lang="en-ID" dirty="0">
                <a:solidFill>
                  <a:schemeClr val="tx1"/>
                </a:solidFill>
              </a:rPr>
              <a:t>Pada </a:t>
            </a:r>
            <a:r>
              <a:rPr lang="en-ID" dirty="0" err="1">
                <a:solidFill>
                  <a:schemeClr val="tx1"/>
                </a:solidFill>
              </a:rPr>
              <a:t>tahap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merupakan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tahap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akhir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dimana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suatu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sistem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informasi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sudah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selesai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dioperasikan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dilakukan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pemeliharaan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57478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7A1F3C0-60FC-417D-A977-5B7F687C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834" y="2418521"/>
            <a:ext cx="3092115" cy="1196671"/>
          </a:xfrm>
        </p:spPr>
        <p:txBody>
          <a:bodyPr>
            <a:normAutofit/>
          </a:bodyPr>
          <a:lstStyle/>
          <a:p>
            <a:pPr algn="ctr"/>
            <a:r>
              <a:rPr lang="en-ID" sz="3600" dirty="0" err="1"/>
              <a:t>Alat</a:t>
            </a:r>
            <a:r>
              <a:rPr lang="en-ID" sz="3600" dirty="0"/>
              <a:t> dan </a:t>
            </a:r>
            <a:r>
              <a:rPr lang="en-ID" sz="3600" dirty="0" err="1"/>
              <a:t>bahan</a:t>
            </a:r>
            <a:endParaRPr lang="en-ID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E4CBE49-0455-4CB1-B9E4-11DAA2657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444162"/>
            <a:ext cx="6158418" cy="3969675"/>
          </a:xfrm>
        </p:spPr>
        <p:txBody>
          <a:bodyPr/>
          <a:lstStyle/>
          <a:p>
            <a:pPr marL="0" indent="0">
              <a:buNone/>
            </a:pPr>
            <a:r>
              <a:rPr lang="en-ID" b="1" dirty="0"/>
              <a:t>Software yang </a:t>
            </a:r>
            <a:r>
              <a:rPr lang="en-ID" b="1" dirty="0" err="1"/>
              <a:t>digunakan</a:t>
            </a:r>
            <a:endParaRPr lang="en-ID" dirty="0"/>
          </a:p>
          <a:p>
            <a:pPr lvl="0"/>
            <a:r>
              <a:rPr lang="en-ID" dirty="0"/>
              <a:t>Sublime Text (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koding</a:t>
            </a:r>
            <a:r>
              <a:rPr lang="en-ID" dirty="0"/>
              <a:t> dan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website)</a:t>
            </a:r>
          </a:p>
          <a:p>
            <a:pPr marL="0" indent="0">
              <a:buNone/>
            </a:pPr>
            <a:r>
              <a:rPr lang="en-ID" b="1" dirty="0"/>
              <a:t>Hardware yang </a:t>
            </a:r>
            <a:r>
              <a:rPr lang="en-ID" b="1" dirty="0" err="1"/>
              <a:t>digunakan</a:t>
            </a:r>
            <a:endParaRPr lang="en-ID" dirty="0"/>
          </a:p>
          <a:p>
            <a:pPr lvl="0"/>
            <a:r>
              <a:rPr lang="en-ID" dirty="0"/>
              <a:t>Laptop (LENOVO </a:t>
            </a:r>
            <a:r>
              <a:rPr lang="en-ID" dirty="0" err="1"/>
              <a:t>ideapad</a:t>
            </a:r>
            <a:r>
              <a:rPr lang="en-ID" dirty="0"/>
              <a:t> 320)</a:t>
            </a:r>
          </a:p>
          <a:p>
            <a:pPr lvl="0"/>
            <a:r>
              <a:rPr lang="en-ID" dirty="0"/>
              <a:t>Mouse (Logitech Mouse B100)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139360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5CBAA-23CF-4514-A131-941063E3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405" y="2232329"/>
            <a:ext cx="3092115" cy="1196671"/>
          </a:xfrm>
        </p:spPr>
        <p:txBody>
          <a:bodyPr>
            <a:normAutofit/>
          </a:bodyPr>
          <a:lstStyle/>
          <a:p>
            <a:pPr algn="ctr"/>
            <a:r>
              <a:rPr lang="en-ID" sz="3600" dirty="0" err="1"/>
              <a:t>Analisis</a:t>
            </a:r>
            <a:r>
              <a:rPr lang="en-ID" sz="3600" dirty="0"/>
              <a:t> </a:t>
            </a:r>
            <a:r>
              <a:rPr lang="en-ID" sz="3600" dirty="0" err="1"/>
              <a:t>sistem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9A7B68-5CE1-4059-8992-E38DEBDB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03" y="1159240"/>
            <a:ext cx="6158418" cy="4539519"/>
          </a:xfrm>
        </p:spPr>
        <p:txBody>
          <a:bodyPr/>
          <a:lstStyle/>
          <a:p>
            <a:r>
              <a:rPr lang="en-ID" dirty="0" err="1">
                <a:solidFill>
                  <a:schemeClr val="tx1"/>
                </a:solidFill>
              </a:rPr>
              <a:t>Sistem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menginput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absensi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karyawan</a:t>
            </a:r>
            <a:r>
              <a:rPr lang="en-ID" dirty="0" smtClean="0">
                <a:solidFill>
                  <a:schemeClr val="tx1"/>
                </a:solidFill>
              </a:rPr>
              <a:t>  </a:t>
            </a:r>
            <a:r>
              <a:rPr lang="en-ID" dirty="0" err="1">
                <a:solidFill>
                  <a:schemeClr val="tx1"/>
                </a:solidFill>
              </a:rPr>
              <a:t>serta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dilihat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kapan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saja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oleh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smtClean="0">
                <a:solidFill>
                  <a:schemeClr val="tx1"/>
                </a:solidFill>
              </a:rPr>
              <a:t>admin. </a:t>
            </a:r>
            <a:r>
              <a:rPr lang="en-ID" dirty="0" err="1">
                <a:solidFill>
                  <a:schemeClr val="tx1"/>
                </a:solidFill>
              </a:rPr>
              <a:t>Melakukan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pencatatan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grafik</a:t>
            </a:r>
            <a:r>
              <a:rPr lang="en-ID" dirty="0">
                <a:solidFill>
                  <a:schemeClr val="tx1"/>
                </a:solidFill>
              </a:rPr>
              <a:t> data </a:t>
            </a:r>
            <a:r>
              <a:rPr lang="en-ID" dirty="0" err="1" smtClean="0">
                <a:solidFill>
                  <a:schemeClr val="tx1"/>
                </a:solidFill>
              </a:rPr>
              <a:t>karyawan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kerjasama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untuk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negri</a:t>
            </a:r>
            <a:r>
              <a:rPr lang="en-ID" dirty="0" smtClean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bagian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smtClean="0">
                <a:solidFill>
                  <a:schemeClr val="tx1"/>
                </a:solidFill>
              </a:rPr>
              <a:t>admin. 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8A225D-319B-4B45-8DC4-A370477E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2263694"/>
            <a:ext cx="10318418" cy="2330612"/>
          </a:xfrm>
        </p:spPr>
        <p:txBody>
          <a:bodyPr/>
          <a:lstStyle/>
          <a:p>
            <a:r>
              <a:rPr lang="en-ID" dirty="0" err="1"/>
              <a:t>Terima</a:t>
            </a:r>
            <a:r>
              <a:rPr lang="en-ID" dirty="0"/>
              <a:t> </a:t>
            </a:r>
            <a:r>
              <a:rPr lang="en-ID" dirty="0" err="1"/>
              <a:t>kasih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D4958F-B0A2-4DA9-8BB5-07C0030F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4012151"/>
            <a:ext cx="8045373" cy="742279"/>
          </a:xfrm>
        </p:spPr>
        <p:txBody>
          <a:bodyPr/>
          <a:lstStyle/>
          <a:p>
            <a:r>
              <a:rPr lang="en-ID" dirty="0" smtClean="0"/>
              <a:t>Syahrizal </a:t>
            </a:r>
            <a:r>
              <a:rPr lang="en-ID" dirty="0"/>
              <a:t>&amp; </a:t>
            </a:r>
            <a:r>
              <a:rPr lang="en-ID" dirty="0" smtClean="0"/>
              <a:t>Bagus </a:t>
            </a:r>
            <a:r>
              <a:rPr lang="id-ID" dirty="0" smtClean="0"/>
              <a:t>aryo </a:t>
            </a:r>
            <a:r>
              <a:rPr lang="en-ID" dirty="0" err="1" smtClean="0"/>
              <a:t>seno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1309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C3E2343-FB15-41C0-8A8D-2A4CF493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Bab </a:t>
            </a:r>
            <a:r>
              <a:rPr lang="en-ID" dirty="0" err="1"/>
              <a:t>i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E3475F-29F0-473D-ACB6-08930D64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513030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75FA9-711A-46D2-A972-7289D5DA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634" y="244202"/>
            <a:ext cx="4844322" cy="797058"/>
          </a:xfrm>
        </p:spPr>
        <p:txBody>
          <a:bodyPr/>
          <a:lstStyle/>
          <a:p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0E385D-ACCB-45BE-A6B7-0DF84637B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226" y="1353649"/>
            <a:ext cx="10356574" cy="4861620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	</a:t>
            </a:r>
            <a:r>
              <a:rPr lang="en-ID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Dengan</a:t>
            </a:r>
            <a:r>
              <a:rPr lang="en-ID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system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absensi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masih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menggunakan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system manual, proses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pencatatan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kehadiran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karyawan</a:t>
            </a:r>
            <a:r>
              <a:rPr lang="en-ID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menimbulkan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beberapa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masalah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 Salah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satunya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lain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seringkali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karyawan</a:t>
            </a:r>
            <a:r>
              <a:rPr lang="en-ID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memanfaatkan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celah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bekerjasama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karyawan</a:t>
            </a:r>
            <a:r>
              <a:rPr lang="en-ID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lainnya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melakukan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kecurangan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misalnya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karyawan</a:t>
            </a:r>
            <a:r>
              <a:rPr lang="en-ID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yang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hadir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tempat</a:t>
            </a:r>
            <a:r>
              <a:rPr lang="en-ID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kerja</a:t>
            </a:r>
            <a:r>
              <a:rPr lang="en-ID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en-ID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sering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terlambat</a:t>
            </a:r>
            <a:r>
              <a:rPr lang="en-ID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absensi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temannya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dalam</a:t>
            </a:r>
            <a:r>
              <a:rPr lang="en-ID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perusahaan</a:t>
            </a:r>
            <a:r>
              <a:rPr lang="en-ID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itu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diperlukan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sebuah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system yang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menangani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masalah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diatas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yaitu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aplikasi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absensi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karyawan</a:t>
            </a:r>
            <a:r>
              <a:rPr lang="en-ID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berbasis</a:t>
            </a:r>
            <a:r>
              <a:rPr lang="en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1119338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73895-CD72-45FC-896B-A07BA9A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112" y="5236266"/>
            <a:ext cx="3092115" cy="1338469"/>
          </a:xfrm>
        </p:spPr>
        <p:txBody>
          <a:bodyPr>
            <a:normAutofit/>
          </a:bodyPr>
          <a:lstStyle/>
          <a:p>
            <a:r>
              <a:rPr lang="en-ID" sz="3600" dirty="0" err="1"/>
              <a:t>Rumusan</a:t>
            </a:r>
            <a:r>
              <a:rPr lang="en-ID" sz="3600" dirty="0"/>
              <a:t> </a:t>
            </a:r>
            <a:r>
              <a:rPr lang="en-ID" sz="3600" dirty="0" err="1"/>
              <a:t>masalah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6256EB-7C06-4D64-B02D-33A6E908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03" y="554616"/>
            <a:ext cx="6487371" cy="54522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3600" dirty="0">
                <a:solidFill>
                  <a:schemeClr val="tx1"/>
                </a:solidFill>
              </a:rPr>
              <a:t> </a:t>
            </a:r>
            <a:r>
              <a:rPr lang="en-ID" sz="3600" dirty="0" err="1">
                <a:solidFill>
                  <a:schemeClr val="tx1"/>
                </a:solidFill>
              </a:rPr>
              <a:t>Dengan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  <a:r>
              <a:rPr lang="en-ID" sz="3600" dirty="0" err="1">
                <a:solidFill>
                  <a:schemeClr val="tx1"/>
                </a:solidFill>
              </a:rPr>
              <a:t>melihat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  <a:r>
              <a:rPr lang="en-ID" sz="3600" dirty="0" err="1">
                <a:solidFill>
                  <a:schemeClr val="tx1"/>
                </a:solidFill>
              </a:rPr>
              <a:t>latar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  <a:r>
              <a:rPr lang="en-ID" sz="3600" dirty="0" err="1">
                <a:solidFill>
                  <a:schemeClr val="tx1"/>
                </a:solidFill>
              </a:rPr>
              <a:t>belakang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</a:p>
          <a:p>
            <a:pPr marL="0" indent="0" algn="ctr">
              <a:buNone/>
            </a:pPr>
            <a:r>
              <a:rPr lang="en-ID" sz="3600" dirty="0" err="1">
                <a:solidFill>
                  <a:schemeClr val="tx1"/>
                </a:solidFill>
              </a:rPr>
              <a:t>diatas</a:t>
            </a:r>
            <a:r>
              <a:rPr lang="en-ID" sz="3600" dirty="0">
                <a:solidFill>
                  <a:schemeClr val="tx1"/>
                </a:solidFill>
              </a:rPr>
              <a:t>, </a:t>
            </a:r>
            <a:r>
              <a:rPr lang="en-ID" sz="3600" dirty="0" err="1">
                <a:solidFill>
                  <a:schemeClr val="tx1"/>
                </a:solidFill>
              </a:rPr>
              <a:t>maka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  <a:r>
              <a:rPr lang="en-ID" sz="3600" dirty="0" err="1">
                <a:solidFill>
                  <a:schemeClr val="tx1"/>
                </a:solidFill>
              </a:rPr>
              <a:t>rumusan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  <a:r>
              <a:rPr lang="en-ID" sz="3600" dirty="0" err="1">
                <a:solidFill>
                  <a:schemeClr val="tx1"/>
                </a:solidFill>
              </a:rPr>
              <a:t>masalah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  <a:r>
              <a:rPr lang="en-ID" sz="3600" dirty="0" err="1">
                <a:solidFill>
                  <a:schemeClr val="tx1"/>
                </a:solidFill>
              </a:rPr>
              <a:t>dalam</a:t>
            </a:r>
            <a:r>
              <a:rPr lang="en-ID" sz="3600" dirty="0">
                <a:solidFill>
                  <a:schemeClr val="tx1"/>
                </a:solidFill>
              </a:rPr>
              <a:t>  </a:t>
            </a:r>
            <a:r>
              <a:rPr lang="en-ID" sz="3600" dirty="0" err="1">
                <a:solidFill>
                  <a:schemeClr val="tx1"/>
                </a:solidFill>
              </a:rPr>
              <a:t>proyek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  <a:r>
              <a:rPr lang="en-ID" sz="3600" dirty="0" err="1">
                <a:solidFill>
                  <a:schemeClr val="tx1"/>
                </a:solidFill>
              </a:rPr>
              <a:t>ini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  <a:r>
              <a:rPr lang="en-ID" sz="3600" dirty="0" err="1">
                <a:solidFill>
                  <a:schemeClr val="tx1"/>
                </a:solidFill>
              </a:rPr>
              <a:t>adalah</a:t>
            </a:r>
            <a:r>
              <a:rPr lang="en-ID" sz="3600" dirty="0">
                <a:solidFill>
                  <a:schemeClr val="tx1"/>
                </a:solidFill>
              </a:rPr>
              <a:t> ” </a:t>
            </a:r>
            <a:r>
              <a:rPr lang="en-ID" sz="3600" dirty="0" err="1">
                <a:solidFill>
                  <a:schemeClr val="tx1"/>
                </a:solidFill>
              </a:rPr>
              <a:t>Bagaiamana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  <a:r>
              <a:rPr lang="en-ID" sz="3600" dirty="0" err="1">
                <a:solidFill>
                  <a:schemeClr val="tx1"/>
                </a:solidFill>
              </a:rPr>
              <a:t>Merancang</a:t>
            </a:r>
            <a:r>
              <a:rPr lang="en-ID" sz="3600" dirty="0">
                <a:solidFill>
                  <a:schemeClr val="tx1"/>
                </a:solidFill>
              </a:rPr>
              <a:t> dan </a:t>
            </a:r>
          </a:p>
          <a:p>
            <a:pPr marL="0" indent="0" algn="ctr">
              <a:buNone/>
            </a:pPr>
            <a:r>
              <a:rPr lang="en-ID" sz="3600" dirty="0" err="1">
                <a:solidFill>
                  <a:schemeClr val="tx1"/>
                </a:solidFill>
              </a:rPr>
              <a:t>Membuat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  <a:r>
              <a:rPr lang="en-ID" sz="3600" dirty="0" err="1">
                <a:solidFill>
                  <a:schemeClr val="tx1"/>
                </a:solidFill>
              </a:rPr>
              <a:t>Sistem</a:t>
            </a:r>
            <a:r>
              <a:rPr lang="en-ID" sz="3600" dirty="0">
                <a:solidFill>
                  <a:schemeClr val="tx1"/>
                </a:solidFill>
              </a:rPr>
              <a:t> </a:t>
            </a:r>
            <a:r>
              <a:rPr lang="en-ID" sz="3600" dirty="0" err="1">
                <a:solidFill>
                  <a:schemeClr val="tx1"/>
                </a:solidFill>
              </a:rPr>
              <a:t>Informasi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  <a:r>
              <a:rPr lang="en-ID" sz="3600" dirty="0" err="1">
                <a:solidFill>
                  <a:schemeClr val="tx1"/>
                </a:solidFill>
              </a:rPr>
              <a:t>Absensi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  <a:r>
              <a:rPr lang="en-ID" sz="3600" dirty="0" err="1" smtClean="0">
                <a:solidFill>
                  <a:schemeClr val="tx1"/>
                </a:solidFill>
              </a:rPr>
              <a:t>Karyawan</a:t>
            </a:r>
            <a:r>
              <a:rPr lang="en-ID" sz="3600" dirty="0">
                <a:solidFill>
                  <a:schemeClr val="tx1"/>
                </a:solidFill>
              </a:rPr>
              <a:t> </a:t>
            </a:r>
          </a:p>
          <a:p>
            <a:pPr marL="0" indent="0" algn="ctr">
              <a:buNone/>
            </a:pPr>
            <a:r>
              <a:rPr lang="en-ID" sz="3600" dirty="0" err="1">
                <a:solidFill>
                  <a:schemeClr val="tx1"/>
                </a:solidFill>
              </a:rPr>
              <a:t>Berbasis</a:t>
            </a:r>
            <a:r>
              <a:rPr lang="en-ID" sz="3600" dirty="0">
                <a:solidFill>
                  <a:schemeClr val="tx1"/>
                </a:solidFill>
              </a:rPr>
              <a:t> Web ”</a:t>
            </a:r>
            <a:r>
              <a:rPr lang="id-ID" sz="3600" dirty="0">
                <a:solidFill>
                  <a:schemeClr val="tx1"/>
                </a:solidFill>
              </a:rPr>
              <a:t>.</a:t>
            </a:r>
            <a:endParaRPr lang="en-ID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9782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C7236-1ABD-47D5-AFFA-91F6AF21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834" y="322041"/>
            <a:ext cx="3092115" cy="1196671"/>
          </a:xfrm>
        </p:spPr>
        <p:txBody>
          <a:bodyPr>
            <a:normAutofit fontScale="90000"/>
          </a:bodyPr>
          <a:lstStyle/>
          <a:p>
            <a:pPr algn="ctr"/>
            <a:r>
              <a:rPr lang="en-ID" sz="4000" dirty="0"/>
              <a:t>Batasan </a:t>
            </a:r>
            <a:r>
              <a:rPr lang="en-ID" sz="4000" dirty="0" err="1"/>
              <a:t>masalah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381898-F072-4620-9955-A5F22D3F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perancangan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pembuatan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aplikasi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terdapat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beberapa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batasan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masalah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antara</a:t>
            </a:r>
            <a:r>
              <a:rPr lang="en-ID" dirty="0">
                <a:solidFill>
                  <a:schemeClr val="tx1"/>
                </a:solidFill>
              </a:rPr>
              <a:t> lain :</a:t>
            </a:r>
          </a:p>
          <a:p>
            <a:pPr lvl="0"/>
            <a:r>
              <a:rPr lang="en-ID" dirty="0" err="1">
                <a:solidFill>
                  <a:schemeClr val="tx1"/>
                </a:solidFill>
              </a:rPr>
              <a:t>Pengguna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absensi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berbasis</a:t>
            </a:r>
            <a:r>
              <a:rPr lang="en-ID" dirty="0">
                <a:solidFill>
                  <a:schemeClr val="tx1"/>
                </a:solidFill>
              </a:rPr>
              <a:t> website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dipergunakan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untuk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perusahaan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kerjasama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untuk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negri</a:t>
            </a:r>
            <a:endParaRPr lang="en-ID" dirty="0">
              <a:solidFill>
                <a:schemeClr val="tx1"/>
              </a:solidFill>
            </a:endParaRPr>
          </a:p>
          <a:p>
            <a:pPr lvl="0"/>
            <a:r>
              <a:rPr lang="en-ID" dirty="0" err="1">
                <a:solidFill>
                  <a:schemeClr val="tx1"/>
                </a:solidFill>
              </a:rPr>
              <a:t>Pengguna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absensi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berbasis</a:t>
            </a:r>
            <a:r>
              <a:rPr lang="en-ID" dirty="0">
                <a:solidFill>
                  <a:schemeClr val="tx1"/>
                </a:solidFill>
              </a:rPr>
              <a:t> website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dipergunakan</a:t>
            </a:r>
            <a:r>
              <a:rPr lang="en-ID" dirty="0">
                <a:solidFill>
                  <a:schemeClr val="tx1"/>
                </a:solidFill>
              </a:rPr>
              <a:t> oleh admin (Develop Web</a:t>
            </a:r>
            <a:r>
              <a:rPr lang="en-ID" dirty="0" smtClean="0">
                <a:solidFill>
                  <a:schemeClr val="tx1"/>
                </a:solidFill>
              </a:rPr>
              <a:t>)</a:t>
            </a:r>
            <a:endParaRPr lang="en-ID" dirty="0">
              <a:solidFill>
                <a:schemeClr val="tx1"/>
              </a:solidFill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210901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AD354BE-3DFB-4872-A535-288F8C6D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381" y="140804"/>
            <a:ext cx="6155237" cy="811696"/>
          </a:xfrm>
        </p:spPr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dan </a:t>
            </a:r>
            <a:r>
              <a:rPr lang="en-ID" dirty="0" err="1"/>
              <a:t>manfaat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AB6E704-C9A9-46B4-947D-96526F76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1220889"/>
            <a:ext cx="1666659" cy="473275"/>
          </a:xfrm>
        </p:spPr>
        <p:txBody>
          <a:bodyPr/>
          <a:lstStyle/>
          <a:p>
            <a:r>
              <a:rPr lang="en-ID" sz="2400" dirty="0"/>
              <a:t>TUJUAN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31F2D094-75DE-4420-B8BA-DF55B487D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1795920"/>
            <a:ext cx="4800600" cy="29963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sz="3100" dirty="0" err="1">
                <a:solidFill>
                  <a:schemeClr val="tx1"/>
                </a:solidFill>
              </a:rPr>
              <a:t>Tujuan</a:t>
            </a:r>
            <a:r>
              <a:rPr lang="id-ID" sz="3100" dirty="0">
                <a:solidFill>
                  <a:schemeClr val="tx1"/>
                </a:solidFill>
              </a:rPr>
              <a:t> dari Absensi berbasis web :</a:t>
            </a:r>
            <a:endParaRPr lang="en-ID" sz="3100" dirty="0">
              <a:solidFill>
                <a:schemeClr val="tx1"/>
              </a:solidFill>
            </a:endParaRPr>
          </a:p>
          <a:p>
            <a:pPr lvl="0"/>
            <a:r>
              <a:rPr lang="id-ID" sz="3100" dirty="0">
                <a:solidFill>
                  <a:schemeClr val="tx1"/>
                </a:solidFill>
              </a:rPr>
              <a:t>Membuat sistem</a:t>
            </a:r>
            <a:r>
              <a:rPr lang="en-ID" sz="3100" dirty="0">
                <a:solidFill>
                  <a:schemeClr val="tx1"/>
                </a:solidFill>
              </a:rPr>
              <a:t> yang </a:t>
            </a:r>
            <a:r>
              <a:rPr lang="id-ID" sz="3100" dirty="0">
                <a:solidFill>
                  <a:schemeClr val="tx1"/>
                </a:solidFill>
              </a:rPr>
              <a:t>dapat mempermudah </a:t>
            </a:r>
            <a:r>
              <a:rPr lang="id-ID" sz="3100" dirty="0" smtClean="0">
                <a:solidFill>
                  <a:schemeClr val="tx1"/>
                </a:solidFill>
              </a:rPr>
              <a:t>rekap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kehadiran</a:t>
            </a:r>
            <a:r>
              <a:rPr lang="id-ID" sz="3100" dirty="0" smtClean="0">
                <a:solidFill>
                  <a:schemeClr val="tx1"/>
                </a:solidFill>
              </a:rPr>
              <a:t> </a:t>
            </a:r>
            <a:r>
              <a:rPr lang="en-ID" sz="3100" dirty="0" err="1" smtClean="0">
                <a:solidFill>
                  <a:schemeClr val="tx1"/>
                </a:solidFill>
              </a:rPr>
              <a:t>karyawan</a:t>
            </a:r>
            <a:r>
              <a:rPr lang="en-ID" sz="3100" dirty="0" smtClean="0">
                <a:solidFill>
                  <a:schemeClr val="tx1"/>
                </a:solidFill>
              </a:rPr>
              <a:t> .</a:t>
            </a:r>
            <a:endParaRPr lang="en-ID" sz="3100" dirty="0">
              <a:solidFill>
                <a:schemeClr val="tx1"/>
              </a:solidFill>
            </a:endParaRPr>
          </a:p>
          <a:p>
            <a:pPr lvl="0"/>
            <a:r>
              <a:rPr lang="id-ID" sz="3100" dirty="0">
                <a:solidFill>
                  <a:schemeClr val="tx1"/>
                </a:solidFill>
              </a:rPr>
              <a:t>Membuat sistem</a:t>
            </a:r>
            <a:r>
              <a:rPr lang="en-ID" sz="3100" dirty="0">
                <a:solidFill>
                  <a:schemeClr val="tx1"/>
                </a:solidFill>
              </a:rPr>
              <a:t> yang </a:t>
            </a:r>
            <a:r>
              <a:rPr lang="id-ID" sz="3100" dirty="0">
                <a:solidFill>
                  <a:schemeClr val="tx1"/>
                </a:solidFill>
              </a:rPr>
              <a:t>dapat mempermudah pencarian data </a:t>
            </a:r>
            <a:r>
              <a:rPr lang="en-ID" sz="3100" dirty="0" err="1" smtClean="0">
                <a:solidFill>
                  <a:schemeClr val="tx1"/>
                </a:solidFill>
              </a:rPr>
              <a:t>karyawan</a:t>
            </a:r>
            <a:r>
              <a:rPr lang="id-ID" sz="3100" dirty="0" smtClean="0">
                <a:solidFill>
                  <a:schemeClr val="tx1"/>
                </a:solidFill>
              </a:rPr>
              <a:t> </a:t>
            </a:r>
            <a:r>
              <a:rPr lang="id-ID" sz="3100" dirty="0">
                <a:solidFill>
                  <a:schemeClr val="tx1"/>
                </a:solidFill>
              </a:rPr>
              <a:t>di </a:t>
            </a:r>
            <a:r>
              <a:rPr lang="en-ID" sz="3100" dirty="0">
                <a:solidFill>
                  <a:schemeClr val="tx1"/>
                </a:solidFill>
              </a:rPr>
              <a:t>database </a:t>
            </a:r>
            <a:r>
              <a:rPr lang="en-ID" sz="3100" dirty="0" err="1">
                <a:solidFill>
                  <a:schemeClr val="tx1"/>
                </a:solidFill>
              </a:rPr>
              <a:t>jurusan</a:t>
            </a:r>
            <a:r>
              <a:rPr lang="id-ID" sz="3100" dirty="0">
                <a:solidFill>
                  <a:schemeClr val="tx1"/>
                </a:solidFill>
              </a:rPr>
              <a:t>.</a:t>
            </a:r>
            <a:endParaRPr lang="en-ID" sz="3100" dirty="0">
              <a:solidFill>
                <a:schemeClr val="tx1"/>
              </a:solidFill>
            </a:endParaRPr>
          </a:p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9F28C40E-4377-4D3E-99AD-81EC4ACC6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2890" y="1220889"/>
            <a:ext cx="2019806" cy="460023"/>
          </a:xfrm>
        </p:spPr>
        <p:txBody>
          <a:bodyPr/>
          <a:lstStyle/>
          <a:p>
            <a:r>
              <a:rPr lang="en-ID" sz="2400" dirty="0"/>
              <a:t>MANFAAT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2CF54394-4932-4542-9B02-A26FE1CF8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1795920"/>
            <a:ext cx="4800600" cy="49212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sz="2800" dirty="0">
                <a:solidFill>
                  <a:schemeClr val="tx1"/>
                </a:solidFill>
              </a:rPr>
              <a:t>Ada pun </a:t>
            </a:r>
            <a:r>
              <a:rPr lang="en-ID" sz="2800" dirty="0" err="1">
                <a:solidFill>
                  <a:schemeClr val="tx1"/>
                </a:solidFill>
              </a:rPr>
              <a:t>Manfaat</a:t>
            </a:r>
            <a:r>
              <a:rPr lang="id-ID" sz="2800" dirty="0">
                <a:solidFill>
                  <a:schemeClr val="tx1"/>
                </a:solidFill>
              </a:rPr>
              <a:t> dari Absensi berbasis</a:t>
            </a:r>
            <a:r>
              <a:rPr lang="en-ID" sz="2800" dirty="0">
                <a:solidFill>
                  <a:schemeClr val="tx1"/>
                </a:solidFill>
              </a:rPr>
              <a:t> web :</a:t>
            </a:r>
          </a:p>
          <a:p>
            <a:pPr lvl="0"/>
            <a:r>
              <a:rPr lang="id-ID" sz="2800" dirty="0">
                <a:solidFill>
                  <a:schemeClr val="tx1"/>
                </a:solidFill>
              </a:rPr>
              <a:t>Membangun dan meningkatkan tingkat kejujuran </a:t>
            </a:r>
            <a:r>
              <a:rPr lang="en-ID" sz="2800" dirty="0" err="1" smtClean="0">
                <a:solidFill>
                  <a:schemeClr val="tx1"/>
                </a:solidFill>
              </a:rPr>
              <a:t>karyawan</a:t>
            </a:r>
            <a:r>
              <a:rPr lang="en-ID" sz="2800" dirty="0" smtClean="0">
                <a:solidFill>
                  <a:schemeClr val="tx1"/>
                </a:solidFill>
              </a:rPr>
              <a:t>.</a:t>
            </a:r>
            <a:endParaRPr lang="en-ID" sz="2800" dirty="0">
              <a:solidFill>
                <a:schemeClr val="tx1"/>
              </a:solidFill>
            </a:endParaRPr>
          </a:p>
          <a:p>
            <a:pPr lvl="0"/>
            <a:r>
              <a:rPr lang="id-ID" sz="2800" dirty="0">
                <a:solidFill>
                  <a:schemeClr val="tx1"/>
                </a:solidFill>
              </a:rPr>
              <a:t>Membangun dan meningkatkan tingkat </a:t>
            </a:r>
            <a:r>
              <a:rPr lang="id-ID" sz="2800" dirty="0" smtClean="0">
                <a:solidFill>
                  <a:schemeClr val="tx1"/>
                </a:solidFill>
              </a:rPr>
              <a:t>kedisiplinan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karyawan</a:t>
            </a:r>
            <a:r>
              <a:rPr lang="en-ID" sz="2800" dirty="0" smtClean="0">
                <a:solidFill>
                  <a:schemeClr val="tx1"/>
                </a:solidFill>
              </a:rPr>
              <a:t>.</a:t>
            </a:r>
            <a:endParaRPr lang="en-ID" sz="2800" dirty="0">
              <a:solidFill>
                <a:schemeClr val="tx1"/>
              </a:solidFill>
            </a:endParaRPr>
          </a:p>
          <a:p>
            <a:pPr lvl="0"/>
            <a:r>
              <a:rPr lang="id-ID" sz="2800" dirty="0">
                <a:solidFill>
                  <a:schemeClr val="tx1"/>
                </a:solidFill>
              </a:rPr>
              <a:t>Meningkatkan etos kerja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  <a:endParaRPr lang="en-ID" sz="2800" dirty="0">
              <a:solidFill>
                <a:schemeClr val="tx1"/>
              </a:solidFill>
            </a:endParaRPr>
          </a:p>
          <a:p>
            <a:pPr lvl="0"/>
            <a:r>
              <a:rPr lang="id-ID" sz="2800" dirty="0">
                <a:solidFill>
                  <a:schemeClr val="tx1"/>
                </a:solidFill>
              </a:rPr>
              <a:t>Mengintegrasikan elemen </a:t>
            </a:r>
            <a:r>
              <a:rPr lang="en-ID" sz="2800" dirty="0">
                <a:solidFill>
                  <a:schemeClr val="tx1"/>
                </a:solidFill>
              </a:rPr>
              <a:t>s</a:t>
            </a:r>
            <a:r>
              <a:rPr lang="id-ID" sz="2800" dirty="0">
                <a:solidFill>
                  <a:schemeClr val="tx1"/>
                </a:solidFill>
              </a:rPr>
              <a:t>istem </a:t>
            </a:r>
            <a:r>
              <a:rPr lang="en-ID" sz="2800" dirty="0" err="1">
                <a:solidFill>
                  <a:schemeClr val="tx1"/>
                </a:solidFill>
              </a:rPr>
              <a:t>i</a:t>
            </a:r>
            <a:r>
              <a:rPr lang="id-ID" sz="2800" dirty="0">
                <a:solidFill>
                  <a:schemeClr val="tx1"/>
                </a:solidFill>
              </a:rPr>
              <a:t>nformasi </a:t>
            </a:r>
            <a:r>
              <a:rPr lang="en-ID" sz="2800" dirty="0">
                <a:solidFill>
                  <a:schemeClr val="tx1"/>
                </a:solidFill>
              </a:rPr>
              <a:t>a</a:t>
            </a:r>
            <a:r>
              <a:rPr lang="id-ID" sz="2800" dirty="0">
                <a:solidFill>
                  <a:schemeClr val="tx1"/>
                </a:solidFill>
              </a:rPr>
              <a:t>bsensi dengan aplikasi berbasis </a:t>
            </a:r>
            <a:r>
              <a:rPr lang="en-ID" sz="2800" dirty="0">
                <a:solidFill>
                  <a:schemeClr val="tx1"/>
                </a:solidFill>
              </a:rPr>
              <a:t>web .</a:t>
            </a:r>
          </a:p>
          <a:p>
            <a:pPr lvl="0"/>
            <a:r>
              <a:rPr lang="id-ID" sz="2800" dirty="0">
                <a:solidFill>
                  <a:schemeClr val="tx1"/>
                </a:solidFill>
              </a:rPr>
              <a:t>Membangun sistem informasi yang mampu memberikan informasi yang akurat dan terpercaya.</a:t>
            </a:r>
            <a:endParaRPr lang="en-ID" sz="2800" dirty="0">
              <a:solidFill>
                <a:schemeClr val="tx1"/>
              </a:solidFill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4480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0CBA743-E91B-434E-BF6F-E20D7108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BAB II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8779DB3-8DC2-4D12-A47F-C1FB78345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TINJAUAN PUSTAKA</a:t>
            </a:r>
          </a:p>
        </p:txBody>
      </p:sp>
    </p:spTree>
    <p:extLst>
      <p:ext uri="{BB962C8B-B14F-4D97-AF65-F5344CB8AC3E}">
        <p14:creationId xmlns:p14="http://schemas.microsoft.com/office/powerpoint/2010/main" val="30617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553B78E-44A3-4D4F-9D22-AD9F627F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7808" y="3127512"/>
            <a:ext cx="4214192" cy="602975"/>
          </a:xfrm>
        </p:spPr>
        <p:txBody>
          <a:bodyPr>
            <a:normAutofit/>
          </a:bodyPr>
          <a:lstStyle/>
          <a:p>
            <a:r>
              <a:rPr lang="en-ID" sz="2800" dirty="0"/>
              <a:t>LANDASAN TEORI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49C9905-DDB9-4366-B3B1-4AC796EB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64" y="457199"/>
            <a:ext cx="6483888" cy="6195392"/>
          </a:xfrm>
        </p:spPr>
        <p:txBody>
          <a:bodyPr>
            <a:normAutofit lnSpcReduction="10000"/>
          </a:bodyPr>
          <a:lstStyle/>
          <a:p>
            <a:r>
              <a:rPr lang="en-ID" sz="2400" b="1" dirty="0" err="1">
                <a:solidFill>
                  <a:schemeClr val="tx1"/>
                </a:solidFill>
              </a:rPr>
              <a:t>Informasi</a:t>
            </a:r>
            <a:r>
              <a:rPr lang="en-ID" sz="2400" b="1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solidFill>
                  <a:schemeClr val="tx1"/>
                </a:solidFill>
              </a:rPr>
              <a:t>Informasi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adalah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sesuatu</a:t>
            </a:r>
            <a:r>
              <a:rPr lang="en-ID" sz="2400" dirty="0">
                <a:solidFill>
                  <a:schemeClr val="tx1"/>
                </a:solidFill>
              </a:rPr>
              <a:t> yang </a:t>
            </a:r>
            <a:r>
              <a:rPr lang="en-ID" sz="2400" dirty="0" err="1">
                <a:solidFill>
                  <a:schemeClr val="tx1"/>
                </a:solidFill>
              </a:rPr>
              <a:t>nyata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atau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setengah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nyata</a:t>
            </a:r>
            <a:r>
              <a:rPr lang="en-ID" sz="2400" dirty="0">
                <a:solidFill>
                  <a:schemeClr val="tx1"/>
                </a:solidFill>
              </a:rPr>
              <a:t> yang </a:t>
            </a:r>
            <a:r>
              <a:rPr lang="en-ID" sz="2400" dirty="0" err="1">
                <a:solidFill>
                  <a:schemeClr val="tx1"/>
                </a:solidFill>
              </a:rPr>
              <a:t>dapat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mengurangi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derajat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ketidakpastian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tentang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suatu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keadaan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atau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kejadian</a:t>
            </a:r>
            <a:r>
              <a:rPr lang="en-ID" sz="2400" dirty="0">
                <a:solidFill>
                  <a:schemeClr val="tx1"/>
                </a:solidFill>
              </a:rPr>
              <a:t>.</a:t>
            </a:r>
          </a:p>
          <a:p>
            <a:r>
              <a:rPr lang="en-ID" sz="2400" b="1" dirty="0" err="1">
                <a:solidFill>
                  <a:schemeClr val="tx1"/>
                </a:solidFill>
              </a:rPr>
              <a:t>Sistem</a:t>
            </a:r>
            <a:endParaRPr lang="en-ID" sz="24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solidFill>
                  <a:schemeClr val="tx1"/>
                </a:solidFill>
              </a:rPr>
              <a:t>Sistem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merupakan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suatu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grup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dari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elemen-elemen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baik</a:t>
            </a:r>
            <a:r>
              <a:rPr lang="en-ID" sz="2400" dirty="0">
                <a:solidFill>
                  <a:schemeClr val="tx1"/>
                </a:solidFill>
              </a:rPr>
              <a:t> yang </a:t>
            </a:r>
            <a:r>
              <a:rPr lang="en-ID" sz="2400" dirty="0" err="1">
                <a:solidFill>
                  <a:schemeClr val="tx1"/>
                </a:solidFill>
              </a:rPr>
              <a:t>berbentuk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fisik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maupun</a:t>
            </a:r>
            <a:r>
              <a:rPr lang="en-ID" sz="2400" dirty="0">
                <a:solidFill>
                  <a:schemeClr val="tx1"/>
                </a:solidFill>
              </a:rPr>
              <a:t> non-</a:t>
            </a:r>
            <a:r>
              <a:rPr lang="en-ID" sz="2400" dirty="0" err="1">
                <a:solidFill>
                  <a:schemeClr val="tx1"/>
                </a:solidFill>
              </a:rPr>
              <a:t>fisik</a:t>
            </a:r>
            <a:r>
              <a:rPr lang="en-ID" sz="2400" dirty="0">
                <a:solidFill>
                  <a:schemeClr val="tx1"/>
                </a:solidFill>
              </a:rPr>
              <a:t> yang </a:t>
            </a:r>
            <a:r>
              <a:rPr lang="en-ID" sz="2400" dirty="0" err="1">
                <a:solidFill>
                  <a:schemeClr val="tx1"/>
                </a:solidFill>
              </a:rPr>
              <a:t>menunjukkan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suatu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kumpulan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saling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berhubungan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</a:p>
          <a:p>
            <a:r>
              <a:rPr lang="en-ID" sz="2400" b="1" dirty="0" err="1">
                <a:solidFill>
                  <a:schemeClr val="tx1"/>
                </a:solidFill>
              </a:rPr>
              <a:t>Sistem</a:t>
            </a:r>
            <a:r>
              <a:rPr lang="en-ID" sz="2400" b="1" dirty="0">
                <a:solidFill>
                  <a:schemeClr val="tx1"/>
                </a:solidFill>
              </a:rPr>
              <a:t> </a:t>
            </a:r>
            <a:r>
              <a:rPr lang="en-ID" sz="2400" b="1" dirty="0" err="1">
                <a:solidFill>
                  <a:schemeClr val="tx1"/>
                </a:solidFill>
              </a:rPr>
              <a:t>Informasi</a:t>
            </a:r>
            <a:endParaRPr lang="en-ID" sz="24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D" sz="2400" dirty="0" err="1">
                <a:solidFill>
                  <a:schemeClr val="tx1"/>
                </a:solidFill>
              </a:rPr>
              <a:t>Sistem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Informasi</a:t>
            </a:r>
            <a:r>
              <a:rPr lang="en-ID" sz="2400" dirty="0">
                <a:solidFill>
                  <a:schemeClr val="tx1"/>
                </a:solidFill>
              </a:rPr>
              <a:t> (SI) </a:t>
            </a:r>
            <a:r>
              <a:rPr lang="en-ID" sz="2400" dirty="0" err="1">
                <a:solidFill>
                  <a:schemeClr val="tx1"/>
                </a:solidFill>
              </a:rPr>
              <a:t>adalah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kombinasi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dari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teknologi</a:t>
            </a:r>
            <a:r>
              <a:rPr lang="en-ID" sz="2400" dirty="0">
                <a:solidFill>
                  <a:schemeClr val="tx1"/>
                </a:solidFill>
              </a:rPr>
              <a:t> </a:t>
            </a:r>
            <a:r>
              <a:rPr lang="en-ID" sz="2400" dirty="0" err="1">
                <a:solidFill>
                  <a:schemeClr val="tx1"/>
                </a:solidFill>
              </a:rPr>
              <a:t>informasi</a:t>
            </a:r>
            <a:r>
              <a:rPr lang="en-ID" sz="2400" dirty="0">
                <a:solidFill>
                  <a:schemeClr val="tx1"/>
                </a:solidFill>
              </a:rPr>
              <a:t> dan </a:t>
            </a:r>
            <a:r>
              <a:rPr lang="en-ID" sz="2400" dirty="0" err="1">
                <a:solidFill>
                  <a:schemeClr val="tx1"/>
                </a:solidFill>
              </a:rPr>
              <a:t>aktivitas</a:t>
            </a:r>
            <a:r>
              <a:rPr lang="en-ID" sz="2400" dirty="0">
                <a:solidFill>
                  <a:schemeClr val="tx1"/>
                </a:solidFill>
              </a:rPr>
              <a:t> orang yang </a:t>
            </a:r>
            <a:r>
              <a:rPr lang="en-ID" sz="2400" dirty="0" err="1">
                <a:solidFill>
                  <a:schemeClr val="tx1"/>
                </a:solidFill>
              </a:rPr>
              <a:t>menggunakan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teknologi</a:t>
            </a:r>
            <a:r>
              <a:rPr lang="en-ID" sz="2400" dirty="0">
                <a:solidFill>
                  <a:schemeClr val="tx1"/>
                </a:solidFill>
              </a:rPr>
              <a:t> </a:t>
            </a:r>
            <a:r>
              <a:rPr lang="en-ID" sz="2400" dirty="0" err="1">
                <a:solidFill>
                  <a:schemeClr val="tx1"/>
                </a:solidFill>
              </a:rPr>
              <a:t>itu</a:t>
            </a:r>
            <a:r>
              <a:rPr lang="en-ID" sz="2400" dirty="0">
                <a:solidFill>
                  <a:schemeClr val="tx1"/>
                </a:solidFill>
              </a:rPr>
              <a:t> </a:t>
            </a:r>
            <a:r>
              <a:rPr lang="en-ID" sz="2400" dirty="0" err="1">
                <a:solidFill>
                  <a:schemeClr val="tx1"/>
                </a:solidFill>
              </a:rPr>
              <a:t>untuk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mendukung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operasi</a:t>
            </a:r>
            <a:r>
              <a:rPr lang="en-ID" sz="2400" dirty="0">
                <a:solidFill>
                  <a:schemeClr val="tx1"/>
                </a:solidFill>
              </a:rPr>
              <a:t> dan </a:t>
            </a:r>
            <a:r>
              <a:rPr lang="en-ID" sz="2400" dirty="0" err="1">
                <a:solidFill>
                  <a:schemeClr val="tx1"/>
                </a:solidFill>
              </a:rPr>
              <a:t>manajemen</a:t>
            </a:r>
            <a:r>
              <a:rPr lang="en-ID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9FFFA-6BE4-47C4-AB12-1C205F10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730" y="5128915"/>
            <a:ext cx="3014869" cy="1086678"/>
          </a:xfrm>
        </p:spPr>
        <p:txBody>
          <a:bodyPr>
            <a:normAutofit fontScale="90000"/>
          </a:bodyPr>
          <a:lstStyle/>
          <a:p>
            <a:pPr algn="r"/>
            <a:r>
              <a:rPr lang="en-ID" sz="3200" dirty="0"/>
              <a:t>TOOLS YANG DIGUNAKAN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1F8D5D-1F30-4531-AEAD-715F782C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07" y="642406"/>
            <a:ext cx="6682671" cy="5573187"/>
          </a:xfrm>
        </p:spPr>
        <p:txBody>
          <a:bodyPr>
            <a:normAutofit fontScale="62500" lnSpcReduction="20000"/>
          </a:bodyPr>
          <a:lstStyle/>
          <a:p>
            <a:pPr lvl="2"/>
            <a:r>
              <a:rPr lang="en-ID" sz="2900" b="1" dirty="0">
                <a:solidFill>
                  <a:schemeClr val="tx1"/>
                </a:solidFill>
              </a:rPr>
              <a:t>HTML </a:t>
            </a:r>
            <a:endParaRPr lang="en-ID" sz="25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D" sz="3800" dirty="0">
                <a:solidFill>
                  <a:schemeClr val="tx1"/>
                </a:solidFill>
              </a:rPr>
              <a:t>HTML (</a:t>
            </a:r>
            <a:r>
              <a:rPr lang="en-ID" sz="3800" dirty="0" err="1">
                <a:solidFill>
                  <a:schemeClr val="tx1"/>
                </a:solidFill>
              </a:rPr>
              <a:t>Hyoertext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Markup</a:t>
            </a:r>
            <a:r>
              <a:rPr lang="en-ID" sz="3800" dirty="0">
                <a:solidFill>
                  <a:schemeClr val="tx1"/>
                </a:solidFill>
              </a:rPr>
              <a:t> Language) </a:t>
            </a:r>
            <a:r>
              <a:rPr lang="en-ID" sz="3800" dirty="0" err="1">
                <a:solidFill>
                  <a:schemeClr val="tx1"/>
                </a:solidFill>
              </a:rPr>
              <a:t>adalah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bahasa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dasar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untuk</a:t>
            </a:r>
            <a:r>
              <a:rPr lang="en-ID" sz="3800" dirty="0">
                <a:solidFill>
                  <a:schemeClr val="tx1"/>
                </a:solidFill>
              </a:rPr>
              <a:t> web scripting </a:t>
            </a:r>
            <a:r>
              <a:rPr lang="en-ID" sz="3800" dirty="0" err="1">
                <a:solidFill>
                  <a:schemeClr val="tx1"/>
                </a:solidFill>
              </a:rPr>
              <a:t>bersifat</a:t>
            </a:r>
            <a:r>
              <a:rPr lang="en-ID" sz="3800" dirty="0">
                <a:solidFill>
                  <a:schemeClr val="tx1"/>
                </a:solidFill>
              </a:rPr>
              <a:t> client side yang </a:t>
            </a:r>
            <a:r>
              <a:rPr lang="en-ID" sz="3800" dirty="0" err="1">
                <a:solidFill>
                  <a:schemeClr val="tx1"/>
                </a:solidFill>
              </a:rPr>
              <a:t>memungkinkan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untuk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menampilkan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informasi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dalam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bentuk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teks</a:t>
            </a:r>
            <a:r>
              <a:rPr lang="en-ID" sz="3800" dirty="0">
                <a:solidFill>
                  <a:schemeClr val="tx1"/>
                </a:solidFill>
              </a:rPr>
              <a:t>, </a:t>
            </a:r>
            <a:r>
              <a:rPr lang="en-ID" sz="3800" dirty="0" err="1">
                <a:solidFill>
                  <a:schemeClr val="tx1"/>
                </a:solidFill>
              </a:rPr>
              <a:t>grafik</a:t>
            </a:r>
            <a:r>
              <a:rPr lang="en-ID" sz="3800" dirty="0">
                <a:solidFill>
                  <a:schemeClr val="tx1"/>
                </a:solidFill>
              </a:rPr>
              <a:t>, </a:t>
            </a:r>
            <a:r>
              <a:rPr lang="en-ID" sz="3800" dirty="0" err="1">
                <a:solidFill>
                  <a:schemeClr val="tx1"/>
                </a:solidFill>
              </a:rPr>
              <a:t>serta</a:t>
            </a:r>
            <a:r>
              <a:rPr lang="en-ID" sz="3800" dirty="0">
                <a:solidFill>
                  <a:schemeClr val="tx1"/>
                </a:solidFill>
              </a:rPr>
              <a:t> multimedia dan juga </a:t>
            </a:r>
            <a:r>
              <a:rPr lang="en-ID" sz="3800" dirty="0" err="1">
                <a:solidFill>
                  <a:schemeClr val="tx1"/>
                </a:solidFill>
              </a:rPr>
              <a:t>untuk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menggabungkan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antara</a:t>
            </a:r>
            <a:r>
              <a:rPr lang="en-ID" sz="3800" dirty="0">
                <a:solidFill>
                  <a:schemeClr val="tx1"/>
                </a:solidFill>
              </a:rPr>
              <a:t> 9 </a:t>
            </a:r>
            <a:r>
              <a:rPr lang="en-ID" sz="3800" dirty="0" err="1">
                <a:solidFill>
                  <a:schemeClr val="tx1"/>
                </a:solidFill>
              </a:rPr>
              <a:t>tampilan</a:t>
            </a:r>
            <a:r>
              <a:rPr lang="en-ID" sz="3800" dirty="0">
                <a:solidFill>
                  <a:schemeClr val="tx1"/>
                </a:solidFill>
              </a:rPr>
              <a:t> web page(hyperlink). </a:t>
            </a:r>
            <a:endParaRPr lang="en-ID" sz="3400" dirty="0">
              <a:solidFill>
                <a:schemeClr val="tx1"/>
              </a:solidFill>
            </a:endParaRPr>
          </a:p>
          <a:p>
            <a:pPr lvl="2"/>
            <a:r>
              <a:rPr lang="en-ID" sz="2900" b="1" dirty="0">
                <a:solidFill>
                  <a:schemeClr val="tx1"/>
                </a:solidFill>
              </a:rPr>
              <a:t>PHP </a:t>
            </a:r>
            <a:endParaRPr lang="en-ID" sz="25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D" sz="3800" dirty="0">
                <a:solidFill>
                  <a:schemeClr val="tx1"/>
                </a:solidFill>
              </a:rPr>
              <a:t>PHP </a:t>
            </a:r>
            <a:r>
              <a:rPr lang="en-ID" sz="3800" dirty="0" err="1">
                <a:solidFill>
                  <a:schemeClr val="tx1"/>
                </a:solidFill>
              </a:rPr>
              <a:t>adalah</a:t>
            </a:r>
            <a:r>
              <a:rPr lang="en-ID" sz="3800" dirty="0">
                <a:solidFill>
                  <a:schemeClr val="tx1"/>
                </a:solidFill>
              </a:rPr>
              <a:t> salah </a:t>
            </a:r>
            <a:r>
              <a:rPr lang="en-ID" sz="3800" dirty="0" err="1">
                <a:solidFill>
                  <a:schemeClr val="tx1"/>
                </a:solidFill>
              </a:rPr>
              <a:t>satu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bahasa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pemrograman</a:t>
            </a:r>
            <a:r>
              <a:rPr lang="en-ID" sz="3800" dirty="0">
                <a:solidFill>
                  <a:schemeClr val="tx1"/>
                </a:solidFill>
              </a:rPr>
              <a:t> script </a:t>
            </a:r>
            <a:r>
              <a:rPr lang="en-ID" sz="3800" dirty="0" err="1">
                <a:solidFill>
                  <a:schemeClr val="tx1"/>
                </a:solidFill>
              </a:rPr>
              <a:t>bersifat</a:t>
            </a:r>
            <a:r>
              <a:rPr lang="en-ID" sz="3800" dirty="0">
                <a:solidFill>
                  <a:schemeClr val="tx1"/>
                </a:solidFill>
              </a:rPr>
              <a:t> open source yang </a:t>
            </a:r>
            <a:r>
              <a:rPr lang="en-ID" sz="3800" dirty="0" err="1">
                <a:solidFill>
                  <a:schemeClr val="tx1"/>
                </a:solidFill>
              </a:rPr>
              <a:t>bekerja</a:t>
            </a:r>
            <a:r>
              <a:rPr lang="en-ID" sz="3800" dirty="0">
                <a:solidFill>
                  <a:schemeClr val="tx1"/>
                </a:solidFill>
              </a:rPr>
              <a:t> pada </a:t>
            </a:r>
            <a:r>
              <a:rPr lang="en-ID" sz="3800" dirty="0" err="1">
                <a:solidFill>
                  <a:schemeClr val="tx1"/>
                </a:solidFill>
              </a:rPr>
              <a:t>sisi</a:t>
            </a:r>
            <a:r>
              <a:rPr lang="en-ID" sz="3800" dirty="0">
                <a:solidFill>
                  <a:schemeClr val="tx1"/>
                </a:solidFill>
              </a:rPr>
              <a:t> server, yang paling </a:t>
            </a:r>
            <a:r>
              <a:rPr lang="en-ID" sz="3800" dirty="0" err="1">
                <a:solidFill>
                  <a:schemeClr val="tx1"/>
                </a:solidFill>
              </a:rPr>
              <a:t>banyak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dipakai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saat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ini</a:t>
            </a:r>
            <a:r>
              <a:rPr lang="en-ID" sz="3800" dirty="0">
                <a:solidFill>
                  <a:schemeClr val="tx1"/>
                </a:solidFill>
              </a:rPr>
              <a:t>.  </a:t>
            </a:r>
            <a:endParaRPr lang="en-ID" sz="3400" dirty="0">
              <a:solidFill>
                <a:schemeClr val="tx1"/>
              </a:solidFill>
            </a:endParaRPr>
          </a:p>
          <a:p>
            <a:pPr lvl="2"/>
            <a:r>
              <a:rPr lang="en-ID" sz="2900" b="1" dirty="0">
                <a:solidFill>
                  <a:schemeClr val="tx1"/>
                </a:solidFill>
              </a:rPr>
              <a:t>SQL </a:t>
            </a:r>
            <a:endParaRPr lang="en-ID" sz="25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D" sz="3800" dirty="0">
                <a:solidFill>
                  <a:schemeClr val="tx1"/>
                </a:solidFill>
              </a:rPr>
              <a:t>SQL (Structure Query Language)  </a:t>
            </a:r>
            <a:r>
              <a:rPr lang="en-ID" sz="3800" dirty="0" err="1">
                <a:solidFill>
                  <a:schemeClr val="tx1"/>
                </a:solidFill>
              </a:rPr>
              <a:t>adalah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didasarkan</a:t>
            </a:r>
            <a:r>
              <a:rPr lang="en-ID" sz="3800" dirty="0">
                <a:solidFill>
                  <a:schemeClr val="tx1"/>
                </a:solidFill>
              </a:rPr>
              <a:t> pada </a:t>
            </a:r>
            <a:r>
              <a:rPr lang="en-ID" sz="3800" dirty="0" err="1">
                <a:solidFill>
                  <a:schemeClr val="tx1"/>
                </a:solidFill>
              </a:rPr>
              <a:t>himpunan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operasi-operasi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relasional</a:t>
            </a:r>
            <a:r>
              <a:rPr lang="en-ID" sz="3800" dirty="0">
                <a:solidFill>
                  <a:schemeClr val="tx1"/>
                </a:solidFill>
              </a:rPr>
              <a:t> yang </a:t>
            </a:r>
            <a:r>
              <a:rPr lang="en-ID" sz="3800" dirty="0" err="1">
                <a:solidFill>
                  <a:schemeClr val="tx1"/>
                </a:solidFill>
              </a:rPr>
              <a:t>telah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dilakukan</a:t>
            </a:r>
            <a:r>
              <a:rPr lang="en-ID" sz="3800" dirty="0">
                <a:solidFill>
                  <a:schemeClr val="tx1"/>
                </a:solidFill>
              </a:rPr>
              <a:t> </a:t>
            </a:r>
            <a:r>
              <a:rPr lang="en-ID" sz="3800" dirty="0" err="1">
                <a:solidFill>
                  <a:schemeClr val="tx1"/>
                </a:solidFill>
              </a:rPr>
              <a:t>modifikasi</a:t>
            </a:r>
            <a:r>
              <a:rPr lang="en-ID" sz="3800" dirty="0">
                <a:solidFill>
                  <a:schemeClr val="tx1"/>
                </a:solidFill>
              </a:rPr>
              <a:t> dan </a:t>
            </a:r>
            <a:r>
              <a:rPr lang="en-ID" sz="3800" dirty="0" err="1">
                <a:solidFill>
                  <a:schemeClr val="tx1"/>
                </a:solidFill>
              </a:rPr>
              <a:t>perbaikan</a:t>
            </a:r>
            <a:r>
              <a:rPr lang="en-ID" sz="3800" dirty="0">
                <a:solidFill>
                  <a:schemeClr val="tx1"/>
                </a:solidFill>
              </a:rPr>
              <a:t>. </a:t>
            </a:r>
            <a:endParaRPr lang="en-ID" sz="3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745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454</TotalTime>
  <Words>711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Corbel</vt:lpstr>
      <vt:lpstr>Gill Sans MT</vt:lpstr>
      <vt:lpstr>Impact</vt:lpstr>
      <vt:lpstr>Times New Roman</vt:lpstr>
      <vt:lpstr>Wingdings</vt:lpstr>
      <vt:lpstr>Badge</vt:lpstr>
      <vt:lpstr>RANCANG BANGUN APLIKASI ABSENSI karyawan BERBASIS WEBSITE </vt:lpstr>
      <vt:lpstr>Bab i</vt:lpstr>
      <vt:lpstr>Latar belakang</vt:lpstr>
      <vt:lpstr>Rumusan masalah</vt:lpstr>
      <vt:lpstr>Batasan masalah</vt:lpstr>
      <vt:lpstr>Tujuan dan manfaat</vt:lpstr>
      <vt:lpstr>BAB II</vt:lpstr>
      <vt:lpstr>LANDASAN TEORI</vt:lpstr>
      <vt:lpstr>TOOLS YANG DIGUNAKAN</vt:lpstr>
      <vt:lpstr>TOOLS YANG DIGUNAKAN</vt:lpstr>
      <vt:lpstr>KERANGKa pembuatan APLIKASI</vt:lpstr>
      <vt:lpstr>KERANGKa pembuatan APLIKASI</vt:lpstr>
      <vt:lpstr>Bab iii</vt:lpstr>
      <vt:lpstr>Metodologi Penelitian</vt:lpstr>
      <vt:lpstr>PowerPoint Presentation</vt:lpstr>
      <vt:lpstr>Alat dan bahan</vt:lpstr>
      <vt:lpstr>Analisis sistem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ABSENSI MAHASISWA BERBASIS WEBSITE</dc:title>
  <dc:creator>Inggar</dc:creator>
  <cp:lastModifiedBy>Bagus Aryo Seno</cp:lastModifiedBy>
  <cp:revision>21</cp:revision>
  <dcterms:created xsi:type="dcterms:W3CDTF">2018-05-02T19:02:07Z</dcterms:created>
  <dcterms:modified xsi:type="dcterms:W3CDTF">2020-02-04T01:34:35Z</dcterms:modified>
</cp:coreProperties>
</file>