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3" r:id="rId8"/>
    <p:sldId id="324" r:id="rId9"/>
    <p:sldId id="317" r:id="rId10"/>
    <p:sldId id="322" r:id="rId11"/>
    <p:sldId id="318" r:id="rId12"/>
    <p:sldId id="319" r:id="rId13"/>
    <p:sldId id="320" r:id="rId14"/>
    <p:sldId id="321" r:id="rId15"/>
    <p:sldId id="3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hyperlink" Target="http://testasp.vulnweb.com/Search.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Task: 3</a:t>
            </a:r>
            <a:br>
              <a:rPr lang="en-US" sz="8000" dirty="0"/>
            </a:br>
            <a:r>
              <a:rPr lang="en-US" sz="3200" dirty="0"/>
              <a:t>Internship Studio</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Name: Avirup pal</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147563A-0830-4BA6-868E-B8AECA60A3ED}"/>
              </a:ext>
            </a:extLst>
          </p:cNvPr>
          <p:cNvSpPr txBox="1">
            <a:spLocks/>
          </p:cNvSpPr>
          <p:nvPr/>
        </p:nvSpPr>
        <p:spPr>
          <a:xfrm>
            <a:off x="624840" y="1316736"/>
            <a:ext cx="1633390" cy="83210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3:</a:t>
            </a:r>
            <a:endParaRPr lang="en-IN" dirty="0"/>
          </a:p>
        </p:txBody>
      </p:sp>
      <p:sp>
        <p:nvSpPr>
          <p:cNvPr id="3" name="Text Placeholder 6">
            <a:extLst>
              <a:ext uri="{FF2B5EF4-FFF2-40B4-BE49-F238E27FC236}">
                <a16:creationId xmlns:a16="http://schemas.microsoft.com/office/drawing/2014/main" id="{16649195-6B9F-4689-B67B-A7AF8466D9C8}"/>
              </a:ext>
            </a:extLst>
          </p:cNvPr>
          <p:cNvSpPr txBox="1">
            <a:spLocks/>
          </p:cNvSpPr>
          <p:nvPr/>
        </p:nvSpPr>
        <p:spPr>
          <a:xfrm>
            <a:off x="305137" y="2348106"/>
            <a:ext cx="3517567" cy="306450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endParaRPr lang="en-IN" dirty="0"/>
          </a:p>
        </p:txBody>
      </p:sp>
      <p:pic>
        <p:nvPicPr>
          <p:cNvPr id="4098" name="Picture 2">
            <a:extLst>
              <a:ext uri="{FF2B5EF4-FFF2-40B4-BE49-F238E27FC236}">
                <a16:creationId xmlns:a16="http://schemas.microsoft.com/office/drawing/2014/main" id="{0FFCDA68-06DE-4E50-9EA3-FFA194A42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431" y="888252"/>
            <a:ext cx="8165432" cy="409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8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147563A-0830-4BA6-868E-B8AECA60A3ED}"/>
              </a:ext>
            </a:extLst>
          </p:cNvPr>
          <p:cNvSpPr txBox="1">
            <a:spLocks/>
          </p:cNvSpPr>
          <p:nvPr/>
        </p:nvSpPr>
        <p:spPr>
          <a:xfrm>
            <a:off x="624840" y="1316736"/>
            <a:ext cx="1633390" cy="83210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3:</a:t>
            </a:r>
            <a:endParaRPr lang="en-IN" dirty="0"/>
          </a:p>
        </p:txBody>
      </p:sp>
      <p:sp>
        <p:nvSpPr>
          <p:cNvPr id="3" name="Text Placeholder 6">
            <a:extLst>
              <a:ext uri="{FF2B5EF4-FFF2-40B4-BE49-F238E27FC236}">
                <a16:creationId xmlns:a16="http://schemas.microsoft.com/office/drawing/2014/main" id="{16649195-6B9F-4689-B67B-A7AF8466D9C8}"/>
              </a:ext>
            </a:extLst>
          </p:cNvPr>
          <p:cNvSpPr txBox="1">
            <a:spLocks/>
          </p:cNvSpPr>
          <p:nvPr/>
        </p:nvSpPr>
        <p:spPr>
          <a:xfrm>
            <a:off x="305137" y="2348106"/>
            <a:ext cx="3517567" cy="306450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p>
          <a:p>
            <a:endParaRPr lang="en-US" dirty="0"/>
          </a:p>
          <a:p>
            <a:r>
              <a:rPr lang="en-US" dirty="0"/>
              <a:t>PAYLOAD:</a:t>
            </a:r>
          </a:p>
          <a:p>
            <a:r>
              <a:rPr lang="en-IN" dirty="0"/>
              <a:t>*/alert(121)&lt;/script&gt;&lt;script&gt;/*</a:t>
            </a:r>
          </a:p>
        </p:txBody>
      </p:sp>
      <p:pic>
        <p:nvPicPr>
          <p:cNvPr id="6" name="Picture 5">
            <a:extLst>
              <a:ext uri="{FF2B5EF4-FFF2-40B4-BE49-F238E27FC236}">
                <a16:creationId xmlns:a16="http://schemas.microsoft.com/office/drawing/2014/main" id="{9076ADA9-0957-4A2C-AC40-F2700072FE27}"/>
              </a:ext>
            </a:extLst>
          </p:cNvPr>
          <p:cNvPicPr>
            <a:picLocks noChangeAspect="1"/>
          </p:cNvPicPr>
          <p:nvPr/>
        </p:nvPicPr>
        <p:blipFill>
          <a:blip r:embed="rId2"/>
          <a:stretch>
            <a:fillRect/>
          </a:stretch>
        </p:blipFill>
        <p:spPr>
          <a:xfrm>
            <a:off x="4745042" y="686252"/>
            <a:ext cx="6822118" cy="2093069"/>
          </a:xfrm>
          <a:prstGeom prst="rect">
            <a:avLst/>
          </a:prstGeom>
        </p:spPr>
      </p:pic>
      <p:pic>
        <p:nvPicPr>
          <p:cNvPr id="8" name="Picture 7">
            <a:extLst>
              <a:ext uri="{FF2B5EF4-FFF2-40B4-BE49-F238E27FC236}">
                <a16:creationId xmlns:a16="http://schemas.microsoft.com/office/drawing/2014/main" id="{A86AF7D5-B33E-4E70-80EA-159797608F22}"/>
              </a:ext>
            </a:extLst>
          </p:cNvPr>
          <p:cNvPicPr>
            <a:picLocks noChangeAspect="1"/>
          </p:cNvPicPr>
          <p:nvPr/>
        </p:nvPicPr>
        <p:blipFill>
          <a:blip r:embed="rId3"/>
          <a:stretch>
            <a:fillRect/>
          </a:stretch>
        </p:blipFill>
        <p:spPr>
          <a:xfrm>
            <a:off x="4745041" y="2901841"/>
            <a:ext cx="6852757" cy="2510770"/>
          </a:xfrm>
          <a:prstGeom prst="rect">
            <a:avLst/>
          </a:prstGeom>
        </p:spPr>
      </p:pic>
    </p:spTree>
    <p:extLst>
      <p:ext uri="{BB962C8B-B14F-4D97-AF65-F5344CB8AC3E}">
        <p14:creationId xmlns:p14="http://schemas.microsoft.com/office/powerpoint/2010/main" val="161252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A66E-934F-4F1D-8A61-9497173ECB9E}"/>
              </a:ext>
            </a:extLst>
          </p:cNvPr>
          <p:cNvSpPr>
            <a:spLocks noGrp="1"/>
          </p:cNvSpPr>
          <p:nvPr>
            <p:ph type="title"/>
          </p:nvPr>
        </p:nvSpPr>
        <p:spPr/>
        <p:txBody>
          <a:bodyPr/>
          <a:lstStyle/>
          <a:p>
            <a:r>
              <a:rPr lang="en-US" dirty="0"/>
              <a:t>Details:</a:t>
            </a:r>
            <a:endParaRPr lang="en-IN" dirty="0"/>
          </a:p>
        </p:txBody>
      </p:sp>
      <p:sp>
        <p:nvSpPr>
          <p:cNvPr id="3" name="Content Placeholder 2">
            <a:extLst>
              <a:ext uri="{FF2B5EF4-FFF2-40B4-BE49-F238E27FC236}">
                <a16:creationId xmlns:a16="http://schemas.microsoft.com/office/drawing/2014/main" id="{F7D0C7D7-9429-4863-AF51-B3CA53A2D64C}"/>
              </a:ext>
            </a:extLst>
          </p:cNvPr>
          <p:cNvSpPr>
            <a:spLocks noGrp="1"/>
          </p:cNvSpPr>
          <p:nvPr>
            <p:ph idx="1"/>
          </p:nvPr>
        </p:nvSpPr>
        <p:spPr/>
        <p:txBody>
          <a:bodyPr/>
          <a:lstStyle/>
          <a:p>
            <a:r>
              <a:rPr lang="en-US" dirty="0"/>
              <a:t>The payload mentioned above are just a sample and non harmful payloads that were tested for the purpose of testing but the attackers can use JavaScript XSS to put malicious code in the search field that can harm the users. The users exposed to XSS can lead to their sensitive information like credit card details to be leaked online. Thus this vulnerability should be taken care with utmost importance.</a:t>
            </a:r>
            <a:endParaRPr lang="en-IN" dirty="0"/>
          </a:p>
        </p:txBody>
      </p:sp>
    </p:spTree>
    <p:extLst>
      <p:ext uri="{BB962C8B-B14F-4D97-AF65-F5344CB8AC3E}">
        <p14:creationId xmlns:p14="http://schemas.microsoft.com/office/powerpoint/2010/main" val="380107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62C5-3478-4187-85A3-D8D317204EE9}"/>
              </a:ext>
            </a:extLst>
          </p:cNvPr>
          <p:cNvSpPr>
            <a:spLocks noGrp="1"/>
          </p:cNvSpPr>
          <p:nvPr>
            <p:ph type="title"/>
          </p:nvPr>
        </p:nvSpPr>
        <p:spPr/>
        <p:txBody>
          <a:bodyPr>
            <a:normAutofit/>
          </a:bodyPr>
          <a:lstStyle/>
          <a:p>
            <a:r>
              <a:rPr lang="en-US" dirty="0"/>
              <a:t>Vulnerability Type : XSS(Cross-Site Scripting)</a:t>
            </a:r>
            <a:endParaRPr lang="en-IN" dirty="0"/>
          </a:p>
        </p:txBody>
      </p:sp>
      <p:sp>
        <p:nvSpPr>
          <p:cNvPr id="3" name="Content Placeholder 2">
            <a:extLst>
              <a:ext uri="{FF2B5EF4-FFF2-40B4-BE49-F238E27FC236}">
                <a16:creationId xmlns:a16="http://schemas.microsoft.com/office/drawing/2014/main" id="{A0CF02F4-8111-4C69-AE04-54231EC92BDF}"/>
              </a:ext>
            </a:extLst>
          </p:cNvPr>
          <p:cNvSpPr>
            <a:spLocks noGrp="1"/>
          </p:cNvSpPr>
          <p:nvPr>
            <p:ph idx="1"/>
          </p:nvPr>
        </p:nvSpPr>
        <p:spPr/>
        <p:txBody>
          <a:bodyPr>
            <a:normAutofit/>
          </a:bodyPr>
          <a:lstStyle/>
          <a:p>
            <a:pPr>
              <a:buFont typeface="Arial" panose="020B0604020202020204" pitchFamily="34" charset="0"/>
              <a:buChar char="•"/>
            </a:pPr>
            <a:r>
              <a:rPr lang="en-US" sz="3200" dirty="0" err="1"/>
              <a:t>Domian</a:t>
            </a:r>
            <a:r>
              <a:rPr lang="en-US" sz="3200" dirty="0"/>
              <a:t>:  </a:t>
            </a:r>
            <a:r>
              <a:rPr lang="en-US" sz="3200" dirty="0">
                <a:hlinkClick r:id="rId2"/>
              </a:rPr>
              <a:t>http://testasp.vulnweb.com/Search.asp</a:t>
            </a:r>
            <a:endParaRPr lang="en-US" sz="3200" dirty="0"/>
          </a:p>
          <a:p>
            <a:pPr>
              <a:buFont typeface="Arial" panose="020B0604020202020204" pitchFamily="34" charset="0"/>
              <a:buChar char="•"/>
            </a:pPr>
            <a:r>
              <a:rPr lang="en-US" sz="3200" dirty="0"/>
              <a:t>Subdomain: </a:t>
            </a:r>
            <a:r>
              <a:rPr lang="en-US" sz="3200" dirty="0">
                <a:hlinkClick r:id="rId3"/>
              </a:rPr>
              <a:t>http://testasp.vulnweb.com</a:t>
            </a:r>
            <a:endParaRPr lang="en-US" sz="3200" dirty="0"/>
          </a:p>
          <a:p>
            <a:pPr marL="0" indent="0">
              <a:buNone/>
            </a:pPr>
            <a:endParaRPr lang="en-US" sz="3200" dirty="0"/>
          </a:p>
          <a:p>
            <a:pPr marL="0" indent="0">
              <a:buNone/>
            </a:pPr>
            <a:endParaRPr lang="en-US" sz="3200" dirty="0"/>
          </a:p>
          <a:p>
            <a:pPr marL="0" indent="0">
              <a:buNone/>
            </a:pPr>
            <a:endParaRPr lang="en-US" sz="3200" dirty="0"/>
          </a:p>
          <a:p>
            <a:pPr marL="514350" indent="-514350">
              <a:buFont typeface="+mj-lt"/>
              <a:buAutoNum type="arabicPeriod"/>
            </a:pPr>
            <a:endParaRPr lang="en-US" sz="3200" dirty="0"/>
          </a:p>
          <a:p>
            <a:pPr marL="514350" indent="-514350">
              <a:buFont typeface="+mj-lt"/>
              <a:buAutoNum type="arabicPeriod"/>
            </a:pPr>
            <a:endParaRPr lang="en-IN" sz="3200" dirty="0"/>
          </a:p>
        </p:txBody>
      </p:sp>
    </p:spTree>
    <p:extLst>
      <p:ext uri="{BB962C8B-B14F-4D97-AF65-F5344CB8AC3E}">
        <p14:creationId xmlns:p14="http://schemas.microsoft.com/office/powerpoint/2010/main" val="32797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D511-2DF6-4B6E-88DE-A32E881AB6E1}"/>
              </a:ext>
            </a:extLst>
          </p:cNvPr>
          <p:cNvSpPr>
            <a:spLocks noGrp="1"/>
          </p:cNvSpPr>
          <p:nvPr>
            <p:ph type="title"/>
          </p:nvPr>
        </p:nvSpPr>
        <p:spPr/>
        <p:txBody>
          <a:bodyPr/>
          <a:lstStyle/>
          <a:p>
            <a:r>
              <a:rPr lang="en-US" dirty="0"/>
              <a:t>Steps to Reproduce:</a:t>
            </a:r>
            <a:endParaRPr lang="en-IN" dirty="0"/>
          </a:p>
        </p:txBody>
      </p:sp>
      <p:sp>
        <p:nvSpPr>
          <p:cNvPr id="3" name="Content Placeholder 2">
            <a:extLst>
              <a:ext uri="{FF2B5EF4-FFF2-40B4-BE49-F238E27FC236}">
                <a16:creationId xmlns:a16="http://schemas.microsoft.com/office/drawing/2014/main" id="{327D547B-958A-4543-8F51-82EDA03A986F}"/>
              </a:ext>
            </a:extLst>
          </p:cNvPr>
          <p:cNvSpPr>
            <a:spLocks noGrp="1"/>
          </p:cNvSpPr>
          <p:nvPr>
            <p:ph idx="1"/>
          </p:nvPr>
        </p:nvSpPr>
        <p:spPr/>
        <p:txBody>
          <a:bodyPr/>
          <a:lstStyle/>
          <a:p>
            <a:pPr marL="457200" indent="-457200">
              <a:buFont typeface="+mj-lt"/>
              <a:buAutoNum type="arabicPeriod"/>
            </a:pPr>
            <a:r>
              <a:rPr lang="en-US" dirty="0"/>
              <a:t>Visit the </a:t>
            </a:r>
            <a:r>
              <a:rPr lang="en-US" dirty="0">
                <a:hlinkClick r:id="rId2"/>
              </a:rPr>
              <a:t>http://testasp.vulnweb.com/</a:t>
            </a:r>
            <a:endParaRPr lang="en-US" dirty="0"/>
          </a:p>
          <a:p>
            <a:pPr marL="457200" indent="-457200">
              <a:buFont typeface="+mj-lt"/>
              <a:buAutoNum type="arabicPeriod"/>
            </a:pPr>
            <a:r>
              <a:rPr lang="en-US" dirty="0"/>
              <a:t>On the top menu we can find a search option</a:t>
            </a:r>
          </a:p>
          <a:p>
            <a:pPr marL="457200" indent="-457200">
              <a:buFont typeface="+mj-lt"/>
              <a:buAutoNum type="arabicPeriod"/>
            </a:pPr>
            <a:r>
              <a:rPr lang="en-US" dirty="0"/>
              <a:t>Clicking on it will prompt us to  a search dialog box.</a:t>
            </a:r>
          </a:p>
          <a:p>
            <a:pPr marL="457200" indent="-457200">
              <a:buFont typeface="+mj-lt"/>
              <a:buAutoNum type="arabicPeriod"/>
            </a:pPr>
            <a:r>
              <a:rPr lang="en-US" dirty="0"/>
              <a:t>Then we can intercept the connection through burp suite</a:t>
            </a:r>
            <a:r>
              <a:rPr lang="en-IN" dirty="0"/>
              <a:t> and send the response to intruder</a:t>
            </a:r>
          </a:p>
          <a:p>
            <a:pPr marL="457200" indent="-457200">
              <a:buFont typeface="+mj-lt"/>
              <a:buAutoNum type="arabicPeriod"/>
            </a:pPr>
            <a:r>
              <a:rPr lang="en-IN" dirty="0"/>
              <a:t>In the intruder tab in burp suite we can find the payload section and paste the required </a:t>
            </a:r>
            <a:r>
              <a:rPr lang="en-IN" dirty="0" err="1"/>
              <a:t>xss</a:t>
            </a:r>
            <a:r>
              <a:rPr lang="en-IN" dirty="0"/>
              <a:t> payload and start the attack</a:t>
            </a:r>
          </a:p>
          <a:p>
            <a:pPr marL="457200" indent="-457200">
              <a:buFont typeface="+mj-lt"/>
              <a:buAutoNum type="arabicPeriod"/>
            </a:pPr>
            <a:r>
              <a:rPr lang="en-IN" dirty="0"/>
              <a:t>Now in the attack tab we can find the Reponses and the ones that give a 200 Ok response we can confirm that the attack was successful and thus we were successful in performing  XSS </a:t>
            </a:r>
            <a:endParaRPr lang="en-US" dirty="0"/>
          </a:p>
        </p:txBody>
      </p:sp>
    </p:spTree>
    <p:extLst>
      <p:ext uri="{BB962C8B-B14F-4D97-AF65-F5344CB8AC3E}">
        <p14:creationId xmlns:p14="http://schemas.microsoft.com/office/powerpoint/2010/main" val="137422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A38707-0B27-4AE9-963A-FF99296DDB18}"/>
              </a:ext>
            </a:extLst>
          </p:cNvPr>
          <p:cNvSpPr>
            <a:spLocks noGrp="1"/>
          </p:cNvSpPr>
          <p:nvPr>
            <p:ph type="title"/>
          </p:nvPr>
        </p:nvSpPr>
        <p:spPr/>
        <p:txBody>
          <a:bodyPr/>
          <a:lstStyle/>
          <a:p>
            <a:r>
              <a:rPr lang="en-US" dirty="0"/>
              <a:t>Screen-shots along with the payload are attached below</a:t>
            </a:r>
            <a:endParaRPr lang="en-IN" dirty="0"/>
          </a:p>
        </p:txBody>
      </p:sp>
      <p:sp>
        <p:nvSpPr>
          <p:cNvPr id="5" name="Text Placeholder 4">
            <a:extLst>
              <a:ext uri="{FF2B5EF4-FFF2-40B4-BE49-F238E27FC236}">
                <a16:creationId xmlns:a16="http://schemas.microsoft.com/office/drawing/2014/main" id="{8D3390A5-ED00-41E9-B4A6-A37599B2D796}"/>
              </a:ext>
            </a:extLst>
          </p:cNvPr>
          <p:cNvSpPr>
            <a:spLocks noGrp="1"/>
          </p:cNvSpPr>
          <p:nvPr>
            <p:ph type="body" idx="1"/>
          </p:nvPr>
        </p:nvSpPr>
        <p:spPr/>
        <p:txBody>
          <a:bodyPr/>
          <a:lstStyle/>
          <a:p>
            <a:r>
              <a:rPr lang="en-US" dirty="0"/>
              <a:t>Vulnerability snapshots also provided</a:t>
            </a:r>
            <a:endParaRPr lang="en-IN" dirty="0"/>
          </a:p>
        </p:txBody>
      </p:sp>
    </p:spTree>
    <p:extLst>
      <p:ext uri="{BB962C8B-B14F-4D97-AF65-F5344CB8AC3E}">
        <p14:creationId xmlns:p14="http://schemas.microsoft.com/office/powerpoint/2010/main" val="277646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147563A-0830-4BA6-868E-B8AECA60A3ED}"/>
              </a:ext>
            </a:extLst>
          </p:cNvPr>
          <p:cNvSpPr txBox="1">
            <a:spLocks/>
          </p:cNvSpPr>
          <p:nvPr/>
        </p:nvSpPr>
        <p:spPr>
          <a:xfrm>
            <a:off x="624840" y="1316736"/>
            <a:ext cx="1633390" cy="83210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1:</a:t>
            </a:r>
            <a:endParaRPr lang="en-IN" dirty="0"/>
          </a:p>
        </p:txBody>
      </p:sp>
      <p:sp>
        <p:nvSpPr>
          <p:cNvPr id="3" name="Text Placeholder 6">
            <a:extLst>
              <a:ext uri="{FF2B5EF4-FFF2-40B4-BE49-F238E27FC236}">
                <a16:creationId xmlns:a16="http://schemas.microsoft.com/office/drawing/2014/main" id="{16649195-6B9F-4689-B67B-A7AF8466D9C8}"/>
              </a:ext>
            </a:extLst>
          </p:cNvPr>
          <p:cNvSpPr txBox="1">
            <a:spLocks/>
          </p:cNvSpPr>
          <p:nvPr/>
        </p:nvSpPr>
        <p:spPr>
          <a:xfrm>
            <a:off x="305137" y="2348106"/>
            <a:ext cx="3517567" cy="306450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endParaRPr lang="en-IN" dirty="0"/>
          </a:p>
        </p:txBody>
      </p:sp>
      <p:pic>
        <p:nvPicPr>
          <p:cNvPr id="7170" name="Picture 2">
            <a:extLst>
              <a:ext uri="{FF2B5EF4-FFF2-40B4-BE49-F238E27FC236}">
                <a16:creationId xmlns:a16="http://schemas.microsoft.com/office/drawing/2014/main" id="{7F5FB905-45DF-488A-AA64-9869B23C2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4" y="984527"/>
            <a:ext cx="8253294" cy="413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C910809-2565-4400-95DF-406A229522C7}"/>
              </a:ext>
            </a:extLst>
          </p:cNvPr>
          <p:cNvSpPr txBox="1">
            <a:spLocks/>
          </p:cNvSpPr>
          <p:nvPr/>
        </p:nvSpPr>
        <p:spPr>
          <a:xfrm>
            <a:off x="305137" y="1289304"/>
            <a:ext cx="4303776" cy="1225294"/>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1 </a:t>
            </a:r>
            <a:r>
              <a:rPr lang="en-US" dirty="0" err="1"/>
              <a:t>cont</a:t>
            </a:r>
            <a:r>
              <a:rPr lang="en-US" dirty="0"/>
              <a:t>:</a:t>
            </a:r>
            <a:endParaRPr lang="en-IN" dirty="0"/>
          </a:p>
        </p:txBody>
      </p:sp>
      <p:sp>
        <p:nvSpPr>
          <p:cNvPr id="3" name="Text Placeholder 6">
            <a:extLst>
              <a:ext uri="{FF2B5EF4-FFF2-40B4-BE49-F238E27FC236}">
                <a16:creationId xmlns:a16="http://schemas.microsoft.com/office/drawing/2014/main" id="{09140380-EE2C-41B0-9396-6D1970341147}"/>
              </a:ext>
            </a:extLst>
          </p:cNvPr>
          <p:cNvSpPr txBox="1">
            <a:spLocks/>
          </p:cNvSpPr>
          <p:nvPr/>
        </p:nvSpPr>
        <p:spPr>
          <a:xfrm>
            <a:off x="305137" y="2348106"/>
            <a:ext cx="3517567" cy="306450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p>
          <a:p>
            <a:endParaRPr lang="en-US" dirty="0"/>
          </a:p>
          <a:p>
            <a:r>
              <a:rPr lang="en-US" dirty="0"/>
              <a:t>&lt;</a:t>
            </a:r>
            <a:r>
              <a:rPr lang="en-US" dirty="0" err="1"/>
              <a:t>img</a:t>
            </a:r>
            <a:r>
              <a:rPr lang="en-US" dirty="0"/>
              <a:t> </a:t>
            </a:r>
            <a:r>
              <a:rPr lang="en-US" dirty="0" err="1"/>
              <a:t>src</a:t>
            </a:r>
            <a:r>
              <a:rPr lang="en-US" dirty="0"/>
              <a:t>/</a:t>
            </a:r>
            <a:r>
              <a:rPr lang="en-US" dirty="0" err="1"/>
              <a:t>onerror</a:t>
            </a:r>
            <a:r>
              <a:rPr lang="en-US" dirty="0"/>
              <a:t>=</a:t>
            </a:r>
            <a:r>
              <a:rPr lang="en-US" dirty="0" err="1"/>
              <a:t>promt</a:t>
            </a:r>
            <a:r>
              <a:rPr lang="en-US" dirty="0"/>
              <a:t>(8)&gt;</a:t>
            </a:r>
            <a:endParaRPr lang="en-IN" dirty="0"/>
          </a:p>
        </p:txBody>
      </p:sp>
      <p:pic>
        <p:nvPicPr>
          <p:cNvPr id="5" name="Picture 4">
            <a:extLst>
              <a:ext uri="{FF2B5EF4-FFF2-40B4-BE49-F238E27FC236}">
                <a16:creationId xmlns:a16="http://schemas.microsoft.com/office/drawing/2014/main" id="{BAB967F2-F69F-4E9B-83EE-ECA371BD7405}"/>
              </a:ext>
            </a:extLst>
          </p:cNvPr>
          <p:cNvPicPr>
            <a:picLocks noChangeAspect="1"/>
          </p:cNvPicPr>
          <p:nvPr/>
        </p:nvPicPr>
        <p:blipFill>
          <a:blip r:embed="rId2"/>
          <a:stretch>
            <a:fillRect/>
          </a:stretch>
        </p:blipFill>
        <p:spPr>
          <a:xfrm>
            <a:off x="5660244" y="3429000"/>
            <a:ext cx="5418107" cy="2677980"/>
          </a:xfrm>
          <a:prstGeom prst="rect">
            <a:avLst/>
          </a:prstGeom>
        </p:spPr>
      </p:pic>
      <p:pic>
        <p:nvPicPr>
          <p:cNvPr id="7" name="Picture 6">
            <a:extLst>
              <a:ext uri="{FF2B5EF4-FFF2-40B4-BE49-F238E27FC236}">
                <a16:creationId xmlns:a16="http://schemas.microsoft.com/office/drawing/2014/main" id="{E5B42F67-9F83-4F53-A0A6-FA7BB226E4A1}"/>
              </a:ext>
            </a:extLst>
          </p:cNvPr>
          <p:cNvPicPr>
            <a:picLocks noChangeAspect="1"/>
          </p:cNvPicPr>
          <p:nvPr/>
        </p:nvPicPr>
        <p:blipFill>
          <a:blip r:embed="rId3"/>
          <a:stretch>
            <a:fillRect/>
          </a:stretch>
        </p:blipFill>
        <p:spPr>
          <a:xfrm>
            <a:off x="5510854" y="613753"/>
            <a:ext cx="5716885" cy="2278338"/>
          </a:xfrm>
          <a:prstGeom prst="rect">
            <a:avLst/>
          </a:prstGeom>
        </p:spPr>
      </p:pic>
    </p:spTree>
    <p:extLst>
      <p:ext uri="{BB962C8B-B14F-4D97-AF65-F5344CB8AC3E}">
        <p14:creationId xmlns:p14="http://schemas.microsoft.com/office/powerpoint/2010/main" val="11955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147563A-0830-4BA6-868E-B8AECA60A3ED}"/>
              </a:ext>
            </a:extLst>
          </p:cNvPr>
          <p:cNvSpPr txBox="1">
            <a:spLocks/>
          </p:cNvSpPr>
          <p:nvPr/>
        </p:nvSpPr>
        <p:spPr>
          <a:xfrm>
            <a:off x="624840" y="1316736"/>
            <a:ext cx="1633390" cy="83210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2:</a:t>
            </a:r>
            <a:endParaRPr lang="en-IN" dirty="0"/>
          </a:p>
        </p:txBody>
      </p:sp>
      <p:sp>
        <p:nvSpPr>
          <p:cNvPr id="3" name="Text Placeholder 6">
            <a:extLst>
              <a:ext uri="{FF2B5EF4-FFF2-40B4-BE49-F238E27FC236}">
                <a16:creationId xmlns:a16="http://schemas.microsoft.com/office/drawing/2014/main" id="{16649195-6B9F-4689-B67B-A7AF8466D9C8}"/>
              </a:ext>
            </a:extLst>
          </p:cNvPr>
          <p:cNvSpPr txBox="1">
            <a:spLocks/>
          </p:cNvSpPr>
          <p:nvPr/>
        </p:nvSpPr>
        <p:spPr>
          <a:xfrm>
            <a:off x="305137" y="2348106"/>
            <a:ext cx="3517567" cy="306450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endParaRPr lang="en-IN" dirty="0"/>
          </a:p>
        </p:txBody>
      </p:sp>
      <p:pic>
        <p:nvPicPr>
          <p:cNvPr id="6146" name="Picture 2">
            <a:extLst>
              <a:ext uri="{FF2B5EF4-FFF2-40B4-BE49-F238E27FC236}">
                <a16:creationId xmlns:a16="http://schemas.microsoft.com/office/drawing/2014/main" id="{7760CFBA-C784-49A2-85C7-6A44E88F7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4" y="1150584"/>
            <a:ext cx="8237373" cy="412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1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147563A-0830-4BA6-868E-B8AECA60A3ED}"/>
              </a:ext>
            </a:extLst>
          </p:cNvPr>
          <p:cNvSpPr txBox="1">
            <a:spLocks/>
          </p:cNvSpPr>
          <p:nvPr/>
        </p:nvSpPr>
        <p:spPr>
          <a:xfrm>
            <a:off x="556255" y="1316736"/>
            <a:ext cx="1633390" cy="83210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XSS 2:</a:t>
            </a:r>
            <a:endParaRPr lang="en-IN" dirty="0"/>
          </a:p>
        </p:txBody>
      </p:sp>
      <p:sp>
        <p:nvSpPr>
          <p:cNvPr id="3" name="Text Placeholder 6">
            <a:extLst>
              <a:ext uri="{FF2B5EF4-FFF2-40B4-BE49-F238E27FC236}">
                <a16:creationId xmlns:a16="http://schemas.microsoft.com/office/drawing/2014/main" id="{16649195-6B9F-4689-B67B-A7AF8466D9C8}"/>
              </a:ext>
            </a:extLst>
          </p:cNvPr>
          <p:cNvSpPr txBox="1">
            <a:spLocks/>
          </p:cNvSpPr>
          <p:nvPr/>
        </p:nvSpPr>
        <p:spPr>
          <a:xfrm>
            <a:off x="305137" y="2348106"/>
            <a:ext cx="3673305" cy="296183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Firstly confirming the vulnerability in the burp suite we can test it in the website by typing the malicious JavaScript  code in the search box</a:t>
            </a:r>
          </a:p>
          <a:p>
            <a:endParaRPr lang="en-US" dirty="0"/>
          </a:p>
          <a:p>
            <a:pPr marL="0" indent="0">
              <a:buNone/>
            </a:pPr>
            <a:r>
              <a:rPr lang="en-US" dirty="0"/>
              <a:t>PAYLOAD:</a:t>
            </a:r>
          </a:p>
          <a:p>
            <a:r>
              <a:rPr lang="en-US" dirty="0"/>
              <a:t>&lt;x </a:t>
            </a:r>
            <a:r>
              <a:rPr lang="en-US" dirty="0" err="1"/>
              <a:t>onmouseover</a:t>
            </a:r>
            <a:r>
              <a:rPr lang="en-US" dirty="0"/>
              <a:t>=alert(1)&gt;hover this!</a:t>
            </a:r>
            <a:endParaRPr lang="en-IN" dirty="0"/>
          </a:p>
        </p:txBody>
      </p:sp>
      <p:pic>
        <p:nvPicPr>
          <p:cNvPr id="6" name="Picture 5">
            <a:extLst>
              <a:ext uri="{FF2B5EF4-FFF2-40B4-BE49-F238E27FC236}">
                <a16:creationId xmlns:a16="http://schemas.microsoft.com/office/drawing/2014/main" id="{73DE7607-0C5D-4C0D-9660-67679D5ED665}"/>
              </a:ext>
            </a:extLst>
          </p:cNvPr>
          <p:cNvPicPr>
            <a:picLocks noChangeAspect="1"/>
          </p:cNvPicPr>
          <p:nvPr/>
        </p:nvPicPr>
        <p:blipFill>
          <a:blip r:embed="rId2"/>
          <a:stretch>
            <a:fillRect/>
          </a:stretch>
        </p:blipFill>
        <p:spPr>
          <a:xfrm>
            <a:off x="4424158" y="467169"/>
            <a:ext cx="7578803" cy="2961831"/>
          </a:xfrm>
          <a:prstGeom prst="rect">
            <a:avLst/>
          </a:prstGeom>
        </p:spPr>
      </p:pic>
      <p:pic>
        <p:nvPicPr>
          <p:cNvPr id="8" name="Picture 7">
            <a:extLst>
              <a:ext uri="{FF2B5EF4-FFF2-40B4-BE49-F238E27FC236}">
                <a16:creationId xmlns:a16="http://schemas.microsoft.com/office/drawing/2014/main" id="{224463B7-AC49-48AB-926E-CF6EF88C9769}"/>
              </a:ext>
            </a:extLst>
          </p:cNvPr>
          <p:cNvPicPr>
            <a:picLocks noChangeAspect="1"/>
          </p:cNvPicPr>
          <p:nvPr/>
        </p:nvPicPr>
        <p:blipFill>
          <a:blip r:embed="rId3"/>
          <a:stretch>
            <a:fillRect/>
          </a:stretch>
        </p:blipFill>
        <p:spPr>
          <a:xfrm>
            <a:off x="4424158" y="3678860"/>
            <a:ext cx="7578803" cy="2474542"/>
          </a:xfrm>
          <a:prstGeom prst="rect">
            <a:avLst/>
          </a:prstGeom>
        </p:spPr>
      </p:pic>
    </p:spTree>
    <p:extLst>
      <p:ext uri="{BB962C8B-B14F-4D97-AF65-F5344CB8AC3E}">
        <p14:creationId xmlns:p14="http://schemas.microsoft.com/office/powerpoint/2010/main" val="37618282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{3EAFF0B7-9756-4D23-A9B3-B5316FDC6315}tf33845126_win32</Template>
  <TotalTime>165</TotalTime>
  <Words>465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Task: 3 Internship Studio</vt:lpstr>
      <vt:lpstr>Title Lorem Ipsum </vt:lpstr>
      <vt:lpstr>Vulnerability Type : XSS(Cross-Site Scripting)</vt:lpstr>
      <vt:lpstr>Steps to Reproduce:</vt:lpstr>
      <vt:lpstr>Screen-shots along with the payload are attached below</vt:lpstr>
      <vt:lpstr>PowerPoint Presentation</vt:lpstr>
      <vt:lpstr>PowerPoint Presentation</vt:lpstr>
      <vt:lpstr>PowerPoint Presentation</vt:lpstr>
      <vt:lpstr>PowerPoint Presentation</vt:lpstr>
      <vt:lpstr>PowerPoint Presentation</vt:lpstr>
      <vt:lpstr>PowerPoint Presentation</vt:lpstr>
      <vt:lpstr>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Internship Studio</dc:title>
  <dc:creator>Avirup Pal</dc:creator>
  <cp:lastModifiedBy>Avirup Pal</cp:lastModifiedBy>
  <cp:revision>3</cp:revision>
  <dcterms:created xsi:type="dcterms:W3CDTF">2021-09-12T09:32:44Z</dcterms:created>
  <dcterms:modified xsi:type="dcterms:W3CDTF">2021-09-12T12:18:26Z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