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7" r:id="rId3"/>
    <p:sldId id="269" r:id="rId4"/>
    <p:sldId id="270" r:id="rId5"/>
    <p:sldId id="271" r:id="rId6"/>
    <p:sldId id="273" r:id="rId7"/>
    <p:sldId id="27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8"/>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323F59-CA5E-4DDB-00D3-3524640215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CB0E946-BB6D-2804-22FC-883EB5DC8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6F993-CED5-5DD9-9CCC-E7A9762293FA}"/>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5" name="フッター プレースホルダー 4">
            <a:extLst>
              <a:ext uri="{FF2B5EF4-FFF2-40B4-BE49-F238E27FC236}">
                <a16:creationId xmlns:a16="http://schemas.microsoft.com/office/drawing/2014/main" id="{E1754921-2EDF-9362-48A5-415C7A644B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F17AD0-B140-EB25-7EE3-E79A63CB30E1}"/>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99345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27398-5595-B748-0807-21A49E47C6A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ED6A463-DA82-D052-0983-179A14AD95E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B61CF7-402A-BD94-BA30-EA4E0892CD70}"/>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5" name="フッター プレースホルダー 4">
            <a:extLst>
              <a:ext uri="{FF2B5EF4-FFF2-40B4-BE49-F238E27FC236}">
                <a16:creationId xmlns:a16="http://schemas.microsoft.com/office/drawing/2014/main" id="{0F36F743-8713-52B7-4614-4BAF26D36E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2E2EAD-9845-04C1-CF83-FE06299272C7}"/>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10461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3A97EF6-4567-4B11-912D-850847A35C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AF0885-8AE4-F76E-A7FA-3E86CB56598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5C0C92-4BF3-3C35-35E4-96E12105E964}"/>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5" name="フッター プレースホルダー 4">
            <a:extLst>
              <a:ext uri="{FF2B5EF4-FFF2-40B4-BE49-F238E27FC236}">
                <a16:creationId xmlns:a16="http://schemas.microsoft.com/office/drawing/2014/main" id="{65001E35-72D0-8415-2EF4-CC465CD579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D329CE-C7B4-0093-68E8-5DF0B1439FC0}"/>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131848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2A9B3-E6C7-8F73-365B-8FE1869A74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1FA292-6D5B-5A4E-7710-B02BA25CE88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2ABEFC-C30C-01CA-8E31-8E82B3312B8B}"/>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5" name="フッター プレースホルダー 4">
            <a:extLst>
              <a:ext uri="{FF2B5EF4-FFF2-40B4-BE49-F238E27FC236}">
                <a16:creationId xmlns:a16="http://schemas.microsoft.com/office/drawing/2014/main" id="{CF291B81-5E9E-F476-CC9A-EDFA7E8202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B6D965-3F8C-D303-4C00-B9ACF283B750}"/>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79948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FF8450-D4CA-D11B-BE79-617BD85639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A4955C-02E8-B0EF-759F-C478C0412E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469CC68-6D4A-7083-09AD-3CAA131DA6B7}"/>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5" name="フッター プレースホルダー 4">
            <a:extLst>
              <a:ext uri="{FF2B5EF4-FFF2-40B4-BE49-F238E27FC236}">
                <a16:creationId xmlns:a16="http://schemas.microsoft.com/office/drawing/2014/main" id="{54E93CAD-3996-362E-12C3-F6600751E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3BA603-C9B5-FF47-DE91-69E4BB698538}"/>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309430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173EB-B573-7260-DB83-DBC2326E94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1380360-2F89-7D8A-7D13-DFAB013CB04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DCFA6B-051F-0B2F-5339-D299E378EE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258E18F-149A-1496-1106-32ABACB0ED60}"/>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6" name="フッター プレースホルダー 5">
            <a:extLst>
              <a:ext uri="{FF2B5EF4-FFF2-40B4-BE49-F238E27FC236}">
                <a16:creationId xmlns:a16="http://schemas.microsoft.com/office/drawing/2014/main" id="{13061EA0-240E-5217-7B80-C853E923C7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0E823B-638C-C545-A80F-301C6EC28271}"/>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79260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B12A1-3414-192B-CB26-6E22A5C60F0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0E4B0D-E701-8943-B0FA-981EFC476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5C73E25-73A2-912F-3B9A-F2CB8A9833E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EC8019-C88B-CF68-4692-1E66F1DB3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0EC4500-1C65-DF23-E9A4-DAE636E8099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B57849C-9403-36D4-58E5-3B28E5240981}"/>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8" name="フッター プレースホルダー 7">
            <a:extLst>
              <a:ext uri="{FF2B5EF4-FFF2-40B4-BE49-F238E27FC236}">
                <a16:creationId xmlns:a16="http://schemas.microsoft.com/office/drawing/2014/main" id="{074A6485-9096-E3E7-9D52-3D31880C13A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232A746-77E6-8C60-49FB-F47CBF98F912}"/>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419153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A8E542-A2F7-962D-AAA4-467D1AB40C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5217A21-7AE4-4406-5BE8-452EAD62A191}"/>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4" name="フッター プレースホルダー 3">
            <a:extLst>
              <a:ext uri="{FF2B5EF4-FFF2-40B4-BE49-F238E27FC236}">
                <a16:creationId xmlns:a16="http://schemas.microsoft.com/office/drawing/2014/main" id="{4E2B960F-6FE3-1519-B248-E3E883A0C6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EFF2D5-A2E6-CF30-7C4E-B9F513640CC2}"/>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293985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CE14093-1207-7336-748E-CA7C7BAEF8ED}"/>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3" name="フッター プレースホルダー 2">
            <a:extLst>
              <a:ext uri="{FF2B5EF4-FFF2-40B4-BE49-F238E27FC236}">
                <a16:creationId xmlns:a16="http://schemas.microsoft.com/office/drawing/2014/main" id="{B05FABD6-950A-323A-04FA-359684C4B8F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67EC8C7-912D-0B8E-E64F-B0E077B7BB9A}"/>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15113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523FF-B78F-5B01-D3A9-1A7A0A9819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92A407-7745-C145-D1D1-006F6C8C0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CC48B19-8BC8-7669-9F0E-4E6DAE1D6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6A03B07-1066-E64E-35BB-E9D6202F035F}"/>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6" name="フッター プレースホルダー 5">
            <a:extLst>
              <a:ext uri="{FF2B5EF4-FFF2-40B4-BE49-F238E27FC236}">
                <a16:creationId xmlns:a16="http://schemas.microsoft.com/office/drawing/2014/main" id="{58282C66-7921-2466-839A-48C38A1C77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42F901-181E-88D7-ABBD-927DA2FFF4E2}"/>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300926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4AC61-0689-9DC7-92FE-BD0FAC08C5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BF62DEC-CCB3-BA8F-59DE-3D60A3FA5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415F06-CCF5-2A87-D839-D0BC3CBA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D8060BF-B2CB-BFAE-A474-EEAE3E4C629B}"/>
              </a:ext>
            </a:extLst>
          </p:cNvPr>
          <p:cNvSpPr>
            <a:spLocks noGrp="1"/>
          </p:cNvSpPr>
          <p:nvPr>
            <p:ph type="dt" sz="half" idx="10"/>
          </p:nvPr>
        </p:nvSpPr>
        <p:spPr/>
        <p:txBody>
          <a:bodyPr/>
          <a:lstStyle/>
          <a:p>
            <a:fld id="{6B272681-D6D3-5849-9C72-C6A3C5754D7A}" type="datetimeFigureOut">
              <a:rPr kumimoji="1" lang="ja-JP" altLang="en-US" smtClean="0"/>
              <a:t>2023/5/5</a:t>
            </a:fld>
            <a:endParaRPr kumimoji="1" lang="ja-JP" altLang="en-US"/>
          </a:p>
        </p:txBody>
      </p:sp>
      <p:sp>
        <p:nvSpPr>
          <p:cNvPr id="6" name="フッター プレースホルダー 5">
            <a:extLst>
              <a:ext uri="{FF2B5EF4-FFF2-40B4-BE49-F238E27FC236}">
                <a16:creationId xmlns:a16="http://schemas.microsoft.com/office/drawing/2014/main" id="{3A4587CF-1D6F-2340-2BAD-3A4710BAE3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49A044-411F-8553-0BCA-9BF0807CEBE0}"/>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217539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8484B0F-806F-430D-D343-FA19D80D0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AEA137-7201-F0CF-6F77-A94AD1C1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6F33D6-C082-B722-1A27-92B7C799E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72681-D6D3-5849-9C72-C6A3C5754D7A}" type="datetimeFigureOut">
              <a:rPr kumimoji="1" lang="ja-JP" altLang="en-US" smtClean="0"/>
              <a:t>2023/5/5</a:t>
            </a:fld>
            <a:endParaRPr kumimoji="1" lang="ja-JP" altLang="en-US"/>
          </a:p>
        </p:txBody>
      </p:sp>
      <p:sp>
        <p:nvSpPr>
          <p:cNvPr id="5" name="フッター プレースホルダー 4">
            <a:extLst>
              <a:ext uri="{FF2B5EF4-FFF2-40B4-BE49-F238E27FC236}">
                <a16:creationId xmlns:a16="http://schemas.microsoft.com/office/drawing/2014/main" id="{6E3F0361-D8A3-7C48-230F-F89D3C6CB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569C6E4-CFC8-09EC-0FFA-9589201B1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365848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D0C68-2836-A0B3-4E92-80D860CFF985}"/>
              </a:ext>
            </a:extLst>
          </p:cNvPr>
          <p:cNvSpPr>
            <a:spLocks noGrp="1"/>
          </p:cNvSpPr>
          <p:nvPr>
            <p:ph type="ctrTitle"/>
          </p:nvPr>
        </p:nvSpPr>
        <p:spPr>
          <a:xfrm>
            <a:off x="1524000" y="1308704"/>
            <a:ext cx="9144000" cy="2387600"/>
          </a:xfrm>
        </p:spPr>
        <p:txBody>
          <a:bodyPr>
            <a:normAutofit/>
          </a:bodyPr>
          <a:lstStyle/>
          <a:p>
            <a:pPr>
              <a:lnSpc>
                <a:spcPct val="100000"/>
              </a:lnSpc>
            </a:pPr>
            <a:r>
              <a:rPr kumimoji="1" lang="ja-JP" altLang="en-US">
                <a:solidFill>
                  <a:schemeClr val="tx1">
                    <a:lumMod val="75000"/>
                    <a:lumOff val="25000"/>
                  </a:schemeClr>
                </a:solidFill>
                <a:latin typeface="Hiragino Sans W4" panose="020B0400000000000000" pitchFamily="34" charset="-128"/>
                <a:ea typeface="Hiragino Sans W4" panose="020B0400000000000000" pitchFamily="34" charset="-128"/>
              </a:rPr>
              <a:t> </a:t>
            </a:r>
            <a:r>
              <a:rPr kumimoji="1" lang="en-US" altLang="ja-JP" sz="4000" dirty="0">
                <a:solidFill>
                  <a:schemeClr val="tx1">
                    <a:lumMod val="75000"/>
                    <a:lumOff val="25000"/>
                  </a:schemeClr>
                </a:solidFill>
                <a:latin typeface="Hiragino Sans W4" panose="020B0400000000000000" pitchFamily="34" charset="-128"/>
                <a:ea typeface="Hiragino Sans W4" panose="020B0400000000000000" pitchFamily="34" charset="-128"/>
              </a:rPr>
              <a:t>Hackathon</a:t>
            </a:r>
            <a:br>
              <a:rPr kumimoji="1" lang="en-US" altLang="ja-JP" dirty="0">
                <a:solidFill>
                  <a:schemeClr val="tx1">
                    <a:lumMod val="75000"/>
                    <a:lumOff val="25000"/>
                  </a:schemeClr>
                </a:solidFill>
                <a:latin typeface="Hiragino Sans W4" panose="020B0400000000000000" pitchFamily="34" charset="-128"/>
                <a:ea typeface="Hiragino Sans W4" panose="020B0400000000000000" pitchFamily="34" charset="-128"/>
              </a:rPr>
            </a:br>
            <a:r>
              <a:rPr kumimoji="1" lang="en-US" altLang="ja-JP" sz="8800" dirty="0">
                <a:solidFill>
                  <a:schemeClr val="tx1">
                    <a:lumMod val="75000"/>
                    <a:lumOff val="25000"/>
                  </a:schemeClr>
                </a:solidFill>
                <a:latin typeface="Hiragino Sans W4" panose="020B0400000000000000" pitchFamily="34" charset="-128"/>
                <a:ea typeface="Hiragino Sans W4" panose="020B0400000000000000" pitchFamily="34" charset="-128"/>
              </a:rPr>
              <a:t>Web</a:t>
            </a:r>
            <a:r>
              <a:rPr kumimoji="1" lang="ja-JP" altLang="en-US" sz="8800">
                <a:solidFill>
                  <a:schemeClr val="tx1">
                    <a:lumMod val="75000"/>
                    <a:lumOff val="25000"/>
                  </a:schemeClr>
                </a:solidFill>
                <a:latin typeface="Hiragino Sans W4" panose="020B0400000000000000" pitchFamily="34" charset="-128"/>
                <a:ea typeface="Hiragino Sans W4" panose="020B0400000000000000" pitchFamily="34" charset="-128"/>
              </a:rPr>
              <a:t>入門</a:t>
            </a:r>
            <a:endParaRPr kumimoji="1" lang="ja-JP" altLang="en-US">
              <a:solidFill>
                <a:schemeClr val="tx1">
                  <a:lumMod val="75000"/>
                  <a:lumOff val="25000"/>
                </a:schemeClr>
              </a:solidFill>
              <a:latin typeface="Hiragino Sans W4" panose="020B0400000000000000" pitchFamily="34" charset="-128"/>
              <a:ea typeface="Hiragino Sans W4" panose="020B0400000000000000" pitchFamily="34" charset="-128"/>
            </a:endParaRPr>
          </a:p>
        </p:txBody>
      </p:sp>
      <p:sp>
        <p:nvSpPr>
          <p:cNvPr id="3" name="字幕 2">
            <a:extLst>
              <a:ext uri="{FF2B5EF4-FFF2-40B4-BE49-F238E27FC236}">
                <a16:creationId xmlns:a16="http://schemas.microsoft.com/office/drawing/2014/main" id="{E5D635C3-B2A0-C0B8-B62F-A42472A57075}"/>
              </a:ext>
            </a:extLst>
          </p:cNvPr>
          <p:cNvSpPr>
            <a:spLocks noGrp="1"/>
          </p:cNvSpPr>
          <p:nvPr>
            <p:ph type="subTitle" idx="1"/>
          </p:nvPr>
        </p:nvSpPr>
        <p:spPr>
          <a:xfrm>
            <a:off x="1524000" y="5017814"/>
            <a:ext cx="9144000" cy="1655762"/>
          </a:xfrm>
        </p:spPr>
        <p:txBody>
          <a:bodyPr>
            <a:normAutofit/>
          </a:bodyPr>
          <a:lstStyle/>
          <a:p>
            <a:r>
              <a:rPr kumimoji="1" lang="ja-JP" altLang="en-US" sz="3200">
                <a:solidFill>
                  <a:schemeClr val="tx1">
                    <a:lumMod val="75000"/>
                    <a:lumOff val="25000"/>
                  </a:schemeClr>
                </a:solidFill>
              </a:rPr>
              <a:t>第</a:t>
            </a:r>
            <a:r>
              <a:rPr kumimoji="1" lang="en-US" altLang="ja-JP" sz="3200" dirty="0">
                <a:solidFill>
                  <a:schemeClr val="tx1">
                    <a:lumMod val="75000"/>
                    <a:lumOff val="25000"/>
                  </a:schemeClr>
                </a:solidFill>
              </a:rPr>
              <a:t>2</a:t>
            </a:r>
            <a:r>
              <a:rPr kumimoji="1" lang="ja-JP" altLang="en-US" sz="3200">
                <a:solidFill>
                  <a:schemeClr val="tx1">
                    <a:lumMod val="75000"/>
                    <a:lumOff val="25000"/>
                  </a:schemeClr>
                </a:solidFill>
              </a:rPr>
              <a:t>回</a:t>
            </a:r>
            <a:endParaRPr kumimoji="1" lang="en-US" altLang="ja-JP" sz="2800" dirty="0">
              <a:solidFill>
                <a:schemeClr val="tx1">
                  <a:lumMod val="75000"/>
                  <a:lumOff val="25000"/>
                </a:schemeClr>
              </a:solidFill>
            </a:endParaRPr>
          </a:p>
        </p:txBody>
      </p:sp>
    </p:spTree>
    <p:extLst>
      <p:ext uri="{BB962C8B-B14F-4D97-AF65-F5344CB8AC3E}">
        <p14:creationId xmlns:p14="http://schemas.microsoft.com/office/powerpoint/2010/main" val="380057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endPar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endParaRPr>
          </a:p>
        </p:txBody>
      </p:sp>
      <p:sp>
        <p:nvSpPr>
          <p:cNvPr id="3" name="テキスト ボックス 2">
            <a:extLst>
              <a:ext uri="{FF2B5EF4-FFF2-40B4-BE49-F238E27FC236}">
                <a16:creationId xmlns:a16="http://schemas.microsoft.com/office/drawing/2014/main" id="{5D788F56-030D-971D-8790-9BE4476BEDE1}"/>
              </a:ext>
            </a:extLst>
          </p:cNvPr>
          <p:cNvSpPr txBox="1"/>
          <p:nvPr/>
        </p:nvSpPr>
        <p:spPr>
          <a:xfrm>
            <a:off x="611162" y="2036407"/>
            <a:ext cx="11370631" cy="461665"/>
          </a:xfrm>
          <a:prstGeom prst="rect">
            <a:avLst/>
          </a:prstGeom>
          <a:noFill/>
        </p:spPr>
        <p:txBody>
          <a:bodyPr wrap="square">
            <a:spAutoFit/>
          </a:bodyPr>
          <a:lstStyle/>
          <a:p>
            <a:r>
              <a:rPr lang="ja-JP" altLang="en-US" sz="2400" b="0" i="0">
                <a:solidFill>
                  <a:srgbClr val="040C28"/>
                </a:solidFill>
                <a:effectLst/>
                <a:latin typeface="Google Sans"/>
              </a:rPr>
              <a:t>ハイパーテキストに目印</a:t>
            </a:r>
            <a:r>
              <a:rPr lang="en-US" altLang="ja-JP" sz="2400" b="0" i="0" dirty="0">
                <a:solidFill>
                  <a:srgbClr val="040C28"/>
                </a:solidFill>
                <a:effectLst/>
                <a:latin typeface="Google Sans"/>
              </a:rPr>
              <a:t>(</a:t>
            </a:r>
            <a:r>
              <a:rPr lang="ja-JP" altLang="en-US" sz="2400" b="0" i="0">
                <a:solidFill>
                  <a:srgbClr val="040C28"/>
                </a:solidFill>
                <a:effectLst/>
                <a:latin typeface="Google Sans"/>
              </a:rPr>
              <a:t>タグ</a:t>
            </a:r>
            <a:r>
              <a:rPr lang="en-US" altLang="ja-JP" sz="2400" b="0" i="0" dirty="0">
                <a:solidFill>
                  <a:srgbClr val="040C28"/>
                </a:solidFill>
                <a:effectLst/>
                <a:latin typeface="Google Sans"/>
              </a:rPr>
              <a:t>)</a:t>
            </a:r>
            <a:r>
              <a:rPr lang="ja-JP" altLang="en-US" sz="2400" b="0" i="0">
                <a:solidFill>
                  <a:srgbClr val="040C28"/>
                </a:solidFill>
                <a:effectLst/>
                <a:latin typeface="Google Sans"/>
              </a:rPr>
              <a:t>を付けて、文字や画像、表などを表示する言語</a:t>
            </a:r>
            <a:endParaRPr lang="ja-JP" altLang="en-US" sz="2400"/>
          </a:p>
        </p:txBody>
      </p:sp>
    </p:spTree>
    <p:extLst>
      <p:ext uri="{BB962C8B-B14F-4D97-AF65-F5344CB8AC3E}">
        <p14:creationId xmlns:p14="http://schemas.microsoft.com/office/powerpoint/2010/main" val="24329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endPar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endParaRPr>
          </a:p>
        </p:txBody>
      </p:sp>
      <p:sp>
        <p:nvSpPr>
          <p:cNvPr id="3" name="テキスト ボックス 2">
            <a:extLst>
              <a:ext uri="{FF2B5EF4-FFF2-40B4-BE49-F238E27FC236}">
                <a16:creationId xmlns:a16="http://schemas.microsoft.com/office/drawing/2014/main" id="{5D788F56-030D-971D-8790-9BE4476BEDE1}"/>
              </a:ext>
            </a:extLst>
          </p:cNvPr>
          <p:cNvSpPr txBox="1"/>
          <p:nvPr/>
        </p:nvSpPr>
        <p:spPr>
          <a:xfrm>
            <a:off x="611162" y="1521400"/>
            <a:ext cx="11370631" cy="461665"/>
          </a:xfrm>
          <a:prstGeom prst="rect">
            <a:avLst/>
          </a:prstGeom>
          <a:noFill/>
        </p:spPr>
        <p:txBody>
          <a:bodyPr wrap="square">
            <a:spAutoFit/>
          </a:bodyPr>
          <a:lstStyle/>
          <a:p>
            <a:r>
              <a:rPr lang="ja-JP" altLang="en-US" sz="2400"/>
              <a:t>どのような構造になっているか</a:t>
            </a:r>
          </a:p>
        </p:txBody>
      </p:sp>
      <p:pic>
        <p:nvPicPr>
          <p:cNvPr id="2" name="Picture 2">
            <a:extLst>
              <a:ext uri="{FF2B5EF4-FFF2-40B4-BE49-F238E27FC236}">
                <a16:creationId xmlns:a16="http://schemas.microsoft.com/office/drawing/2014/main" id="{421FD191-A582-A733-D0C9-6A7DCE67F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229" y="3511379"/>
            <a:ext cx="5876496" cy="182522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7B555DFD-B725-507D-491A-703CA2C53893}"/>
              </a:ext>
            </a:extLst>
          </p:cNvPr>
          <p:cNvSpPr txBox="1"/>
          <p:nvPr/>
        </p:nvSpPr>
        <p:spPr>
          <a:xfrm>
            <a:off x="611162" y="2255994"/>
            <a:ext cx="8377881" cy="646331"/>
          </a:xfrm>
          <a:prstGeom prst="rect">
            <a:avLst/>
          </a:prstGeom>
          <a:noFill/>
        </p:spPr>
        <p:txBody>
          <a:bodyPr wrap="square" rtlCol="0">
            <a:spAutoFit/>
          </a:bodyPr>
          <a:lstStyle/>
          <a:p>
            <a:r>
              <a:rPr lang="ja-JP" altLang="en-US" b="0" i="0">
                <a:effectLst/>
                <a:latin typeface="Open Sans" panose="020F0502020204030204" pitchFamily="34" charset="0"/>
              </a:rPr>
              <a:t>テキストに「タグ」と呼ばれる印を付け</a:t>
            </a:r>
            <a:r>
              <a:rPr lang="ja-JP" altLang="en-US">
                <a:latin typeface="Open Sans" panose="020F0502020204030204" pitchFamily="34" charset="0"/>
              </a:rPr>
              <a:t>ることで、</a:t>
            </a:r>
            <a:r>
              <a:rPr lang="ja-JP" altLang="en-US" b="0" i="0">
                <a:effectLst/>
                <a:latin typeface="Open Sans" panose="020F0502020204030204" pitchFamily="34" charset="0"/>
              </a:rPr>
              <a:t>テキストが「見出し」や「リンク」といった意味をもつ</a:t>
            </a:r>
            <a:endParaRPr kumimoji="1" lang="ja-JP" altLang="en-US"/>
          </a:p>
        </p:txBody>
      </p:sp>
    </p:spTree>
    <p:extLst>
      <p:ext uri="{BB962C8B-B14F-4D97-AF65-F5344CB8AC3E}">
        <p14:creationId xmlns:p14="http://schemas.microsoft.com/office/powerpoint/2010/main" val="305317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（見出し）</a:t>
            </a:r>
          </a:p>
        </p:txBody>
      </p:sp>
      <p:sp>
        <p:nvSpPr>
          <p:cNvPr id="5" name="テキスト ボックス 4">
            <a:extLst>
              <a:ext uri="{FF2B5EF4-FFF2-40B4-BE49-F238E27FC236}">
                <a16:creationId xmlns:a16="http://schemas.microsoft.com/office/drawing/2014/main" id="{7B555DFD-B725-507D-491A-703CA2C53893}"/>
              </a:ext>
            </a:extLst>
          </p:cNvPr>
          <p:cNvSpPr txBox="1"/>
          <p:nvPr/>
        </p:nvSpPr>
        <p:spPr>
          <a:xfrm>
            <a:off x="980304" y="3059668"/>
            <a:ext cx="3529914" cy="369332"/>
          </a:xfrm>
          <a:prstGeom prst="rect">
            <a:avLst/>
          </a:prstGeom>
          <a:noFill/>
        </p:spPr>
        <p:txBody>
          <a:bodyPr wrap="square" rtlCol="0">
            <a:spAutoFit/>
          </a:bodyPr>
          <a:lstStyle/>
          <a:p>
            <a:r>
              <a:rPr lang="en" altLang="ja-JP" b="0" dirty="0">
                <a:solidFill>
                  <a:srgbClr val="ABB2BF"/>
                </a:solidFill>
                <a:effectLst/>
                <a:latin typeface="Menlo" panose="020B0609030804020204" pitchFamily="49" charset="0"/>
              </a:rPr>
              <a:t>&lt;</a:t>
            </a:r>
            <a:r>
              <a:rPr lang="en" altLang="ja-JP" b="0" dirty="0">
                <a:solidFill>
                  <a:srgbClr val="EF596F"/>
                </a:solidFill>
                <a:effectLst/>
                <a:latin typeface="Menlo" panose="020B0609030804020204" pitchFamily="49" charset="0"/>
              </a:rPr>
              <a:t>h1</a:t>
            </a:r>
            <a:r>
              <a:rPr lang="en" altLang="ja-JP" b="0" dirty="0">
                <a:solidFill>
                  <a:srgbClr val="ABB2BF"/>
                </a:solidFill>
                <a:effectLst/>
                <a:latin typeface="Menlo" panose="020B0609030804020204" pitchFamily="49" charset="0"/>
              </a:rPr>
              <a:t>&gt;Hello, HTML&lt;/</a:t>
            </a:r>
            <a:r>
              <a:rPr lang="en" altLang="ja-JP" b="0" dirty="0">
                <a:solidFill>
                  <a:srgbClr val="EF596F"/>
                </a:solidFill>
                <a:effectLst/>
                <a:latin typeface="Menlo" panose="020B0609030804020204" pitchFamily="49" charset="0"/>
              </a:rPr>
              <a:t>h1</a:t>
            </a:r>
            <a:r>
              <a:rPr lang="en" altLang="ja-JP" b="0" dirty="0">
                <a:solidFill>
                  <a:srgbClr val="ABB2BF"/>
                </a:solidFill>
                <a:effectLst/>
                <a:latin typeface="Menlo" panose="020B0609030804020204" pitchFamily="49" charset="0"/>
              </a:rPr>
              <a:t>&gt;</a:t>
            </a:r>
          </a:p>
        </p:txBody>
      </p:sp>
      <p:sp>
        <p:nvSpPr>
          <p:cNvPr id="7" name="AutoShape 6">
            <a:extLst>
              <a:ext uri="{FF2B5EF4-FFF2-40B4-BE49-F238E27FC236}">
                <a16:creationId xmlns:a16="http://schemas.microsoft.com/office/drawing/2014/main" id="{911CDD07-39B7-FE8D-878B-1503A3FC80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9" name="図 8" descr="グラフィカル ユーザー インターフェイス&#10;&#10;低い精度で自動的に生成された説明">
            <a:extLst>
              <a:ext uri="{FF2B5EF4-FFF2-40B4-BE49-F238E27FC236}">
                <a16:creationId xmlns:a16="http://schemas.microsoft.com/office/drawing/2014/main" id="{8F2D0614-18E4-04F1-3F1D-99DFE054584A}"/>
              </a:ext>
            </a:extLst>
          </p:cNvPr>
          <p:cNvPicPr>
            <a:picLocks noChangeAspect="1"/>
          </p:cNvPicPr>
          <p:nvPr/>
        </p:nvPicPr>
        <p:blipFill>
          <a:blip r:embed="rId2"/>
          <a:stretch>
            <a:fillRect/>
          </a:stretch>
        </p:blipFill>
        <p:spPr>
          <a:xfrm>
            <a:off x="5846462" y="2172201"/>
            <a:ext cx="5623011" cy="2513598"/>
          </a:xfrm>
          <a:prstGeom prst="rect">
            <a:avLst/>
          </a:prstGeom>
          <a:effectLst>
            <a:outerShdw blurRad="50800" dist="50800" dir="3420000" algn="ctr" rotWithShape="0">
              <a:srgbClr val="000000">
                <a:alpha val="38058"/>
              </a:srgbClr>
            </a:outerShdw>
          </a:effectLst>
        </p:spPr>
      </p:pic>
    </p:spTree>
    <p:extLst>
      <p:ext uri="{BB962C8B-B14F-4D97-AF65-F5344CB8AC3E}">
        <p14:creationId xmlns:p14="http://schemas.microsoft.com/office/powerpoint/2010/main" val="256163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（見出し）</a:t>
            </a:r>
          </a:p>
        </p:txBody>
      </p:sp>
      <p:sp>
        <p:nvSpPr>
          <p:cNvPr id="5" name="テキスト ボックス 4">
            <a:extLst>
              <a:ext uri="{FF2B5EF4-FFF2-40B4-BE49-F238E27FC236}">
                <a16:creationId xmlns:a16="http://schemas.microsoft.com/office/drawing/2014/main" id="{7B555DFD-B725-507D-491A-703CA2C53893}"/>
              </a:ext>
            </a:extLst>
          </p:cNvPr>
          <p:cNvSpPr txBox="1"/>
          <p:nvPr/>
        </p:nvSpPr>
        <p:spPr>
          <a:xfrm>
            <a:off x="556054" y="1439079"/>
            <a:ext cx="11079891" cy="369332"/>
          </a:xfrm>
          <a:prstGeom prst="rect">
            <a:avLst/>
          </a:prstGeom>
          <a:noFill/>
        </p:spPr>
        <p:txBody>
          <a:bodyPr wrap="square" rtlCol="0">
            <a:spAutoFit/>
          </a:bodyPr>
          <a:lstStyle/>
          <a:p>
            <a:r>
              <a:rPr lang="en" altLang="ja-JP" dirty="0"/>
              <a:t>h1</a:t>
            </a:r>
            <a:r>
              <a:rPr lang="ja-JP" altLang="en-US"/>
              <a:t>タグの他にも上のように</a:t>
            </a:r>
            <a:r>
              <a:rPr lang="en" altLang="ja-JP" dirty="0"/>
              <a:t>h1</a:t>
            </a:r>
            <a:r>
              <a:rPr lang="ja-JP" altLang="en-US"/>
              <a:t>から</a:t>
            </a:r>
            <a:r>
              <a:rPr lang="en" altLang="ja-JP" dirty="0"/>
              <a:t>h6</a:t>
            </a:r>
            <a:r>
              <a:rPr lang="ja-JP" altLang="en-US"/>
              <a:t>までのタグがある。</a:t>
            </a:r>
            <a:r>
              <a:rPr lang="en" altLang="ja-JP" dirty="0"/>
              <a:t>h</a:t>
            </a:r>
            <a:r>
              <a:rPr lang="ja-JP" altLang="en-US"/>
              <a:t>の後の数字が増えるにつれて文字が小さくなる</a:t>
            </a:r>
            <a:endParaRPr kumimoji="1" lang="ja-JP" altLang="en-US"/>
          </a:p>
        </p:txBody>
      </p:sp>
      <p:sp>
        <p:nvSpPr>
          <p:cNvPr id="7" name="AutoShape 6">
            <a:extLst>
              <a:ext uri="{FF2B5EF4-FFF2-40B4-BE49-F238E27FC236}">
                <a16:creationId xmlns:a16="http://schemas.microsoft.com/office/drawing/2014/main" id="{911CDD07-39B7-FE8D-878B-1503A3FC80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3" name="図 2" descr="テキスト&#10;&#10;中程度の精度で自動的に生成された説明">
            <a:extLst>
              <a:ext uri="{FF2B5EF4-FFF2-40B4-BE49-F238E27FC236}">
                <a16:creationId xmlns:a16="http://schemas.microsoft.com/office/drawing/2014/main" id="{A92A3B27-1382-1B97-AF48-F3301632DF3C}"/>
              </a:ext>
            </a:extLst>
          </p:cNvPr>
          <p:cNvPicPr>
            <a:picLocks noChangeAspect="1"/>
          </p:cNvPicPr>
          <p:nvPr/>
        </p:nvPicPr>
        <p:blipFill>
          <a:blip r:embed="rId2"/>
          <a:stretch>
            <a:fillRect/>
          </a:stretch>
        </p:blipFill>
        <p:spPr>
          <a:xfrm>
            <a:off x="2532448" y="2162916"/>
            <a:ext cx="7670800" cy="3429000"/>
          </a:xfrm>
          <a:prstGeom prst="rect">
            <a:avLst/>
          </a:prstGeom>
          <a:effectLst>
            <a:outerShdw blurRad="50800" dist="50800" dir="21540000" algn="ctr" rotWithShape="0">
              <a:srgbClr val="000000">
                <a:alpha val="55991"/>
              </a:srgbClr>
            </a:outerShdw>
          </a:effectLst>
        </p:spPr>
      </p:pic>
    </p:spTree>
    <p:extLst>
      <p:ext uri="{BB962C8B-B14F-4D97-AF65-F5344CB8AC3E}">
        <p14:creationId xmlns:p14="http://schemas.microsoft.com/office/powerpoint/2010/main" val="76486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1" y="333632"/>
            <a:ext cx="8841757"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a:t>
            </a:r>
            <a:r>
              <a:rPr kumimoji="1" lang="ja-JP" altLang="en-US" sz="3600"/>
              <a:t>アンカーリンクタグ</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a:t>
            </a:r>
          </a:p>
        </p:txBody>
      </p:sp>
      <p:sp>
        <p:nvSpPr>
          <p:cNvPr id="7" name="AutoShape 6">
            <a:extLst>
              <a:ext uri="{FF2B5EF4-FFF2-40B4-BE49-F238E27FC236}">
                <a16:creationId xmlns:a16="http://schemas.microsoft.com/office/drawing/2014/main" id="{911CDD07-39B7-FE8D-878B-1503A3FC80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22268F69-AE49-44EF-CD75-A5463F37CCA8}"/>
              </a:ext>
            </a:extLst>
          </p:cNvPr>
          <p:cNvSpPr txBox="1"/>
          <p:nvPr/>
        </p:nvSpPr>
        <p:spPr>
          <a:xfrm>
            <a:off x="1163595" y="5009630"/>
            <a:ext cx="10169609" cy="369332"/>
          </a:xfrm>
          <a:prstGeom prst="rect">
            <a:avLst/>
          </a:prstGeom>
          <a:noFill/>
        </p:spPr>
        <p:txBody>
          <a:bodyPr wrap="square" rtlCol="0">
            <a:spAutoFit/>
          </a:bodyPr>
          <a:lstStyle/>
          <a:p>
            <a:r>
              <a:rPr lang="en" altLang="ja-JP" b="0" dirty="0">
                <a:solidFill>
                  <a:srgbClr val="ABB2BF"/>
                </a:solidFill>
                <a:effectLst/>
                <a:latin typeface="Menlo" panose="020B0609030804020204" pitchFamily="49" charset="0"/>
              </a:rPr>
              <a:t>&lt;</a:t>
            </a:r>
            <a:r>
              <a:rPr lang="en" altLang="ja-JP" b="0" dirty="0">
                <a:solidFill>
                  <a:srgbClr val="EF596F"/>
                </a:solidFill>
                <a:effectLst/>
                <a:latin typeface="Menlo" panose="020B0609030804020204" pitchFamily="49" charset="0"/>
              </a:rPr>
              <a:t>a</a:t>
            </a:r>
            <a:r>
              <a:rPr lang="en" altLang="ja-JP" b="0" dirty="0">
                <a:solidFill>
                  <a:srgbClr val="ABB2BF"/>
                </a:solidFill>
                <a:effectLst/>
                <a:latin typeface="Menlo" panose="020B0609030804020204" pitchFamily="49" charset="0"/>
              </a:rPr>
              <a:t> </a:t>
            </a:r>
            <a:r>
              <a:rPr lang="en" altLang="ja-JP" b="0" dirty="0" err="1">
                <a:solidFill>
                  <a:srgbClr val="D19A66"/>
                </a:solidFill>
                <a:effectLst/>
                <a:latin typeface="Menlo" panose="020B0609030804020204" pitchFamily="49" charset="0"/>
              </a:rPr>
              <a:t>href</a:t>
            </a:r>
            <a:r>
              <a:rPr lang="en" altLang="ja-JP" b="0" dirty="0">
                <a:solidFill>
                  <a:srgbClr val="ABB2BF"/>
                </a:solidFill>
                <a:effectLst/>
                <a:latin typeface="Menlo" panose="020B0609030804020204" pitchFamily="49" charset="0"/>
              </a:rPr>
              <a:t>=</a:t>
            </a:r>
            <a:r>
              <a:rPr lang="en" altLang="ja-JP" b="0" dirty="0">
                <a:solidFill>
                  <a:srgbClr val="89CA78"/>
                </a:solidFill>
                <a:effectLst/>
                <a:latin typeface="Menlo" panose="020B0609030804020204" pitchFamily="49" charset="0"/>
              </a:rPr>
              <a:t>"https://</a:t>
            </a:r>
            <a:r>
              <a:rPr lang="en" altLang="ja-JP" b="0" dirty="0" err="1">
                <a:solidFill>
                  <a:srgbClr val="89CA78"/>
                </a:solidFill>
                <a:effectLst/>
                <a:latin typeface="Menlo" panose="020B0609030804020204" pitchFamily="49" charset="0"/>
              </a:rPr>
              <a:t>www.google.com</a:t>
            </a:r>
            <a:r>
              <a:rPr lang="en" altLang="ja-JP" b="0" dirty="0">
                <a:solidFill>
                  <a:srgbClr val="89CA78"/>
                </a:solidFill>
                <a:effectLst/>
                <a:latin typeface="Menlo" panose="020B0609030804020204" pitchFamily="49" charset="0"/>
              </a:rPr>
              <a:t>/"</a:t>
            </a:r>
            <a:r>
              <a:rPr lang="en" altLang="ja-JP" b="0" dirty="0">
                <a:solidFill>
                  <a:srgbClr val="ABB2BF"/>
                </a:solidFill>
                <a:effectLst/>
                <a:latin typeface="Menlo" panose="020B0609030804020204" pitchFamily="49" charset="0"/>
              </a:rPr>
              <a:t>&gt;</a:t>
            </a:r>
            <a:r>
              <a:rPr lang="ja-JP" altLang="en-US" b="0">
                <a:solidFill>
                  <a:srgbClr val="ABB2BF"/>
                </a:solidFill>
                <a:effectLst/>
                <a:latin typeface="Menlo" panose="020B0609030804020204" pitchFamily="49" charset="0"/>
              </a:rPr>
              <a:t>ここが</a:t>
            </a:r>
            <a:r>
              <a:rPr lang="en" altLang="ja-JP" b="0" dirty="0">
                <a:solidFill>
                  <a:srgbClr val="ABB2BF"/>
                </a:solidFill>
                <a:effectLst/>
                <a:latin typeface="Menlo" panose="020B0609030804020204" pitchFamily="49" charset="0"/>
              </a:rPr>
              <a:t>Google</a:t>
            </a:r>
            <a:r>
              <a:rPr lang="ja-JP" altLang="en-US" b="0">
                <a:solidFill>
                  <a:srgbClr val="ABB2BF"/>
                </a:solidFill>
                <a:effectLst/>
                <a:latin typeface="Menlo" panose="020B0609030804020204" pitchFamily="49" charset="0"/>
              </a:rPr>
              <a:t>へのリンクになります。</a:t>
            </a:r>
            <a:r>
              <a:rPr lang="en-US" altLang="ja-JP" b="0" dirty="0">
                <a:solidFill>
                  <a:srgbClr val="ABB2BF"/>
                </a:solidFill>
                <a:effectLst/>
                <a:latin typeface="Menlo" panose="020B0609030804020204" pitchFamily="49" charset="0"/>
              </a:rPr>
              <a:t>&lt;/</a:t>
            </a:r>
            <a:r>
              <a:rPr lang="en" altLang="ja-JP" b="0" dirty="0">
                <a:solidFill>
                  <a:srgbClr val="EF596F"/>
                </a:solidFill>
                <a:effectLst/>
                <a:latin typeface="Menlo" panose="020B0609030804020204" pitchFamily="49" charset="0"/>
              </a:rPr>
              <a:t>a</a:t>
            </a:r>
            <a:r>
              <a:rPr lang="en" altLang="ja-JP" b="0" dirty="0">
                <a:solidFill>
                  <a:srgbClr val="ABB2BF"/>
                </a:solidFill>
                <a:effectLst/>
                <a:latin typeface="Menlo" panose="020B0609030804020204" pitchFamily="49" charset="0"/>
              </a:rPr>
              <a:t>&gt;</a:t>
            </a:r>
          </a:p>
        </p:txBody>
      </p:sp>
      <p:pic>
        <p:nvPicPr>
          <p:cNvPr id="6" name="図 5" descr="テキスト, 手紙&#10;&#10;自動的に生成された説明">
            <a:extLst>
              <a:ext uri="{FF2B5EF4-FFF2-40B4-BE49-F238E27FC236}">
                <a16:creationId xmlns:a16="http://schemas.microsoft.com/office/drawing/2014/main" id="{F8C01BDE-0356-3A37-D16B-F2BB6EE57E76}"/>
              </a:ext>
            </a:extLst>
          </p:cNvPr>
          <p:cNvPicPr>
            <a:picLocks noChangeAspect="1"/>
          </p:cNvPicPr>
          <p:nvPr/>
        </p:nvPicPr>
        <p:blipFill>
          <a:blip r:embed="rId2"/>
          <a:stretch>
            <a:fillRect/>
          </a:stretch>
        </p:blipFill>
        <p:spPr>
          <a:xfrm>
            <a:off x="2901950" y="2111115"/>
            <a:ext cx="6083300" cy="2184400"/>
          </a:xfrm>
          <a:prstGeom prst="rect">
            <a:avLst/>
          </a:prstGeom>
          <a:effectLst>
            <a:outerShdw blurRad="50800" dist="50800" dir="21540000" algn="ctr" rotWithShape="0">
              <a:srgbClr val="000000">
                <a:alpha val="41167"/>
              </a:srgbClr>
            </a:outerShdw>
          </a:effectLst>
        </p:spPr>
      </p:pic>
    </p:spTree>
    <p:extLst>
      <p:ext uri="{BB962C8B-B14F-4D97-AF65-F5344CB8AC3E}">
        <p14:creationId xmlns:p14="http://schemas.microsoft.com/office/powerpoint/2010/main" val="236754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endPar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7B555DFD-B725-507D-491A-703CA2C53893}"/>
              </a:ext>
            </a:extLst>
          </p:cNvPr>
          <p:cNvSpPr txBox="1"/>
          <p:nvPr/>
        </p:nvSpPr>
        <p:spPr>
          <a:xfrm>
            <a:off x="708454" y="2228671"/>
            <a:ext cx="11079891" cy="1200329"/>
          </a:xfrm>
          <a:prstGeom prst="rect">
            <a:avLst/>
          </a:prstGeom>
          <a:noFill/>
        </p:spPr>
        <p:txBody>
          <a:bodyPr wrap="square" rtlCol="0">
            <a:spAutoFit/>
          </a:bodyPr>
          <a:lstStyle/>
          <a:p>
            <a:r>
              <a:rPr lang="ja-JP" altLang="en-US" sz="2400"/>
              <a:t>タグによってそれぞれの役割があり、基本的に開始タグと終了タグで囲まれたコンテンツが表示されます。</a:t>
            </a:r>
            <a:endParaRPr lang="en-US" altLang="ja-JP" sz="2400" dirty="0"/>
          </a:p>
          <a:p>
            <a:r>
              <a:rPr lang="en-US" altLang="ja-JP" sz="2400" dirty="0"/>
              <a:t>(</a:t>
            </a:r>
            <a:r>
              <a:rPr lang="ja-JP" altLang="en-US" sz="2400"/>
              <a:t>終了タグが必要ないタグもあります。</a:t>
            </a:r>
            <a:r>
              <a:rPr lang="en" altLang="ja-JP" sz="2400" dirty="0" err="1"/>
              <a:t>img</a:t>
            </a:r>
            <a:r>
              <a:rPr lang="ja-JP" altLang="en-US" sz="2400"/>
              <a:t>タグなど</a:t>
            </a:r>
            <a:r>
              <a:rPr lang="en-US" altLang="ja-JP" sz="2400" dirty="0"/>
              <a:t>)</a:t>
            </a:r>
            <a:endParaRPr kumimoji="1" lang="ja-JP" altLang="en-US" sz="2400"/>
          </a:p>
        </p:txBody>
      </p:sp>
      <p:sp>
        <p:nvSpPr>
          <p:cNvPr id="7" name="AutoShape 6">
            <a:extLst>
              <a:ext uri="{FF2B5EF4-FFF2-40B4-BE49-F238E27FC236}">
                <a16:creationId xmlns:a16="http://schemas.microsoft.com/office/drawing/2014/main" id="{911CDD07-39B7-FE8D-878B-1503A3FC80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6394639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176</Words>
  <Application>Microsoft Macintosh PowerPoint</Application>
  <PresentationFormat>ワイド画面</PresentationFormat>
  <Paragraphs>16</Paragraphs>
  <Slides>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Google Sans</vt:lpstr>
      <vt:lpstr>Hiragino Sans W4</vt:lpstr>
      <vt:lpstr>游ゴシック</vt:lpstr>
      <vt:lpstr>游ゴシック Light</vt:lpstr>
      <vt:lpstr>arial</vt:lpstr>
      <vt:lpstr>Menlo</vt:lpstr>
      <vt:lpstr>Open Sans</vt:lpstr>
      <vt:lpstr>Office テーマ</vt:lpstr>
      <vt:lpstr> Hackathon Web入門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Hackathon Web入門</dc:title>
  <dc:creator>出雲井理輝_津山</dc:creator>
  <cp:lastModifiedBy>出雲井理輝_津山</cp:lastModifiedBy>
  <cp:revision>2</cp:revision>
  <dcterms:created xsi:type="dcterms:W3CDTF">2023-05-05T06:02:37Z</dcterms:created>
  <dcterms:modified xsi:type="dcterms:W3CDTF">2023-05-05T08:53:31Z</dcterms:modified>
</cp:coreProperties>
</file>