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9"/>
  </p:notesMasterIdLst>
  <p:sldIdLst>
    <p:sldId id="256" r:id="rId5"/>
    <p:sldId id="257" r:id="rId6"/>
    <p:sldId id="259" r:id="rId7"/>
    <p:sldId id="258" r:id="rId8"/>
    <p:sldId id="276" r:id="rId9"/>
    <p:sldId id="277" r:id="rId10"/>
    <p:sldId id="278" r:id="rId11"/>
    <p:sldId id="266" r:id="rId12"/>
    <p:sldId id="279" r:id="rId13"/>
    <p:sldId id="281" r:id="rId14"/>
    <p:sldId id="280" r:id="rId15"/>
    <p:sldId id="282" r:id="rId16"/>
    <p:sldId id="283" r:id="rId17"/>
    <p:sldId id="273" r:id="rId18"/>
    <p:sldId id="260" r:id="rId19"/>
    <p:sldId id="284" r:id="rId20"/>
    <p:sldId id="285" r:id="rId21"/>
    <p:sldId id="286" r:id="rId22"/>
    <p:sldId id="287" r:id="rId23"/>
    <p:sldId id="288" r:id="rId24"/>
    <p:sldId id="289" r:id="rId25"/>
    <p:sldId id="290" r:id="rId26"/>
    <p:sldId id="267"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718F15-45B9-4B79-8F60-F21278A1CB0A}" v="2062" dt="2023-09-13T08:15:02.0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100" d="100"/>
          <a:sy n="100" d="100"/>
        </p:scale>
        <p:origin x="235" y="-49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9/12/2023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9/12/2023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9/12/2023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9/12/2023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9/12/2023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9/12/2023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9/12/2023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9/12/2023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9/12/2023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9/12/2023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9/12/2023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32458" y="1332570"/>
            <a:ext cx="7096933" cy="1879600"/>
          </a:xfrm>
        </p:spPr>
        <p:txBody>
          <a:bodyPr/>
          <a:lstStyle/>
          <a:p>
            <a:r>
              <a:rPr lang="en-US" dirty="0"/>
              <a:t>Diamond Price Prediction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568872" y="5651555"/>
            <a:ext cx="5348921" cy="508883"/>
          </a:xfrm>
        </p:spPr>
        <p:txBody>
          <a:bodyPr vert="horz" lIns="91440" tIns="45720" rIns="91440" bIns="45720" rtlCol="0" anchor="t">
            <a:noAutofit/>
          </a:bodyPr>
          <a:lstStyle/>
          <a:p>
            <a:r>
              <a:rPr lang="en-US" dirty="0"/>
              <a:t>WISDOM IZUCHUKWU ADIKE</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009837" y="144517"/>
            <a:ext cx="9796700" cy="721218"/>
          </a:xfrm>
        </p:spPr>
        <p:txBody>
          <a:bodyPr/>
          <a:lstStyle/>
          <a:p>
            <a:r>
              <a:rPr lang="en-US" dirty="0"/>
              <a:t>Main Objective of the Analysis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01838" y="1947398"/>
            <a:ext cx="10471112" cy="3401851"/>
          </a:xfrm>
        </p:spPr>
        <p:txBody>
          <a:bodyPr vert="horz" lIns="91440" tIns="45720" rIns="91440" bIns="45720" rtlCol="0" anchor="t">
            <a:normAutofit/>
          </a:bodyPr>
          <a:lstStyle/>
          <a:p>
            <a:r>
              <a:rPr lang="en-US" sz="3200" dirty="0">
                <a:ea typeface="+mn-lt"/>
                <a:cs typeface="+mn-lt"/>
              </a:rPr>
              <a:t>In this section, I'm visualizing feature correlations through </a:t>
            </a:r>
            <a:r>
              <a:rPr lang="en-US" sz="3200" err="1">
                <a:ea typeface="+mn-lt"/>
                <a:cs typeface="+mn-lt"/>
              </a:rPr>
              <a:t>pairplots</a:t>
            </a:r>
            <a:r>
              <a:rPr lang="en-US" sz="3200" dirty="0">
                <a:ea typeface="+mn-lt"/>
                <a:cs typeface="+mn-lt"/>
              </a:rPr>
              <a:t> to identify relevant features. Following that, I'll construct various regression models using advanced techniques, including </a:t>
            </a:r>
            <a:r>
              <a:rPr lang="en-US" sz="3200" err="1">
                <a:ea typeface="+mn-lt"/>
                <a:cs typeface="+mn-lt"/>
              </a:rPr>
              <a:t>GridSearch</a:t>
            </a:r>
            <a:r>
              <a:rPr lang="en-US" sz="3200" dirty="0">
                <a:ea typeface="+mn-lt"/>
                <a:cs typeface="+mn-lt"/>
              </a:rPr>
              <a:t>, ML pipelines, and hyperparameter tuning. The objective is to obtain the most accurate predictive model while highlighting the shortcomings of each model.</a:t>
            </a:r>
            <a:endParaRPr lang="en-US" sz="3200"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DIAMOND PRICE PREDICTION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289098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869699" y="135759"/>
            <a:ext cx="9796700" cy="694943"/>
          </a:xfrm>
        </p:spPr>
        <p:txBody>
          <a:bodyPr/>
          <a:lstStyle/>
          <a:p>
            <a:r>
              <a:rPr lang="en-US" dirty="0">
                <a:ea typeface="+mj-lt"/>
                <a:cs typeface="+mj-lt"/>
              </a:rPr>
              <a:t>Data Analysis 01</a:t>
            </a:r>
            <a:endParaRPr lang="en-US" dirty="0"/>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4503944" y="5171421"/>
            <a:ext cx="4259347" cy="1181994"/>
          </a:xfrm>
        </p:spPr>
        <p:txBody>
          <a:bodyPr vert="horz" lIns="91440" tIns="45720" rIns="91440" bIns="45720" rtlCol="0" anchor="t">
            <a:noAutofit/>
          </a:bodyPr>
          <a:lstStyle/>
          <a:p>
            <a:r>
              <a:rPr lang="en-US" dirty="0"/>
              <a:t>From the both tables, you will notice we converted the ordinal categorical variable 'cut' to a numerical variable.</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DIAMOND PRICE PREDICTION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pic>
        <p:nvPicPr>
          <p:cNvPr id="19" name="Picture 18" descr="A table with numbers and letters&#10;&#10;Description automatically generated">
            <a:extLst>
              <a:ext uri="{FF2B5EF4-FFF2-40B4-BE49-F238E27FC236}">
                <a16:creationId xmlns:a16="http://schemas.microsoft.com/office/drawing/2014/main" id="{E8632D89-55CB-F45D-C858-E3DF0ABEFDC7}"/>
              </a:ext>
            </a:extLst>
          </p:cNvPr>
          <p:cNvPicPr>
            <a:picLocks noChangeAspect="1"/>
          </p:cNvPicPr>
          <p:nvPr/>
        </p:nvPicPr>
        <p:blipFill>
          <a:blip r:embed="rId2"/>
          <a:stretch>
            <a:fillRect/>
          </a:stretch>
        </p:blipFill>
        <p:spPr>
          <a:xfrm>
            <a:off x="360890" y="1238333"/>
            <a:ext cx="5759599" cy="3575539"/>
          </a:xfrm>
          <a:prstGeom prst="rect">
            <a:avLst/>
          </a:prstGeom>
        </p:spPr>
      </p:pic>
      <p:pic>
        <p:nvPicPr>
          <p:cNvPr id="3" name="Picture 2" descr="A table with numbers and letters&#10;&#10;Description automatically generated">
            <a:extLst>
              <a:ext uri="{FF2B5EF4-FFF2-40B4-BE49-F238E27FC236}">
                <a16:creationId xmlns:a16="http://schemas.microsoft.com/office/drawing/2014/main" id="{0584B6CB-4B1E-1E28-14E7-7837F0A0C03E}"/>
              </a:ext>
            </a:extLst>
          </p:cNvPr>
          <p:cNvPicPr>
            <a:picLocks noChangeAspect="1"/>
          </p:cNvPicPr>
          <p:nvPr/>
        </p:nvPicPr>
        <p:blipFill>
          <a:blip r:embed="rId3"/>
          <a:stretch>
            <a:fillRect/>
          </a:stretch>
        </p:blipFill>
        <p:spPr>
          <a:xfrm>
            <a:off x="6633780" y="1239384"/>
            <a:ext cx="5283199" cy="3573439"/>
          </a:xfrm>
          <a:prstGeom prst="rect">
            <a:avLst/>
          </a:prstGeom>
        </p:spPr>
      </p:pic>
      <p:sp>
        <p:nvSpPr>
          <p:cNvPr id="4" name="Arrow: Right 3">
            <a:extLst>
              <a:ext uri="{FF2B5EF4-FFF2-40B4-BE49-F238E27FC236}">
                <a16:creationId xmlns:a16="http://schemas.microsoft.com/office/drawing/2014/main" id="{89367C2A-F96E-7D43-D868-58A8876CFD54}"/>
              </a:ext>
            </a:extLst>
          </p:cNvPr>
          <p:cNvSpPr/>
          <p:nvPr/>
        </p:nvSpPr>
        <p:spPr>
          <a:xfrm>
            <a:off x="6183586" y="2925379"/>
            <a:ext cx="367862" cy="2102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3474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869699" y="135759"/>
            <a:ext cx="9796700" cy="694943"/>
          </a:xfrm>
        </p:spPr>
        <p:txBody>
          <a:bodyPr/>
          <a:lstStyle/>
          <a:p>
            <a:r>
              <a:rPr lang="en-US" dirty="0">
                <a:ea typeface="+mj-lt"/>
                <a:cs typeface="+mj-lt"/>
              </a:rPr>
              <a:t>Data Analysis 02</a:t>
            </a:r>
            <a:endParaRPr lang="en-US" dirty="0"/>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4503944" y="5171421"/>
            <a:ext cx="4259347" cy="700270"/>
          </a:xfrm>
        </p:spPr>
        <p:txBody>
          <a:bodyPr vert="horz" lIns="91440" tIns="45720" rIns="91440" bIns="45720" rtlCol="0" anchor="t">
            <a:noAutofit/>
          </a:bodyPr>
          <a:lstStyle/>
          <a:p>
            <a:r>
              <a:rPr lang="en-US" dirty="0"/>
              <a:t>Performed One-Hot encoding on the continuous categorical variables.</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DIAMOND PRICE PREDICTION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pic>
        <p:nvPicPr>
          <p:cNvPr id="3" name="Picture 2" descr="A screenshot of a table&#10;&#10;Description automatically generated">
            <a:extLst>
              <a:ext uri="{FF2B5EF4-FFF2-40B4-BE49-F238E27FC236}">
                <a16:creationId xmlns:a16="http://schemas.microsoft.com/office/drawing/2014/main" id="{0584B6CB-4B1E-1E28-14E7-7837F0A0C03E}"/>
              </a:ext>
            </a:extLst>
          </p:cNvPr>
          <p:cNvPicPr>
            <a:picLocks noChangeAspect="1"/>
          </p:cNvPicPr>
          <p:nvPr/>
        </p:nvPicPr>
        <p:blipFill>
          <a:blip r:embed="rId2"/>
          <a:stretch>
            <a:fillRect/>
          </a:stretch>
        </p:blipFill>
        <p:spPr>
          <a:xfrm>
            <a:off x="800540" y="1002065"/>
            <a:ext cx="10170508" cy="3785317"/>
          </a:xfrm>
          <a:prstGeom prst="rect">
            <a:avLst/>
          </a:prstGeom>
        </p:spPr>
      </p:pic>
    </p:spTree>
    <p:extLst>
      <p:ext uri="{BB962C8B-B14F-4D97-AF65-F5344CB8AC3E}">
        <p14:creationId xmlns:p14="http://schemas.microsoft.com/office/powerpoint/2010/main" val="2955925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869699" y="135759"/>
            <a:ext cx="9796700" cy="694943"/>
          </a:xfrm>
        </p:spPr>
        <p:txBody>
          <a:bodyPr/>
          <a:lstStyle/>
          <a:p>
            <a:r>
              <a:rPr lang="en-US" dirty="0">
                <a:ea typeface="+mj-lt"/>
                <a:cs typeface="+mj-lt"/>
              </a:rPr>
              <a:t>Data Analysis 03</a:t>
            </a:r>
            <a:endParaRPr lang="en-US" dirty="0"/>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6448358" y="2850387"/>
            <a:ext cx="5108932" cy="700271"/>
          </a:xfrm>
        </p:spPr>
        <p:txBody>
          <a:bodyPr vert="horz" lIns="91440" tIns="45720" rIns="91440" bIns="45720" rtlCol="0" anchor="t">
            <a:noAutofit/>
          </a:bodyPr>
          <a:lstStyle/>
          <a:p>
            <a:r>
              <a:rPr lang="en-US" dirty="0"/>
              <a:t>A </a:t>
            </a:r>
            <a:r>
              <a:rPr lang="en-US" dirty="0" err="1"/>
              <a:t>pairplot</a:t>
            </a:r>
            <a:r>
              <a:rPr lang="en-US" dirty="0"/>
              <a:t> showcasing the relationship and the trend between the diamond features.</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DIAMOND PRICE PREDICTION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pic>
        <p:nvPicPr>
          <p:cNvPr id="3" name="Picture 2">
            <a:extLst>
              <a:ext uri="{FF2B5EF4-FFF2-40B4-BE49-F238E27FC236}">
                <a16:creationId xmlns:a16="http://schemas.microsoft.com/office/drawing/2014/main" id="{0584B6CB-4B1E-1E28-14E7-7837F0A0C03E}"/>
              </a:ext>
            </a:extLst>
          </p:cNvPr>
          <p:cNvPicPr>
            <a:picLocks noChangeAspect="1"/>
          </p:cNvPicPr>
          <p:nvPr/>
        </p:nvPicPr>
        <p:blipFill>
          <a:blip r:embed="rId2"/>
          <a:stretch>
            <a:fillRect/>
          </a:stretch>
        </p:blipFill>
        <p:spPr>
          <a:xfrm>
            <a:off x="795680" y="896962"/>
            <a:ext cx="5047674" cy="4608627"/>
          </a:xfrm>
          <a:prstGeom prst="rect">
            <a:avLst/>
          </a:prstGeom>
        </p:spPr>
      </p:pic>
    </p:spTree>
    <p:extLst>
      <p:ext uri="{BB962C8B-B14F-4D97-AF65-F5344CB8AC3E}">
        <p14:creationId xmlns:p14="http://schemas.microsoft.com/office/powerpoint/2010/main" val="2582540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DIAMOND PRICE PREDICTION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14</a:t>
            </a:fld>
            <a:endParaRPr lang="en-US" dirty="0"/>
          </a:p>
        </p:txBody>
      </p:sp>
      <p:sp>
        <p:nvSpPr>
          <p:cNvPr id="9" name="Title 8">
            <a:extLst>
              <a:ext uri="{FF2B5EF4-FFF2-40B4-BE49-F238E27FC236}">
                <a16:creationId xmlns:a16="http://schemas.microsoft.com/office/drawing/2014/main" id="{9220F062-DAD9-C509-5188-0FE06A92BBC6}"/>
              </a:ext>
            </a:extLst>
          </p:cNvPr>
          <p:cNvSpPr>
            <a:spLocks noGrp="1"/>
          </p:cNvSpPr>
          <p:nvPr>
            <p:ph type="title"/>
          </p:nvPr>
        </p:nvSpPr>
        <p:spPr>
          <a:xfrm>
            <a:off x="3611756" y="2376268"/>
            <a:ext cx="4968489" cy="2416323"/>
          </a:xfrm>
        </p:spPr>
        <p:txBody>
          <a:bodyPr/>
          <a:lstStyle/>
          <a:p>
            <a:r>
              <a:rPr lang="en-US" dirty="0"/>
              <a:t>Machine Learning Analysis and Findings</a:t>
            </a:r>
          </a:p>
        </p:txBody>
      </p:sp>
    </p:spTree>
    <p:extLst>
      <p:ext uri="{BB962C8B-B14F-4D97-AF65-F5344CB8AC3E}">
        <p14:creationId xmlns:p14="http://schemas.microsoft.com/office/powerpoint/2010/main" val="2639983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93767" y="240863"/>
            <a:ext cx="9779183" cy="1308045"/>
          </a:xfrm>
        </p:spPr>
        <p:txBody>
          <a:bodyPr/>
          <a:lstStyle/>
          <a:p>
            <a:r>
              <a:rPr lang="en-US" dirty="0"/>
              <a:t>Machine Learning Analysis and Findings.</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DIAMOND PRICE PREDICTION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7" name="Content Placeholder 6">
            <a:extLst>
              <a:ext uri="{FF2B5EF4-FFF2-40B4-BE49-F238E27FC236}">
                <a16:creationId xmlns:a16="http://schemas.microsoft.com/office/drawing/2014/main" id="{46A20549-717A-F8DE-3112-959E45B58C4C}"/>
              </a:ext>
            </a:extLst>
          </p:cNvPr>
          <p:cNvSpPr>
            <a:spLocks noGrp="1"/>
          </p:cNvSpPr>
          <p:nvPr>
            <p:ph idx="1"/>
          </p:nvPr>
        </p:nvSpPr>
        <p:spPr>
          <a:xfrm>
            <a:off x="1185009" y="2087563"/>
            <a:ext cx="10190837" cy="3401847"/>
          </a:xfrm>
        </p:spPr>
        <p:txBody>
          <a:bodyPr vert="horz" lIns="91440" tIns="45720" rIns="91440" bIns="45720" rtlCol="0" anchor="t">
            <a:noAutofit/>
          </a:bodyPr>
          <a:lstStyle/>
          <a:p>
            <a:r>
              <a:rPr lang="en-US" sz="3000" dirty="0">
                <a:ea typeface="+mn-lt"/>
                <a:cs typeface="+mn-lt"/>
              </a:rPr>
              <a:t>In the upcoming analysis, I will conduct a comparison among four distinct regression models: Vanilla, Lasso, Ridge, and </a:t>
            </a:r>
            <a:r>
              <a:rPr lang="en-US" sz="3000" dirty="0" err="1">
                <a:ea typeface="+mn-lt"/>
                <a:cs typeface="+mn-lt"/>
              </a:rPr>
              <a:t>ElasticNet</a:t>
            </a:r>
            <a:r>
              <a:rPr lang="en-US" sz="3000" dirty="0">
                <a:ea typeface="+mn-lt"/>
                <a:cs typeface="+mn-lt"/>
              </a:rPr>
              <a:t>. The primary focus will be on assessing their accuracy in predicting Diamond prices. To achieve robust modeling, I'll employ various techniques including standard scaling, polynomial effects, regularization regression, cross-validation, and grid search. I'll also evaluate model performance using metrics such as RMS and R2 Score.</a:t>
            </a:r>
            <a:endParaRPr lang="en-US" sz="3000" dirty="0"/>
          </a:p>
        </p:txBody>
      </p:sp>
    </p:spTree>
    <p:extLst>
      <p:ext uri="{BB962C8B-B14F-4D97-AF65-F5344CB8AC3E}">
        <p14:creationId xmlns:p14="http://schemas.microsoft.com/office/powerpoint/2010/main" val="4212917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869699" y="135759"/>
            <a:ext cx="9796700" cy="694943"/>
          </a:xfrm>
        </p:spPr>
        <p:txBody>
          <a:bodyPr/>
          <a:lstStyle/>
          <a:p>
            <a:r>
              <a:rPr lang="en-US" dirty="0"/>
              <a:t>Machine Learning Analysis 01</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6746150" y="1431490"/>
            <a:ext cx="4898726" cy="3520546"/>
          </a:xfrm>
        </p:spPr>
        <p:txBody>
          <a:bodyPr vert="horz" lIns="91440" tIns="45720" rIns="91440" bIns="45720" rtlCol="0" anchor="t">
            <a:noAutofit/>
          </a:bodyPr>
          <a:lstStyle/>
          <a:p>
            <a:r>
              <a:rPr lang="en-US" b="1" dirty="0">
                <a:solidFill>
                  <a:schemeClr val="accent1"/>
                </a:solidFill>
              </a:rPr>
              <a:t>Vanilla Regression Model:</a:t>
            </a:r>
          </a:p>
          <a:p>
            <a:endParaRPr lang="en-US" dirty="0"/>
          </a:p>
          <a:p>
            <a:r>
              <a:rPr lang="en-US" dirty="0"/>
              <a:t>Model features and parameter:</a:t>
            </a:r>
          </a:p>
          <a:p>
            <a:pPr marL="342900" indent="-342900">
              <a:buChar char="•"/>
            </a:pPr>
            <a:r>
              <a:rPr lang="en-US" dirty="0"/>
              <a:t>Model: </a:t>
            </a:r>
            <a:r>
              <a:rPr lang="en-US" err="1"/>
              <a:t>LinearRegression</a:t>
            </a:r>
            <a:r>
              <a:rPr lang="en-US" dirty="0"/>
              <a:t>()</a:t>
            </a:r>
          </a:p>
          <a:p>
            <a:pPr marL="342900" indent="-342900">
              <a:buChar char="•"/>
            </a:pPr>
            <a:r>
              <a:rPr lang="en-US" dirty="0"/>
              <a:t>Polynomial features: Degree = 2</a:t>
            </a:r>
          </a:p>
          <a:p>
            <a:pPr marL="342900" indent="-342900">
              <a:buChar char="•"/>
            </a:pPr>
            <a:r>
              <a:rPr lang="en-US" dirty="0" err="1"/>
              <a:t>StandardScaler</a:t>
            </a:r>
            <a:endParaRPr lang="en-US"/>
          </a:p>
          <a:p>
            <a:endParaRPr lang="en-US" b="1" dirty="0"/>
          </a:p>
          <a:p>
            <a:endParaRPr lang="en-US" b="1"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DIAMOND PRICE PREDICTION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pic>
        <p:nvPicPr>
          <p:cNvPr id="3" name="Picture 2" descr="A graph with blue dots&#10;&#10;Description automatically generated">
            <a:extLst>
              <a:ext uri="{FF2B5EF4-FFF2-40B4-BE49-F238E27FC236}">
                <a16:creationId xmlns:a16="http://schemas.microsoft.com/office/drawing/2014/main" id="{0584B6CB-4B1E-1E28-14E7-7837F0A0C03E}"/>
              </a:ext>
            </a:extLst>
          </p:cNvPr>
          <p:cNvPicPr>
            <a:picLocks noChangeAspect="1"/>
          </p:cNvPicPr>
          <p:nvPr/>
        </p:nvPicPr>
        <p:blipFill>
          <a:blip r:embed="rId2"/>
          <a:stretch>
            <a:fillRect/>
          </a:stretch>
        </p:blipFill>
        <p:spPr>
          <a:xfrm>
            <a:off x="471611" y="1432647"/>
            <a:ext cx="5932294" cy="3537255"/>
          </a:xfrm>
          <a:prstGeom prst="rect">
            <a:avLst/>
          </a:prstGeom>
        </p:spPr>
      </p:pic>
      <p:graphicFrame>
        <p:nvGraphicFramePr>
          <p:cNvPr id="4" name="Table 3">
            <a:extLst>
              <a:ext uri="{FF2B5EF4-FFF2-40B4-BE49-F238E27FC236}">
                <a16:creationId xmlns:a16="http://schemas.microsoft.com/office/drawing/2014/main" id="{47217ED7-3608-ED1E-FB3D-4A2C8E349BE3}"/>
              </a:ext>
            </a:extLst>
          </p:cNvPr>
          <p:cNvGraphicFramePr>
            <a:graphicFrameLocks noGrp="1"/>
          </p:cNvGraphicFramePr>
          <p:nvPr>
            <p:extLst>
              <p:ext uri="{D42A27DB-BD31-4B8C-83A1-F6EECF244321}">
                <p14:modId xmlns:p14="http://schemas.microsoft.com/office/powerpoint/2010/main" val="1206188760"/>
              </p:ext>
            </p:extLst>
          </p:nvPr>
        </p:nvGraphicFramePr>
        <p:xfrm>
          <a:off x="6793886" y="4155755"/>
          <a:ext cx="5015609" cy="804192"/>
        </p:xfrm>
        <a:graphic>
          <a:graphicData uri="http://schemas.openxmlformats.org/drawingml/2006/table">
            <a:tbl>
              <a:tblPr firstRow="1" bandRow="1">
                <a:tableStyleId>{5C22544A-7EE6-4342-B048-85BDC9FD1C3A}</a:tableStyleId>
              </a:tblPr>
              <a:tblGrid>
                <a:gridCol w="2559099">
                  <a:extLst>
                    <a:ext uri="{9D8B030D-6E8A-4147-A177-3AD203B41FA5}">
                      <a16:colId xmlns:a16="http://schemas.microsoft.com/office/drawing/2014/main" val="2339252790"/>
                    </a:ext>
                  </a:extLst>
                </a:gridCol>
                <a:gridCol w="2456510">
                  <a:extLst>
                    <a:ext uri="{9D8B030D-6E8A-4147-A177-3AD203B41FA5}">
                      <a16:colId xmlns:a16="http://schemas.microsoft.com/office/drawing/2014/main" val="2878637505"/>
                    </a:ext>
                  </a:extLst>
                </a:gridCol>
              </a:tblGrid>
              <a:tr h="402096">
                <a:tc>
                  <a:txBody>
                    <a:bodyPr/>
                    <a:lstStyle/>
                    <a:p>
                      <a:r>
                        <a:rPr lang="en-US" dirty="0"/>
                        <a:t>RMSE Score</a:t>
                      </a:r>
                    </a:p>
                  </a:txBody>
                  <a:tcPr/>
                </a:tc>
                <a:tc>
                  <a:txBody>
                    <a:bodyPr/>
                    <a:lstStyle/>
                    <a:p>
                      <a:r>
                        <a:rPr lang="en-US" dirty="0"/>
                        <a:t>R2 Score</a:t>
                      </a:r>
                    </a:p>
                  </a:txBody>
                  <a:tcPr/>
                </a:tc>
                <a:extLst>
                  <a:ext uri="{0D108BD9-81ED-4DB2-BD59-A6C34878D82A}">
                    <a16:rowId xmlns:a16="http://schemas.microsoft.com/office/drawing/2014/main" val="424458023"/>
                  </a:ext>
                </a:extLst>
              </a:tr>
              <a:tr h="402096">
                <a:tc>
                  <a:txBody>
                    <a:bodyPr/>
                    <a:lstStyle/>
                    <a:p>
                      <a:pPr lvl="0">
                        <a:buNone/>
                      </a:pPr>
                      <a:r>
                        <a:rPr lang="en-US" sz="1800" b="0" i="0" u="none" strike="noStrike" noProof="0" dirty="0">
                          <a:latin typeface="Tenorite"/>
                        </a:rPr>
                        <a:t>1588.8188353340868</a:t>
                      </a:r>
                      <a:endParaRPr lang="en-US" dirty="0"/>
                    </a:p>
                  </a:txBody>
                  <a:tcPr/>
                </a:tc>
                <a:tc>
                  <a:txBody>
                    <a:bodyPr/>
                    <a:lstStyle/>
                    <a:p>
                      <a:pPr lvl="0">
                        <a:buNone/>
                      </a:pPr>
                      <a:r>
                        <a:rPr lang="en-US" sz="1800" b="0" i="0" u="none" strike="noStrike" noProof="0" dirty="0">
                          <a:latin typeface="Tenorite"/>
                        </a:rPr>
                        <a:t>0.8369282829489186</a:t>
                      </a:r>
                      <a:endParaRPr lang="en-US" dirty="0"/>
                    </a:p>
                  </a:txBody>
                  <a:tcPr/>
                </a:tc>
                <a:extLst>
                  <a:ext uri="{0D108BD9-81ED-4DB2-BD59-A6C34878D82A}">
                    <a16:rowId xmlns:a16="http://schemas.microsoft.com/office/drawing/2014/main" val="261055679"/>
                  </a:ext>
                </a:extLst>
              </a:tr>
            </a:tbl>
          </a:graphicData>
        </a:graphic>
      </p:graphicFrame>
    </p:spTree>
    <p:extLst>
      <p:ext uri="{BB962C8B-B14F-4D97-AF65-F5344CB8AC3E}">
        <p14:creationId xmlns:p14="http://schemas.microsoft.com/office/powerpoint/2010/main" val="4155763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869699" y="135759"/>
            <a:ext cx="9796700" cy="694943"/>
          </a:xfrm>
        </p:spPr>
        <p:txBody>
          <a:bodyPr/>
          <a:lstStyle/>
          <a:p>
            <a:r>
              <a:rPr lang="en-US" dirty="0"/>
              <a:t>Machine Learning Analysis 02</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6746150" y="1431490"/>
            <a:ext cx="5196519" cy="4448959"/>
          </a:xfrm>
        </p:spPr>
        <p:txBody>
          <a:bodyPr vert="horz" lIns="91440" tIns="45720" rIns="91440" bIns="45720" rtlCol="0" anchor="t">
            <a:noAutofit/>
          </a:bodyPr>
          <a:lstStyle/>
          <a:p>
            <a:r>
              <a:rPr lang="en-US" b="1" dirty="0">
                <a:solidFill>
                  <a:schemeClr val="accent1"/>
                </a:solidFill>
              </a:rPr>
              <a:t>Lasso Regression Model:</a:t>
            </a:r>
          </a:p>
          <a:p>
            <a:endParaRPr lang="en-US" dirty="0"/>
          </a:p>
          <a:p>
            <a:r>
              <a:rPr lang="en-US" dirty="0"/>
              <a:t>Model features and parameter:</a:t>
            </a:r>
          </a:p>
          <a:p>
            <a:pPr marL="342900" indent="-342900">
              <a:buChar char="•"/>
            </a:pPr>
            <a:r>
              <a:rPr lang="en-US" sz="1900" dirty="0"/>
              <a:t>Model: </a:t>
            </a:r>
            <a:r>
              <a:rPr lang="en-US" sz="1900" dirty="0" err="1"/>
              <a:t>LassoCV</a:t>
            </a:r>
            <a:r>
              <a:rPr lang="en-US" sz="1900" dirty="0"/>
              <a:t>()</a:t>
            </a:r>
          </a:p>
          <a:p>
            <a:pPr marL="342900" indent="-342900">
              <a:buChar char="•"/>
            </a:pPr>
            <a:r>
              <a:rPr lang="en-US" sz="1900" dirty="0"/>
              <a:t>Polynomial features: Degree = 2</a:t>
            </a:r>
          </a:p>
          <a:p>
            <a:pPr marL="342900" indent="-342900">
              <a:buChar char="•"/>
            </a:pPr>
            <a:r>
              <a:rPr lang="en-US" sz="1900" dirty="0" err="1"/>
              <a:t>StandardScaler</a:t>
            </a:r>
            <a:endParaRPr lang="en-US" sz="1900" dirty="0"/>
          </a:p>
          <a:p>
            <a:pPr marL="342900" indent="-342900">
              <a:buChar char="•"/>
            </a:pPr>
            <a:r>
              <a:rPr lang="en-US" sz="1900" dirty="0"/>
              <a:t>Alpha = </a:t>
            </a:r>
            <a:r>
              <a:rPr lang="en-US" sz="1900" dirty="0">
                <a:ea typeface="+mn-lt"/>
                <a:cs typeface="+mn-lt"/>
              </a:rPr>
              <a:t>5.3792</a:t>
            </a:r>
            <a:endParaRPr lang="en-US" sz="1900" dirty="0"/>
          </a:p>
          <a:p>
            <a:pPr marL="342900" indent="-342900">
              <a:buChar char="•"/>
            </a:pPr>
            <a:r>
              <a:rPr lang="en-US" sz="1900" dirty="0" err="1"/>
              <a:t>max_iter</a:t>
            </a:r>
            <a:r>
              <a:rPr lang="en-US" sz="1900" dirty="0"/>
              <a:t> = 10,000</a:t>
            </a:r>
          </a:p>
          <a:p>
            <a:endParaRPr lang="en-US" b="1" dirty="0"/>
          </a:p>
          <a:p>
            <a:endParaRPr lang="en-US" b="1"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DIAMOND PRICE PREDICTION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dirty="0"/>
          </a:p>
        </p:txBody>
      </p:sp>
      <p:pic>
        <p:nvPicPr>
          <p:cNvPr id="3" name="Picture 2" descr="A graph with orange dots&#10;&#10;Description automatically generated">
            <a:extLst>
              <a:ext uri="{FF2B5EF4-FFF2-40B4-BE49-F238E27FC236}">
                <a16:creationId xmlns:a16="http://schemas.microsoft.com/office/drawing/2014/main" id="{0584B6CB-4B1E-1E28-14E7-7837F0A0C03E}"/>
              </a:ext>
            </a:extLst>
          </p:cNvPr>
          <p:cNvPicPr>
            <a:picLocks noChangeAspect="1"/>
          </p:cNvPicPr>
          <p:nvPr/>
        </p:nvPicPr>
        <p:blipFill>
          <a:blip r:embed="rId2"/>
          <a:stretch>
            <a:fillRect/>
          </a:stretch>
        </p:blipFill>
        <p:spPr>
          <a:xfrm>
            <a:off x="532653" y="1502716"/>
            <a:ext cx="5871519" cy="3546013"/>
          </a:xfrm>
          <a:prstGeom prst="rect">
            <a:avLst/>
          </a:prstGeom>
        </p:spPr>
      </p:pic>
      <p:graphicFrame>
        <p:nvGraphicFramePr>
          <p:cNvPr id="4" name="Table 3">
            <a:extLst>
              <a:ext uri="{FF2B5EF4-FFF2-40B4-BE49-F238E27FC236}">
                <a16:creationId xmlns:a16="http://schemas.microsoft.com/office/drawing/2014/main" id="{47217ED7-3608-ED1E-FB3D-4A2C8E349BE3}"/>
              </a:ext>
            </a:extLst>
          </p:cNvPr>
          <p:cNvGraphicFramePr>
            <a:graphicFrameLocks noGrp="1"/>
          </p:cNvGraphicFramePr>
          <p:nvPr>
            <p:extLst>
              <p:ext uri="{D42A27DB-BD31-4B8C-83A1-F6EECF244321}">
                <p14:modId xmlns:p14="http://schemas.microsoft.com/office/powerpoint/2010/main" val="2368457764"/>
              </p:ext>
            </p:extLst>
          </p:nvPr>
        </p:nvGraphicFramePr>
        <p:xfrm>
          <a:off x="6863955" y="4961548"/>
          <a:ext cx="5015609" cy="787475"/>
        </p:xfrm>
        <a:graphic>
          <a:graphicData uri="http://schemas.openxmlformats.org/drawingml/2006/table">
            <a:tbl>
              <a:tblPr firstRow="1" bandRow="1">
                <a:tableStyleId>{5C22544A-7EE6-4342-B048-85BDC9FD1C3A}</a:tableStyleId>
              </a:tblPr>
              <a:tblGrid>
                <a:gridCol w="2559099">
                  <a:extLst>
                    <a:ext uri="{9D8B030D-6E8A-4147-A177-3AD203B41FA5}">
                      <a16:colId xmlns:a16="http://schemas.microsoft.com/office/drawing/2014/main" val="2339252790"/>
                    </a:ext>
                  </a:extLst>
                </a:gridCol>
                <a:gridCol w="2456510">
                  <a:extLst>
                    <a:ext uri="{9D8B030D-6E8A-4147-A177-3AD203B41FA5}">
                      <a16:colId xmlns:a16="http://schemas.microsoft.com/office/drawing/2014/main" val="2878637505"/>
                    </a:ext>
                  </a:extLst>
                </a:gridCol>
              </a:tblGrid>
              <a:tr h="402096">
                <a:tc>
                  <a:txBody>
                    <a:bodyPr/>
                    <a:lstStyle/>
                    <a:p>
                      <a:r>
                        <a:rPr lang="en-US" dirty="0"/>
                        <a:t>RMSE Score</a:t>
                      </a:r>
                    </a:p>
                  </a:txBody>
                  <a:tcPr/>
                </a:tc>
                <a:tc>
                  <a:txBody>
                    <a:bodyPr/>
                    <a:lstStyle/>
                    <a:p>
                      <a:r>
                        <a:rPr lang="en-US" dirty="0"/>
                        <a:t>R2 Score</a:t>
                      </a:r>
                    </a:p>
                  </a:txBody>
                  <a:tcPr/>
                </a:tc>
                <a:extLst>
                  <a:ext uri="{0D108BD9-81ED-4DB2-BD59-A6C34878D82A}">
                    <a16:rowId xmlns:a16="http://schemas.microsoft.com/office/drawing/2014/main" val="424458023"/>
                  </a:ext>
                </a:extLst>
              </a:tr>
              <a:tr h="385379">
                <a:tc>
                  <a:txBody>
                    <a:bodyPr/>
                    <a:lstStyle/>
                    <a:p>
                      <a:pPr lvl="0">
                        <a:buNone/>
                      </a:pPr>
                      <a:r>
                        <a:rPr lang="en-US" sz="1800" b="0" i="0" u="none" strike="noStrike" noProof="0" dirty="0"/>
                        <a:t>702.6860954874735</a:t>
                      </a:r>
                      <a:endParaRPr lang="en-US" dirty="0"/>
                    </a:p>
                  </a:txBody>
                  <a:tcPr/>
                </a:tc>
                <a:tc>
                  <a:txBody>
                    <a:bodyPr/>
                    <a:lstStyle/>
                    <a:p>
                      <a:pPr lvl="0">
                        <a:buNone/>
                      </a:pPr>
                      <a:r>
                        <a:rPr lang="en-US" sz="1800" b="0" i="0" u="none" strike="noStrike" noProof="0" dirty="0"/>
                        <a:t>0.968102796835838</a:t>
                      </a:r>
                      <a:endParaRPr lang="en-US" dirty="0"/>
                    </a:p>
                  </a:txBody>
                  <a:tcPr/>
                </a:tc>
                <a:extLst>
                  <a:ext uri="{0D108BD9-81ED-4DB2-BD59-A6C34878D82A}">
                    <a16:rowId xmlns:a16="http://schemas.microsoft.com/office/drawing/2014/main" val="261055679"/>
                  </a:ext>
                </a:extLst>
              </a:tr>
            </a:tbl>
          </a:graphicData>
        </a:graphic>
      </p:graphicFrame>
    </p:spTree>
    <p:extLst>
      <p:ext uri="{BB962C8B-B14F-4D97-AF65-F5344CB8AC3E}">
        <p14:creationId xmlns:p14="http://schemas.microsoft.com/office/powerpoint/2010/main" val="1574934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869699" y="135759"/>
            <a:ext cx="9796700" cy="694943"/>
          </a:xfrm>
        </p:spPr>
        <p:txBody>
          <a:bodyPr/>
          <a:lstStyle/>
          <a:p>
            <a:r>
              <a:rPr lang="en-US" dirty="0"/>
              <a:t>Machine Learning Analysis 03</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6746150" y="1431490"/>
            <a:ext cx="5196519" cy="4448959"/>
          </a:xfrm>
        </p:spPr>
        <p:txBody>
          <a:bodyPr vert="horz" lIns="91440" tIns="45720" rIns="91440" bIns="45720" rtlCol="0" anchor="t">
            <a:noAutofit/>
          </a:bodyPr>
          <a:lstStyle/>
          <a:p>
            <a:r>
              <a:rPr lang="en-US" b="1" dirty="0">
                <a:solidFill>
                  <a:schemeClr val="accent1"/>
                </a:solidFill>
              </a:rPr>
              <a:t>Ridge Regression Model:</a:t>
            </a:r>
          </a:p>
          <a:p>
            <a:endParaRPr lang="en-US" dirty="0"/>
          </a:p>
          <a:p>
            <a:r>
              <a:rPr lang="en-US" dirty="0"/>
              <a:t>Model features and parameter:</a:t>
            </a:r>
          </a:p>
          <a:p>
            <a:pPr marL="342900" indent="-342900">
              <a:buChar char="•"/>
            </a:pPr>
            <a:r>
              <a:rPr lang="en-US" sz="1900" dirty="0"/>
              <a:t>Model: </a:t>
            </a:r>
            <a:r>
              <a:rPr lang="en-US" sz="1900" dirty="0" err="1"/>
              <a:t>RidgeCV</a:t>
            </a:r>
            <a:r>
              <a:rPr lang="en-US" sz="1900" dirty="0"/>
              <a:t>()</a:t>
            </a:r>
          </a:p>
          <a:p>
            <a:pPr marL="342900" indent="-342900">
              <a:buChar char="•"/>
            </a:pPr>
            <a:r>
              <a:rPr lang="en-US" sz="1900" dirty="0"/>
              <a:t>Polynomial features: Degree = 2</a:t>
            </a:r>
          </a:p>
          <a:p>
            <a:pPr marL="342900" indent="-342900">
              <a:buChar char="•"/>
            </a:pPr>
            <a:r>
              <a:rPr lang="en-US" sz="1900" dirty="0" err="1"/>
              <a:t>StandardScaler</a:t>
            </a:r>
            <a:endParaRPr lang="en-US" sz="1900" dirty="0"/>
          </a:p>
          <a:p>
            <a:pPr marL="342900" indent="-342900">
              <a:buChar char="•"/>
            </a:pPr>
            <a:r>
              <a:rPr lang="en-US" sz="1900" dirty="0"/>
              <a:t>Alpha = 20.0</a:t>
            </a:r>
          </a:p>
          <a:p>
            <a:pPr marL="342900" indent="-342900">
              <a:buChar char="•"/>
            </a:pPr>
            <a:r>
              <a:rPr lang="en-US" sz="1900" dirty="0" err="1"/>
              <a:t>max_iter</a:t>
            </a:r>
            <a:r>
              <a:rPr lang="en-US" sz="1900" dirty="0"/>
              <a:t> = 10,000</a:t>
            </a:r>
          </a:p>
          <a:p>
            <a:endParaRPr lang="en-US" b="1" dirty="0"/>
          </a:p>
          <a:p>
            <a:endParaRPr lang="en-US" b="1"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DIAMOND PRICE PREDICTION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18</a:t>
            </a:fld>
            <a:endParaRPr lang="en-US" dirty="0"/>
          </a:p>
        </p:txBody>
      </p:sp>
      <p:pic>
        <p:nvPicPr>
          <p:cNvPr id="3" name="Picture 2" descr="A graph showing a curve of the ridge model&#10;&#10;Description automatically generated">
            <a:extLst>
              <a:ext uri="{FF2B5EF4-FFF2-40B4-BE49-F238E27FC236}">
                <a16:creationId xmlns:a16="http://schemas.microsoft.com/office/drawing/2014/main" id="{0584B6CB-4B1E-1E28-14E7-7837F0A0C03E}"/>
              </a:ext>
            </a:extLst>
          </p:cNvPr>
          <p:cNvPicPr>
            <a:picLocks noChangeAspect="1"/>
          </p:cNvPicPr>
          <p:nvPr/>
        </p:nvPicPr>
        <p:blipFill>
          <a:blip r:embed="rId2"/>
          <a:stretch>
            <a:fillRect/>
          </a:stretch>
        </p:blipFill>
        <p:spPr>
          <a:xfrm>
            <a:off x="532653" y="1509112"/>
            <a:ext cx="5871519" cy="3533220"/>
          </a:xfrm>
          <a:prstGeom prst="rect">
            <a:avLst/>
          </a:prstGeom>
        </p:spPr>
      </p:pic>
      <p:graphicFrame>
        <p:nvGraphicFramePr>
          <p:cNvPr id="4" name="Table 3">
            <a:extLst>
              <a:ext uri="{FF2B5EF4-FFF2-40B4-BE49-F238E27FC236}">
                <a16:creationId xmlns:a16="http://schemas.microsoft.com/office/drawing/2014/main" id="{47217ED7-3608-ED1E-FB3D-4A2C8E349BE3}"/>
              </a:ext>
            </a:extLst>
          </p:cNvPr>
          <p:cNvGraphicFramePr>
            <a:graphicFrameLocks noGrp="1"/>
          </p:cNvGraphicFramePr>
          <p:nvPr>
            <p:extLst>
              <p:ext uri="{D42A27DB-BD31-4B8C-83A1-F6EECF244321}">
                <p14:modId xmlns:p14="http://schemas.microsoft.com/office/powerpoint/2010/main" val="511227831"/>
              </p:ext>
            </p:extLst>
          </p:nvPr>
        </p:nvGraphicFramePr>
        <p:xfrm>
          <a:off x="6863955" y="4961548"/>
          <a:ext cx="5015609" cy="787475"/>
        </p:xfrm>
        <a:graphic>
          <a:graphicData uri="http://schemas.openxmlformats.org/drawingml/2006/table">
            <a:tbl>
              <a:tblPr firstRow="1" bandRow="1">
                <a:tableStyleId>{5C22544A-7EE6-4342-B048-85BDC9FD1C3A}</a:tableStyleId>
              </a:tblPr>
              <a:tblGrid>
                <a:gridCol w="2559099">
                  <a:extLst>
                    <a:ext uri="{9D8B030D-6E8A-4147-A177-3AD203B41FA5}">
                      <a16:colId xmlns:a16="http://schemas.microsoft.com/office/drawing/2014/main" val="2339252790"/>
                    </a:ext>
                  </a:extLst>
                </a:gridCol>
                <a:gridCol w="2456510">
                  <a:extLst>
                    <a:ext uri="{9D8B030D-6E8A-4147-A177-3AD203B41FA5}">
                      <a16:colId xmlns:a16="http://schemas.microsoft.com/office/drawing/2014/main" val="2878637505"/>
                    </a:ext>
                  </a:extLst>
                </a:gridCol>
              </a:tblGrid>
              <a:tr h="402096">
                <a:tc>
                  <a:txBody>
                    <a:bodyPr/>
                    <a:lstStyle/>
                    <a:p>
                      <a:r>
                        <a:rPr lang="en-US" dirty="0"/>
                        <a:t>RMSE Score</a:t>
                      </a:r>
                    </a:p>
                  </a:txBody>
                  <a:tcPr/>
                </a:tc>
                <a:tc>
                  <a:txBody>
                    <a:bodyPr/>
                    <a:lstStyle/>
                    <a:p>
                      <a:r>
                        <a:rPr lang="en-US" dirty="0"/>
                        <a:t>R2 Score</a:t>
                      </a:r>
                    </a:p>
                  </a:txBody>
                  <a:tcPr/>
                </a:tc>
                <a:extLst>
                  <a:ext uri="{0D108BD9-81ED-4DB2-BD59-A6C34878D82A}">
                    <a16:rowId xmlns:a16="http://schemas.microsoft.com/office/drawing/2014/main" val="424458023"/>
                  </a:ext>
                </a:extLst>
              </a:tr>
              <a:tr h="385379">
                <a:tc>
                  <a:txBody>
                    <a:bodyPr/>
                    <a:lstStyle/>
                    <a:p>
                      <a:pPr lvl="0">
                        <a:buNone/>
                      </a:pPr>
                      <a:r>
                        <a:rPr lang="en-US" sz="1800" b="0" i="0" u="none" strike="noStrike" noProof="0" dirty="0">
                          <a:latin typeface="Tenorite"/>
                        </a:rPr>
                        <a:t>791.7394738480549</a:t>
                      </a:r>
                      <a:endParaRPr lang="en-US" dirty="0"/>
                    </a:p>
                  </a:txBody>
                  <a:tcPr/>
                </a:tc>
                <a:tc>
                  <a:txBody>
                    <a:bodyPr/>
                    <a:lstStyle/>
                    <a:p>
                      <a:pPr lvl="0">
                        <a:buNone/>
                      </a:pPr>
                      <a:r>
                        <a:rPr lang="en-US" sz="1800" b="0" i="0" u="none" strike="noStrike" noProof="0" dirty="0">
                          <a:latin typeface="Tenorite"/>
                        </a:rPr>
                        <a:t>0.959505645454924</a:t>
                      </a:r>
                      <a:endParaRPr lang="en-US" dirty="0"/>
                    </a:p>
                  </a:txBody>
                  <a:tcPr/>
                </a:tc>
                <a:extLst>
                  <a:ext uri="{0D108BD9-81ED-4DB2-BD59-A6C34878D82A}">
                    <a16:rowId xmlns:a16="http://schemas.microsoft.com/office/drawing/2014/main" val="261055679"/>
                  </a:ext>
                </a:extLst>
              </a:tr>
            </a:tbl>
          </a:graphicData>
        </a:graphic>
      </p:graphicFrame>
    </p:spTree>
    <p:extLst>
      <p:ext uri="{BB962C8B-B14F-4D97-AF65-F5344CB8AC3E}">
        <p14:creationId xmlns:p14="http://schemas.microsoft.com/office/powerpoint/2010/main" val="3161370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869699" y="135759"/>
            <a:ext cx="9796700" cy="694943"/>
          </a:xfrm>
        </p:spPr>
        <p:txBody>
          <a:bodyPr/>
          <a:lstStyle/>
          <a:p>
            <a:r>
              <a:rPr lang="en-US" dirty="0"/>
              <a:t>Machine Learning Analysis 04</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6746150" y="1431490"/>
            <a:ext cx="5196519" cy="4729234"/>
          </a:xfrm>
        </p:spPr>
        <p:txBody>
          <a:bodyPr vert="horz" lIns="91440" tIns="45720" rIns="91440" bIns="45720" rtlCol="0" anchor="t">
            <a:noAutofit/>
          </a:bodyPr>
          <a:lstStyle/>
          <a:p>
            <a:r>
              <a:rPr lang="en-US" b="1" dirty="0" err="1">
                <a:solidFill>
                  <a:schemeClr val="accent1"/>
                </a:solidFill>
              </a:rPr>
              <a:t>ElasticNet</a:t>
            </a:r>
            <a:r>
              <a:rPr lang="en-US" b="1" dirty="0">
                <a:solidFill>
                  <a:schemeClr val="accent1"/>
                </a:solidFill>
              </a:rPr>
              <a:t> Regression Model:</a:t>
            </a:r>
          </a:p>
          <a:p>
            <a:endParaRPr lang="en-US" dirty="0"/>
          </a:p>
          <a:p>
            <a:r>
              <a:rPr lang="en-US" dirty="0"/>
              <a:t>Model features and parameter:</a:t>
            </a:r>
          </a:p>
          <a:p>
            <a:pPr marL="342900" indent="-342900">
              <a:buChar char="•"/>
            </a:pPr>
            <a:r>
              <a:rPr lang="en-US" sz="1900" dirty="0"/>
              <a:t>Model: </a:t>
            </a:r>
            <a:r>
              <a:rPr lang="en-US" sz="1900" dirty="0" err="1"/>
              <a:t>ElasticNetCV</a:t>
            </a:r>
            <a:r>
              <a:rPr lang="en-US" sz="1900" dirty="0"/>
              <a:t>()</a:t>
            </a:r>
          </a:p>
          <a:p>
            <a:pPr marL="342900" indent="-342900">
              <a:buChar char="•"/>
            </a:pPr>
            <a:r>
              <a:rPr lang="en-US" sz="1900" dirty="0"/>
              <a:t>Polynomial features: Degree = 2</a:t>
            </a:r>
          </a:p>
          <a:p>
            <a:pPr marL="342900" indent="-342900">
              <a:buChar char="•"/>
            </a:pPr>
            <a:r>
              <a:rPr lang="en-US" sz="1900" dirty="0" err="1"/>
              <a:t>StandardScaler</a:t>
            </a:r>
            <a:endParaRPr lang="en-US" sz="1900" dirty="0"/>
          </a:p>
          <a:p>
            <a:pPr marL="342900" indent="-342900">
              <a:buChar char="•"/>
            </a:pPr>
            <a:r>
              <a:rPr lang="en-US" sz="1900" dirty="0"/>
              <a:t>Alpha = </a:t>
            </a:r>
            <a:r>
              <a:rPr lang="en-US" sz="1900" dirty="0">
                <a:ea typeface="+mn-lt"/>
                <a:cs typeface="+mn-lt"/>
              </a:rPr>
              <a:t>0.12328</a:t>
            </a:r>
          </a:p>
          <a:p>
            <a:pPr marL="342900" indent="-342900">
              <a:buChar char="•"/>
            </a:pPr>
            <a:r>
              <a:rPr lang="en-US" sz="1900" dirty="0"/>
              <a:t>L1 Ratio = 0.9</a:t>
            </a:r>
          </a:p>
          <a:p>
            <a:pPr marL="342900" indent="-342900">
              <a:buChar char="•"/>
            </a:pPr>
            <a:r>
              <a:rPr lang="en-US" sz="1900" dirty="0" err="1"/>
              <a:t>max_iter</a:t>
            </a:r>
            <a:r>
              <a:rPr lang="en-US" sz="1900" dirty="0"/>
              <a:t> = 10,000</a:t>
            </a:r>
          </a:p>
          <a:p>
            <a:endParaRPr lang="en-US" b="1" dirty="0"/>
          </a:p>
          <a:p>
            <a:endParaRPr lang="en-US" b="1"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DIAMOND PRICE PREDICTION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19</a:t>
            </a:fld>
            <a:endParaRPr lang="en-US" dirty="0"/>
          </a:p>
        </p:txBody>
      </p:sp>
      <p:pic>
        <p:nvPicPr>
          <p:cNvPr id="3" name="Picture 2">
            <a:extLst>
              <a:ext uri="{FF2B5EF4-FFF2-40B4-BE49-F238E27FC236}">
                <a16:creationId xmlns:a16="http://schemas.microsoft.com/office/drawing/2014/main" id="{0584B6CB-4B1E-1E28-14E7-7837F0A0C03E}"/>
              </a:ext>
            </a:extLst>
          </p:cNvPr>
          <p:cNvPicPr>
            <a:picLocks noChangeAspect="1"/>
          </p:cNvPicPr>
          <p:nvPr/>
        </p:nvPicPr>
        <p:blipFill>
          <a:blip r:embed="rId2"/>
          <a:stretch>
            <a:fillRect/>
          </a:stretch>
        </p:blipFill>
        <p:spPr>
          <a:xfrm>
            <a:off x="532653" y="1518945"/>
            <a:ext cx="5871519" cy="3513554"/>
          </a:xfrm>
          <a:prstGeom prst="rect">
            <a:avLst/>
          </a:prstGeom>
        </p:spPr>
      </p:pic>
      <p:graphicFrame>
        <p:nvGraphicFramePr>
          <p:cNvPr id="4" name="Table 3">
            <a:extLst>
              <a:ext uri="{FF2B5EF4-FFF2-40B4-BE49-F238E27FC236}">
                <a16:creationId xmlns:a16="http://schemas.microsoft.com/office/drawing/2014/main" id="{47217ED7-3608-ED1E-FB3D-4A2C8E349BE3}"/>
              </a:ext>
            </a:extLst>
          </p:cNvPr>
          <p:cNvGraphicFramePr>
            <a:graphicFrameLocks noGrp="1"/>
          </p:cNvGraphicFramePr>
          <p:nvPr>
            <p:extLst>
              <p:ext uri="{D42A27DB-BD31-4B8C-83A1-F6EECF244321}">
                <p14:modId xmlns:p14="http://schemas.microsoft.com/office/powerpoint/2010/main" val="3997226465"/>
              </p:ext>
            </p:extLst>
          </p:nvPr>
        </p:nvGraphicFramePr>
        <p:xfrm>
          <a:off x="6840482" y="5167585"/>
          <a:ext cx="5015609" cy="823310"/>
        </p:xfrm>
        <a:graphic>
          <a:graphicData uri="http://schemas.openxmlformats.org/drawingml/2006/table">
            <a:tbl>
              <a:tblPr firstRow="1" bandRow="1">
                <a:tableStyleId>{5C22544A-7EE6-4342-B048-85BDC9FD1C3A}</a:tableStyleId>
              </a:tblPr>
              <a:tblGrid>
                <a:gridCol w="2559099">
                  <a:extLst>
                    <a:ext uri="{9D8B030D-6E8A-4147-A177-3AD203B41FA5}">
                      <a16:colId xmlns:a16="http://schemas.microsoft.com/office/drawing/2014/main" val="2339252790"/>
                    </a:ext>
                  </a:extLst>
                </a:gridCol>
                <a:gridCol w="2456510">
                  <a:extLst>
                    <a:ext uri="{9D8B030D-6E8A-4147-A177-3AD203B41FA5}">
                      <a16:colId xmlns:a16="http://schemas.microsoft.com/office/drawing/2014/main" val="2878637505"/>
                    </a:ext>
                  </a:extLst>
                </a:gridCol>
              </a:tblGrid>
              <a:tr h="437931">
                <a:tc>
                  <a:txBody>
                    <a:bodyPr/>
                    <a:lstStyle/>
                    <a:p>
                      <a:r>
                        <a:rPr lang="en-US" dirty="0"/>
                        <a:t>RMSE Score</a:t>
                      </a:r>
                    </a:p>
                  </a:txBody>
                  <a:tcPr/>
                </a:tc>
                <a:tc>
                  <a:txBody>
                    <a:bodyPr/>
                    <a:lstStyle/>
                    <a:p>
                      <a:r>
                        <a:rPr lang="en-US" dirty="0"/>
                        <a:t>R2 Score</a:t>
                      </a:r>
                    </a:p>
                  </a:txBody>
                  <a:tcPr/>
                </a:tc>
                <a:extLst>
                  <a:ext uri="{0D108BD9-81ED-4DB2-BD59-A6C34878D82A}">
                    <a16:rowId xmlns:a16="http://schemas.microsoft.com/office/drawing/2014/main" val="424458023"/>
                  </a:ext>
                </a:extLst>
              </a:tr>
              <a:tr h="385379">
                <a:tc>
                  <a:txBody>
                    <a:bodyPr/>
                    <a:lstStyle/>
                    <a:p>
                      <a:pPr lvl="0">
                        <a:buNone/>
                      </a:pPr>
                      <a:r>
                        <a:rPr lang="en-US" sz="1800" b="0" i="0" u="none" strike="noStrike" noProof="0" dirty="0"/>
                        <a:t>717.0028927778961</a:t>
                      </a:r>
                      <a:endParaRPr lang="en-US" dirty="0"/>
                    </a:p>
                  </a:txBody>
                  <a:tcPr/>
                </a:tc>
                <a:tc>
                  <a:txBody>
                    <a:bodyPr/>
                    <a:lstStyle/>
                    <a:p>
                      <a:pPr lvl="0">
                        <a:buNone/>
                      </a:pPr>
                      <a:r>
                        <a:rPr lang="en-US" sz="1800" b="0" i="0" u="none" strike="noStrike" noProof="0" dirty="0"/>
                        <a:t>0.959505645454924</a:t>
                      </a:r>
                      <a:endParaRPr lang="en-US" dirty="0"/>
                    </a:p>
                  </a:txBody>
                  <a:tcPr/>
                </a:tc>
                <a:extLst>
                  <a:ext uri="{0D108BD9-81ED-4DB2-BD59-A6C34878D82A}">
                    <a16:rowId xmlns:a16="http://schemas.microsoft.com/office/drawing/2014/main" val="261055679"/>
                  </a:ext>
                </a:extLst>
              </a:tr>
            </a:tbl>
          </a:graphicData>
        </a:graphic>
      </p:graphicFrame>
    </p:spTree>
    <p:extLst>
      <p:ext uri="{BB962C8B-B14F-4D97-AF65-F5344CB8AC3E}">
        <p14:creationId xmlns:p14="http://schemas.microsoft.com/office/powerpoint/2010/main" val="3160262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204310"/>
            <a:ext cx="9796700" cy="721218"/>
          </a:xfrm>
        </p:spPr>
        <p:txBody>
          <a:bodyPr/>
          <a:lstStyle/>
          <a:p>
            <a:r>
              <a:rPr lang="en-US" dirty="0"/>
              <a:t>Content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402846"/>
            <a:ext cx="9805457" cy="2771230"/>
          </a:xfrm>
        </p:spPr>
        <p:txBody>
          <a:bodyPr vert="horz" lIns="91440" tIns="45720" rIns="91440" bIns="45720" rtlCol="0" anchor="t">
            <a:normAutofit/>
          </a:bodyPr>
          <a:lstStyle/>
          <a:p>
            <a:pPr marL="457200" indent="-457200">
              <a:buChar char="•"/>
            </a:pPr>
            <a:r>
              <a:rPr lang="en-US" dirty="0">
                <a:ea typeface="+mn-lt"/>
                <a:cs typeface="+mn-lt"/>
              </a:rPr>
              <a:t>Dataset Description</a:t>
            </a:r>
            <a:endParaRPr lang="en-US" dirty="0"/>
          </a:p>
          <a:p>
            <a:pPr marL="457200" indent="-457200">
              <a:buChar char="•"/>
            </a:pPr>
            <a:r>
              <a:rPr lang="en-US" dirty="0">
                <a:ea typeface="+mn-lt"/>
                <a:cs typeface="+mn-lt"/>
              </a:rPr>
              <a:t>Main objectives of the analysis.</a:t>
            </a:r>
            <a:endParaRPr lang="en-US" dirty="0"/>
          </a:p>
          <a:p>
            <a:pPr marL="457200" indent="-457200">
              <a:buChar char="•"/>
            </a:pPr>
            <a:r>
              <a:rPr lang="en-US" dirty="0">
                <a:ea typeface="+mn-lt"/>
                <a:cs typeface="+mn-lt"/>
              </a:rPr>
              <a:t>Applying various regression models.</a:t>
            </a:r>
          </a:p>
          <a:p>
            <a:pPr marL="457200" indent="-457200">
              <a:buChar char="•"/>
            </a:pPr>
            <a:r>
              <a:rPr lang="en-US" dirty="0">
                <a:ea typeface="+mn-lt"/>
                <a:cs typeface="+mn-lt"/>
              </a:rPr>
              <a:t>Machine learning analysis and findings.</a:t>
            </a:r>
          </a:p>
          <a:p>
            <a:pPr marL="457200" indent="-457200">
              <a:buChar char="•"/>
            </a:pPr>
            <a:r>
              <a:rPr lang="en-US" dirty="0">
                <a:ea typeface="+mn-lt"/>
                <a:cs typeface="+mn-lt"/>
              </a:rPr>
              <a:t>Models flaws and advanced steps.</a:t>
            </a:r>
            <a:endParaRPr lang="en-US" dirty="0"/>
          </a:p>
          <a:p>
            <a:pPr marL="457200" indent="-457200">
              <a:buChar char="•"/>
            </a:pPr>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DIAMOND PRICE PREDICTION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869699" y="135759"/>
            <a:ext cx="9796700" cy="694943"/>
          </a:xfrm>
        </p:spPr>
        <p:txBody>
          <a:bodyPr/>
          <a:lstStyle/>
          <a:p>
            <a:r>
              <a:rPr lang="en-US" dirty="0"/>
              <a:t>Machine Learning Analysis 05</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6448358" y="1492800"/>
            <a:ext cx="5108932" cy="4685440"/>
          </a:xfrm>
        </p:spPr>
        <p:txBody>
          <a:bodyPr vert="horz" lIns="91440" tIns="45720" rIns="91440" bIns="45720" rtlCol="0" anchor="t">
            <a:noAutofit/>
          </a:bodyPr>
          <a:lstStyle/>
          <a:p>
            <a:r>
              <a:rPr lang="en-US" dirty="0">
                <a:ea typeface="+mn-lt"/>
                <a:cs typeface="+mn-lt"/>
              </a:rPr>
              <a:t>As depicted in the data frame, all models yield excellent prediction results, with very minimal differences between them aside Linear which is a bit lower but with a high RMSE. However, the final model selection hinges on identifying the one with the highest R2 score outcome.</a:t>
            </a:r>
          </a:p>
          <a:p>
            <a:endParaRPr lang="en-US" sz="1800" b="1" dirty="0">
              <a:solidFill>
                <a:schemeClr val="accent1"/>
              </a:solidFill>
              <a:ea typeface="+mn-lt"/>
              <a:cs typeface="+mn-lt"/>
            </a:endParaRPr>
          </a:p>
          <a:p>
            <a:r>
              <a:rPr lang="en-US" sz="1800" b="1" dirty="0">
                <a:solidFill>
                  <a:schemeClr val="accent1"/>
                </a:solidFill>
                <a:ea typeface="+mn-lt"/>
                <a:cs typeface="+mn-lt"/>
              </a:rPr>
              <a:t>I have arranged the models in ascending order as follows:</a:t>
            </a:r>
            <a:endParaRPr lang="en-US">
              <a:solidFill>
                <a:schemeClr val="accent1"/>
              </a:solidFill>
            </a:endParaRPr>
          </a:p>
          <a:p>
            <a:pPr marL="457200" indent="-457200">
              <a:buAutoNum type="arabicPeriod"/>
            </a:pPr>
            <a:r>
              <a:rPr lang="en-US" sz="1800" dirty="0"/>
              <a:t>Linear</a:t>
            </a:r>
          </a:p>
          <a:p>
            <a:pPr marL="457200" indent="-457200">
              <a:buAutoNum type="arabicPeriod"/>
            </a:pPr>
            <a:r>
              <a:rPr lang="en-US" sz="1800" err="1"/>
              <a:t>RidgeCV</a:t>
            </a:r>
            <a:endParaRPr lang="en-US" sz="1800"/>
          </a:p>
          <a:p>
            <a:pPr marL="457200" indent="-457200">
              <a:buAutoNum type="arabicPeriod"/>
            </a:pPr>
            <a:r>
              <a:rPr lang="en-US" sz="1800" err="1"/>
              <a:t>ElasticNetCV</a:t>
            </a:r>
            <a:endParaRPr lang="en-US" sz="1800"/>
          </a:p>
          <a:p>
            <a:pPr marL="457200" indent="-457200">
              <a:buAutoNum type="arabicPeriod"/>
            </a:pPr>
            <a:r>
              <a:rPr lang="en-US" sz="1800" dirty="0" err="1"/>
              <a:t>LassoCV</a:t>
            </a:r>
            <a:endParaRPr lang="en-US" sz="1800"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DIAMOND PRICE PREDICTION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20</a:t>
            </a:fld>
            <a:endParaRPr lang="en-US" dirty="0"/>
          </a:p>
        </p:txBody>
      </p:sp>
      <p:pic>
        <p:nvPicPr>
          <p:cNvPr id="3" name="Picture 2" descr="A table with numbers and letters&#10;&#10;Description automatically generated">
            <a:extLst>
              <a:ext uri="{FF2B5EF4-FFF2-40B4-BE49-F238E27FC236}">
                <a16:creationId xmlns:a16="http://schemas.microsoft.com/office/drawing/2014/main" id="{0584B6CB-4B1E-1E28-14E7-7837F0A0C03E}"/>
              </a:ext>
            </a:extLst>
          </p:cNvPr>
          <p:cNvPicPr>
            <a:picLocks noChangeAspect="1"/>
          </p:cNvPicPr>
          <p:nvPr/>
        </p:nvPicPr>
        <p:blipFill>
          <a:blip r:embed="rId2"/>
          <a:stretch>
            <a:fillRect/>
          </a:stretch>
        </p:blipFill>
        <p:spPr>
          <a:xfrm>
            <a:off x="664301" y="1421872"/>
            <a:ext cx="5433053" cy="2928184"/>
          </a:xfrm>
          <a:prstGeom prst="rect">
            <a:avLst/>
          </a:prstGeom>
        </p:spPr>
      </p:pic>
    </p:spTree>
    <p:extLst>
      <p:ext uri="{BB962C8B-B14F-4D97-AF65-F5344CB8AC3E}">
        <p14:creationId xmlns:p14="http://schemas.microsoft.com/office/powerpoint/2010/main" val="784399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DIAMOND PRICE PREDICTION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21</a:t>
            </a:fld>
            <a:endParaRPr lang="en-US" dirty="0"/>
          </a:p>
        </p:txBody>
      </p:sp>
      <p:sp>
        <p:nvSpPr>
          <p:cNvPr id="9" name="Title 8">
            <a:extLst>
              <a:ext uri="{FF2B5EF4-FFF2-40B4-BE49-F238E27FC236}">
                <a16:creationId xmlns:a16="http://schemas.microsoft.com/office/drawing/2014/main" id="{9220F062-DAD9-C509-5188-0FE06A92BBC6}"/>
              </a:ext>
            </a:extLst>
          </p:cNvPr>
          <p:cNvSpPr>
            <a:spLocks noGrp="1"/>
          </p:cNvSpPr>
          <p:nvPr>
            <p:ph type="title"/>
          </p:nvPr>
        </p:nvSpPr>
        <p:spPr>
          <a:xfrm>
            <a:off x="3611756" y="2376268"/>
            <a:ext cx="4968489" cy="2416323"/>
          </a:xfrm>
        </p:spPr>
        <p:txBody>
          <a:bodyPr/>
          <a:lstStyle/>
          <a:p>
            <a:r>
              <a:rPr lang="en-US" dirty="0"/>
              <a:t>Model Flaws and Strength and advanced steps</a:t>
            </a:r>
          </a:p>
        </p:txBody>
      </p:sp>
    </p:spTree>
    <p:extLst>
      <p:ext uri="{BB962C8B-B14F-4D97-AF65-F5344CB8AC3E}">
        <p14:creationId xmlns:p14="http://schemas.microsoft.com/office/powerpoint/2010/main" val="1366320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633215" y="240863"/>
            <a:ext cx="9779183" cy="1308045"/>
          </a:xfrm>
        </p:spPr>
        <p:txBody>
          <a:bodyPr/>
          <a:lstStyle/>
          <a:p>
            <a:r>
              <a:rPr lang="en-US" dirty="0"/>
              <a:t>Model Flaws and Strength and Advanced steps:</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DIAMOND PRICE PREDICTION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
        <p:nvSpPr>
          <p:cNvPr id="7" name="Content Placeholder 6">
            <a:extLst>
              <a:ext uri="{FF2B5EF4-FFF2-40B4-BE49-F238E27FC236}">
                <a16:creationId xmlns:a16="http://schemas.microsoft.com/office/drawing/2014/main" id="{46A20549-717A-F8DE-3112-959E45B58C4C}"/>
              </a:ext>
            </a:extLst>
          </p:cNvPr>
          <p:cNvSpPr>
            <a:spLocks noGrp="1"/>
          </p:cNvSpPr>
          <p:nvPr>
            <p:ph idx="1"/>
          </p:nvPr>
        </p:nvSpPr>
        <p:spPr>
          <a:xfrm>
            <a:off x="554389" y="1824804"/>
            <a:ext cx="10926560" cy="4540467"/>
          </a:xfrm>
        </p:spPr>
        <p:txBody>
          <a:bodyPr vert="horz" lIns="91440" tIns="45720" rIns="91440" bIns="45720" rtlCol="0" anchor="t">
            <a:noAutofit/>
          </a:bodyPr>
          <a:lstStyle/>
          <a:p>
            <a:r>
              <a:rPr lang="en-US" sz="2500" dirty="0">
                <a:ea typeface="+mn-lt"/>
                <a:cs typeface="+mn-lt"/>
              </a:rPr>
              <a:t>In terms of simplicity, it's worth noting that vanilla linear regression delivered respectable predictive results, although not the absolute best. It stands out as the simplest and fastest model in terms of parameters. On the other hand, models like Lasso, Ridge, and </a:t>
            </a:r>
            <a:r>
              <a:rPr lang="en-US" sz="2500" err="1">
                <a:ea typeface="+mn-lt"/>
                <a:cs typeface="+mn-lt"/>
              </a:rPr>
              <a:t>ElasticNet</a:t>
            </a:r>
            <a:r>
              <a:rPr lang="en-US" sz="2500" dirty="0">
                <a:ea typeface="+mn-lt"/>
                <a:cs typeface="+mn-lt"/>
              </a:rPr>
              <a:t> yielded higher results in accuracy, but they introduced complexity and slowed down the training process, particularly when employing grid search to fine-tune parameters. This presents a tradeoff scenario: for larger datasets, these more complex models may offer superior performance, albeit with longer training times, whereas opting for the vanilla model might involve a slight accuracy sacrifice but significantly faster training.</a:t>
            </a:r>
            <a:endParaRPr lang="en-US" sz="2500">
              <a:ea typeface="+mn-lt"/>
              <a:cs typeface="+mn-lt"/>
            </a:endParaRPr>
          </a:p>
          <a:p>
            <a:r>
              <a:rPr lang="en-US" sz="2500" dirty="0"/>
              <a:t>In terms of the best model, </a:t>
            </a:r>
            <a:r>
              <a:rPr lang="en-US" sz="2500" dirty="0" err="1"/>
              <a:t>LassoCV</a:t>
            </a:r>
            <a:r>
              <a:rPr lang="en-US" sz="2500" dirty="0"/>
              <a:t> comes with the highest R2 score and we can't ignore that despite its training process is slow.</a:t>
            </a:r>
          </a:p>
        </p:txBody>
      </p:sp>
    </p:spTree>
    <p:extLst>
      <p:ext uri="{BB962C8B-B14F-4D97-AF65-F5344CB8AC3E}">
        <p14:creationId xmlns:p14="http://schemas.microsoft.com/office/powerpoint/2010/main" val="3600807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975219"/>
          </a:xfrm>
        </p:spPr>
        <p:txBody>
          <a:bodyPr/>
          <a:lstStyle/>
          <a:p>
            <a:r>
              <a:rPr lang="en-US" dirty="0"/>
              <a:t>Advanced Steps:</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10000"/>
          </a:bodyPr>
          <a:lstStyle/>
          <a:p>
            <a:r>
              <a:rPr lang="en-US" dirty="0"/>
              <a:t>To</a:t>
            </a:r>
            <a:r>
              <a:rPr lang="en-US" dirty="0">
                <a:ea typeface="+mn-lt"/>
                <a:cs typeface="+mn-lt"/>
              </a:rPr>
              <a:t> boost the model's effectiveness, we utilize regularization techniques such as L1 (Lasso) and L2 (Ridge) to manage overfitting and stabilize coefficients. Furthermore, the inclusion of k-fold cross-validation assists in evaluating the model's resilience and fine-tuning hyperparameters, ensuring its ability to generalize effectively across various data subsets. These methods together result in heightened model accuracy and dependability in regression applications.</a:t>
            </a:r>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DIAMOND PRICE PREDICTION</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4740659"/>
            <a:ext cx="4696277" cy="477978"/>
          </a:xfrm>
        </p:spPr>
        <p:txBody>
          <a:bodyPr vert="horz" lIns="91440" tIns="45720" rIns="91440" bIns="45720" rtlCol="0" anchor="t">
            <a:normAutofit/>
          </a:bodyPr>
          <a:lstStyle/>
          <a:p>
            <a:r>
              <a:rPr lang="en-US" dirty="0"/>
              <a:t>WISDOM IZUCHUKWU ADIKE</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85011" y="2627193"/>
            <a:ext cx="4021223" cy="1608084"/>
          </a:xfrm>
        </p:spPr>
        <p:txBody>
          <a:bodyPr/>
          <a:lstStyle/>
          <a:p>
            <a:r>
              <a:rPr lang="en-US" dirty="0"/>
              <a:t>Dataset Description</a:t>
            </a:r>
          </a:p>
        </p:txBody>
      </p:sp>
    </p:spTree>
    <p:extLst>
      <p:ext uri="{BB962C8B-B14F-4D97-AF65-F5344CB8AC3E}">
        <p14:creationId xmlns:p14="http://schemas.microsoft.com/office/powerpoint/2010/main" val="344679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69311"/>
          </a:xfrm>
        </p:spPr>
        <p:txBody>
          <a:bodyPr vert="horz" lIns="91440" tIns="45720" rIns="91440" bIns="45720" rtlCol="0" anchor="t">
            <a:normAutofit fontScale="92500" lnSpcReduction="20000"/>
          </a:bodyPr>
          <a:lstStyle/>
          <a:p>
            <a:r>
              <a:rPr lang="en-US" dirty="0"/>
              <a:t>This</a:t>
            </a:r>
            <a:r>
              <a:rPr lang="en-US" dirty="0">
                <a:ea typeface="+mn-lt"/>
                <a:cs typeface="+mn-lt"/>
              </a:rPr>
              <a:t> project involves predicting the price of approximately 54,000 diamonds based on various attributes. These attributes include the weight (carat), dimensions (length, width, and depth), depth percentage (%Depth), table width, and quality, color, and clarity ratings. The goal is to build a predictive model that can accurately estimate the price of diamonds based on these features, which are crucial determinants in the diamond pricing market. This prediction task holds significant value for both buyers and sellers in the diamond industry, aiding in informed decision-making and price assessment.</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496488"/>
            <a:ext cx="4114800" cy="365125"/>
          </a:xfrm>
        </p:spPr>
        <p:txBody>
          <a:bodyPr/>
          <a:lstStyle/>
          <a:p>
            <a:r>
              <a:rPr lang="en-US" dirty="0"/>
              <a:t>DIAMOND PRICE PREDICTION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6345804" cy="712460"/>
          </a:xfrm>
        </p:spPr>
        <p:txBody>
          <a:bodyPr/>
          <a:lstStyle/>
          <a:p>
            <a:r>
              <a:rPr lang="en-US" dirty="0"/>
              <a:t>Dataset Description 01</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DIAMOND PRICE PREDICTION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pic>
        <p:nvPicPr>
          <p:cNvPr id="13" name="Picture 12" descr="A table with text and numbers&#10;&#10;Description automatically generated">
            <a:extLst>
              <a:ext uri="{FF2B5EF4-FFF2-40B4-BE49-F238E27FC236}">
                <a16:creationId xmlns:a16="http://schemas.microsoft.com/office/drawing/2014/main" id="{EBDA84B2-E657-7BD8-ED89-1A48328E50F5}"/>
              </a:ext>
            </a:extLst>
          </p:cNvPr>
          <p:cNvPicPr>
            <a:picLocks noChangeAspect="1"/>
          </p:cNvPicPr>
          <p:nvPr/>
        </p:nvPicPr>
        <p:blipFill>
          <a:blip r:embed="rId2"/>
          <a:stretch>
            <a:fillRect/>
          </a:stretch>
        </p:blipFill>
        <p:spPr>
          <a:xfrm>
            <a:off x="213710" y="1261993"/>
            <a:ext cx="8243612" cy="4325254"/>
          </a:xfrm>
          <a:prstGeom prst="rect">
            <a:avLst/>
          </a:prstGeom>
        </p:spPr>
      </p:pic>
      <p:sp>
        <p:nvSpPr>
          <p:cNvPr id="18" name="TextBox 17">
            <a:extLst>
              <a:ext uri="{FF2B5EF4-FFF2-40B4-BE49-F238E27FC236}">
                <a16:creationId xmlns:a16="http://schemas.microsoft.com/office/drawing/2014/main" id="{7C860019-72AF-82FF-3AE3-383255C690D9}"/>
              </a:ext>
            </a:extLst>
          </p:cNvPr>
          <p:cNvSpPr txBox="1"/>
          <p:nvPr/>
        </p:nvSpPr>
        <p:spPr>
          <a:xfrm>
            <a:off x="8706069" y="3012966"/>
            <a:ext cx="276772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You'd notice 'Unnamed: 0' column similar to the indexing. We will drop the column.</a:t>
            </a:r>
          </a:p>
        </p:txBody>
      </p:sp>
    </p:spTree>
    <p:extLst>
      <p:ext uri="{BB962C8B-B14F-4D97-AF65-F5344CB8AC3E}">
        <p14:creationId xmlns:p14="http://schemas.microsoft.com/office/powerpoint/2010/main" val="2345277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6345804" cy="712460"/>
          </a:xfrm>
        </p:spPr>
        <p:txBody>
          <a:bodyPr/>
          <a:lstStyle/>
          <a:p>
            <a:r>
              <a:rPr lang="en-US" dirty="0"/>
              <a:t>Dataset Description 02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DIAMOND PRICE PREDICTION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
        <p:nvSpPr>
          <p:cNvPr id="4" name="TextBox 3">
            <a:extLst>
              <a:ext uri="{FF2B5EF4-FFF2-40B4-BE49-F238E27FC236}">
                <a16:creationId xmlns:a16="http://schemas.microsoft.com/office/drawing/2014/main" id="{DD6B53CA-D90F-7858-CF77-17A8609890AE}"/>
              </a:ext>
            </a:extLst>
          </p:cNvPr>
          <p:cNvSpPr txBox="1"/>
          <p:nvPr/>
        </p:nvSpPr>
        <p:spPr>
          <a:xfrm>
            <a:off x="1786758" y="1436413"/>
            <a:ext cx="6971859" cy="48581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900" b="1" dirty="0"/>
              <a:t>carat:</a:t>
            </a:r>
            <a:r>
              <a:rPr lang="en-US" sz="1900" dirty="0"/>
              <a:t> </a:t>
            </a:r>
            <a:r>
              <a:rPr lang="en-US" sz="1900" dirty="0">
                <a:ea typeface="+mn-lt"/>
                <a:cs typeface="+mn-lt"/>
              </a:rPr>
              <a:t>weight of the diamond.</a:t>
            </a:r>
          </a:p>
          <a:p>
            <a:pPr marL="285750" indent="-285750">
              <a:buFont typeface="Arial"/>
              <a:buChar char="•"/>
            </a:pPr>
            <a:r>
              <a:rPr lang="en-US" sz="1900" b="1" dirty="0">
                <a:ea typeface="+mn-lt"/>
                <a:cs typeface="+mn-lt"/>
              </a:rPr>
              <a:t>x:</a:t>
            </a:r>
            <a:r>
              <a:rPr lang="en-US" sz="1900" dirty="0">
                <a:ea typeface="+mn-lt"/>
                <a:cs typeface="+mn-lt"/>
              </a:rPr>
              <a:t> Length of the diamond.</a:t>
            </a:r>
          </a:p>
          <a:p>
            <a:pPr marL="285750" indent="-285750">
              <a:buFont typeface="Arial"/>
              <a:buChar char="•"/>
            </a:pPr>
            <a:r>
              <a:rPr lang="en-US" sz="1900" b="1" dirty="0">
                <a:ea typeface="+mn-lt"/>
                <a:cs typeface="+mn-lt"/>
              </a:rPr>
              <a:t>y:</a:t>
            </a:r>
            <a:r>
              <a:rPr lang="en-US" sz="1900" dirty="0">
                <a:ea typeface="+mn-lt"/>
                <a:cs typeface="+mn-lt"/>
              </a:rPr>
              <a:t> Width of the diamond.</a:t>
            </a:r>
          </a:p>
          <a:p>
            <a:pPr marL="285750" indent="-285750">
              <a:buFont typeface="Arial"/>
              <a:buChar char="•"/>
            </a:pPr>
            <a:r>
              <a:rPr lang="en-US" sz="1900" b="1" dirty="0">
                <a:ea typeface="+mn-lt"/>
                <a:cs typeface="+mn-lt"/>
              </a:rPr>
              <a:t>z:</a:t>
            </a:r>
            <a:r>
              <a:rPr lang="en-US" sz="1900" dirty="0">
                <a:ea typeface="+mn-lt"/>
                <a:cs typeface="+mn-lt"/>
              </a:rPr>
              <a:t> Depth of the diamond.</a:t>
            </a:r>
          </a:p>
          <a:p>
            <a:pPr marL="285750" indent="-285750">
              <a:buFont typeface="Arial"/>
              <a:buChar char="•"/>
            </a:pPr>
            <a:r>
              <a:rPr lang="en-US" sz="1900" b="1" dirty="0">
                <a:ea typeface="+mn-lt"/>
                <a:cs typeface="+mn-lt"/>
              </a:rPr>
              <a:t>depth:</a:t>
            </a:r>
            <a:r>
              <a:rPr lang="en-US" sz="1900" dirty="0">
                <a:ea typeface="+mn-lt"/>
                <a:cs typeface="+mn-lt"/>
              </a:rPr>
              <a:t> Depth percentage. Formula: z / mean(x, y) = 2 * z / (x + y)</a:t>
            </a:r>
          </a:p>
          <a:p>
            <a:pPr marL="285750" indent="-285750">
              <a:buFont typeface="Arial"/>
              <a:buChar char="•"/>
            </a:pPr>
            <a:r>
              <a:rPr lang="en-US" sz="1900" b="1" dirty="0">
                <a:ea typeface="+mn-lt"/>
                <a:cs typeface="+mn-lt"/>
              </a:rPr>
              <a:t>table:</a:t>
            </a:r>
            <a:r>
              <a:rPr lang="en-US" sz="1900" dirty="0">
                <a:ea typeface="+mn-lt"/>
                <a:cs typeface="+mn-lt"/>
              </a:rPr>
              <a:t> Width of top of the diamond relative to the widest point.</a:t>
            </a:r>
          </a:p>
          <a:p>
            <a:pPr marL="285750" indent="-285750">
              <a:buFont typeface="Arial"/>
              <a:buChar char="•"/>
            </a:pPr>
            <a:r>
              <a:rPr lang="en-US" sz="1900" b="1" dirty="0">
                <a:ea typeface="+mn-lt"/>
                <a:cs typeface="+mn-lt"/>
              </a:rPr>
              <a:t>cut:</a:t>
            </a:r>
            <a:r>
              <a:rPr lang="en-US" sz="1900" dirty="0">
                <a:ea typeface="+mn-lt"/>
                <a:cs typeface="+mn-lt"/>
              </a:rPr>
              <a:t> Quality of the diamond. Possible values (from best to worst)</a:t>
            </a:r>
          </a:p>
          <a:p>
            <a:pPr marL="285750" indent="-285750">
              <a:buFont typeface="Arial"/>
              <a:buChar char="•"/>
            </a:pPr>
            <a:r>
              <a:rPr lang="en-US" sz="1900" b="1" dirty="0">
                <a:ea typeface="+mn-lt"/>
                <a:cs typeface="+mn-lt"/>
              </a:rPr>
              <a:t>color:</a:t>
            </a:r>
            <a:r>
              <a:rPr lang="en-US" sz="1900" dirty="0">
                <a:ea typeface="+mn-lt"/>
                <a:cs typeface="+mn-lt"/>
              </a:rPr>
              <a:t> Color of the diamond. Possible values: from D (best) to J (worst).</a:t>
            </a:r>
          </a:p>
          <a:p>
            <a:pPr marL="285750" indent="-285750">
              <a:buFont typeface="Arial"/>
              <a:buChar char="•"/>
            </a:pPr>
            <a:r>
              <a:rPr lang="en-US" sz="1900" b="1" dirty="0">
                <a:ea typeface="+mn-lt"/>
                <a:cs typeface="+mn-lt"/>
              </a:rPr>
              <a:t>clarity:</a:t>
            </a:r>
            <a:r>
              <a:rPr lang="en-US" sz="1900" dirty="0">
                <a:ea typeface="+mn-lt"/>
                <a:cs typeface="+mn-lt"/>
              </a:rPr>
              <a:t> Measurement of how clear the diamond is. Possible values (from best to worst): IF, VVS1, VVS2, VS1, VS2, SI1, SI2, I1.</a:t>
            </a:r>
          </a:p>
          <a:p>
            <a:pPr marL="285750" indent="-285750">
              <a:buFont typeface="Arial"/>
              <a:buChar char="•"/>
            </a:pPr>
            <a:r>
              <a:rPr lang="en-US" sz="1900" b="1" dirty="0">
                <a:ea typeface="+mn-lt"/>
                <a:cs typeface="+mn-lt"/>
              </a:rPr>
              <a:t>price:</a:t>
            </a:r>
            <a:r>
              <a:rPr lang="en-US" sz="1900" dirty="0">
                <a:ea typeface="+mn-lt"/>
                <a:cs typeface="+mn-lt"/>
              </a:rPr>
              <a:t> price of the diamond in US dollars.</a:t>
            </a:r>
          </a:p>
        </p:txBody>
      </p:sp>
    </p:spTree>
    <p:extLst>
      <p:ext uri="{BB962C8B-B14F-4D97-AF65-F5344CB8AC3E}">
        <p14:creationId xmlns:p14="http://schemas.microsoft.com/office/powerpoint/2010/main" val="1563663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6345804" cy="712460"/>
          </a:xfrm>
        </p:spPr>
        <p:txBody>
          <a:bodyPr/>
          <a:lstStyle/>
          <a:p>
            <a:r>
              <a:rPr lang="en-US" dirty="0"/>
              <a:t>Dataset Description 03</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DIAMOND PRICE PREDICTION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pic>
        <p:nvPicPr>
          <p:cNvPr id="13" name="Picture 12" descr="A table with numbers and a price&#10;&#10;Description automatically generated">
            <a:extLst>
              <a:ext uri="{FF2B5EF4-FFF2-40B4-BE49-F238E27FC236}">
                <a16:creationId xmlns:a16="http://schemas.microsoft.com/office/drawing/2014/main" id="{EBDA84B2-E657-7BD8-ED89-1A48328E50F5}"/>
              </a:ext>
            </a:extLst>
          </p:cNvPr>
          <p:cNvPicPr>
            <a:picLocks noChangeAspect="1"/>
          </p:cNvPicPr>
          <p:nvPr/>
        </p:nvPicPr>
        <p:blipFill>
          <a:blip r:embed="rId2"/>
          <a:stretch>
            <a:fillRect/>
          </a:stretch>
        </p:blipFill>
        <p:spPr>
          <a:xfrm>
            <a:off x="721710" y="1252443"/>
            <a:ext cx="9960301" cy="3450974"/>
          </a:xfrm>
          <a:prstGeom prst="rect">
            <a:avLst/>
          </a:prstGeom>
        </p:spPr>
      </p:pic>
      <p:sp>
        <p:nvSpPr>
          <p:cNvPr id="18" name="TextBox 17">
            <a:extLst>
              <a:ext uri="{FF2B5EF4-FFF2-40B4-BE49-F238E27FC236}">
                <a16:creationId xmlns:a16="http://schemas.microsoft.com/office/drawing/2014/main" id="{7C860019-72AF-82FF-3AE3-383255C690D9}"/>
              </a:ext>
            </a:extLst>
          </p:cNvPr>
          <p:cNvSpPr txBox="1"/>
          <p:nvPr/>
        </p:nvSpPr>
        <p:spPr>
          <a:xfrm>
            <a:off x="805793" y="4957380"/>
            <a:ext cx="136634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1"/>
                </a:solidFill>
              </a:rPr>
              <a:t>Mean:</a:t>
            </a:r>
          </a:p>
          <a:p>
            <a:r>
              <a:rPr lang="en-US" dirty="0"/>
              <a:t>Carat: 0.8</a:t>
            </a:r>
          </a:p>
          <a:p>
            <a:r>
              <a:rPr lang="en-US" dirty="0"/>
              <a:t>Depth: 62</a:t>
            </a:r>
          </a:p>
          <a:p>
            <a:r>
              <a:rPr lang="en-US" dirty="0"/>
              <a:t>Price: 3932</a:t>
            </a:r>
          </a:p>
        </p:txBody>
      </p:sp>
      <p:sp>
        <p:nvSpPr>
          <p:cNvPr id="3" name="TextBox 2">
            <a:extLst>
              <a:ext uri="{FF2B5EF4-FFF2-40B4-BE49-F238E27FC236}">
                <a16:creationId xmlns:a16="http://schemas.microsoft.com/office/drawing/2014/main" id="{1D2C636B-15CC-1713-1AC8-968CE92B643B}"/>
              </a:ext>
            </a:extLst>
          </p:cNvPr>
          <p:cNvSpPr txBox="1"/>
          <p:nvPr/>
        </p:nvSpPr>
        <p:spPr>
          <a:xfrm>
            <a:off x="3450895" y="4957379"/>
            <a:ext cx="136634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1"/>
                </a:solidFill>
              </a:rPr>
              <a:t>Min:</a:t>
            </a:r>
          </a:p>
          <a:p>
            <a:r>
              <a:rPr lang="en-US" dirty="0"/>
              <a:t>Carat: 0.2</a:t>
            </a:r>
          </a:p>
          <a:p>
            <a:r>
              <a:rPr lang="en-US" dirty="0"/>
              <a:t>Depth: 43</a:t>
            </a:r>
          </a:p>
          <a:p>
            <a:r>
              <a:rPr lang="en-US" dirty="0"/>
              <a:t>Price: 326</a:t>
            </a:r>
          </a:p>
        </p:txBody>
      </p:sp>
      <p:sp>
        <p:nvSpPr>
          <p:cNvPr id="4" name="TextBox 3">
            <a:extLst>
              <a:ext uri="{FF2B5EF4-FFF2-40B4-BE49-F238E27FC236}">
                <a16:creationId xmlns:a16="http://schemas.microsoft.com/office/drawing/2014/main" id="{043FC23D-928E-7724-9767-6EF7BFE320B1}"/>
              </a:ext>
            </a:extLst>
          </p:cNvPr>
          <p:cNvSpPr txBox="1"/>
          <p:nvPr/>
        </p:nvSpPr>
        <p:spPr>
          <a:xfrm>
            <a:off x="6385034" y="4957379"/>
            <a:ext cx="145393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1"/>
                </a:solidFill>
              </a:rPr>
              <a:t>Max:</a:t>
            </a:r>
          </a:p>
          <a:p>
            <a:r>
              <a:rPr lang="en-US" dirty="0"/>
              <a:t>Carat: 5.0</a:t>
            </a:r>
          </a:p>
          <a:p>
            <a:r>
              <a:rPr lang="en-US" dirty="0"/>
              <a:t>Depth: 79</a:t>
            </a:r>
          </a:p>
          <a:p>
            <a:r>
              <a:rPr lang="en-US" dirty="0"/>
              <a:t>Price: 18823</a:t>
            </a:r>
          </a:p>
        </p:txBody>
      </p:sp>
    </p:spTree>
    <p:extLst>
      <p:ext uri="{BB962C8B-B14F-4D97-AF65-F5344CB8AC3E}">
        <p14:creationId xmlns:p14="http://schemas.microsoft.com/office/powerpoint/2010/main" val="840086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869699" y="135759"/>
            <a:ext cx="9796700" cy="694943"/>
          </a:xfrm>
        </p:spPr>
        <p:txBody>
          <a:bodyPr/>
          <a:lstStyle/>
          <a:p>
            <a:r>
              <a:rPr lang="en-US" dirty="0"/>
              <a:t>Dataset Description 04</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6098013" y="2622663"/>
            <a:ext cx="4259347" cy="1006822"/>
          </a:xfrm>
        </p:spPr>
        <p:txBody>
          <a:bodyPr vert="horz" lIns="91440" tIns="45720" rIns="91440" bIns="45720" rtlCol="0" anchor="t">
            <a:noAutofit/>
          </a:bodyPr>
          <a:lstStyle/>
          <a:p>
            <a:r>
              <a:rPr lang="en-US" dirty="0"/>
              <a:t>You can see we have no missing values in our dataset. Hence, no need for handling missing values.</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DIAMOND PRICE PREDICTION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pic>
        <p:nvPicPr>
          <p:cNvPr id="19" name="Picture 18" descr="A white paper with black text&#10;&#10;Description automatically generated">
            <a:extLst>
              <a:ext uri="{FF2B5EF4-FFF2-40B4-BE49-F238E27FC236}">
                <a16:creationId xmlns:a16="http://schemas.microsoft.com/office/drawing/2014/main" id="{E8632D89-55CB-F45D-C858-E3DF0ABEFDC7}"/>
              </a:ext>
            </a:extLst>
          </p:cNvPr>
          <p:cNvPicPr>
            <a:picLocks noChangeAspect="1"/>
          </p:cNvPicPr>
          <p:nvPr/>
        </p:nvPicPr>
        <p:blipFill>
          <a:blip r:embed="rId2"/>
          <a:stretch>
            <a:fillRect/>
          </a:stretch>
        </p:blipFill>
        <p:spPr>
          <a:xfrm>
            <a:off x="1954651" y="1463128"/>
            <a:ext cx="2466975" cy="3581400"/>
          </a:xfrm>
          <a:prstGeom prst="rect">
            <a:avLst/>
          </a:prstGeom>
        </p:spPr>
      </p:pic>
    </p:spTree>
    <p:extLst>
      <p:ext uri="{BB962C8B-B14F-4D97-AF65-F5344CB8AC3E}">
        <p14:creationId xmlns:p14="http://schemas.microsoft.com/office/powerpoint/2010/main" val="272150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220045" y="2627193"/>
            <a:ext cx="2952672" cy="1608084"/>
          </a:xfrm>
        </p:spPr>
        <p:txBody>
          <a:bodyPr/>
          <a:lstStyle/>
          <a:p>
            <a:r>
              <a:rPr lang="en-US" dirty="0"/>
              <a:t>Data Analysis</a:t>
            </a:r>
          </a:p>
        </p:txBody>
      </p:sp>
    </p:spTree>
    <p:extLst>
      <p:ext uri="{BB962C8B-B14F-4D97-AF65-F5344CB8AC3E}">
        <p14:creationId xmlns:p14="http://schemas.microsoft.com/office/powerpoint/2010/main" val="1642557053"/>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9A5FA357-B0DF-4EFE-A910-4D3F993A1AA1}"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8712FB6-F9AC-4C49-A3AA-769EEB72C7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0</TotalTime>
  <Words>422</Words>
  <Application>Microsoft Office PowerPoint</Application>
  <PresentationFormat>Widescreen</PresentationFormat>
  <Paragraphs>142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Custom</vt:lpstr>
      <vt:lpstr>Diamond Price Prediction</vt:lpstr>
      <vt:lpstr>Content</vt:lpstr>
      <vt:lpstr>Dataset Description</vt:lpstr>
      <vt:lpstr>Introduction</vt:lpstr>
      <vt:lpstr>Dataset Description 01</vt:lpstr>
      <vt:lpstr>Dataset Description 02</vt:lpstr>
      <vt:lpstr>Dataset Description 03</vt:lpstr>
      <vt:lpstr>Dataset Description 04</vt:lpstr>
      <vt:lpstr>Data Analysis</vt:lpstr>
      <vt:lpstr>Main Objective of the Analysis</vt:lpstr>
      <vt:lpstr>Data Analysis 01</vt:lpstr>
      <vt:lpstr>Data Analysis 02</vt:lpstr>
      <vt:lpstr>Data Analysis 03</vt:lpstr>
      <vt:lpstr>Machine Learning Analysis and Findings</vt:lpstr>
      <vt:lpstr>Machine Learning Analysis and Findings.</vt:lpstr>
      <vt:lpstr>Machine Learning Analysis 01</vt:lpstr>
      <vt:lpstr>Machine Learning Analysis 02</vt:lpstr>
      <vt:lpstr>Machine Learning Analysis 03</vt:lpstr>
      <vt:lpstr>Machine Learning Analysis 04</vt:lpstr>
      <vt:lpstr>Machine Learning Analysis 05</vt:lpstr>
      <vt:lpstr>Model Flaws and Strength and advanced steps</vt:lpstr>
      <vt:lpstr>Model Flaws and Strength and Advanced steps:</vt:lpstr>
      <vt:lpstr>Advanced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dc:title>
  <dc:creator/>
  <cp:lastModifiedBy/>
  <cp:revision>597</cp:revision>
  <dcterms:created xsi:type="dcterms:W3CDTF">2021-09-06T16:30:14Z</dcterms:created>
  <dcterms:modified xsi:type="dcterms:W3CDTF">2023-09-13T08:16:37Z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