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36" r:id="rId3"/>
    <p:sldId id="337" r:id="rId4"/>
    <p:sldId id="421" r:id="rId5"/>
    <p:sldId id="269" r:id="rId6"/>
    <p:sldId id="422" r:id="rId7"/>
    <p:sldId id="423" r:id="rId8"/>
    <p:sldId id="264" r:id="rId9"/>
    <p:sldId id="424" r:id="rId10"/>
    <p:sldId id="259" r:id="rId11"/>
    <p:sldId id="260" r:id="rId12"/>
    <p:sldId id="420" r:id="rId13"/>
    <p:sldId id="262" r:id="rId14"/>
    <p:sldId id="263" r:id="rId15"/>
    <p:sldId id="261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BC34-7631-4F07-B44B-E8A1F99FCDCB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1D5E1-FE6F-4674-AAC8-28163DEE8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94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D76C6-4199-49CA-B08F-E11A847515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66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="1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844F5DE2-B296-4507-AFDA-C68D4D277656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02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E2-B296-4507-AFDA-C68D4D277656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76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844F5DE2-B296-4507-AFDA-C68D4D277656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328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228600" y="152400"/>
            <a:ext cx="8783638" cy="685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228600" y="1371602"/>
            <a:ext cx="4286250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67250" y="1371602"/>
            <a:ext cx="4287838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228600" y="4060827"/>
            <a:ext cx="4286250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7250" y="4060827"/>
            <a:ext cx="4287838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34925" y="444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844F5DE2-B296-4507-AFDA-C68D4D277656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7924800" y="6629400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42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88642"/>
            <a:ext cx="8784976" cy="608167"/>
          </a:xfrm>
        </p:spPr>
        <p:txBody>
          <a:bodyPr>
            <a:normAutofit/>
          </a:bodyPr>
          <a:lstStyle>
            <a:lvl1pPr>
              <a:defRPr sz="27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179513" y="1124744"/>
            <a:ext cx="8784976" cy="5256666"/>
          </a:xfrm>
        </p:spPr>
        <p:txBody>
          <a:bodyPr>
            <a:noAutofit/>
          </a:bodyPr>
          <a:lstStyle>
            <a:lvl1pPr>
              <a:spcBef>
                <a:spcPts val="1350"/>
              </a:spcBef>
              <a:spcAft>
                <a:spcPts val="45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ja-JP" altLang="en-US" dirty="0"/>
              <a:t>マスター テキストの書式設定</a:t>
            </a:r>
          </a:p>
          <a:p>
            <a:pPr lvl="1" eaLnBrk="1" latinLnBrk="0" hangingPunct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eaLnBrk="1" latinLnBrk="0" hangingPunct="1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eaLnBrk="1" latinLnBrk="0" hangingPunct="1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eaLnBrk="1" latinLnBrk="0" hangingPunct="1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kumimoji="0" lang="en-US" dirty="0"/>
          </a:p>
        </p:txBody>
      </p:sp>
      <p:sp>
        <p:nvSpPr>
          <p:cNvPr id="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7524329" y="6448347"/>
            <a:ext cx="144016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844F5DE2-B296-4507-AFDA-C68D4D277656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79513" y="6418219"/>
            <a:ext cx="7272808" cy="395059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36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096000" y="6520357"/>
            <a:ext cx="2667000" cy="365125"/>
          </a:xfrm>
        </p:spPr>
        <p:txBody>
          <a:bodyPr/>
          <a:lstStyle/>
          <a:p>
            <a:fld id="{844F5DE2-B296-4507-AFDA-C68D4D277656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609601" y="6520163"/>
            <a:ext cx="5421083" cy="365125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644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8"/>
            <a:ext cx="3886200" cy="479184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8"/>
            <a:ext cx="3886200" cy="479184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>
          <a:xfrm>
            <a:off x="6096000" y="6453616"/>
            <a:ext cx="2667000" cy="365125"/>
          </a:xfrm>
        </p:spPr>
        <p:txBody>
          <a:bodyPr rtlCol="0"/>
          <a:lstStyle/>
          <a:p>
            <a:fld id="{844F5DE2-B296-4507-AFDA-C68D4D277656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>
          <a:xfrm>
            <a:off x="609601" y="6453422"/>
            <a:ext cx="5421083" cy="365125"/>
          </a:xfrm>
        </p:spPr>
        <p:txBody>
          <a:bodyPr rtlCol="0"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99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94301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94301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>
          <a:xfrm>
            <a:off x="6096000" y="6448347"/>
            <a:ext cx="2667000" cy="365125"/>
          </a:xfrm>
        </p:spPr>
        <p:txBody>
          <a:bodyPr rtlCol="0"/>
          <a:lstStyle/>
          <a:p>
            <a:fld id="{844F5DE2-B296-4507-AFDA-C68D4D277656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>
          <a:xfrm>
            <a:off x="609601" y="6448153"/>
            <a:ext cx="5421083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6083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096000" y="6453616"/>
            <a:ext cx="2667000" cy="365125"/>
          </a:xfrm>
        </p:spPr>
        <p:txBody>
          <a:bodyPr/>
          <a:lstStyle/>
          <a:p>
            <a:fld id="{844F5DE2-B296-4507-AFDA-C68D4D277656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609601" y="6453422"/>
            <a:ext cx="54210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10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E2-B296-4507-AFDA-C68D4D277656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09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E2-B296-4507-AFDA-C68D4D277656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40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844F5DE2-B296-4507-AFDA-C68D4D277656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090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179513" y="-27384"/>
            <a:ext cx="8784976" cy="82212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dirty="0"/>
              <a:t>マスター タイトルの書式設定</a:t>
            </a:r>
            <a:endParaRPr kumimoji="0"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179513" y="1124745"/>
            <a:ext cx="8784976" cy="527562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7524329" y="6448253"/>
            <a:ext cx="144016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844F5DE2-B296-4507-AFDA-C68D4D277656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79512" y="6448253"/>
            <a:ext cx="7344816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76470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0" y="8082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590550" y="81619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8082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99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1"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1350"/>
        </a:spcBef>
        <a:spcAft>
          <a:spcPts val="450"/>
        </a:spcAft>
        <a:buClr>
          <a:schemeClr val="accent2"/>
        </a:buClr>
        <a:buSzPct val="6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spcAft>
          <a:spcPts val="450"/>
        </a:spcAft>
        <a:buClr>
          <a:schemeClr val="accent1"/>
        </a:buClr>
        <a:buSzPct val="70000"/>
        <a:buFont typeface="Wingdings 2"/>
        <a:buChar char="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spcAft>
          <a:spcPts val="450"/>
        </a:spcAft>
        <a:buClr>
          <a:schemeClr val="accent2"/>
        </a:buClr>
        <a:buSzPct val="75000"/>
        <a:buFont typeface="Wingdings"/>
        <a:buChar char="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spcAft>
          <a:spcPts val="450"/>
        </a:spcAft>
        <a:buClr>
          <a:schemeClr val="accent3"/>
        </a:buClr>
        <a:buSzPct val="75000"/>
        <a:buFont typeface="Wingdings"/>
        <a:buChar char="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spcAft>
          <a:spcPts val="450"/>
        </a:spcAft>
        <a:buClr>
          <a:schemeClr val="accent4"/>
        </a:buClr>
        <a:buSzPct val="65000"/>
        <a:buFont typeface="Wingdings"/>
        <a:buChar char="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0.png"/><Relationship Id="rId5" Type="http://schemas.openxmlformats.org/officeDocument/2006/relationships/image" Target="../media/image6.png"/><Relationship Id="rId15" Type="http://schemas.openxmlformats.org/officeDocument/2006/relationships/image" Target="../media/image160.png"/><Relationship Id="rId10" Type="http://schemas.openxmlformats.org/officeDocument/2006/relationships/image" Target="../media/image110.png"/><Relationship Id="rId19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9.png"/><Relationship Id="rId7" Type="http://schemas.openxmlformats.org/officeDocument/2006/relationships/image" Target="../media/image80.png"/><Relationship Id="rId12" Type="http://schemas.openxmlformats.org/officeDocument/2006/relationships/image" Target="../media/image26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5" Type="http://schemas.openxmlformats.org/officeDocument/2006/relationships/image" Target="../media/image6.png"/><Relationship Id="rId15" Type="http://schemas.openxmlformats.org/officeDocument/2006/relationships/image" Target="../media/image160.png"/><Relationship Id="rId23" Type="http://schemas.openxmlformats.org/officeDocument/2006/relationships/image" Target="../media/image31.png"/><Relationship Id="rId10" Type="http://schemas.openxmlformats.org/officeDocument/2006/relationships/image" Target="../media/image24.png"/><Relationship Id="rId19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23.png"/><Relationship Id="rId14" Type="http://schemas.openxmlformats.org/officeDocument/2006/relationships/image" Target="../media/image150.png"/><Relationship Id="rId2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2F90A-D59B-4D4B-93AB-784E0B323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2066EA-6D95-452C-8D0D-D0E4E76E0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片山・金研究室 </a:t>
            </a:r>
            <a:r>
              <a:rPr kumimoji="1" lang="en-US" altLang="ja-JP" dirty="0"/>
              <a:t>M2 </a:t>
            </a:r>
            <a:r>
              <a:rPr kumimoji="1" lang="ja-JP" altLang="en-US" dirty="0"/>
              <a:t>佐藤</a:t>
            </a:r>
          </a:p>
        </p:txBody>
      </p:sp>
    </p:spTree>
    <p:extLst>
      <p:ext uri="{BB962C8B-B14F-4D97-AF65-F5344CB8AC3E}">
        <p14:creationId xmlns:p14="http://schemas.microsoft.com/office/powerpoint/2010/main" val="116207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CB6F3-315C-44B8-9C17-A36A0E3D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問題提起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FB02-1BBA-4F15-A721-E0040CA1C0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41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0F598-75C2-4945-A852-CF42003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091E9C-3A4D-4A62-8752-2FD8BF64C9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27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証明の戦略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交差判定のインスタンス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が与えられたとき</a:t>
                </a:r>
                <a:br>
                  <a:rPr lang="en-US" altLang="ja-JP" dirty="0"/>
                </a:br>
                <a:r>
                  <a:rPr lang="ja-JP" altLang="en-US" dirty="0"/>
                  <a:t>それを埋め込んだ特殊なグラフ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を構成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の直径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/>
                  <a:t>5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ja-JP" altLang="en-US" dirty="0"/>
                  <a:t>は</a:t>
                </a:r>
                <a:r>
                  <a:rPr lang="en-US" altLang="ja-JP" dirty="0"/>
                  <a:t>intersect</a:t>
                </a:r>
              </a:p>
              <a:p>
                <a:r>
                  <a:rPr lang="en-US" altLang="ja-JP" dirty="0"/>
                  <a:t>Alice</a:t>
                </a:r>
                <a:r>
                  <a:rPr lang="ja-JP" altLang="en-US" dirty="0"/>
                  <a:t>と</a:t>
                </a:r>
                <a:r>
                  <a:rPr lang="en-US" altLang="ja-JP" dirty="0"/>
                  <a:t>Bob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上の直径計算の</a:t>
                </a:r>
                <a:br>
                  <a:rPr lang="en-US" altLang="ja-JP" dirty="0"/>
                </a:br>
                <a:r>
                  <a:rPr lang="ja-JP" altLang="en-US" dirty="0"/>
                  <a:t>分散アルゴリズムを（協調的に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シミュレート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直径の計算結果から交叉判定が解ける</a:t>
                </a:r>
                <a:endParaRPr lang="en-US" altLang="ja-JP" dirty="0"/>
              </a:p>
              <a:p>
                <a:r>
                  <a:rPr lang="ja-JP" altLang="en-US" dirty="0"/>
                  <a:t>このシミュレーションは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ビットぐらい通信していなければならない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← 通信複雑性下界より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 dirty="0"/>
                  <a:t>元のアルゴリズムも同程度通信している</a:t>
                </a:r>
                <a:br>
                  <a:rPr lang="en-US" altLang="ja-JP" dirty="0"/>
                </a:br>
                <a:r>
                  <a:rPr lang="ja-JP" altLang="en-US" dirty="0"/>
                  <a:t>→　十分な量の通信ができるぐらいの時間が必要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50" t="-765" b="-47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/>
              <a:t>2015/3/17-18</a:t>
            </a:r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「符号理論とその応用セミナー」＠名古屋工業大学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16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0F598-75C2-4945-A852-CF42003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グラフの構成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E8AE035-9225-4403-A09C-5592D18D7ECB}"/>
              </a:ext>
            </a:extLst>
          </p:cNvPr>
          <p:cNvCxnSpPr/>
          <p:nvPr/>
        </p:nvCxnSpPr>
        <p:spPr>
          <a:xfrm>
            <a:off x="1003720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D975636-735A-4D2D-A07B-2ABA54BAB8FC}"/>
              </a:ext>
            </a:extLst>
          </p:cNvPr>
          <p:cNvCxnSpPr/>
          <p:nvPr/>
        </p:nvCxnSpPr>
        <p:spPr>
          <a:xfrm>
            <a:off x="1003720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44D0D19-D9F4-4616-9920-CF368E676E6F}"/>
              </a:ext>
            </a:extLst>
          </p:cNvPr>
          <p:cNvCxnSpPr/>
          <p:nvPr/>
        </p:nvCxnSpPr>
        <p:spPr>
          <a:xfrm>
            <a:off x="1599033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D2875D8-DBF9-42A7-BDE2-82060E53CBA9}"/>
              </a:ext>
            </a:extLst>
          </p:cNvPr>
          <p:cNvCxnSpPr/>
          <p:nvPr/>
        </p:nvCxnSpPr>
        <p:spPr>
          <a:xfrm>
            <a:off x="2465312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8D9A190-2D24-4415-A0C9-37C92240F36D}"/>
              </a:ext>
            </a:extLst>
          </p:cNvPr>
          <p:cNvCxnSpPr/>
          <p:nvPr/>
        </p:nvCxnSpPr>
        <p:spPr>
          <a:xfrm>
            <a:off x="1599033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1270A3C-A052-4418-823D-2798285F8784}"/>
              </a:ext>
            </a:extLst>
          </p:cNvPr>
          <p:cNvCxnSpPr/>
          <p:nvPr/>
        </p:nvCxnSpPr>
        <p:spPr>
          <a:xfrm flipH="1">
            <a:off x="2465312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/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blipFill>
                <a:blip r:embed="rId2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/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blipFill>
                <a:blip r:embed="rId3"/>
                <a:stretch>
                  <a:fillRect l="-78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6F47B23F-B290-4C42-9DE0-16113F76751D}"/>
              </a:ext>
            </a:extLst>
          </p:cNvPr>
          <p:cNvSpPr/>
          <p:nvPr/>
        </p:nvSpPr>
        <p:spPr>
          <a:xfrm>
            <a:off x="1013029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/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blipFill>
                <a:blip r:embed="rId4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/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blipFill>
                <a:blip r:embed="rId5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24834878-1697-40B8-AE57-4DCE00C04202}"/>
              </a:ext>
            </a:extLst>
          </p:cNvPr>
          <p:cNvSpPr/>
          <p:nvPr/>
        </p:nvSpPr>
        <p:spPr>
          <a:xfrm rot="10800000">
            <a:off x="1003720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/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blipFill>
                <a:blip r:embed="rId6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/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blipFill>
                <a:blip r:embed="rId7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FEA058D-0EC8-47F7-A8F3-746FC02FBAA7}"/>
              </a:ext>
            </a:extLst>
          </p:cNvPr>
          <p:cNvSpPr txBox="1"/>
          <p:nvPr/>
        </p:nvSpPr>
        <p:spPr>
          <a:xfrm>
            <a:off x="1788362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110BD22-6EC2-4C10-95E2-6B188BB961C7}"/>
              </a:ext>
            </a:extLst>
          </p:cNvPr>
          <p:cNvSpPr txBox="1"/>
          <p:nvPr/>
        </p:nvSpPr>
        <p:spPr>
          <a:xfrm>
            <a:off x="1769783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/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blipFill>
                <a:blip r:embed="rId8"/>
                <a:stretch>
                  <a:fillRect l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/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blipFill>
                <a:blip r:embed="rId9"/>
                <a:stretch>
                  <a:fillRect l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/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blipFill>
                <a:blip r:embed="rId10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/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blipFill>
                <a:blip r:embed="rId11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/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blipFill>
                <a:blip r:embed="rId12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/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blipFill>
                <a:blip r:embed="rId13"/>
                <a:stretch>
                  <a:fillRect l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B44C964-4B45-4B1C-92FA-DE7C99DD21F8}"/>
              </a:ext>
            </a:extLst>
          </p:cNvPr>
          <p:cNvCxnSpPr/>
          <p:nvPr/>
        </p:nvCxnSpPr>
        <p:spPr>
          <a:xfrm>
            <a:off x="6596302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852EACE-BAAF-482B-AE47-307BC807A35F}"/>
              </a:ext>
            </a:extLst>
          </p:cNvPr>
          <p:cNvCxnSpPr/>
          <p:nvPr/>
        </p:nvCxnSpPr>
        <p:spPr>
          <a:xfrm>
            <a:off x="6596302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2BA2EF1-4876-4642-A49F-87EB4F9D69E8}"/>
              </a:ext>
            </a:extLst>
          </p:cNvPr>
          <p:cNvCxnSpPr/>
          <p:nvPr/>
        </p:nvCxnSpPr>
        <p:spPr>
          <a:xfrm>
            <a:off x="7191615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485E244-0BD3-4443-9AC3-EC8E47524B29}"/>
              </a:ext>
            </a:extLst>
          </p:cNvPr>
          <p:cNvCxnSpPr/>
          <p:nvPr/>
        </p:nvCxnSpPr>
        <p:spPr>
          <a:xfrm>
            <a:off x="8057894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4787A33-4652-4DD7-8014-26FE41616CBF}"/>
              </a:ext>
            </a:extLst>
          </p:cNvPr>
          <p:cNvCxnSpPr/>
          <p:nvPr/>
        </p:nvCxnSpPr>
        <p:spPr>
          <a:xfrm>
            <a:off x="7191615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7418088-79F4-4938-86DD-8248150522C1}"/>
              </a:ext>
            </a:extLst>
          </p:cNvPr>
          <p:cNvCxnSpPr/>
          <p:nvPr/>
        </p:nvCxnSpPr>
        <p:spPr>
          <a:xfrm flipH="1">
            <a:off x="8057894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/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blipFill>
                <a:blip r:embed="rId14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/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blipFill>
                <a:blip r:embed="rId15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4B90366B-8FD3-499F-816D-5AB0111C5E78}"/>
              </a:ext>
            </a:extLst>
          </p:cNvPr>
          <p:cNvSpPr/>
          <p:nvPr/>
        </p:nvSpPr>
        <p:spPr>
          <a:xfrm>
            <a:off x="6605611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/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blipFill>
                <a:blip r:embed="rId16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/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blipFill>
                <a:blip r:embed="rId17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5BB3EA14-47C6-4D08-B0A6-9D4658497F6D}"/>
              </a:ext>
            </a:extLst>
          </p:cNvPr>
          <p:cNvSpPr/>
          <p:nvPr/>
        </p:nvSpPr>
        <p:spPr>
          <a:xfrm rot="10800000">
            <a:off x="6596302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/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blipFill>
                <a:blip r:embed="rId18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/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blipFill>
                <a:blip r:embed="rId19"/>
                <a:stretch>
                  <a:fillRect l="-1406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39626C-D486-4715-A326-DD18B2A05A7D}"/>
              </a:ext>
            </a:extLst>
          </p:cNvPr>
          <p:cNvSpPr txBox="1"/>
          <p:nvPr/>
        </p:nvSpPr>
        <p:spPr>
          <a:xfrm>
            <a:off x="7380944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C45DEBB-64CC-4E6C-BB6E-D0E092656C08}"/>
              </a:ext>
            </a:extLst>
          </p:cNvPr>
          <p:cNvSpPr txBox="1"/>
          <p:nvPr/>
        </p:nvSpPr>
        <p:spPr>
          <a:xfrm>
            <a:off x="7362365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/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D2A8B58-0F73-4101-A931-66E61E711F06}"/>
              </a:ext>
            </a:extLst>
          </p:cNvPr>
          <p:cNvSpPr/>
          <p:nvPr/>
        </p:nvSpPr>
        <p:spPr>
          <a:xfrm>
            <a:off x="591671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189EA59-4A8C-4559-83B4-8E163A8E8C80}"/>
              </a:ext>
            </a:extLst>
          </p:cNvPr>
          <p:cNvSpPr/>
          <p:nvPr/>
        </p:nvSpPr>
        <p:spPr>
          <a:xfrm>
            <a:off x="3568124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3240ABB-203B-44E9-9BF2-1288A8D0E36A}"/>
              </a:ext>
            </a:extLst>
          </p:cNvPr>
          <p:cNvSpPr/>
          <p:nvPr/>
        </p:nvSpPr>
        <p:spPr>
          <a:xfrm>
            <a:off x="6212630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B94A9E7-9803-4422-ACD0-0721DB427C83}"/>
              </a:ext>
            </a:extLst>
          </p:cNvPr>
          <p:cNvCxnSpPr/>
          <p:nvPr/>
        </p:nvCxnSpPr>
        <p:spPr>
          <a:xfrm>
            <a:off x="3361765" y="1272988"/>
            <a:ext cx="0" cy="4903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88F9FDE-EF1B-48BA-B87A-5F71A05C3E85}"/>
              </a:ext>
            </a:extLst>
          </p:cNvPr>
          <p:cNvSpPr txBox="1"/>
          <p:nvPr/>
        </p:nvSpPr>
        <p:spPr>
          <a:xfrm>
            <a:off x="1260370" y="482337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Alice</a:t>
            </a:r>
            <a:r>
              <a:rPr kumimoji="1" lang="ja-JP" altLang="en-US" dirty="0"/>
              <a:t>側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C91C7AD-730B-46F9-A2DE-CFA4AB16920D}"/>
              </a:ext>
            </a:extLst>
          </p:cNvPr>
          <p:cNvSpPr txBox="1"/>
          <p:nvPr/>
        </p:nvSpPr>
        <p:spPr>
          <a:xfrm>
            <a:off x="5791104" y="482402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Bob</a:t>
            </a:r>
            <a:r>
              <a:rPr kumimoji="1" lang="ja-JP" altLang="en-US" dirty="0"/>
              <a:t>側</a:t>
            </a:r>
          </a:p>
        </p:txBody>
      </p:sp>
    </p:spTree>
    <p:extLst>
      <p:ext uri="{BB962C8B-B14F-4D97-AF65-F5344CB8AC3E}">
        <p14:creationId xmlns:p14="http://schemas.microsoft.com/office/powerpoint/2010/main" val="253052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B94A9E7-9803-4422-ACD0-0721DB427C83}"/>
              </a:ext>
            </a:extLst>
          </p:cNvPr>
          <p:cNvCxnSpPr/>
          <p:nvPr/>
        </p:nvCxnSpPr>
        <p:spPr>
          <a:xfrm>
            <a:off x="3361765" y="1272988"/>
            <a:ext cx="0" cy="490369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50F598-75C2-4945-A852-CF42003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E8AE035-9225-4403-A09C-5592D18D7ECB}"/>
              </a:ext>
            </a:extLst>
          </p:cNvPr>
          <p:cNvCxnSpPr/>
          <p:nvPr/>
        </p:nvCxnSpPr>
        <p:spPr>
          <a:xfrm>
            <a:off x="1003720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D975636-735A-4D2D-A07B-2ABA54BAB8FC}"/>
              </a:ext>
            </a:extLst>
          </p:cNvPr>
          <p:cNvCxnSpPr/>
          <p:nvPr/>
        </p:nvCxnSpPr>
        <p:spPr>
          <a:xfrm>
            <a:off x="1003720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44D0D19-D9F4-4616-9920-CF368E676E6F}"/>
              </a:ext>
            </a:extLst>
          </p:cNvPr>
          <p:cNvCxnSpPr/>
          <p:nvPr/>
        </p:nvCxnSpPr>
        <p:spPr>
          <a:xfrm>
            <a:off x="1599033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D2875D8-DBF9-42A7-BDE2-82060E53CBA9}"/>
              </a:ext>
            </a:extLst>
          </p:cNvPr>
          <p:cNvCxnSpPr/>
          <p:nvPr/>
        </p:nvCxnSpPr>
        <p:spPr>
          <a:xfrm>
            <a:off x="2465312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8D9A190-2D24-4415-A0C9-37C92240F36D}"/>
              </a:ext>
            </a:extLst>
          </p:cNvPr>
          <p:cNvCxnSpPr/>
          <p:nvPr/>
        </p:nvCxnSpPr>
        <p:spPr>
          <a:xfrm>
            <a:off x="1599033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1270A3C-A052-4418-823D-2798285F8784}"/>
              </a:ext>
            </a:extLst>
          </p:cNvPr>
          <p:cNvCxnSpPr/>
          <p:nvPr/>
        </p:nvCxnSpPr>
        <p:spPr>
          <a:xfrm flipH="1">
            <a:off x="2465312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/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blipFill>
                <a:blip r:embed="rId2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/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blipFill>
                <a:blip r:embed="rId3"/>
                <a:stretch>
                  <a:fillRect l="-78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6F47B23F-B290-4C42-9DE0-16113F76751D}"/>
              </a:ext>
            </a:extLst>
          </p:cNvPr>
          <p:cNvSpPr/>
          <p:nvPr/>
        </p:nvSpPr>
        <p:spPr>
          <a:xfrm>
            <a:off x="1013029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/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blipFill>
                <a:blip r:embed="rId4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/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blipFill>
                <a:blip r:embed="rId5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24834878-1697-40B8-AE57-4DCE00C04202}"/>
              </a:ext>
            </a:extLst>
          </p:cNvPr>
          <p:cNvSpPr/>
          <p:nvPr/>
        </p:nvSpPr>
        <p:spPr>
          <a:xfrm rot="10800000">
            <a:off x="1003720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/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blipFill>
                <a:blip r:embed="rId6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/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blipFill>
                <a:blip r:embed="rId7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FEA058D-0EC8-47F7-A8F3-746FC02FBAA7}"/>
              </a:ext>
            </a:extLst>
          </p:cNvPr>
          <p:cNvSpPr txBox="1"/>
          <p:nvPr/>
        </p:nvSpPr>
        <p:spPr>
          <a:xfrm>
            <a:off x="1788362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110BD22-6EC2-4C10-95E2-6B188BB961C7}"/>
              </a:ext>
            </a:extLst>
          </p:cNvPr>
          <p:cNvSpPr txBox="1"/>
          <p:nvPr/>
        </p:nvSpPr>
        <p:spPr>
          <a:xfrm>
            <a:off x="1769783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/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blipFill>
                <a:blip r:embed="rId8"/>
                <a:stretch>
                  <a:fillRect l="-4688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/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blipFill>
                <a:blip r:embed="rId9"/>
                <a:stretch>
                  <a:fillRect l="-4688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/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blipFill>
                <a:blip r:embed="rId10"/>
                <a:stretch>
                  <a:fillRect l="-3125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/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blipFill>
                <a:blip r:embed="rId11"/>
                <a:stretch>
                  <a:fillRect l="-6250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/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blipFill>
                <a:blip r:embed="rId12"/>
                <a:stretch>
                  <a:fillRect l="-6250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/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blipFill>
                <a:blip r:embed="rId13"/>
                <a:stretch>
                  <a:fillRect l="-4688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B44C964-4B45-4B1C-92FA-DE7C99DD21F8}"/>
              </a:ext>
            </a:extLst>
          </p:cNvPr>
          <p:cNvCxnSpPr/>
          <p:nvPr/>
        </p:nvCxnSpPr>
        <p:spPr>
          <a:xfrm>
            <a:off x="6596302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852EACE-BAAF-482B-AE47-307BC807A35F}"/>
              </a:ext>
            </a:extLst>
          </p:cNvPr>
          <p:cNvCxnSpPr/>
          <p:nvPr/>
        </p:nvCxnSpPr>
        <p:spPr>
          <a:xfrm>
            <a:off x="6596302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2BA2EF1-4876-4642-A49F-87EB4F9D69E8}"/>
              </a:ext>
            </a:extLst>
          </p:cNvPr>
          <p:cNvCxnSpPr/>
          <p:nvPr/>
        </p:nvCxnSpPr>
        <p:spPr>
          <a:xfrm>
            <a:off x="7191615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485E244-0BD3-4443-9AC3-EC8E47524B29}"/>
              </a:ext>
            </a:extLst>
          </p:cNvPr>
          <p:cNvCxnSpPr/>
          <p:nvPr/>
        </p:nvCxnSpPr>
        <p:spPr>
          <a:xfrm>
            <a:off x="8057894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4787A33-4652-4DD7-8014-26FE41616CBF}"/>
              </a:ext>
            </a:extLst>
          </p:cNvPr>
          <p:cNvCxnSpPr/>
          <p:nvPr/>
        </p:nvCxnSpPr>
        <p:spPr>
          <a:xfrm>
            <a:off x="7191615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7418088-79F4-4938-86DD-8248150522C1}"/>
              </a:ext>
            </a:extLst>
          </p:cNvPr>
          <p:cNvCxnSpPr/>
          <p:nvPr/>
        </p:nvCxnSpPr>
        <p:spPr>
          <a:xfrm flipH="1">
            <a:off x="8057894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/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blipFill>
                <a:blip r:embed="rId14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/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blipFill>
                <a:blip r:embed="rId15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4B90366B-8FD3-499F-816D-5AB0111C5E78}"/>
              </a:ext>
            </a:extLst>
          </p:cNvPr>
          <p:cNvSpPr/>
          <p:nvPr/>
        </p:nvSpPr>
        <p:spPr>
          <a:xfrm>
            <a:off x="6605611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/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blipFill>
                <a:blip r:embed="rId16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/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blipFill>
                <a:blip r:embed="rId17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5BB3EA14-47C6-4D08-B0A6-9D4658497F6D}"/>
              </a:ext>
            </a:extLst>
          </p:cNvPr>
          <p:cNvSpPr/>
          <p:nvPr/>
        </p:nvSpPr>
        <p:spPr>
          <a:xfrm rot="10800000">
            <a:off x="6596302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/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blipFill>
                <a:blip r:embed="rId18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/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blipFill>
                <a:blip r:embed="rId19"/>
                <a:stretch>
                  <a:fillRect l="-1406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39626C-D486-4715-A326-DD18B2A05A7D}"/>
              </a:ext>
            </a:extLst>
          </p:cNvPr>
          <p:cNvSpPr txBox="1"/>
          <p:nvPr/>
        </p:nvSpPr>
        <p:spPr>
          <a:xfrm>
            <a:off x="7380944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C45DEBB-64CC-4E6C-BB6E-D0E092656C08}"/>
              </a:ext>
            </a:extLst>
          </p:cNvPr>
          <p:cNvSpPr txBox="1"/>
          <p:nvPr/>
        </p:nvSpPr>
        <p:spPr>
          <a:xfrm>
            <a:off x="7362365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/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D2A8B58-0F73-4101-A931-66E61E711F06}"/>
              </a:ext>
            </a:extLst>
          </p:cNvPr>
          <p:cNvSpPr/>
          <p:nvPr/>
        </p:nvSpPr>
        <p:spPr>
          <a:xfrm>
            <a:off x="591671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189EA59-4A8C-4559-83B4-8E163A8E8C80}"/>
              </a:ext>
            </a:extLst>
          </p:cNvPr>
          <p:cNvSpPr/>
          <p:nvPr/>
        </p:nvSpPr>
        <p:spPr>
          <a:xfrm>
            <a:off x="3568124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3240ABB-203B-44E9-9BF2-1288A8D0E36A}"/>
              </a:ext>
            </a:extLst>
          </p:cNvPr>
          <p:cNvSpPr/>
          <p:nvPr/>
        </p:nvSpPr>
        <p:spPr>
          <a:xfrm>
            <a:off x="6212630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88F9FDE-EF1B-48BA-B87A-5F71A05C3E85}"/>
              </a:ext>
            </a:extLst>
          </p:cNvPr>
          <p:cNvSpPr txBox="1"/>
          <p:nvPr/>
        </p:nvSpPr>
        <p:spPr>
          <a:xfrm>
            <a:off x="1260370" y="482337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Alice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側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C91C7AD-730B-46F9-A2DE-CFA4AB16920D}"/>
              </a:ext>
            </a:extLst>
          </p:cNvPr>
          <p:cNvSpPr txBox="1"/>
          <p:nvPr/>
        </p:nvSpPr>
        <p:spPr>
          <a:xfrm>
            <a:off x="5791104" y="482402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Bob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53F7B3-21E3-4BBF-8A3D-BCA61FFD8D45}"/>
                  </a:ext>
                </a:extLst>
              </p:cNvPr>
              <p:cNvSpPr txBox="1"/>
              <p:nvPr/>
            </p:nvSpPr>
            <p:spPr>
              <a:xfrm>
                <a:off x="2279195" y="5487392"/>
                <a:ext cx="3255227" cy="4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Sup>
                        <m:sSub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53F7B3-21E3-4BBF-8A3D-BCA61FFD8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95" y="5487392"/>
                <a:ext cx="3255227" cy="457241"/>
              </a:xfrm>
              <a:prstGeom prst="rect">
                <a:avLst/>
              </a:prstGeom>
              <a:blipFill>
                <a:blip r:embed="rId21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AF0222D-E33F-4EE6-84CA-A462BB83EC72}"/>
                  </a:ext>
                </a:extLst>
              </p:cNvPr>
              <p:cNvSpPr txBox="1"/>
              <p:nvPr/>
            </p:nvSpPr>
            <p:spPr>
              <a:xfrm>
                <a:off x="2279194" y="5890385"/>
                <a:ext cx="3255227" cy="4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Sup>
                        <m:sSub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AF0222D-E33F-4EE6-84CA-A462BB83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94" y="5890385"/>
                <a:ext cx="3255227" cy="457241"/>
              </a:xfrm>
              <a:prstGeom prst="rect">
                <a:avLst/>
              </a:prstGeom>
              <a:blipFill>
                <a:blip r:embed="rId2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5D08818-E00B-4BA9-82AB-A994EF68A3FF}"/>
                  </a:ext>
                </a:extLst>
              </p:cNvPr>
              <p:cNvSpPr txBox="1"/>
              <p:nvPr/>
            </p:nvSpPr>
            <p:spPr>
              <a:xfrm>
                <a:off x="1312693" y="2589894"/>
                <a:ext cx="10618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5D08818-E00B-4BA9-82AB-A994EF68A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93" y="2589894"/>
                <a:ext cx="1061848" cy="70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7B4A9DF-61B6-40BF-A995-8538BB7DFEEE}"/>
                  </a:ext>
                </a:extLst>
              </p:cNvPr>
              <p:cNvSpPr txBox="1"/>
              <p:nvPr/>
            </p:nvSpPr>
            <p:spPr>
              <a:xfrm>
                <a:off x="6948746" y="2598915"/>
                <a:ext cx="10618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7B4A9DF-61B6-40BF-A995-8538BB7D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46" y="2598915"/>
                <a:ext cx="1061848" cy="70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0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47EAB-4B8F-4046-8206-8875E51F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D8757-7EA8-4DE0-B1F4-F3AE75E982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73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分散システム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ネットワーク</a:t>
            </a:r>
            <a:r>
              <a:rPr lang="en-US" altLang="ja-JP" dirty="0"/>
              <a:t>=</a:t>
            </a:r>
            <a:r>
              <a:rPr lang="ja-JP" altLang="en-US" dirty="0"/>
              <a:t>グラフ</a:t>
            </a:r>
            <a:endParaRPr lang="en-US" altLang="ja-JP" dirty="0"/>
          </a:p>
          <a:p>
            <a:pPr lvl="1"/>
            <a:r>
              <a:rPr lang="ja-JP" altLang="en-US" dirty="0"/>
              <a:t>頂点</a:t>
            </a:r>
            <a:r>
              <a:rPr lang="en-US" altLang="ja-JP" dirty="0"/>
              <a:t>=</a:t>
            </a:r>
            <a:r>
              <a:rPr lang="ja-JP" altLang="en-US" dirty="0"/>
              <a:t>計算機</a:t>
            </a:r>
            <a:endParaRPr lang="en-US" altLang="ja-JP" dirty="0"/>
          </a:p>
          <a:p>
            <a:pPr lvl="1"/>
            <a:r>
              <a:rPr lang="ja-JP" altLang="en-US" dirty="0"/>
              <a:t>辺</a:t>
            </a:r>
            <a:r>
              <a:rPr lang="en-US" altLang="ja-JP" dirty="0"/>
              <a:t>=</a:t>
            </a:r>
            <a:r>
              <a:rPr lang="ja-JP" altLang="en-US" dirty="0"/>
              <a:t>通信リンク</a:t>
            </a:r>
          </a:p>
        </p:txBody>
      </p:sp>
      <p:pic>
        <p:nvPicPr>
          <p:cNvPr id="7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760" y="5743616"/>
            <a:ext cx="622708" cy="642942"/>
          </a:xfrm>
          <a:prstGeom prst="rect">
            <a:avLst/>
          </a:prstGeom>
          <a:noFill/>
        </p:spPr>
      </p:pic>
      <p:pic>
        <p:nvPicPr>
          <p:cNvPr id="8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30" y="4519446"/>
            <a:ext cx="622708" cy="642942"/>
          </a:xfrm>
          <a:prstGeom prst="rect">
            <a:avLst/>
          </a:prstGeom>
          <a:noFill/>
        </p:spPr>
      </p:pic>
      <p:pic>
        <p:nvPicPr>
          <p:cNvPr id="9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30" y="5594448"/>
            <a:ext cx="622708" cy="642942"/>
          </a:xfrm>
          <a:prstGeom prst="rect">
            <a:avLst/>
          </a:prstGeom>
          <a:noFill/>
        </p:spPr>
      </p:pic>
      <p:cxnSp>
        <p:nvCxnSpPr>
          <p:cNvPr id="10" name="直線コネクタ 9"/>
          <p:cNvCxnSpPr>
            <a:stCxn id="17" idx="3"/>
            <a:endCxn id="8" idx="1"/>
          </p:cNvCxnSpPr>
          <p:nvPr/>
        </p:nvCxnSpPr>
        <p:spPr>
          <a:xfrm flipV="1">
            <a:off x="2314308" y="4840917"/>
            <a:ext cx="1033522" cy="2160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470" y="5810478"/>
            <a:ext cx="622708" cy="642942"/>
          </a:xfrm>
          <a:prstGeom prst="rect">
            <a:avLst/>
          </a:prstGeom>
          <a:noFill/>
        </p:spPr>
      </p:pic>
      <p:pic>
        <p:nvPicPr>
          <p:cNvPr id="14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00" y="3439296"/>
            <a:ext cx="622708" cy="642942"/>
          </a:xfrm>
          <a:prstGeom prst="rect">
            <a:avLst/>
          </a:prstGeom>
          <a:noFill/>
        </p:spPr>
      </p:pic>
      <p:pic>
        <p:nvPicPr>
          <p:cNvPr id="17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00" y="4735476"/>
            <a:ext cx="622708" cy="642942"/>
          </a:xfrm>
          <a:prstGeom prst="rect">
            <a:avLst/>
          </a:prstGeom>
          <a:noFill/>
        </p:spPr>
      </p:pic>
      <p:pic>
        <p:nvPicPr>
          <p:cNvPr id="18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0" y="5018368"/>
            <a:ext cx="622708" cy="642942"/>
          </a:xfrm>
          <a:prstGeom prst="rect">
            <a:avLst/>
          </a:prstGeom>
          <a:noFill/>
        </p:spPr>
      </p:pic>
      <p:pic>
        <p:nvPicPr>
          <p:cNvPr id="19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80" y="5594448"/>
            <a:ext cx="622708" cy="642942"/>
          </a:xfrm>
          <a:prstGeom prst="rect">
            <a:avLst/>
          </a:prstGeom>
          <a:noFill/>
        </p:spPr>
      </p:pic>
      <p:pic>
        <p:nvPicPr>
          <p:cNvPr id="20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330" y="3511306"/>
            <a:ext cx="622708" cy="642942"/>
          </a:xfrm>
          <a:prstGeom prst="rect">
            <a:avLst/>
          </a:prstGeom>
          <a:noFill/>
        </p:spPr>
      </p:pic>
      <p:pic>
        <p:nvPicPr>
          <p:cNvPr id="22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0" y="3295276"/>
            <a:ext cx="622708" cy="642942"/>
          </a:xfrm>
          <a:prstGeom prst="rect">
            <a:avLst/>
          </a:prstGeom>
          <a:noFill/>
        </p:spPr>
      </p:pic>
      <p:cxnSp>
        <p:nvCxnSpPr>
          <p:cNvPr id="26" name="直線コネクタ 25"/>
          <p:cNvCxnSpPr/>
          <p:nvPr/>
        </p:nvCxnSpPr>
        <p:spPr>
          <a:xfrm>
            <a:off x="2195670" y="5455576"/>
            <a:ext cx="645088" cy="3497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1331550" y="5306408"/>
            <a:ext cx="288040" cy="43206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2123660" y="4159396"/>
            <a:ext cx="216030" cy="47061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2" idx="1"/>
            <a:endCxn id="14" idx="3"/>
          </p:cNvCxnSpPr>
          <p:nvPr/>
        </p:nvCxnSpPr>
        <p:spPr>
          <a:xfrm flipH="1">
            <a:off x="3034408" y="3616747"/>
            <a:ext cx="1465582" cy="1440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4067930" y="4015376"/>
            <a:ext cx="648090" cy="5760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 flipV="1">
            <a:off x="3995920" y="5023518"/>
            <a:ext cx="432060" cy="2108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563860" y="5594449"/>
            <a:ext cx="817492" cy="36004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491850" y="6026508"/>
            <a:ext cx="1872260" cy="2160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6300240" y="5882488"/>
            <a:ext cx="93613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6012200" y="4298268"/>
            <a:ext cx="1008140" cy="12961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4139940" y="4159396"/>
            <a:ext cx="2664370" cy="64809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220090" y="5450428"/>
            <a:ext cx="216030" cy="1440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148080" y="4015376"/>
            <a:ext cx="2232310" cy="157907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5220090" y="3583316"/>
            <a:ext cx="1584220" cy="2160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7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分散システム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/>
              <a:t>ネットワーク</a:t>
            </a:r>
            <a:r>
              <a:rPr lang="en-US" altLang="ja-JP"/>
              <a:t>=</a:t>
            </a:r>
            <a:r>
              <a:rPr lang="ja-JP" altLang="en-US"/>
              <a:t>グラフ</a:t>
            </a:r>
            <a:endParaRPr lang="en-US" altLang="ja-JP"/>
          </a:p>
          <a:p>
            <a:pPr lvl="1"/>
            <a:r>
              <a:rPr lang="ja-JP" altLang="en-US"/>
              <a:t>頂点</a:t>
            </a:r>
            <a:r>
              <a:rPr lang="en-US" altLang="ja-JP"/>
              <a:t>=</a:t>
            </a:r>
            <a:r>
              <a:rPr lang="ja-JP" altLang="en-US"/>
              <a:t>計算機</a:t>
            </a:r>
            <a:endParaRPr lang="en-US" altLang="ja-JP"/>
          </a:p>
          <a:p>
            <a:pPr lvl="1"/>
            <a:r>
              <a:rPr lang="ja-JP" altLang="en-US"/>
              <a:t>辺</a:t>
            </a:r>
            <a:r>
              <a:rPr lang="en-US" altLang="ja-JP"/>
              <a:t>=</a:t>
            </a:r>
            <a:r>
              <a:rPr lang="ja-JP" altLang="en-US"/>
              <a:t>通信リンク</a:t>
            </a:r>
            <a:endParaRPr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2051650" y="4725180"/>
            <a:ext cx="1656230" cy="2160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50" idx="5"/>
          </p:cNvCxnSpPr>
          <p:nvPr/>
        </p:nvCxnSpPr>
        <p:spPr>
          <a:xfrm>
            <a:off x="2121839" y="5154787"/>
            <a:ext cx="937951" cy="79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1187530" y="5013220"/>
            <a:ext cx="720100" cy="9361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1979640" y="3789050"/>
            <a:ext cx="648090" cy="1152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843760" y="3645030"/>
            <a:ext cx="201628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3779890" y="3717040"/>
            <a:ext cx="1080150" cy="10081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 flipV="1">
            <a:off x="3779890" y="4797190"/>
            <a:ext cx="936130" cy="50407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275820" y="5373270"/>
            <a:ext cx="1440200" cy="6480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275820" y="5877340"/>
            <a:ext cx="252035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 flipV="1">
            <a:off x="5796170" y="5877340"/>
            <a:ext cx="180025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5724160" y="4005080"/>
            <a:ext cx="1368190" cy="18722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3779890" y="3933070"/>
            <a:ext cx="3312460" cy="8641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860040" y="5373270"/>
            <a:ext cx="792110" cy="4320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4932050" y="3717040"/>
            <a:ext cx="2664370" cy="2088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932050" y="3645030"/>
            <a:ext cx="208829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円/楕円 30"/>
              <p:cNvSpPr/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円/楕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円/楕円 49"/>
              <p:cNvSpPr/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円/楕円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円/楕円 50"/>
              <p:cNvSpPr/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円/楕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円/楕円 51"/>
              <p:cNvSpPr/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円/楕円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円/楕円 52"/>
              <p:cNvSpPr/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円/楕円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円/楕円 53"/>
              <p:cNvSpPr/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円/楕円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円/楕円 54"/>
              <p:cNvSpPr/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円/楕円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円/楕円 55"/>
              <p:cNvSpPr/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円/楕円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/>
              <p:cNvSpPr/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円/楕円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/>
              <p:cNvSpPr/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円/楕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31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分散システム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/>
              <a:t>ネットワーク</a:t>
            </a:r>
            <a:r>
              <a:rPr lang="en-US" altLang="ja-JP"/>
              <a:t>=</a:t>
            </a:r>
            <a:r>
              <a:rPr lang="ja-JP" altLang="en-US"/>
              <a:t>グラフ</a:t>
            </a:r>
            <a:endParaRPr lang="en-US" altLang="ja-JP"/>
          </a:p>
          <a:p>
            <a:pPr lvl="1"/>
            <a:r>
              <a:rPr lang="ja-JP" altLang="en-US"/>
              <a:t>頂点</a:t>
            </a:r>
            <a:r>
              <a:rPr lang="en-US" altLang="ja-JP"/>
              <a:t>=</a:t>
            </a:r>
            <a:r>
              <a:rPr lang="ja-JP" altLang="en-US"/>
              <a:t>計算機</a:t>
            </a:r>
            <a:endParaRPr lang="en-US" altLang="ja-JP"/>
          </a:p>
          <a:p>
            <a:pPr lvl="1"/>
            <a:r>
              <a:rPr lang="ja-JP" altLang="en-US"/>
              <a:t>辺</a:t>
            </a:r>
            <a:r>
              <a:rPr lang="en-US" altLang="ja-JP"/>
              <a:t>=</a:t>
            </a:r>
            <a:r>
              <a:rPr lang="ja-JP" altLang="en-US"/>
              <a:t>通信リンク</a:t>
            </a:r>
            <a:endParaRPr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2051650" y="4725180"/>
            <a:ext cx="1656230" cy="2160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50" idx="5"/>
          </p:cNvCxnSpPr>
          <p:nvPr/>
        </p:nvCxnSpPr>
        <p:spPr>
          <a:xfrm>
            <a:off x="2121839" y="5154787"/>
            <a:ext cx="937951" cy="79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1187530" y="5013220"/>
            <a:ext cx="720100" cy="9361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1979640" y="3789050"/>
            <a:ext cx="648090" cy="1152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843760" y="3645030"/>
            <a:ext cx="201628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3779890" y="3717040"/>
            <a:ext cx="1080150" cy="10081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 flipV="1">
            <a:off x="3779890" y="4797190"/>
            <a:ext cx="936130" cy="50407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275820" y="5373270"/>
            <a:ext cx="1440200" cy="6480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275820" y="5877340"/>
            <a:ext cx="252035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 flipV="1">
            <a:off x="5796170" y="5877340"/>
            <a:ext cx="180025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5724160" y="4005080"/>
            <a:ext cx="1368190" cy="18722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3779890" y="3933070"/>
            <a:ext cx="3312460" cy="8641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860040" y="5373270"/>
            <a:ext cx="792110" cy="4320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4932050" y="3717040"/>
            <a:ext cx="2664370" cy="2088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932050" y="3645030"/>
            <a:ext cx="208829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円/楕円 30"/>
              <p:cNvSpPr/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円/楕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円/楕円 49"/>
              <p:cNvSpPr/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円/楕円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円/楕円 50"/>
              <p:cNvSpPr/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円/楕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円/楕円 51"/>
              <p:cNvSpPr/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円/楕円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円/楕円 52"/>
              <p:cNvSpPr/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円/楕円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円/楕円 53"/>
              <p:cNvSpPr/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円/楕円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円/楕円 54"/>
              <p:cNvSpPr/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円/楕円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円/楕円 55"/>
              <p:cNvSpPr/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円/楕円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/>
              <p:cNvSpPr/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円/楕円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/>
              <p:cNvSpPr/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円/楕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2915770" y="1772770"/>
            <a:ext cx="592982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/>
              <a:t>ネットワーク自身を入力と見なして</a:t>
            </a:r>
            <a:endParaRPr kumimoji="1" lang="en-US" altLang="ja-JP" sz="2800" dirty="0"/>
          </a:p>
          <a:p>
            <a:r>
              <a:rPr kumimoji="1" lang="ja-JP" altLang="en-US" sz="2800" dirty="0"/>
              <a:t>グラフ上の問題を解く</a:t>
            </a:r>
            <a:endParaRPr kumimoji="1" lang="en-US" altLang="ja-JP" sz="2800" dirty="0"/>
          </a:p>
          <a:p>
            <a:r>
              <a:rPr kumimoji="1" lang="ja-JP" altLang="en-US" sz="2800" dirty="0"/>
              <a:t>　　→ 分散グラフアルゴリズム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349191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計算モデル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𝐶𝑂𝑁𝐺𝐸𝑆𝑇</m:t>
                    </m:r>
                  </m:oMath>
                </a14:m>
                <a:r>
                  <a:rPr lang="ja-JP" altLang="en-US" dirty="0"/>
                  <a:t>モデル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各ノードは同期して同じアルゴリズムを実行して</a:t>
                </a:r>
                <a:br>
                  <a:rPr lang="en-US" altLang="ja-JP" dirty="0"/>
                </a:br>
                <a:r>
                  <a:rPr lang="ja-JP" altLang="en-US" dirty="0"/>
                  <a:t>入力グラフ上の問題を解決する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各ラウンドの動作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dirty="0"/>
                  <a:t>ビットのメッセージを近傍に送信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近傍からメッセージを受信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内部計算</a:t>
                </a:r>
                <a:endParaRPr lang="en-US" altLang="ja-JP" dirty="0"/>
              </a:p>
              <a:p>
                <a:pPr lvl="2"/>
                <a:endParaRPr lang="en-US" altLang="ja-JP" dirty="0"/>
              </a:p>
              <a:p>
                <a:pPr lvl="1"/>
                <a:r>
                  <a:rPr lang="ja-JP" altLang="en-US" b="0" i="1" dirty="0">
                    <a:latin typeface="Cambria Math" panose="02040503050406030204" pitchFamily="18" charset="0"/>
                  </a:rPr>
                  <a:t>できるだけ少ない通信ラウンド数で問題を解決したい</a:t>
                </a: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と想定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はグラフの頂点数</a:t>
                </a:r>
                <a:r>
                  <a:rPr lang="en-US" altLang="ja-JP" dirty="0"/>
                  <a:t>)</a:t>
                </a: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6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𝐶𝑂𝑁𝐺𝐸𝑆𝑇モデルにおいてさまざまな問題に対する</a:t>
            </a:r>
            <a:br>
              <a:rPr lang="ja-JP" altLang="en-US" dirty="0"/>
            </a:br>
            <a:r>
              <a:rPr lang="ja-JP" altLang="en-US" dirty="0"/>
              <a:t>複雑性に興味がもたれている</a:t>
            </a:r>
          </a:p>
          <a:p>
            <a:pPr lvl="1"/>
            <a:r>
              <a:rPr lang="ja-JP" altLang="en-US" dirty="0"/>
              <a:t>距離計算</a:t>
            </a:r>
          </a:p>
          <a:p>
            <a:pPr lvl="1"/>
            <a:r>
              <a:rPr lang="ja-JP" altLang="en-US" dirty="0"/>
              <a:t>最小全域木の構築</a:t>
            </a:r>
          </a:p>
          <a:p>
            <a:pPr lvl="1"/>
            <a:r>
              <a:rPr lang="ja-JP" altLang="en-US" dirty="0"/>
              <a:t>最小頂点被覆の発見 など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近年</a:t>
            </a:r>
            <a:r>
              <a:rPr lang="en-US" altLang="ja-JP" dirty="0"/>
              <a:t>,2</a:t>
            </a:r>
            <a:r>
              <a:rPr lang="ja-JP" altLang="en-US" dirty="0"/>
              <a:t>者間通信複雑性への帰着を通じて下限を証明する</a:t>
            </a:r>
            <a:br>
              <a:rPr lang="en-US" altLang="ja-JP" dirty="0"/>
            </a:br>
            <a:r>
              <a:rPr lang="ja-JP" altLang="en-US" dirty="0"/>
              <a:t>手法のおかげで𝐶𝑂𝑁𝐺𝐸𝑆𝑇モデルにおけるいくつかの問題の</a:t>
            </a:r>
            <a:br>
              <a:rPr lang="en-US" altLang="ja-JP" dirty="0"/>
            </a:br>
            <a:r>
              <a:rPr lang="ja-JP" altLang="en-US" dirty="0"/>
              <a:t>複雑性に関する理解が大幅に向上している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076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5080C-4114-4489-B9C1-0956A90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者間交叉判定問題の通信複雑性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Alice </a:t>
                </a:r>
                <a:r>
                  <a:rPr kumimoji="1" lang="ja-JP" altLang="en-US" dirty="0"/>
                  <a:t>と </a:t>
                </a:r>
                <a:r>
                  <a:rPr kumimoji="1" lang="en-US" altLang="ja-JP" dirty="0"/>
                  <a:t>Bob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人のプレイヤーがいてそれぞれが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ビットのデータ列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を持っている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目的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関数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/>
                  <a:t>が与えられたとき</a:t>
                </a:r>
                <a:r>
                  <a:rPr lang="en-US" altLang="ja-JP" dirty="0"/>
                  <a:t>,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を計算すること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問題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の計算に必要な最悪通信ビット数はどのくらいか？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Alice </a:t>
                </a:r>
                <a:r>
                  <a:rPr lang="ja-JP" altLang="en-US" dirty="0"/>
                  <a:t>と </a:t>
                </a:r>
                <a:r>
                  <a:rPr lang="en-US" altLang="ja-JP" dirty="0"/>
                  <a:t>Bob</a:t>
                </a:r>
                <a:r>
                  <a:rPr lang="ja-JP" altLang="en-US" dirty="0"/>
                  <a:t>の計算能力は無限とする</a:t>
                </a:r>
              </a:p>
              <a:p>
                <a:pPr lvl="1"/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1E651-0A96-436B-83BC-D65D6F11E990}"/>
              </a:ext>
            </a:extLst>
          </p:cNvPr>
          <p:cNvSpPr txBox="1"/>
          <p:nvPr/>
        </p:nvSpPr>
        <p:spPr>
          <a:xfrm>
            <a:off x="1272988" y="2680447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Alice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18DBE-4B50-4CDA-88E3-E9F47D02A7C2}"/>
              </a:ext>
            </a:extLst>
          </p:cNvPr>
          <p:cNvSpPr/>
          <p:nvPr/>
        </p:nvSpPr>
        <p:spPr>
          <a:xfrm>
            <a:off x="1272988" y="2680447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/>
              <p:nvPr/>
            </p:nvSpPr>
            <p:spPr>
              <a:xfrm>
                <a:off x="833717" y="3142112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=001011001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3142112"/>
                <a:ext cx="17750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266B6-3581-4418-BFBD-A9A9D305113A}"/>
              </a:ext>
            </a:extLst>
          </p:cNvPr>
          <p:cNvSpPr txBox="1"/>
          <p:nvPr/>
        </p:nvSpPr>
        <p:spPr>
          <a:xfrm>
            <a:off x="6284259" y="2680447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Bob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AC4876-C0DA-4436-B842-D697F7B606D2}"/>
              </a:ext>
            </a:extLst>
          </p:cNvPr>
          <p:cNvSpPr/>
          <p:nvPr/>
        </p:nvSpPr>
        <p:spPr>
          <a:xfrm>
            <a:off x="6284259" y="2680447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/>
              <p:nvPr/>
            </p:nvSpPr>
            <p:spPr>
              <a:xfrm>
                <a:off x="5844988" y="3142112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=001101010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88" y="3142112"/>
                <a:ext cx="1775012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C85541E-1FA4-4BBD-9FC1-68FE037D145A}"/>
              </a:ext>
            </a:extLst>
          </p:cNvPr>
          <p:cNvSpPr/>
          <p:nvPr/>
        </p:nvSpPr>
        <p:spPr>
          <a:xfrm>
            <a:off x="3411070" y="2685819"/>
            <a:ext cx="1649506" cy="66785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773926-60EC-4CC3-ACED-0D85CAAC2A04}"/>
              </a:ext>
            </a:extLst>
          </p:cNvPr>
          <p:cNvSpPr txBox="1"/>
          <p:nvPr/>
        </p:nvSpPr>
        <p:spPr>
          <a:xfrm>
            <a:off x="3958851" y="2868706"/>
            <a:ext cx="7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116931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5080C-4114-4489-B9C1-0956A90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交叉判定問題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Alice </a:t>
                </a:r>
                <a:r>
                  <a:rPr kumimoji="1" lang="ja-JP" altLang="en-US" dirty="0"/>
                  <a:t>と </a:t>
                </a:r>
                <a:r>
                  <a:rPr kumimoji="1" lang="en-US" altLang="ja-JP" dirty="0"/>
                  <a:t>Bob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人のプレイヤーがいてそれぞれが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ビットのデータ列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を持っている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人が共通のアイテムを持つか？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dirty="0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ja-JP" altLang="en-US" dirty="0"/>
                  <a:t>が存在するか？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1E651-0A96-436B-83BC-D65D6F11E990}"/>
              </a:ext>
            </a:extLst>
          </p:cNvPr>
          <p:cNvSpPr txBox="1"/>
          <p:nvPr/>
        </p:nvSpPr>
        <p:spPr>
          <a:xfrm>
            <a:off x="1272988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Alice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18DBE-4B50-4CDA-88E3-E9F47D02A7C2}"/>
              </a:ext>
            </a:extLst>
          </p:cNvPr>
          <p:cNvSpPr/>
          <p:nvPr/>
        </p:nvSpPr>
        <p:spPr>
          <a:xfrm>
            <a:off x="1272988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/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=001011001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266B6-3581-4418-BFBD-A9A9D305113A}"/>
              </a:ext>
            </a:extLst>
          </p:cNvPr>
          <p:cNvSpPr txBox="1"/>
          <p:nvPr/>
        </p:nvSpPr>
        <p:spPr>
          <a:xfrm>
            <a:off x="6284259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Bob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AC4876-C0DA-4436-B842-D697F7B606D2}"/>
              </a:ext>
            </a:extLst>
          </p:cNvPr>
          <p:cNvSpPr/>
          <p:nvPr/>
        </p:nvSpPr>
        <p:spPr>
          <a:xfrm>
            <a:off x="6284259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/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=001101010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C85541E-1FA4-4BBD-9FC1-68FE037D145A}"/>
              </a:ext>
            </a:extLst>
          </p:cNvPr>
          <p:cNvSpPr/>
          <p:nvPr/>
        </p:nvSpPr>
        <p:spPr>
          <a:xfrm>
            <a:off x="3411070" y="2156900"/>
            <a:ext cx="1649506" cy="66785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773926-60EC-4CC3-ACED-0D85CAAC2A04}"/>
              </a:ext>
            </a:extLst>
          </p:cNvPr>
          <p:cNvSpPr txBox="1"/>
          <p:nvPr/>
        </p:nvSpPr>
        <p:spPr>
          <a:xfrm>
            <a:off x="3958851" y="2339787"/>
            <a:ext cx="7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</a:t>
            </a:r>
          </a:p>
        </p:txBody>
      </p:sp>
      <p:sp>
        <p:nvSpPr>
          <p:cNvPr id="13" name="矢印: 上下 12">
            <a:extLst>
              <a:ext uri="{FF2B5EF4-FFF2-40B4-BE49-F238E27FC236}">
                <a16:creationId xmlns:a16="http://schemas.microsoft.com/office/drawing/2014/main" id="{CC6730F7-62D1-4CD6-905C-A89B79E508AB}"/>
              </a:ext>
            </a:extLst>
          </p:cNvPr>
          <p:cNvSpPr/>
          <p:nvPr/>
        </p:nvSpPr>
        <p:spPr>
          <a:xfrm>
            <a:off x="1546411" y="2989711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/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5, 6, 9}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blipFill>
                <a:blip r:embed="rId5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上下 14">
            <a:extLst>
              <a:ext uri="{FF2B5EF4-FFF2-40B4-BE49-F238E27FC236}">
                <a16:creationId xmlns:a16="http://schemas.microsoft.com/office/drawing/2014/main" id="{C60DDBD6-D0DE-4424-86F8-D7D54E43F116}"/>
              </a:ext>
            </a:extLst>
          </p:cNvPr>
          <p:cNvSpPr/>
          <p:nvPr/>
        </p:nvSpPr>
        <p:spPr>
          <a:xfrm>
            <a:off x="6620437" y="2982525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/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4, 6, 8}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blipFill>
                <a:blip r:embed="rId6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15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5080C-4114-4489-B9C1-0956A90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等価問題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Alice </a:t>
                </a:r>
                <a:r>
                  <a:rPr kumimoji="1" lang="ja-JP" altLang="en-US" dirty="0"/>
                  <a:t>と </a:t>
                </a:r>
                <a:r>
                  <a:rPr kumimoji="1" lang="en-US" altLang="ja-JP" dirty="0"/>
                  <a:t>Bob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人のプレイヤーがいてそれぞれが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ビットのデータ列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を持っている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か？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1E651-0A96-436B-83BC-D65D6F11E990}"/>
              </a:ext>
            </a:extLst>
          </p:cNvPr>
          <p:cNvSpPr txBox="1"/>
          <p:nvPr/>
        </p:nvSpPr>
        <p:spPr>
          <a:xfrm>
            <a:off x="1272988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Alice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18DBE-4B50-4CDA-88E3-E9F47D02A7C2}"/>
              </a:ext>
            </a:extLst>
          </p:cNvPr>
          <p:cNvSpPr/>
          <p:nvPr/>
        </p:nvSpPr>
        <p:spPr>
          <a:xfrm>
            <a:off x="1272988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/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=001011001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266B6-3581-4418-BFBD-A9A9D305113A}"/>
              </a:ext>
            </a:extLst>
          </p:cNvPr>
          <p:cNvSpPr txBox="1"/>
          <p:nvPr/>
        </p:nvSpPr>
        <p:spPr>
          <a:xfrm>
            <a:off x="6284259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Bob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AC4876-C0DA-4436-B842-D697F7B606D2}"/>
              </a:ext>
            </a:extLst>
          </p:cNvPr>
          <p:cNvSpPr/>
          <p:nvPr/>
        </p:nvSpPr>
        <p:spPr>
          <a:xfrm>
            <a:off x="6284259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/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=001101010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C85541E-1FA4-4BBD-9FC1-68FE037D145A}"/>
              </a:ext>
            </a:extLst>
          </p:cNvPr>
          <p:cNvSpPr/>
          <p:nvPr/>
        </p:nvSpPr>
        <p:spPr>
          <a:xfrm>
            <a:off x="3411070" y="2156900"/>
            <a:ext cx="1649506" cy="66785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773926-60EC-4CC3-ACED-0D85CAAC2A04}"/>
              </a:ext>
            </a:extLst>
          </p:cNvPr>
          <p:cNvSpPr txBox="1"/>
          <p:nvPr/>
        </p:nvSpPr>
        <p:spPr>
          <a:xfrm>
            <a:off x="3958851" y="2339787"/>
            <a:ext cx="7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</a:t>
            </a:r>
          </a:p>
        </p:txBody>
      </p:sp>
      <p:sp>
        <p:nvSpPr>
          <p:cNvPr id="13" name="矢印: 上下 12">
            <a:extLst>
              <a:ext uri="{FF2B5EF4-FFF2-40B4-BE49-F238E27FC236}">
                <a16:creationId xmlns:a16="http://schemas.microsoft.com/office/drawing/2014/main" id="{CC6730F7-62D1-4CD6-905C-A89B79E508AB}"/>
              </a:ext>
            </a:extLst>
          </p:cNvPr>
          <p:cNvSpPr/>
          <p:nvPr/>
        </p:nvSpPr>
        <p:spPr>
          <a:xfrm>
            <a:off x="1546411" y="2989711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/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5, 6, 9}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blipFill>
                <a:blip r:embed="rId5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上下 14">
            <a:extLst>
              <a:ext uri="{FF2B5EF4-FFF2-40B4-BE49-F238E27FC236}">
                <a16:creationId xmlns:a16="http://schemas.microsoft.com/office/drawing/2014/main" id="{C60DDBD6-D0DE-4424-86F8-D7D54E43F116}"/>
              </a:ext>
            </a:extLst>
          </p:cNvPr>
          <p:cNvSpPr/>
          <p:nvPr/>
        </p:nvSpPr>
        <p:spPr>
          <a:xfrm>
            <a:off x="6620437" y="2982525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/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4, 6, 8}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blipFill>
                <a:blip r:embed="rId6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08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zulabo-template.potx" id="{64EF99C9-5F7C-414B-B9D1-F9221B77BA53}" vid="{B300FB0B-03CF-4122-B075-AF585237072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izulabo-template</Template>
  <TotalTime>104</TotalTime>
  <Words>688</Words>
  <Application>Microsoft Office PowerPoint</Application>
  <PresentationFormat>画面に合わせる (4:3)</PresentationFormat>
  <Paragraphs>169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メイリオ</vt:lpstr>
      <vt:lpstr>游ゴシック</vt:lpstr>
      <vt:lpstr>Cambria Math</vt:lpstr>
      <vt:lpstr>Wingdings</vt:lpstr>
      <vt:lpstr>Wingdings 2</vt:lpstr>
      <vt:lpstr>デザート</vt:lpstr>
      <vt:lpstr>中間発表</vt:lpstr>
      <vt:lpstr>分散システム</vt:lpstr>
      <vt:lpstr>分散システム</vt:lpstr>
      <vt:lpstr>分散システム</vt:lpstr>
      <vt:lpstr>計算モデル</vt:lpstr>
      <vt:lpstr>背景</vt:lpstr>
      <vt:lpstr>2者間交叉判定問題の通信複雑性</vt:lpstr>
      <vt:lpstr>交叉判定問題</vt:lpstr>
      <vt:lpstr>等価問題</vt:lpstr>
      <vt:lpstr>問題提起</vt:lpstr>
      <vt:lpstr>結果</vt:lpstr>
      <vt:lpstr>証明の戦略</vt:lpstr>
      <vt:lpstr>グラフの構成</vt:lpstr>
      <vt:lpstr>結果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ryo sato</dc:creator>
  <cp:lastModifiedBy>ryo sato</cp:lastModifiedBy>
  <cp:revision>15</cp:revision>
  <dcterms:created xsi:type="dcterms:W3CDTF">2020-12-06T09:51:40Z</dcterms:created>
  <dcterms:modified xsi:type="dcterms:W3CDTF">2020-12-06T17:02:25Z</dcterms:modified>
</cp:coreProperties>
</file>