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36" r:id="rId3"/>
    <p:sldId id="337" r:id="rId4"/>
    <p:sldId id="421" r:id="rId5"/>
    <p:sldId id="269" r:id="rId6"/>
    <p:sldId id="422" r:id="rId7"/>
    <p:sldId id="427" r:id="rId8"/>
    <p:sldId id="426" r:id="rId9"/>
    <p:sldId id="428" r:id="rId10"/>
    <p:sldId id="430" r:id="rId11"/>
    <p:sldId id="432" r:id="rId12"/>
    <p:sldId id="431" r:id="rId13"/>
    <p:sldId id="433" r:id="rId14"/>
    <p:sldId id="434" r:id="rId15"/>
    <p:sldId id="429" r:id="rId16"/>
    <p:sldId id="423" r:id="rId17"/>
    <p:sldId id="264" r:id="rId18"/>
    <p:sldId id="435" r:id="rId19"/>
    <p:sldId id="424" r:id="rId20"/>
    <p:sldId id="420" r:id="rId21"/>
    <p:sldId id="262" r:id="rId22"/>
    <p:sldId id="263" r:id="rId23"/>
    <p:sldId id="261" r:id="rId24"/>
    <p:sldId id="425"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4" d="100"/>
          <a:sy n="64"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は、というフェーズを含みます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上のグラフにおいてこれらの頂点集合は独立集合になります</a:t>
            </a:r>
            <a:r>
              <a:rPr kumimoji="1" lang="en-US" altLang="ja-JP" dirty="0"/>
              <a:t>.</a:t>
            </a:r>
          </a:p>
          <a:p>
            <a:r>
              <a:rPr kumimoji="1" lang="ja-JP" altLang="en-US" dirty="0"/>
              <a:t>特に</a:t>
            </a:r>
            <a:r>
              <a:rPr kumimoji="1" lang="en-US" altLang="ja-JP" dirty="0"/>
              <a:t>,5</a:t>
            </a:r>
            <a:r>
              <a:rPr kumimoji="1" lang="ja-JP" altLang="en-US" dirty="0"/>
              <a:t>頂点の独立集合は構成できないため</a:t>
            </a:r>
            <a:r>
              <a:rPr kumimoji="1" lang="en-US" altLang="ja-JP" dirty="0"/>
              <a:t>,</a:t>
            </a:r>
            <a:r>
              <a:rPr kumimoji="1" lang="ja-JP" altLang="en-US" dirty="0"/>
              <a:t>右は最大独立集合になっています</a:t>
            </a:r>
            <a:r>
              <a:rPr kumimoji="1" lang="en-US" altLang="ja-JP" dirty="0"/>
              <a:t>.</a:t>
            </a:r>
          </a:p>
          <a:p>
            <a:endParaRPr kumimoji="1" lang="en-US" altLang="ja-JP" dirty="0"/>
          </a:p>
          <a:p>
            <a:r>
              <a:rPr kumimoji="1" lang="ja-JP" altLang="en-US" dirty="0"/>
              <a:t>下の例ではこのようにとると合計重みが最大の独立集合になります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425212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上は上限</a:t>
            </a:r>
            <a:r>
              <a:rPr kumimoji="1" lang="en-US" altLang="ja-JP" dirty="0"/>
              <a:t>,</a:t>
            </a:r>
            <a:r>
              <a:rPr kumimoji="1" lang="ja-JP" altLang="en-US" dirty="0"/>
              <a:t>下は下限を示しています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とは</a:t>
            </a:r>
            <a:r>
              <a:rPr kumimoji="1" lang="en-US" altLang="ja-JP" dirty="0"/>
              <a:t>,~</a:t>
            </a:r>
            <a:r>
              <a:rPr kumimoji="1" lang="ja-JP" altLang="en-US" dirty="0"/>
              <a:t>をいいます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2020/12/11</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2020/12/11</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2020/12/11</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2020/12/11</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2020/12/11</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2020/12/11</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2020/12/11</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2020/12/11</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2020/12/11</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2020/12/11</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1.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0.png"/><Relationship Id="rId18" Type="http://schemas.openxmlformats.org/officeDocument/2006/relationships/image" Target="../media/image190.png"/><Relationship Id="rId3" Type="http://schemas.openxmlformats.org/officeDocument/2006/relationships/image" Target="../media/image40.png"/><Relationship Id="rId7" Type="http://schemas.openxmlformats.org/officeDocument/2006/relationships/image" Target="../media/image80.png"/><Relationship Id="rId12" Type="http://schemas.openxmlformats.org/officeDocument/2006/relationships/image" Target="../media/image131.png"/><Relationship Id="rId17" Type="http://schemas.openxmlformats.org/officeDocument/2006/relationships/image" Target="../media/image180.png"/><Relationship Id="rId2" Type="http://schemas.openxmlformats.org/officeDocument/2006/relationships/image" Target="../media/image3.png"/><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20.png"/><Relationship Id="rId5" Type="http://schemas.openxmlformats.org/officeDocument/2006/relationships/image" Target="../media/image60.png"/><Relationship Id="rId15" Type="http://schemas.openxmlformats.org/officeDocument/2006/relationships/image" Target="../media/image160.png"/><Relationship Id="rId10" Type="http://schemas.openxmlformats.org/officeDocument/2006/relationships/image" Target="../media/image110.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100.png"/><Relationship Id="rId14" Type="http://schemas.openxmlformats.org/officeDocument/2006/relationships/image" Target="../media/image150.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190.png"/><Relationship Id="rId3" Type="http://schemas.openxmlformats.org/officeDocument/2006/relationships/image" Target="../media/image40.png"/><Relationship Id="rId21" Type="http://schemas.openxmlformats.org/officeDocument/2006/relationships/image" Target="../media/image29.png"/><Relationship Id="rId7" Type="http://schemas.openxmlformats.org/officeDocument/2006/relationships/image" Target="../media/image80.png"/><Relationship Id="rId12" Type="http://schemas.openxmlformats.org/officeDocument/2006/relationships/image" Target="../media/image26.png"/><Relationship Id="rId17" Type="http://schemas.openxmlformats.org/officeDocument/2006/relationships/image" Target="../media/image180.png"/><Relationship Id="rId2" Type="http://schemas.openxmlformats.org/officeDocument/2006/relationships/image" Target="../media/image3.png"/><Relationship Id="rId16" Type="http://schemas.openxmlformats.org/officeDocument/2006/relationships/image" Target="../media/image170.png"/><Relationship Id="rId20"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png"/><Relationship Id="rId24" Type="http://schemas.openxmlformats.org/officeDocument/2006/relationships/image" Target="../media/image32.png"/><Relationship Id="rId5" Type="http://schemas.openxmlformats.org/officeDocument/2006/relationships/image" Target="../media/image60.png"/><Relationship Id="rId15" Type="http://schemas.openxmlformats.org/officeDocument/2006/relationships/image" Target="../media/image160.png"/><Relationship Id="rId23" Type="http://schemas.openxmlformats.org/officeDocument/2006/relationships/image" Target="../media/image31.png"/><Relationship Id="rId10" Type="http://schemas.openxmlformats.org/officeDocument/2006/relationships/image" Target="../media/image24.png"/><Relationship Id="rId19" Type="http://schemas.openxmlformats.org/officeDocument/2006/relationships/image" Target="../media/image20.png"/><Relationship Id="rId4" Type="http://schemas.openxmlformats.org/officeDocument/2006/relationships/image" Target="../media/image50.png"/><Relationship Id="rId9" Type="http://schemas.openxmlformats.org/officeDocument/2006/relationships/image" Target="../media/image23.png"/><Relationship Id="rId14" Type="http://schemas.openxmlformats.org/officeDocument/2006/relationships/image" Target="../media/image150.png"/><Relationship Id="rId22"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r>
              <a:rPr kumimoji="1" lang="ja-JP" altLang="en-US" dirty="0"/>
              <a:t>中間発表</a:t>
            </a:r>
          </a:p>
        </p:txBody>
      </p:sp>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a:t>
                </a:r>
                <a:br>
                  <a:rPr lang="en-US" altLang="ja-JP" dirty="0"/>
                </a:br>
                <a:r>
                  <a:rPr lang="ja-JP" altLang="en-US" dirty="0"/>
                  <a:t>解くことができる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8585"/>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問題に対する素朴なアルゴリズムは</a:t>
                </a:r>
                <a:br>
                  <a:rPr lang="en-US" altLang="ja-JP" dirty="0"/>
                </a:br>
                <a:r>
                  <a:rPr lang="ja-JP" altLang="en-US" dirty="0"/>
                  <a:t>以下のフェーズを含む</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なら状態を更新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以下のフェーズを含む</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なら状態を更新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検証問題に対する</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ラウンドアルゴリズムを提案</a:t>
                </a:r>
                <a:endParaRPr kumimoji="1" lang="en-US" altLang="ja-JP" dirty="0"/>
              </a:p>
              <a:p>
                <a:r>
                  <a:rPr lang="en-US" altLang="ja-JP" dirty="0"/>
                  <a:t>2-MIS</a:t>
                </a:r>
                <a:r>
                  <a:rPr lang="ja-JP" altLang="en-US" dirty="0"/>
                  <a:t>検証問題に対する</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ラウンドの下限を提案</a:t>
                </a:r>
                <a:endParaRPr lang="en-US" altLang="ja-JP" dirty="0"/>
              </a:p>
              <a:p>
                <a:r>
                  <a:rPr lang="en-US" altLang="ja-JP" dirty="0"/>
                  <a:t>3-MIS</a:t>
                </a:r>
                <a:r>
                  <a:rPr lang="ja-JP" altLang="en-US" dirty="0"/>
                  <a:t>検証問題に対する</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rPr>
                      <m:t>(</m:t>
                    </m:r>
                    <m:r>
                      <a:rPr lang="en-US" altLang="ja-JP" b="0" i="1" smtClean="0">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ラウンドの下限を提案</a:t>
                </a:r>
                <a:endParaRPr lang="en-US" altLang="ja-JP" dirty="0"/>
              </a:p>
              <a:p>
                <a:pPr lvl="1"/>
                <a:r>
                  <a:rPr lang="ja-JP" altLang="en-US" dirty="0"/>
                  <a:t>この下限を一般の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に応用できないか</a:t>
                </a:r>
                <a:endParaRPr lang="en-US" altLang="ja-JP" dirty="0"/>
              </a:p>
              <a:p>
                <a:endParaRPr kumimoji="1" lang="en-US" altLang="ja-JP" dirty="0"/>
              </a:p>
              <a:p>
                <a:r>
                  <a:rPr lang="ja-JP" altLang="en-US" dirty="0"/>
                  <a:t>後半の</a:t>
                </a:r>
                <a:r>
                  <a:rPr lang="en-US" altLang="ja-JP" dirty="0"/>
                  <a:t>2</a:t>
                </a:r>
                <a:r>
                  <a:rPr lang="ja-JP" altLang="en-US" dirty="0"/>
                  <a:t>つの下限の証明のアイデアは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7,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等価問題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dirty="0"/>
                  <a:t>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4"/>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6,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5"/>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6"/>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400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証明の戦略</a:t>
            </a:r>
            <a:endParaRPr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交叉判定のインスタンス</a:t>
                </a:r>
                <a14:m>
                  <m:oMath xmlns:m="http://schemas.openxmlformats.org/officeDocument/2006/math">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が与えられたとき</a:t>
                </a:r>
                <a:br>
                  <a:rPr lang="en-US" altLang="ja-JP" dirty="0"/>
                </a:br>
                <a:r>
                  <a:rPr lang="ja-JP" altLang="en-US" dirty="0"/>
                  <a:t>それを埋め込んだ特殊なグラフ</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を構成</a:t>
                </a:r>
                <a:endParaRPr lang="en-US" altLang="ja-JP" dirty="0"/>
              </a:p>
              <a:p>
                <a:pPr lvl="1"/>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𝑥</m:t>
                    </m:r>
                    <m:r>
                      <a:rPr lang="en-US" altLang="ja-JP" smtClean="0">
                        <a:latin typeface="Cambria Math" panose="02040503050406030204" pitchFamily="18" charset="0"/>
                      </a:rPr>
                      <m:t>,</m:t>
                    </m:r>
                    <m:r>
                      <a:rPr lang="en-US" altLang="ja-JP" smtClean="0">
                        <a:latin typeface="Cambria Math" panose="02040503050406030204" pitchFamily="18" charset="0"/>
                      </a:rPr>
                      <m:t>𝑦</m:t>
                    </m:r>
                    <m:r>
                      <a:rPr lang="en-US" altLang="ja-JP" smtClean="0">
                        <a:latin typeface="Cambria Math" panose="02040503050406030204" pitchFamily="18" charset="0"/>
                      </a:rPr>
                      <m:t>)</m:t>
                    </m:r>
                  </m:oMath>
                </a14:m>
                <a:r>
                  <a:rPr lang="ja-JP" altLang="en-US" dirty="0"/>
                  <a:t>中に含まれる独立集合が</a:t>
                </a:r>
                <a14:m>
                  <m:oMath xmlns:m="http://schemas.openxmlformats.org/officeDocument/2006/math">
                    <m:r>
                      <a:rPr lang="en-US" altLang="ja-JP" b="0" i="1" smtClean="0">
                        <a:latin typeface="Cambria Math" panose="02040503050406030204" pitchFamily="18" charset="0"/>
                      </a:rPr>
                      <m:t>3</m:t>
                    </m:r>
                  </m:oMath>
                </a14:m>
                <a:r>
                  <a:rPr lang="en-US" altLang="ja-JP" dirty="0"/>
                  <a:t>-MIS</a:t>
                </a:r>
                <a:r>
                  <a:rPr lang="ja-JP" altLang="en-US" dirty="0"/>
                  <a:t>でない </a:t>
                </a:r>
                <a14:m>
                  <m:oMath xmlns:m="http://schemas.openxmlformats.org/officeDocument/2006/math">
                    <m:r>
                      <a:rPr lang="en-US" altLang="ja-JP" b="0" i="1"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oMath>
                </a14:m>
                <a:r>
                  <a:rPr lang="ja-JP" altLang="en-US" dirty="0"/>
                  <a:t>は</a:t>
                </a:r>
                <a:r>
                  <a:rPr lang="en-US" altLang="ja-JP" dirty="0"/>
                  <a:t>intersect</a:t>
                </a:r>
              </a:p>
              <a:p>
                <a:r>
                  <a:rPr lang="en-US" altLang="ja-JP" dirty="0"/>
                  <a:t>Alice</a:t>
                </a:r>
                <a:r>
                  <a:rPr lang="ja-JP" altLang="en-US" dirty="0"/>
                  <a:t>と</a:t>
                </a:r>
                <a:r>
                  <a:rPr lang="en-US" altLang="ja-JP" dirty="0"/>
                  <a:t>Bob</a:t>
                </a:r>
                <a:r>
                  <a:rPr lang="ja-JP" altLang="en-US" dirty="0"/>
                  <a:t>は</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上の</a:t>
                </a:r>
                <a:r>
                  <a:rPr lang="en-US" altLang="ja-JP" dirty="0"/>
                  <a:t>3-MIS</a:t>
                </a:r>
                <a:r>
                  <a:rPr lang="ja-JP" altLang="en-US" dirty="0"/>
                  <a:t>検証問題の</a:t>
                </a:r>
                <a:br>
                  <a:rPr lang="en-US" altLang="ja-JP" dirty="0"/>
                </a:br>
                <a:r>
                  <a:rPr lang="ja-JP" altLang="en-US" dirty="0"/>
                  <a:t>分散アルゴリズムを（協調的に</a:t>
                </a:r>
                <a:r>
                  <a:rPr lang="en-US" altLang="ja-JP" dirty="0"/>
                  <a:t>)</a:t>
                </a:r>
                <a:r>
                  <a:rPr lang="ja-JP" altLang="en-US" dirty="0"/>
                  <a:t>シミュレート</a:t>
                </a:r>
                <a:endParaRPr lang="en-US" altLang="ja-JP" dirty="0"/>
              </a:p>
              <a:p>
                <a:pPr lvl="1"/>
                <a:r>
                  <a:rPr lang="en-US" altLang="ja-JP" dirty="0"/>
                  <a:t>3-MIS</a:t>
                </a:r>
                <a:r>
                  <a:rPr lang="ja-JP" altLang="en-US" dirty="0"/>
                  <a:t>の計算結果から交叉判定が解ける</a:t>
                </a:r>
                <a:endParaRPr lang="en-US" altLang="ja-JP" dirty="0"/>
              </a:p>
              <a:p>
                <a:r>
                  <a:rPr lang="ja-JP" altLang="en-US" dirty="0"/>
                  <a:t>このシミュレーションは</a:t>
                </a:r>
                <a14:m>
                  <m:oMath xmlns:m="http://schemas.openxmlformats.org/officeDocument/2006/math">
                    <m:r>
                      <m:rPr>
                        <m:sty m:val="p"/>
                      </m:rPr>
                      <a:rPr lang="en-US" altLang="ja-JP" smtClean="0">
                        <a:latin typeface="Cambria Math" panose="02040503050406030204" pitchFamily="18" charset="0"/>
                      </a:rPr>
                      <m:t>Ω</m:t>
                    </m:r>
                    <m:r>
                      <a:rPr lang="en-US" altLang="ja-JP"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r>
                          <a:rPr lang="en-US" altLang="ja-JP" smtClean="0">
                            <a:latin typeface="Cambria Math" panose="02040503050406030204" pitchFamily="18" charset="0"/>
                          </a:rPr>
                          <m:t>𝒙</m:t>
                        </m:r>
                      </m:e>
                    </m:d>
                    <m:r>
                      <a:rPr lang="en-US" altLang="ja-JP" smtClean="0">
                        <a:latin typeface="Cambria Math" panose="02040503050406030204" pitchFamily="18" charset="0"/>
                      </a:rPr>
                      <m:t>)</m:t>
                    </m:r>
                  </m:oMath>
                </a14:m>
                <a:r>
                  <a:rPr lang="ja-JP" altLang="en-US" dirty="0"/>
                  <a:t>ビットぐらい</a:t>
                </a:r>
                <a:br>
                  <a:rPr lang="en-US" altLang="ja-JP" dirty="0"/>
                </a:br>
                <a:r>
                  <a:rPr lang="ja-JP" altLang="en-US" dirty="0"/>
                  <a:t>通信していなければならない</a:t>
                </a:r>
                <a:r>
                  <a:rPr lang="en-US" altLang="ja-JP" dirty="0"/>
                  <a:t>(</a:t>
                </a:r>
                <a:r>
                  <a:rPr lang="ja-JP" altLang="en-US" dirty="0"/>
                  <a:t>← 交叉判定の下界より</a:t>
                </a:r>
                <a:r>
                  <a:rPr lang="en-US" altLang="ja-JP" dirty="0"/>
                  <a:t>)</a:t>
                </a:r>
              </a:p>
              <a:p>
                <a:pPr lvl="1"/>
                <a:r>
                  <a:rPr lang="ja-JP" altLang="en-US" dirty="0"/>
                  <a:t>元のアルゴリズムも同程度通信している</a:t>
                </a:r>
                <a:br>
                  <a:rPr lang="en-US" altLang="ja-JP" dirty="0"/>
                </a:br>
                <a:r>
                  <a:rPr lang="ja-JP" altLang="en-US" dirty="0"/>
                  <a:t>→　十分な量の通信ができるぐらいのラウンド数が必要</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316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t>Bob</a:t>
            </a:r>
            <a:r>
              <a:rPr kumimoji="1" lang="ja-JP" altLang="en-US" dirty="0"/>
              <a:t>側</a:t>
            </a:r>
          </a:p>
        </p:txBody>
      </p:sp>
    </p:spTree>
    <p:extLst>
      <p:ext uri="{BB962C8B-B14F-4D97-AF65-F5344CB8AC3E}">
        <p14:creationId xmlns:p14="http://schemas.microsoft.com/office/powerpoint/2010/main" val="253052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8B94A9E7-9803-4422-ACD0-0721DB427C83}"/>
              </a:ext>
            </a:extLst>
          </p:cNvPr>
          <p:cNvCxnSpPr/>
          <p:nvPr/>
        </p:nvCxnSpPr>
        <p:spPr>
          <a:xfrm>
            <a:off x="3361765" y="1272988"/>
            <a:ext cx="0" cy="4903694"/>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5636-735A-4D2D-A07B-2ABA54BAB8FC}"/>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44D0D19-D9F4-4616-9920-CF368E676E6F}"/>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D2875D8-DBF9-42A7-BDE2-82060E53CBA9}"/>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8D9A190-2D24-4415-A0C9-37C92240F36D}"/>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1270A3C-A052-4418-823D-2798285F8784}"/>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41537E9E-60ED-43BC-B5CE-32F222A1A180}"/>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 name="楕円 6">
                <a:extLst>
                  <a:ext uri="{FF2B5EF4-FFF2-40B4-BE49-F238E27FC236}">
                    <a16:creationId xmlns:a16="http://schemas.microsoft.com/office/drawing/2014/main" id="{41537E9E-60ED-43BC-B5CE-32F222A1A180}"/>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38" name="フリーフォーム: 図形 37">
            <a:extLst>
              <a:ext uri="{FF2B5EF4-FFF2-40B4-BE49-F238E27FC236}">
                <a16:creationId xmlns:a16="http://schemas.microsoft.com/office/drawing/2014/main" id="{6F47B23F-B290-4C42-9DE0-16113F76751D}"/>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39" name="フリーフォーム: 図形 38">
            <a:extLst>
              <a:ext uri="{FF2B5EF4-FFF2-40B4-BE49-F238E27FC236}">
                <a16:creationId xmlns:a16="http://schemas.microsoft.com/office/drawing/2014/main" id="{24834878-1697-40B8-AE57-4DCE00C0420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楕円 8">
                <a:extLst>
                  <a:ext uri="{FF2B5EF4-FFF2-40B4-BE49-F238E27FC236}">
                    <a16:creationId xmlns:a16="http://schemas.microsoft.com/office/drawing/2014/main" id="{0B63C2EC-F179-49AC-B140-1400DB0A0436}"/>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 name="楕円 8">
                <a:extLst>
                  <a:ext uri="{FF2B5EF4-FFF2-40B4-BE49-F238E27FC236}">
                    <a16:creationId xmlns:a16="http://schemas.microsoft.com/office/drawing/2014/main" id="{0B63C2EC-F179-49AC-B140-1400DB0A0436}"/>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楕円 4">
                <a:extLst>
                  <a:ext uri="{FF2B5EF4-FFF2-40B4-BE49-F238E27FC236}">
                    <a16:creationId xmlns:a16="http://schemas.microsoft.com/office/drawing/2014/main" id="{ADCAE6D8-7E84-4AC1-8D96-E15F7A908165}"/>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5" name="楕円 4">
                <a:extLst>
                  <a:ext uri="{FF2B5EF4-FFF2-40B4-BE49-F238E27FC236}">
                    <a16:creationId xmlns:a16="http://schemas.microsoft.com/office/drawing/2014/main" id="{ADCAE6D8-7E84-4AC1-8D96-E15F7A908165}"/>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0FEA058D-0EC8-47F7-A8F3-746FC02FBAA7}"/>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E110BD22-6EC2-4C10-95E2-6B188BB961C7}"/>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A0BB9BD-D5D6-4CD4-9E74-700C9198CC97}"/>
                  </a:ext>
                </a:extLst>
              </p:cNvPr>
              <p:cNvSpPr/>
              <p:nvPr/>
            </p:nvSpPr>
            <p:spPr>
              <a:xfrm>
                <a:off x="4377135"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48" name="楕円 47">
                <a:extLst>
                  <a:ext uri="{FF2B5EF4-FFF2-40B4-BE49-F238E27FC236}">
                    <a16:creationId xmlns:a16="http://schemas.microsoft.com/office/drawing/2014/main" id="{5A0BB9BD-D5D6-4CD4-9E74-700C9198CC97}"/>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楕円 48">
                <a:extLst>
                  <a:ext uri="{FF2B5EF4-FFF2-40B4-BE49-F238E27FC236}">
                    <a16:creationId xmlns:a16="http://schemas.microsoft.com/office/drawing/2014/main" id="{B26E9D54-8747-4143-ADC2-10A3BB77178E}"/>
                  </a:ext>
                </a:extLst>
              </p:cNvPr>
              <p:cNvSpPr/>
              <p:nvPr/>
            </p:nvSpPr>
            <p:spPr>
              <a:xfrm>
                <a:off x="4377135" y="352854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49" name="楕円 48">
                <a:extLst>
                  <a:ext uri="{FF2B5EF4-FFF2-40B4-BE49-F238E27FC236}">
                    <a16:creationId xmlns:a16="http://schemas.microsoft.com/office/drawing/2014/main" id="{B26E9D54-8747-4143-ADC2-10A3BB77178E}"/>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3C79B91E-E660-4596-A862-1B7C105FCE9C}"/>
                  </a:ext>
                </a:extLst>
              </p:cNvPr>
              <p:cNvSpPr/>
              <p:nvPr/>
            </p:nvSpPr>
            <p:spPr>
              <a:xfrm>
                <a:off x="3781822" y="2072434"/>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1" name="楕円 50">
                <a:extLst>
                  <a:ext uri="{FF2B5EF4-FFF2-40B4-BE49-F238E27FC236}">
                    <a16:creationId xmlns:a16="http://schemas.microsoft.com/office/drawing/2014/main" id="{3C79B91E-E660-4596-A862-1B7C105FCE9C}"/>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楕円 51">
                <a:extLst>
                  <a:ext uri="{FF2B5EF4-FFF2-40B4-BE49-F238E27FC236}">
                    <a16:creationId xmlns:a16="http://schemas.microsoft.com/office/drawing/2014/main" id="{FB7D13EA-C139-48F1-B983-7763D09B1C7C}"/>
                  </a:ext>
                </a:extLst>
              </p:cNvPr>
              <p:cNvSpPr/>
              <p:nvPr/>
            </p:nvSpPr>
            <p:spPr>
              <a:xfrm>
                <a:off x="5534422" y="207243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xmlns="">
          <p:sp>
            <p:nvSpPr>
              <p:cNvPr id="52" name="楕円 51">
                <a:extLst>
                  <a:ext uri="{FF2B5EF4-FFF2-40B4-BE49-F238E27FC236}">
                    <a16:creationId xmlns:a16="http://schemas.microsoft.com/office/drawing/2014/main" id="{FB7D13EA-C139-48F1-B983-7763D09B1C7C}"/>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楕円 53">
                <a:extLst>
                  <a:ext uri="{FF2B5EF4-FFF2-40B4-BE49-F238E27FC236}">
                    <a16:creationId xmlns:a16="http://schemas.microsoft.com/office/drawing/2014/main" id="{B9E3490C-FB5B-44E1-90C5-9A06C105CFEA}"/>
                  </a:ext>
                </a:extLst>
              </p:cNvPr>
              <p:cNvSpPr/>
              <p:nvPr/>
            </p:nvSpPr>
            <p:spPr>
              <a:xfrm>
                <a:off x="5534422" y="352172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4" name="楕円 53">
                <a:extLst>
                  <a:ext uri="{FF2B5EF4-FFF2-40B4-BE49-F238E27FC236}">
                    <a16:creationId xmlns:a16="http://schemas.microsoft.com/office/drawing/2014/main" id="{B9E3490C-FB5B-44E1-90C5-9A06C105CFEA}"/>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8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楕円 54">
                <a:extLst>
                  <a:ext uri="{FF2B5EF4-FFF2-40B4-BE49-F238E27FC236}">
                    <a16:creationId xmlns:a16="http://schemas.microsoft.com/office/drawing/2014/main" id="{AFD6A9FE-4515-467D-BF69-5572F291198A}"/>
                  </a:ext>
                </a:extLst>
              </p:cNvPr>
              <p:cNvSpPr/>
              <p:nvPr/>
            </p:nvSpPr>
            <p:spPr>
              <a:xfrm>
                <a:off x="3781822" y="3521725"/>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xmlns="">
          <p:sp>
            <p:nvSpPr>
              <p:cNvPr id="55" name="楕円 54">
                <a:extLst>
                  <a:ext uri="{FF2B5EF4-FFF2-40B4-BE49-F238E27FC236}">
                    <a16:creationId xmlns:a16="http://schemas.microsoft.com/office/drawing/2014/main" id="{AFD6A9FE-4515-467D-BF69-5572F291198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85000"/>
                  </a:schemeClr>
                </a:solidFill>
              </a:ln>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DB44C964-4B45-4B1C-92FA-DE7C99DD21F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852EACE-BAAF-482B-AE47-307BC807A35F}"/>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2BA2EF1-4876-4642-A49F-87EB4F9D69E8}"/>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485E244-0BD3-4443-9AC3-EC8E47524B29}"/>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B4787A33-4652-4DD7-8014-26FE41616CBF}"/>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7418088-79F4-4938-86DD-8248150522C1}"/>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楕円 63">
                <a:extLst>
                  <a:ext uri="{FF2B5EF4-FFF2-40B4-BE49-F238E27FC236}">
                    <a16:creationId xmlns:a16="http://schemas.microsoft.com/office/drawing/2014/main" id="{77135F54-20D9-4A5A-9530-F34A42619D92}"/>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4" name="楕円 63">
                <a:extLst>
                  <a:ext uri="{FF2B5EF4-FFF2-40B4-BE49-F238E27FC236}">
                    <a16:creationId xmlns:a16="http://schemas.microsoft.com/office/drawing/2014/main" id="{77135F54-20D9-4A5A-9530-F34A42619D92}"/>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楕円 64">
                <a:extLst>
                  <a:ext uri="{FF2B5EF4-FFF2-40B4-BE49-F238E27FC236}">
                    <a16:creationId xmlns:a16="http://schemas.microsoft.com/office/drawing/2014/main" id="{6422577F-AE02-46D1-9A28-4E45E51E902F}"/>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65" name="楕円 64">
                <a:extLst>
                  <a:ext uri="{FF2B5EF4-FFF2-40B4-BE49-F238E27FC236}">
                    <a16:creationId xmlns:a16="http://schemas.microsoft.com/office/drawing/2014/main" id="{6422577F-AE02-46D1-9A28-4E45E51E902F}"/>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66" name="フリーフォーム: 図形 65">
            <a:extLst>
              <a:ext uri="{FF2B5EF4-FFF2-40B4-BE49-F238E27FC236}">
                <a16:creationId xmlns:a16="http://schemas.microsoft.com/office/drawing/2014/main" id="{4B90366B-8FD3-499F-816D-5AB0111C5E78}"/>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7" name="楕円 66">
                <a:extLst>
                  <a:ext uri="{FF2B5EF4-FFF2-40B4-BE49-F238E27FC236}">
                    <a16:creationId xmlns:a16="http://schemas.microsoft.com/office/drawing/2014/main" id="{38AC94A0-AD18-4678-8FE2-7E8A221453A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67" name="楕円 66">
                <a:extLst>
                  <a:ext uri="{FF2B5EF4-FFF2-40B4-BE49-F238E27FC236}">
                    <a16:creationId xmlns:a16="http://schemas.microsoft.com/office/drawing/2014/main" id="{38AC94A0-AD18-4678-8FE2-7E8A221453A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楕円 67">
                <a:extLst>
                  <a:ext uri="{FF2B5EF4-FFF2-40B4-BE49-F238E27FC236}">
                    <a16:creationId xmlns:a16="http://schemas.microsoft.com/office/drawing/2014/main" id="{37063B1E-285A-4B01-8385-697CC1FFDFB5}"/>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8" name="楕円 67">
                <a:extLst>
                  <a:ext uri="{FF2B5EF4-FFF2-40B4-BE49-F238E27FC236}">
                    <a16:creationId xmlns:a16="http://schemas.microsoft.com/office/drawing/2014/main" id="{37063B1E-285A-4B01-8385-697CC1FFDFB5}"/>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5BB3EA14-47C6-4D08-B0A6-9D4658497F6D}"/>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楕円 69">
                <a:extLst>
                  <a:ext uri="{FF2B5EF4-FFF2-40B4-BE49-F238E27FC236}">
                    <a16:creationId xmlns:a16="http://schemas.microsoft.com/office/drawing/2014/main" id="{A83CC9FA-57CF-4752-BD80-4607E7CB0BD4}"/>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0" name="楕円 69">
                <a:extLst>
                  <a:ext uri="{FF2B5EF4-FFF2-40B4-BE49-F238E27FC236}">
                    <a16:creationId xmlns:a16="http://schemas.microsoft.com/office/drawing/2014/main" id="{A83CC9FA-57CF-4752-BD80-4607E7CB0BD4}"/>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71494422-BCD0-47CA-9584-D07EEBF75669}"/>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1" name="楕円 70">
                <a:extLst>
                  <a:ext uri="{FF2B5EF4-FFF2-40B4-BE49-F238E27FC236}">
                    <a16:creationId xmlns:a16="http://schemas.microsoft.com/office/drawing/2014/main" id="{71494422-BCD0-47CA-9584-D07EEBF75669}"/>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D239626C-D486-4715-A326-DD18B2A05A7D}"/>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73" name="テキスト ボックス 72">
            <a:extLst>
              <a:ext uri="{FF2B5EF4-FFF2-40B4-BE49-F238E27FC236}">
                <a16:creationId xmlns:a16="http://schemas.microsoft.com/office/drawing/2014/main" id="{AC45DEBB-64CC-4E6C-BB6E-D0E092656C08}"/>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74" name="楕円 73">
                <a:extLst>
                  <a:ext uri="{FF2B5EF4-FFF2-40B4-BE49-F238E27FC236}">
                    <a16:creationId xmlns:a16="http://schemas.microsoft.com/office/drawing/2014/main" id="{55ED3C0D-CF33-4EA7-9CA5-5CDCCDE76E2C}"/>
                  </a:ext>
                </a:extLst>
              </p:cNvPr>
              <p:cNvSpPr/>
              <p:nvPr/>
            </p:nvSpPr>
            <p:spPr>
              <a:xfrm>
                <a:off x="4377135" y="5008693"/>
                <a:ext cx="360040" cy="350617"/>
              </a:xfrm>
              <a:prstGeom prst="ellipse">
                <a:avLst/>
              </a:prstGeom>
              <a:solidFill>
                <a:schemeClr val="bg1">
                  <a:lumMod val="95000"/>
                </a:schemeClr>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xmlns="">
          <p:sp>
            <p:nvSpPr>
              <p:cNvPr id="74" name="楕円 73">
                <a:extLst>
                  <a:ext uri="{FF2B5EF4-FFF2-40B4-BE49-F238E27FC236}">
                    <a16:creationId xmlns:a16="http://schemas.microsoft.com/office/drawing/2014/main" id="{55ED3C0D-CF33-4EA7-9CA5-5CDCCDE76E2C}"/>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sp>
        <p:nvSpPr>
          <p:cNvPr id="75" name="正方形/長方形 74">
            <a:extLst>
              <a:ext uri="{FF2B5EF4-FFF2-40B4-BE49-F238E27FC236}">
                <a16:creationId xmlns:a16="http://schemas.microsoft.com/office/drawing/2014/main" id="{2D2A8B58-0F73-4101-A931-66E61E711F06}"/>
              </a:ext>
            </a:extLst>
          </p:cNvPr>
          <p:cNvSpPr/>
          <p:nvPr/>
        </p:nvSpPr>
        <p:spPr>
          <a:xfrm>
            <a:off x="591671"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4189EA59-4A8C-4559-83B4-8E163A8E8C80}"/>
              </a:ext>
            </a:extLst>
          </p:cNvPr>
          <p:cNvSpPr/>
          <p:nvPr/>
        </p:nvSpPr>
        <p:spPr>
          <a:xfrm>
            <a:off x="3568124"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3240ABB-203B-44E9-9BF2-1288A8D0E36A}"/>
              </a:ext>
            </a:extLst>
          </p:cNvPr>
          <p:cNvSpPr/>
          <p:nvPr/>
        </p:nvSpPr>
        <p:spPr>
          <a:xfrm>
            <a:off x="6212630" y="1730188"/>
            <a:ext cx="2503892" cy="2483224"/>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088F9FDE-EF1B-48BA-B87A-5F71A05C3E85}"/>
              </a:ext>
            </a:extLst>
          </p:cNvPr>
          <p:cNvSpPr txBox="1"/>
          <p:nvPr/>
        </p:nvSpPr>
        <p:spPr>
          <a:xfrm>
            <a:off x="1260370" y="4823377"/>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83" name="テキスト ボックス 82">
            <a:extLst>
              <a:ext uri="{FF2B5EF4-FFF2-40B4-BE49-F238E27FC236}">
                <a16:creationId xmlns:a16="http://schemas.microsoft.com/office/drawing/2014/main" id="{EC91C7AD-730B-46F9-A2DE-CFA4AB16920D}"/>
              </a:ext>
            </a:extLst>
          </p:cNvPr>
          <p:cNvSpPr txBox="1"/>
          <p:nvPr/>
        </p:nvSpPr>
        <p:spPr>
          <a:xfrm>
            <a:off x="5791104" y="4824027"/>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653F7B3-21E3-4BBF-8A3D-BCA61FFD8D45}"/>
                  </a:ext>
                </a:extLst>
              </p:cNvPr>
              <p:cNvSpPr txBox="1"/>
              <p:nvPr/>
            </p:nvSpPr>
            <p:spPr>
              <a:xfrm>
                <a:off x="2279195" y="5487392"/>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𝐴</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3" name="テキスト ボックス 2">
                <a:extLst>
                  <a:ext uri="{FF2B5EF4-FFF2-40B4-BE49-F238E27FC236}">
                    <a16:creationId xmlns:a16="http://schemas.microsoft.com/office/drawing/2014/main" id="{7653F7B3-21E3-4BBF-8A3D-BCA61FFD8D45}"/>
                  </a:ext>
                </a:extLst>
              </p:cNvPr>
              <p:cNvSpPr txBox="1">
                <a:spLocks noRot="1" noChangeAspect="1" noMove="1" noResize="1" noEditPoints="1" noAdjustHandles="1" noChangeArrowheads="1" noChangeShapeType="1" noTextEdit="1"/>
              </p:cNvSpPr>
              <p:nvPr/>
            </p:nvSpPr>
            <p:spPr>
              <a:xfrm>
                <a:off x="2279195" y="5487392"/>
                <a:ext cx="3255227" cy="457241"/>
              </a:xfrm>
              <a:prstGeom prst="rect">
                <a:avLst/>
              </a:prstGeom>
              <a:blipFill>
                <a:blip r:embed="rId21"/>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AF0222D-E33F-4EE6-84CA-A462BB83EC72}"/>
                  </a:ext>
                </a:extLst>
              </p:cNvPr>
              <p:cNvSpPr txBox="1"/>
              <p:nvPr/>
            </p:nvSpPr>
            <p:spPr>
              <a:xfrm>
                <a:off x="2279194" y="5890385"/>
                <a:ext cx="3255227" cy="457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𝐸</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b="0" i="1" smtClean="0">
                              <a:latin typeface="Cambria Math" panose="02040503050406030204" pitchFamily="18" charset="0"/>
                              <a:ea typeface="Cambria Math" panose="02040503050406030204" pitchFamily="18" charset="0"/>
                            </a:rPr>
                          </m:ctrlPr>
                        </m:sSubSup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up>
                          <m:r>
                            <a:rPr kumimoji="1" lang="en-US" altLang="ja-JP" sz="2000" b="0" i="1" smtClean="0">
                              <a:latin typeface="Cambria Math" panose="02040503050406030204" pitchFamily="18" charset="0"/>
                              <a:ea typeface="Cambria Math" panose="02040503050406030204" pitchFamily="18" charset="0"/>
                            </a:rPr>
                            <m:t>𝐵</m:t>
                          </m:r>
                        </m:sup>
                      </m:sSubSup>
                      <m:r>
                        <a:rPr kumimoji="1" lang="en-US" altLang="ja-JP" sz="2000" b="0" i="1" smtClean="0">
                          <a:latin typeface="Cambria Math" panose="02040503050406030204" pitchFamily="18" charset="0"/>
                          <a:ea typeface="Cambria Math" panose="02040503050406030204" pitchFamily="18" charset="0"/>
                        </a:rPr>
                        <m:t>=0</m:t>
                      </m:r>
                    </m:oMath>
                  </m:oMathPara>
                </a14:m>
                <a:endParaRPr kumimoji="1" lang="ja-JP" altLang="en-US" sz="2000" dirty="0"/>
              </a:p>
            </p:txBody>
          </p:sp>
        </mc:Choice>
        <mc:Fallback xmlns="">
          <p:sp>
            <p:nvSpPr>
              <p:cNvPr id="50" name="テキスト ボックス 49">
                <a:extLst>
                  <a:ext uri="{FF2B5EF4-FFF2-40B4-BE49-F238E27FC236}">
                    <a16:creationId xmlns:a16="http://schemas.microsoft.com/office/drawing/2014/main" id="{2AF0222D-E33F-4EE6-84CA-A462BB83EC72}"/>
                  </a:ext>
                </a:extLst>
              </p:cNvPr>
              <p:cNvSpPr txBox="1">
                <a:spLocks noRot="1" noChangeAspect="1" noMove="1" noResize="1" noEditPoints="1" noAdjustHandles="1" noChangeArrowheads="1" noChangeShapeType="1" noTextEdit="1"/>
              </p:cNvSpPr>
              <p:nvPr/>
            </p:nvSpPr>
            <p:spPr>
              <a:xfrm>
                <a:off x="2279194" y="5890385"/>
                <a:ext cx="3255227" cy="457241"/>
              </a:xfrm>
              <a:prstGeom prst="rect">
                <a:avLst/>
              </a:prstGeom>
              <a:blipFill>
                <a:blip r:embed="rId22"/>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5D08818-E00B-4BA9-82AB-A994EF68A3FF}"/>
                  </a:ext>
                </a:extLst>
              </p:cNvPr>
              <p:cNvSpPr txBox="1"/>
              <p:nvPr/>
            </p:nvSpPr>
            <p:spPr>
              <a:xfrm>
                <a:off x="1312693" y="2589894"/>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1</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35D08818-E00B-4BA9-82AB-A994EF68A3FF}"/>
                  </a:ext>
                </a:extLst>
              </p:cNvPr>
              <p:cNvSpPr txBox="1">
                <a:spLocks noRot="1" noChangeAspect="1" noMove="1" noResize="1" noEditPoints="1" noAdjustHandles="1" noChangeArrowheads="1" noChangeShapeType="1" noTextEdit="1"/>
              </p:cNvSpPr>
              <p:nvPr/>
            </p:nvSpPr>
            <p:spPr>
              <a:xfrm>
                <a:off x="1312693" y="2589894"/>
                <a:ext cx="1061848" cy="70788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7B4A9DF-61B6-40BF-A995-8538BB7DFEEE}"/>
                  </a:ext>
                </a:extLst>
              </p:cNvPr>
              <p:cNvSpPr txBox="1"/>
              <p:nvPr/>
            </p:nvSpPr>
            <p:spPr>
              <a:xfrm>
                <a:off x="6948746" y="2598915"/>
                <a:ext cx="1061848"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b="0" i="1" smtClean="0">
                              <a:latin typeface="Cambria Math" panose="02040503050406030204" pitchFamily="18" charset="0"/>
                            </a:rPr>
                            <m:t>𝐻</m:t>
                          </m:r>
                        </m:e>
                        <m:sub>
                          <m:r>
                            <a:rPr kumimoji="1" lang="en-US" altLang="ja-JP" sz="4000" b="0" i="1" smtClean="0">
                              <a:latin typeface="Cambria Math" panose="02040503050406030204" pitchFamily="18" charset="0"/>
                            </a:rPr>
                            <m:t>2</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27B4A9DF-61B6-40BF-A995-8538BB7DFEEE}"/>
                  </a:ext>
                </a:extLst>
              </p:cNvPr>
              <p:cNvSpPr txBox="1">
                <a:spLocks noRot="1" noChangeAspect="1" noMove="1" noResize="1" noEditPoints="1" noAdjustHandles="1" noChangeArrowheads="1" noChangeShapeType="1" noTextEdit="1"/>
              </p:cNvSpPr>
              <p:nvPr/>
            </p:nvSpPr>
            <p:spPr>
              <a:xfrm>
                <a:off x="6948746" y="2598915"/>
                <a:ext cx="1061848" cy="707886"/>
              </a:xfrm>
              <a:prstGeom prst="rect">
                <a:avLst/>
              </a:prstGeom>
              <a:blipFill>
                <a:blip r:embed="rId2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07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401573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𝐶𝑂𝑁𝐺𝐸𝑆𝑇モデルにおいてさまざまな問題に対する</a:t>
            </a:r>
            <a:br>
              <a:rPr lang="ja-JP" altLang="en-US" dirty="0"/>
            </a:br>
            <a:r>
              <a:rPr lang="ja-JP" altLang="en-US" dirty="0"/>
              <a:t>複雑性に興味がもたれている</a:t>
            </a:r>
          </a:p>
          <a:p>
            <a:pPr lvl="1"/>
            <a:r>
              <a:rPr lang="ja-JP" altLang="en-US" dirty="0"/>
              <a:t>距離計算</a:t>
            </a:r>
          </a:p>
          <a:p>
            <a:pPr lvl="1"/>
            <a:r>
              <a:rPr lang="ja-JP" altLang="en-US" dirty="0"/>
              <a:t>最小全域木の構築</a:t>
            </a:r>
          </a:p>
          <a:p>
            <a:pPr lvl="1"/>
            <a:r>
              <a:rPr lang="ja-JP" altLang="en-US" dirty="0"/>
              <a:t>最小頂点被覆の発見 など</a:t>
            </a:r>
            <a:endParaRPr lang="en-US" altLang="ja-JP" dirty="0"/>
          </a:p>
          <a:p>
            <a:pPr lvl="1"/>
            <a:endParaRPr lang="en-US" altLang="ja-JP" dirty="0"/>
          </a:p>
          <a:p>
            <a:r>
              <a:rPr lang="ja-JP" altLang="en-US" dirty="0"/>
              <a:t>近年</a:t>
            </a:r>
            <a:r>
              <a:rPr lang="en-US" altLang="ja-JP" dirty="0"/>
              <a:t>,2</a:t>
            </a:r>
            <a:r>
              <a:rPr lang="ja-JP" altLang="en-US" dirty="0"/>
              <a:t>者間通信複雑性への帰着を通じて下限を証明する</a:t>
            </a:r>
            <a:br>
              <a:rPr lang="en-US" altLang="ja-JP" dirty="0"/>
            </a:br>
            <a:r>
              <a:rPr lang="ja-JP" altLang="en-US" dirty="0"/>
              <a:t>手法のおかげで𝐶𝑂𝑁𝐺𝐸𝑆𝑇モデルにおけるいくつかの問題の</a:t>
            </a:r>
            <a:br>
              <a:rPr lang="en-US" altLang="ja-JP" dirty="0"/>
            </a:br>
            <a:r>
              <a:rPr lang="ja-JP" altLang="en-US" dirty="0"/>
              <a:t>複雑性に関する理解が大幅に向上している</a:t>
            </a:r>
          </a:p>
          <a:p>
            <a:endParaRPr lang="en-US" altLang="ja-JP" dirty="0"/>
          </a:p>
        </p:txBody>
      </p:sp>
    </p:spTree>
    <p:extLst>
      <p:ext uri="{BB962C8B-B14F-4D97-AF65-F5344CB8AC3E}">
        <p14:creationId xmlns:p14="http://schemas.microsoft.com/office/powerpoint/2010/main" val="29402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31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br>
              <a:rPr lang="en-US" altLang="ja-JP" dirty="0"/>
            </a:br>
            <a:r>
              <a:rPr lang="ja-JP" altLang="en-US" dirty="0"/>
              <a:t>重みなしグラフ</a:t>
            </a:r>
            <a:r>
              <a:rPr lang="en-US" altLang="ja-JP" dirty="0"/>
              <a:t>-</a:t>
            </a:r>
            <a:r>
              <a:rPr lang="ja-JP" altLang="en-US" dirty="0"/>
              <a:t>頂点数が最も多い独立集合</a:t>
            </a:r>
            <a:br>
              <a:rPr lang="en-US" altLang="ja-JP" dirty="0"/>
            </a:br>
            <a:r>
              <a:rPr lang="ja-JP" altLang="en-US" dirty="0"/>
              <a:t>重み付きグラフ</a:t>
            </a:r>
            <a:r>
              <a:rPr lang="en-US" altLang="ja-JP" dirty="0"/>
              <a:t>-</a:t>
            </a:r>
            <a:r>
              <a:rPr lang="ja-JP" altLang="en-US" dirty="0"/>
              <a:t>合計重みが最も大きい独立集合</a:t>
            </a:r>
            <a:endParaRPr lang="en-US" altLang="ja-JP" dirty="0"/>
          </a:p>
          <a:p>
            <a:endParaRPr lang="en-US" altLang="ja-JP" dirty="0"/>
          </a:p>
        </p:txBody>
      </p:sp>
    </p:spTree>
    <p:extLst>
      <p:ext uri="{BB962C8B-B14F-4D97-AF65-F5344CB8AC3E}">
        <p14:creationId xmlns:p14="http://schemas.microsoft.com/office/powerpoint/2010/main" val="344076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5119C-01E4-4E2F-ABE2-E8C8C583FA29}"/>
              </a:ext>
            </a:extLst>
          </p:cNvPr>
          <p:cNvSpPr>
            <a:spLocks noGrp="1"/>
          </p:cNvSpPr>
          <p:nvPr>
            <p:ph type="title"/>
          </p:nvPr>
        </p:nvSpPr>
        <p:spPr/>
        <p:txBody>
          <a:bodyPr/>
          <a:lstStyle/>
          <a:p>
            <a:r>
              <a:rPr lang="ja-JP" altLang="en-US" dirty="0"/>
              <a:t>独立集合</a:t>
            </a:r>
            <a:endParaRPr kumimoji="1" lang="ja-JP" altLang="en-US" dirty="0"/>
          </a:p>
        </p:txBody>
      </p:sp>
      <p:cxnSp>
        <p:nvCxnSpPr>
          <p:cNvPr id="12" name="直線コネクタ 11">
            <a:extLst>
              <a:ext uri="{FF2B5EF4-FFF2-40B4-BE49-F238E27FC236}">
                <a16:creationId xmlns:a16="http://schemas.microsoft.com/office/drawing/2014/main" id="{B86B5869-7147-4403-8D68-50FEF49040E1}"/>
              </a:ext>
            </a:extLst>
          </p:cNvPr>
          <p:cNvCxnSpPr/>
          <p:nvPr/>
        </p:nvCxnSpPr>
        <p:spPr>
          <a:xfrm>
            <a:off x="1120987"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B329F2-26B4-4F35-A8EA-281B0CEFE421}"/>
              </a:ext>
            </a:extLst>
          </p:cNvPr>
          <p:cNvCxnSpPr/>
          <p:nvPr/>
        </p:nvCxnSpPr>
        <p:spPr>
          <a:xfrm flipV="1">
            <a:off x="1477398"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DAEF61-3D37-4FBD-B70B-A3C8DEC2F937}"/>
              </a:ext>
            </a:extLst>
          </p:cNvPr>
          <p:cNvCxnSpPr/>
          <p:nvPr/>
        </p:nvCxnSpPr>
        <p:spPr>
          <a:xfrm>
            <a:off x="1477398"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8233E19-0D5C-4428-9BF9-E5CE5AFC6F8B}"/>
              </a:ext>
            </a:extLst>
          </p:cNvPr>
          <p:cNvCxnSpPr/>
          <p:nvPr/>
        </p:nvCxnSpPr>
        <p:spPr>
          <a:xfrm flipH="1">
            <a:off x="112098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78C7AB3-13B6-4CDE-81D8-B8BEE33891F0}"/>
              </a:ext>
            </a:extLst>
          </p:cNvPr>
          <p:cNvCxnSpPr/>
          <p:nvPr/>
        </p:nvCxnSpPr>
        <p:spPr>
          <a:xfrm>
            <a:off x="1486761"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9000D5F-B26F-4F1A-8212-E26AB774209A}"/>
              </a:ext>
            </a:extLst>
          </p:cNvPr>
          <p:cNvCxnSpPr/>
          <p:nvPr/>
        </p:nvCxnSpPr>
        <p:spPr>
          <a:xfrm flipH="1">
            <a:off x="760947"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25A0C5-4938-42D3-B7B4-6102F61B2C80}"/>
              </a:ext>
            </a:extLst>
          </p:cNvPr>
          <p:cNvCxnSpPr/>
          <p:nvPr/>
        </p:nvCxnSpPr>
        <p:spPr>
          <a:xfrm flipV="1">
            <a:off x="760947"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8280CC-B12B-4195-B26E-306F20136667}"/>
              </a:ext>
            </a:extLst>
          </p:cNvPr>
          <p:cNvCxnSpPr/>
          <p:nvPr/>
        </p:nvCxnSpPr>
        <p:spPr>
          <a:xfrm>
            <a:off x="760947"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E4AF1ED-7B74-45B4-BF45-3B003EE72307}"/>
              </a:ext>
            </a:extLst>
          </p:cNvPr>
          <p:cNvCxnSpPr/>
          <p:nvPr/>
        </p:nvCxnSpPr>
        <p:spPr>
          <a:xfrm>
            <a:off x="1846801"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31A4498-C634-4D5C-A02F-509F9741BFC3}"/>
              </a:ext>
            </a:extLst>
          </p:cNvPr>
          <p:cNvCxnSpPr/>
          <p:nvPr/>
        </p:nvCxnSpPr>
        <p:spPr>
          <a:xfrm flipH="1">
            <a:off x="182912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4601C2BF-FB5C-442C-B4F2-B4A5C806696D}"/>
              </a:ext>
            </a:extLst>
          </p:cNvPr>
          <p:cNvSpPr/>
          <p:nvPr/>
        </p:nvSpPr>
        <p:spPr>
          <a:xfrm>
            <a:off x="940967"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楕円 3">
            <a:extLst>
              <a:ext uri="{FF2B5EF4-FFF2-40B4-BE49-F238E27FC236}">
                <a16:creationId xmlns:a16="http://schemas.microsoft.com/office/drawing/2014/main" id="{35D0CD8C-BAD5-42CF-8FF4-5635AFC7BB01}"/>
              </a:ext>
            </a:extLst>
          </p:cNvPr>
          <p:cNvSpPr/>
          <p:nvPr/>
        </p:nvSpPr>
        <p:spPr>
          <a:xfrm>
            <a:off x="1657418"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 name="楕円 9">
            <a:extLst>
              <a:ext uri="{FF2B5EF4-FFF2-40B4-BE49-F238E27FC236}">
                <a16:creationId xmlns:a16="http://schemas.microsoft.com/office/drawing/2014/main" id="{FC12786D-1F97-4C16-90D9-BC78B3B73ABC}"/>
              </a:ext>
            </a:extLst>
          </p:cNvPr>
          <p:cNvSpPr/>
          <p:nvPr/>
        </p:nvSpPr>
        <p:spPr>
          <a:xfrm>
            <a:off x="2023192"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2AFD99F8-D9CB-45E9-925C-18371B56A365}"/>
              </a:ext>
            </a:extLst>
          </p:cNvPr>
          <p:cNvSpPr/>
          <p:nvPr/>
        </p:nvSpPr>
        <p:spPr>
          <a:xfrm>
            <a:off x="1657418"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F5DD559A-F2DE-461F-9C75-F779635500DF}"/>
              </a:ext>
            </a:extLst>
          </p:cNvPr>
          <p:cNvSpPr/>
          <p:nvPr/>
        </p:nvSpPr>
        <p:spPr>
          <a:xfrm>
            <a:off x="580927"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CAB89BCE-763F-4A36-A7D0-F7AFBD235AFA}"/>
              </a:ext>
            </a:extLst>
          </p:cNvPr>
          <p:cNvSpPr/>
          <p:nvPr/>
        </p:nvSpPr>
        <p:spPr>
          <a:xfrm>
            <a:off x="940967"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楕円 4">
            <a:extLst>
              <a:ext uri="{FF2B5EF4-FFF2-40B4-BE49-F238E27FC236}">
                <a16:creationId xmlns:a16="http://schemas.microsoft.com/office/drawing/2014/main" id="{37DFB5AE-1F05-48C1-9A37-90AEE03056D0}"/>
              </a:ext>
            </a:extLst>
          </p:cNvPr>
          <p:cNvSpPr/>
          <p:nvPr/>
        </p:nvSpPr>
        <p:spPr>
          <a:xfrm>
            <a:off x="1297378"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8" name="直線コネクタ 47">
            <a:extLst>
              <a:ext uri="{FF2B5EF4-FFF2-40B4-BE49-F238E27FC236}">
                <a16:creationId xmlns:a16="http://schemas.microsoft.com/office/drawing/2014/main" id="{95C44992-BB17-4AC4-8C0F-A5FE69790C0A}"/>
              </a:ext>
            </a:extLst>
          </p:cNvPr>
          <p:cNvCxnSpPr/>
          <p:nvPr/>
        </p:nvCxnSpPr>
        <p:spPr>
          <a:xfrm>
            <a:off x="4617223"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94277E0-04BD-46A6-9226-C53060AADAE3}"/>
              </a:ext>
            </a:extLst>
          </p:cNvPr>
          <p:cNvCxnSpPr/>
          <p:nvPr/>
        </p:nvCxnSpPr>
        <p:spPr>
          <a:xfrm flipV="1">
            <a:off x="4973634"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70D886D-838A-42DA-B2F6-71F0DA3DB3F1}"/>
              </a:ext>
            </a:extLst>
          </p:cNvPr>
          <p:cNvCxnSpPr/>
          <p:nvPr/>
        </p:nvCxnSpPr>
        <p:spPr>
          <a:xfrm>
            <a:off x="4973634"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FBFFF06-E87F-4575-B4B7-16E44A659A58}"/>
              </a:ext>
            </a:extLst>
          </p:cNvPr>
          <p:cNvCxnSpPr/>
          <p:nvPr/>
        </p:nvCxnSpPr>
        <p:spPr>
          <a:xfrm flipH="1">
            <a:off x="461722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19772D0-FD1B-47E6-9BB8-ECBC5CBA0C0F}"/>
              </a:ext>
            </a:extLst>
          </p:cNvPr>
          <p:cNvCxnSpPr/>
          <p:nvPr/>
        </p:nvCxnSpPr>
        <p:spPr>
          <a:xfrm>
            <a:off x="4982997"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29944A1-5C68-45E8-B7E6-05C05E3194F6}"/>
              </a:ext>
            </a:extLst>
          </p:cNvPr>
          <p:cNvCxnSpPr/>
          <p:nvPr/>
        </p:nvCxnSpPr>
        <p:spPr>
          <a:xfrm flipH="1">
            <a:off x="4257183"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FBAA94F-9B23-4BBE-841C-AED7CA58A673}"/>
              </a:ext>
            </a:extLst>
          </p:cNvPr>
          <p:cNvCxnSpPr/>
          <p:nvPr/>
        </p:nvCxnSpPr>
        <p:spPr>
          <a:xfrm flipV="1">
            <a:off x="4257183"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1DF0CC-B5CC-4BE9-A933-80F4C5C363E3}"/>
              </a:ext>
            </a:extLst>
          </p:cNvPr>
          <p:cNvCxnSpPr/>
          <p:nvPr/>
        </p:nvCxnSpPr>
        <p:spPr>
          <a:xfrm>
            <a:off x="4257183"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42AF39C-B6E9-4163-AC48-64DFD28AD7FD}"/>
              </a:ext>
            </a:extLst>
          </p:cNvPr>
          <p:cNvCxnSpPr/>
          <p:nvPr/>
        </p:nvCxnSpPr>
        <p:spPr>
          <a:xfrm>
            <a:off x="5343037"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5B21131-D71F-4D17-9D6D-6AE816BEFE24}"/>
              </a:ext>
            </a:extLst>
          </p:cNvPr>
          <p:cNvCxnSpPr/>
          <p:nvPr/>
        </p:nvCxnSpPr>
        <p:spPr>
          <a:xfrm flipH="1">
            <a:off x="532536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F2B1A305-9D48-44F1-BA72-79E24B11285C}"/>
              </a:ext>
            </a:extLst>
          </p:cNvPr>
          <p:cNvSpPr/>
          <p:nvPr/>
        </p:nvSpPr>
        <p:spPr>
          <a:xfrm>
            <a:off x="4437203" y="13570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50CBAB49-F83B-4995-A5E9-E19C77E67CBB}"/>
              </a:ext>
            </a:extLst>
          </p:cNvPr>
          <p:cNvSpPr/>
          <p:nvPr/>
        </p:nvSpPr>
        <p:spPr>
          <a:xfrm>
            <a:off x="5153654"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60" name="楕円 59">
            <a:extLst>
              <a:ext uri="{FF2B5EF4-FFF2-40B4-BE49-F238E27FC236}">
                <a16:creationId xmlns:a16="http://schemas.microsoft.com/office/drawing/2014/main" id="{657626EA-1432-4FEA-B188-1D79BA3C096C}"/>
              </a:ext>
            </a:extLst>
          </p:cNvPr>
          <p:cNvSpPr/>
          <p:nvPr/>
        </p:nvSpPr>
        <p:spPr>
          <a:xfrm>
            <a:off x="5519428" y="20351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3276332D-B8F6-4F53-B50C-E20643BD5862}"/>
              </a:ext>
            </a:extLst>
          </p:cNvPr>
          <p:cNvSpPr/>
          <p:nvPr/>
        </p:nvSpPr>
        <p:spPr>
          <a:xfrm>
            <a:off x="5153654"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842298F1-32EA-45AF-9D79-AD2D1C75C104}"/>
              </a:ext>
            </a:extLst>
          </p:cNvPr>
          <p:cNvSpPr/>
          <p:nvPr/>
        </p:nvSpPr>
        <p:spPr>
          <a:xfrm>
            <a:off x="4077163"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楕円 62">
            <a:extLst>
              <a:ext uri="{FF2B5EF4-FFF2-40B4-BE49-F238E27FC236}">
                <a16:creationId xmlns:a16="http://schemas.microsoft.com/office/drawing/2014/main" id="{71EEFE45-310F-47C7-9947-2F1D66A5FF52}"/>
              </a:ext>
            </a:extLst>
          </p:cNvPr>
          <p:cNvSpPr/>
          <p:nvPr/>
        </p:nvSpPr>
        <p:spPr>
          <a:xfrm>
            <a:off x="4437203" y="26294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楕円 63">
            <a:extLst>
              <a:ext uri="{FF2B5EF4-FFF2-40B4-BE49-F238E27FC236}">
                <a16:creationId xmlns:a16="http://schemas.microsoft.com/office/drawing/2014/main" id="{30F9B39A-27D7-4EF9-BC06-23EDA2EF6A45}"/>
              </a:ext>
            </a:extLst>
          </p:cNvPr>
          <p:cNvSpPr/>
          <p:nvPr/>
        </p:nvSpPr>
        <p:spPr>
          <a:xfrm>
            <a:off x="4793614"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5" name="直線コネクタ 64">
            <a:extLst>
              <a:ext uri="{FF2B5EF4-FFF2-40B4-BE49-F238E27FC236}">
                <a16:creationId xmlns:a16="http://schemas.microsoft.com/office/drawing/2014/main" id="{076CF47E-9010-4E05-B144-5B278F6E0E76}"/>
              </a:ext>
            </a:extLst>
          </p:cNvPr>
          <p:cNvCxnSpPr/>
          <p:nvPr/>
        </p:nvCxnSpPr>
        <p:spPr>
          <a:xfrm>
            <a:off x="6731134" y="15323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11A3382-EA57-43F4-9B30-A39986A72027}"/>
              </a:ext>
            </a:extLst>
          </p:cNvPr>
          <p:cNvCxnSpPr/>
          <p:nvPr/>
        </p:nvCxnSpPr>
        <p:spPr>
          <a:xfrm flipV="1">
            <a:off x="7087545" y="14904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FA67A59-EA41-4986-9C32-4EE0B87E49F2}"/>
              </a:ext>
            </a:extLst>
          </p:cNvPr>
          <p:cNvCxnSpPr/>
          <p:nvPr/>
        </p:nvCxnSpPr>
        <p:spPr>
          <a:xfrm>
            <a:off x="7087545"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51BF541-8BFA-4E3B-B100-82335C9FFAED}"/>
              </a:ext>
            </a:extLst>
          </p:cNvPr>
          <p:cNvCxnSpPr/>
          <p:nvPr/>
        </p:nvCxnSpPr>
        <p:spPr>
          <a:xfrm flipH="1">
            <a:off x="673113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3B1860-9253-4474-B2C8-376369D4D139}"/>
              </a:ext>
            </a:extLst>
          </p:cNvPr>
          <p:cNvCxnSpPr/>
          <p:nvPr/>
        </p:nvCxnSpPr>
        <p:spPr>
          <a:xfrm>
            <a:off x="7096908" y="22104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B140D1A-9A30-4C47-8A9B-556CE286A543}"/>
              </a:ext>
            </a:extLst>
          </p:cNvPr>
          <p:cNvCxnSpPr/>
          <p:nvPr/>
        </p:nvCxnSpPr>
        <p:spPr>
          <a:xfrm flipH="1">
            <a:off x="6371094" y="22104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7B362DC-94F9-42A4-A161-94290D7065DD}"/>
              </a:ext>
            </a:extLst>
          </p:cNvPr>
          <p:cNvCxnSpPr/>
          <p:nvPr/>
        </p:nvCxnSpPr>
        <p:spPr>
          <a:xfrm flipV="1">
            <a:off x="6371094" y="15323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65FD410-315B-43CA-811D-F73010EB242B}"/>
              </a:ext>
            </a:extLst>
          </p:cNvPr>
          <p:cNvCxnSpPr/>
          <p:nvPr/>
        </p:nvCxnSpPr>
        <p:spPr>
          <a:xfrm>
            <a:off x="6371094" y="22104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7FE3DE-3C1A-4BAA-8AAF-2651703F7A3C}"/>
              </a:ext>
            </a:extLst>
          </p:cNvPr>
          <p:cNvCxnSpPr/>
          <p:nvPr/>
        </p:nvCxnSpPr>
        <p:spPr>
          <a:xfrm>
            <a:off x="7456948" y="15284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0AF6041-131E-4318-ACF8-141ED38D7332}"/>
              </a:ext>
            </a:extLst>
          </p:cNvPr>
          <p:cNvCxnSpPr/>
          <p:nvPr/>
        </p:nvCxnSpPr>
        <p:spPr>
          <a:xfrm flipH="1">
            <a:off x="743927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8465C81E-8BDE-47FA-8BAA-4EF2EDF86FC5}"/>
              </a:ext>
            </a:extLst>
          </p:cNvPr>
          <p:cNvSpPr/>
          <p:nvPr/>
        </p:nvSpPr>
        <p:spPr>
          <a:xfrm>
            <a:off x="6551114"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2950F27D-6BA9-48CA-A7FF-897CD156228A}"/>
              </a:ext>
            </a:extLst>
          </p:cNvPr>
          <p:cNvSpPr/>
          <p:nvPr/>
        </p:nvSpPr>
        <p:spPr>
          <a:xfrm>
            <a:off x="7267565"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7" name="楕円 76">
            <a:extLst>
              <a:ext uri="{FF2B5EF4-FFF2-40B4-BE49-F238E27FC236}">
                <a16:creationId xmlns:a16="http://schemas.microsoft.com/office/drawing/2014/main" id="{1948DFDE-7ECA-4896-A478-8D4C912D03E3}"/>
              </a:ext>
            </a:extLst>
          </p:cNvPr>
          <p:cNvSpPr/>
          <p:nvPr/>
        </p:nvSpPr>
        <p:spPr>
          <a:xfrm>
            <a:off x="7633339" y="20351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DD1E30A8-9362-4D33-B21C-ABDF04F042A4}"/>
              </a:ext>
            </a:extLst>
          </p:cNvPr>
          <p:cNvSpPr/>
          <p:nvPr/>
        </p:nvSpPr>
        <p:spPr>
          <a:xfrm>
            <a:off x="7267565"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5C49827D-4BC3-4CCB-81AB-5D8B073081EC}"/>
              </a:ext>
            </a:extLst>
          </p:cNvPr>
          <p:cNvSpPr/>
          <p:nvPr/>
        </p:nvSpPr>
        <p:spPr>
          <a:xfrm>
            <a:off x="6191074"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2989ED38-8477-4830-9C20-00AD075B32BD}"/>
              </a:ext>
            </a:extLst>
          </p:cNvPr>
          <p:cNvSpPr/>
          <p:nvPr/>
        </p:nvSpPr>
        <p:spPr>
          <a:xfrm>
            <a:off x="6551114"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60B26192-FBC6-4AA2-9688-E32417A0A2A2}"/>
              </a:ext>
            </a:extLst>
          </p:cNvPr>
          <p:cNvSpPr/>
          <p:nvPr/>
        </p:nvSpPr>
        <p:spPr>
          <a:xfrm>
            <a:off x="6907525"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矢印: 右 81">
            <a:extLst>
              <a:ext uri="{FF2B5EF4-FFF2-40B4-BE49-F238E27FC236}">
                <a16:creationId xmlns:a16="http://schemas.microsoft.com/office/drawing/2014/main" id="{19E9D23E-DE2F-4B1A-AA71-DE6E4F433676}"/>
              </a:ext>
            </a:extLst>
          </p:cNvPr>
          <p:cNvSpPr/>
          <p:nvPr/>
        </p:nvSpPr>
        <p:spPr>
          <a:xfrm>
            <a:off x="2761402" y="19005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13AA6D4C-FF31-4300-BF6E-88B814DF8104}"/>
              </a:ext>
            </a:extLst>
          </p:cNvPr>
          <p:cNvCxnSpPr/>
          <p:nvPr/>
        </p:nvCxnSpPr>
        <p:spPr>
          <a:xfrm>
            <a:off x="1120987" y="440382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8AC7957-EE09-4680-B349-255D543D769E}"/>
              </a:ext>
            </a:extLst>
          </p:cNvPr>
          <p:cNvCxnSpPr/>
          <p:nvPr/>
        </p:nvCxnSpPr>
        <p:spPr>
          <a:xfrm flipV="1">
            <a:off x="1477398" y="436193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6A32601-85B3-44A0-B797-822DAFB29D14}"/>
              </a:ext>
            </a:extLst>
          </p:cNvPr>
          <p:cNvCxnSpPr/>
          <p:nvPr/>
        </p:nvCxnSpPr>
        <p:spPr>
          <a:xfrm>
            <a:off x="1477398"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EB8E4DB-B6D8-4C82-89DE-3F282003A5BC}"/>
              </a:ext>
            </a:extLst>
          </p:cNvPr>
          <p:cNvCxnSpPr/>
          <p:nvPr/>
        </p:nvCxnSpPr>
        <p:spPr>
          <a:xfrm flipH="1">
            <a:off x="112098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65388E25-DAEA-4640-8B9F-154756EE5343}"/>
              </a:ext>
            </a:extLst>
          </p:cNvPr>
          <p:cNvCxnSpPr/>
          <p:nvPr/>
        </p:nvCxnSpPr>
        <p:spPr>
          <a:xfrm>
            <a:off x="1486761" y="508192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980E7B3-5477-4C85-BDDA-3FE734A43489}"/>
              </a:ext>
            </a:extLst>
          </p:cNvPr>
          <p:cNvCxnSpPr/>
          <p:nvPr/>
        </p:nvCxnSpPr>
        <p:spPr>
          <a:xfrm flipH="1">
            <a:off x="760947" y="508192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36C8933-B7F3-42E2-B298-AC7129FFF2EA}"/>
              </a:ext>
            </a:extLst>
          </p:cNvPr>
          <p:cNvCxnSpPr/>
          <p:nvPr/>
        </p:nvCxnSpPr>
        <p:spPr>
          <a:xfrm flipV="1">
            <a:off x="760947" y="440382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AD695C6C-525A-466F-A73E-6B64E9E62B62}"/>
              </a:ext>
            </a:extLst>
          </p:cNvPr>
          <p:cNvCxnSpPr/>
          <p:nvPr/>
        </p:nvCxnSpPr>
        <p:spPr>
          <a:xfrm>
            <a:off x="760947" y="508192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93B2B2D-7170-43FD-ACA4-177F70BFA091}"/>
              </a:ext>
            </a:extLst>
          </p:cNvPr>
          <p:cNvCxnSpPr/>
          <p:nvPr/>
        </p:nvCxnSpPr>
        <p:spPr>
          <a:xfrm>
            <a:off x="1846801" y="439993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3921495F-1775-4B55-A00B-C802B07EE7CB}"/>
              </a:ext>
            </a:extLst>
          </p:cNvPr>
          <p:cNvCxnSpPr/>
          <p:nvPr/>
        </p:nvCxnSpPr>
        <p:spPr>
          <a:xfrm flipH="1">
            <a:off x="182912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0E343303-218F-4B3B-B680-E25DA4165F1B}"/>
              </a:ext>
            </a:extLst>
          </p:cNvPr>
          <p:cNvSpPr/>
          <p:nvPr/>
        </p:nvSpPr>
        <p:spPr>
          <a:xfrm>
            <a:off x="940967"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94" name="楕円 93">
            <a:extLst>
              <a:ext uri="{FF2B5EF4-FFF2-40B4-BE49-F238E27FC236}">
                <a16:creationId xmlns:a16="http://schemas.microsoft.com/office/drawing/2014/main" id="{5D5662BA-0D1E-4E16-9251-29DD98FA5BA7}"/>
              </a:ext>
            </a:extLst>
          </p:cNvPr>
          <p:cNvSpPr/>
          <p:nvPr/>
        </p:nvSpPr>
        <p:spPr>
          <a:xfrm>
            <a:off x="1657418"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95" name="楕円 94">
            <a:extLst>
              <a:ext uri="{FF2B5EF4-FFF2-40B4-BE49-F238E27FC236}">
                <a16:creationId xmlns:a16="http://schemas.microsoft.com/office/drawing/2014/main" id="{9A6CA643-4B93-4B92-A11B-93E64B4C6037}"/>
              </a:ext>
            </a:extLst>
          </p:cNvPr>
          <p:cNvSpPr/>
          <p:nvPr/>
        </p:nvSpPr>
        <p:spPr>
          <a:xfrm>
            <a:off x="2023192"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96" name="楕円 95">
            <a:extLst>
              <a:ext uri="{FF2B5EF4-FFF2-40B4-BE49-F238E27FC236}">
                <a16:creationId xmlns:a16="http://schemas.microsoft.com/office/drawing/2014/main" id="{B43D68B6-2776-4418-802D-353979B9BC16}"/>
              </a:ext>
            </a:extLst>
          </p:cNvPr>
          <p:cNvSpPr/>
          <p:nvPr/>
        </p:nvSpPr>
        <p:spPr>
          <a:xfrm>
            <a:off x="1657418"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97" name="楕円 96">
            <a:extLst>
              <a:ext uri="{FF2B5EF4-FFF2-40B4-BE49-F238E27FC236}">
                <a16:creationId xmlns:a16="http://schemas.microsoft.com/office/drawing/2014/main" id="{425A586E-7CAF-452E-B654-49356EF90224}"/>
              </a:ext>
            </a:extLst>
          </p:cNvPr>
          <p:cNvSpPr/>
          <p:nvPr/>
        </p:nvSpPr>
        <p:spPr>
          <a:xfrm>
            <a:off x="580927"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98" name="楕円 97">
            <a:extLst>
              <a:ext uri="{FF2B5EF4-FFF2-40B4-BE49-F238E27FC236}">
                <a16:creationId xmlns:a16="http://schemas.microsoft.com/office/drawing/2014/main" id="{459D1730-F0B9-4211-ADD6-9F23B5EC8DB1}"/>
              </a:ext>
            </a:extLst>
          </p:cNvPr>
          <p:cNvSpPr/>
          <p:nvPr/>
        </p:nvSpPr>
        <p:spPr>
          <a:xfrm>
            <a:off x="940967"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99" name="楕円 98">
            <a:extLst>
              <a:ext uri="{FF2B5EF4-FFF2-40B4-BE49-F238E27FC236}">
                <a16:creationId xmlns:a16="http://schemas.microsoft.com/office/drawing/2014/main" id="{76E02650-8DFB-433D-8E84-B782859F32F0}"/>
              </a:ext>
            </a:extLst>
          </p:cNvPr>
          <p:cNvSpPr/>
          <p:nvPr/>
        </p:nvSpPr>
        <p:spPr>
          <a:xfrm>
            <a:off x="1297378"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00" name="矢印: 右 99">
            <a:extLst>
              <a:ext uri="{FF2B5EF4-FFF2-40B4-BE49-F238E27FC236}">
                <a16:creationId xmlns:a16="http://schemas.microsoft.com/office/drawing/2014/main" id="{3FD515F4-A54E-4B4A-9ECB-E0903F9AD22F}"/>
              </a:ext>
            </a:extLst>
          </p:cNvPr>
          <p:cNvSpPr/>
          <p:nvPr/>
        </p:nvSpPr>
        <p:spPr>
          <a:xfrm>
            <a:off x="2761402" y="478475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1" name="直線コネクタ 100">
            <a:extLst>
              <a:ext uri="{FF2B5EF4-FFF2-40B4-BE49-F238E27FC236}">
                <a16:creationId xmlns:a16="http://schemas.microsoft.com/office/drawing/2014/main" id="{FDEE0540-7E31-48D9-A649-08764B7886CC}"/>
              </a:ext>
            </a:extLst>
          </p:cNvPr>
          <p:cNvCxnSpPr/>
          <p:nvPr/>
        </p:nvCxnSpPr>
        <p:spPr>
          <a:xfrm>
            <a:off x="4617223" y="440381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F527D78-67EA-425E-8583-D07D80DCDE93}"/>
              </a:ext>
            </a:extLst>
          </p:cNvPr>
          <p:cNvCxnSpPr/>
          <p:nvPr/>
        </p:nvCxnSpPr>
        <p:spPr>
          <a:xfrm flipV="1">
            <a:off x="4973634" y="436193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590ED76-270F-482B-9DB8-0EEA536BA113}"/>
              </a:ext>
            </a:extLst>
          </p:cNvPr>
          <p:cNvCxnSpPr/>
          <p:nvPr/>
        </p:nvCxnSpPr>
        <p:spPr>
          <a:xfrm>
            <a:off x="4973634"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8E6AD169-A04F-49E0-A581-169B763C0229}"/>
              </a:ext>
            </a:extLst>
          </p:cNvPr>
          <p:cNvCxnSpPr/>
          <p:nvPr/>
        </p:nvCxnSpPr>
        <p:spPr>
          <a:xfrm flipH="1">
            <a:off x="461722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35AAC1C-DD4E-4A2A-87DA-A70D9317D86C}"/>
              </a:ext>
            </a:extLst>
          </p:cNvPr>
          <p:cNvCxnSpPr/>
          <p:nvPr/>
        </p:nvCxnSpPr>
        <p:spPr>
          <a:xfrm>
            <a:off x="4982997" y="508192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578C9F0-0CE5-46C8-A190-42C613B15D00}"/>
              </a:ext>
            </a:extLst>
          </p:cNvPr>
          <p:cNvCxnSpPr/>
          <p:nvPr/>
        </p:nvCxnSpPr>
        <p:spPr>
          <a:xfrm flipH="1">
            <a:off x="4257183" y="508192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212118-CADF-4C45-83E3-49BD4965EE9D}"/>
              </a:ext>
            </a:extLst>
          </p:cNvPr>
          <p:cNvCxnSpPr/>
          <p:nvPr/>
        </p:nvCxnSpPr>
        <p:spPr>
          <a:xfrm flipV="1">
            <a:off x="4257183" y="440381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AC2EFF4-E46E-4836-88C2-781710BA4DD5}"/>
              </a:ext>
            </a:extLst>
          </p:cNvPr>
          <p:cNvCxnSpPr/>
          <p:nvPr/>
        </p:nvCxnSpPr>
        <p:spPr>
          <a:xfrm>
            <a:off x="4257183" y="508192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9B058B4-3C4A-48E6-A695-E77C031043E0}"/>
              </a:ext>
            </a:extLst>
          </p:cNvPr>
          <p:cNvCxnSpPr/>
          <p:nvPr/>
        </p:nvCxnSpPr>
        <p:spPr>
          <a:xfrm>
            <a:off x="5343037" y="439993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646509B-25A1-4252-9815-DD6E03FB190A}"/>
              </a:ext>
            </a:extLst>
          </p:cNvPr>
          <p:cNvCxnSpPr/>
          <p:nvPr/>
        </p:nvCxnSpPr>
        <p:spPr>
          <a:xfrm flipH="1">
            <a:off x="532536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楕円 110">
            <a:extLst>
              <a:ext uri="{FF2B5EF4-FFF2-40B4-BE49-F238E27FC236}">
                <a16:creationId xmlns:a16="http://schemas.microsoft.com/office/drawing/2014/main" id="{54612C67-32DD-4D35-95BF-47BF852EC0C4}"/>
              </a:ext>
            </a:extLst>
          </p:cNvPr>
          <p:cNvSpPr/>
          <p:nvPr/>
        </p:nvSpPr>
        <p:spPr>
          <a:xfrm>
            <a:off x="4437203" y="422851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12" name="楕円 111">
            <a:extLst>
              <a:ext uri="{FF2B5EF4-FFF2-40B4-BE49-F238E27FC236}">
                <a16:creationId xmlns:a16="http://schemas.microsoft.com/office/drawing/2014/main" id="{CFC9FB0E-A696-4885-B589-3982B7577259}"/>
              </a:ext>
            </a:extLst>
          </p:cNvPr>
          <p:cNvSpPr/>
          <p:nvPr/>
        </p:nvSpPr>
        <p:spPr>
          <a:xfrm>
            <a:off x="5153654" y="4228511"/>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113" name="楕円 112">
            <a:extLst>
              <a:ext uri="{FF2B5EF4-FFF2-40B4-BE49-F238E27FC236}">
                <a16:creationId xmlns:a16="http://schemas.microsoft.com/office/drawing/2014/main" id="{EAD07F19-FE86-4C8B-9D39-DCD99BA7764D}"/>
              </a:ext>
            </a:extLst>
          </p:cNvPr>
          <p:cNvSpPr/>
          <p:nvPr/>
        </p:nvSpPr>
        <p:spPr>
          <a:xfrm>
            <a:off x="5519428" y="49066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114" name="楕円 113">
            <a:extLst>
              <a:ext uri="{FF2B5EF4-FFF2-40B4-BE49-F238E27FC236}">
                <a16:creationId xmlns:a16="http://schemas.microsoft.com/office/drawing/2014/main" id="{C4E14AA8-6E85-4975-96FC-E8C3AFA9D280}"/>
              </a:ext>
            </a:extLst>
          </p:cNvPr>
          <p:cNvSpPr/>
          <p:nvPr/>
        </p:nvSpPr>
        <p:spPr>
          <a:xfrm>
            <a:off x="5153654" y="5500956"/>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115" name="楕円 114">
            <a:extLst>
              <a:ext uri="{FF2B5EF4-FFF2-40B4-BE49-F238E27FC236}">
                <a16:creationId xmlns:a16="http://schemas.microsoft.com/office/drawing/2014/main" id="{0466F319-D395-4C9E-A74F-2B9C3F999FD5}"/>
              </a:ext>
            </a:extLst>
          </p:cNvPr>
          <p:cNvSpPr/>
          <p:nvPr/>
        </p:nvSpPr>
        <p:spPr>
          <a:xfrm>
            <a:off x="4077163" y="4906619"/>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116" name="楕円 115">
            <a:extLst>
              <a:ext uri="{FF2B5EF4-FFF2-40B4-BE49-F238E27FC236}">
                <a16:creationId xmlns:a16="http://schemas.microsoft.com/office/drawing/2014/main" id="{7E72B716-77F6-4145-B736-8C9DDDCA9658}"/>
              </a:ext>
            </a:extLst>
          </p:cNvPr>
          <p:cNvSpPr/>
          <p:nvPr/>
        </p:nvSpPr>
        <p:spPr>
          <a:xfrm>
            <a:off x="4437203" y="55009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117" name="楕円 116">
            <a:extLst>
              <a:ext uri="{FF2B5EF4-FFF2-40B4-BE49-F238E27FC236}">
                <a16:creationId xmlns:a16="http://schemas.microsoft.com/office/drawing/2014/main" id="{57DAF9D4-7144-41A4-97DE-A59CA2F3DCEA}"/>
              </a:ext>
            </a:extLst>
          </p:cNvPr>
          <p:cNvSpPr/>
          <p:nvPr/>
        </p:nvSpPr>
        <p:spPr>
          <a:xfrm>
            <a:off x="4793614"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18" name="テキスト ボックス 117">
            <a:extLst>
              <a:ext uri="{FF2B5EF4-FFF2-40B4-BE49-F238E27FC236}">
                <a16:creationId xmlns:a16="http://schemas.microsoft.com/office/drawing/2014/main" id="{88CC3EF5-8A30-453B-B781-55CD44CF1145}"/>
              </a:ext>
            </a:extLst>
          </p:cNvPr>
          <p:cNvSpPr txBox="1"/>
          <p:nvPr/>
        </p:nvSpPr>
        <p:spPr>
          <a:xfrm>
            <a:off x="706832" y="3269783"/>
            <a:ext cx="1676400" cy="338554"/>
          </a:xfrm>
          <a:prstGeom prst="rect">
            <a:avLst/>
          </a:prstGeom>
          <a:noFill/>
        </p:spPr>
        <p:txBody>
          <a:bodyPr wrap="square" rtlCol="0">
            <a:spAutoFit/>
          </a:bodyPr>
          <a:lstStyle/>
          <a:p>
            <a:r>
              <a:rPr kumimoji="1" lang="ja-JP" altLang="en-US" sz="1600" dirty="0"/>
              <a:t>重みなしグラフ</a:t>
            </a:r>
          </a:p>
        </p:txBody>
      </p:sp>
      <p:sp>
        <p:nvSpPr>
          <p:cNvPr id="119" name="テキスト ボックス 118">
            <a:extLst>
              <a:ext uri="{FF2B5EF4-FFF2-40B4-BE49-F238E27FC236}">
                <a16:creationId xmlns:a16="http://schemas.microsoft.com/office/drawing/2014/main" id="{EDDCE6B1-1993-4068-945C-F69872D7BC04}"/>
              </a:ext>
            </a:extLst>
          </p:cNvPr>
          <p:cNvSpPr txBox="1"/>
          <p:nvPr/>
        </p:nvSpPr>
        <p:spPr>
          <a:xfrm>
            <a:off x="639198" y="6095294"/>
            <a:ext cx="1676400" cy="338554"/>
          </a:xfrm>
          <a:prstGeom prst="rect">
            <a:avLst/>
          </a:prstGeom>
          <a:noFill/>
        </p:spPr>
        <p:txBody>
          <a:bodyPr wrap="square" rtlCol="0">
            <a:spAutoFit/>
          </a:bodyPr>
          <a:lstStyle/>
          <a:p>
            <a:r>
              <a:rPr kumimoji="1" lang="ja-JP" altLang="en-US" sz="1600" dirty="0"/>
              <a:t>重み付きグラフ</a:t>
            </a:r>
          </a:p>
        </p:txBody>
      </p:sp>
      <p:sp>
        <p:nvSpPr>
          <p:cNvPr id="121" name="テキスト ボックス 120">
            <a:extLst>
              <a:ext uri="{FF2B5EF4-FFF2-40B4-BE49-F238E27FC236}">
                <a16:creationId xmlns:a16="http://schemas.microsoft.com/office/drawing/2014/main" id="{9D16A54B-DCBC-48DA-831F-2977D3D6FB9D}"/>
              </a:ext>
            </a:extLst>
          </p:cNvPr>
          <p:cNvSpPr txBox="1"/>
          <p:nvPr/>
        </p:nvSpPr>
        <p:spPr>
          <a:xfrm>
            <a:off x="4516760" y="3269783"/>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122" name="テキスト ボックス 121">
            <a:extLst>
              <a:ext uri="{FF2B5EF4-FFF2-40B4-BE49-F238E27FC236}">
                <a16:creationId xmlns:a16="http://schemas.microsoft.com/office/drawing/2014/main" id="{759693FB-6AC7-41FD-A90E-0EB669AF3ECE}"/>
              </a:ext>
            </a:extLst>
          </p:cNvPr>
          <p:cNvSpPr txBox="1"/>
          <p:nvPr/>
        </p:nvSpPr>
        <p:spPr>
          <a:xfrm>
            <a:off x="6325637" y="3259723"/>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
        <p:nvSpPr>
          <p:cNvPr id="123" name="テキスト ボックス 122">
            <a:extLst>
              <a:ext uri="{FF2B5EF4-FFF2-40B4-BE49-F238E27FC236}">
                <a16:creationId xmlns:a16="http://schemas.microsoft.com/office/drawing/2014/main" id="{487D284D-3706-45AA-B8F0-0F2A3A4F5560}"/>
              </a:ext>
            </a:extLst>
          </p:cNvPr>
          <p:cNvSpPr txBox="1"/>
          <p:nvPr/>
        </p:nvSpPr>
        <p:spPr>
          <a:xfrm>
            <a:off x="4144797" y="6095294"/>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66169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最大独立集合問題の分散複雑性</a:t>
                </a:r>
                <a:endParaRPr lang="en-US" altLang="ja-JP" dirty="0"/>
              </a:p>
              <a:p>
                <a:pPr lvl="1"/>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モデルにおいて最大重み付き独立集合の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a:t>
                </a:r>
                <a:br>
                  <a:rPr lang="en-US" altLang="ja-JP" dirty="0"/>
                </a:br>
                <a:r>
                  <a:rPr lang="ja-JP" altLang="en-US" dirty="0"/>
                  <a:t>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br>
                  <a:rPr lang="en-US" altLang="ja-JP" dirty="0"/>
                </a:b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グラフ中の頂点の最大次数</a:t>
                </a:r>
                <a:r>
                  <a:rPr lang="en-US" altLang="ja-JP" dirty="0"/>
                  <a:t>)</a:t>
                </a:r>
              </a:p>
              <a:p>
                <a:pPr lvl="1"/>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モデルにおいて最大独立集合の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a:t>
                </a:r>
                <a:br>
                  <a:rPr lang="en-US" altLang="ja-JP" dirty="0"/>
                </a:br>
                <a:r>
                  <a:rPr lang="ja-JP" altLang="en-US" dirty="0"/>
                  <a:t>アルゴリズムには</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a:p>
                <a:r>
                  <a:rPr lang="ja-JP" altLang="en-US" dirty="0"/>
                  <a:t>最大独立集合問題の近似の分散アルゴリズムの複雑性</a:t>
                </a:r>
                <a:br>
                  <a:rPr lang="en-US" altLang="ja-JP" dirty="0"/>
                </a:br>
                <a:r>
                  <a:rPr lang="ja-JP" altLang="en-US" dirty="0"/>
                  <a:t>→内部計算の部分に指数時間かかるため議論の妥当性に</a:t>
                </a:r>
                <a:br>
                  <a:rPr lang="en-US" altLang="ja-JP" dirty="0"/>
                </a:br>
                <a:r>
                  <a:rPr lang="ja-JP" altLang="en-US" dirty="0"/>
                  <a:t>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452717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1484241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izulabo-template</Template>
  <TotalTime>371</TotalTime>
  <Words>2066</Words>
  <Application>Microsoft Office PowerPoint</Application>
  <PresentationFormat>画面に合わせる (4:3)</PresentationFormat>
  <Paragraphs>311</Paragraphs>
  <Slides>24</Slides>
  <Notes>16</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メイリオ</vt:lpstr>
      <vt:lpstr>游ゴシック</vt:lpstr>
      <vt:lpstr>Cambria Math</vt:lpstr>
      <vt:lpstr>Wingdings</vt:lpstr>
      <vt:lpstr>Wingdings 2</vt:lpstr>
      <vt:lpstr>デザート</vt:lpstr>
      <vt:lpstr>中間発表</vt:lpstr>
      <vt:lpstr>分散アルゴリズム</vt:lpstr>
      <vt:lpstr>分散アルゴリズム</vt:lpstr>
      <vt:lpstr>分散アルゴリズム</vt:lpstr>
      <vt:lpstr>計算モデル</vt:lpstr>
      <vt:lpstr>背景</vt:lpstr>
      <vt:lpstr>独立集合</vt:lpstr>
      <vt:lpstr>背景</vt:lpstr>
      <vt:lpstr>問題</vt:lpstr>
      <vt:lpstr>k-極大独立集合</vt:lpstr>
      <vt:lpstr>k-極大独立集合</vt:lpstr>
      <vt:lpstr>k-極大独立集合</vt:lpstr>
      <vt:lpstr>k-MIS検証問題</vt:lpstr>
      <vt:lpstr>k-MIS検証問題</vt:lpstr>
      <vt:lpstr>結果・今後の課題</vt:lpstr>
      <vt:lpstr>2者間通信複雑性</vt:lpstr>
      <vt:lpstr>交叉判定問題</vt:lpstr>
      <vt:lpstr>交叉判定問題</vt:lpstr>
      <vt:lpstr>等価問題</vt:lpstr>
      <vt:lpstr>証明の戦略</vt:lpstr>
      <vt:lpstr>グラフの構成</vt:lpstr>
      <vt:lpstr>グラフの構成</vt:lpstr>
      <vt:lpstr>今後の課題</vt:lpstr>
      <vt:lpstr>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中間発表</dc:title>
  <dc:creator>ryo sato</dc:creator>
  <cp:lastModifiedBy>佐藤　僚祐</cp:lastModifiedBy>
  <cp:revision>40</cp:revision>
  <dcterms:created xsi:type="dcterms:W3CDTF">2020-12-06T09:51:40Z</dcterms:created>
  <dcterms:modified xsi:type="dcterms:W3CDTF">2020-12-11T02:19:28Z</dcterms:modified>
</cp:coreProperties>
</file>