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36" r:id="rId3"/>
    <p:sldId id="421" r:id="rId4"/>
    <p:sldId id="269" r:id="rId5"/>
    <p:sldId id="422" r:id="rId6"/>
    <p:sldId id="428" r:id="rId7"/>
    <p:sldId id="426" r:id="rId8"/>
    <p:sldId id="437" r:id="rId9"/>
    <p:sldId id="430" r:id="rId10"/>
    <p:sldId id="432" r:id="rId11"/>
    <p:sldId id="431" r:id="rId12"/>
    <p:sldId id="433" r:id="rId13"/>
    <p:sldId id="434" r:id="rId14"/>
    <p:sldId id="429" r:id="rId15"/>
    <p:sldId id="450" r:id="rId16"/>
    <p:sldId id="423" r:id="rId17"/>
    <p:sldId id="264" r:id="rId18"/>
    <p:sldId id="435" r:id="rId19"/>
    <p:sldId id="451" r:id="rId20"/>
    <p:sldId id="446" r:id="rId21"/>
    <p:sldId id="453" r:id="rId22"/>
    <p:sldId id="455" r:id="rId23"/>
    <p:sldId id="456" r:id="rId24"/>
    <p:sldId id="454" r:id="rId25"/>
    <p:sldId id="444" r:id="rId26"/>
    <p:sldId id="445" r:id="rId27"/>
    <p:sldId id="457" r:id="rId28"/>
    <p:sldId id="458" r:id="rId29"/>
    <p:sldId id="459" r:id="rId30"/>
    <p:sldId id="460" r:id="rId31"/>
    <p:sldId id="461" r:id="rId32"/>
    <p:sldId id="462" r:id="rId33"/>
    <p:sldId id="463" r:id="rId34"/>
    <p:sldId id="420" r:id="rId35"/>
    <p:sldId id="465" r:id="rId36"/>
    <p:sldId id="261"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603643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en-US" altLang="ja-JP" dirty="0"/>
              <a:t>~.</a:t>
            </a:r>
          </a:p>
          <a:p>
            <a:r>
              <a:rPr kumimoji="1" lang="ja-JP" altLang="en-US" dirty="0"/>
              <a:t>今回</a:t>
            </a:r>
            <a:r>
              <a:rPr kumimoji="1" lang="en-US" altLang="ja-JP" dirty="0"/>
              <a:t>,</a:t>
            </a:r>
            <a:r>
              <a:rPr kumimoji="1" lang="ja-JP" altLang="en-US" dirty="0"/>
              <a:t>我々もこのアプローチを用いて</a:t>
            </a:r>
            <a:r>
              <a:rPr kumimoji="1" lang="en-US" altLang="ja-JP" dirty="0"/>
              <a:t>k-MIS</a:t>
            </a:r>
            <a:r>
              <a:rPr kumimoji="1" lang="ja-JP" altLang="en-US" dirty="0"/>
              <a:t>の下限を証明します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重み付きグラフ</a:t>
            </a:r>
            <a:r>
              <a:rPr lang="en-US" altLang="ja-JP" dirty="0"/>
              <a:t>-</a:t>
            </a:r>
            <a:r>
              <a:rPr lang="ja-JP" altLang="en-US" dirty="0"/>
              <a:t>合計重みが最も大きい独立集合</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p>
          <a:p>
            <a:endParaRPr kumimoji="1" lang="en-US" altLang="ja-JP" dirty="0"/>
          </a:p>
          <a:p>
            <a:r>
              <a:rPr kumimoji="1" lang="ja-JP" altLang="en-US" dirty="0"/>
              <a:t>分割</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p>
          <a:p>
            <a:endParaRPr kumimoji="1" lang="en-US" altLang="ja-JP" dirty="0"/>
          </a:p>
          <a:p>
            <a:r>
              <a:rPr kumimoji="1" lang="ja-JP" altLang="en-US" dirty="0"/>
              <a:t>記号</a:t>
            </a:r>
            <a:r>
              <a:rPr kumimoji="1" lang="en-US" altLang="ja-JP" dirty="0"/>
              <a:t>+</a:t>
            </a:r>
            <a:r>
              <a:rPr kumimoji="1" lang="ja-JP" altLang="en-US" dirty="0"/>
              <a:t>下に直感的な説明</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2020/12/14</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2020/12/14</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2020/12/14</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2020/12/14</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2020/12/14</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2020/12/14</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2020/12/14</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30.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1.png"/><Relationship Id="rId18" Type="http://schemas.openxmlformats.org/officeDocument/2006/relationships/image" Target="../media/image66.png"/><Relationship Id="rId26" Type="http://schemas.openxmlformats.org/officeDocument/2006/relationships/image" Target="../media/image21.png"/><Relationship Id="rId3" Type="http://schemas.openxmlformats.org/officeDocument/2006/relationships/image" Target="../media/image49.png"/><Relationship Id="rId21" Type="http://schemas.openxmlformats.org/officeDocument/2006/relationships/image" Target="../media/image69.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5.png"/><Relationship Id="rId25" Type="http://schemas.openxmlformats.org/officeDocument/2006/relationships/image" Target="../media/image20.png"/><Relationship Id="rId2" Type="http://schemas.openxmlformats.org/officeDocument/2006/relationships/image" Target="../media/image48.png"/><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image" Target="../media/image74.png"/><Relationship Id="rId5" Type="http://schemas.openxmlformats.org/officeDocument/2006/relationships/image" Target="../media/image52.png"/><Relationship Id="rId15" Type="http://schemas.openxmlformats.org/officeDocument/2006/relationships/image" Target="../media/image63.png"/><Relationship Id="rId23" Type="http://schemas.openxmlformats.org/officeDocument/2006/relationships/image" Target="../media/image73.png"/><Relationship Id="rId10" Type="http://schemas.openxmlformats.org/officeDocument/2006/relationships/image" Target="../media/image57.png"/><Relationship Id="rId19" Type="http://schemas.openxmlformats.org/officeDocument/2006/relationships/image" Target="../media/image6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2.png"/><Relationship Id="rId22" Type="http://schemas.openxmlformats.org/officeDocument/2006/relationships/image" Target="../media/image72.png"/><Relationship Id="rId27"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66.png"/><Relationship Id="rId26" Type="http://schemas.openxmlformats.org/officeDocument/2006/relationships/image" Target="../media/image21.png"/><Relationship Id="rId3" Type="http://schemas.openxmlformats.org/officeDocument/2006/relationships/image" Target="../media/image49.png"/><Relationship Id="rId21" Type="http://schemas.openxmlformats.org/officeDocument/2006/relationships/image" Target="../media/image30.png"/><Relationship Id="rId7" Type="http://schemas.openxmlformats.org/officeDocument/2006/relationships/image" Target="../media/image54.png"/><Relationship Id="rId12" Type="http://schemas.openxmlformats.org/officeDocument/2006/relationships/image" Target="../media/image27.png"/><Relationship Id="rId17" Type="http://schemas.openxmlformats.org/officeDocument/2006/relationships/image" Target="../media/image65.png"/><Relationship Id="rId25" Type="http://schemas.openxmlformats.org/officeDocument/2006/relationships/image" Target="../media/image20.png"/><Relationship Id="rId2" Type="http://schemas.openxmlformats.org/officeDocument/2006/relationships/image" Target="../media/image48.png"/><Relationship Id="rId16" Type="http://schemas.openxmlformats.org/officeDocument/2006/relationships/image" Target="../media/image64.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52.png"/><Relationship Id="rId15" Type="http://schemas.openxmlformats.org/officeDocument/2006/relationships/image" Target="../media/image63.png"/><Relationship Id="rId23" Type="http://schemas.openxmlformats.org/officeDocument/2006/relationships/image" Target="../media/image32.png"/><Relationship Id="rId28" Type="http://schemas.openxmlformats.org/officeDocument/2006/relationships/image" Target="../media/image35.png"/><Relationship Id="rId10" Type="http://schemas.openxmlformats.org/officeDocument/2006/relationships/image" Target="../media/image25.png"/><Relationship Id="rId19" Type="http://schemas.openxmlformats.org/officeDocument/2006/relationships/image" Target="../media/image67.png"/><Relationship Id="rId4" Type="http://schemas.openxmlformats.org/officeDocument/2006/relationships/image" Target="../media/image51.png"/><Relationship Id="rId9" Type="http://schemas.openxmlformats.org/officeDocument/2006/relationships/image" Target="../media/image24.png"/><Relationship Id="rId14" Type="http://schemas.openxmlformats.org/officeDocument/2006/relationships/image" Target="../media/image62.png"/><Relationship Id="rId22" Type="http://schemas.openxmlformats.org/officeDocument/2006/relationships/image" Target="../media/image31.png"/><Relationship Id="rId27"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76.png"/><Relationship Id="rId26" Type="http://schemas.openxmlformats.org/officeDocument/2006/relationships/image" Target="../media/image21.png"/><Relationship Id="rId3" Type="http://schemas.openxmlformats.org/officeDocument/2006/relationships/image" Target="../media/image37.png"/><Relationship Id="rId21" Type="http://schemas.openxmlformats.org/officeDocument/2006/relationships/image" Target="../media/image78.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75.png"/><Relationship Id="rId25" Type="http://schemas.openxmlformats.org/officeDocument/2006/relationships/image" Target="../media/image20.png"/><Relationship Id="rId2" Type="http://schemas.openxmlformats.org/officeDocument/2006/relationships/image" Target="../media/image36.png"/><Relationship Id="rId16" Type="http://schemas.openxmlformats.org/officeDocument/2006/relationships/image" Target="../media/image70.png"/><Relationship Id="rId20" Type="http://schemas.openxmlformats.org/officeDocument/2006/relationships/image" Target="../media/image29.png"/><Relationship Id="rId29"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81.png"/><Relationship Id="rId5" Type="http://schemas.openxmlformats.org/officeDocument/2006/relationships/image" Target="../media/image39.png"/><Relationship Id="rId15" Type="http://schemas.openxmlformats.org/officeDocument/2006/relationships/image" Target="../media/image60.png"/><Relationship Id="rId23" Type="http://schemas.openxmlformats.org/officeDocument/2006/relationships/image" Target="../media/image80.png"/><Relationship Id="rId28" Type="http://schemas.openxmlformats.org/officeDocument/2006/relationships/image" Target="../media/image82.png"/><Relationship Id="rId10" Type="http://schemas.openxmlformats.org/officeDocument/2006/relationships/image" Target="../media/image44.png"/><Relationship Id="rId19" Type="http://schemas.openxmlformats.org/officeDocument/2006/relationships/image" Target="../media/image77.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50.png"/><Relationship Id="rId22" Type="http://schemas.openxmlformats.org/officeDocument/2006/relationships/image" Target="../media/image79.png"/><Relationship Id="rId27" Type="http://schemas.openxmlformats.org/officeDocument/2006/relationships/image" Target="../media/image34.png"/><Relationship Id="rId30" Type="http://schemas.openxmlformats.org/officeDocument/2006/relationships/image" Target="../media/image8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76.png"/><Relationship Id="rId26" Type="http://schemas.openxmlformats.org/officeDocument/2006/relationships/image" Target="../media/image94.png"/><Relationship Id="rId3" Type="http://schemas.openxmlformats.org/officeDocument/2006/relationships/image" Target="../media/image37.png"/><Relationship Id="rId21" Type="http://schemas.openxmlformats.org/officeDocument/2006/relationships/image" Target="../media/image78.png"/><Relationship Id="rId7" Type="http://schemas.openxmlformats.org/officeDocument/2006/relationships/image" Target="../media/image41.png"/><Relationship Id="rId12" Type="http://schemas.openxmlformats.org/officeDocument/2006/relationships/image" Target="../media/image89.png"/><Relationship Id="rId17" Type="http://schemas.openxmlformats.org/officeDocument/2006/relationships/image" Target="../media/image75.png"/><Relationship Id="rId25" Type="http://schemas.openxmlformats.org/officeDocument/2006/relationships/image" Target="../media/image93.png"/><Relationship Id="rId2" Type="http://schemas.openxmlformats.org/officeDocument/2006/relationships/image" Target="../media/image36.png"/><Relationship Id="rId16" Type="http://schemas.openxmlformats.org/officeDocument/2006/relationships/image" Target="../media/image70.png"/><Relationship Id="rId20" Type="http://schemas.openxmlformats.org/officeDocument/2006/relationships/image" Target="../media/image92.png"/><Relationship Id="rId29"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88.png"/><Relationship Id="rId24" Type="http://schemas.openxmlformats.org/officeDocument/2006/relationships/image" Target="../media/image81.png"/><Relationship Id="rId5" Type="http://schemas.openxmlformats.org/officeDocument/2006/relationships/image" Target="../media/image39.png"/><Relationship Id="rId15" Type="http://schemas.openxmlformats.org/officeDocument/2006/relationships/image" Target="../media/image60.png"/><Relationship Id="rId23" Type="http://schemas.openxmlformats.org/officeDocument/2006/relationships/image" Target="../media/image80.png"/><Relationship Id="rId28" Type="http://schemas.openxmlformats.org/officeDocument/2006/relationships/image" Target="../media/image95.png"/><Relationship Id="rId10" Type="http://schemas.openxmlformats.org/officeDocument/2006/relationships/image" Target="../media/image87.png"/><Relationship Id="rId19" Type="http://schemas.openxmlformats.org/officeDocument/2006/relationships/image" Target="../media/image77.png"/><Relationship Id="rId4" Type="http://schemas.openxmlformats.org/officeDocument/2006/relationships/image" Target="../media/image38.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79.png"/><Relationship Id="rId27" Type="http://schemas.openxmlformats.org/officeDocument/2006/relationships/image" Target="../media/image34.png"/><Relationship Id="rId30" Type="http://schemas.openxmlformats.org/officeDocument/2006/relationships/image" Target="../media/image97.png"/></Relationships>
</file>

<file path=ppt/slides/_rels/slide2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76.png"/><Relationship Id="rId26" Type="http://schemas.openxmlformats.org/officeDocument/2006/relationships/image" Target="../media/image94.png"/><Relationship Id="rId3" Type="http://schemas.openxmlformats.org/officeDocument/2006/relationships/image" Target="../media/image37.png"/><Relationship Id="rId21" Type="http://schemas.openxmlformats.org/officeDocument/2006/relationships/image" Target="../media/image78.png"/><Relationship Id="rId7" Type="http://schemas.openxmlformats.org/officeDocument/2006/relationships/image" Target="../media/image41.png"/><Relationship Id="rId12" Type="http://schemas.openxmlformats.org/officeDocument/2006/relationships/image" Target="../media/image89.png"/><Relationship Id="rId17" Type="http://schemas.openxmlformats.org/officeDocument/2006/relationships/image" Target="../media/image75.png"/><Relationship Id="rId25" Type="http://schemas.openxmlformats.org/officeDocument/2006/relationships/image" Target="../media/image93.png"/><Relationship Id="rId2" Type="http://schemas.openxmlformats.org/officeDocument/2006/relationships/image" Target="../media/image36.png"/><Relationship Id="rId16" Type="http://schemas.openxmlformats.org/officeDocument/2006/relationships/image" Target="../media/image70.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88.png"/><Relationship Id="rId24" Type="http://schemas.openxmlformats.org/officeDocument/2006/relationships/image" Target="../media/image81.png"/><Relationship Id="rId5" Type="http://schemas.openxmlformats.org/officeDocument/2006/relationships/image" Target="../media/image39.png"/><Relationship Id="rId15" Type="http://schemas.openxmlformats.org/officeDocument/2006/relationships/image" Target="../media/image60.png"/><Relationship Id="rId23" Type="http://schemas.openxmlformats.org/officeDocument/2006/relationships/image" Target="../media/image80.png"/><Relationship Id="rId28" Type="http://schemas.openxmlformats.org/officeDocument/2006/relationships/image" Target="../media/image98.png"/><Relationship Id="rId10" Type="http://schemas.openxmlformats.org/officeDocument/2006/relationships/image" Target="../media/image87.png"/><Relationship Id="rId19" Type="http://schemas.openxmlformats.org/officeDocument/2006/relationships/image" Target="../media/image77.png"/><Relationship Id="rId4" Type="http://schemas.openxmlformats.org/officeDocument/2006/relationships/image" Target="../media/image38.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79.png"/><Relationship Id="rId27"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75.png"/><Relationship Id="rId26" Type="http://schemas.openxmlformats.org/officeDocument/2006/relationships/image" Target="../media/image20.png"/><Relationship Id="rId3" Type="http://schemas.openxmlformats.org/officeDocument/2006/relationships/image" Target="../media/image105.png"/><Relationship Id="rId21" Type="http://schemas.openxmlformats.org/officeDocument/2006/relationships/image" Target="../media/image92.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70.png"/><Relationship Id="rId25" Type="http://schemas.openxmlformats.org/officeDocument/2006/relationships/image" Target="../media/image81.png"/><Relationship Id="rId2" Type="http://schemas.openxmlformats.org/officeDocument/2006/relationships/image" Target="../media/image104.png"/><Relationship Id="rId16" Type="http://schemas.openxmlformats.org/officeDocument/2006/relationships/image" Target="../media/image110.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80.png"/><Relationship Id="rId5" Type="http://schemas.openxmlformats.org/officeDocument/2006/relationships/image" Target="../media/image38.png"/><Relationship Id="rId15" Type="http://schemas.openxmlformats.org/officeDocument/2006/relationships/image" Target="../media/image109.png"/><Relationship Id="rId23" Type="http://schemas.openxmlformats.org/officeDocument/2006/relationships/image" Target="../media/image79.png"/><Relationship Id="rId10" Type="http://schemas.openxmlformats.org/officeDocument/2006/relationships/image" Target="../media/image108.png"/><Relationship Id="rId19" Type="http://schemas.openxmlformats.org/officeDocument/2006/relationships/image" Target="../media/image76.png"/><Relationship Id="rId4" Type="http://schemas.openxmlformats.org/officeDocument/2006/relationships/image" Target="../media/image106.png"/><Relationship Id="rId9" Type="http://schemas.openxmlformats.org/officeDocument/2006/relationships/image" Target="../media/image107.png"/><Relationship Id="rId14" Type="http://schemas.openxmlformats.org/officeDocument/2006/relationships/image" Target="../media/image47.png"/><Relationship Id="rId22" Type="http://schemas.openxmlformats.org/officeDocument/2006/relationships/image" Target="../media/image78.png"/><Relationship Id="rId27"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7.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6.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5.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19.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8.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75.png"/><Relationship Id="rId26" Type="http://schemas.openxmlformats.org/officeDocument/2006/relationships/image" Target="../media/image20.png"/><Relationship Id="rId3" Type="http://schemas.openxmlformats.org/officeDocument/2006/relationships/image" Target="../media/image105.png"/><Relationship Id="rId21" Type="http://schemas.openxmlformats.org/officeDocument/2006/relationships/image" Target="../media/image92.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70.png"/><Relationship Id="rId25" Type="http://schemas.openxmlformats.org/officeDocument/2006/relationships/image" Target="../media/image81.png"/><Relationship Id="rId2" Type="http://schemas.openxmlformats.org/officeDocument/2006/relationships/image" Target="../media/image120.png"/><Relationship Id="rId16" Type="http://schemas.openxmlformats.org/officeDocument/2006/relationships/image" Target="../media/image110.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80.png"/><Relationship Id="rId5" Type="http://schemas.openxmlformats.org/officeDocument/2006/relationships/image" Target="../media/image38.png"/><Relationship Id="rId15" Type="http://schemas.openxmlformats.org/officeDocument/2006/relationships/image" Target="../media/image109.png"/><Relationship Id="rId23" Type="http://schemas.openxmlformats.org/officeDocument/2006/relationships/image" Target="../media/image79.png"/><Relationship Id="rId10" Type="http://schemas.openxmlformats.org/officeDocument/2006/relationships/image" Target="../media/image108.png"/><Relationship Id="rId19" Type="http://schemas.openxmlformats.org/officeDocument/2006/relationships/image" Target="../media/image76.png"/><Relationship Id="rId4" Type="http://schemas.openxmlformats.org/officeDocument/2006/relationships/image" Target="../media/image106.png"/><Relationship Id="rId9" Type="http://schemas.openxmlformats.org/officeDocument/2006/relationships/image" Target="../media/image107.png"/><Relationship Id="rId14" Type="http://schemas.openxmlformats.org/officeDocument/2006/relationships/image" Target="../media/image47.png"/><Relationship Id="rId22" Type="http://schemas.openxmlformats.org/officeDocument/2006/relationships/image" Target="../media/image78.png"/><Relationship Id="rId27"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8.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7.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6.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21.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9.png"/></Relationships>
</file>

<file path=ppt/slides/_rels/slide32.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8.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7.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6.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21.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9.png"/></Relationships>
</file>

<file path=ppt/slides/_rels/slide33.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8.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7.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6.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21.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9.png"/></Relationships>
</file>

<file path=ppt/slides/_rels/slide3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2"/>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𝑘</m:t>
                        </m:r>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dirty="0"/>
                  <a:t>時間で解ける</a:t>
                </a:r>
                <a:endParaRPr lang="en-US" altLang="ja-JP" dirty="0"/>
              </a:p>
              <a:p>
                <a:pPr lvl="1"/>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r>
                  <a:rPr lang="ja-JP" altLang="en-US" dirty="0"/>
                  <a:t>で多項式時間</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475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a:t>
                </a:r>
                <a:r>
                  <a:rPr lang="ja-JP" altLang="en-US" dirty="0"/>
                  <a:t>が</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ラウンドで解けることを証明</a:t>
                </a:r>
                <a:endParaRPr kumimoji="1" lang="en-US" altLang="ja-JP" dirty="0"/>
              </a:p>
              <a:p>
                <a:r>
                  <a:rPr lang="en-US" altLang="ja-JP" dirty="0"/>
                  <a:t>2-MIS</a:t>
                </a:r>
                <a:r>
                  <a:rPr lang="ja-JP" altLang="en-US" dirty="0"/>
                  <a:t>検証問題に対する</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ラウンドの下界を証明</a:t>
                </a:r>
                <a:endParaRPr lang="en-US" altLang="ja-JP" dirty="0"/>
              </a:p>
              <a:p>
                <a:r>
                  <a:rPr lang="en-US" altLang="ja-JP" dirty="0"/>
                  <a:t>3-MIS</a:t>
                </a:r>
                <a:r>
                  <a:rPr lang="ja-JP" altLang="en-US" dirty="0"/>
                  <a:t>検証問題に対する</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ラウンドの下界を証明</a:t>
                </a:r>
                <a:endParaRPr lang="en-US" altLang="ja-JP" dirty="0"/>
              </a:p>
              <a:p>
                <a:pPr lvl="1"/>
                <a:r>
                  <a:rPr lang="ja-JP" altLang="en-US" dirty="0"/>
                  <a:t>この下界を一般の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に拡張できないか検討中</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が</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ラウンドで解けることを証明</a:t>
                </a:r>
                <a:endParaRPr kumimoji="1" lang="en-US" altLang="ja-JP" dirty="0">
                  <a:solidFill>
                    <a:schemeClr val="bg1">
                      <a:lumMod val="85000"/>
                    </a:schemeClr>
                  </a:solidFill>
                </a:endParaRPr>
              </a:p>
              <a:p>
                <a:r>
                  <a:rPr lang="en-US" altLang="ja-JP" dirty="0">
                    <a:solidFill>
                      <a:schemeClr val="bg1">
                        <a:lumMod val="85000"/>
                      </a:schemeClr>
                    </a:solidFill>
                  </a:rPr>
                  <a:t>2-MIS</a:t>
                </a:r>
                <a:r>
                  <a:rPr lang="ja-JP" altLang="en-US" dirty="0">
                    <a:solidFill>
                      <a:schemeClr val="bg1">
                        <a:lumMod val="85000"/>
                      </a:schemeClr>
                    </a:solidFill>
                  </a:rPr>
                  <a:t>検証問題に対する</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a:solidFill>
                              <a:schemeClr val="bg1">
                                <a:lumMod val="85000"/>
                              </a:schemeClr>
                            </a:solidFill>
                            <a:latin typeface="Cambria Math" panose="02040503050406030204" pitchFamily="18" charset="0"/>
                          </a:rPr>
                        </m:ctrlPr>
                      </m:radPr>
                      <m:deg/>
                      <m:e>
                        <m:r>
                          <a:rPr lang="en-US" altLang="ja-JP" i="1">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ラウンドの下界を証明</a:t>
                </a:r>
                <a:endParaRPr lang="en-US" altLang="ja-JP" dirty="0">
                  <a:solidFill>
                    <a:schemeClr val="bg1">
                      <a:lumMod val="85000"/>
                    </a:schemeClr>
                  </a:solidFill>
                </a:endParaRPr>
              </a:p>
              <a:p>
                <a:r>
                  <a:rPr lang="en-US" altLang="ja-JP" dirty="0">
                    <a:solidFill>
                      <a:srgbClr val="FF0000"/>
                    </a:solidFill>
                  </a:rPr>
                  <a:t>3-MIS</a:t>
                </a:r>
                <a:r>
                  <a:rPr lang="ja-JP" altLang="en-US" dirty="0">
                    <a:solidFill>
                      <a:srgbClr val="FF0000"/>
                    </a:solidFill>
                  </a:rPr>
                  <a:t>検証問題に対する</a:t>
                </a: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ラウンドの下界を証明</a:t>
                </a:r>
                <a:endParaRPr lang="en-US" altLang="ja-JP" dirty="0">
                  <a:solidFill>
                    <a:srgbClr val="FF0000"/>
                  </a:solidFill>
                </a:endParaRPr>
              </a:p>
              <a:p>
                <a:pPr lvl="1"/>
                <a:r>
                  <a:rPr lang="ja-JP" altLang="en-US" dirty="0">
                    <a:solidFill>
                      <a:schemeClr val="bg1">
                        <a:lumMod val="85000"/>
                      </a:schemeClr>
                    </a:solidFill>
                  </a:rPr>
                  <a:t>この下界を一般の</a:t>
                </a:r>
                <a14:m>
                  <m:oMath xmlns:m="http://schemas.openxmlformats.org/officeDocument/2006/math">
                    <m:r>
                      <a:rPr lang="en-US" altLang="ja-JP" b="0" i="1" smtClean="0">
                        <a:solidFill>
                          <a:schemeClr val="bg1">
                            <a:lumMod val="85000"/>
                          </a:schemeClr>
                        </a:solidFill>
                        <a:latin typeface="Cambria Math" panose="02040503050406030204" pitchFamily="18" charset="0"/>
                      </a:rPr>
                      <m:t>𝑘</m:t>
                    </m:r>
                  </m:oMath>
                </a14:m>
                <a:r>
                  <a:rPr lang="ja-JP" altLang="en-US" dirty="0">
                    <a:solidFill>
                      <a:schemeClr val="bg1">
                        <a:lumMod val="85000"/>
                      </a:schemeClr>
                    </a:solidFill>
                  </a:rPr>
                  <a:t>に拡張できないか検討中</a:t>
                </a:r>
                <a:endParaRPr lang="en-US" altLang="ja-JP" dirty="0">
                  <a:solidFill>
                    <a:schemeClr val="bg1">
                      <a:lumMod val="85000"/>
                    </a:schemeClr>
                  </a:solidFill>
                </a:endParaRPr>
              </a:p>
              <a:p>
                <a:endParaRPr kumimoji="1" lang="en-US" altLang="ja-JP" dirty="0"/>
              </a:p>
              <a:p>
                <a:r>
                  <a:rPr lang="ja-JP" altLang="en-US" dirty="0"/>
                  <a:t>後半の</a:t>
                </a:r>
                <a:r>
                  <a:rPr lang="en-US" altLang="ja-JP" dirty="0"/>
                  <a:t>2</a:t>
                </a:r>
                <a:r>
                  <a:rPr lang="ja-JP" altLang="en-US" dirty="0"/>
                  <a:t>つの下界の証明のアイデアは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704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a:t>
                </a:r>
                <a:r>
                  <a:rPr kumimoji="1" lang="ja-JP" altLang="en-US" dirty="0"/>
                  <a:t>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kumimoji="1" lang="ja-JP" altLang="en-US" b="0" dirty="0"/>
                  <a:t>アリスとボブが</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の構築と</a:t>
                </a:r>
                <a14:m>
                  <m:oMath xmlns:m="http://schemas.openxmlformats.org/officeDocument/2006/math">
                    <m:r>
                      <a:rPr kumimoji="1" lang="en-US" altLang="ja-JP" b="0" i="1" smtClean="0">
                        <a:latin typeface="Cambria Math" panose="02040503050406030204" pitchFamily="18" charset="0"/>
                      </a:rPr>
                      <m:t>𝐺</m:t>
                    </m:r>
                  </m:oMath>
                </a14:m>
                <a:r>
                  <a:rPr kumimoji="1" lang="ja-JP" altLang="en-US" dirty="0"/>
                  <a:t>を</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𝐴</m:t>
                        </m:r>
                      </m:sub>
                    </m:sSub>
                  </m:oMath>
                </a14:m>
                <a:r>
                  <a:rPr kumimoji="1" lang="ja-JP" altLang="en-US" dirty="0"/>
                  <a:t>と</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𝐵</m:t>
                        </m:r>
                      </m:sub>
                    </m:sSub>
                  </m:oMath>
                </a14:m>
                <a:r>
                  <a:rPr kumimoji="1" lang="ja-JP" altLang="en-US" dirty="0"/>
                  <a:t>に分割する</a:t>
                </a:r>
                <a:br>
                  <a:rPr kumimoji="1" lang="en-US" altLang="ja-JP" dirty="0"/>
                </a:br>
                <a:r>
                  <a:rPr kumimoji="1" lang="ja-JP" altLang="en-US" dirty="0"/>
                  <a:t>カット辺</a:t>
                </a:r>
                <a14:m>
                  <m:oMath xmlns:m="http://schemas.openxmlformats.org/officeDocument/2006/math">
                    <m:r>
                      <a:rPr kumimoji="1" lang="en-US" altLang="ja-JP" b="0" i="1" smtClean="0">
                        <a:latin typeface="Cambria Math" panose="02040503050406030204" pitchFamily="18" charset="0"/>
                      </a:rPr>
                      <m:t>𝐶</m:t>
                    </m:r>
                  </m:oMath>
                </a14:m>
                <a:r>
                  <a:rPr kumimoji="1" lang="ja-JP" altLang="en-US" dirty="0"/>
                  <a:t>を決定する</a:t>
                </a:r>
                <a:endParaRPr kumimoji="1" lang="en-US" altLang="ja-JP" dirty="0"/>
              </a:p>
              <a:p>
                <a:r>
                  <a:rPr lang="ja-JP" altLang="en-US" dirty="0"/>
                  <a:t>入力文字列に基づいてアリスは</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lang="ja-JP" altLang="en-US" dirty="0"/>
                  <a:t>に辺</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𝐴</m:t>
                        </m:r>
                      </m:sub>
                    </m:sSub>
                  </m:oMath>
                </a14:m>
                <a:r>
                  <a:rPr lang="ja-JP" altLang="en-US" dirty="0"/>
                  <a:t>を</a:t>
                </a:r>
                <a:r>
                  <a:rPr lang="en-US" altLang="ja-JP" dirty="0"/>
                  <a:t>,</a:t>
                </a:r>
                <a:br>
                  <a:rPr lang="en-US" altLang="ja-JP" dirty="0"/>
                </a:br>
                <a:r>
                  <a:rPr lang="ja-JP" altLang="en-US" dirty="0"/>
                  <a:t>ボブは</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b="0" i="1" smtClean="0">
                            <a:latin typeface="Cambria Math" panose="02040503050406030204" pitchFamily="18" charset="0"/>
                          </a:rPr>
                          <m:t>𝐵</m:t>
                        </m:r>
                      </m:sub>
                    </m:sSub>
                  </m:oMath>
                </a14:m>
                <a:r>
                  <a:rPr lang="ja-JP" altLang="en-US" dirty="0"/>
                  <a:t>を追加する</a:t>
                </a:r>
                <a:endParaRPr lang="en-US" altLang="ja-JP" dirty="0"/>
              </a:p>
              <a:p>
                <a:pPr lvl="1"/>
                <a:r>
                  <a:rPr kumimoji="1" lang="ja-JP" altLang="en-US" dirty="0"/>
                  <a:t>カット辺は入力文字列に依存しない</a:t>
                </a:r>
                <a:endParaRPr kumimoji="1" lang="en-US" altLang="ja-JP" dirty="0"/>
              </a:p>
              <a:p>
                <a:r>
                  <a:rPr lang="ja-JP" altLang="en-US"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b="0" i="1" smtClean="0">
                            <a:latin typeface="Cambria Math" panose="02040503050406030204" pitchFamily="18" charset="0"/>
                          </a:rPr>
                          <m:t>, </m:t>
                        </m:r>
                        <m:r>
                          <a:rPr lang="en-US" altLang="ja-JP" b="0" i="1" smtClean="0">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e>
                    </m:d>
                  </m:oMath>
                </a14:m>
                <a:r>
                  <a:rPr kumimoji="1" lang="ja-JP" altLang="en-US" dirty="0"/>
                  <a:t>が存在するときのみ</a:t>
                </a:r>
                <a:br>
                  <a:rPr kumimoji="1" lang="en-US" altLang="ja-JP" dirty="0"/>
                </a:br>
                <a:r>
                  <a:rPr lang="ja-JP" altLang="en-US" dirty="0"/>
                  <a:t>グラフ中に与えられている独立集合が</a:t>
                </a:r>
                <a:r>
                  <a:rPr lang="en-US" altLang="ja-JP" dirty="0"/>
                  <a:t>3-MIS</a:t>
                </a:r>
                <a:r>
                  <a:rPr lang="ja-JP" altLang="en-US" dirty="0"/>
                  <a:t>でない」</a:t>
                </a:r>
                <a:br>
                  <a:rPr lang="en-US" altLang="ja-JP" dirty="0"/>
                </a:br>
                <a:r>
                  <a:rPr lang="ja-JP" altLang="en-US" dirty="0"/>
                  <a:t>という特性を持つように辺を追加する</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t>Bob</a:t>
            </a:r>
            <a:r>
              <a:rPr kumimoji="1" lang="ja-JP" altLang="en-US" dirty="0"/>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9771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lumMod val="85000"/>
                </a:schemeClr>
              </a:solidFill>
            </a:endParaRPr>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lumMod val="85000"/>
                </a:schemeClr>
              </a:solidFill>
            </a:endParaRPr>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rgbClr val="FF0000"/>
                              </a:solidFill>
                              <a:latin typeface="Cambria Math" panose="02040503050406030204" pitchFamily="18" charset="0"/>
                            </a:rPr>
                          </m:ctrlPr>
                        </m:sSupPr>
                        <m:e>
                          <m:r>
                            <a:rPr kumimoji="1" lang="en-US" altLang="ja-JP" sz="2400" b="0" i="1" smtClean="0">
                              <a:solidFill>
                                <a:srgbClr val="FF0000"/>
                              </a:solidFill>
                              <a:latin typeface="Cambria Math" panose="02040503050406030204" pitchFamily="18" charset="0"/>
                            </a:rPr>
                            <m:t>𝐴</m:t>
                          </m:r>
                        </m:e>
                        <m:sup>
                          <m:r>
                            <a:rPr kumimoji="1" lang="en-US" altLang="ja-JP" sz="2400" b="0" i="1" smtClean="0">
                              <a:solidFill>
                                <a:srgbClr val="FF0000"/>
                              </a:solidFill>
                              <a:latin typeface="Cambria Math" panose="02040503050406030204" pitchFamily="18" charset="0"/>
                            </a:rPr>
                            <m:t>1</m:t>
                          </m:r>
                        </m:sup>
                      </m:sSup>
                    </m:oMath>
                  </m:oMathPara>
                </a14:m>
                <a:endParaRPr kumimoji="1" lang="ja-JP" altLang="en-US" sz="2400" dirty="0">
                  <a:solidFill>
                    <a:srgbClr val="FF0000"/>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i="1">
                              <a:solidFill>
                                <a:srgbClr val="FF0000"/>
                              </a:solidFill>
                              <a:latin typeface="Cambria Math" panose="02040503050406030204" pitchFamily="18" charset="0"/>
                            </a:rPr>
                            <m:t>𝐴</m:t>
                          </m:r>
                        </m:e>
                        <m:sup>
                          <m:r>
                            <a:rPr lang="en-US" altLang="ja-JP" sz="2400" b="0" i="1" smtClean="0">
                              <a:solidFill>
                                <a:srgbClr val="FF0000"/>
                              </a:solidFill>
                              <a:latin typeface="Cambria Math" panose="02040503050406030204" pitchFamily="18" charset="0"/>
                            </a:rPr>
                            <m:t>2</m:t>
                          </m:r>
                        </m:sup>
                      </m:sSup>
                    </m:oMath>
                  </m:oMathPara>
                </a14:m>
                <a:endParaRPr kumimoji="1" lang="ja-JP" altLang="en-US" sz="2400" dirty="0">
                  <a:solidFill>
                    <a:srgbClr val="FF0000"/>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b="0" i="1" smtClean="0">
                              <a:solidFill>
                                <a:srgbClr val="FF0000"/>
                              </a:solidFill>
                              <a:latin typeface="Cambria Math" panose="02040503050406030204" pitchFamily="18" charset="0"/>
                            </a:rPr>
                            <m:t>𝐵</m:t>
                          </m:r>
                        </m:e>
                        <m:sup>
                          <m:r>
                            <a:rPr lang="en-US" altLang="ja-JP" sz="2400" i="1">
                              <a:solidFill>
                                <a:srgbClr val="FF0000"/>
                              </a:solidFill>
                              <a:latin typeface="Cambria Math" panose="02040503050406030204" pitchFamily="18" charset="0"/>
                            </a:rPr>
                            <m:t>1</m:t>
                          </m:r>
                        </m:sup>
                      </m:sSup>
                    </m:oMath>
                  </m:oMathPara>
                </a14:m>
                <a:endParaRPr kumimoji="1" lang="ja-JP" altLang="en-US" sz="2400" dirty="0">
                  <a:solidFill>
                    <a:srgbClr val="FF0000"/>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b="0" i="1" smtClean="0">
                              <a:solidFill>
                                <a:srgbClr val="FF0000"/>
                              </a:solidFill>
                              <a:latin typeface="Cambria Math" panose="02040503050406030204" pitchFamily="18" charset="0"/>
                            </a:rPr>
                            <m:t>𝐵</m:t>
                          </m:r>
                        </m:e>
                        <m:sup>
                          <m:r>
                            <a:rPr lang="en-US" altLang="ja-JP" sz="2400" b="0" i="1" smtClean="0">
                              <a:solidFill>
                                <a:srgbClr val="FF0000"/>
                              </a:solidFill>
                              <a:latin typeface="Cambria Math" panose="02040503050406030204" pitchFamily="18" charset="0"/>
                            </a:rPr>
                            <m:t>2</m:t>
                          </m:r>
                        </m:sup>
                      </m:sSup>
                    </m:oMath>
                  </m:oMathPara>
                </a14:m>
                <a:endParaRPr kumimoji="1" lang="ja-JP" altLang="en-US" sz="2400" dirty="0">
                  <a:solidFill>
                    <a:srgbClr val="FF0000"/>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p:spPr>
            <p:txBody>
              <a:bodyPr/>
              <a:lstStyle/>
              <a:p>
                <a:r>
                  <a:rPr lang="ja-JP" altLang="en-US">
                    <a:noFill/>
                  </a:rPr>
                  <a:t> </a:t>
                </a:r>
              </a:p>
            </p:txBody>
          </p:sp>
        </mc:Fallback>
      </mc:AlternateContent>
      <p:sp>
        <p:nvSpPr>
          <p:cNvPr id="72" name="四角形: 角を丸くする 71">
            <a:extLst>
              <a:ext uri="{FF2B5EF4-FFF2-40B4-BE49-F238E27FC236}">
                <a16:creationId xmlns:a16="http://schemas.microsoft.com/office/drawing/2014/main" id="{8426A3B4-5D46-4B87-A06A-71F9F2A3B68F}"/>
              </a:ext>
            </a:extLst>
          </p:cNvPr>
          <p:cNvSpPr/>
          <p:nvPr/>
        </p:nvSpPr>
        <p:spPr>
          <a:xfrm>
            <a:off x="5328357" y="4858195"/>
            <a:ext cx="3200566" cy="106971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967202AB-0D12-4EDD-A3C4-DC0AB9A0927C}"/>
              </a:ext>
            </a:extLst>
          </p:cNvPr>
          <p:cNvSpPr/>
          <p:nvPr/>
        </p:nvSpPr>
        <p:spPr>
          <a:xfrm>
            <a:off x="5534422" y="5375155"/>
            <a:ext cx="373844" cy="369333"/>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7A18060A-3FFC-4551-B1BB-3C3D16F68CDB}"/>
                  </a:ext>
                </a:extLst>
              </p:cNvPr>
              <p:cNvSpPr txBox="1"/>
              <p:nvPr/>
            </p:nvSpPr>
            <p:spPr>
              <a:xfrm>
                <a:off x="5534422" y="5004388"/>
                <a:ext cx="2778225" cy="400110"/>
              </a:xfrm>
              <a:prstGeom prst="rect">
                <a:avLst/>
              </a:prstGeom>
              <a:noFill/>
            </p:spPr>
            <p:txBody>
              <a:bodyPr wrap="square" rtlCol="0">
                <a:spAutoFit/>
              </a:bodyPr>
              <a:lstStyle/>
              <a:p>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𝐴</m:t>
                        </m:r>
                      </m:e>
                      <m:sup>
                        <m:r>
                          <a:rPr kumimoji="1" lang="en-US" altLang="ja-JP" sz="2000" b="0" i="1" smtClean="0">
                            <a:latin typeface="Cambria Math" panose="02040503050406030204" pitchFamily="18" charset="0"/>
                          </a:rPr>
                          <m:t>1</m:t>
                        </m:r>
                      </m:sup>
                    </m:sSup>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oMath>
                </a14:m>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 </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kumimoji="1" lang="en-US" altLang="ja-JP" sz="2000" dirty="0"/>
                  <a:t>:</a:t>
                </a:r>
                <a:r>
                  <a:rPr kumimoji="1" lang="ja-JP" altLang="en-US" sz="2000" dirty="0"/>
                  <a:t>クリーク</a:t>
                </a:r>
              </a:p>
            </p:txBody>
          </p:sp>
        </mc:Choice>
        <mc:Fallback xmlns="">
          <p:sp>
            <p:nvSpPr>
              <p:cNvPr id="75" name="テキスト ボックス 74">
                <a:extLst>
                  <a:ext uri="{FF2B5EF4-FFF2-40B4-BE49-F238E27FC236}">
                    <a16:creationId xmlns:a16="http://schemas.microsoft.com/office/drawing/2014/main" id="{7A18060A-3FFC-4551-B1BB-3C3D16F68CDB}"/>
                  </a:ext>
                </a:extLst>
              </p:cNvPr>
              <p:cNvSpPr txBox="1">
                <a:spLocks noRot="1" noChangeAspect="1" noMove="1" noResize="1" noEditPoints="1" noAdjustHandles="1" noChangeArrowheads="1" noChangeShapeType="1" noTextEdit="1"/>
              </p:cNvSpPr>
              <p:nvPr/>
            </p:nvSpPr>
            <p:spPr>
              <a:xfrm>
                <a:off x="5534422" y="5004388"/>
                <a:ext cx="2778225" cy="400110"/>
              </a:xfrm>
              <a:prstGeom prst="rect">
                <a:avLst/>
              </a:prstGeom>
              <a:blipFill>
                <a:blip r:embed="rId28"/>
                <a:stretch>
                  <a:fillRect t="-7576" r="-1754" b="-2727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5E539587-CF92-4897-ADBE-61C38AFFF8D3}"/>
              </a:ext>
            </a:extLst>
          </p:cNvPr>
          <p:cNvSpPr txBox="1"/>
          <p:nvPr/>
        </p:nvSpPr>
        <p:spPr>
          <a:xfrm>
            <a:off x="5864216" y="5403049"/>
            <a:ext cx="2229344" cy="400110"/>
          </a:xfrm>
          <a:prstGeom prst="rect">
            <a:avLst/>
          </a:prstGeom>
          <a:noFill/>
        </p:spPr>
        <p:txBody>
          <a:bodyPr wrap="square" rtlCol="0">
            <a:spAutoFit/>
          </a:bodyPr>
          <a:lstStyle/>
          <a:p>
            <a:r>
              <a:rPr kumimoji="1" lang="en-US" altLang="ja-JP" sz="2000" dirty="0"/>
              <a:t>:</a:t>
            </a:r>
            <a:r>
              <a:rPr lang="ja-JP" altLang="en-US" sz="2000" dirty="0"/>
              <a:t>独立集合の頂点</a:t>
            </a:r>
            <a:endParaRPr kumimoji="1" lang="ja-JP" altLang="en-US" sz="2000" dirty="0"/>
          </a:p>
        </p:txBody>
      </p:sp>
    </p:spTree>
    <p:extLst>
      <p:ext uri="{BB962C8B-B14F-4D97-AF65-F5344CB8AC3E}">
        <p14:creationId xmlns:p14="http://schemas.microsoft.com/office/powerpoint/2010/main" val="145272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𝑐</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四角形: 角を丸くする 70">
                <a:extLst>
                  <a:ext uri="{FF2B5EF4-FFF2-40B4-BE49-F238E27FC236}">
                    <a16:creationId xmlns:a16="http://schemas.microsoft.com/office/drawing/2014/main" id="{1821F582-D06C-43DD-8C04-DE2C614FFC04}"/>
                  </a:ext>
                </a:extLst>
              </p:cNvPr>
              <p:cNvSpPr/>
              <p:nvPr/>
            </p:nvSpPr>
            <p:spPr>
              <a:xfrm>
                <a:off x="5340904" y="4866669"/>
                <a:ext cx="3200553" cy="1104850"/>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e>
                      </m:d>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e>
                      </m:d>
                    </m:oMath>
                  </m:oMathPara>
                </a14:m>
                <a:endParaRPr kumimoji="1" lang="ja-JP" altLang="en-US" dirty="0"/>
              </a:p>
            </p:txBody>
          </p:sp>
        </mc:Choice>
        <mc:Fallback xmlns="">
          <p:sp>
            <p:nvSpPr>
              <p:cNvPr id="71" name="四角形: 角を丸くする 70">
                <a:extLst>
                  <a:ext uri="{FF2B5EF4-FFF2-40B4-BE49-F238E27FC236}">
                    <a16:creationId xmlns:a16="http://schemas.microsoft.com/office/drawing/2014/main" id="{1821F582-D06C-43DD-8C04-DE2C614FFC04}"/>
                  </a:ext>
                </a:extLst>
              </p:cNvPr>
              <p:cNvSpPr>
                <a:spLocks noRot="1" noChangeAspect="1" noMove="1" noResize="1" noEditPoints="1" noAdjustHandles="1" noChangeArrowheads="1" noChangeShapeType="1" noTextEdit="1"/>
              </p:cNvSpPr>
              <p:nvPr/>
            </p:nvSpPr>
            <p:spPr>
              <a:xfrm>
                <a:off x="5340904" y="4866669"/>
                <a:ext cx="3200553" cy="1104850"/>
              </a:xfrm>
              <a:prstGeom prst="roundRect">
                <a:avLst/>
              </a:prstGeom>
              <a:blipFill>
                <a:blip r:embed="rId2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129A11A6-4EB8-4D86-96AC-F2AE74E3EC16}"/>
                  </a:ext>
                </a:extLst>
              </p:cNvPr>
              <p:cNvSpPr txBox="1"/>
              <p:nvPr/>
            </p:nvSpPr>
            <p:spPr>
              <a:xfrm>
                <a:off x="5554993" y="5233648"/>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72" name="テキスト ボックス 71">
                <a:extLst>
                  <a:ext uri="{FF2B5EF4-FFF2-40B4-BE49-F238E27FC236}">
                    <a16:creationId xmlns:a16="http://schemas.microsoft.com/office/drawing/2014/main" id="{129A11A6-4EB8-4D86-96AC-F2AE74E3EC16}"/>
                  </a:ext>
                </a:extLst>
              </p:cNvPr>
              <p:cNvSpPr txBox="1">
                <a:spLocks noRot="1" noChangeAspect="1" noMove="1" noResize="1" noEditPoints="1" noAdjustHandles="1" noChangeArrowheads="1" noChangeShapeType="1" noTextEdit="1"/>
              </p:cNvSpPr>
              <p:nvPr/>
            </p:nvSpPr>
            <p:spPr>
              <a:xfrm>
                <a:off x="5554993" y="5233648"/>
                <a:ext cx="541867" cy="400110"/>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35863EC2-10F9-495E-A1F9-35A523DB9F12}"/>
                  </a:ext>
                </a:extLst>
              </p:cNvPr>
              <p:cNvSpPr txBox="1"/>
              <p:nvPr/>
            </p:nvSpPr>
            <p:spPr>
              <a:xfrm>
                <a:off x="7786113" y="5233648"/>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73" name="テキスト ボックス 72">
                <a:extLst>
                  <a:ext uri="{FF2B5EF4-FFF2-40B4-BE49-F238E27FC236}">
                    <a16:creationId xmlns:a16="http://schemas.microsoft.com/office/drawing/2014/main" id="{35863EC2-10F9-495E-A1F9-35A523DB9F12}"/>
                  </a:ext>
                </a:extLst>
              </p:cNvPr>
              <p:cNvSpPr txBox="1">
                <a:spLocks noRot="1" noChangeAspect="1" noMove="1" noResize="1" noEditPoints="1" noAdjustHandles="1" noChangeArrowheads="1" noChangeShapeType="1" noTextEdit="1"/>
              </p:cNvSpPr>
              <p:nvPr/>
            </p:nvSpPr>
            <p:spPr>
              <a:xfrm>
                <a:off x="7786113" y="5233648"/>
                <a:ext cx="570737" cy="400110"/>
              </a:xfrm>
              <a:prstGeom prst="rect">
                <a:avLst/>
              </a:prstGeom>
              <a:blipFill>
                <a:blip r:embed="rId3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3930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95000"/>
                  </a:schemeClr>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𝑠</m:t>
                      </m:r>
                    </m:oMath>
                  </m:oMathPara>
                </a14:m>
                <a:endParaRPr kumimoji="1" lang="ja-JP" altLang="en-US" dirty="0">
                  <a:solidFill>
                    <a:schemeClr val="tx1"/>
                  </a:solidFill>
                </a:endParaRPr>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solidFill>
                  <a:schemeClr val="bg1">
                    <a:lumMod val="85000"/>
                  </a:schemeClr>
                </a:solidFill>
              </a:rPr>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1</m:t>
                          </m:r>
                        </m:sup>
                      </m:sSup>
                    </m:oMath>
                  </m:oMathPara>
                </a14:m>
                <a:endParaRPr kumimoji="1" lang="ja-JP" altLang="en-US" sz="2400" dirty="0">
                  <a:solidFill>
                    <a:schemeClr val="bg1">
                      <a:lumMod val="85000"/>
                    </a:schemeClr>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2</m:t>
                          </m:r>
                        </m:sup>
                      </m:sSup>
                    </m:oMath>
                  </m:oMathPara>
                </a14:m>
                <a:endParaRPr kumimoji="1" lang="ja-JP" altLang="en-US" sz="2400" dirty="0">
                  <a:solidFill>
                    <a:schemeClr val="bg1">
                      <a:lumMod val="85000"/>
                    </a:schemeClr>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B17F5178-A7A0-49CF-83D4-6EEF9DC642A5}"/>
                  </a:ext>
                </a:extLst>
              </p:cNvPr>
              <p:cNvSpPr/>
              <p:nvPr/>
            </p:nvSpPr>
            <p:spPr>
              <a:xfrm>
                <a:off x="5340904" y="4866669"/>
                <a:ext cx="3200553" cy="1104850"/>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𝑠</m:t>
                          </m:r>
                        </m:e>
                      </m:d>
                      <m:r>
                        <a:rPr kumimoji="1"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B17F5178-A7A0-49CF-83D4-6EEF9DC642A5}"/>
                  </a:ext>
                </a:extLst>
              </p:cNvPr>
              <p:cNvSpPr>
                <a:spLocks noRot="1" noChangeAspect="1" noMove="1" noResize="1" noEditPoints="1" noAdjustHandles="1" noChangeArrowheads="1" noChangeShapeType="1" noTextEdit="1"/>
              </p:cNvSpPr>
              <p:nvPr/>
            </p:nvSpPr>
            <p:spPr>
              <a:xfrm>
                <a:off x="5340904" y="4866669"/>
                <a:ext cx="3200553" cy="1104850"/>
              </a:xfrm>
              <a:prstGeom prst="roundRect">
                <a:avLst/>
              </a:prstGeom>
              <a:blipFill>
                <a:blip r:embed="rId2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D7CA5F8-347E-438C-888A-9BC6835CC132}"/>
                  </a:ext>
                </a:extLst>
              </p:cNvPr>
              <p:cNvSpPr txBox="1"/>
              <p:nvPr/>
            </p:nvSpPr>
            <p:spPr>
              <a:xfrm>
                <a:off x="5680105" y="5225626"/>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74" name="テキスト ボックス 73">
                <a:extLst>
                  <a:ext uri="{FF2B5EF4-FFF2-40B4-BE49-F238E27FC236}">
                    <a16:creationId xmlns:a16="http://schemas.microsoft.com/office/drawing/2014/main" id="{7D7CA5F8-347E-438C-888A-9BC6835CC132}"/>
                  </a:ext>
                </a:extLst>
              </p:cNvPr>
              <p:cNvSpPr txBox="1">
                <a:spLocks noRot="1" noChangeAspect="1" noMove="1" noResize="1" noEditPoints="1" noAdjustHandles="1" noChangeArrowheads="1" noChangeShapeType="1" noTextEdit="1"/>
              </p:cNvSpPr>
              <p:nvPr/>
            </p:nvSpPr>
            <p:spPr>
              <a:xfrm>
                <a:off x="5680105" y="5225626"/>
                <a:ext cx="541867" cy="400110"/>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29F9B1C0-B4B4-4C16-93B4-42566F51B01D}"/>
                  </a:ext>
                </a:extLst>
              </p:cNvPr>
              <p:cNvSpPr txBox="1"/>
              <p:nvPr/>
            </p:nvSpPr>
            <p:spPr>
              <a:xfrm>
                <a:off x="7641487" y="5225671"/>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75" name="テキスト ボックス 74">
                <a:extLst>
                  <a:ext uri="{FF2B5EF4-FFF2-40B4-BE49-F238E27FC236}">
                    <a16:creationId xmlns:a16="http://schemas.microsoft.com/office/drawing/2014/main" id="{29F9B1C0-B4B4-4C16-93B4-42566F51B01D}"/>
                  </a:ext>
                </a:extLst>
              </p:cNvPr>
              <p:cNvSpPr txBox="1">
                <a:spLocks noRot="1" noChangeAspect="1" noMove="1" noResize="1" noEditPoints="1" noAdjustHandles="1" noChangeArrowheads="1" noChangeShapeType="1" noTextEdit="1"/>
              </p:cNvSpPr>
              <p:nvPr/>
            </p:nvSpPr>
            <p:spPr>
              <a:xfrm>
                <a:off x="7641487" y="5225671"/>
                <a:ext cx="570737" cy="400110"/>
              </a:xfrm>
              <a:prstGeom prst="rect">
                <a:avLst/>
              </a:prstGeom>
              <a:blipFill>
                <a:blip r:embed="rId3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5998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95000"/>
                  </a:schemeClr>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solidFill>
                  <a:schemeClr val="bg1">
                    <a:lumMod val="85000"/>
                  </a:schemeClr>
                </a:solidFill>
              </a:rPr>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1</m:t>
                          </m:r>
                        </m:sup>
                      </m:sSup>
                    </m:oMath>
                  </m:oMathPara>
                </a14:m>
                <a:endParaRPr kumimoji="1" lang="ja-JP" altLang="en-US" sz="2400" dirty="0">
                  <a:solidFill>
                    <a:schemeClr val="bg1">
                      <a:lumMod val="85000"/>
                    </a:schemeClr>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2</m:t>
                          </m:r>
                        </m:sup>
                      </m:sSup>
                    </m:oMath>
                  </m:oMathPara>
                </a14:m>
                <a:endParaRPr kumimoji="1" lang="ja-JP" altLang="en-US" sz="2400" dirty="0">
                  <a:solidFill>
                    <a:schemeClr val="bg1">
                      <a:lumMod val="85000"/>
                    </a:schemeClr>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四角形: 角を丸くする 70">
                <a:extLst>
                  <a:ext uri="{FF2B5EF4-FFF2-40B4-BE49-F238E27FC236}">
                    <a16:creationId xmlns:a16="http://schemas.microsoft.com/office/drawing/2014/main" id="{D5875F83-3B27-428D-A11E-21E35FEC5AB5}"/>
                  </a:ext>
                </a:extLst>
              </p:cNvPr>
              <p:cNvSpPr/>
              <p:nvPr/>
            </p:nvSpPr>
            <p:spPr>
              <a:xfrm>
                <a:off x="5337840" y="4864199"/>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𝐸</m:t>
                          </m:r>
                        </m:e>
                        <m:sub>
                          <m:r>
                            <a:rPr kumimoji="1" lang="en-US" altLang="ja-JP" sz="2000" b="0" i="1" smtClean="0">
                              <a:latin typeface="Cambria Math" panose="02040503050406030204" pitchFamily="18" charset="0"/>
                              <a:ea typeface="Cambria Math" panose="02040503050406030204" pitchFamily="18" charset="0"/>
                            </a:rPr>
                            <m:t>𝐴</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𝐸</m:t>
                          </m:r>
                        </m:e>
                        <m:sub>
                          <m:r>
                            <a:rPr lang="en-US" altLang="ja-JP" sz="2000" b="0" i="1" smtClean="0">
                              <a:latin typeface="Cambria Math" panose="02040503050406030204" pitchFamily="18" charset="0"/>
                              <a:ea typeface="Cambria Math" panose="02040503050406030204" pitchFamily="18" charset="0"/>
                            </a:rPr>
                            <m:t>𝐵</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1" name="四角形: 角を丸くする 70">
                <a:extLst>
                  <a:ext uri="{FF2B5EF4-FFF2-40B4-BE49-F238E27FC236}">
                    <a16:creationId xmlns:a16="http://schemas.microsoft.com/office/drawing/2014/main" id="{D5875F83-3B27-428D-A11E-21E35FEC5AB5}"/>
                  </a:ext>
                </a:extLst>
              </p:cNvPr>
              <p:cNvSpPr>
                <a:spLocks noRot="1" noChangeAspect="1" noMove="1" noResize="1" noEditPoints="1" noAdjustHandles="1" noChangeArrowheads="1" noChangeShapeType="1" noTextEdit="1"/>
              </p:cNvSpPr>
              <p:nvPr/>
            </p:nvSpPr>
            <p:spPr>
              <a:xfrm>
                <a:off x="5337840" y="4864199"/>
                <a:ext cx="3175751" cy="1092201"/>
              </a:xfrm>
              <a:prstGeom prst="roundRect">
                <a:avLst/>
              </a:prstGeom>
              <a:blipFill>
                <a:blip r:embed="rId28"/>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5222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2"/>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3"/>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mc:AlternateContent xmlns:mc="http://schemas.openxmlformats.org/markup-compatibility/2006">
        <mc:Choice xmlns:a14="http://schemas.microsoft.com/office/drawing/2010/main" Requires="a14">
          <p:sp>
            <p:nvSpPr>
              <p:cNvPr id="7" name="四角形: 角を丸くする 6">
                <a:extLst>
                  <a:ext uri="{FF2B5EF4-FFF2-40B4-BE49-F238E27FC236}">
                    <a16:creationId xmlns:a16="http://schemas.microsoft.com/office/drawing/2014/main" id="{F0FA4E06-E393-43A2-A470-CE39A6338610}"/>
                  </a:ext>
                </a:extLst>
              </p:cNvPr>
              <p:cNvSpPr/>
              <p:nvPr/>
            </p:nvSpPr>
            <p:spPr>
              <a:xfrm>
                <a:off x="5337840" y="1296908"/>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𝐸</m:t>
                          </m:r>
                        </m:e>
                        <m:sub>
                          <m:r>
                            <a:rPr kumimoji="1" lang="en-US" altLang="ja-JP" sz="2000" b="0" i="1" smtClean="0">
                              <a:latin typeface="Cambria Math" panose="02040503050406030204" pitchFamily="18" charset="0"/>
                              <a:ea typeface="Cambria Math" panose="02040503050406030204" pitchFamily="18" charset="0"/>
                            </a:rPr>
                            <m:t>𝐴</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𝐸</m:t>
                          </m:r>
                        </m:e>
                        <m:sub>
                          <m:r>
                            <a:rPr lang="en-US" altLang="ja-JP" sz="2000" b="0" i="1" smtClean="0">
                              <a:latin typeface="Cambria Math" panose="02040503050406030204" pitchFamily="18" charset="0"/>
                              <a:ea typeface="Cambria Math" panose="02040503050406030204" pitchFamily="18" charset="0"/>
                            </a:rPr>
                            <m:t>𝐵</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 name="四角形: 角を丸くする 6">
                <a:extLst>
                  <a:ext uri="{FF2B5EF4-FFF2-40B4-BE49-F238E27FC236}">
                    <a16:creationId xmlns:a16="http://schemas.microsoft.com/office/drawing/2014/main" id="{F0FA4E06-E393-43A2-A470-CE39A6338610}"/>
                  </a:ext>
                </a:extLst>
              </p:cNvPr>
              <p:cNvSpPr>
                <a:spLocks noRot="1" noChangeAspect="1" noMove="1" noResize="1" noEditPoints="1" noAdjustHandles="1" noChangeArrowheads="1" noChangeShapeType="1" noTextEdit="1"/>
              </p:cNvSpPr>
              <p:nvPr/>
            </p:nvSpPr>
            <p:spPr>
              <a:xfrm>
                <a:off x="5337840" y="1296908"/>
                <a:ext cx="3175751" cy="1092201"/>
              </a:xfrm>
              <a:prstGeom prst="roundRect">
                <a:avLst/>
              </a:prstGeom>
              <a:blipFill>
                <a:blip r:embed="rId4"/>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2"/>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3"/>
          <a:stretch>
            <a:fillRect/>
          </a:stretch>
        </p:blipFill>
        <p:spPr>
          <a:xfrm>
            <a:off x="1557684" y="1832872"/>
            <a:ext cx="2811116" cy="4211329"/>
          </a:xfrm>
          <a:prstGeom prst="rect">
            <a:avLst/>
          </a:prstGeom>
        </p:spPr>
      </p:pic>
      <mc:AlternateContent xmlns:mc="http://schemas.openxmlformats.org/markup-compatibility/2006">
        <mc:Choice xmlns:a14="http://schemas.microsoft.com/office/drawing/2010/main" Requires="a14">
          <p:sp>
            <p:nvSpPr>
              <p:cNvPr id="7" name="四角形: 角を丸くする 6">
                <a:extLst>
                  <a:ext uri="{FF2B5EF4-FFF2-40B4-BE49-F238E27FC236}">
                    <a16:creationId xmlns:a16="http://schemas.microsoft.com/office/drawing/2014/main" id="{CCCDAF7C-1F59-491E-86D2-3E05245D2F4C}"/>
                  </a:ext>
                </a:extLst>
              </p:cNvPr>
              <p:cNvSpPr/>
              <p:nvPr/>
            </p:nvSpPr>
            <p:spPr>
              <a:xfrm>
                <a:off x="5337840" y="1296908"/>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𝐸</m:t>
                          </m:r>
                        </m:e>
                        <m:sub>
                          <m:r>
                            <a:rPr kumimoji="1" lang="en-US" altLang="ja-JP" sz="2000" b="0" i="1" smtClean="0">
                              <a:latin typeface="Cambria Math" panose="02040503050406030204" pitchFamily="18" charset="0"/>
                              <a:ea typeface="Cambria Math" panose="02040503050406030204" pitchFamily="18" charset="0"/>
                            </a:rPr>
                            <m:t>𝐴</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𝐸</m:t>
                          </m:r>
                        </m:e>
                        <m:sub>
                          <m:r>
                            <a:rPr lang="en-US" altLang="ja-JP" sz="2000" b="0" i="1" smtClean="0">
                              <a:latin typeface="Cambria Math" panose="02040503050406030204" pitchFamily="18" charset="0"/>
                              <a:ea typeface="Cambria Math" panose="02040503050406030204" pitchFamily="18" charset="0"/>
                            </a:rPr>
                            <m:t>𝐵</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 name="四角形: 角を丸くする 6">
                <a:extLst>
                  <a:ext uri="{FF2B5EF4-FFF2-40B4-BE49-F238E27FC236}">
                    <a16:creationId xmlns:a16="http://schemas.microsoft.com/office/drawing/2014/main" id="{CCCDAF7C-1F59-491E-86D2-3E05245D2F4C}"/>
                  </a:ext>
                </a:extLst>
              </p:cNvPr>
              <p:cNvSpPr>
                <a:spLocks noRot="1" noChangeAspect="1" noMove="1" noResize="1" noEditPoints="1" noAdjustHandles="1" noChangeArrowheads="1" noChangeShapeType="1" noTextEdit="1"/>
              </p:cNvSpPr>
              <p:nvPr/>
            </p:nvSpPr>
            <p:spPr>
              <a:xfrm>
                <a:off x="5337840" y="1296908"/>
                <a:ext cx="3175751" cy="1092201"/>
              </a:xfrm>
              <a:prstGeom prst="roundRect">
                <a:avLst/>
              </a:prstGeom>
              <a:blipFill>
                <a:blip r:embed="rId4"/>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構築したグラフが</a:t>
                </a:r>
                <a:r>
                  <a:rPr lang="en-US" altLang="ja-JP" dirty="0"/>
                  <a:t>,</a:t>
                </a:r>
                <a:r>
                  <a:rPr lang="ja-JP" altLang="en-US"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a:t>
                </a:r>
                <a:br>
                  <a:rPr lang="en-US" altLang="ja-JP" dirty="0"/>
                </a:br>
                <a:r>
                  <a:rPr lang="ja-JP" altLang="en-US" dirty="0"/>
                  <a:t>存在するときのみグラフ中に与えられている独立集合が</a:t>
                </a:r>
                <a:br>
                  <a:rPr lang="en-US" altLang="ja-JP" dirty="0"/>
                </a:br>
                <a:r>
                  <a:rPr lang="en-US" altLang="ja-JP" dirty="0"/>
                  <a:t>3-MIS</a:t>
                </a:r>
                <a:r>
                  <a:rPr lang="ja-JP" altLang="en-US" dirty="0"/>
                  <a:t>でない」という特性を持つことを示す</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p>
              <a:p>
                <a:pPr marL="0" indent="0">
                  <a:buNone/>
                </a:pPr>
                <a:endParaRPr lang="en-US" altLang="ja-JP" dirty="0"/>
              </a:p>
              <a:p>
                <a:r>
                  <a:rPr lang="ja-JP" altLang="en-US" dirty="0"/>
                  <a:t>省略</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208" t="-348" r="-10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4"/>
                <a:stretch>
                  <a:fillRect l="-6250" b="-12903"/>
                </a:stretch>
              </a:blipFill>
              <a:ln w="28575">
                <a:solidFill>
                  <a:schemeClr val="tx1"/>
                </a:solidFill>
              </a:ln>
            </p:spPr>
            <p:txBody>
              <a:bodyPr/>
              <a:lstStyle/>
              <a:p>
                <a:r>
                  <a:rPr lang="ja-JP" altLang="en-US">
                    <a:noFill/>
                  </a:rPr>
                  <a:t> </a:t>
                </a:r>
              </a:p>
            </p:txBody>
          </p:sp>
        </mc:Fallback>
      </mc:AlternateContent>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10"/>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16"/>
                <a:stretch>
                  <a:fillRect l="-14063" b="-12903"/>
                </a:stretch>
              </a:blipFill>
              <a:ln w="28575">
                <a:solidFill>
                  <a:schemeClr val="tx1"/>
                </a:solidFill>
              </a:ln>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22"/>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3"/>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4"/>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5"/>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6"/>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77244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四角形: 角を丸くする 70">
                <a:extLst>
                  <a:ext uri="{FF2B5EF4-FFF2-40B4-BE49-F238E27FC236}">
                    <a16:creationId xmlns:a16="http://schemas.microsoft.com/office/drawing/2014/main" id="{EF498165-D4D8-4193-A169-092B0820A02A}"/>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1" name="四角形: 角を丸くする 70">
                <a:extLst>
                  <a:ext uri="{FF2B5EF4-FFF2-40B4-BE49-F238E27FC236}">
                    <a16:creationId xmlns:a16="http://schemas.microsoft.com/office/drawing/2014/main" id="{EF498165-D4D8-4193-A169-092B0820A02A}"/>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4"/>
                <a:stretch>
                  <a:fillRect/>
                </a:stretch>
              </a:blipFill>
              <a:ln w="28575">
                <a:solidFill>
                  <a:schemeClr val="tx1"/>
                </a:solidFill>
              </a:ln>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6"/>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8"/>
                <a:stretch>
                  <a:fillRect l="-6250" b="-12903"/>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15120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41A903A-3CBB-42D6-AFA5-DDF6C0B69F1E}"/>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AD1C4BD-879C-41BE-9BCC-A40CC87EAFD5}"/>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DC22CC8-AF0A-4E0D-B5BC-1946100A7E00}"/>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74BB9D4-CAD6-4DCE-9076-D54A48BDD910}"/>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1183584-8E4E-481C-80FF-86655C3D407E}"/>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AA8EFA1-81B3-449F-8CF2-92BB8AC548E3}"/>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156991A5-9A37-450C-8EB4-B613D2F4B4D8}"/>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068D5B7-355E-4BAA-A56C-ABE775D32E5A}"/>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楕円 11">
                <a:extLst>
                  <a:ext uri="{FF2B5EF4-FFF2-40B4-BE49-F238E27FC236}">
                    <a16:creationId xmlns:a16="http://schemas.microsoft.com/office/drawing/2014/main" id="{DB4DA370-261D-4F5A-9432-E19F37FB91A6}"/>
                  </a:ext>
                </a:extLst>
              </p:cNvPr>
              <p:cNvSpPr/>
              <p:nvPr/>
            </p:nvSpPr>
            <p:spPr>
              <a:xfrm>
                <a:off x="1419013"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2" name="楕円 11">
                <a:extLst>
                  <a:ext uri="{FF2B5EF4-FFF2-40B4-BE49-F238E27FC236}">
                    <a16:creationId xmlns:a16="http://schemas.microsoft.com/office/drawing/2014/main" id="{DB4DA370-261D-4F5A-9432-E19F37FB91A6}"/>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8397FFD4-27CA-48DF-AD2B-1B9A9348D4A5}"/>
                  </a:ext>
                </a:extLst>
              </p:cNvPr>
              <p:cNvSpPr/>
              <p:nvPr/>
            </p:nvSpPr>
            <p:spPr>
              <a:xfrm>
                <a:off x="1957741" y="402067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8397FFD4-27CA-48DF-AD2B-1B9A9348D4A5}"/>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4"/>
                <a:stretch>
                  <a:fillRect l="-6250" b="-12903"/>
                </a:stretch>
              </a:blipFill>
              <a:ln w="28575">
                <a:solidFill>
                  <a:schemeClr val="tx1"/>
                </a:solidFill>
              </a:ln>
            </p:spPr>
            <p:txBody>
              <a:bodyPr/>
              <a:lstStyle/>
              <a:p>
                <a:r>
                  <a:rPr lang="ja-JP" altLang="en-US">
                    <a:noFill/>
                  </a:rPr>
                  <a:t> </a:t>
                </a:r>
              </a:p>
            </p:txBody>
          </p:sp>
        </mc:Fallback>
      </mc:AlternateContent>
      <p:sp>
        <p:nvSpPr>
          <p:cNvPr id="14" name="フリーフォーム: 図形 13">
            <a:extLst>
              <a:ext uri="{FF2B5EF4-FFF2-40B4-BE49-F238E27FC236}">
                <a16:creationId xmlns:a16="http://schemas.microsoft.com/office/drawing/2014/main" id="{04512A34-217F-4CB0-82C7-F5072F322FB5}"/>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楕円 14">
                <a:extLst>
                  <a:ext uri="{FF2B5EF4-FFF2-40B4-BE49-F238E27FC236}">
                    <a16:creationId xmlns:a16="http://schemas.microsoft.com/office/drawing/2014/main" id="{929E6575-90AF-44B5-AB82-A1FBBB0D2685}"/>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5" name="楕円 14">
                <a:extLst>
                  <a:ext uri="{FF2B5EF4-FFF2-40B4-BE49-F238E27FC236}">
                    <a16:creationId xmlns:a16="http://schemas.microsoft.com/office/drawing/2014/main" id="{929E6575-90AF-44B5-AB82-A1FBBB0D2685}"/>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6EFADD23-E31D-4CC7-97DE-79563E09BFE6}"/>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6EFADD23-E31D-4CC7-97DE-79563E09BFE6}"/>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17" name="フリーフォーム: 図形 16">
            <a:extLst>
              <a:ext uri="{FF2B5EF4-FFF2-40B4-BE49-F238E27FC236}">
                <a16:creationId xmlns:a16="http://schemas.microsoft.com/office/drawing/2014/main" id="{4B0672B3-D593-46FE-BA21-5A5B950B3D86}"/>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04448892-138A-4E71-9C3A-49F491E9A290}"/>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8" name="楕円 17">
                <a:extLst>
                  <a:ext uri="{FF2B5EF4-FFF2-40B4-BE49-F238E27FC236}">
                    <a16:creationId xmlns:a16="http://schemas.microsoft.com/office/drawing/2014/main" id="{04448892-138A-4E71-9C3A-49F491E9A290}"/>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楕円 18">
                <a:extLst>
                  <a:ext uri="{FF2B5EF4-FFF2-40B4-BE49-F238E27FC236}">
                    <a16:creationId xmlns:a16="http://schemas.microsoft.com/office/drawing/2014/main" id="{9B37B124-45D1-4851-BE80-9B800536EAB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9" name="楕円 18">
                <a:extLst>
                  <a:ext uri="{FF2B5EF4-FFF2-40B4-BE49-F238E27FC236}">
                    <a16:creationId xmlns:a16="http://schemas.microsoft.com/office/drawing/2014/main" id="{9B37B124-45D1-4851-BE80-9B800536EAB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AE732D87-4D98-41BE-BD6A-786136D86A45}"/>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21" name="テキスト ボックス 20">
            <a:extLst>
              <a:ext uri="{FF2B5EF4-FFF2-40B4-BE49-F238E27FC236}">
                <a16:creationId xmlns:a16="http://schemas.microsoft.com/office/drawing/2014/main" id="{342EB1CF-90BB-42F6-893A-037E1A37A03F}"/>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44BC53DF-8120-4F61-A00A-80EC84ADB0B4}"/>
                  </a:ext>
                </a:extLst>
              </p:cNvPr>
              <p:cNvSpPr/>
              <p:nvPr/>
            </p:nvSpPr>
            <p:spPr>
              <a:xfrm>
                <a:off x="4377135"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44BC53DF-8120-4F61-A00A-80EC84ADB0B4}"/>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5901B17A-F494-462F-89AC-82FD49CF17AE}"/>
                  </a:ext>
                </a:extLst>
              </p:cNvPr>
              <p:cNvSpPr/>
              <p:nvPr/>
            </p:nvSpPr>
            <p:spPr>
              <a:xfrm>
                <a:off x="4939059"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5901B17A-F494-462F-89AC-82FD49CF17AE}"/>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10"/>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D20AC1F3-ACEF-4EFE-82DF-525557881B68}"/>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D20AC1F3-ACEF-4EFE-82DF-525557881B68}"/>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FA0D898C-79FF-40A8-84BB-6715D36A4E12}"/>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FA0D898C-79FF-40A8-84BB-6715D36A4E12}"/>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26EBA8CD-8BE0-4E52-899B-89A6B5263167}"/>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26EBA8CD-8BE0-4E52-899B-89A6B5263167}"/>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F5327ABA-76D1-4BF7-9337-173176AD79C0}"/>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F5327ABA-76D1-4BF7-9337-173176AD79C0}"/>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08D6B2AA-E8B6-4F9D-A821-5A6109E8E0F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5EAB97A-B1FE-4B17-AF44-E271029590A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3236E811-D145-4298-819C-B2CF28B0863D}"/>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AB0A01BC-AD6A-405A-B681-0192CA24DDA4}"/>
                  </a:ext>
                </a:extLst>
              </p:cNvPr>
              <p:cNvSpPr/>
              <p:nvPr/>
            </p:nvSpPr>
            <p:spPr>
              <a:xfrm>
                <a:off x="7011595"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AB0A01BC-AD6A-405A-B681-0192CA24DDA4}"/>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3E8B20C0-812D-427D-88A9-2E3ED7BB56E4}"/>
                  </a:ext>
                </a:extLst>
              </p:cNvPr>
              <p:cNvSpPr/>
              <p:nvPr/>
            </p:nvSpPr>
            <p:spPr>
              <a:xfrm>
                <a:off x="7544967" y="40103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3E8B20C0-812D-427D-88A9-2E3ED7BB56E4}"/>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16"/>
                <a:stretch>
                  <a:fillRect l="-14063" b="-12903"/>
                </a:stretch>
              </a:blipFill>
              <a:ln w="28575">
                <a:solidFill>
                  <a:schemeClr val="tx1"/>
                </a:solidFill>
              </a:ln>
            </p:spPr>
            <p:txBody>
              <a:bodyPr/>
              <a:lstStyle/>
              <a:p>
                <a:r>
                  <a:rPr lang="ja-JP" altLang="en-US">
                    <a:noFill/>
                  </a:rPr>
                  <a:t> </a:t>
                </a:r>
              </a:p>
            </p:txBody>
          </p:sp>
        </mc:Fallback>
      </mc:AlternateContent>
      <p:sp>
        <p:nvSpPr>
          <p:cNvPr id="33" name="フリーフォーム: 図形 32">
            <a:extLst>
              <a:ext uri="{FF2B5EF4-FFF2-40B4-BE49-F238E27FC236}">
                <a16:creationId xmlns:a16="http://schemas.microsoft.com/office/drawing/2014/main" id="{C8397769-7EB8-40DE-A3D9-7446AC604C37}"/>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7A19160D-EA8B-4E31-9063-139552FEBF4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7A19160D-EA8B-4E31-9063-139552FEBF4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43FBB4CE-7FC5-4AFF-99E0-3C9185F9D6E5}"/>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43FBB4CE-7FC5-4AFF-99E0-3C9185F9D6E5}"/>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36" name="フリーフォーム: 図形 35">
            <a:extLst>
              <a:ext uri="{FF2B5EF4-FFF2-40B4-BE49-F238E27FC236}">
                <a16:creationId xmlns:a16="http://schemas.microsoft.com/office/drawing/2014/main" id="{F7789F42-ACD0-4FE7-9866-7764BFBA8EE5}"/>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楕円 36">
                <a:extLst>
                  <a:ext uri="{FF2B5EF4-FFF2-40B4-BE49-F238E27FC236}">
                    <a16:creationId xmlns:a16="http://schemas.microsoft.com/office/drawing/2014/main" id="{DE1C2181-CA89-4064-9CC1-240C901043B6}"/>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7" name="楕円 36">
                <a:extLst>
                  <a:ext uri="{FF2B5EF4-FFF2-40B4-BE49-F238E27FC236}">
                    <a16:creationId xmlns:a16="http://schemas.microsoft.com/office/drawing/2014/main" id="{DE1C2181-CA89-4064-9CC1-240C901043B6}"/>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76091B5D-0C5D-46A8-B39F-E05F3C3AB8F3}"/>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76091B5D-0C5D-46A8-B39F-E05F3C3AB8F3}"/>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1A9D731D-3993-4CF0-9237-F0C42FAF1F54}"/>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0" name="テキスト ボックス 39">
            <a:extLst>
              <a:ext uri="{FF2B5EF4-FFF2-40B4-BE49-F238E27FC236}">
                <a16:creationId xmlns:a16="http://schemas.microsoft.com/office/drawing/2014/main" id="{8026EB9D-1B04-4070-9462-1A7F1615DF55}"/>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1" name="楕円 40">
                <a:extLst>
                  <a:ext uri="{FF2B5EF4-FFF2-40B4-BE49-F238E27FC236}">
                    <a16:creationId xmlns:a16="http://schemas.microsoft.com/office/drawing/2014/main" id="{405706CF-80D5-4D03-8C69-DEE02E76B234}"/>
                  </a:ext>
                </a:extLst>
              </p:cNvPr>
              <p:cNvSpPr/>
              <p:nvPr/>
            </p:nvSpPr>
            <p:spPr>
              <a:xfrm>
                <a:off x="4377135" y="550246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1" name="楕円 40">
                <a:extLst>
                  <a:ext uri="{FF2B5EF4-FFF2-40B4-BE49-F238E27FC236}">
                    <a16:creationId xmlns:a16="http://schemas.microsoft.com/office/drawing/2014/main" id="{405706CF-80D5-4D03-8C69-DEE02E76B234}"/>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ADEFF45-CED0-493D-A822-DE67EBD772DF}"/>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041E148F-D2B3-40C9-85B4-B77ECC7E63A0}"/>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3AB76EB4-D040-48FE-A3E1-8A15DCDE56B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B5BB779-58B7-41CC-A926-BA02F43B58D4}"/>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A2F61BFF-D9A6-4C3E-B303-3C672429B820}"/>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E226F589-3AAD-46B1-80EE-7060A5AEE12B}"/>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76CC9309-2BCD-4D5B-92B4-170C4E260667}"/>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13AD32EB-14C8-4E84-B6C2-7690A30A25B2}"/>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フリーフォーム: 図形 49">
            <a:extLst>
              <a:ext uri="{FF2B5EF4-FFF2-40B4-BE49-F238E27FC236}">
                <a16:creationId xmlns:a16="http://schemas.microsoft.com/office/drawing/2014/main" id="{D36A6A51-C1D1-4EFD-BFEB-19C3EBD9E52B}"/>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957C7387-7CBA-4543-BF33-A991E342B418}"/>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フリーフォーム: 図形 51">
            <a:extLst>
              <a:ext uri="{FF2B5EF4-FFF2-40B4-BE49-F238E27FC236}">
                <a16:creationId xmlns:a16="http://schemas.microsoft.com/office/drawing/2014/main" id="{79D34C8C-5E8C-45D3-A1F2-FF55AB6CCF30}"/>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1AF9AD34-6E2B-4F31-8728-321DC7DB2CF4}"/>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0A157312-F679-42F4-A91E-EB5C24174133}"/>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41C98039-F5FE-4A7E-A302-1CEA4D5115C1}"/>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BC8B2293-8390-4782-BA08-E9923A14CE30}"/>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4EF20BF1-A52C-4F03-B4A0-7B689DEF38FF}"/>
              </a:ext>
            </a:extLst>
          </p:cNvPr>
          <p:cNvCxnSpPr>
            <a:cxnSpLocks/>
            <a:stCxn id="43" idx="4"/>
            <a:endCxn id="44"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0A7DAE3-47DB-4EB9-AE5F-93CE8F7F2389}"/>
              </a:ext>
            </a:extLst>
          </p:cNvPr>
          <p:cNvCxnSpPr>
            <a:stCxn id="45" idx="4"/>
            <a:endCxn id="46"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フリーフォーム: 図形 58">
            <a:extLst>
              <a:ext uri="{FF2B5EF4-FFF2-40B4-BE49-F238E27FC236}">
                <a16:creationId xmlns:a16="http://schemas.microsoft.com/office/drawing/2014/main" id="{7CB5D77F-4A4C-42F1-93B5-C71FC677A706}"/>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DBEC718D-EC25-440C-B731-5813DF3E9798}"/>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0" name="テキスト ボックス 59">
                <a:extLst>
                  <a:ext uri="{FF2B5EF4-FFF2-40B4-BE49-F238E27FC236}">
                    <a16:creationId xmlns:a16="http://schemas.microsoft.com/office/drawing/2014/main" id="{DBEC718D-EC25-440C-B731-5813DF3E9798}"/>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22"/>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E2C81D0-BB74-4844-AE5A-65EDE97ED557}"/>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3E2C81D0-BB74-4844-AE5A-65EDE97ED557}"/>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3"/>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A6535AA-989A-4735-941D-534A8C489B72}"/>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FA6535AA-989A-4735-941D-534A8C489B72}"/>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4"/>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EC48195-DC1D-44B8-8471-A627ED5FF206}"/>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BEC48195-DC1D-44B8-8471-A627ED5FF206}"/>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5"/>
                <a:stretch>
                  <a:fillRect l="-12000" t="-4918" r="-1333" b="-1639"/>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97DB78AF-E3F5-4DE2-86F0-8D47EB677AF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5" name="テキスト ボックス 64">
            <a:extLst>
              <a:ext uri="{FF2B5EF4-FFF2-40B4-BE49-F238E27FC236}">
                <a16:creationId xmlns:a16="http://schemas.microsoft.com/office/drawing/2014/main" id="{46D756ED-5624-441D-8C52-6821B009B06C}"/>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2DC7110D-C3C6-41EE-9A4F-ACC54A41575C}"/>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2DC7110D-C3C6-41EE-9A4F-ACC54A41575C}"/>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6"/>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A95E9CD1-1776-42B7-87D8-46CCAF449911}"/>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7" name="テキスト ボックス 66">
                <a:extLst>
                  <a:ext uri="{FF2B5EF4-FFF2-40B4-BE49-F238E27FC236}">
                    <a16:creationId xmlns:a16="http://schemas.microsoft.com/office/drawing/2014/main" id="{A95E9CD1-1776-42B7-87D8-46CCAF449911}"/>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647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5"/>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7"/>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8"/>
                <a:stretch>
                  <a:fillRect b="-380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324163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5"/>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7"/>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8"/>
                <a:stretch>
                  <a:fillRect b="-380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96490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5"/>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7"/>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8"/>
                <a:stretch>
                  <a:fillRect b="-3804"/>
                </a:stretch>
              </a:blipFill>
              <a:ln w="28575">
                <a:solidFill>
                  <a:schemeClr val="tx1"/>
                </a:solidFill>
              </a:ln>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4F70DC-FB2C-464F-A7B3-78166A945157}"/>
              </a:ext>
            </a:extLst>
          </p:cNvPr>
          <p:cNvSpPr txBox="1"/>
          <p:nvPr/>
        </p:nvSpPr>
        <p:spPr>
          <a:xfrm>
            <a:off x="2883901" y="1368017"/>
            <a:ext cx="3259851" cy="5386090"/>
          </a:xfrm>
          <a:prstGeom prst="rect">
            <a:avLst/>
          </a:prstGeom>
          <a:noFill/>
        </p:spPr>
        <p:txBody>
          <a:bodyPr wrap="square" rtlCol="0">
            <a:spAutoFit/>
          </a:bodyPr>
          <a:lstStyle/>
          <a:p>
            <a:r>
              <a:rPr kumimoji="1" lang="en-US" altLang="ja-JP" sz="34400" dirty="0">
                <a:solidFill>
                  <a:srgbClr val="FF0000"/>
                </a:solidFill>
              </a:rPr>
              <a:t>×</a:t>
            </a:r>
            <a:endParaRPr kumimoji="1" lang="ja-JP" altLang="en-US" sz="34400" dirty="0">
              <a:solidFill>
                <a:srgbClr val="FF0000"/>
              </a:solidFill>
            </a:endParaRPr>
          </a:p>
        </p:txBody>
      </p:sp>
    </p:spTree>
    <p:extLst>
      <p:ext uri="{BB962C8B-B14F-4D97-AF65-F5344CB8AC3E}">
        <p14:creationId xmlns:p14="http://schemas.microsoft.com/office/powerpoint/2010/main" val="994220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通信をせずにシミュレートできる</a:t>
                </a:r>
                <a:endParaRPr lang="en-US" altLang="ja-JP" dirty="0"/>
              </a:p>
              <a:p>
                <a:r>
                  <a:rPr lang="ja-JP" altLang="en-US" dirty="0"/>
                  <a:t>お互いが情報を交換する必要があるのは</a:t>
                </a:r>
                <a:br>
                  <a:rPr lang="en-US" altLang="ja-JP" dirty="0"/>
                </a:br>
                <a:r>
                  <a:rPr lang="ja-JP" altLang="en-US" dirty="0"/>
                  <a:t>カット辺</a:t>
                </a:r>
                <a14:m>
                  <m:oMath xmlns:m="http://schemas.openxmlformats.org/officeDocument/2006/math">
                    <m:r>
                      <a:rPr lang="en-US" altLang="ja-JP" b="0" i="1" smtClean="0">
                        <a:latin typeface="Cambria Math" panose="02040503050406030204" pitchFamily="18" charset="0"/>
                      </a:rPr>
                      <m:t>𝐶</m:t>
                    </m:r>
                  </m:oMath>
                </a14:m>
                <a:r>
                  <a:rPr lang="ja-JP" altLang="en-US" dirty="0"/>
                  <a:t>を通じて送信されるメッセージ</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特性を</a:t>
                </a:r>
                <a14:m>
                  <m:oMath xmlns:m="http://schemas.openxmlformats.org/officeDocument/2006/math">
                    <m:r>
                      <a:rPr lang="en-US" altLang="ja-JP" b="0" i="1" smtClean="0">
                        <a:latin typeface="Cambria Math" panose="02040503050406030204" pitchFamily="18" charset="0"/>
                      </a:rPr>
                      <m:t>𝑟</m:t>
                    </m:r>
                  </m:oMath>
                </a14:m>
                <a:r>
                  <a:rPr lang="ja-JP" altLang="en-US" dirty="0"/>
                  <a:t>ラウンドで判定するアルゴリズム</a:t>
                </a:r>
                <a14:m>
                  <m:oMath xmlns:m="http://schemas.openxmlformats.org/officeDocument/2006/math">
                    <m:r>
                      <a:rPr lang="ja-JP" altLang="en-US" i="1" smtClean="0">
                        <a:latin typeface="Cambria Math" panose="02040503050406030204" pitchFamily="18" charset="0"/>
                      </a:rPr>
                      <m:t>𝒜</m:t>
                    </m:r>
                  </m:oMath>
                </a14:m>
                <a:r>
                  <a:rPr lang="ja-JP" altLang="en-US" dirty="0"/>
                  <a:t>が存在したとする</a:t>
                </a:r>
                <a:br>
                  <a:rPr lang="en-US" altLang="ja-JP" dirty="0"/>
                </a:br>
                <a:r>
                  <a:rPr lang="ja-JP" altLang="en-US" dirty="0"/>
                  <a:t>→アリスとボブが通信したメッセージは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𝐶</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rPr>
                      <m:t>)</m:t>
                    </m:r>
                  </m:oMath>
                </a14:m>
                <a:r>
                  <a:rPr lang="ja-JP" altLang="en-US" dirty="0"/>
                  <a:t>ビット</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𝐶</m:t>
                        </m:r>
                      </m:e>
                    </m:d>
                    <m:r>
                      <a:rPr lang="en-US" altLang="ja-JP" i="1">
                        <a:latin typeface="Cambria Math" panose="02040503050406030204" pitchFamily="18" charset="0"/>
                      </a:rPr>
                      <m:t>=4</m:t>
                    </m:r>
                    <m:r>
                      <a:rPr lang="en-US" altLang="ja-JP" b="0" i="1" smtClean="0">
                        <a:latin typeface="Cambria Math" panose="02040503050406030204" pitchFamily="18" charset="0"/>
                      </a:rPr>
                      <m:t>𝑁</m:t>
                    </m:r>
                  </m:oMath>
                </a14:m>
                <a:endParaRPr lang="en-US" altLang="ja-JP" dirty="0"/>
              </a:p>
              <a:p>
                <a:r>
                  <a:rPr lang="ja-JP" altLang="en-US" dirty="0"/>
                  <a:t>構築したグラフで</a:t>
                </a:r>
                <a14:m>
                  <m:oMath xmlns:m="http://schemas.openxmlformats.org/officeDocument/2006/math">
                    <m:r>
                      <a:rPr lang="ja-JP" altLang="en-US" i="1" smtClean="0">
                        <a:latin typeface="Cambria Math" panose="02040503050406030204" pitchFamily="18" charset="0"/>
                      </a:rPr>
                      <m:t>𝒜</m:t>
                    </m:r>
                  </m:oMath>
                </a14:m>
                <a:r>
                  <a:rPr lang="ja-JP" altLang="en-US" dirty="0"/>
                  <a:t>を動かすと</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a:t>
                </a:r>
                <a:br>
                  <a:rPr lang="en-US" altLang="ja-JP" dirty="0"/>
                </a:br>
                <a:r>
                  <a:rPr lang="en-US" altLang="ja-JP" dirty="0"/>
                  <a:t>2</a:t>
                </a:r>
                <a:r>
                  <a:rPr lang="ja-JP" altLang="en-US" dirty="0"/>
                  <a:t>者間交叉判定問題も解けていることになる</a:t>
                </a:r>
                <a:endParaRPr lang="en-US" altLang="ja-JP" dirty="0"/>
              </a:p>
              <a:p>
                <a:pPr lvl="1"/>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oMath>
                </a14:m>
                <a:r>
                  <a:rPr lang="ja-JP" altLang="en-US" dirty="0"/>
                  <a:t>ビットは通信しているはずである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num>
                          <m:den>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𝐶</m:t>
                                </m:r>
                              </m:e>
                            </m:d>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𝑏</m:t>
                            </m:r>
                          </m:den>
                        </m:f>
                      </m:e>
                    </m:d>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m:t>
                            </m:r>
                          </m:num>
                          <m:den>
                            <m:r>
                              <a:rPr lang="en-US" altLang="ja-JP" b="0" i="1" smtClean="0">
                                <a:latin typeface="Cambria Math" panose="02040503050406030204" pitchFamily="18" charset="0"/>
                                <a:ea typeface="Cambria Math" panose="02040503050406030204" pitchFamily="18" charset="0"/>
                              </a:rPr>
                              <m:t>4</m:t>
                            </m:r>
                            <m:r>
                              <a:rPr lang="en-US" altLang="ja-JP" b="0" i="1" smtClean="0">
                                <a:latin typeface="Cambria Math" panose="02040503050406030204" pitchFamily="18" charset="0"/>
                                <a:ea typeface="Cambria Math" panose="02040503050406030204" pitchFamily="18" charset="0"/>
                              </a:rPr>
                              <m:t>𝑏</m:t>
                            </m:r>
                          </m:den>
                        </m:f>
                      </m:e>
                    </m:d>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m:rPr>
                            <m:sty m:val="p"/>
                          </m:rPr>
                          <a:rPr lang="el-GR" altLang="ja-JP" b="0" i="1" smtClean="0">
                            <a:latin typeface="Cambria Math" panose="02040503050406030204" pitchFamily="18" charset="0"/>
                            <a:ea typeface="Cambria Math" panose="02040503050406030204" pitchFamily="18" charset="0"/>
                          </a:rPr>
                          <m:t>Ω</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r="-9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7828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dirty="0"/>
                  <a:t>現在</a:t>
                </a:r>
                <a:r>
                  <a:rPr kumimoji="1" lang="en-US" altLang="ja-JP" dirty="0"/>
                  <a:t>,3-MIS</a:t>
                </a:r>
                <a:r>
                  <a:rPr kumimoji="1" lang="ja-JP" altLang="en-US" dirty="0"/>
                  <a:t>検証問題に対する下界を</a:t>
                </a:r>
                <a:br>
                  <a:rPr kumimoji="1" lang="en-US" altLang="ja-JP" dirty="0"/>
                </a:br>
                <a:r>
                  <a:rPr kumimoji="1" lang="ja-JP" altLang="en-US" dirty="0"/>
                  <a:t>一般の</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t>に拡張できないか検討中</a:t>
                </a:r>
                <a:endParaRPr kumimoji="1" lang="en-US" altLang="ja-JP" dirty="0"/>
              </a:p>
              <a:p>
                <a:endParaRPr lang="en-US" altLang="ja-JP" dirty="0"/>
              </a:p>
              <a:p>
                <a:r>
                  <a:rPr kumimoji="1" lang="ja-JP" altLang="en-US" dirty="0"/>
                  <a:t>証明をフォーマルな形に</a:t>
                </a:r>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022921" y="5341741"/>
            <a:ext cx="1676400" cy="338554"/>
          </a:xfrm>
          <a:prstGeom prst="rect">
            <a:avLst/>
          </a:prstGeom>
          <a:noFill/>
        </p:spPr>
        <p:txBody>
          <a:bodyPr wrap="square" rtlCol="0">
            <a:spAutoFit/>
          </a:bodyPr>
          <a:lstStyle/>
          <a:p>
            <a:r>
              <a:rPr kumimoji="1" lang="ja-JP" altLang="en-US" sz="1600" dirty="0"/>
              <a:t>重みなしグラフ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内部計算に指数時間かかることを許した</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モデルのラウンド複雑性</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𝑛</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内部計算に指数時間かかることを許した</a:t>
                </a:r>
                <a:br>
                  <a:rPr lang="en-US" altLang="ja-JP" dirty="0"/>
                </a:br>
                <a:r>
                  <a:rPr lang="ja-JP" altLang="en-US" dirty="0"/>
                  <a:t>分散グラフアルゴリズムの複雑性の議論</a:t>
                </a:r>
                <a:br>
                  <a:rPr lang="en-US" altLang="ja-JP" dirty="0"/>
                </a:br>
                <a:r>
                  <a:rPr lang="ja-JP" altLang="en-US" dirty="0"/>
                  <a:t>→妥当性にやや疑問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24346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b="0" dirty="0"/>
                  <a:t>定義</a:t>
                </a:r>
                <a:br>
                  <a:rPr lang="en-US" altLang="ja-JP" b="0" dirty="0"/>
                </a:br>
                <a14:m>
                  <m:oMath xmlns:m="http://schemas.openxmlformats.org/officeDocument/2006/math">
                    <m:r>
                      <a:rPr lang="en-US" altLang="ja-JP" b="0" i="1" smtClean="0">
                        <a:latin typeface="Cambria Math" panose="02040503050406030204" pitchFamily="18" charset="0"/>
                      </a:rPr>
                      <m:t>𝐼</m:t>
                    </m:r>
                  </m:oMath>
                </a14:m>
                <a:r>
                  <a:rPr lang="ja-JP" altLang="en-US" b="0" dirty="0"/>
                  <a:t>が</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 </m:t>
                            </m:r>
                          </m:e>
                          <m:e>
                            <m:eqArr>
                              <m:eqArrPr>
                                <m:ctrlPr>
                                  <a:rPr lang="en-US" altLang="ja-JP" b="0" i="1" smtClean="0">
                                    <a:latin typeface="Cambria Math" panose="02040503050406030204" pitchFamily="18" charset="0"/>
                                    <a:ea typeface="Cambria Math" panose="02040503050406030204" pitchFamily="18" charset="0"/>
                                  </a:rPr>
                                </m:ctrlPr>
                              </m:eqArr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+1, </m:t>
                                </m:r>
                              </m:e>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ja-JP" altLang="en-US" i="1">
                                    <a:latin typeface="Cambria Math" panose="02040503050406030204" pitchFamily="18" charset="0"/>
                                    <a:ea typeface="Cambria Math" panose="02040503050406030204" pitchFamily="18" charset="0"/>
                                  </a:rPr>
                                  <m:t>が</m:t>
                                </m:r>
                                <m:r>
                                  <a:rPr lang="ja-JP" altLang="en-US" i="1" smtClean="0">
                                    <a:latin typeface="Cambria Math" panose="02040503050406030204" pitchFamily="18" charset="0"/>
                                    <a:ea typeface="Cambria Math" panose="02040503050406030204" pitchFamily="18" charset="0"/>
                                  </a:rPr>
                                  <m:t>独立集合</m:t>
                                </m:r>
                              </m:e>
                            </m:eqArr>
                          </m:e>
                        </m:eqArr>
                      </m:e>
                    </m:d>
                  </m:oMath>
                </a14:m>
                <a:endParaRPr lang="en-US" altLang="ja-JP" dirty="0"/>
              </a:p>
              <a:p>
                <a:pPr lvl="1"/>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3013</Words>
  <Application>Microsoft Office PowerPoint</Application>
  <PresentationFormat>画面に合わせる (4:3)</PresentationFormat>
  <Paragraphs>639</Paragraphs>
  <Slides>36</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背景</vt:lpstr>
      <vt:lpstr>問題</vt:lpstr>
      <vt:lpstr>k-極大独立集合</vt:lpstr>
      <vt:lpstr>k-極大独立集合</vt:lpstr>
      <vt:lpstr>k-極大独立集合</vt:lpstr>
      <vt:lpstr>k-MIS検証問題</vt:lpstr>
      <vt:lpstr>k-MIS検証問題</vt:lpstr>
      <vt:lpstr>結果・今後の課題</vt:lpstr>
      <vt:lpstr>結果・今後の課題</vt:lpstr>
      <vt:lpstr>2者間通信複雑性</vt:lpstr>
      <vt:lpstr>交叉判定問題</vt:lpstr>
      <vt:lpstr>交叉判定問題</vt:lpstr>
      <vt:lpstr>帰着の流れ</vt:lpstr>
      <vt:lpstr>グラフの構築</vt:lpstr>
      <vt:lpstr>グラフの構築</vt:lpstr>
      <vt:lpstr>グラフの構築</vt:lpstr>
      <vt:lpstr>グラフの構築</vt:lpstr>
      <vt:lpstr>グラフの構築</vt:lpstr>
      <vt:lpstr>グラフの構築</vt:lpstr>
      <vt:lpstr>グラフの構築</vt:lpstr>
      <vt:lpstr>帰着の流れ</vt:lpstr>
      <vt:lpstr>帰着の流れ</vt:lpstr>
      <vt:lpstr>帰着の流れ</vt:lpstr>
      <vt:lpstr>帰着の流れ</vt:lpstr>
      <vt:lpstr>帰着の流れ</vt:lpstr>
      <vt:lpstr>帰着の流れ</vt:lpstr>
      <vt:lpstr>帰着の流れ</vt:lpstr>
      <vt:lpstr>通信ビット数→ラウンド複雑性</vt:lpstr>
      <vt:lpstr>通信ビット数→ラウンド複雑性</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24</cp:revision>
  <dcterms:created xsi:type="dcterms:W3CDTF">2020-12-12T15:54:29Z</dcterms:created>
  <dcterms:modified xsi:type="dcterms:W3CDTF">2020-12-14T04:10:39Z</dcterms:modified>
</cp:coreProperties>
</file>