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336" r:id="rId3"/>
    <p:sldId id="421" r:id="rId4"/>
    <p:sldId id="269" r:id="rId5"/>
    <p:sldId id="422" r:id="rId6"/>
    <p:sldId id="428" r:id="rId7"/>
    <p:sldId id="485" r:id="rId8"/>
    <p:sldId id="437" r:id="rId9"/>
    <p:sldId id="487" r:id="rId10"/>
    <p:sldId id="432" r:id="rId11"/>
    <p:sldId id="431" r:id="rId12"/>
    <p:sldId id="488" r:id="rId13"/>
    <p:sldId id="433" r:id="rId14"/>
    <p:sldId id="434" r:id="rId15"/>
    <p:sldId id="429" r:id="rId16"/>
    <p:sldId id="486" r:id="rId17"/>
    <p:sldId id="423" r:id="rId18"/>
    <p:sldId id="489" r:id="rId19"/>
    <p:sldId id="435" r:id="rId20"/>
    <p:sldId id="451" r:id="rId21"/>
    <p:sldId id="467" r:id="rId22"/>
    <p:sldId id="480" r:id="rId23"/>
    <p:sldId id="494" r:id="rId24"/>
    <p:sldId id="495" r:id="rId25"/>
    <p:sldId id="496" r:id="rId26"/>
    <p:sldId id="497" r:id="rId27"/>
    <p:sldId id="444" r:id="rId28"/>
    <p:sldId id="445" r:id="rId29"/>
    <p:sldId id="457" r:id="rId30"/>
    <p:sldId id="500" r:id="rId31"/>
    <p:sldId id="501" r:id="rId32"/>
    <p:sldId id="502" r:id="rId33"/>
    <p:sldId id="503" r:id="rId34"/>
    <p:sldId id="504" r:id="rId35"/>
    <p:sldId id="420" r:id="rId36"/>
    <p:sldId id="506" r:id="rId37"/>
    <p:sldId id="505" r:id="rId38"/>
    <p:sldId id="465" r:id="rId39"/>
    <p:sldId id="261"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69" autoAdjust="0"/>
  </p:normalViewPr>
  <p:slideViewPr>
    <p:cSldViewPr snapToGrid="0">
      <p:cViewPr varScale="1">
        <p:scale>
          <a:sx n="58" d="100"/>
          <a:sy n="58" d="100"/>
        </p:scale>
        <p:origin x="2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BC34-7631-4F07-B44B-E8A1F99FCDCB}" type="datetimeFigureOut">
              <a:rPr kumimoji="1" lang="ja-JP" altLang="en-US" smtClean="0"/>
              <a:t>2021/1/29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a:t>
            </a:r>
            <a:r>
              <a:rPr kumimoji="1" lang="ja-JP" altLang="en-US" dirty="0"/>
              <a:t>が</a:t>
            </a:r>
            <a:r>
              <a:rPr kumimoji="1" lang="en-US" altLang="ja-JP" dirty="0"/>
              <a:t>~</a:t>
            </a:r>
            <a:r>
              <a:rPr kumimoji="1" lang="ja-JP" altLang="en-US" dirty="0"/>
              <a:t>と題しまして発表させていただきます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a:t>
            </a:fld>
            <a:endParaRPr kumimoji="1" lang="ja-JP" altLang="en-US"/>
          </a:p>
        </p:txBody>
      </p:sp>
    </p:spTree>
    <p:extLst>
      <p:ext uri="{BB962C8B-B14F-4D97-AF65-F5344CB8AC3E}">
        <p14:creationId xmlns:p14="http://schemas.microsoft.com/office/powerpoint/2010/main" val="102002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つのグラフと赤丸で示した独立集合</a:t>
            </a:r>
            <a:r>
              <a:rPr kumimoji="1" lang="en-US" altLang="ja-JP" dirty="0"/>
              <a:t>I</a:t>
            </a:r>
            <a:r>
              <a:rPr kumimoji="1" lang="ja-JP" altLang="en-US" dirty="0"/>
              <a:t>に含まれる頂点が与えられるとします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031657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右のグラフにおいて</a:t>
            </a:r>
            <a:r>
              <a:rPr kumimoji="1" lang="en-US" altLang="ja-JP" dirty="0"/>
              <a:t>,</a:t>
            </a:r>
            <a:r>
              <a:rPr kumimoji="1" lang="ja-JP" altLang="en-US" dirty="0"/>
              <a:t>水色の頂点を取り除いてオレンジ色の頂点を追加することで</a:t>
            </a:r>
            <a:endParaRPr kumimoji="1" lang="en-US" altLang="ja-JP" dirty="0"/>
          </a:p>
          <a:p>
            <a:r>
              <a:rPr kumimoji="1" lang="ja-JP" altLang="en-US" dirty="0"/>
              <a:t>独立集合を維持したままサイズを大きくすることができるため</a:t>
            </a:r>
            <a:r>
              <a:rPr kumimoji="1" lang="en-US" altLang="ja-JP" dirty="0"/>
              <a:t>,I</a:t>
            </a:r>
            <a:r>
              <a:rPr kumimoji="1" lang="ja-JP" altLang="en-US" dirty="0"/>
              <a:t>は</a:t>
            </a:r>
            <a:r>
              <a:rPr kumimoji="1" lang="en-US" altLang="ja-JP" dirty="0"/>
              <a:t>1-MIS</a:t>
            </a:r>
            <a:r>
              <a:rPr kumimoji="1" lang="ja-JP" altLang="en-US" dirty="0"/>
              <a:t>ではありません</a:t>
            </a:r>
            <a:r>
              <a:rPr kumimoji="1" lang="en-US" altLang="ja-JP" dirty="0"/>
              <a:t>.</a:t>
            </a:r>
          </a:p>
          <a:p>
            <a:r>
              <a:rPr kumimoji="1" lang="ja-JP" altLang="en-US" dirty="0"/>
              <a:t>左のグラフにおいては</a:t>
            </a:r>
            <a:r>
              <a:rPr kumimoji="1" lang="en-US" altLang="ja-JP" dirty="0"/>
              <a:t>I</a:t>
            </a:r>
            <a:r>
              <a:rPr kumimoji="1" lang="ja-JP" altLang="en-US" dirty="0"/>
              <a:t>中のどの</a:t>
            </a:r>
            <a:r>
              <a:rPr kumimoji="1" lang="en-US" altLang="ja-JP" dirty="0"/>
              <a:t>1</a:t>
            </a:r>
            <a:r>
              <a:rPr kumimoji="1" lang="ja-JP" altLang="en-US" dirty="0"/>
              <a:t>頂点を取り除いても新たに</a:t>
            </a:r>
            <a:r>
              <a:rPr kumimoji="1" lang="en-US" altLang="ja-JP" dirty="0"/>
              <a:t>2</a:t>
            </a:r>
            <a:r>
              <a:rPr kumimoji="1" lang="ja-JP" altLang="en-US" dirty="0"/>
              <a:t>つ以上の頂点を追加できないため</a:t>
            </a:r>
            <a:r>
              <a:rPr kumimoji="1" lang="en-US" altLang="ja-JP" dirty="0"/>
              <a:t>,</a:t>
            </a:r>
          </a:p>
          <a:p>
            <a:r>
              <a:rPr kumimoji="1" lang="en-US" altLang="ja-JP" dirty="0"/>
              <a:t>I</a:t>
            </a:r>
            <a:r>
              <a:rPr kumimoji="1" lang="ja-JP" altLang="en-US" dirty="0"/>
              <a:t>は</a:t>
            </a:r>
            <a:r>
              <a:rPr kumimoji="1" lang="en-US" altLang="ja-JP" dirty="0"/>
              <a:t>1-MIS</a:t>
            </a:r>
            <a:r>
              <a:rPr kumimoji="1" lang="ja-JP" altLang="en-US" dirty="0"/>
              <a:t>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となります</a:t>
            </a:r>
            <a:r>
              <a:rPr kumimoji="1" lang="en-US" altLang="ja-JP" dirty="0"/>
              <a:t>.</a:t>
            </a:r>
          </a:p>
          <a:p>
            <a:r>
              <a:rPr kumimoji="1" lang="ja-JP" altLang="en-US" dirty="0"/>
              <a:t>与えられたネットワーク上の</a:t>
            </a:r>
            <a:r>
              <a:rPr kumimoji="1" lang="en-US" altLang="ja-JP" dirty="0"/>
              <a:t>k-MIS</a:t>
            </a:r>
            <a:r>
              <a:rPr kumimoji="1" lang="ja-JP" altLang="en-US" dirty="0"/>
              <a:t>を発見する</a:t>
            </a:r>
            <a:r>
              <a:rPr kumimoji="1" lang="en-US" altLang="ja-JP" dirty="0"/>
              <a:t>k-MIS</a:t>
            </a:r>
            <a:r>
              <a:rPr kumimoji="1" lang="ja-JP" altLang="en-US" dirty="0"/>
              <a:t>問題は</a:t>
            </a:r>
            <a:r>
              <a:rPr kumimoji="1" lang="en-US" altLang="ja-JP" dirty="0"/>
              <a:t>k</a:t>
            </a:r>
            <a:r>
              <a:rPr kumimoji="1" lang="ja-JP" altLang="en-US" dirty="0"/>
              <a:t>が定数のとき多項式時間で計算可能なため</a:t>
            </a:r>
            <a:r>
              <a:rPr kumimoji="1" lang="en-US" altLang="ja-JP" dirty="0"/>
              <a:t>,</a:t>
            </a:r>
          </a:p>
          <a:p>
            <a:r>
              <a:rPr kumimoji="1" lang="ja-JP" altLang="en-US" dirty="0"/>
              <a:t>多項式時間のローカル計算のみを許容する</a:t>
            </a:r>
            <a:r>
              <a:rPr kumimoji="1" lang="en-US" altLang="ja-JP" dirty="0"/>
              <a:t>CONGEST</a:t>
            </a:r>
            <a:r>
              <a:rPr kumimoji="1" lang="ja-JP" altLang="en-US" dirty="0"/>
              <a:t>モデルにおいても取り扱うことが可能となり</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1229064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kumimoji="1" lang="en-US" altLang="ja-JP" dirty="0"/>
              <a:t>,~</a:t>
            </a:r>
            <a:r>
              <a:rPr kumimoji="1" lang="ja-JP" altLang="en-US" dirty="0"/>
              <a:t>します</a:t>
            </a:r>
            <a:r>
              <a:rPr kumimoji="1" lang="en-US" altLang="ja-JP" dirty="0"/>
              <a:t>.</a:t>
            </a:r>
          </a:p>
          <a:p>
            <a:r>
              <a:rPr kumimoji="1" lang="en-US" altLang="ja-JP" dirty="0"/>
              <a:t>k-MIS</a:t>
            </a:r>
            <a:r>
              <a:rPr kumimoji="1" lang="ja-JP" altLang="en-US" dirty="0"/>
              <a:t>検証問題とは</a:t>
            </a:r>
            <a:r>
              <a:rPr kumimoji="1" lang="en-US" altLang="ja-JP" dirty="0"/>
              <a:t>~</a:t>
            </a:r>
            <a:r>
              <a:rPr kumimoji="1" lang="ja-JP" altLang="en-US" dirty="0"/>
              <a:t>です</a:t>
            </a:r>
            <a:r>
              <a:rPr kumimoji="1" lang="en-US" altLang="ja-JP" dirty="0"/>
              <a:t>.</a:t>
            </a:r>
          </a:p>
          <a:p>
            <a:r>
              <a:rPr kumimoji="1" lang="en-US" altLang="ja-JP" dirty="0"/>
              <a:t>~</a:t>
            </a:r>
            <a:r>
              <a:rPr kumimoji="1" lang="ja-JP" altLang="en-US" dirty="0"/>
              <a:t>は、</a:t>
            </a:r>
            <a:r>
              <a:rPr kumimoji="1" lang="en-US" altLang="ja-JP" dirty="0"/>
              <a:t>1.~,2,~</a:t>
            </a:r>
            <a:r>
              <a:rPr kumimoji="1" lang="ja-JP" altLang="en-US" dirty="0"/>
              <a:t>というフェーズを繰り返します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k-MIS</a:t>
            </a:r>
            <a:r>
              <a:rPr kumimoji="1" lang="ja-JP" altLang="en-US" dirty="0"/>
              <a:t>検証問題に対応するので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endParaRPr kumimoji="1" lang="en-US" altLang="ja-JP" dirty="0"/>
          </a:p>
          <a:p>
            <a:r>
              <a:rPr kumimoji="1" lang="en-US" altLang="ja-JP" dirty="0"/>
              <a:t>5</a:t>
            </a:r>
            <a:r>
              <a:rPr kumimoji="1" lang="ja-JP" altLang="en-US" dirty="0"/>
              <a:t>分以内で行きたい</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以下の</a:t>
            </a:r>
            <a:r>
              <a:rPr kumimoji="1" lang="en-US" altLang="ja-JP" dirty="0"/>
              <a:t>4</a:t>
            </a:r>
            <a:r>
              <a:rPr kumimoji="1" lang="ja-JP" altLang="en-US" dirty="0"/>
              <a:t>つの結果が成立することを示しました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時間の都合上</a:t>
            </a:r>
            <a:r>
              <a:rPr kumimoji="1" lang="en-US" altLang="ja-JP" dirty="0"/>
              <a:t>,</a:t>
            </a:r>
            <a:r>
              <a:rPr kumimoji="1" lang="ja-JP" altLang="en-US" dirty="0"/>
              <a:t>ここからは</a:t>
            </a:r>
            <a:r>
              <a:rPr kumimoji="1" lang="en-US" altLang="ja-JP" dirty="0"/>
              <a:t>3</a:t>
            </a:r>
            <a:r>
              <a:rPr kumimoji="1" lang="ja-JP" altLang="en-US" dirty="0"/>
              <a:t>つ目の結果について話を進めます</a:t>
            </a:r>
            <a:r>
              <a:rPr kumimoji="1" lang="en-US" altLang="ja-JP" dirty="0"/>
              <a:t>.</a:t>
            </a:r>
          </a:p>
          <a:p>
            <a:endParaRPr kumimoji="1" lang="en-US" altLang="ja-JP" dirty="0"/>
          </a:p>
          <a:p>
            <a:r>
              <a:rPr kumimoji="1" lang="en-US" altLang="ja-JP" dirty="0"/>
              <a:t>2</a:t>
            </a:r>
            <a:r>
              <a:rPr kumimoji="1" lang="ja-JP" altLang="en-US" dirty="0"/>
              <a:t>から</a:t>
            </a:r>
            <a:r>
              <a:rPr kumimoji="1" lang="en-US" altLang="ja-JP" dirty="0"/>
              <a:t>4</a:t>
            </a:r>
            <a:r>
              <a:rPr kumimoji="1" lang="ja-JP" altLang="en-US" dirty="0"/>
              <a:t>番目の下界の</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2259206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この枠組みにおける重要な問題として</a:t>
            </a:r>
            <a:r>
              <a:rPr kumimoji="1" lang="en-US" altLang="ja-JP" dirty="0"/>
              <a:t>,</a:t>
            </a:r>
            <a:r>
              <a:rPr kumimoji="1" lang="ja-JP" altLang="en-US" dirty="0"/>
              <a:t>交叉判定問題というものがあります</a:t>
            </a:r>
            <a:r>
              <a:rPr kumimoji="1" lang="en-US" altLang="ja-JP" dirty="0"/>
              <a:t>.</a:t>
            </a:r>
          </a:p>
          <a:p>
            <a:r>
              <a:rPr kumimoji="1" lang="ja-JP" altLang="en-US" dirty="0"/>
              <a:t>目的はこのように定義される</a:t>
            </a:r>
            <a:r>
              <a:rPr kumimoji="1" lang="en-US" altLang="ja-JP" dirty="0" err="1"/>
              <a:t>DISJxy</a:t>
            </a:r>
            <a:r>
              <a:rPr kumimoji="1" lang="ja-JP" altLang="en-US" dirty="0"/>
              <a:t>という関数を計算することです</a:t>
            </a:r>
            <a:r>
              <a:rPr kumimoji="1" lang="en-US" altLang="ja-JP" dirty="0"/>
              <a:t>.</a:t>
            </a:r>
          </a:p>
          <a:p>
            <a:r>
              <a:rPr kumimoji="1" lang="en-US" altLang="ja-JP" dirty="0" err="1"/>
              <a:t>DISJxy</a:t>
            </a:r>
            <a:r>
              <a:rPr kumimoji="1" lang="ja-JP" altLang="en-US" dirty="0"/>
              <a:t>は</a:t>
            </a:r>
            <a:r>
              <a:rPr kumimoji="1" lang="en-US" altLang="ja-JP" dirty="0"/>
              <a:t>xi</a:t>
            </a:r>
            <a:r>
              <a:rPr kumimoji="1" lang="ja-JP" altLang="en-US" dirty="0"/>
              <a:t>と</a:t>
            </a:r>
            <a:r>
              <a:rPr kumimoji="1" lang="en-US" altLang="ja-JP" dirty="0" err="1"/>
              <a:t>yi</a:t>
            </a:r>
            <a:r>
              <a:rPr kumimoji="1" lang="ja-JP" altLang="en-US" dirty="0"/>
              <a:t>がともに</a:t>
            </a:r>
            <a:r>
              <a:rPr kumimoji="1" lang="en-US" altLang="ja-JP" dirty="0"/>
              <a:t>1</a:t>
            </a:r>
            <a:r>
              <a:rPr kumimoji="1" lang="ja-JP" altLang="en-US" dirty="0"/>
              <a:t>となっている</a:t>
            </a:r>
            <a:r>
              <a:rPr kumimoji="1" lang="en-US" altLang="ja-JP" dirty="0" err="1"/>
              <a:t>i</a:t>
            </a:r>
            <a:r>
              <a:rPr kumimoji="1" lang="ja-JP" altLang="en-US" dirty="0"/>
              <a:t>が存在するならば</a:t>
            </a:r>
            <a:r>
              <a:rPr kumimoji="1" lang="en-US" altLang="ja-JP" dirty="0"/>
              <a:t>1</a:t>
            </a:r>
            <a:r>
              <a:rPr kumimoji="1" lang="ja-JP" altLang="en-US" dirty="0"/>
              <a:t>を返し</a:t>
            </a:r>
            <a:r>
              <a:rPr kumimoji="1" lang="en-US" altLang="ja-JP" dirty="0"/>
              <a:t>,</a:t>
            </a:r>
            <a:r>
              <a:rPr kumimoji="1" lang="ja-JP" altLang="en-US" dirty="0"/>
              <a:t>そうでないならば</a:t>
            </a:r>
            <a:r>
              <a:rPr kumimoji="1" lang="en-US" altLang="ja-JP" dirty="0"/>
              <a:t>0</a:t>
            </a:r>
            <a:r>
              <a:rPr kumimoji="1" lang="ja-JP" altLang="en-US" dirty="0"/>
              <a:t>を返します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710996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t>
            </a:r>
            <a:r>
              <a:rPr kumimoji="1" lang="ja-JP" altLang="en-US" dirty="0"/>
              <a:t>ビット交換すれば交叉判定問題が解けるのは自明ですが</a:t>
            </a:r>
            <a:r>
              <a:rPr kumimoji="1" lang="en-US" altLang="ja-JP" dirty="0"/>
              <a:t>,</a:t>
            </a:r>
          </a:p>
          <a:p>
            <a:r>
              <a:rPr kumimoji="1" lang="ja-JP" altLang="en-US" dirty="0"/>
              <a:t>逆に交叉判定問題を解くために</a:t>
            </a:r>
            <a:r>
              <a:rPr kumimoji="1" lang="en-US" altLang="ja-JP" dirty="0"/>
              <a:t>Ω(n)</a:t>
            </a:r>
            <a:r>
              <a:rPr kumimoji="1" lang="ja-JP" altLang="en-US" dirty="0"/>
              <a:t>ビット交換する必要があることが知られています</a:t>
            </a:r>
            <a:r>
              <a:rPr kumimoji="1" lang="en-US" altLang="ja-JP" dirty="0"/>
              <a:t>.</a:t>
            </a:r>
          </a:p>
          <a:p>
            <a:r>
              <a:rPr kumimoji="1" lang="ja-JP" altLang="en-US" dirty="0"/>
              <a:t>この事実を用いて数多くの問題の下界が証明されています</a:t>
            </a:r>
            <a:r>
              <a:rPr kumimoji="1" lang="en-US" altLang="ja-JP" dirty="0"/>
              <a:t>.</a:t>
            </a:r>
          </a:p>
          <a:p>
            <a:endParaRPr kumimoji="1" lang="en-US" altLang="ja-JP" dirty="0"/>
          </a:p>
          <a:p>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下界グラフの構成による帰着の流れは次の通りです</a:t>
            </a:r>
            <a:r>
              <a:rPr kumimoji="1" lang="en-US" altLang="ja-JP" dirty="0"/>
              <a:t>.</a:t>
            </a:r>
          </a:p>
          <a:p>
            <a:r>
              <a:rPr kumimoji="1" lang="ja-JP" altLang="en-US" dirty="0"/>
              <a:t>下界グラフ</a:t>
            </a:r>
            <a:r>
              <a:rPr kumimoji="1" lang="en-US" altLang="ja-JP" dirty="0"/>
              <a:t>G</a:t>
            </a:r>
            <a:r>
              <a:rPr kumimoji="1" lang="ja-JP" altLang="en-US" dirty="0"/>
              <a:t>は次のように構成します</a:t>
            </a:r>
            <a:r>
              <a:rPr kumimoji="1" lang="en-US" altLang="ja-JP" dirty="0"/>
              <a:t>.</a:t>
            </a:r>
          </a:p>
          <a:p>
            <a:r>
              <a:rPr kumimoji="1" lang="ja-JP" altLang="en-US" dirty="0"/>
              <a:t>まず</a:t>
            </a:r>
            <a:r>
              <a:rPr kumimoji="1" lang="en-US" altLang="ja-JP" dirty="0"/>
              <a:t>,~</a:t>
            </a:r>
            <a:r>
              <a:rPr kumimoji="1" lang="ja-JP" altLang="en-US" dirty="0"/>
              <a:t>し</a:t>
            </a:r>
            <a:r>
              <a:rPr kumimoji="1" lang="en-US" altLang="ja-JP" dirty="0"/>
              <a:t>,~</a:t>
            </a:r>
            <a:r>
              <a:rPr kumimoji="1" lang="ja-JP" altLang="en-US" dirty="0"/>
              <a:t>とします</a:t>
            </a:r>
            <a:r>
              <a:rPr kumimoji="1" lang="en-US" altLang="ja-JP" dirty="0"/>
              <a:t>.</a:t>
            </a:r>
          </a:p>
          <a:p>
            <a:r>
              <a:rPr kumimoji="1" lang="ja-JP" altLang="en-US" dirty="0"/>
              <a:t>次に</a:t>
            </a:r>
            <a:r>
              <a:rPr kumimoji="1" lang="en-US" altLang="ja-JP" dirty="0"/>
              <a:t>,~.</a:t>
            </a:r>
          </a:p>
          <a:p>
            <a:r>
              <a:rPr kumimoji="1" lang="ja-JP" altLang="en-US" dirty="0"/>
              <a:t>このとき</a:t>
            </a:r>
            <a:r>
              <a:rPr kumimoji="1" lang="en-US" altLang="ja-JP" dirty="0"/>
              <a:t>,~</a:t>
            </a:r>
            <a:r>
              <a:rPr kumimoji="1" lang="ja-JP" altLang="en-US" dirty="0"/>
              <a:t>ようにして</a:t>
            </a:r>
            <a:r>
              <a:rPr kumimoji="1" lang="en-US" altLang="ja-JP" dirty="0"/>
              <a:t>,</a:t>
            </a:r>
          </a:p>
          <a:p>
            <a:r>
              <a:rPr kumimoji="1" lang="ja-JP" altLang="en-US" dirty="0"/>
              <a:t>辺や頂点の追加方法は</a:t>
            </a:r>
            <a:r>
              <a:rPr kumimoji="1" lang="en-US" altLang="ja-JP" dirty="0"/>
              <a:t>,~</a:t>
            </a:r>
            <a:r>
              <a:rPr kumimoji="1" lang="ja-JP" altLang="en-US" dirty="0"/>
              <a:t>を持つようにします</a:t>
            </a:r>
            <a:r>
              <a:rPr kumimoji="1" lang="en-US" altLang="ja-JP" dirty="0"/>
              <a:t>.</a:t>
            </a:r>
            <a:r>
              <a:rPr kumimoji="1" lang="ja-JP" altLang="en-US" dirty="0"/>
              <a:t>今回場合は</a:t>
            </a:r>
            <a:r>
              <a:rPr kumimoji="1" lang="en-US" altLang="ja-JP" dirty="0"/>
              <a:t>~</a:t>
            </a:r>
            <a:r>
              <a:rPr kumimoji="1" lang="ja-JP" altLang="en-US" dirty="0"/>
              <a:t>という特性を持つようにします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20</a:t>
            </a:fld>
            <a:endParaRPr kumimoji="1" lang="ja-JP" altLang="en-US"/>
          </a:p>
        </p:txBody>
      </p:sp>
    </p:spTree>
    <p:extLst>
      <p:ext uri="{BB962C8B-B14F-4D97-AF65-F5344CB8AC3E}">
        <p14:creationId xmlns:p14="http://schemas.microsoft.com/office/powerpoint/2010/main" val="3440886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アリスとボブが構築するグラフの全体はこのようにします</a:t>
            </a:r>
            <a:r>
              <a:rPr kumimoji="1" lang="en-US" altLang="ja-JP" dirty="0"/>
              <a:t>.</a:t>
            </a:r>
          </a:p>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で構成されます</a:t>
            </a:r>
            <a:r>
              <a:rPr kumimoji="1" lang="en-US" altLang="ja-JP" dirty="0"/>
              <a:t>.</a:t>
            </a:r>
          </a:p>
          <a:p>
            <a:r>
              <a:rPr kumimoji="1" lang="ja-JP" altLang="en-US" dirty="0"/>
              <a:t>辺については順に説明します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21</a:t>
            </a:fld>
            <a:endParaRPr kumimoji="1" lang="ja-JP" altLang="en-US"/>
          </a:p>
        </p:txBody>
      </p:sp>
    </p:spTree>
    <p:extLst>
      <p:ext uri="{BB962C8B-B14F-4D97-AF65-F5344CB8AC3E}">
        <p14:creationId xmlns:p14="http://schemas.microsoft.com/office/powerpoint/2010/main" val="3062655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者間通信交叉判定問題から</a:t>
            </a:r>
            <a:r>
              <a:rPr kumimoji="1" lang="en-US" altLang="ja-JP" dirty="0"/>
              <a:t>3-MIS</a:t>
            </a:r>
            <a:r>
              <a:rPr kumimoji="1" lang="ja-JP" altLang="en-US" dirty="0"/>
              <a:t>検証問題に帰着するための下界グラフはこのようにします</a:t>
            </a:r>
            <a:r>
              <a:rPr kumimoji="1" lang="en-US" altLang="ja-JP" dirty="0"/>
              <a:t>.</a:t>
            </a:r>
          </a:p>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で構成されアリス側の頂点を</a:t>
            </a:r>
            <a:r>
              <a:rPr kumimoji="1" lang="en-US" altLang="ja-JP" dirty="0"/>
              <a:t>A1</a:t>
            </a:r>
            <a:r>
              <a:rPr kumimoji="1" lang="ja-JP" altLang="en-US" dirty="0"/>
              <a:t>と</a:t>
            </a:r>
            <a:r>
              <a:rPr kumimoji="1" lang="en-US" altLang="ja-JP" dirty="0"/>
              <a:t>A2,</a:t>
            </a:r>
            <a:r>
              <a:rPr kumimoji="1" lang="ja-JP" altLang="en-US" dirty="0"/>
              <a:t>残りをボブ側の頂点とします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22</a:t>
            </a:fld>
            <a:endParaRPr kumimoji="1" lang="ja-JP" altLang="en-US"/>
          </a:p>
        </p:txBody>
      </p:sp>
    </p:spTree>
    <p:extLst>
      <p:ext uri="{BB962C8B-B14F-4D97-AF65-F5344CB8AC3E}">
        <p14:creationId xmlns:p14="http://schemas.microsoft.com/office/powerpoint/2010/main" val="4277511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オレンジ色の頂点は独立集合に含まれる頂点とします</a:t>
            </a:r>
            <a:r>
              <a:rPr kumimoji="1" lang="en-US" altLang="ja-JP" dirty="0"/>
              <a:t>.</a:t>
            </a:r>
          </a:p>
          <a:p>
            <a:r>
              <a:rPr kumimoji="1" lang="en-US" altLang="ja-JP" dirty="0"/>
              <a:t>A12,B12</a:t>
            </a:r>
            <a:r>
              <a:rPr kumimoji="1" lang="ja-JP" altLang="en-US" dirty="0"/>
              <a:t>の頂点はクリーク</a:t>
            </a:r>
            <a:r>
              <a:rPr kumimoji="1" lang="en-US" altLang="ja-JP" dirty="0"/>
              <a:t>,</a:t>
            </a:r>
            <a:r>
              <a:rPr kumimoji="1" lang="ja-JP" altLang="en-US" dirty="0"/>
              <a:t>つまりその中の任意の</a:t>
            </a:r>
            <a:r>
              <a:rPr kumimoji="1" lang="en-US" altLang="ja-JP" dirty="0"/>
              <a:t>2</a:t>
            </a:r>
            <a:r>
              <a:rPr kumimoji="1" lang="ja-JP" altLang="en-US" dirty="0"/>
              <a:t>頂点には辺があるものとします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4073634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と</a:t>
            </a:r>
            <a:r>
              <a:rPr kumimoji="1" lang="en-US" altLang="ja-JP" dirty="0"/>
              <a:t>C,B</a:t>
            </a:r>
            <a:r>
              <a:rPr kumimoji="1" lang="ja-JP" altLang="en-US" dirty="0"/>
              <a:t>と</a:t>
            </a:r>
            <a:r>
              <a:rPr kumimoji="1" lang="en-US" altLang="ja-JP" dirty="0"/>
              <a:t>C</a:t>
            </a:r>
            <a:r>
              <a:rPr kumimoji="1" lang="ja-JP" altLang="en-US" dirty="0"/>
              <a:t>は上下それぞれ</a:t>
            </a:r>
            <a:r>
              <a:rPr kumimoji="1" lang="en-US" altLang="ja-JP" dirty="0"/>
              <a:t>ai</a:t>
            </a:r>
            <a:r>
              <a:rPr kumimoji="1" lang="ja-JP" altLang="en-US" dirty="0"/>
              <a:t>と</a:t>
            </a:r>
            <a:r>
              <a:rPr kumimoji="1" lang="en-US" altLang="ja-JP" dirty="0" err="1"/>
              <a:t>ci,bi</a:t>
            </a:r>
            <a:r>
              <a:rPr kumimoji="1" lang="ja-JP" altLang="en-US" dirty="0"/>
              <a:t>と</a:t>
            </a:r>
            <a:r>
              <a:rPr kumimoji="1" lang="en-US" altLang="ja-JP" dirty="0"/>
              <a:t>ci</a:t>
            </a:r>
            <a:r>
              <a:rPr kumimoji="1" lang="ja-JP" altLang="en-US" dirty="0"/>
              <a:t>が接続するようにします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540042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は</a:t>
            </a:r>
            <a:r>
              <a:rPr kumimoji="1" lang="en-US" altLang="ja-JP" dirty="0"/>
              <a:t>AB</a:t>
            </a:r>
            <a:r>
              <a:rPr kumimoji="1" lang="ja-JP" altLang="en-US" dirty="0"/>
              <a:t>中の頂点すべてと接続するようにします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3636754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,N×N</a:t>
            </a:r>
            <a:r>
              <a:rPr kumimoji="1" lang="ja-JP" altLang="en-US" dirty="0"/>
              <a:t>ビットの交叉判定インスタンスを埋め込みます</a:t>
            </a:r>
            <a:r>
              <a:rPr kumimoji="1" lang="en-US" altLang="ja-JP" dirty="0"/>
              <a:t>.</a:t>
            </a:r>
          </a:p>
          <a:p>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t>
            </a:r>
            <a:r>
              <a:rPr kumimoji="1" lang="ja-JP" altLang="en-US" dirty="0"/>
              <a:t>と</a:t>
            </a:r>
            <a:r>
              <a:rPr kumimoji="1" lang="en-US" altLang="ja-JP" dirty="0"/>
              <a:t>a1j</a:t>
            </a:r>
            <a:r>
              <a:rPr kumimoji="1" lang="ja-JP" altLang="en-US" dirty="0"/>
              <a:t>間に辺を引くようにします</a:t>
            </a:r>
            <a:r>
              <a:rPr kumimoji="1" lang="en-US" altLang="ja-JP" dirty="0"/>
              <a:t>.</a:t>
            </a:r>
          </a:p>
          <a:p>
            <a:r>
              <a:rPr kumimoji="1" lang="en-US" altLang="ja-JP" dirty="0"/>
              <a:t>B</a:t>
            </a:r>
            <a:r>
              <a:rPr kumimoji="1" lang="ja-JP" altLang="en-US" dirty="0"/>
              <a:t>についても</a:t>
            </a:r>
            <a:r>
              <a:rPr kumimoji="1" lang="en-US" altLang="ja-JP" dirty="0"/>
              <a:t>x</a:t>
            </a:r>
            <a:r>
              <a:rPr kumimoji="1" lang="ja-JP" altLang="en-US" dirty="0"/>
              <a:t>の代わりに</a:t>
            </a:r>
            <a:r>
              <a:rPr kumimoji="1" lang="en-US" altLang="ja-JP" dirty="0"/>
              <a:t>y</a:t>
            </a:r>
            <a:r>
              <a:rPr kumimoji="1" lang="ja-JP" altLang="en-US" dirty="0"/>
              <a:t>を用いて同様の埋め込みをします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26</a:t>
            </a:fld>
            <a:endParaRPr kumimoji="1" lang="ja-JP" altLang="en-US"/>
          </a:p>
        </p:txBody>
      </p:sp>
    </p:spTree>
    <p:extLst>
      <p:ext uri="{BB962C8B-B14F-4D97-AF65-F5344CB8AC3E}">
        <p14:creationId xmlns:p14="http://schemas.microsoft.com/office/powerpoint/2010/main" val="1758529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例えば入力</a:t>
            </a:r>
            <a:r>
              <a:rPr kumimoji="1" lang="en-US" altLang="ja-JP" dirty="0"/>
              <a:t>x</a:t>
            </a:r>
            <a:r>
              <a:rPr kumimoji="1" lang="ja-JP" altLang="en-US" dirty="0"/>
              <a:t>がこのような文字列だったとします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27</a:t>
            </a:fld>
            <a:endParaRPr kumimoji="1" lang="ja-JP" altLang="en-US"/>
          </a:p>
        </p:txBody>
      </p:sp>
    </p:spTree>
    <p:extLst>
      <p:ext uri="{BB962C8B-B14F-4D97-AF65-F5344CB8AC3E}">
        <p14:creationId xmlns:p14="http://schemas.microsoft.com/office/powerpoint/2010/main" val="3549161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X1,1=0</a:t>
            </a:r>
            <a:r>
              <a:rPr kumimoji="1" lang="ja-JP" altLang="en-US" dirty="0"/>
              <a:t>だからここに辺を引く</a:t>
            </a:r>
            <a:r>
              <a:rPr kumimoji="1" lang="en-US" altLang="ja-JP" dirty="0"/>
              <a:t>,x1,3=0</a:t>
            </a:r>
            <a:r>
              <a:rPr kumimoji="1" lang="ja-JP" altLang="en-US" dirty="0"/>
              <a:t>だからここに辺を引く</a:t>
            </a:r>
            <a:r>
              <a:rPr kumimoji="1" lang="en-US" altLang="ja-JP" dirty="0"/>
              <a:t>…</a:t>
            </a:r>
            <a:r>
              <a:rPr kumimoji="1" lang="ja-JP" altLang="en-US" dirty="0"/>
              <a:t>という要領でこのように辺がひけます</a:t>
            </a:r>
            <a:r>
              <a:rPr kumimoji="1" lang="en-US" altLang="ja-JP" dirty="0"/>
              <a:t>.</a:t>
            </a:r>
          </a:p>
          <a:p>
            <a:endParaRPr kumimoji="1" lang="en-US" altLang="ja-JP" dirty="0"/>
          </a:p>
          <a:p>
            <a:r>
              <a:rPr kumimoji="1" lang="en-US" altLang="ja-JP" dirty="0"/>
              <a:t>9</a:t>
            </a:r>
            <a:r>
              <a:rPr kumimoji="1" lang="ja-JP" altLang="en-US" dirty="0"/>
              <a:t>分</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947543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先ほどの要領で構成したグラフが</a:t>
            </a:r>
            <a:r>
              <a:rPr kumimoji="1" lang="en-US" altLang="ja-JP" dirty="0"/>
              <a:t>~</a:t>
            </a:r>
            <a:r>
              <a:rPr kumimoji="1" lang="ja-JP" altLang="en-US" dirty="0"/>
              <a:t>という特性を持つことを示すために</a:t>
            </a:r>
            <a:r>
              <a:rPr kumimoji="1" lang="en-US" altLang="ja-JP" dirty="0"/>
              <a:t>,</a:t>
            </a:r>
            <a:r>
              <a:rPr kumimoji="1" lang="ja-JP" altLang="en-US" dirty="0"/>
              <a:t>次の</a:t>
            </a:r>
            <a:r>
              <a:rPr kumimoji="1" lang="en-US" altLang="ja-JP" dirty="0"/>
              <a:t>2</a:t>
            </a:r>
            <a:r>
              <a:rPr kumimoji="1" lang="ja-JP" altLang="en-US" dirty="0"/>
              <a:t>点を確認します</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で</a:t>
            </a:r>
            <a:r>
              <a:rPr kumimoji="1" lang="en-US" altLang="ja-JP" dirty="0"/>
              <a:t>2</a:t>
            </a:r>
            <a:r>
              <a:rPr kumimoji="1" lang="ja-JP" altLang="en-US" dirty="0"/>
              <a:t>つ目は</a:t>
            </a:r>
            <a:r>
              <a:rPr kumimoji="1" lang="en-US" altLang="ja-JP" dirty="0"/>
              <a:t>~</a:t>
            </a:r>
            <a:r>
              <a:rPr kumimoji="1" lang="ja-JP" altLang="en-US" dirty="0"/>
              <a:t>です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3259700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つ目は</a:t>
            </a:r>
            <a:r>
              <a:rPr kumimoji="1" lang="en-US" altLang="ja-JP" dirty="0"/>
              <a:t>,</a:t>
            </a:r>
            <a:r>
              <a:rPr kumimoji="1" lang="en-US" altLang="ja-JP" dirty="0" err="1"/>
              <a:t>DISJxy</a:t>
            </a:r>
            <a:r>
              <a:rPr kumimoji="1" lang="en-US" altLang="ja-JP" dirty="0"/>
              <a:t>=1</a:t>
            </a:r>
            <a:r>
              <a:rPr kumimoji="1" lang="ja-JP" altLang="en-US" dirty="0"/>
              <a:t>のとき与えられた独立集合が</a:t>
            </a:r>
            <a:r>
              <a:rPr kumimoji="1" lang="en-US" altLang="ja-JP" dirty="0"/>
              <a:t>3-MIS</a:t>
            </a:r>
            <a:r>
              <a:rPr kumimoji="1" lang="ja-JP" altLang="en-US" dirty="0"/>
              <a:t>でない</a:t>
            </a:r>
            <a:r>
              <a:rPr kumimoji="1" lang="en-US" altLang="ja-JP" dirty="0"/>
              <a:t>,</a:t>
            </a:r>
            <a:r>
              <a:rPr kumimoji="1" lang="ja-JP" altLang="en-US" dirty="0"/>
              <a:t>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30</a:t>
            </a:fld>
            <a:endParaRPr kumimoji="1" lang="ja-JP" altLang="en-US"/>
          </a:p>
        </p:txBody>
      </p:sp>
    </p:spTree>
    <p:extLst>
      <p:ext uri="{BB962C8B-B14F-4D97-AF65-F5344CB8AC3E}">
        <p14:creationId xmlns:p14="http://schemas.microsoft.com/office/powerpoint/2010/main" val="4040705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xi,j</a:t>
            </a:r>
            <a:r>
              <a:rPr kumimoji="1" lang="en-US" altLang="ja-JP" dirty="0"/>
              <a:t>=</a:t>
            </a:r>
            <a:r>
              <a:rPr kumimoji="1" lang="en-US" altLang="ja-JP" dirty="0" err="1"/>
              <a:t>yi,j</a:t>
            </a:r>
            <a:r>
              <a:rPr kumimoji="1" lang="en-US" altLang="ja-JP" dirty="0"/>
              <a:t>=1</a:t>
            </a:r>
            <a:r>
              <a:rPr kumimoji="1" lang="ja-JP" altLang="en-US" dirty="0"/>
              <a:t>とします</a:t>
            </a:r>
            <a:r>
              <a:rPr kumimoji="1" lang="en-US" altLang="ja-JP" dirty="0"/>
              <a:t>.</a:t>
            </a:r>
          </a:p>
          <a:p>
            <a:r>
              <a:rPr kumimoji="1" lang="ja-JP" altLang="en-US" dirty="0"/>
              <a:t>このとき</a:t>
            </a:r>
            <a:r>
              <a:rPr kumimoji="1" lang="en-US" altLang="ja-JP" dirty="0"/>
              <a:t>, a1i</a:t>
            </a:r>
            <a:r>
              <a:rPr kumimoji="1" lang="ja-JP" altLang="en-US" dirty="0"/>
              <a:t>と</a:t>
            </a:r>
            <a:r>
              <a:rPr kumimoji="1" lang="en-US" altLang="ja-JP" dirty="0"/>
              <a:t>a2j</a:t>
            </a:r>
            <a:r>
              <a:rPr kumimoji="1" lang="ja-JP" altLang="en-US" dirty="0"/>
              <a:t>間にも</a:t>
            </a:r>
            <a:r>
              <a:rPr kumimoji="1" lang="en-US" altLang="ja-JP" dirty="0"/>
              <a:t>b1i</a:t>
            </a:r>
            <a:r>
              <a:rPr kumimoji="1" lang="ja-JP" altLang="en-US" dirty="0"/>
              <a:t>と</a:t>
            </a:r>
            <a:r>
              <a:rPr kumimoji="1" lang="en-US" altLang="ja-JP" dirty="0"/>
              <a:t>b2j</a:t>
            </a:r>
            <a:r>
              <a:rPr kumimoji="1" lang="ja-JP" altLang="en-US" dirty="0"/>
              <a:t>間にも辺がないため</a:t>
            </a:r>
            <a:endParaRPr kumimoji="1" lang="en-US" altLang="ja-JP" dirty="0"/>
          </a:p>
          <a:p>
            <a:r>
              <a:rPr kumimoji="1" lang="en-US" altLang="ja-JP" dirty="0"/>
              <a:t>s,c1i,c2j</a:t>
            </a:r>
            <a:r>
              <a:rPr kumimoji="1" lang="ja-JP" altLang="en-US" dirty="0"/>
              <a:t>の</a:t>
            </a:r>
            <a:r>
              <a:rPr kumimoji="1" lang="en-US" altLang="ja-JP" dirty="0"/>
              <a:t>3</a:t>
            </a:r>
            <a:r>
              <a:rPr kumimoji="1" lang="ja-JP" altLang="en-US" dirty="0"/>
              <a:t>点を取り除いて</a:t>
            </a:r>
            <a:r>
              <a:rPr kumimoji="1" lang="en-US" altLang="ja-JP" dirty="0"/>
              <a:t>a1i,a2j,b1i,b2j</a:t>
            </a:r>
            <a:r>
              <a:rPr kumimoji="1" lang="ja-JP" altLang="en-US" dirty="0"/>
              <a:t>の</a:t>
            </a:r>
            <a:r>
              <a:rPr kumimoji="1" lang="en-US" altLang="ja-JP" dirty="0"/>
              <a:t>4</a:t>
            </a:r>
            <a:r>
              <a:rPr kumimoji="1" lang="ja-JP" altLang="en-US" dirty="0"/>
              <a:t>点を追加できることから示せます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31</a:t>
            </a:fld>
            <a:endParaRPr kumimoji="1" lang="ja-JP" altLang="en-US"/>
          </a:p>
        </p:txBody>
      </p:sp>
    </p:spTree>
    <p:extLst>
      <p:ext uri="{BB962C8B-B14F-4D97-AF65-F5344CB8AC3E}">
        <p14:creationId xmlns:p14="http://schemas.microsoft.com/office/powerpoint/2010/main" val="538759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つ目は</a:t>
            </a:r>
            <a:r>
              <a:rPr kumimoji="1" lang="en-US" altLang="ja-JP" dirty="0" err="1"/>
              <a:t>DISJxy</a:t>
            </a:r>
            <a:r>
              <a:rPr kumimoji="1" lang="en-US" altLang="ja-JP" dirty="0"/>
              <a:t>=0</a:t>
            </a:r>
            <a:r>
              <a:rPr kumimoji="1" lang="ja-JP" altLang="en-US" dirty="0"/>
              <a:t>のとき与えられた独立集合が</a:t>
            </a:r>
            <a:r>
              <a:rPr kumimoji="1" lang="en-US" altLang="ja-JP" dirty="0"/>
              <a:t>3-MIS</a:t>
            </a:r>
            <a:r>
              <a:rPr kumimoji="1" lang="ja-JP" altLang="en-US" dirty="0"/>
              <a:t>である</a:t>
            </a:r>
            <a:r>
              <a:rPr kumimoji="1" lang="en-US" altLang="ja-JP" dirty="0"/>
              <a:t>,</a:t>
            </a:r>
            <a:r>
              <a:rPr kumimoji="1" lang="ja-JP" altLang="en-US" dirty="0"/>
              <a:t>です</a:t>
            </a:r>
            <a:r>
              <a:rPr kumimoji="1" lang="en-US" altLang="ja-JP" dirty="0"/>
              <a:t>~</a:t>
            </a:r>
            <a:r>
              <a:rPr kumimoji="1" lang="ja-JP" altLang="en-US" dirty="0"/>
              <a:t>です</a:t>
            </a:r>
            <a:r>
              <a:rPr kumimoji="1" lang="en-US" altLang="ja-JP" dirty="0"/>
              <a:t>.</a:t>
            </a:r>
          </a:p>
          <a:p>
            <a:r>
              <a:rPr kumimoji="1" lang="ja-JP" altLang="en-US" dirty="0"/>
              <a:t>これは与えられた独立集合が</a:t>
            </a:r>
            <a:r>
              <a:rPr kumimoji="1" lang="en-US" altLang="ja-JP" dirty="0"/>
              <a:t>3-MIS</a:t>
            </a:r>
            <a:r>
              <a:rPr kumimoji="1" lang="ja-JP" altLang="en-US" dirty="0"/>
              <a:t>でないと仮定して矛盾を導きます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32</a:t>
            </a:fld>
            <a:endParaRPr kumimoji="1" lang="ja-JP" altLang="en-US"/>
          </a:p>
        </p:txBody>
      </p:sp>
    </p:spTree>
    <p:extLst>
      <p:ext uri="{BB962C8B-B14F-4D97-AF65-F5344CB8AC3E}">
        <p14:creationId xmlns:p14="http://schemas.microsoft.com/office/powerpoint/2010/main" val="3251402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3-MIS</a:t>
            </a:r>
            <a:r>
              <a:rPr kumimoji="1" lang="ja-JP" altLang="en-US" dirty="0"/>
              <a:t>でないならば</a:t>
            </a:r>
            <a:r>
              <a:rPr kumimoji="1" lang="en-US" altLang="ja-JP" dirty="0"/>
              <a:t>3</a:t>
            </a:r>
            <a:r>
              <a:rPr kumimoji="1" lang="ja-JP" altLang="en-US" dirty="0"/>
              <a:t>頂点取り除いて</a:t>
            </a:r>
            <a:r>
              <a:rPr kumimoji="1" lang="en-US" altLang="ja-JP" dirty="0"/>
              <a:t>4</a:t>
            </a:r>
            <a:r>
              <a:rPr kumimoji="1" lang="ja-JP" altLang="en-US" dirty="0"/>
              <a:t>つ以上の頂点追加できるのですが</a:t>
            </a:r>
            <a:endParaRPr kumimoji="1" lang="en-US" altLang="ja-JP" dirty="0"/>
          </a:p>
          <a:p>
            <a:r>
              <a:rPr kumimoji="1" lang="en-US" altLang="ja-JP" dirty="0"/>
              <a:t>A12B12</a:t>
            </a:r>
            <a:r>
              <a:rPr kumimoji="1" lang="ja-JP" altLang="en-US" dirty="0"/>
              <a:t>がそれぞれクリークなのでそれぞれから</a:t>
            </a:r>
            <a:r>
              <a:rPr kumimoji="1" lang="en-US" altLang="ja-JP" dirty="0"/>
              <a:t>1</a:t>
            </a:r>
            <a:r>
              <a:rPr kumimoji="1" lang="ja-JP" altLang="en-US" dirty="0"/>
              <a:t>つずつの</a:t>
            </a:r>
            <a:r>
              <a:rPr kumimoji="1" lang="en-US" altLang="ja-JP" dirty="0"/>
              <a:t>4</a:t>
            </a:r>
            <a:r>
              <a:rPr kumimoji="1" lang="ja-JP" altLang="en-US" dirty="0"/>
              <a:t>頂点を追加するのが限界となります</a:t>
            </a:r>
            <a:r>
              <a:rPr kumimoji="1" lang="en-US" altLang="ja-JP" dirty="0"/>
              <a:t>.</a:t>
            </a:r>
          </a:p>
          <a:p>
            <a:r>
              <a:rPr kumimoji="1" lang="ja-JP" altLang="en-US" dirty="0"/>
              <a:t>そのためには取り除く</a:t>
            </a:r>
            <a:r>
              <a:rPr kumimoji="1" lang="en-US" altLang="ja-JP" dirty="0"/>
              <a:t>3</a:t>
            </a:r>
            <a:r>
              <a:rPr kumimoji="1" lang="ja-JP" altLang="en-US" dirty="0"/>
              <a:t>頂点は</a:t>
            </a:r>
            <a:r>
              <a:rPr kumimoji="1" lang="en-US" altLang="ja-JP" dirty="0"/>
              <a:t>s</a:t>
            </a:r>
            <a:r>
              <a:rPr kumimoji="1" lang="ja-JP" altLang="en-US" dirty="0"/>
              <a:t>と</a:t>
            </a:r>
            <a:r>
              <a:rPr kumimoji="1" lang="en-US" altLang="ja-JP" dirty="0"/>
              <a:t>,C1</a:t>
            </a:r>
            <a:r>
              <a:rPr kumimoji="1" lang="ja-JP" altLang="en-US" dirty="0"/>
              <a:t>から</a:t>
            </a:r>
            <a:r>
              <a:rPr kumimoji="1" lang="en-US" altLang="ja-JP" dirty="0"/>
              <a:t>1</a:t>
            </a:r>
            <a:r>
              <a:rPr kumimoji="1" lang="ja-JP" altLang="en-US" dirty="0"/>
              <a:t>つ</a:t>
            </a:r>
            <a:r>
              <a:rPr kumimoji="1" lang="en-US" altLang="ja-JP" dirty="0"/>
              <a:t>C2</a:t>
            </a:r>
            <a:r>
              <a:rPr kumimoji="1" lang="ja-JP" altLang="en-US" dirty="0"/>
              <a:t>から</a:t>
            </a:r>
            <a:r>
              <a:rPr kumimoji="1" lang="en-US" altLang="ja-JP" dirty="0"/>
              <a:t>1</a:t>
            </a:r>
            <a:r>
              <a:rPr kumimoji="1" lang="ja-JP" altLang="en-US" dirty="0"/>
              <a:t>つ選ぶ必要があります</a:t>
            </a:r>
            <a:r>
              <a:rPr kumimoji="1" lang="en-US" altLang="ja-JP" dirty="0"/>
              <a:t>.</a:t>
            </a:r>
            <a:endParaRPr kumimoji="1" lang="ja-JP" altLang="en-US" dirty="0"/>
          </a:p>
          <a:p>
            <a:r>
              <a:rPr kumimoji="1" lang="en-US" altLang="ja-JP" dirty="0"/>
              <a:t>s,c1i,c2j</a:t>
            </a:r>
            <a:r>
              <a:rPr kumimoji="1" lang="ja-JP" altLang="en-US" dirty="0"/>
              <a:t>を取り除いたとします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33</a:t>
            </a:fld>
            <a:endParaRPr kumimoji="1" lang="ja-JP" altLang="en-US"/>
          </a:p>
        </p:txBody>
      </p:sp>
    </p:spTree>
    <p:extLst>
      <p:ext uri="{BB962C8B-B14F-4D97-AF65-F5344CB8AC3E}">
        <p14:creationId xmlns:p14="http://schemas.microsoft.com/office/powerpoint/2010/main" val="238057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このとき</a:t>
                </a:r>
                <a:r>
                  <a:rPr kumimoji="1" lang="en-US" altLang="ja-JP" dirty="0"/>
                  <a:t>,a1i,a2j,b1i,b2j</a:t>
                </a:r>
                <a:r>
                  <a:rPr kumimoji="1" lang="ja-JP" altLang="en-US" dirty="0"/>
                  <a:t>が追加できる可能性があります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a1i</a:t>
                </a:r>
                <a:r>
                  <a:rPr kumimoji="1" lang="ja-JP" altLang="en-US" dirty="0"/>
                  <a:t>と</a:t>
                </a:r>
                <a:r>
                  <a:rPr kumimoji="1" lang="en-US" altLang="ja-JP" dirty="0"/>
                  <a:t>a2j</a:t>
                </a:r>
                <a:r>
                  <a:rPr kumimoji="1" lang="ja-JP" altLang="en-US" dirty="0"/>
                  <a:t>が両方追加できるのは</a:t>
                </a:r>
                <a:r>
                  <a:rPr kumimoji="1" lang="en-US" altLang="ja-JP" dirty="0" err="1"/>
                  <a:t>xi,j</a:t>
                </a:r>
                <a:r>
                  <a:rPr kumimoji="1" lang="en-US" altLang="ja-JP" dirty="0"/>
                  <a:t>=1</a:t>
                </a:r>
                <a:r>
                  <a:rPr kumimoji="1" lang="ja-JP" altLang="en-US" dirty="0"/>
                  <a:t>のときのみ</a:t>
                </a:r>
                <a:r>
                  <a:rPr kumimoji="1" lang="en-US" altLang="ja-JP" dirty="0"/>
                  <a:t>, b1i</a:t>
                </a:r>
                <a:r>
                  <a:rPr kumimoji="1" lang="ja-JP" altLang="en-US" dirty="0"/>
                  <a:t>と</a:t>
                </a:r>
                <a:r>
                  <a:rPr kumimoji="1" lang="en-US" altLang="ja-JP" dirty="0"/>
                  <a:t>b2j</a:t>
                </a:r>
                <a:r>
                  <a:rPr kumimoji="1" lang="ja-JP" altLang="en-US" dirty="0"/>
                  <a:t>が両方追加できるのは</a:t>
                </a:r>
                <a:r>
                  <a:rPr kumimoji="1" lang="en-US" altLang="ja-JP" dirty="0" err="1"/>
                  <a:t>yi,j</a:t>
                </a:r>
                <a:r>
                  <a:rPr kumimoji="1" lang="en-US" altLang="ja-JP" dirty="0"/>
                  <a:t>=1</a:t>
                </a:r>
                <a:r>
                  <a:rPr kumimoji="1" lang="ja-JP" altLang="en-US" dirty="0"/>
                  <a:t>のときのみですが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14:m>
                  <m:oMath xmlns:m="http://schemas.openxmlformats.org/officeDocument/2006/math">
                    <m:sSub>
                      <m:sSubPr>
                        <m:ctrlPr>
                          <a:rPr lang="en-US" altLang="ja-JP" sz="1200" i="1" smtClean="0">
                            <a:latin typeface="Cambria Math" panose="02040503050406030204" pitchFamily="18" charset="0"/>
                          </a:rPr>
                        </m:ctrlPr>
                      </m:sSubPr>
                      <m:e>
                        <m:r>
                          <m:rPr>
                            <m:nor/>
                          </m:rPr>
                          <a:rPr lang="en-US" altLang="ja-JP" sz="1200">
                            <a:latin typeface="Cambria Math" panose="02040503050406030204" pitchFamily="18" charset="0"/>
                          </a:rPr>
                          <m:t>DISJ</m:t>
                        </m:r>
                      </m:e>
                      <m:sub>
                        <m:r>
                          <a:rPr lang="en-US" altLang="ja-JP" sz="1200" i="1">
                            <a:latin typeface="Cambria Math" panose="02040503050406030204" pitchFamily="18" charset="0"/>
                          </a:rPr>
                          <m:t>𝑁</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𝑁</m:t>
                        </m:r>
                      </m:sub>
                    </m:sSub>
                    <m:d>
                      <m:dPr>
                        <m:ctrlPr>
                          <a:rPr lang="en-US" altLang="ja-JP" sz="1200" i="1">
                            <a:latin typeface="Cambria Math" panose="02040503050406030204" pitchFamily="18" charset="0"/>
                          </a:rPr>
                        </m:ctrlPr>
                      </m:dPr>
                      <m:e>
                        <m:r>
                          <a:rPr lang="en-US" altLang="ja-JP" sz="1200" i="1">
                            <a:latin typeface="Cambria Math" panose="02040503050406030204" pitchFamily="18" charset="0"/>
                          </a:rPr>
                          <m:t>𝑥</m:t>
                        </m:r>
                        <m:r>
                          <a:rPr lang="en-US" altLang="ja-JP" sz="1200" i="1">
                            <a:latin typeface="Cambria Math" panose="02040503050406030204" pitchFamily="18" charset="0"/>
                          </a:rPr>
                          <m:t>,</m:t>
                        </m:r>
                        <m:r>
                          <a:rPr lang="en-US" altLang="ja-JP" sz="1200" i="1">
                            <a:latin typeface="Cambria Math" panose="02040503050406030204" pitchFamily="18" charset="0"/>
                          </a:rPr>
                          <m:t>𝑦</m:t>
                        </m:r>
                      </m:e>
                    </m:d>
                    <m:r>
                      <a:rPr lang="en-US" altLang="ja-JP" sz="1200" i="1">
                        <a:latin typeface="Cambria Math" panose="02040503050406030204" pitchFamily="18" charset="0"/>
                      </a:rPr>
                      <m:t>=0</m:t>
                    </m:r>
                  </m:oMath>
                </a14:m>
                <a:r>
                  <a:rPr lang="ja-JP" altLang="en-US" dirty="0"/>
                  <a:t>に矛盾します</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a1i,a2j,b1i,b2j</a:t>
                </a:r>
                <a:r>
                  <a:rPr kumimoji="1" lang="ja-JP" altLang="en-US" dirty="0"/>
                  <a:t>が追加できる可能性があります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a1i</a:t>
                </a:r>
                <a:r>
                  <a:rPr kumimoji="1" lang="ja-JP" altLang="en-US" dirty="0"/>
                  <a:t>と</a:t>
                </a:r>
                <a:r>
                  <a:rPr kumimoji="1" lang="en-US" altLang="ja-JP" dirty="0"/>
                  <a:t>a2j</a:t>
                </a:r>
                <a:r>
                  <a:rPr kumimoji="1" lang="ja-JP" altLang="en-US" dirty="0"/>
                  <a:t>が両方追加できるのは</a:t>
                </a:r>
                <a:r>
                  <a:rPr kumimoji="1" lang="en-US" altLang="ja-JP" dirty="0" err="1"/>
                  <a:t>xi,j</a:t>
                </a:r>
                <a:r>
                  <a:rPr kumimoji="1" lang="en-US" altLang="ja-JP" dirty="0"/>
                  <a:t>=1</a:t>
                </a:r>
                <a:r>
                  <a:rPr kumimoji="1" lang="ja-JP" altLang="en-US" dirty="0"/>
                  <a:t>のときのみ</a:t>
                </a:r>
                <a:r>
                  <a:rPr kumimoji="1" lang="en-US" altLang="ja-JP" dirty="0"/>
                  <a:t>, b1i</a:t>
                </a:r>
                <a:r>
                  <a:rPr kumimoji="1" lang="ja-JP" altLang="en-US" dirty="0"/>
                  <a:t>と</a:t>
                </a:r>
                <a:r>
                  <a:rPr kumimoji="1" lang="en-US" altLang="ja-JP" dirty="0"/>
                  <a:t>b2j</a:t>
                </a:r>
                <a:r>
                  <a:rPr kumimoji="1" lang="ja-JP" altLang="en-US" dirty="0"/>
                  <a:t>が両方追加できるのは</a:t>
                </a:r>
                <a:r>
                  <a:rPr kumimoji="1" lang="en-US" altLang="ja-JP" dirty="0" err="1"/>
                  <a:t>yi,j</a:t>
                </a:r>
                <a:r>
                  <a:rPr kumimoji="1" lang="en-US" altLang="ja-JP" dirty="0"/>
                  <a:t>=1</a:t>
                </a:r>
                <a:r>
                  <a:rPr kumimoji="1" lang="ja-JP" altLang="en-US" dirty="0"/>
                  <a:t>のときのみですが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lang="en-US" altLang="ja-JP" sz="1200" i="0">
                    <a:latin typeface="Cambria Math" panose="02040503050406030204" pitchFamily="18" charset="0"/>
                  </a:rPr>
                  <a:t>〖"DISJ" 〗_(𝑁</a:t>
                </a:r>
                <a:r>
                  <a:rPr lang="en-US" altLang="ja-JP" sz="1200" i="0">
                    <a:latin typeface="Cambria Math" panose="02040503050406030204" pitchFamily="18" charset="0"/>
                    <a:ea typeface="Cambria Math" panose="02040503050406030204" pitchFamily="18" charset="0"/>
                  </a:rPr>
                  <a:t>×𝑁) </a:t>
                </a:r>
                <a:r>
                  <a:rPr lang="en-US" altLang="ja-JP" sz="1200" i="0">
                    <a:latin typeface="Cambria Math" panose="02040503050406030204" pitchFamily="18" charset="0"/>
                  </a:rPr>
                  <a:t>(𝑥,𝑦)=0</a:t>
                </a:r>
                <a:r>
                  <a:rPr lang="ja-JP" altLang="en-US" dirty="0"/>
                  <a:t>に矛盾します</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34</a:t>
            </a:fld>
            <a:endParaRPr kumimoji="1" lang="ja-JP" altLang="en-US"/>
          </a:p>
        </p:txBody>
      </p:sp>
    </p:spTree>
    <p:extLst>
      <p:ext uri="{BB962C8B-B14F-4D97-AF65-F5344CB8AC3E}">
        <p14:creationId xmlns:p14="http://schemas.microsoft.com/office/powerpoint/2010/main" val="3506719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通信ビット数とラウンド複雑性を結びつけるために</a:t>
            </a:r>
            <a:r>
              <a:rPr kumimoji="1" lang="en-US" altLang="ja-JP" dirty="0"/>
              <a:t>,~</a:t>
            </a:r>
            <a:r>
              <a:rPr kumimoji="1" lang="ja-JP" altLang="en-US" dirty="0"/>
              <a:t>ことを考えます</a:t>
            </a:r>
            <a:r>
              <a:rPr kumimoji="1" lang="en-US" altLang="ja-JP" dirty="0"/>
              <a:t>.</a:t>
            </a:r>
          </a:p>
          <a:p>
            <a:r>
              <a:rPr kumimoji="1" lang="ja-JP" altLang="en-US" dirty="0"/>
              <a:t>このとき</a:t>
            </a:r>
            <a:r>
              <a:rPr kumimoji="1" lang="en-US" altLang="ja-JP" dirty="0"/>
              <a:t>,~</a:t>
            </a:r>
            <a:r>
              <a:rPr kumimoji="1" lang="ja-JP" altLang="en-US" dirty="0"/>
              <a:t>計算できるため</a:t>
            </a:r>
            <a:r>
              <a:rPr kumimoji="1" lang="en-US" altLang="ja-JP" dirty="0"/>
              <a:t>,</a:t>
            </a:r>
          </a:p>
          <a:p>
            <a:r>
              <a:rPr kumimoji="1" lang="en-US" altLang="ja-JP" dirty="0"/>
              <a:t>~</a:t>
            </a:r>
            <a:r>
              <a:rPr kumimoji="1" lang="ja-JP" altLang="en-US" dirty="0"/>
              <a:t>を互いにやり取りすれば</a:t>
            </a:r>
            <a:r>
              <a:rPr kumimoji="1" lang="en-US" altLang="ja-JP" dirty="0"/>
              <a:t>~.</a:t>
            </a:r>
          </a:p>
          <a:p>
            <a:r>
              <a:rPr kumimoji="1" lang="en-US" altLang="ja-JP" dirty="0"/>
              <a:t>3-MIS</a:t>
            </a:r>
            <a:r>
              <a:rPr kumimoji="1" lang="ja-JP" altLang="en-US" dirty="0"/>
              <a:t>検証問題で構成したグラフのカット辺のサイズは</a:t>
            </a:r>
            <a:r>
              <a:rPr kumimoji="1" lang="en-US" altLang="ja-JP" dirty="0"/>
              <a:t>4N</a:t>
            </a:r>
            <a:r>
              <a:rPr kumimoji="1" lang="ja-JP" altLang="en-US" dirty="0"/>
              <a:t>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35</a:t>
            </a:fld>
            <a:endParaRPr kumimoji="1" lang="ja-JP" altLang="en-US"/>
          </a:p>
        </p:txBody>
      </p:sp>
    </p:spTree>
    <p:extLst>
      <p:ext uri="{BB962C8B-B14F-4D97-AF65-F5344CB8AC3E}">
        <p14:creationId xmlns:p14="http://schemas.microsoft.com/office/powerpoint/2010/main" val="24454456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存在したとすると</a:t>
                </a:r>
                <a:r>
                  <a:rPr kumimoji="1" lang="en-US" altLang="ja-JP" dirty="0"/>
                  <a:t>,</a:t>
                </a:r>
                <a:r>
                  <a:rPr kumimoji="1" lang="ja-JP" altLang="en-US" dirty="0"/>
                  <a:t>アリスとボブは少なくともこれだけのメッセージを交換しています</a:t>
                </a:r>
                <a:r>
                  <a:rPr kumimoji="1" lang="en-US" altLang="ja-JP" dirty="0"/>
                  <a:t>.</a:t>
                </a:r>
              </a:p>
              <a:p>
                <a:r>
                  <a:rPr kumimoji="1" lang="ja-JP" altLang="en-US" dirty="0"/>
                  <a:t>また</a:t>
                </a:r>
                <a:r>
                  <a:rPr kumimoji="1" lang="en-US" altLang="ja-JP" dirty="0"/>
                  <a:t>,~</a:t>
                </a:r>
                <a:r>
                  <a:rPr kumimoji="1" lang="ja-JP" altLang="en-US" dirty="0"/>
                  <a:t>なるため</a:t>
                </a:r>
                <a:r>
                  <a:rPr kumimoji="1" lang="en-US" altLang="ja-JP" dirty="0"/>
                  <a:t>,~.</a:t>
                </a:r>
              </a:p>
              <a:p>
                <a:r>
                  <a:rPr kumimoji="1" lang="ja-JP" altLang="en-US" dirty="0"/>
                  <a:t>したがってこの</a:t>
                </a:r>
                <a:r>
                  <a:rPr kumimoji="1" lang="en-US" altLang="ja-JP" dirty="0"/>
                  <a:t>2</a:t>
                </a:r>
                <a:r>
                  <a:rPr kumimoji="1" lang="ja-JP" altLang="en-US" dirty="0"/>
                  <a:t>つを結びつけるとこのような下界が得られ</a:t>
                </a:r>
                <a:r>
                  <a:rPr kumimoji="1" lang="en-US" altLang="ja-JP" dirty="0"/>
                  <a:t>~,</a:t>
                </a:r>
              </a:p>
              <a:p>
                <a:r>
                  <a:rPr kumimoji="1" lang="ja-JP" altLang="en-US" dirty="0"/>
                  <a:t>今回の構成では</a:t>
                </a:r>
                <a:r>
                  <a:rPr kumimoji="1" lang="en-US" altLang="ja-JP" dirty="0"/>
                  <a:t>N=Ω(n)</a:t>
                </a:r>
                <a:r>
                  <a:rPr kumimoji="1" lang="ja-JP" altLang="en-US" dirty="0"/>
                  <a:t>なので</a:t>
                </a:r>
                <a:r>
                  <a:rPr kumimoji="1" lang="en-US" altLang="ja-JP" dirty="0"/>
                  <a:t>~</a:t>
                </a:r>
                <a:r>
                  <a:rPr kumimoji="1" lang="ja-JP" altLang="en-US" dirty="0"/>
                  <a:t>の下界を得ることができます</a:t>
                </a:r>
                <a:r>
                  <a:rPr kumimoji="1" lang="en-US" altLang="ja-JP" dirty="0"/>
                  <a:t>.</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36</a:t>
            </a:fld>
            <a:endParaRPr kumimoji="1" lang="ja-JP" altLang="en-US"/>
          </a:p>
        </p:txBody>
      </p:sp>
    </p:spTree>
    <p:extLst>
      <p:ext uri="{BB962C8B-B14F-4D97-AF65-F5344CB8AC3E}">
        <p14:creationId xmlns:p14="http://schemas.microsoft.com/office/powerpoint/2010/main" val="660265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通信ビット数とラウンド複雑性を結びつけるために</a:t>
            </a:r>
            <a:r>
              <a:rPr kumimoji="1" lang="en-US" altLang="ja-JP" dirty="0"/>
              <a:t>,~</a:t>
            </a:r>
            <a:r>
              <a:rPr kumimoji="1" lang="ja-JP" altLang="en-US" dirty="0"/>
              <a:t>ことを考えます</a:t>
            </a:r>
            <a:r>
              <a:rPr kumimoji="1" lang="en-US" altLang="ja-JP" dirty="0"/>
              <a:t>.</a:t>
            </a:r>
          </a:p>
          <a:p>
            <a:r>
              <a:rPr kumimoji="1" lang="ja-JP" altLang="en-US" dirty="0"/>
              <a:t>このとき</a:t>
            </a:r>
            <a:r>
              <a:rPr kumimoji="1" lang="en-US" altLang="ja-JP" dirty="0"/>
              <a:t>,~</a:t>
            </a:r>
            <a:r>
              <a:rPr kumimoji="1" lang="ja-JP" altLang="en-US" dirty="0"/>
              <a:t>計算できるため</a:t>
            </a:r>
            <a:r>
              <a:rPr kumimoji="1" lang="en-US" altLang="ja-JP" dirty="0"/>
              <a:t>,</a:t>
            </a:r>
          </a:p>
          <a:p>
            <a:r>
              <a:rPr kumimoji="1" lang="en-US" altLang="ja-JP" dirty="0"/>
              <a:t>~</a:t>
            </a:r>
            <a:r>
              <a:rPr kumimoji="1" lang="ja-JP" altLang="en-US" dirty="0"/>
              <a:t>を互いにやり取りすれば</a:t>
            </a:r>
            <a:r>
              <a:rPr kumimoji="1" lang="en-US" altLang="ja-JP" dirty="0"/>
              <a:t>~.</a:t>
            </a:r>
          </a:p>
          <a:p>
            <a:r>
              <a:rPr kumimoji="1" lang="en-US" altLang="ja-JP" dirty="0"/>
              <a:t>3-MIS</a:t>
            </a:r>
            <a:r>
              <a:rPr kumimoji="1" lang="ja-JP" altLang="en-US" dirty="0"/>
              <a:t>検証問題で構成したグラフのカット辺のサイズは</a:t>
            </a:r>
            <a:r>
              <a:rPr kumimoji="1" lang="en-US" altLang="ja-JP" dirty="0"/>
              <a:t>4N</a:t>
            </a:r>
            <a:r>
              <a:rPr kumimoji="1" lang="ja-JP" altLang="en-US" dirty="0"/>
              <a:t>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37</a:t>
            </a:fld>
            <a:endParaRPr kumimoji="1" lang="ja-JP" altLang="en-US"/>
          </a:p>
        </p:txBody>
      </p:sp>
    </p:spTree>
    <p:extLst>
      <p:ext uri="{BB962C8B-B14F-4D97-AF65-F5344CB8AC3E}">
        <p14:creationId xmlns:p14="http://schemas.microsoft.com/office/powerpoint/2010/main" val="621259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存在したとすると</a:t>
                </a:r>
                <a:r>
                  <a:rPr kumimoji="1" lang="en-US" altLang="ja-JP" dirty="0"/>
                  <a:t>,</a:t>
                </a:r>
                <a:r>
                  <a:rPr kumimoji="1" lang="ja-JP" altLang="en-US" dirty="0"/>
                  <a:t>アリスとボブは少なくともこれだけのメッセージを交換しています</a:t>
                </a:r>
                <a:r>
                  <a:rPr kumimoji="1" lang="en-US" altLang="ja-JP" dirty="0"/>
                  <a:t>.</a:t>
                </a:r>
              </a:p>
              <a:p>
                <a:r>
                  <a:rPr kumimoji="1" lang="ja-JP" altLang="en-US" dirty="0"/>
                  <a:t>また</a:t>
                </a:r>
                <a:r>
                  <a:rPr kumimoji="1" lang="en-US" altLang="ja-JP" dirty="0"/>
                  <a:t>,~</a:t>
                </a:r>
                <a:r>
                  <a:rPr kumimoji="1" lang="ja-JP" altLang="en-US" dirty="0"/>
                  <a:t>なるため</a:t>
                </a:r>
                <a:r>
                  <a:rPr kumimoji="1" lang="en-US" altLang="ja-JP" dirty="0"/>
                  <a:t>,~.</a:t>
                </a:r>
              </a:p>
              <a:p>
                <a:r>
                  <a:rPr kumimoji="1" lang="ja-JP" altLang="en-US" dirty="0"/>
                  <a:t>したがってこの</a:t>
                </a:r>
                <a:r>
                  <a:rPr kumimoji="1" lang="en-US" altLang="ja-JP" dirty="0"/>
                  <a:t>2</a:t>
                </a:r>
                <a:r>
                  <a:rPr kumimoji="1" lang="ja-JP" altLang="en-US" dirty="0"/>
                  <a:t>つを結びつけるとこのような下界が得られ</a:t>
                </a:r>
                <a:r>
                  <a:rPr kumimoji="1" lang="en-US" altLang="ja-JP" dirty="0"/>
                  <a:t>~,</a:t>
                </a:r>
              </a:p>
              <a:p>
                <a:r>
                  <a:rPr kumimoji="1" lang="ja-JP" altLang="en-US" dirty="0"/>
                  <a:t>今回の構成では</a:t>
                </a:r>
                <a:r>
                  <a:rPr kumimoji="1" lang="en-US" altLang="ja-JP" dirty="0"/>
                  <a:t>N=Ω(n)</a:t>
                </a:r>
                <a:r>
                  <a:rPr kumimoji="1" lang="ja-JP" altLang="en-US" dirty="0"/>
                  <a:t>なので</a:t>
                </a:r>
                <a:r>
                  <a:rPr kumimoji="1" lang="en-US" altLang="ja-JP" dirty="0"/>
                  <a:t>~</a:t>
                </a:r>
                <a:r>
                  <a:rPr kumimoji="1" lang="ja-JP" altLang="en-US" dirty="0"/>
                  <a:t>の下界を得ることができます</a:t>
                </a:r>
                <a:r>
                  <a:rPr kumimoji="1" lang="en-US" altLang="ja-JP" dirty="0"/>
                  <a:t>.</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38</a:t>
            </a:fld>
            <a:endParaRPr kumimoji="1" lang="ja-JP" altLang="en-US"/>
          </a:p>
        </p:txBody>
      </p:sp>
    </p:spTree>
    <p:extLst>
      <p:ext uri="{BB962C8B-B14F-4D97-AF65-F5344CB8AC3E}">
        <p14:creationId xmlns:p14="http://schemas.microsoft.com/office/powerpoint/2010/main" val="217036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p>
          <a:p>
            <a:r>
              <a:rPr kumimoji="1" lang="ja-JP" altLang="en-US" dirty="0"/>
              <a:t>独立集合とは</a:t>
            </a:r>
            <a:r>
              <a:rPr kumimoji="1" lang="en-US" altLang="ja-JP" dirty="0"/>
              <a:t>,~</a:t>
            </a:r>
            <a:r>
              <a:rPr kumimoji="1" lang="ja-JP" altLang="en-US" dirty="0"/>
              <a:t>で</a:t>
            </a:r>
            <a:r>
              <a:rPr kumimoji="1" lang="en-US" altLang="ja-JP" dirty="0"/>
              <a:t>,</a:t>
            </a:r>
            <a:r>
              <a:rPr kumimoji="1" lang="ja-JP" altLang="en-US" dirty="0"/>
              <a:t>最大独立集合とは</a:t>
            </a:r>
            <a:r>
              <a:rPr kumimoji="1" lang="en-US" altLang="ja-JP" dirty="0"/>
              <a:t>,~.</a:t>
            </a:r>
          </a:p>
          <a:p>
            <a:r>
              <a:rPr kumimoji="1" lang="ja-JP" altLang="en-US" dirty="0"/>
              <a:t>例えば</a:t>
            </a:r>
            <a:r>
              <a:rPr kumimoji="1" lang="en-US" altLang="ja-JP" dirty="0"/>
              <a:t>,</a:t>
            </a:r>
            <a:r>
              <a:rPr kumimoji="1" lang="ja-JP" altLang="en-US" dirty="0"/>
              <a:t>左のようなグラフが与えられたとき</a:t>
            </a:r>
            <a:r>
              <a:rPr kumimoji="1" lang="en-US" altLang="ja-JP" dirty="0"/>
              <a:t>,</a:t>
            </a:r>
            <a:r>
              <a:rPr kumimoji="1" lang="ja-JP" altLang="en-US" dirty="0"/>
              <a:t>これらの頂点の集合は独立集合になります</a:t>
            </a:r>
            <a:r>
              <a:rPr kumimoji="1" lang="en-US" altLang="ja-JP" dirty="0"/>
              <a:t>.</a:t>
            </a:r>
          </a:p>
          <a:p>
            <a:r>
              <a:rPr kumimoji="1" lang="ja-JP" altLang="en-US" dirty="0"/>
              <a:t>特に</a:t>
            </a:r>
            <a:r>
              <a:rPr kumimoji="1" lang="en-US" altLang="ja-JP" dirty="0"/>
              <a:t>,</a:t>
            </a:r>
            <a:r>
              <a:rPr kumimoji="1" lang="ja-JP" altLang="en-US" dirty="0"/>
              <a:t>このグラフでは</a:t>
            </a:r>
            <a:r>
              <a:rPr kumimoji="1" lang="en-US" altLang="ja-JP" dirty="0"/>
              <a:t>5</a:t>
            </a:r>
            <a:r>
              <a:rPr kumimoji="1" lang="ja-JP" altLang="en-US" dirty="0"/>
              <a:t>頂点で構成される独立集合は存在しないので</a:t>
            </a:r>
            <a:r>
              <a:rPr kumimoji="1" lang="en-US" altLang="ja-JP" dirty="0"/>
              <a:t>,</a:t>
            </a:r>
            <a:r>
              <a:rPr kumimoji="1" lang="ja-JP" altLang="en-US" dirty="0"/>
              <a:t>右の頂点集合は最大独立集合となります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r>
              <a:rPr kumimoji="1" lang="ja-JP" altLang="en-US" dirty="0"/>
              <a:t>知られており</a:t>
            </a:r>
            <a:r>
              <a:rPr kumimoji="1" lang="en-US" altLang="ja-JP" dirty="0"/>
              <a:t>,~.</a:t>
            </a:r>
          </a:p>
          <a:p>
            <a:r>
              <a:rPr kumimoji="1" lang="ja-JP" altLang="en-US" dirty="0"/>
              <a:t>既知の結果といたしましては</a:t>
            </a:r>
            <a:r>
              <a:rPr kumimoji="1" lang="en-US" altLang="ja-JP" dirty="0"/>
              <a:t>,</a:t>
            </a:r>
            <a:r>
              <a:rPr kumimoji="1" lang="ja-JP" altLang="en-US" dirty="0"/>
              <a:t>このようなものがあります</a:t>
            </a:r>
            <a:r>
              <a:rPr kumimoji="1" lang="en-US" altLang="ja-JP" dirty="0"/>
              <a:t>.</a:t>
            </a:r>
          </a:p>
          <a:p>
            <a:r>
              <a:rPr lang="ja-JP" altLang="en-US" dirty="0"/>
              <a:t>グラフ上の最適化問題の一つである</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en-US" altLang="ja-JP" dirty="0"/>
              <a:t>~</a:t>
            </a:r>
            <a:r>
              <a:rPr kumimoji="1" lang="ja-JP" altLang="en-US" dirty="0"/>
              <a:t>になります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177086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というのは</a:t>
            </a:r>
            <a:r>
              <a:rPr kumimoji="1" lang="en-US" altLang="ja-JP" dirty="0"/>
              <a:t>,~</a:t>
            </a:r>
            <a:r>
              <a:rPr kumimoji="1" lang="ja-JP" altLang="en-US" dirty="0"/>
              <a:t>仮定であるとは言えません</a:t>
            </a:r>
            <a:r>
              <a:rPr kumimoji="1" lang="en-US" altLang="ja-JP" dirty="0"/>
              <a:t>.</a:t>
            </a:r>
          </a:p>
          <a:p>
            <a:r>
              <a:rPr kumimoji="1" lang="ja-JP" altLang="en-US" dirty="0"/>
              <a:t>そこで</a:t>
            </a:r>
            <a:r>
              <a:rPr kumimoji="1" lang="en-US" altLang="ja-JP" dirty="0"/>
              <a:t>,</a:t>
            </a:r>
            <a:r>
              <a:rPr kumimoji="1" lang="ja-JP" altLang="en-US" dirty="0"/>
              <a:t>今回</a:t>
            </a:r>
            <a:r>
              <a:rPr kumimoji="1" lang="en-US" altLang="ja-JP" dirty="0"/>
              <a:t>,~</a:t>
            </a:r>
            <a:r>
              <a:rPr kumimoji="1" lang="ja-JP" altLang="en-US" dirty="0"/>
              <a:t>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の定義はこのようになります</a:t>
            </a:r>
            <a:r>
              <a:rPr kumimoji="1" lang="en-US" altLang="ja-JP" dirty="0"/>
              <a:t>.</a:t>
            </a:r>
          </a:p>
          <a:p>
            <a:r>
              <a:rPr kumimoji="1" lang="ja-JP" altLang="en-US" dirty="0"/>
              <a:t>直感的には</a:t>
            </a:r>
            <a:r>
              <a:rPr kumimoji="1" lang="en-US" altLang="ja-JP" dirty="0"/>
              <a:t>,</a:t>
            </a:r>
            <a:r>
              <a:rPr kumimoji="1" lang="ja-JP" altLang="en-US" dirty="0"/>
              <a:t>独立集合</a:t>
            </a:r>
            <a:r>
              <a:rPr kumimoji="1" lang="en-US" altLang="ja-JP" dirty="0"/>
              <a:t>I</a:t>
            </a:r>
            <a:r>
              <a:rPr kumimoji="1" lang="ja-JP" altLang="en-US" dirty="0"/>
              <a:t>があったときに</a:t>
            </a:r>
            <a:r>
              <a:rPr kumimoji="1" lang="en-US" altLang="ja-JP" dirty="0"/>
              <a:t>,</a:t>
            </a:r>
            <a:r>
              <a:rPr kumimoji="1" lang="ja-JP" altLang="en-US" dirty="0"/>
              <a:t>サイズ</a:t>
            </a:r>
            <a:r>
              <a:rPr kumimoji="1" lang="en-US" altLang="ja-JP" dirty="0"/>
              <a:t>k</a:t>
            </a:r>
            <a:r>
              <a:rPr kumimoji="1" lang="ja-JP" altLang="en-US" dirty="0"/>
              <a:t>以下の</a:t>
            </a:r>
            <a:r>
              <a:rPr kumimoji="1" lang="en-US" altLang="ja-JP" dirty="0"/>
              <a:t>I</a:t>
            </a:r>
            <a:r>
              <a:rPr kumimoji="1" lang="ja-JP" altLang="en-US" dirty="0"/>
              <a:t>の部分集合</a:t>
            </a:r>
            <a:r>
              <a:rPr kumimoji="1" lang="en-US" altLang="ja-JP" dirty="0"/>
              <a:t>I’</a:t>
            </a:r>
            <a:r>
              <a:rPr kumimoji="1" lang="ja-JP" altLang="en-US" dirty="0"/>
              <a:t>を取り除いて</a:t>
            </a:r>
            <a:r>
              <a:rPr kumimoji="1" lang="en-US" altLang="ja-JP" dirty="0"/>
              <a:t>,I‘</a:t>
            </a:r>
            <a:r>
              <a:rPr kumimoji="1" lang="ja-JP" altLang="en-US" dirty="0"/>
              <a:t>のサイズより大きい頂点集合</a:t>
            </a:r>
            <a:r>
              <a:rPr kumimoji="1" lang="en-US" altLang="ja-JP" dirty="0"/>
              <a:t>S</a:t>
            </a:r>
            <a:r>
              <a:rPr kumimoji="1" lang="ja-JP" altLang="en-US" dirty="0"/>
              <a:t>追加するという操作で</a:t>
            </a:r>
            <a:endParaRPr kumimoji="1" lang="en-US" altLang="ja-JP" dirty="0"/>
          </a:p>
          <a:p>
            <a:r>
              <a:rPr kumimoji="1" lang="ja-JP" altLang="en-US" dirty="0"/>
              <a:t>サイズが大きい新たな独立集合をつくることができないとき</a:t>
            </a:r>
            <a:r>
              <a:rPr kumimoji="1" lang="en-US" altLang="ja-JP" dirty="0"/>
              <a:t>,</a:t>
            </a:r>
            <a:r>
              <a:rPr kumimoji="1" lang="ja-JP" altLang="en-US" dirty="0"/>
              <a:t>独立集合</a:t>
            </a:r>
            <a:r>
              <a:rPr kumimoji="1" lang="en-US" altLang="ja-JP" dirty="0"/>
              <a:t>I</a:t>
            </a:r>
            <a:r>
              <a:rPr kumimoji="1" lang="ja-JP" altLang="en-US" dirty="0"/>
              <a:t>を</a:t>
            </a:r>
            <a:r>
              <a:rPr kumimoji="1" lang="en-US" altLang="ja-JP" dirty="0"/>
              <a:t>~</a:t>
            </a:r>
            <a:r>
              <a:rPr kumimoji="1" lang="ja-JP" altLang="en-US" dirty="0"/>
              <a:t>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1344407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2021/1/29</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2021/1/29</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2021/1/29</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2021/1/29</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2021/1/29</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2021/1/29</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2021/1/29</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2021/1/29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2021/1/29</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2021/1/29</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20.png"/></Relationships>
</file>

<file path=ppt/slides/_rels/slide1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1.png"/><Relationship Id="rId3" Type="http://schemas.openxmlformats.org/officeDocument/2006/relationships/image" Target="../media/image23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241.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35.png"/><Relationship Id="rId2" Type="http://schemas.openxmlformats.org/officeDocument/2006/relationships/notesSlide" Target="../notesSlides/notesSlide22.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4.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3.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2" Type="http://schemas.openxmlformats.org/officeDocument/2006/relationships/notesSlide" Target="../notesSlides/notesSlide23.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7.png"/><Relationship Id="rId34" Type="http://schemas.openxmlformats.org/officeDocument/2006/relationships/image" Target="../media/image43.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40.png"/><Relationship Id="rId2" Type="http://schemas.openxmlformats.org/officeDocument/2006/relationships/notesSlide" Target="../notesSlides/notesSlide24.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png"/><Relationship Id="rId35" Type="http://schemas.openxmlformats.org/officeDocument/2006/relationships/image" Target="../media/image44.png"/></Relationships>
</file>

<file path=ppt/slides/_rels/slide25.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34" Type="http://schemas.openxmlformats.org/officeDocument/2006/relationships/image" Target="../media/image47.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46.png"/><Relationship Id="rId2" Type="http://schemas.openxmlformats.org/officeDocument/2006/relationships/notesSlide" Target="../notesSlides/notesSlide25.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png"/><Relationship Id="rId35" Type="http://schemas.openxmlformats.org/officeDocument/2006/relationships/image" Target="../media/image50.png"/></Relationships>
</file>

<file path=ppt/slides/_rels/slide26.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57.png"/><Relationship Id="rId2" Type="http://schemas.openxmlformats.org/officeDocument/2006/relationships/notesSlide" Target="../notesSlides/notesSlide26.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99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69.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png"/><Relationship Id="rId2" Type="http://schemas.openxmlformats.org/officeDocument/2006/relationships/notesSlide" Target="../notesSlides/notesSlide30.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png"/><Relationship Id="rId5" Type="http://schemas.openxmlformats.org/officeDocument/2006/relationships/image" Target="../media/image72.png"/><Relationship Id="rId15" Type="http://schemas.openxmlformats.org/officeDocument/2006/relationships/image" Target="../media/image29.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s>
</file>

<file path=ppt/slides/_rels/slide31.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69.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png"/><Relationship Id="rId17" Type="http://schemas.openxmlformats.org/officeDocument/2006/relationships/image" Target="../media/image101.png"/><Relationship Id="rId25" Type="http://schemas.openxmlformats.org/officeDocument/2006/relationships/image" Target="../media/image89.png"/><Relationship Id="rId2" Type="http://schemas.openxmlformats.org/officeDocument/2006/relationships/notesSlide" Target="../notesSlides/notesSlide31.xml"/><Relationship Id="rId16" Type="http://schemas.openxmlformats.org/officeDocument/2006/relationships/image" Target="../media/image10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99.png"/><Relationship Id="rId24" Type="http://schemas.openxmlformats.org/officeDocument/2006/relationships/image" Target="../media/image88.png"/><Relationship Id="rId32" Type="http://schemas.openxmlformats.org/officeDocument/2006/relationships/image" Target="../media/image103.png"/><Relationship Id="rId5" Type="http://schemas.openxmlformats.org/officeDocument/2006/relationships/image" Target="../media/image97.png"/><Relationship Id="rId15" Type="http://schemas.openxmlformats.org/officeDocument/2006/relationships/image" Target="../media/image29.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98.png"/><Relationship Id="rId19" Type="http://schemas.openxmlformats.org/officeDocument/2006/relationships/image" Target="../media/image83.png"/><Relationship Id="rId31" Type="http://schemas.openxmlformats.org/officeDocument/2006/relationships/image" Target="../media/image35.png"/><Relationship Id="rId4" Type="http://schemas.openxmlformats.org/officeDocument/2006/relationships/image" Target="../media/image96.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102.png"/><Relationship Id="rId27" Type="http://schemas.openxmlformats.org/officeDocument/2006/relationships/image" Target="../media/image92.png"/><Relationship Id="rId30" Type="http://schemas.openxmlformats.org/officeDocument/2006/relationships/image" Target="../media/image34.png"/></Relationships>
</file>

<file path=ppt/slides/_rels/slide3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104.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png"/><Relationship Id="rId2" Type="http://schemas.openxmlformats.org/officeDocument/2006/relationships/notesSlide" Target="../notesSlides/notesSlide32.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png"/><Relationship Id="rId5" Type="http://schemas.openxmlformats.org/officeDocument/2006/relationships/image" Target="../media/image72.png"/><Relationship Id="rId15" Type="http://schemas.openxmlformats.org/officeDocument/2006/relationships/image" Target="../media/image29.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s>
</file>

<file path=ppt/slides/_rels/slide33.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79.png"/><Relationship Id="rId18" Type="http://schemas.openxmlformats.org/officeDocument/2006/relationships/image" Target="../media/image83.png"/><Relationship Id="rId26" Type="http://schemas.openxmlformats.org/officeDocument/2006/relationships/image" Target="../media/image92.png"/><Relationship Id="rId3" Type="http://schemas.openxmlformats.org/officeDocument/2006/relationships/image" Target="../media/image70.png"/><Relationship Id="rId21" Type="http://schemas.openxmlformats.org/officeDocument/2006/relationships/image" Target="../media/image86.png"/><Relationship Id="rId7" Type="http://schemas.openxmlformats.org/officeDocument/2006/relationships/image" Target="../media/image75.png"/><Relationship Id="rId12" Type="http://schemas.openxmlformats.org/officeDocument/2006/relationships/image" Target="../media/image27.png"/><Relationship Id="rId17" Type="http://schemas.openxmlformats.org/officeDocument/2006/relationships/image" Target="../media/image82.png"/><Relationship Id="rId25" Type="http://schemas.openxmlformats.org/officeDocument/2006/relationships/image" Target="../media/image90.png"/><Relationship Id="rId33" Type="http://schemas.openxmlformats.org/officeDocument/2006/relationships/image" Target="../media/image105.png"/><Relationship Id="rId2" Type="http://schemas.openxmlformats.org/officeDocument/2006/relationships/notesSlide" Target="../notesSlides/notesSlide33.xml"/><Relationship Id="rId16" Type="http://schemas.openxmlformats.org/officeDocument/2006/relationships/image" Target="../media/image81.png"/><Relationship Id="rId20" Type="http://schemas.openxmlformats.org/officeDocument/2006/relationships/image" Target="../media/image85.png"/><Relationship Id="rId29"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26.png"/><Relationship Id="rId24" Type="http://schemas.openxmlformats.org/officeDocument/2006/relationships/image" Target="../media/image89.png"/><Relationship Id="rId32" Type="http://schemas.openxmlformats.org/officeDocument/2006/relationships/image" Target="../media/image35.png"/><Relationship Id="rId5" Type="http://schemas.openxmlformats.org/officeDocument/2006/relationships/image" Target="../media/image73.png"/><Relationship Id="rId15" Type="http://schemas.openxmlformats.org/officeDocument/2006/relationships/image" Target="../media/image80.png"/><Relationship Id="rId23" Type="http://schemas.openxmlformats.org/officeDocument/2006/relationships/image" Target="../media/image88.png"/><Relationship Id="rId28" Type="http://schemas.openxmlformats.org/officeDocument/2006/relationships/image" Target="../media/image94.png"/><Relationship Id="rId10" Type="http://schemas.openxmlformats.org/officeDocument/2006/relationships/image" Target="../media/image78.png"/><Relationship Id="rId19" Type="http://schemas.openxmlformats.org/officeDocument/2006/relationships/image" Target="../media/image84.png"/><Relationship Id="rId31" Type="http://schemas.openxmlformats.org/officeDocument/2006/relationships/image" Target="../media/image34.png"/><Relationship Id="rId4" Type="http://schemas.openxmlformats.org/officeDocument/2006/relationships/image" Target="../media/image72.png"/><Relationship Id="rId9" Type="http://schemas.openxmlformats.org/officeDocument/2006/relationships/image" Target="../media/image77.png"/><Relationship Id="rId14" Type="http://schemas.openxmlformats.org/officeDocument/2006/relationships/image" Target="../media/image29.png"/><Relationship Id="rId22" Type="http://schemas.openxmlformats.org/officeDocument/2006/relationships/image" Target="../media/image87.png"/><Relationship Id="rId27" Type="http://schemas.openxmlformats.org/officeDocument/2006/relationships/image" Target="../media/image93.png"/><Relationship Id="rId30" Type="http://schemas.openxmlformats.org/officeDocument/2006/relationships/image" Target="../media/image33.png"/></Relationships>
</file>

<file path=ppt/slides/_rels/slide34.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79.png"/><Relationship Id="rId18" Type="http://schemas.openxmlformats.org/officeDocument/2006/relationships/image" Target="../media/image83.png"/><Relationship Id="rId26" Type="http://schemas.openxmlformats.org/officeDocument/2006/relationships/image" Target="../media/image92.png"/><Relationship Id="rId3" Type="http://schemas.openxmlformats.org/officeDocument/2006/relationships/image" Target="../media/image106.png"/><Relationship Id="rId21" Type="http://schemas.openxmlformats.org/officeDocument/2006/relationships/image" Target="../media/image102.png"/><Relationship Id="rId7" Type="http://schemas.openxmlformats.org/officeDocument/2006/relationships/image" Target="../media/image75.png"/><Relationship Id="rId12" Type="http://schemas.openxmlformats.org/officeDocument/2006/relationships/image" Target="../media/image27.png"/><Relationship Id="rId17" Type="http://schemas.openxmlformats.org/officeDocument/2006/relationships/image" Target="../media/image82.png"/><Relationship Id="rId25" Type="http://schemas.openxmlformats.org/officeDocument/2006/relationships/image" Target="../media/image90.png"/><Relationship Id="rId2" Type="http://schemas.openxmlformats.org/officeDocument/2006/relationships/notesSlide" Target="../notesSlides/notesSlide34.xml"/><Relationship Id="rId16" Type="http://schemas.openxmlformats.org/officeDocument/2006/relationships/image" Target="../media/image109.png"/><Relationship Id="rId20" Type="http://schemas.openxmlformats.org/officeDocument/2006/relationships/image" Target="../media/image8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26.png"/><Relationship Id="rId24" Type="http://schemas.openxmlformats.org/officeDocument/2006/relationships/image" Target="../media/image89.png"/><Relationship Id="rId32" Type="http://schemas.openxmlformats.org/officeDocument/2006/relationships/image" Target="../media/image111.png"/><Relationship Id="rId5" Type="http://schemas.openxmlformats.org/officeDocument/2006/relationships/image" Target="../media/image73.png"/><Relationship Id="rId15" Type="http://schemas.openxmlformats.org/officeDocument/2006/relationships/image" Target="../media/image108.png"/><Relationship Id="rId23" Type="http://schemas.openxmlformats.org/officeDocument/2006/relationships/image" Target="../media/image88.png"/><Relationship Id="rId28" Type="http://schemas.openxmlformats.org/officeDocument/2006/relationships/image" Target="../media/image94.png"/><Relationship Id="rId10" Type="http://schemas.openxmlformats.org/officeDocument/2006/relationships/image" Target="../media/image99.png"/><Relationship Id="rId19" Type="http://schemas.openxmlformats.org/officeDocument/2006/relationships/image" Target="../media/image84.png"/><Relationship Id="rId31" Type="http://schemas.openxmlformats.org/officeDocument/2006/relationships/image" Target="../media/image110.png"/><Relationship Id="rId4" Type="http://schemas.openxmlformats.org/officeDocument/2006/relationships/image" Target="../media/image107.png"/><Relationship Id="rId9" Type="http://schemas.openxmlformats.org/officeDocument/2006/relationships/image" Target="../media/image98.png"/><Relationship Id="rId14" Type="http://schemas.openxmlformats.org/officeDocument/2006/relationships/image" Target="../media/image29.png"/><Relationship Id="rId22" Type="http://schemas.openxmlformats.org/officeDocument/2006/relationships/image" Target="../media/image87.png"/><Relationship Id="rId27" Type="http://schemas.openxmlformats.org/officeDocument/2006/relationships/image" Target="../media/image93.png"/><Relationship Id="rId30"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3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3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3"/>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名古屋工業大学大学院 </a:t>
            </a:r>
            <a:r>
              <a:rPr kumimoji="1" lang="en-US" altLang="ja-JP" dirty="0"/>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r>
                  <a:rPr lang="ja-JP" altLang="en-US" dirty="0"/>
                  <a:t>ある独立集合</a:t>
                </a:r>
                <a14:m>
                  <m:oMath xmlns:m="http://schemas.openxmlformats.org/officeDocument/2006/math">
                    <m:r>
                      <a:rPr lang="en-US" altLang="ja-JP" i="1">
                        <a:latin typeface="Cambria Math" panose="02040503050406030204" pitchFamily="18" charset="0"/>
                      </a:rPr>
                      <m:t>𝐼</m:t>
                    </m:r>
                  </m:oMath>
                </a14:m>
                <a:r>
                  <a:rPr lang="ja-JP" altLang="en-US" dirty="0"/>
                  <a:t>に対して</a:t>
                </a:r>
                <a:r>
                  <a:rPr lang="en-US" altLang="ja-JP" dirty="0"/>
                  <a:t>,</a:t>
                </a:r>
                <a:r>
                  <a:rPr lang="ja-JP" altLang="en-US" dirty="0"/>
                  <a:t>サイズ</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rPr>
                      <m:t>)</m:t>
                    </m:r>
                  </m:oMath>
                </a14:m>
                <a:r>
                  <a:rPr lang="ja-JP" altLang="en-US" dirty="0"/>
                  <a:t>の</a:t>
                </a:r>
                <a14:m>
                  <m:oMath xmlns:m="http://schemas.openxmlformats.org/officeDocument/2006/math">
                    <m:r>
                      <a:rPr lang="en-US" altLang="ja-JP" i="1" dirty="0">
                        <a:latin typeface="Cambria Math" panose="02040503050406030204" pitchFamily="18" charset="0"/>
                      </a:rPr>
                      <m:t>𝐼</m:t>
                    </m:r>
                  </m:oMath>
                </a14:m>
                <a:r>
                  <a:rPr lang="ja-JP" altLang="en-US" dirty="0"/>
                  <a:t>の部分集合</a:t>
                </a:r>
                <a14:m>
                  <m:oMath xmlns:m="http://schemas.openxmlformats.org/officeDocument/2006/math">
                    <m:r>
                      <a:rPr lang="en-US" altLang="ja-JP" i="1">
                        <a:latin typeface="Cambria Math" panose="02040503050406030204" pitchFamily="18" charset="0"/>
                      </a:rPr>
                      <m:t>𝐼</m:t>
                    </m:r>
                    <m:r>
                      <a:rPr lang="en-US" altLang="ja-JP" i="1">
                        <a:latin typeface="Cambria Math" panose="02040503050406030204" pitchFamily="18" charset="0"/>
                      </a:rPr>
                      <m:t>′</m:t>
                    </m:r>
                  </m:oMath>
                </a14:m>
                <a:r>
                  <a:rPr lang="ja-JP" altLang="en-US" dirty="0"/>
                  <a:t>を取り除いて</a:t>
                </a:r>
                <a:br>
                  <a:rPr lang="en-US" altLang="ja-JP" dirty="0"/>
                </a:br>
                <a:r>
                  <a:rPr lang="ja-JP" altLang="en-US" dirty="0"/>
                  <a:t>サイズ</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𝑘</m:t>
                        </m:r>
                      </m:e>
                      <m:sup>
                        <m:r>
                          <a:rPr lang="en-US" altLang="ja-JP" i="1">
                            <a:latin typeface="Cambria Math" panose="02040503050406030204" pitchFamily="18" charset="0"/>
                          </a:rPr>
                          <m:t>′</m:t>
                        </m:r>
                      </m:sup>
                    </m:sSup>
                    <m:r>
                      <a:rPr lang="en-US" altLang="ja-JP" i="1">
                        <a:latin typeface="Cambria Math" panose="02040503050406030204" pitchFamily="18" charset="0"/>
                      </a:rPr>
                      <m:t>+1</m:t>
                    </m:r>
                  </m:oMath>
                </a14:m>
                <a:r>
                  <a:rPr lang="ja-JP" altLang="en-US" dirty="0"/>
                  <a:t>以上の</a:t>
                </a:r>
                <a14:m>
                  <m:oMath xmlns:m="http://schemas.openxmlformats.org/officeDocument/2006/math">
                    <m:r>
                      <a:rPr lang="en-US" altLang="ja-JP" i="1">
                        <a:latin typeface="Cambria Math" panose="02040503050406030204" pitchFamily="18" charset="0"/>
                      </a:rPr>
                      <m:t>𝑉</m:t>
                    </m:r>
                  </m:oMath>
                </a14:m>
                <a:r>
                  <a:rPr lang="ja-JP" altLang="en-US" dirty="0"/>
                  <a:t>の部分集合</a:t>
                </a:r>
                <a14:m>
                  <m:oMath xmlns:m="http://schemas.openxmlformats.org/officeDocument/2006/math">
                    <m:r>
                      <a:rPr lang="en-US" altLang="ja-JP" i="1">
                        <a:latin typeface="Cambria Math" panose="02040503050406030204" pitchFamily="18" charset="0"/>
                      </a:rPr>
                      <m:t>𝑆</m:t>
                    </m:r>
                  </m:oMath>
                </a14:m>
                <a:r>
                  <a:rPr lang="ja-JP" altLang="en-US" dirty="0"/>
                  <a:t>を</a:t>
                </a:r>
                <a14:m>
                  <m:oMath xmlns:m="http://schemas.openxmlformats.org/officeDocument/2006/math">
                    <m:r>
                      <a:rPr lang="en-US" altLang="ja-JP" i="1" dirty="0">
                        <a:latin typeface="Cambria Math" panose="02040503050406030204" pitchFamily="18" charset="0"/>
                      </a:rPr>
                      <m:t>𝐼</m:t>
                    </m:r>
                  </m:oMath>
                </a14:m>
                <a:r>
                  <a:rPr lang="ja-JP" altLang="en-US" dirty="0"/>
                  <a:t>に追加したものが</a:t>
                </a:r>
                <a:r>
                  <a:rPr lang="en-US" altLang="ja-JP" dirty="0"/>
                  <a:t>,</a:t>
                </a:r>
                <a:br>
                  <a:rPr lang="en-US" altLang="ja-JP" dirty="0"/>
                </a:br>
                <a:r>
                  <a:rPr lang="ja-JP" altLang="en-US" dirty="0"/>
                  <a:t>新たに独立集合になり得ないとき</a:t>
                </a:r>
                <a14:m>
                  <m:oMath xmlns:m="http://schemas.openxmlformats.org/officeDocument/2006/math">
                    <m:r>
                      <a:rPr lang="en-US" altLang="ja-JP" i="1">
                        <a:latin typeface="Cambria Math" panose="02040503050406030204" pitchFamily="18" charset="0"/>
                      </a:rPr>
                      <m:t>𝐼</m:t>
                    </m:r>
                  </m:oMath>
                </a14:m>
                <a:r>
                  <a:rPr lang="ja-JP" altLang="en-US" dirty="0"/>
                  <a:t>は</a:t>
                </a:r>
                <a14:m>
                  <m:oMath xmlns:m="http://schemas.openxmlformats.org/officeDocument/2006/math">
                    <m:r>
                      <a:rPr lang="en-US" altLang="ja-JP" i="1">
                        <a:latin typeface="Cambria Math" panose="02040503050406030204" pitchFamily="18" charset="0"/>
                      </a:rPr>
                      <m:t>𝑘</m:t>
                    </m:r>
                  </m:oMath>
                </a14:m>
                <a:r>
                  <a:rPr lang="en-US" altLang="ja-JP" dirty="0"/>
                  <a:t>-</a:t>
                </a:r>
                <a:r>
                  <a:rPr lang="ja-JP" altLang="en-US" dirty="0"/>
                  <a:t>極大独立集合</a:t>
                </a:r>
                <a:endParaRPr lang="en-US" altLang="ja-JP" dirty="0"/>
              </a:p>
              <a:p>
                <a:pPr lvl="1"/>
                <a:endParaRPr lang="en-US" altLang="ja-JP" dirty="0"/>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2" name="楕円 61">
            <a:extLst>
              <a:ext uri="{FF2B5EF4-FFF2-40B4-BE49-F238E27FC236}">
                <a16:creationId xmlns:a16="http://schemas.microsoft.com/office/drawing/2014/main" id="{4CAECD9A-4998-4E57-9695-E6E51C23A7D2}"/>
              </a:ext>
            </a:extLst>
          </p:cNvPr>
          <p:cNvSpPr/>
          <p:nvPr/>
        </p:nvSpPr>
        <p:spPr>
          <a:xfrm>
            <a:off x="2793010" y="4772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497A477-7AE6-48BA-8156-E3E2CE6C13D2}"/>
                  </a:ext>
                </a:extLst>
              </p:cNvPr>
              <p:cNvSpPr txBox="1"/>
              <p:nvPr/>
            </p:nvSpPr>
            <p:spPr>
              <a:xfrm>
                <a:off x="2970212" y="4741077"/>
                <a:ext cx="1099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solidFill>
                            <a:srgbClr val="FF0000"/>
                          </a:solidFill>
                          <a:latin typeface="Cambria Math" panose="02040503050406030204" pitchFamily="18" charset="0"/>
                        </a:rPr>
                        <m:t>∈</m:t>
                      </m:r>
                      <m:r>
                        <a:rPr kumimoji="1" lang="en-US" altLang="ja-JP" sz="2400" b="0" i="1" smtClean="0">
                          <a:solidFill>
                            <a:srgbClr val="FF0000"/>
                          </a:solidFill>
                          <a:latin typeface="Cambria Math" panose="02040503050406030204" pitchFamily="18" charset="0"/>
                        </a:rPr>
                        <m:t>𝐼</m:t>
                      </m:r>
                    </m:oMath>
                  </m:oMathPara>
                </a14:m>
                <a:endParaRPr kumimoji="1" lang="ja-JP" altLang="en-US" sz="2400" dirty="0">
                  <a:solidFill>
                    <a:srgbClr val="FF0000"/>
                  </a:solidFill>
                </a:endParaRPr>
              </a:p>
            </p:txBody>
          </p:sp>
        </mc:Choice>
        <mc:Fallback xmlns="">
          <p:sp>
            <p:nvSpPr>
              <p:cNvPr id="4" name="テキスト ボックス 3">
                <a:extLst>
                  <a:ext uri="{FF2B5EF4-FFF2-40B4-BE49-F238E27FC236}">
                    <a16:creationId xmlns:a16="http://schemas.microsoft.com/office/drawing/2014/main" id="{D497A477-7AE6-48BA-8156-E3E2CE6C13D2}"/>
                  </a:ext>
                </a:extLst>
              </p:cNvPr>
              <p:cNvSpPr txBox="1">
                <a:spLocks noRot="1" noChangeAspect="1" noMove="1" noResize="1" noEditPoints="1" noAdjustHandles="1" noChangeArrowheads="1" noChangeShapeType="1" noTextEdit="1"/>
              </p:cNvSpPr>
              <p:nvPr/>
            </p:nvSpPr>
            <p:spPr>
              <a:xfrm>
                <a:off x="2970212" y="4741077"/>
                <a:ext cx="109900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808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pPr lvl="1"/>
                <a:r>
                  <a:rPr lang="ja-JP" altLang="en-US" dirty="0"/>
                  <a:t>ある独立集合</a:t>
                </a:r>
                <a14:m>
                  <m:oMath xmlns:m="http://schemas.openxmlformats.org/officeDocument/2006/math">
                    <m:r>
                      <a:rPr lang="en-US" altLang="ja-JP" i="1">
                        <a:latin typeface="Cambria Math" panose="02040503050406030204" pitchFamily="18" charset="0"/>
                      </a:rPr>
                      <m:t>𝐼</m:t>
                    </m:r>
                  </m:oMath>
                </a14:m>
                <a:r>
                  <a:rPr lang="ja-JP" altLang="en-US" dirty="0"/>
                  <a:t>に対してサイズ</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oMath>
                </a14:m>
                <a:r>
                  <a:rPr lang="ja-JP" altLang="en-US" dirty="0"/>
                  <a:t>の</a:t>
                </a:r>
                <a14:m>
                  <m:oMath xmlns:m="http://schemas.openxmlformats.org/officeDocument/2006/math">
                    <m:r>
                      <a:rPr lang="en-US" altLang="ja-JP" i="1" dirty="0">
                        <a:latin typeface="Cambria Math" panose="02040503050406030204" pitchFamily="18" charset="0"/>
                      </a:rPr>
                      <m:t>𝐼</m:t>
                    </m:r>
                  </m:oMath>
                </a14:m>
                <a:r>
                  <a:rPr lang="ja-JP" altLang="en-US" dirty="0"/>
                  <a:t>の部分集合</a:t>
                </a:r>
                <a14:m>
                  <m:oMath xmlns:m="http://schemas.openxmlformats.org/officeDocument/2006/math">
                    <m:r>
                      <a:rPr lang="en-US" altLang="ja-JP" i="1">
                        <a:latin typeface="Cambria Math" panose="02040503050406030204" pitchFamily="18" charset="0"/>
                      </a:rPr>
                      <m:t>𝐼</m:t>
                    </m:r>
                    <m:r>
                      <a:rPr lang="en-US" altLang="ja-JP" i="1">
                        <a:latin typeface="Cambria Math" panose="02040503050406030204" pitchFamily="18" charset="0"/>
                      </a:rPr>
                      <m:t>′</m:t>
                    </m:r>
                  </m:oMath>
                </a14:m>
                <a:r>
                  <a:rPr lang="ja-JP" altLang="en-US" dirty="0"/>
                  <a:t>を取り除いて</a:t>
                </a:r>
                <a:br>
                  <a:rPr lang="en-US" altLang="ja-JP" dirty="0"/>
                </a:br>
                <a:r>
                  <a:rPr lang="ja-JP" altLang="en-US" dirty="0"/>
                  <a:t>サイズ</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𝑘</m:t>
                        </m:r>
                      </m:e>
                      <m:sup>
                        <m:r>
                          <a:rPr lang="en-US" altLang="ja-JP" i="1">
                            <a:latin typeface="Cambria Math" panose="02040503050406030204" pitchFamily="18" charset="0"/>
                          </a:rPr>
                          <m:t>′</m:t>
                        </m:r>
                      </m:sup>
                    </m:sSup>
                    <m:r>
                      <a:rPr lang="en-US" altLang="ja-JP" i="1">
                        <a:latin typeface="Cambria Math" panose="02040503050406030204" pitchFamily="18" charset="0"/>
                      </a:rPr>
                      <m:t>+1</m:t>
                    </m:r>
                  </m:oMath>
                </a14:m>
                <a:r>
                  <a:rPr lang="ja-JP" altLang="en-US" dirty="0"/>
                  <a:t>以上の</a:t>
                </a:r>
                <a14:m>
                  <m:oMath xmlns:m="http://schemas.openxmlformats.org/officeDocument/2006/math">
                    <m:r>
                      <a:rPr lang="en-US" altLang="ja-JP" i="1">
                        <a:latin typeface="Cambria Math" panose="02040503050406030204" pitchFamily="18" charset="0"/>
                      </a:rPr>
                      <m:t>𝑉</m:t>
                    </m:r>
                  </m:oMath>
                </a14:m>
                <a:r>
                  <a:rPr lang="ja-JP" altLang="en-US" dirty="0"/>
                  <a:t>の部分集合</a:t>
                </a:r>
                <a14:m>
                  <m:oMath xmlns:m="http://schemas.openxmlformats.org/officeDocument/2006/math">
                    <m:r>
                      <a:rPr lang="en-US" altLang="ja-JP" i="1">
                        <a:latin typeface="Cambria Math" panose="02040503050406030204" pitchFamily="18" charset="0"/>
                      </a:rPr>
                      <m:t>𝑆</m:t>
                    </m:r>
                  </m:oMath>
                </a14:m>
                <a:r>
                  <a:rPr lang="ja-JP" altLang="en-US" dirty="0"/>
                  <a:t>を</a:t>
                </a:r>
                <a14:m>
                  <m:oMath xmlns:m="http://schemas.openxmlformats.org/officeDocument/2006/math">
                    <m:r>
                      <a:rPr lang="en-US" altLang="ja-JP" i="1" dirty="0">
                        <a:latin typeface="Cambria Math" panose="02040503050406030204" pitchFamily="18" charset="0"/>
                      </a:rPr>
                      <m:t>𝐼</m:t>
                    </m:r>
                  </m:oMath>
                </a14:m>
                <a:r>
                  <a:rPr lang="ja-JP" altLang="en-US" dirty="0"/>
                  <a:t>に追加したものが新たに</a:t>
                </a:r>
                <a:br>
                  <a:rPr lang="en-US" altLang="ja-JP" dirty="0"/>
                </a:br>
                <a:r>
                  <a:rPr lang="ja-JP" altLang="en-US" dirty="0"/>
                  <a:t>独立集合になり得ないとき</a:t>
                </a:r>
                <a:r>
                  <a:rPr lang="en-US" altLang="ja-JP" dirty="0"/>
                  <a:t>, </a:t>
                </a:r>
                <a14:m>
                  <m:oMath xmlns:m="http://schemas.openxmlformats.org/officeDocument/2006/math">
                    <m:r>
                      <a:rPr lang="en-US" altLang="ja-JP" i="1">
                        <a:latin typeface="Cambria Math" panose="02040503050406030204" pitchFamily="18" charset="0"/>
                      </a:rPr>
                      <m:t>𝐼</m:t>
                    </m:r>
                  </m:oMath>
                </a14:m>
                <a:r>
                  <a:rPr lang="ja-JP" altLang="en-US" dirty="0"/>
                  <a:t>は</a:t>
                </a:r>
                <a14:m>
                  <m:oMath xmlns:m="http://schemas.openxmlformats.org/officeDocument/2006/math">
                    <m:r>
                      <a:rPr lang="en-US" altLang="ja-JP" i="1">
                        <a:latin typeface="Cambria Math" panose="02040503050406030204" pitchFamily="18" charset="0"/>
                      </a:rPr>
                      <m:t>𝑘</m:t>
                    </m:r>
                  </m:oMath>
                </a14:m>
                <a:r>
                  <a:rPr lang="en-US" altLang="ja-JP" dirty="0"/>
                  <a:t>-</a:t>
                </a:r>
                <a:r>
                  <a:rPr lang="ja-JP" altLang="en-US" dirty="0"/>
                  <a:t>極大独立集合</a:t>
                </a:r>
                <a:endParaRPr lang="en-US" altLang="ja-JP" dirty="0"/>
              </a:p>
              <a:p>
                <a:pPr lvl="1"/>
                <a:endParaRPr lang="en-US" altLang="ja-JP" dirty="0"/>
              </a:p>
              <a:p>
                <a:endParaRPr lang="en-US" altLang="ja-JP" dirty="0"/>
              </a:p>
              <a:p>
                <a:endParaRPr lang="en-US" altLang="ja-JP" dirty="0"/>
              </a:p>
              <a:p>
                <a:endParaRPr lang="en-US" altLang="ja-JP" dirty="0"/>
              </a:p>
              <a:p>
                <a:endParaRPr lang="en-US" altLang="ja-JP" dirty="0"/>
              </a:p>
              <a:p>
                <a:pPr marL="0" indent="0">
                  <a:buNone/>
                </a:pP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191942" y="4878621"/>
            <a:ext cx="1130279" cy="400110"/>
          </a:xfrm>
          <a:prstGeom prst="rect">
            <a:avLst/>
          </a:prstGeom>
          <a:noFill/>
        </p:spPr>
        <p:txBody>
          <a:bodyPr wrap="square" rtlCol="0">
            <a:spAutoFit/>
          </a:bodyPr>
          <a:lstStyle/>
          <a:p>
            <a:r>
              <a:rPr kumimoji="1" lang="en-US" altLang="ja-JP" sz="2000" dirty="0">
                <a:solidFill>
                  <a:srgbClr val="FF0000"/>
                </a:solidFill>
              </a:rPr>
              <a:t>1-MIS</a:t>
            </a:r>
            <a:endParaRPr kumimoji="1" lang="ja-JP" altLang="en-US" sz="2000" dirty="0">
              <a:solidFill>
                <a:srgbClr val="FF0000"/>
              </a:solidFill>
            </a:endParaRPr>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3895163" y="4881815"/>
            <a:ext cx="1814751" cy="400110"/>
          </a:xfrm>
          <a:prstGeom prst="rect">
            <a:avLst/>
          </a:prstGeom>
          <a:noFill/>
        </p:spPr>
        <p:txBody>
          <a:bodyPr wrap="square" rtlCol="0">
            <a:spAutoFit/>
          </a:bodyPr>
          <a:lstStyle/>
          <a:p>
            <a:r>
              <a:rPr kumimoji="1" lang="en-US" altLang="ja-JP" sz="2000" dirty="0">
                <a:solidFill>
                  <a:srgbClr val="FF0000"/>
                </a:solidFill>
              </a:rPr>
              <a:t>1-MIS</a:t>
            </a:r>
            <a:r>
              <a:rPr kumimoji="1" lang="ja-JP" altLang="en-US" sz="2000" dirty="0">
                <a:solidFill>
                  <a:srgbClr val="FF0000"/>
                </a:solidFill>
              </a:rPr>
              <a:t>でない</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BE8D957-2A60-46B1-9F65-A4C5E109C807}"/>
                  </a:ext>
                </a:extLst>
              </p:cNvPr>
              <p:cNvSpPr txBox="1"/>
              <p:nvPr/>
            </p:nvSpPr>
            <p:spPr>
              <a:xfrm>
                <a:off x="7009098" y="4564150"/>
                <a:ext cx="6434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accent2"/>
                          </a:solidFill>
                          <a:latin typeface="Cambria Math" panose="02040503050406030204" pitchFamily="18" charset="0"/>
                        </a:rPr>
                        <m:t>𝑆</m:t>
                      </m:r>
                    </m:oMath>
                  </m:oMathPara>
                </a14:m>
                <a:endParaRPr kumimoji="1" lang="ja-JP" altLang="en-US" dirty="0">
                  <a:solidFill>
                    <a:schemeClr val="accent2"/>
                  </a:solidFill>
                </a:endParaRPr>
              </a:p>
            </p:txBody>
          </p:sp>
        </mc:Choice>
        <mc:Fallback xmlns="">
          <p:sp>
            <p:nvSpPr>
              <p:cNvPr id="19" name="テキスト ボックス 18">
                <a:extLst>
                  <a:ext uri="{FF2B5EF4-FFF2-40B4-BE49-F238E27FC236}">
                    <a16:creationId xmlns:a16="http://schemas.microsoft.com/office/drawing/2014/main" id="{DBE8D957-2A60-46B1-9F65-A4C5E109C807}"/>
                  </a:ext>
                </a:extLst>
              </p:cNvPr>
              <p:cNvSpPr txBox="1">
                <a:spLocks noRot="1" noChangeAspect="1" noMove="1" noResize="1" noEditPoints="1" noAdjustHandles="1" noChangeArrowheads="1" noChangeShapeType="1" noTextEdit="1"/>
              </p:cNvSpPr>
              <p:nvPr/>
            </p:nvSpPr>
            <p:spPr>
              <a:xfrm>
                <a:off x="7009098" y="4564150"/>
                <a:ext cx="643467"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190470C5-A949-47AD-9A5C-224E551709A3}"/>
                  </a:ext>
                </a:extLst>
              </p:cNvPr>
              <p:cNvSpPr txBox="1"/>
              <p:nvPr/>
            </p:nvSpPr>
            <p:spPr>
              <a:xfrm>
                <a:off x="6527651" y="3783366"/>
                <a:ext cx="6434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rgbClr val="00B0F0"/>
                          </a:solidFill>
                          <a:latin typeface="Cambria Math" panose="02040503050406030204" pitchFamily="18" charset="0"/>
                        </a:rPr>
                        <m:t>𝐼</m:t>
                      </m:r>
                      <m:r>
                        <a:rPr kumimoji="1" lang="en-US" altLang="ja-JP" sz="2400" b="0" i="1" smtClean="0">
                          <a:solidFill>
                            <a:srgbClr val="00B0F0"/>
                          </a:solidFill>
                          <a:latin typeface="Cambria Math" panose="02040503050406030204" pitchFamily="18" charset="0"/>
                        </a:rPr>
                        <m:t>′</m:t>
                      </m:r>
                    </m:oMath>
                  </m:oMathPara>
                </a14:m>
                <a:endParaRPr kumimoji="1" lang="ja-JP" altLang="en-US" dirty="0">
                  <a:solidFill>
                    <a:srgbClr val="00B0F0"/>
                  </a:solidFill>
                </a:endParaRPr>
              </a:p>
            </p:txBody>
          </p:sp>
        </mc:Choice>
        <mc:Fallback xmlns="">
          <p:sp>
            <p:nvSpPr>
              <p:cNvPr id="84" name="テキスト ボックス 83">
                <a:extLst>
                  <a:ext uri="{FF2B5EF4-FFF2-40B4-BE49-F238E27FC236}">
                    <a16:creationId xmlns:a16="http://schemas.microsoft.com/office/drawing/2014/main" id="{190470C5-A949-47AD-9A5C-224E551709A3}"/>
                  </a:ext>
                </a:extLst>
              </p:cNvPr>
              <p:cNvSpPr txBox="1">
                <a:spLocks noRot="1" noChangeAspect="1" noMove="1" noResize="1" noEditPoints="1" noAdjustHandles="1" noChangeArrowheads="1" noChangeShapeType="1" noTextEdit="1"/>
              </p:cNvSpPr>
              <p:nvPr/>
            </p:nvSpPr>
            <p:spPr>
              <a:xfrm>
                <a:off x="6527651" y="3783366"/>
                <a:ext cx="643467" cy="461665"/>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757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定義より</a:t>
                </a:r>
                <a:r>
                  <a:rPr lang="en-US" altLang="ja-JP" dirty="0"/>
                  <a:t>,</a:t>
                </a:r>
                <a:r>
                  <a:rPr lang="ja-JP" altLang="en-US" dirty="0"/>
                  <a:t>通常の極大独立集合は</a:t>
                </a:r>
                <a:r>
                  <a:rPr lang="en-US" altLang="ja-JP" dirty="0"/>
                  <a:t>0-MIS,</a:t>
                </a:r>
                <a:br>
                  <a:rPr lang="en-US" altLang="ja-JP" dirty="0"/>
                </a:br>
                <a:r>
                  <a:rPr lang="ja-JP" altLang="en-US" dirty="0"/>
                  <a:t>最大独立集合は</a:t>
                </a:r>
                <a14:m>
                  <m:oMath xmlns:m="http://schemas.openxmlformats.org/officeDocument/2006/math">
                    <m:r>
                      <a:rPr lang="en-US" altLang="ja-JP" b="0" i="1" smtClean="0">
                        <a:latin typeface="Cambria Math" panose="02040503050406030204" pitchFamily="18" charset="0"/>
                      </a:rPr>
                      <m:t>𝑛</m:t>
                    </m:r>
                  </m:oMath>
                </a14:m>
                <a:r>
                  <a:rPr lang="en-US" altLang="ja-JP" dirty="0"/>
                  <a:t>-MIS</a:t>
                </a:r>
              </a:p>
              <a:p>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(1)</m:t>
                    </m:r>
                  </m:oMath>
                </a14:m>
                <a:r>
                  <a:rPr lang="ja-JP" altLang="en-US" dirty="0"/>
                  <a:t>に対する</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問題は</a:t>
                </a:r>
                <a:r>
                  <a:rPr lang="ja-JP" altLang="en-US" b="0" dirty="0"/>
                  <a:t>単純な局所探索法で</a:t>
                </a:r>
                <a:br>
                  <a:rPr lang="en-US" altLang="ja-JP" b="0" dirty="0"/>
                </a:br>
                <a:r>
                  <a:rPr lang="ja-JP" altLang="en-US" b="0" dirty="0"/>
                  <a:t>多項式</a:t>
                </a:r>
                <a:r>
                  <a:rPr lang="ja-JP" altLang="en-US" dirty="0"/>
                  <a:t>時間で計算可能</a:t>
                </a:r>
                <a:endParaRPr lang="en-US" altLang="ja-JP" dirty="0"/>
              </a:p>
              <a:p>
                <a:pPr lvl="1"/>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は多項式時間のローカル計算のみを許容する</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モデルにおいても取り扱うことが可能</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198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検証問題に関して</a:t>
                </a:r>
                <a:br>
                  <a:rPr lang="en-US" altLang="ja-JP" dirty="0"/>
                </a:br>
                <a:r>
                  <a:rPr lang="ja-JP" altLang="en-US" dirty="0"/>
                  <a:t>以下の結果が成立することを示した</a:t>
                </a:r>
                <a:endParaRPr kumimoji="1" lang="en-US" altLang="ja-JP" dirty="0"/>
              </a:p>
              <a:p>
                <a:pPr lvl="1"/>
                <a:r>
                  <a:rPr kumimoji="1" lang="en-US" altLang="ja-JP" dirty="0"/>
                  <a:t>1-MIS</a:t>
                </a:r>
                <a:r>
                  <a:rPr kumimoji="1" lang="ja-JP" altLang="en-US" dirty="0"/>
                  <a:t>検証問題</a:t>
                </a:r>
                <a:r>
                  <a:rPr lang="ja-JP" altLang="en-US" dirty="0"/>
                  <a:t>を</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ラウンドで解くアルゴリズムが存在</a:t>
                </a:r>
                <a:endParaRPr kumimoji="1" lang="en-US" altLang="ja-JP" dirty="0"/>
              </a:p>
              <a:p>
                <a:pPr lvl="1"/>
                <a:r>
                  <a:rPr lang="en-US" altLang="ja-JP" dirty="0"/>
                  <a:t>2-MIS</a:t>
                </a:r>
                <a:r>
                  <a:rPr lang="ja-JP" altLang="en-US" dirty="0"/>
                  <a:t>検証問題を解く任意のアルゴリズムの</a:t>
                </a:r>
                <a:br>
                  <a:rPr lang="en-US" altLang="ja-JP" dirty="0"/>
                </a:br>
                <a:r>
                  <a:rPr lang="ja-JP" altLang="en-US" dirty="0"/>
                  <a:t>最悪時実行ラウンド数は</a:t>
                </a: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a:t>
                </a:r>
                <a:endParaRPr lang="en-US" altLang="ja-JP" dirty="0"/>
              </a:p>
              <a:p>
                <a:pPr lvl="1"/>
                <a:r>
                  <a:rPr lang="en-US" altLang="ja-JP" dirty="0"/>
                  <a:t>3-MIS</a:t>
                </a:r>
                <a:r>
                  <a:rPr lang="ja-JP" altLang="en-US" dirty="0"/>
                  <a:t>検証問題を解く任意のアルゴリズムの</a:t>
                </a:r>
                <a:br>
                  <a:rPr lang="en-US" altLang="ja-JP" dirty="0"/>
                </a:br>
                <a:r>
                  <a:rPr lang="ja-JP" altLang="en-US" dirty="0"/>
                  <a:t>最悪時実行ラウンド数は</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a:p>
                <a:pPr lvl="1"/>
                <a:r>
                  <a:rPr lang="ja-JP" altLang="en-US" dirty="0"/>
                  <a:t>任意の自然数</a:t>
                </a:r>
                <a14:m>
                  <m:oMath xmlns:m="http://schemas.openxmlformats.org/officeDocument/2006/math">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oMath>
                </a14:m>
                <a:r>
                  <a:rPr lang="ja-JP" altLang="en-US" dirty="0"/>
                  <a:t>に対して</a:t>
                </a:r>
                <a:r>
                  <a:rPr lang="en-US" altLang="ja-JP" dirty="0"/>
                  <a:t>,</a:t>
                </a:r>
                <a14:m>
                  <m:oMath xmlns:m="http://schemas.openxmlformats.org/officeDocument/2006/math">
                    <m:r>
                      <a:rPr lang="en-US" altLang="ja-JP" b="0" i="1" smtClean="0">
                        <a:latin typeface="Cambria Math" panose="02040503050406030204" pitchFamily="18" charset="0"/>
                      </a:rPr>
                      <m:t>(4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oMath>
                </a14:m>
                <a:r>
                  <a:rPr lang="en-US" altLang="ja-JP" dirty="0"/>
                  <a:t>-MIS</a:t>
                </a:r>
                <a:r>
                  <a:rPr lang="ja-JP" altLang="en-US" dirty="0"/>
                  <a:t>検証問題を解く</a:t>
                </a:r>
                <a:br>
                  <a:rPr lang="en-US" altLang="ja-JP" dirty="0"/>
                </a:br>
                <a:r>
                  <a:rPr lang="ja-JP" altLang="en-US" dirty="0"/>
                  <a:t>任意のアルゴリズムの最悪時実行ラウンド数は</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検証問題に関して</a:t>
                </a:r>
                <a:br>
                  <a:rPr lang="en-US" altLang="ja-JP" dirty="0"/>
                </a:br>
                <a:r>
                  <a:rPr lang="ja-JP" altLang="en-US" dirty="0"/>
                  <a:t>以下の結果が成立することを示した</a:t>
                </a:r>
                <a:endParaRPr kumimoji="1" lang="en-US" altLang="ja-JP" dirty="0"/>
              </a:p>
              <a:p>
                <a:pPr lvl="1"/>
                <a:r>
                  <a:rPr kumimoji="1" lang="en-US" altLang="ja-JP" dirty="0">
                    <a:solidFill>
                      <a:schemeClr val="bg1">
                        <a:lumMod val="85000"/>
                      </a:schemeClr>
                    </a:solidFill>
                  </a:rPr>
                  <a:t>1-MIS</a:t>
                </a:r>
                <a:r>
                  <a:rPr kumimoji="1" lang="ja-JP" altLang="en-US" dirty="0">
                    <a:solidFill>
                      <a:schemeClr val="bg1">
                        <a:lumMod val="85000"/>
                      </a:schemeClr>
                    </a:solidFill>
                  </a:rPr>
                  <a:t>検証問題</a:t>
                </a:r>
                <a:r>
                  <a:rPr lang="ja-JP" altLang="en-US" dirty="0">
                    <a:solidFill>
                      <a:schemeClr val="bg1">
                        <a:lumMod val="85000"/>
                      </a:schemeClr>
                    </a:solidFill>
                  </a:rPr>
                  <a:t>を</a:t>
                </a:r>
                <a14:m>
                  <m:oMath xmlns:m="http://schemas.openxmlformats.org/officeDocument/2006/math">
                    <m:r>
                      <a:rPr kumimoji="1" lang="en-US" altLang="ja-JP" b="0" i="1" smtClean="0">
                        <a:solidFill>
                          <a:schemeClr val="bg1">
                            <a:lumMod val="85000"/>
                          </a:schemeClr>
                        </a:solidFill>
                        <a:latin typeface="Cambria Math" panose="02040503050406030204" pitchFamily="18" charset="0"/>
                      </a:rPr>
                      <m:t>𝑂</m:t>
                    </m:r>
                    <m:r>
                      <a:rPr kumimoji="1" lang="en-US" altLang="ja-JP" b="0" i="1" smtClean="0">
                        <a:solidFill>
                          <a:schemeClr val="bg1">
                            <a:lumMod val="85000"/>
                          </a:schemeClr>
                        </a:solidFill>
                        <a:latin typeface="Cambria Math" panose="02040503050406030204" pitchFamily="18" charset="0"/>
                      </a:rPr>
                      <m:t>(1)</m:t>
                    </m:r>
                  </m:oMath>
                </a14:m>
                <a:r>
                  <a:rPr kumimoji="1" lang="ja-JP" altLang="en-US" dirty="0">
                    <a:solidFill>
                      <a:schemeClr val="bg1">
                        <a:lumMod val="85000"/>
                      </a:schemeClr>
                    </a:solidFill>
                  </a:rPr>
                  <a:t>ラウンドで解くアルゴリズムが存在</a:t>
                </a:r>
                <a:endParaRPr kumimoji="1" lang="en-US" altLang="ja-JP" dirty="0">
                  <a:solidFill>
                    <a:schemeClr val="bg1">
                      <a:lumMod val="85000"/>
                    </a:schemeClr>
                  </a:solidFill>
                </a:endParaRPr>
              </a:p>
              <a:p>
                <a:pPr lvl="1"/>
                <a:r>
                  <a:rPr lang="en-US" altLang="ja-JP" dirty="0">
                    <a:solidFill>
                      <a:schemeClr val="bg1">
                        <a:lumMod val="85000"/>
                      </a:schemeClr>
                    </a:solidFill>
                  </a:rPr>
                  <a:t>2-MIS</a:t>
                </a:r>
                <a:r>
                  <a:rPr lang="ja-JP" altLang="en-US" dirty="0">
                    <a:solidFill>
                      <a:schemeClr val="bg1">
                        <a:lumMod val="85000"/>
                      </a:schemeClr>
                    </a:solidFill>
                  </a:rPr>
                  <a:t>検証問題を解く任意のアルゴリズムの</a:t>
                </a:r>
                <a:br>
                  <a:rPr lang="en-US" altLang="ja-JP" dirty="0">
                    <a:solidFill>
                      <a:schemeClr val="bg1">
                        <a:lumMod val="85000"/>
                      </a:schemeClr>
                    </a:solidFill>
                  </a:rPr>
                </a:br>
                <a:r>
                  <a:rPr lang="ja-JP" altLang="en-US" dirty="0">
                    <a:solidFill>
                      <a:schemeClr val="bg1">
                        <a:lumMod val="85000"/>
                      </a:schemeClr>
                    </a:solidFill>
                  </a:rPr>
                  <a:t>最悪時実行ラウンド数は</a:t>
                </a:r>
                <a14:m>
                  <m:oMath xmlns:m="http://schemas.openxmlformats.org/officeDocument/2006/math">
                    <m:acc>
                      <m:accPr>
                        <m:chr m:val="̃"/>
                        <m:ctrlPr>
                          <a:rPr lang="el-GR" altLang="ja-JP" i="1" smtClean="0">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smtClean="0">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ad>
                      <m:radPr>
                        <m:degHide m:val="on"/>
                        <m:ctrlPr>
                          <a:rPr lang="en-US" altLang="ja-JP" i="1" smtClean="0">
                            <a:solidFill>
                              <a:schemeClr val="bg1">
                                <a:lumMod val="85000"/>
                              </a:schemeClr>
                            </a:solidFill>
                            <a:latin typeface="Cambria Math" panose="02040503050406030204" pitchFamily="18" charset="0"/>
                          </a:rPr>
                        </m:ctrlPr>
                      </m:radPr>
                      <m:deg/>
                      <m:e>
                        <m:r>
                          <a:rPr lang="en-US" altLang="ja-JP" b="0" i="1" smtClean="0">
                            <a:solidFill>
                              <a:schemeClr val="bg1">
                                <a:lumMod val="85000"/>
                              </a:schemeClr>
                            </a:solidFill>
                            <a:latin typeface="Cambria Math" panose="02040503050406030204" pitchFamily="18" charset="0"/>
                          </a:rPr>
                          <m:t>𝑛</m:t>
                        </m:r>
                      </m:e>
                    </m:rad>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a:t>
                </a:r>
                <a:endParaRPr lang="en-US" altLang="ja-JP" dirty="0">
                  <a:solidFill>
                    <a:schemeClr val="bg1">
                      <a:lumMod val="85000"/>
                    </a:schemeClr>
                  </a:solidFill>
                </a:endParaRPr>
              </a:p>
              <a:p>
                <a:pPr lvl="1"/>
                <a:r>
                  <a:rPr lang="en-US" altLang="ja-JP" dirty="0">
                    <a:solidFill>
                      <a:srgbClr val="FF0000"/>
                    </a:solidFill>
                  </a:rPr>
                  <a:t>3-MIS</a:t>
                </a:r>
                <a:r>
                  <a:rPr lang="ja-JP" altLang="en-US" dirty="0">
                    <a:solidFill>
                      <a:srgbClr val="FF0000"/>
                    </a:solidFill>
                  </a:rPr>
                  <a:t>検証問題を解く任意のアルゴリズムの</a:t>
                </a:r>
                <a:br>
                  <a:rPr lang="en-US" altLang="ja-JP" dirty="0">
                    <a:solidFill>
                      <a:srgbClr val="FF0000"/>
                    </a:solidFill>
                  </a:rPr>
                </a:br>
                <a:r>
                  <a:rPr lang="ja-JP" altLang="en-US" dirty="0">
                    <a:solidFill>
                      <a:srgbClr val="FF0000"/>
                    </a:solidFill>
                  </a:rPr>
                  <a:t>最悪時実行ラウンド数は</a:t>
                </a:r>
                <a14:m>
                  <m:oMath xmlns:m="http://schemas.openxmlformats.org/officeDocument/2006/math">
                    <m:acc>
                      <m:accPr>
                        <m:chr m:val="̃"/>
                        <m:ctrlPr>
                          <a:rPr lang="en-US" altLang="ja-JP" i="1">
                            <a:solidFill>
                              <a:srgbClr val="FF0000"/>
                            </a:solidFill>
                            <a:latin typeface="Cambria Math" panose="02040503050406030204" pitchFamily="18" charset="0"/>
                            <a:ea typeface="Cambria Math" panose="02040503050406030204" pitchFamily="18" charset="0"/>
                          </a:rPr>
                        </m:ctrlPr>
                      </m:accPr>
                      <m:e>
                        <m:r>
                          <m:rPr>
                            <m:sty m:val="p"/>
                          </m:rPr>
                          <a:rPr lang="el-GR" altLang="ja-JP" i="1">
                            <a:solidFill>
                              <a:srgbClr val="FF0000"/>
                            </a:solidFill>
                            <a:latin typeface="Cambria Math" panose="02040503050406030204" pitchFamily="18" charset="0"/>
                            <a:ea typeface="Cambria Math" panose="02040503050406030204" pitchFamily="18" charset="0"/>
                          </a:rPr>
                          <m:t>Ω</m:t>
                        </m:r>
                      </m:e>
                    </m:acc>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m:t>
                    </m:r>
                  </m:oMath>
                </a14:m>
                <a:r>
                  <a:rPr lang="ja-JP" altLang="en-US" dirty="0">
                    <a:solidFill>
                      <a:srgbClr val="FF0000"/>
                    </a:solidFill>
                  </a:rPr>
                  <a:t>ラウンド</a:t>
                </a:r>
                <a:endParaRPr lang="en-US" altLang="ja-JP" dirty="0">
                  <a:solidFill>
                    <a:srgbClr val="FF0000"/>
                  </a:solidFill>
                </a:endParaRPr>
              </a:p>
              <a:p>
                <a:pPr lvl="1"/>
                <a:r>
                  <a:rPr lang="ja-JP" altLang="en-US" dirty="0">
                    <a:solidFill>
                      <a:schemeClr val="bg1">
                        <a:lumMod val="85000"/>
                      </a:schemeClr>
                    </a:solidFill>
                  </a:rPr>
                  <a:t>任意の自然数</a:t>
                </a:r>
                <a14:m>
                  <m:oMath xmlns:m="http://schemas.openxmlformats.org/officeDocument/2006/math">
                    <m:r>
                      <a:rPr lang="en-US" altLang="ja-JP" b="0" i="1" smtClean="0">
                        <a:solidFill>
                          <a:schemeClr val="bg1">
                            <a:lumMod val="85000"/>
                          </a:schemeClr>
                        </a:solidFill>
                        <a:latin typeface="Cambria Math" panose="02040503050406030204" pitchFamily="18" charset="0"/>
                      </a:rPr>
                      <m:t>𝑙</m:t>
                    </m:r>
                    <m:r>
                      <a:rPr lang="en-US" altLang="ja-JP" b="0" i="1" smtClean="0">
                        <a:solidFill>
                          <a:schemeClr val="bg1">
                            <a:lumMod val="85000"/>
                          </a:schemeClr>
                        </a:solidFill>
                        <a:latin typeface="Cambria Math" panose="02040503050406030204" pitchFamily="18" charset="0"/>
                        <a:ea typeface="Cambria Math" panose="02040503050406030204" pitchFamily="18" charset="0"/>
                      </a:rPr>
                      <m:t>≥1</m:t>
                    </m:r>
                  </m:oMath>
                </a14:m>
                <a:r>
                  <a:rPr lang="ja-JP" altLang="en-US" dirty="0">
                    <a:solidFill>
                      <a:schemeClr val="bg1">
                        <a:lumMod val="85000"/>
                      </a:schemeClr>
                    </a:solidFill>
                  </a:rPr>
                  <a:t>に対して</a:t>
                </a:r>
                <a:r>
                  <a:rPr lang="en-US" altLang="ja-JP" dirty="0">
                    <a:solidFill>
                      <a:schemeClr val="bg1">
                        <a:lumMod val="85000"/>
                      </a:schemeClr>
                    </a:solidFill>
                  </a:rPr>
                  <a:t>,</a:t>
                </a:r>
                <a14:m>
                  <m:oMath xmlns:m="http://schemas.openxmlformats.org/officeDocument/2006/math">
                    <m:r>
                      <a:rPr lang="en-US" altLang="ja-JP" b="0" i="1" smtClean="0">
                        <a:solidFill>
                          <a:schemeClr val="bg1">
                            <a:lumMod val="85000"/>
                          </a:schemeClr>
                        </a:solidFill>
                        <a:latin typeface="Cambria Math" panose="02040503050406030204" pitchFamily="18" charset="0"/>
                      </a:rPr>
                      <m:t>(4</m:t>
                    </m:r>
                    <m:r>
                      <a:rPr lang="en-US" altLang="ja-JP" b="0" i="1" smtClean="0">
                        <a:solidFill>
                          <a:schemeClr val="bg1">
                            <a:lumMod val="85000"/>
                          </a:schemeClr>
                        </a:solidFill>
                        <a:latin typeface="Cambria Math" panose="02040503050406030204" pitchFamily="18" charset="0"/>
                      </a:rPr>
                      <m:t>𝑙</m:t>
                    </m:r>
                    <m:r>
                      <a:rPr lang="en-US" altLang="ja-JP" b="0" i="1" smtClean="0">
                        <a:solidFill>
                          <a:schemeClr val="bg1">
                            <a:lumMod val="85000"/>
                          </a:schemeClr>
                        </a:solidFill>
                        <a:latin typeface="Cambria Math" panose="02040503050406030204" pitchFamily="18" charset="0"/>
                      </a:rPr>
                      <m:t>+5)</m:t>
                    </m:r>
                  </m:oMath>
                </a14:m>
                <a:r>
                  <a:rPr lang="en-US" altLang="ja-JP" dirty="0">
                    <a:solidFill>
                      <a:schemeClr val="bg1">
                        <a:lumMod val="85000"/>
                      </a:schemeClr>
                    </a:solidFill>
                  </a:rPr>
                  <a:t>-MIS</a:t>
                </a:r>
                <a:r>
                  <a:rPr lang="ja-JP" altLang="en-US" dirty="0">
                    <a:solidFill>
                      <a:schemeClr val="bg1">
                        <a:lumMod val="85000"/>
                      </a:schemeClr>
                    </a:solidFill>
                  </a:rPr>
                  <a:t>検証問題を解く</a:t>
                </a:r>
                <a:br>
                  <a:rPr lang="en-US" altLang="ja-JP" dirty="0">
                    <a:solidFill>
                      <a:schemeClr val="bg1">
                        <a:lumMod val="85000"/>
                      </a:schemeClr>
                    </a:solidFill>
                  </a:rPr>
                </a:br>
                <a:r>
                  <a:rPr lang="ja-JP" altLang="en-US" dirty="0">
                    <a:solidFill>
                      <a:schemeClr val="bg1">
                        <a:lumMod val="85000"/>
                      </a:schemeClr>
                    </a:solidFill>
                  </a:rPr>
                  <a:t>任意のアルゴリズムの最悪時実行ラウンド数は</a:t>
                </a:r>
                <a14:m>
                  <m:oMath xmlns:m="http://schemas.openxmlformats.org/officeDocument/2006/math">
                    <m:acc>
                      <m:accPr>
                        <m:chr m:val="̃"/>
                        <m:ctrlPr>
                          <a:rPr lang="en-US" altLang="ja-JP" i="1">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
                      <a:rPr lang="en-US" altLang="ja-JP" i="1">
                        <a:solidFill>
                          <a:schemeClr val="bg1">
                            <a:lumMod val="85000"/>
                          </a:schemeClr>
                        </a:solidFill>
                        <a:latin typeface="Cambria Math" panose="02040503050406030204" pitchFamily="18" charset="0"/>
                      </a:rPr>
                      <m:t>𝑛</m:t>
                    </m:r>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a:t>
                </a:r>
                <a:endParaRPr lang="en-US" altLang="ja-JP" dirty="0">
                  <a:solidFill>
                    <a:schemeClr val="bg1">
                      <a:lumMod val="85000"/>
                    </a:schemeClr>
                  </a:solidFill>
                </a:endParaRPr>
              </a:p>
              <a:p>
                <a:r>
                  <a:rPr lang="ja-JP" altLang="en-US" dirty="0"/>
                  <a:t>上記の下界の証明のアイデアは</a:t>
                </a:r>
                <a:br>
                  <a:rPr lang="en-US" altLang="ja-JP" dirty="0"/>
                </a:br>
                <a:r>
                  <a:rPr lang="en-US" altLang="ja-JP" dirty="0"/>
                  <a:t>2</a:t>
                </a:r>
                <a:r>
                  <a:rPr lang="ja-JP" altLang="en-US" dirty="0"/>
                  <a:t>者間通信複雑性からの帰着を用いている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44765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ja-JP" altLang="en-US" dirty="0"/>
                  <a:t>アリスとボブの計算能力は無限とする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69318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r>
                  <a:rPr lang="ja-JP" altLang="en-US" dirty="0"/>
                  <a:t>目的</a:t>
                </a:r>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b="0" i="0" smtClean="0">
                            <a:latin typeface="Cambria Math" panose="02040503050406030204" pitchFamily="18" charset="0"/>
                          </a:rPr>
                          <m:t>DISJ</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𝑖</m:t>
                            </m:r>
                          </m:sub>
                        </m:sSub>
                      </m:e>
                    </m:nary>
                  </m:oMath>
                </a14:m>
                <a:r>
                  <a:rPr kumimoji="1" lang="ja-JP" altLang="en-US" dirty="0"/>
                  <a:t>を計算すること</a:t>
                </a:r>
                <a:endParaRPr kumimoji="1" lang="en-US" altLang="ja-JP" dirty="0"/>
              </a:p>
              <a:p>
                <a:pPr lvl="1"/>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0" i="1" smtClean="0">
                        <a:latin typeface="Cambria Math" panose="02040503050406030204" pitchFamily="18" charset="0"/>
                      </a:rPr>
                      <m:t>=1</m:t>
                    </m:r>
                  </m:oMath>
                </a14:m>
                <a:r>
                  <a:rPr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𝑛</m:t>
                        </m:r>
                      </m:e>
                    </m:d>
                  </m:oMath>
                </a14:m>
                <a:r>
                  <a:rPr lang="ja-JP" altLang="en-US" dirty="0"/>
                  <a:t>が存在</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369407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kumimoji="1" lang="ja-JP" altLang="en-US" dirty="0"/>
                  <a:t>ビット交換する必要があることが知られている</a:t>
                </a:r>
                <a:endParaRPr kumimoji="1" lang="en-US" altLang="ja-JP" dirty="0"/>
              </a:p>
              <a:p>
                <a:r>
                  <a:rPr lang="ja-JP" altLang="en-US" dirty="0"/>
                  <a:t>この事実を用いて様々な問題の下界の証明がされている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p>
              <a:p>
                <a:pPr lvl="1"/>
                <a:endParaRPr kumimoji="1" lang="en-US" altLang="ja-JP" dirty="0"/>
              </a:p>
              <a:p>
                <a:r>
                  <a:rPr kumimoji="1" lang="ja-JP" altLang="en-US" dirty="0"/>
                  <a:t>本研究では下界グラフと呼ばれるグラフの構成法に</a:t>
                </a:r>
                <a:br>
                  <a:rPr kumimoji="1" lang="en-US" altLang="ja-JP" dirty="0"/>
                </a:br>
                <a:r>
                  <a:rPr kumimoji="1" lang="ja-JP" altLang="en-US" dirty="0"/>
                  <a:t>基づく帰着手法を用いる</a:t>
                </a:r>
                <a:endParaRPr kumimoji="1" lang="en-US" altLang="ja-JP" dirty="0"/>
              </a:p>
            </p:txBody>
          </p:sp>
        </mc:Choice>
        <mc:Fallback>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735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kumimoji="1" lang="ja-JP" altLang="en-US" b="0" dirty="0"/>
                  <a:t>下界グラフ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の</a:t>
                </a:r>
                <a:r>
                  <a:rPr lang="ja-JP" altLang="en-US" dirty="0"/>
                  <a:t>構成</a:t>
                </a:r>
                <a:endParaRPr lang="en-US" altLang="ja-JP" dirty="0"/>
              </a:p>
              <a:p>
                <a:pPr lvl="1"/>
                <a14:m>
                  <m:oMath xmlns:m="http://schemas.openxmlformats.org/officeDocument/2006/math">
                    <m:r>
                      <a:rPr kumimoji="1" lang="en-US" altLang="ja-JP" b="0" i="1" smtClean="0">
                        <a:latin typeface="Cambria Math" panose="02040503050406030204" pitchFamily="18" charset="0"/>
                      </a:rPr>
                      <m:t>𝑉</m:t>
                    </m:r>
                    <m:r>
                      <a:rPr lang="ja-JP" altLang="en-US" i="1">
                        <a:latin typeface="Cambria Math" panose="02040503050406030204" pitchFamily="18" charset="0"/>
                      </a:rPr>
                      <m:t>を</m:t>
                    </m:r>
                  </m:oMath>
                </a14:m>
                <a:r>
                  <a:rPr kumimoji="1" lang="ja-JP" altLang="en-US" dirty="0"/>
                  <a:t>ある互いに疎な頂点集合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に分割する</a:t>
                </a:r>
                <a:endParaRPr lang="en-US" altLang="ja-JP" dirty="0"/>
              </a:p>
              <a:p>
                <a:pPr lvl="2"/>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により誘導される部分グラフを</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en-US" altLang="ja-JP" dirty="0"/>
                  <a:t>,</a:t>
                </a:r>
                <a:r>
                  <a:rPr lang="en-US" altLang="ja-JP" dirty="0"/>
                  <a:t> </a:t>
                </a:r>
                <a:br>
                  <a:rPr lang="en-US" altLang="ja-JP" i="1" dirty="0">
                    <a:latin typeface="Cambria Math" panose="02040503050406030204" pitchFamily="18" charset="0"/>
                  </a:rPr>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により誘導される部分グラフを</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とする</a:t>
                </a:r>
                <a:endParaRPr lang="en-US" altLang="ja-JP" dirty="0"/>
              </a:p>
              <a:p>
                <a:pPr lvl="1"/>
                <a:r>
                  <a:rPr lang="ja-JP" altLang="en-US" dirty="0"/>
                  <a:t>アリスは入力文字列</a:t>
                </a:r>
                <a14:m>
                  <m:oMath xmlns:m="http://schemas.openxmlformats.org/officeDocument/2006/math">
                    <m:r>
                      <a:rPr lang="en-US" altLang="ja-JP" b="0" i="1" smtClean="0">
                        <a:latin typeface="Cambria Math" panose="02040503050406030204" pitchFamily="18" charset="0"/>
                      </a:rPr>
                      <m:t>𝑥</m:t>
                    </m:r>
                  </m:oMath>
                </a14:m>
                <a:r>
                  <a:rPr lang="ja-JP" altLang="en-US" dirty="0"/>
                  <a:t>に基づいて</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lang="ja-JP" altLang="en-US" dirty="0"/>
                  <a:t>に辺</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i="1">
                            <a:latin typeface="Cambria Math" panose="02040503050406030204" pitchFamily="18" charset="0"/>
                          </a:rPr>
                          <m:t>𝐴</m:t>
                        </m:r>
                      </m:sub>
                    </m:sSub>
                  </m:oMath>
                </a14:m>
                <a:r>
                  <a:rPr lang="ja-JP" altLang="en-US" dirty="0"/>
                  <a:t>や頂点</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を</a:t>
                </a:r>
                <a:r>
                  <a:rPr lang="en-US" altLang="ja-JP" dirty="0"/>
                  <a:t>,</a:t>
                </a:r>
                <a:br>
                  <a:rPr lang="en-US" altLang="ja-JP" dirty="0"/>
                </a:br>
                <a:r>
                  <a:rPr lang="ja-JP" altLang="en-US" dirty="0"/>
                  <a:t>ボブは入力文字列</a:t>
                </a:r>
                <a14:m>
                  <m:oMath xmlns:m="http://schemas.openxmlformats.org/officeDocument/2006/math">
                    <m:r>
                      <a:rPr lang="en-US" altLang="ja-JP" b="0" i="1" smtClean="0">
                        <a:latin typeface="Cambria Math" panose="02040503050406030204" pitchFamily="18" charset="0"/>
                      </a:rPr>
                      <m:t>𝑦</m:t>
                    </m:r>
                  </m:oMath>
                </a14:m>
                <a:r>
                  <a:rPr lang="ja-JP" altLang="en-US" dirty="0"/>
                  <a:t>に基づいて</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に辺</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i="1">
                            <a:latin typeface="Cambria Math" panose="02040503050406030204" pitchFamily="18" charset="0"/>
                          </a:rPr>
                          <m:t>𝐵</m:t>
                        </m:r>
                      </m:sub>
                    </m:sSub>
                  </m:oMath>
                </a14:m>
                <a:r>
                  <a:rPr lang="ja-JP" altLang="en-US" dirty="0"/>
                  <a:t>や頂点</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𝐵</m:t>
                        </m:r>
                      </m:sub>
                    </m:sSub>
                  </m:oMath>
                </a14:m>
                <a:r>
                  <a:rPr lang="ja-JP" altLang="en-US" dirty="0"/>
                  <a:t>を追加する</a:t>
                </a:r>
                <a:endParaRPr lang="en-US" altLang="ja-JP" dirty="0"/>
              </a:p>
              <a:p>
                <a:pPr lvl="2"/>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𝐴</m:t>
                        </m:r>
                      </m:sub>
                    </m:sSub>
                  </m:oMath>
                </a14:m>
                <a:r>
                  <a:rPr kumimoji="1" lang="ja-JP" altLang="en-US" dirty="0"/>
                  <a:t>と</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𝐺</m:t>
                        </m:r>
                      </m:e>
                      <m:sub>
                        <m:r>
                          <a:rPr kumimoji="1" lang="en-US" altLang="ja-JP" b="0" i="1" dirty="0" smtClean="0">
                            <a:latin typeface="Cambria Math" panose="02040503050406030204" pitchFamily="18" charset="0"/>
                          </a:rPr>
                          <m:t>𝐵</m:t>
                        </m:r>
                      </m:sub>
                    </m:sSub>
                  </m:oMath>
                </a14:m>
                <a:r>
                  <a:rPr kumimoji="1" lang="ja-JP" altLang="en-US" dirty="0"/>
                  <a:t>の間のカット辺の集合</a:t>
                </a:r>
                <a14:m>
                  <m:oMath xmlns:m="http://schemas.openxmlformats.org/officeDocument/2006/math">
                    <m:r>
                      <m:rPr>
                        <m:nor/>
                      </m:rPr>
                      <a:rPr kumimoji="1" lang="en-US" altLang="ja-JP" b="0" i="0" smtClean="0">
                        <a:latin typeface="Cambria Math" panose="02040503050406030204" pitchFamily="18" charset="0"/>
                      </a:rPr>
                      <m:t>Cut</m:t>
                    </m:r>
                  </m:oMath>
                </a14:m>
                <a:r>
                  <a:rPr kumimoji="1" lang="ja-JP" altLang="en-US" dirty="0"/>
                  <a:t>は入力文字列に依存しない</a:t>
                </a:r>
                <a:endParaRPr kumimoji="1" lang="en-US" altLang="ja-JP" dirty="0"/>
              </a:p>
              <a:p>
                <a:pPr lvl="2"/>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のときかつそのときのみある特性</a:t>
                </a:r>
                <a:br>
                  <a:rPr lang="en-US" altLang="ja-JP" dirty="0"/>
                </a:br>
                <a:r>
                  <a:rPr lang="en-US" altLang="ja-JP" dirty="0"/>
                  <a:t>(</a:t>
                </a:r>
                <a:r>
                  <a:rPr lang="ja-JP" altLang="en-US" dirty="0"/>
                  <a:t>例えば「グラフ中に与えられている独立集合が</a:t>
                </a:r>
                <a:r>
                  <a:rPr lang="en-US" altLang="ja-JP" dirty="0"/>
                  <a:t>3-MIS</a:t>
                </a:r>
                <a:r>
                  <a:rPr lang="ja-JP" altLang="en-US" dirty="0"/>
                  <a:t>でない」</a:t>
                </a:r>
                <a:r>
                  <a:rPr lang="en-US" altLang="ja-JP" dirty="0"/>
                  <a:t>)</a:t>
                </a:r>
                <a:br>
                  <a:rPr lang="en-US" altLang="ja-JP" dirty="0"/>
                </a:br>
                <a:r>
                  <a:rPr lang="ja-JP" altLang="en-US" dirty="0"/>
                  <a:t>を持つように辺や頂点を追加する</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2" name="直線コネクタ 11">
            <a:extLst>
              <a:ext uri="{FF2B5EF4-FFF2-40B4-BE49-F238E27FC236}">
                <a16:creationId xmlns:a16="http://schemas.microsoft.com/office/drawing/2014/main" id="{BA3369D0-5D4F-4069-A131-26DB0D68FD88}"/>
              </a:ext>
            </a:extLst>
          </p:cNvPr>
          <p:cNvCxnSpPr/>
          <p:nvPr/>
        </p:nvCxnSpPr>
        <p:spPr>
          <a:xfrm>
            <a:off x="4928054" y="2799438"/>
            <a:ext cx="0" cy="127585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C5DDD0E-B35B-410F-B401-6D83A52B7F54}"/>
              </a:ext>
            </a:extLst>
          </p:cNvPr>
          <p:cNvCxnSpPr/>
          <p:nvPr/>
        </p:nvCxnSpPr>
        <p:spPr>
          <a:xfrm>
            <a:off x="2682573" y="3443111"/>
            <a:ext cx="570054" cy="64346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4C0E05A-DBF3-40F7-9A21-495A8797AF07}"/>
              </a:ext>
            </a:extLst>
          </p:cNvPr>
          <p:cNvCxnSpPr/>
          <p:nvPr/>
        </p:nvCxnSpPr>
        <p:spPr>
          <a:xfrm>
            <a:off x="3225067" y="2257778"/>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EA27EB66-0ADF-4480-9172-267EEFE7ECF1}"/>
              </a:ext>
            </a:extLst>
          </p:cNvPr>
          <p:cNvCxnSpPr/>
          <p:nvPr/>
        </p:nvCxnSpPr>
        <p:spPr>
          <a:xfrm>
            <a:off x="3252627" y="2799438"/>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B88A9E31-6DD2-4C87-A45B-345459780835}"/>
              </a:ext>
            </a:extLst>
          </p:cNvPr>
          <p:cNvCxnSpPr/>
          <p:nvPr/>
        </p:nvCxnSpPr>
        <p:spPr>
          <a:xfrm>
            <a:off x="3252627" y="4052917"/>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58D1809-004A-451E-8B3E-1746AF75C90C}"/>
              </a:ext>
            </a:extLst>
          </p:cNvPr>
          <p:cNvCxnSpPr/>
          <p:nvPr/>
        </p:nvCxnSpPr>
        <p:spPr>
          <a:xfrm flipV="1">
            <a:off x="4388424" y="3646311"/>
            <a:ext cx="0" cy="4176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96B9B99-807C-43EB-95A2-B52F3EBF5D71}"/>
              </a:ext>
            </a:extLst>
          </p:cNvPr>
          <p:cNvCxnSpPr/>
          <p:nvPr/>
        </p:nvCxnSpPr>
        <p:spPr>
          <a:xfrm>
            <a:off x="3225067" y="2263649"/>
            <a:ext cx="0" cy="54143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4" name="フリーフォーム: 図形 23">
            <a:extLst>
              <a:ext uri="{FF2B5EF4-FFF2-40B4-BE49-F238E27FC236}">
                <a16:creationId xmlns:a16="http://schemas.microsoft.com/office/drawing/2014/main" id="{135DBC12-C5A4-4895-981A-9E30758A718E}"/>
              </a:ext>
            </a:extLst>
          </p:cNvPr>
          <p:cNvSpPr/>
          <p:nvPr/>
        </p:nvSpPr>
        <p:spPr>
          <a:xfrm>
            <a:off x="2968978" y="2822222"/>
            <a:ext cx="259644" cy="1241778"/>
          </a:xfrm>
          <a:custGeom>
            <a:avLst/>
            <a:gdLst>
              <a:gd name="connsiteX0" fmla="*/ 259644 w 259644"/>
              <a:gd name="connsiteY0" fmla="*/ 0 h 1241778"/>
              <a:gd name="connsiteX1" fmla="*/ 0 w 259644"/>
              <a:gd name="connsiteY1" fmla="*/ 496711 h 1241778"/>
              <a:gd name="connsiteX2" fmla="*/ 259644 w 259644"/>
              <a:gd name="connsiteY2" fmla="*/ 1241778 h 1241778"/>
            </a:gdLst>
            <a:ahLst/>
            <a:cxnLst>
              <a:cxn ang="0">
                <a:pos x="connsiteX0" y="connsiteY0"/>
              </a:cxn>
              <a:cxn ang="0">
                <a:pos x="connsiteX1" y="connsiteY1"/>
              </a:cxn>
              <a:cxn ang="0">
                <a:pos x="connsiteX2" y="connsiteY2"/>
              </a:cxn>
            </a:cxnLst>
            <a:rect l="l" t="t" r="r" b="b"/>
            <a:pathLst>
              <a:path w="259644" h="1241778">
                <a:moveTo>
                  <a:pt x="259644" y="0"/>
                </a:moveTo>
                <a:cubicBezTo>
                  <a:pt x="129822" y="144874"/>
                  <a:pt x="0" y="289748"/>
                  <a:pt x="0" y="496711"/>
                </a:cubicBezTo>
                <a:cubicBezTo>
                  <a:pt x="0" y="703674"/>
                  <a:pt x="129822" y="972726"/>
                  <a:pt x="259644" y="1241778"/>
                </a:cubicBezTo>
              </a:path>
            </a:pathLst>
          </a:custGeom>
          <a:no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3E26CB26-FD1E-4CFC-99D7-D79400B3499E}"/>
              </a:ext>
            </a:extLst>
          </p:cNvPr>
          <p:cNvSpPr/>
          <p:nvPr/>
        </p:nvSpPr>
        <p:spPr>
          <a:xfrm>
            <a:off x="4391378" y="2257778"/>
            <a:ext cx="417741" cy="1828800"/>
          </a:xfrm>
          <a:custGeom>
            <a:avLst/>
            <a:gdLst>
              <a:gd name="connsiteX0" fmla="*/ 0 w 417741"/>
              <a:gd name="connsiteY0" fmla="*/ 0 h 1828800"/>
              <a:gd name="connsiteX1" fmla="*/ 417689 w 417741"/>
              <a:gd name="connsiteY1" fmla="*/ 1004711 h 1828800"/>
              <a:gd name="connsiteX2" fmla="*/ 22578 w 417741"/>
              <a:gd name="connsiteY2" fmla="*/ 1828800 h 1828800"/>
            </a:gdLst>
            <a:ahLst/>
            <a:cxnLst>
              <a:cxn ang="0">
                <a:pos x="connsiteX0" y="connsiteY0"/>
              </a:cxn>
              <a:cxn ang="0">
                <a:pos x="connsiteX1" y="connsiteY1"/>
              </a:cxn>
              <a:cxn ang="0">
                <a:pos x="connsiteX2" y="connsiteY2"/>
              </a:cxn>
            </a:cxnLst>
            <a:rect l="l" t="t" r="r" b="b"/>
            <a:pathLst>
              <a:path w="417741" h="1828800">
                <a:moveTo>
                  <a:pt x="0" y="0"/>
                </a:moveTo>
                <a:cubicBezTo>
                  <a:pt x="206963" y="349955"/>
                  <a:pt x="413926" y="699911"/>
                  <a:pt x="417689" y="1004711"/>
                </a:cubicBezTo>
                <a:cubicBezTo>
                  <a:pt x="421452" y="1309511"/>
                  <a:pt x="222015" y="1569155"/>
                  <a:pt x="22578" y="1828800"/>
                </a:cubicBezTo>
              </a:path>
            </a:pathLst>
          </a:custGeom>
          <a:no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27D9406B-319E-49CE-ADE2-7827B5E3C7AE}"/>
              </a:ext>
            </a:extLst>
          </p:cNvPr>
          <p:cNvCxnSpPr/>
          <p:nvPr/>
        </p:nvCxnSpPr>
        <p:spPr>
          <a:xfrm>
            <a:off x="2691536"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438842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92805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2158005"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438842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2158005"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en-US" altLang="ja-JP" dirty="0"/>
              <a:t>G^{x, y}</a:t>
            </a:r>
            <a:r>
              <a:rPr kumimoji="1" lang="ja-JP" altLang="en-US" dirty="0"/>
              <a:t>の説明</a:t>
            </a:r>
          </a:p>
        </p:txBody>
      </p:sp>
      <p:sp>
        <p:nvSpPr>
          <p:cNvPr id="123" name="楕円 122">
            <a:extLst>
              <a:ext uri="{FF2B5EF4-FFF2-40B4-BE49-F238E27FC236}">
                <a16:creationId xmlns:a16="http://schemas.microsoft.com/office/drawing/2014/main" id="{35E9A22B-F923-420D-8EF2-BF9938419EEB}"/>
              </a:ext>
            </a:extLst>
          </p:cNvPr>
          <p:cNvSpPr/>
          <p:nvPr/>
        </p:nvSpPr>
        <p:spPr>
          <a:xfrm>
            <a:off x="30450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2171525" y="4737030"/>
            <a:ext cx="1241876" cy="369332"/>
          </a:xfrm>
          <a:prstGeom prst="rect">
            <a:avLst/>
          </a:prstGeom>
          <a:noFill/>
        </p:spPr>
        <p:txBody>
          <a:bodyPr wrap="square" rtlCol="0">
            <a:spAutoFit/>
          </a:bodyPr>
          <a:lstStyle/>
          <a:p>
            <a:r>
              <a:rPr lang="ja-JP" altLang="en-US" dirty="0"/>
              <a:t>アリス</a:t>
            </a:r>
            <a:r>
              <a:rPr kumimoji="1" lang="ja-JP" altLang="en-US" dirty="0"/>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4455973" y="4737030"/>
            <a:ext cx="1018825" cy="369332"/>
          </a:xfrm>
          <a:prstGeom prst="rect">
            <a:avLst/>
          </a:prstGeom>
          <a:noFill/>
        </p:spPr>
        <p:txBody>
          <a:bodyPr wrap="square" rtlCol="0">
            <a:spAutoFit/>
          </a:bodyPr>
          <a:lstStyle/>
          <a:p>
            <a:r>
              <a:rPr lang="ja-JP" altLang="en-US" dirty="0"/>
              <a:t>ボブ</a:t>
            </a:r>
            <a:r>
              <a:rPr kumimoji="1" lang="ja-JP" altLang="en-US" dirty="0"/>
              <a:t>側</a:t>
            </a:r>
          </a:p>
        </p:txBody>
      </p:sp>
      <p:sp>
        <p:nvSpPr>
          <p:cNvPr id="71" name="楕円 70">
            <a:extLst>
              <a:ext uri="{FF2B5EF4-FFF2-40B4-BE49-F238E27FC236}">
                <a16:creationId xmlns:a16="http://schemas.microsoft.com/office/drawing/2014/main" id="{F19C15E1-35B6-417C-8D24-9A996CCA2E4F}"/>
              </a:ext>
            </a:extLst>
          </p:cNvPr>
          <p:cNvSpPr/>
          <p:nvPr/>
        </p:nvSpPr>
        <p:spPr>
          <a:xfrm>
            <a:off x="528766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475055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2511516"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0025A494-582B-449E-B03F-5D4495C685A8}"/>
              </a:ext>
            </a:extLst>
          </p:cNvPr>
          <p:cNvSpPr/>
          <p:nvPr/>
        </p:nvSpPr>
        <p:spPr>
          <a:xfrm>
            <a:off x="4208405" y="38776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4235964"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42134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A1082C5C-55E1-4292-AF6C-8FD6A4FA69B1}"/>
              </a:ext>
            </a:extLst>
          </p:cNvPr>
          <p:cNvSpPr/>
          <p:nvPr/>
        </p:nvSpPr>
        <p:spPr>
          <a:xfrm>
            <a:off x="3045047" y="38776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3045047"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97798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2511516"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475055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テキスト ボックス 17">
            <a:extLst>
              <a:ext uri="{FF2B5EF4-FFF2-40B4-BE49-F238E27FC236}">
                <a16:creationId xmlns:a16="http://schemas.microsoft.com/office/drawing/2014/main" id="{98AEF8AE-772A-4C25-882C-A7877AE876E8}"/>
              </a:ext>
            </a:extLst>
          </p:cNvPr>
          <p:cNvSpPr txBox="1"/>
          <p:nvPr/>
        </p:nvSpPr>
        <p:spPr>
          <a:xfrm>
            <a:off x="3009834" y="3040720"/>
            <a:ext cx="461665" cy="892050"/>
          </a:xfrm>
          <a:prstGeom prst="rect">
            <a:avLst/>
          </a:prstGeom>
          <a:noFill/>
        </p:spPr>
        <p:txBody>
          <a:bodyPr vert="eaVert" wrap="square" rtlCol="0">
            <a:spAutoFit/>
          </a:bodyPr>
          <a:lstStyle/>
          <a:p>
            <a:r>
              <a:rPr kumimoji="1" lang="ja-JP" altLang="en-US" dirty="0"/>
              <a:t>・・・</a:t>
            </a:r>
          </a:p>
        </p:txBody>
      </p:sp>
      <p:sp>
        <p:nvSpPr>
          <p:cNvPr id="150" name="テキスト ボックス 149">
            <a:extLst>
              <a:ext uri="{FF2B5EF4-FFF2-40B4-BE49-F238E27FC236}">
                <a16:creationId xmlns:a16="http://schemas.microsoft.com/office/drawing/2014/main" id="{78221708-1658-4969-B896-88DD49569561}"/>
              </a:ext>
            </a:extLst>
          </p:cNvPr>
          <p:cNvSpPr txBox="1"/>
          <p:nvPr/>
        </p:nvSpPr>
        <p:spPr>
          <a:xfrm>
            <a:off x="4157592" y="3040720"/>
            <a:ext cx="461665" cy="892050"/>
          </a:xfrm>
          <a:prstGeom prst="rect">
            <a:avLst/>
          </a:prstGeom>
          <a:noFill/>
        </p:spPr>
        <p:txBody>
          <a:bodyPr vert="eaVert" wrap="square" rtlCol="0">
            <a:spAutoFit/>
          </a:bodyPr>
          <a:lstStyle/>
          <a:p>
            <a:r>
              <a:rPr kumimoji="1" lang="ja-JP" altLang="en-US" dirty="0"/>
              <a:t>・・・</a:t>
            </a:r>
          </a:p>
        </p:txBody>
      </p:sp>
      <p:sp>
        <p:nvSpPr>
          <p:cNvPr id="30" name="正方形/長方形 29">
            <a:extLst>
              <a:ext uri="{FF2B5EF4-FFF2-40B4-BE49-F238E27FC236}">
                <a16:creationId xmlns:a16="http://schemas.microsoft.com/office/drawing/2014/main" id="{E1121470-0B86-4396-9BAE-E822151E3D5E}"/>
              </a:ext>
            </a:extLst>
          </p:cNvPr>
          <p:cNvSpPr/>
          <p:nvPr/>
        </p:nvSpPr>
        <p:spPr>
          <a:xfrm>
            <a:off x="1887394" y="1900770"/>
            <a:ext cx="1590758" cy="246097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2" name="正方形/長方形 151">
            <a:extLst>
              <a:ext uri="{FF2B5EF4-FFF2-40B4-BE49-F238E27FC236}">
                <a16:creationId xmlns:a16="http://schemas.microsoft.com/office/drawing/2014/main" id="{533BEBC1-014F-473B-A455-299482E0D5DF}"/>
              </a:ext>
            </a:extLst>
          </p:cNvPr>
          <p:cNvSpPr/>
          <p:nvPr/>
        </p:nvSpPr>
        <p:spPr>
          <a:xfrm>
            <a:off x="4132675" y="1900770"/>
            <a:ext cx="1590758" cy="246097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1210149" y="1857508"/>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𝐴</m:t>
                          </m:r>
                        </m:sub>
                      </m:sSub>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1210149" y="1857508"/>
                <a:ext cx="688622"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3" name="テキスト ボックス 152">
                <a:extLst>
                  <a:ext uri="{FF2B5EF4-FFF2-40B4-BE49-F238E27FC236}">
                    <a16:creationId xmlns:a16="http://schemas.microsoft.com/office/drawing/2014/main" id="{D04566C5-D3F1-4EFE-8CA9-F1CE7DC62807}"/>
                  </a:ext>
                </a:extLst>
              </p:cNvPr>
              <p:cNvSpPr txBox="1"/>
              <p:nvPr/>
            </p:nvSpPr>
            <p:spPr>
              <a:xfrm>
                <a:off x="5716916" y="1857507"/>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153" name="テキスト ボックス 152">
                <a:extLst>
                  <a:ext uri="{FF2B5EF4-FFF2-40B4-BE49-F238E27FC236}">
                    <a16:creationId xmlns:a16="http://schemas.microsoft.com/office/drawing/2014/main" id="{D04566C5-D3F1-4EFE-8CA9-F1CE7DC62807}"/>
                  </a:ext>
                </a:extLst>
              </p:cNvPr>
              <p:cNvSpPr txBox="1">
                <a:spLocks noRot="1" noChangeAspect="1" noMove="1" noResize="1" noEditPoints="1" noAdjustHandles="1" noChangeArrowheads="1" noChangeShapeType="1" noTextEdit="1"/>
              </p:cNvSpPr>
              <p:nvPr/>
            </p:nvSpPr>
            <p:spPr>
              <a:xfrm>
                <a:off x="5716916" y="1857507"/>
                <a:ext cx="688622"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テキスト ボックス 154">
                <a:extLst>
                  <a:ext uri="{FF2B5EF4-FFF2-40B4-BE49-F238E27FC236}">
                    <a16:creationId xmlns:a16="http://schemas.microsoft.com/office/drawing/2014/main" id="{5F1DCB2A-B84B-45AA-B8DA-A2BB89970518}"/>
                  </a:ext>
                </a:extLst>
              </p:cNvPr>
              <p:cNvSpPr txBox="1"/>
              <p:nvPr/>
            </p:nvSpPr>
            <p:spPr>
              <a:xfrm>
                <a:off x="4991513" y="3101280"/>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155" name="テキスト ボックス 154">
                <a:extLst>
                  <a:ext uri="{FF2B5EF4-FFF2-40B4-BE49-F238E27FC236}">
                    <a16:creationId xmlns:a16="http://schemas.microsoft.com/office/drawing/2014/main" id="{5F1DCB2A-B84B-45AA-B8DA-A2BB89970518}"/>
                  </a:ext>
                </a:extLst>
              </p:cNvPr>
              <p:cNvSpPr txBox="1">
                <a:spLocks noRot="1" noChangeAspect="1" noMove="1" noResize="1" noEditPoints="1" noAdjustHandles="1" noChangeArrowheads="1" noChangeShapeType="1" noTextEdit="1"/>
              </p:cNvSpPr>
              <p:nvPr/>
            </p:nvSpPr>
            <p:spPr>
              <a:xfrm>
                <a:off x="4991513" y="3101280"/>
                <a:ext cx="688622"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テキスト ボックス 157">
                <a:extLst>
                  <a:ext uri="{FF2B5EF4-FFF2-40B4-BE49-F238E27FC236}">
                    <a16:creationId xmlns:a16="http://schemas.microsoft.com/office/drawing/2014/main" id="{D789025D-D660-45CE-B2D4-22D3BEB88555}"/>
                  </a:ext>
                </a:extLst>
              </p:cNvPr>
              <p:cNvSpPr txBox="1"/>
              <p:nvPr/>
            </p:nvSpPr>
            <p:spPr>
              <a:xfrm>
                <a:off x="3489994" y="4690864"/>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50000"/>
                            </a:schemeClr>
                          </a:solidFill>
                          <a:latin typeface="Cambria Math" panose="02040503050406030204" pitchFamily="18" charset="0"/>
                        </a:rPr>
                        <m:t>𝐶𝑢𝑡</m:t>
                      </m:r>
                    </m:oMath>
                  </m:oMathPara>
                </a14:m>
                <a:endParaRPr kumimoji="1" lang="ja-JP" altLang="en-US" dirty="0">
                  <a:solidFill>
                    <a:schemeClr val="bg1">
                      <a:lumMod val="50000"/>
                    </a:schemeClr>
                  </a:solidFill>
                </a:endParaRPr>
              </a:p>
            </p:txBody>
          </p:sp>
        </mc:Choice>
        <mc:Fallback xmlns="">
          <p:sp>
            <p:nvSpPr>
              <p:cNvPr id="158" name="テキスト ボックス 157">
                <a:extLst>
                  <a:ext uri="{FF2B5EF4-FFF2-40B4-BE49-F238E27FC236}">
                    <a16:creationId xmlns:a16="http://schemas.microsoft.com/office/drawing/2014/main" id="{D789025D-D660-45CE-B2D4-22D3BEB88555}"/>
                  </a:ext>
                </a:extLst>
              </p:cNvPr>
              <p:cNvSpPr txBox="1">
                <a:spLocks noRot="1" noChangeAspect="1" noMove="1" noResize="1" noEditPoints="1" noAdjustHandles="1" noChangeArrowheads="1" noChangeShapeType="1" noTextEdit="1"/>
              </p:cNvSpPr>
              <p:nvPr/>
            </p:nvSpPr>
            <p:spPr>
              <a:xfrm>
                <a:off x="3489994" y="4690864"/>
                <a:ext cx="688622" cy="461665"/>
              </a:xfrm>
              <a:prstGeom prst="rect">
                <a:avLst/>
              </a:prstGeom>
              <a:blipFill>
                <a:blip r:embed="rId6"/>
                <a:stretch>
                  <a:fillRect l="-893" r="-893"/>
                </a:stretch>
              </a:blipFill>
            </p:spPr>
            <p:txBody>
              <a:bodyPr/>
              <a:lstStyle/>
              <a:p>
                <a:r>
                  <a:rPr lang="ja-JP" altLang="en-US">
                    <a:noFill/>
                  </a:rPr>
                  <a:t> </a:t>
                </a:r>
              </a:p>
            </p:txBody>
          </p:sp>
        </mc:Fallback>
      </mc:AlternateContent>
      <p:sp>
        <p:nvSpPr>
          <p:cNvPr id="40" name="楕円 39">
            <a:extLst>
              <a:ext uri="{FF2B5EF4-FFF2-40B4-BE49-F238E27FC236}">
                <a16:creationId xmlns:a16="http://schemas.microsoft.com/office/drawing/2014/main" id="{751DBC8D-53D2-45C3-B1E4-3B1DB58E1471}"/>
              </a:ext>
            </a:extLst>
          </p:cNvPr>
          <p:cNvSpPr/>
          <p:nvPr/>
        </p:nvSpPr>
        <p:spPr>
          <a:xfrm>
            <a:off x="2502553" y="3273182"/>
            <a:ext cx="360040" cy="350617"/>
          </a:xfrm>
          <a:prstGeom prst="ellipse">
            <a:avLst/>
          </a:prstGeom>
          <a:solidFill>
            <a:schemeClr val="bg1"/>
          </a:solid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楕円 40">
            <a:extLst>
              <a:ext uri="{FF2B5EF4-FFF2-40B4-BE49-F238E27FC236}">
                <a16:creationId xmlns:a16="http://schemas.microsoft.com/office/drawing/2014/main" id="{53358B34-4B76-479C-BC24-DF60C582D402}"/>
              </a:ext>
            </a:extLst>
          </p:cNvPr>
          <p:cNvSpPr/>
          <p:nvPr/>
        </p:nvSpPr>
        <p:spPr>
          <a:xfrm>
            <a:off x="4750555" y="3873546"/>
            <a:ext cx="360040" cy="350617"/>
          </a:xfrm>
          <a:prstGeom prst="ellipse">
            <a:avLst/>
          </a:prstGeom>
          <a:solidFill>
            <a:schemeClr val="bg1"/>
          </a:solid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4675A78C-5685-4CE4-96B6-46FD7B09EEE0}"/>
                  </a:ext>
                </a:extLst>
              </p:cNvPr>
              <p:cNvSpPr txBox="1"/>
              <p:nvPr/>
            </p:nvSpPr>
            <p:spPr>
              <a:xfrm>
                <a:off x="1916550" y="3097873"/>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4675A78C-5685-4CE4-96B6-46FD7B09EEE0}"/>
                  </a:ext>
                </a:extLst>
              </p:cNvPr>
              <p:cNvSpPr txBox="1">
                <a:spLocks noRot="1" noChangeAspect="1" noMove="1" noResize="1" noEditPoints="1" noAdjustHandles="1" noChangeArrowheads="1" noChangeShapeType="1" noTextEdit="1"/>
              </p:cNvSpPr>
              <p:nvPr/>
            </p:nvSpPr>
            <p:spPr>
              <a:xfrm>
                <a:off x="1916550" y="3097873"/>
                <a:ext cx="688622"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95D9CC5-A167-4DEF-B5EE-414CCD47597B}"/>
                  </a:ext>
                </a:extLst>
              </p:cNvPr>
              <p:cNvSpPr txBox="1"/>
              <p:nvPr/>
            </p:nvSpPr>
            <p:spPr>
              <a:xfrm>
                <a:off x="5059728" y="3833809"/>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495D9CC5-A167-4DEF-B5EE-414CCD47597B}"/>
                  </a:ext>
                </a:extLst>
              </p:cNvPr>
              <p:cNvSpPr txBox="1">
                <a:spLocks noRot="1" noChangeAspect="1" noMove="1" noResize="1" noEditPoints="1" noAdjustHandles="1" noChangeArrowheads="1" noChangeShapeType="1" noTextEdit="1"/>
              </p:cNvSpPr>
              <p:nvPr/>
            </p:nvSpPr>
            <p:spPr>
              <a:xfrm>
                <a:off x="5059728" y="3833809"/>
                <a:ext cx="688622"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4" name="テキスト ボックス 153">
                <a:extLst>
                  <a:ext uri="{FF2B5EF4-FFF2-40B4-BE49-F238E27FC236}">
                    <a16:creationId xmlns:a16="http://schemas.microsoft.com/office/drawing/2014/main" id="{50C6A6DC-42CB-4BBB-9BBC-2A4C4B25115C}"/>
                  </a:ext>
                </a:extLst>
              </p:cNvPr>
              <p:cNvSpPr txBox="1"/>
              <p:nvPr/>
            </p:nvSpPr>
            <p:spPr>
              <a:xfrm>
                <a:off x="2431622" y="3634465"/>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oMath>
                  </m:oMathPara>
                </a14:m>
                <a:endParaRPr kumimoji="1" lang="ja-JP" altLang="en-US" dirty="0"/>
              </a:p>
            </p:txBody>
          </p:sp>
        </mc:Choice>
        <mc:Fallback xmlns="">
          <p:sp>
            <p:nvSpPr>
              <p:cNvPr id="154" name="テキスト ボックス 153">
                <a:extLst>
                  <a:ext uri="{FF2B5EF4-FFF2-40B4-BE49-F238E27FC236}">
                    <a16:creationId xmlns:a16="http://schemas.microsoft.com/office/drawing/2014/main" id="{50C6A6DC-42CB-4BBB-9BBC-2A4C4B25115C}"/>
                  </a:ext>
                </a:extLst>
              </p:cNvPr>
              <p:cNvSpPr txBox="1">
                <a:spLocks noRot="1" noChangeAspect="1" noMove="1" noResize="1" noEditPoints="1" noAdjustHandles="1" noChangeArrowheads="1" noChangeShapeType="1" noTextEdit="1"/>
              </p:cNvSpPr>
              <p:nvPr/>
            </p:nvSpPr>
            <p:spPr>
              <a:xfrm>
                <a:off x="2431622" y="3634465"/>
                <a:ext cx="688622" cy="461665"/>
              </a:xfrm>
              <a:prstGeom prst="rect">
                <a:avLst/>
              </a:prstGeom>
              <a:blipFill>
                <a:blip r:embed="rId10"/>
                <a:stretch>
                  <a:fillRect/>
                </a:stretch>
              </a:blipFill>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4DAB7278-4EE5-4A7B-904F-BCC5A8570F69}"/>
              </a:ext>
            </a:extLst>
          </p:cNvPr>
          <p:cNvCxnSpPr>
            <a:cxnSpLocks/>
          </p:cNvCxnSpPr>
          <p:nvPr/>
        </p:nvCxnSpPr>
        <p:spPr>
          <a:xfrm flipV="1">
            <a:off x="3806745" y="1433689"/>
            <a:ext cx="0" cy="3257175"/>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871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正方形/長方形 131">
                <a:extLst>
                  <a:ext uri="{FF2B5EF4-FFF2-40B4-BE49-F238E27FC236}">
                    <a16:creationId xmlns:a16="http://schemas.microsoft.com/office/drawing/2014/main" id="{FCE45C2A-8AE3-4C40-9510-60E199946016}"/>
                  </a:ext>
                </a:extLst>
              </p:cNvPr>
              <p:cNvSpPr/>
              <p:nvPr/>
            </p:nvSpPr>
            <p:spPr>
              <a:xfrm>
                <a:off x="5285250" y="5750659"/>
                <a:ext cx="343354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𝐴</m:t>
                          </m:r>
                        </m:sub>
                      </m:sSub>
                      <m:r>
                        <a:rPr lang="en-US" altLang="ja-JP" sz="2000" b="0" i="1" smtClean="0">
                          <a:solidFill>
                            <a:schemeClr val="tx1"/>
                          </a:solidFill>
                          <a:latin typeface="Cambria Math" panose="02040503050406030204" pitchFamily="18" charset="0"/>
                        </a:rPr>
                        <m:t>=</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𝐴</m:t>
                          </m:r>
                        </m:e>
                        <m:sup>
                          <m:r>
                            <a:rPr lang="en-US" altLang="ja-JP" sz="2000" b="0" i="1" smtClean="0">
                              <a:solidFill>
                                <a:schemeClr val="tx1"/>
                              </a:solidFill>
                              <a:latin typeface="Cambria Math" panose="02040503050406030204" pitchFamily="18" charset="0"/>
                            </a:rPr>
                            <m:t>1</m:t>
                          </m:r>
                        </m:sup>
                      </m:sSup>
                      <m:r>
                        <a:rPr lang="en-US" altLang="ja-JP" sz="2000" b="0" i="1" smtClean="0">
                          <a:solidFill>
                            <a:schemeClr val="tx1"/>
                          </a:solidFill>
                          <a:latin typeface="Cambria Math" panose="02040503050406030204" pitchFamily="18" charset="0"/>
                          <a:ea typeface="Cambria Math" panose="02040503050406030204" pitchFamily="18" charset="0"/>
                        </a:rPr>
                        <m:t>∪</m:t>
                      </m:r>
                      <m:sSup>
                        <m:sSupPr>
                          <m:ctrlPr>
                            <a:rPr lang="en-US" altLang="ja-JP" sz="2000" b="0" i="1" smtClean="0">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𝐴</m:t>
                          </m:r>
                        </m:e>
                        <m:sup>
                          <m:r>
                            <a:rPr lang="en-US" altLang="ja-JP" sz="2000" b="0" i="1" smtClean="0">
                              <a:solidFill>
                                <a:schemeClr val="tx1"/>
                              </a:solidFill>
                              <a:latin typeface="Cambria Math" panose="02040503050406030204" pitchFamily="18" charset="0"/>
                              <a:ea typeface="Cambria Math" panose="02040503050406030204" pitchFamily="18" charset="0"/>
                            </a:rPr>
                            <m:t>2</m:t>
                          </m:r>
                        </m:sup>
                      </m:sSup>
                    </m:oMath>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𝐵</m:t>
                          </m:r>
                        </m:sub>
                      </m:sSub>
                      <m:r>
                        <a:rPr lang="en-US" altLang="ja-JP" sz="2000" i="1">
                          <a:solidFill>
                            <a:schemeClr val="tx1"/>
                          </a:solidFill>
                          <a:latin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𝐵</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𝐵</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𝐶</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𝐶</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000" i="1" smtClean="0">
                              <a:solidFill>
                                <a:schemeClr val="tx1"/>
                              </a:solidFill>
                              <a:latin typeface="Cambria Math" panose="02040503050406030204" pitchFamily="18" charset="0"/>
                              <a:ea typeface="Cambria Math" panose="02040503050406030204" pitchFamily="18" charset="0"/>
                            </a:rPr>
                          </m:ctrlPr>
                        </m:dPr>
                        <m:e>
                          <m:r>
                            <a:rPr lang="en-US" altLang="ja-JP" sz="2000" b="0" i="1" smtClean="0">
                              <a:solidFill>
                                <a:schemeClr val="tx1"/>
                              </a:solidFill>
                              <a:latin typeface="Cambria Math" panose="02040503050406030204" pitchFamily="18" charset="0"/>
                              <a:ea typeface="Cambria Math" panose="02040503050406030204" pitchFamily="18" charset="0"/>
                            </a:rPr>
                            <m:t>𝑠</m:t>
                          </m:r>
                        </m:e>
                      </m:d>
                    </m:oMath>
                  </m:oMathPara>
                </a14:m>
                <a:endParaRPr lang="ja-JP" altLang="en-US" sz="2000" dirty="0"/>
              </a:p>
            </p:txBody>
          </p:sp>
        </mc:Choice>
        <mc:Fallback xmlns="">
          <p:sp>
            <p:nvSpPr>
              <p:cNvPr id="132" name="正方形/長方形 131">
                <a:extLst>
                  <a:ext uri="{FF2B5EF4-FFF2-40B4-BE49-F238E27FC236}">
                    <a16:creationId xmlns:a16="http://schemas.microsoft.com/office/drawing/2014/main" id="{FCE45C2A-8AE3-4C40-9510-60E199946016}"/>
                  </a:ext>
                </a:extLst>
              </p:cNvPr>
              <p:cNvSpPr>
                <a:spLocks noRot="1" noChangeAspect="1" noMove="1" noResize="1" noEditPoints="1" noAdjustHandles="1" noChangeArrowheads="1" noChangeShapeType="1" noTextEdit="1"/>
              </p:cNvSpPr>
              <p:nvPr/>
            </p:nvSpPr>
            <p:spPr>
              <a:xfrm>
                <a:off x="5285250" y="5750659"/>
                <a:ext cx="3433541" cy="707886"/>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4228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125" name="楕円 124">
            <a:extLst>
              <a:ext uri="{FF2B5EF4-FFF2-40B4-BE49-F238E27FC236}">
                <a16:creationId xmlns:a16="http://schemas.microsoft.com/office/drawing/2014/main" id="{77F7A985-B10A-470E-95C3-5FB75EC5B8A5}"/>
              </a:ext>
            </a:extLst>
          </p:cNvPr>
          <p:cNvSpPr/>
          <p:nvPr/>
        </p:nvSpPr>
        <p:spPr>
          <a:xfrm>
            <a:off x="5779068" y="615266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8" name="正方形/長方形 127">
            <a:extLst>
              <a:ext uri="{FF2B5EF4-FFF2-40B4-BE49-F238E27FC236}">
                <a16:creationId xmlns:a16="http://schemas.microsoft.com/office/drawing/2014/main" id="{0186528A-4EE7-4A40-BAD9-763B064C5F41}"/>
              </a:ext>
            </a:extLst>
          </p:cNvPr>
          <p:cNvSpPr/>
          <p:nvPr/>
        </p:nvSpPr>
        <p:spPr>
          <a:xfrm>
            <a:off x="6415707" y="6152664"/>
            <a:ext cx="2090637" cy="400110"/>
          </a:xfrm>
          <a:prstGeom prst="rect">
            <a:avLst/>
          </a:prstGeom>
        </p:spPr>
        <p:txBody>
          <a:bodyPr wrap="none">
            <a:spAutoFit/>
          </a:bodyPr>
          <a:lstStyle/>
          <a:p>
            <a:r>
              <a:rPr lang="en-US" altLang="ja-JP" sz="2000" dirty="0"/>
              <a:t>:</a:t>
            </a:r>
            <a:r>
              <a:rPr lang="ja-JP" altLang="en-US" sz="2000" dirty="0"/>
              <a:t>独立集合の頂点</a:t>
            </a:r>
          </a:p>
        </p:txBody>
      </p:sp>
      <p:sp>
        <p:nvSpPr>
          <p:cNvPr id="129" name="正方形/長方形 128">
            <a:extLst>
              <a:ext uri="{FF2B5EF4-FFF2-40B4-BE49-F238E27FC236}">
                <a16:creationId xmlns:a16="http://schemas.microsoft.com/office/drawing/2014/main" id="{BCFD5EBD-5661-4EC8-AD12-4F8DC79F1203}"/>
              </a:ext>
            </a:extLst>
          </p:cNvPr>
          <p:cNvSpPr/>
          <p:nvPr/>
        </p:nvSpPr>
        <p:spPr>
          <a:xfrm>
            <a:off x="5501895" y="5722104"/>
            <a:ext cx="914387" cy="303880"/>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42A42DE1-DAB0-4F73-8587-F502FA2FB63A}"/>
              </a:ext>
            </a:extLst>
          </p:cNvPr>
          <p:cNvSpPr txBox="1"/>
          <p:nvPr/>
        </p:nvSpPr>
        <p:spPr>
          <a:xfrm>
            <a:off x="6416282" y="5715039"/>
            <a:ext cx="2314232" cy="400110"/>
          </a:xfrm>
          <a:prstGeom prst="rect">
            <a:avLst/>
          </a:prstGeom>
          <a:noFill/>
        </p:spPr>
        <p:txBody>
          <a:bodyPr wrap="square" rtlCol="0">
            <a:spAutoFit/>
          </a:bodyPr>
          <a:lstStyle/>
          <a:p>
            <a:r>
              <a:rPr kumimoji="1" lang="en-US" altLang="ja-JP" sz="2000" dirty="0"/>
              <a:t>:</a:t>
            </a:r>
            <a:r>
              <a:rPr kumimoji="1" lang="ja-JP" altLang="en-US" sz="2000" dirty="0"/>
              <a:t>クリーク</a:t>
            </a:r>
            <a:endParaRPr kumimoji="1" lang="en-US" altLang="ja-JP" sz="2000" dirty="0"/>
          </a:p>
        </p:txBody>
      </p:sp>
    </p:spTree>
    <p:extLst>
      <p:ext uri="{BB962C8B-B14F-4D97-AF65-F5344CB8AC3E}">
        <p14:creationId xmlns:p14="http://schemas.microsoft.com/office/powerpoint/2010/main" val="1146295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solidFill>
                    <a:schemeClr val="bg1">
                      <a:lumMod val="85000"/>
                    </a:schemeClr>
                  </a:solidFill>
                </a:endParaRPr>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solidFill>
                    <a:schemeClr val="bg1">
                      <a:lumMod val="85000"/>
                    </a:schemeClr>
                  </a:solidFill>
                </a:endParaRPr>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F04B35F-C11F-4BF8-A292-50E02207F727}"/>
                  </a:ext>
                </a:extLst>
              </p:cNvPr>
              <p:cNvSpPr/>
              <p:nvPr/>
            </p:nvSpPr>
            <p:spPr>
              <a:xfrm>
                <a:off x="5964561" y="5745786"/>
                <a:ext cx="2104503"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lang="ja-JP" altLang="en-US" dirty="0"/>
              </a:p>
            </p:txBody>
          </p:sp>
        </mc:Choice>
        <mc:Fallback xmlns="">
          <p:sp>
            <p:nvSpPr>
              <p:cNvPr id="5" name="正方形/長方形 4">
                <a:extLst>
                  <a:ext uri="{FF2B5EF4-FFF2-40B4-BE49-F238E27FC236}">
                    <a16:creationId xmlns:a16="http://schemas.microsoft.com/office/drawing/2014/main" id="{4F04B35F-C11F-4BF8-A292-50E02207F727}"/>
                  </a:ext>
                </a:extLst>
              </p:cNvPr>
              <p:cNvSpPr>
                <a:spLocks noRot="1" noChangeAspect="1" noMove="1" noResize="1" noEditPoints="1" noAdjustHandles="1" noChangeArrowheads="1" noChangeShapeType="1" noTextEdit="1"/>
              </p:cNvSpPr>
              <p:nvPr/>
            </p:nvSpPr>
            <p:spPr>
              <a:xfrm>
                <a:off x="5964561" y="5745786"/>
                <a:ext cx="2104503"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33267F6-B545-4BE5-A3E9-FFD68A410DC1}"/>
                  </a:ext>
                </a:extLst>
              </p:cNvPr>
              <p:cNvSpPr txBox="1"/>
              <p:nvPr/>
            </p:nvSpPr>
            <p:spPr>
              <a:xfrm>
                <a:off x="5723326" y="5919934"/>
                <a:ext cx="47096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33267F6-B545-4BE5-A3E9-FFD68A410DC1}"/>
                  </a:ext>
                </a:extLst>
              </p:cNvPr>
              <p:cNvSpPr txBox="1">
                <a:spLocks noRot="1" noChangeAspect="1" noMove="1" noResize="1" noEditPoints="1" noAdjustHandles="1" noChangeArrowheads="1" noChangeShapeType="1" noTextEdit="1"/>
              </p:cNvSpPr>
              <p:nvPr/>
            </p:nvSpPr>
            <p:spPr>
              <a:xfrm>
                <a:off x="5723326" y="5919934"/>
                <a:ext cx="470965"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9622E31-2AD5-4338-9998-DDD8EFA662CF}"/>
                  </a:ext>
                </a:extLst>
              </p:cNvPr>
              <p:cNvSpPr txBox="1"/>
              <p:nvPr/>
            </p:nvSpPr>
            <p:spPr>
              <a:xfrm>
                <a:off x="7807689" y="5919934"/>
                <a:ext cx="49605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9622E31-2AD5-4338-9998-DDD8EFA662CF}"/>
                  </a:ext>
                </a:extLst>
              </p:cNvPr>
              <p:cNvSpPr txBox="1">
                <a:spLocks noRot="1" noChangeAspect="1" noMove="1" noResize="1" noEditPoints="1" noAdjustHandles="1" noChangeArrowheads="1" noChangeShapeType="1" noTextEdit="1"/>
              </p:cNvSpPr>
              <p:nvPr/>
            </p:nvSpPr>
            <p:spPr>
              <a:xfrm>
                <a:off x="7807689" y="5919934"/>
                <a:ext cx="496057" cy="400110"/>
              </a:xfrm>
              <a:prstGeom prst="rect">
                <a:avLst/>
              </a:prstGeom>
              <a:blipFill>
                <a:blip r:embed="rId35"/>
                <a:stretch>
                  <a:fillRect r="-148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2038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F0AE6D48-4CDD-41F6-BC81-530BE2694BEC}"/>
                  </a:ext>
                </a:extLst>
              </p:cNvPr>
              <p:cNvSpPr/>
              <p:nvPr/>
            </p:nvSpPr>
            <p:spPr>
              <a:xfrm>
                <a:off x="6247925" y="5745786"/>
                <a:ext cx="1592190"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Para>
                </a14:m>
                <a:endParaRPr lang="ja-JP" altLang="en-US" dirty="0"/>
              </a:p>
            </p:txBody>
          </p:sp>
        </mc:Choice>
        <mc:Fallback xmlns="">
          <p:sp>
            <p:nvSpPr>
              <p:cNvPr id="5" name="正方形/長方形 4">
                <a:extLst>
                  <a:ext uri="{FF2B5EF4-FFF2-40B4-BE49-F238E27FC236}">
                    <a16:creationId xmlns:a16="http://schemas.microsoft.com/office/drawing/2014/main" id="{F0AE6D48-4CDD-41F6-BC81-530BE2694BEC}"/>
                  </a:ext>
                </a:extLst>
              </p:cNvPr>
              <p:cNvSpPr>
                <a:spLocks noRot="1" noChangeAspect="1" noMove="1" noResize="1" noEditPoints="1" noAdjustHandles="1" noChangeArrowheads="1" noChangeShapeType="1" noTextEdit="1"/>
              </p:cNvSpPr>
              <p:nvPr/>
            </p:nvSpPr>
            <p:spPr>
              <a:xfrm>
                <a:off x="6247925" y="5745786"/>
                <a:ext cx="1592190"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7B1D0A1-C0DF-4E02-ABA2-12603C6957A7}"/>
                  </a:ext>
                </a:extLst>
              </p:cNvPr>
              <p:cNvSpPr txBox="1"/>
              <p:nvPr/>
            </p:nvSpPr>
            <p:spPr>
              <a:xfrm>
                <a:off x="5831166" y="5904547"/>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7B1D0A1-C0DF-4E02-ABA2-12603C6957A7}"/>
                  </a:ext>
                </a:extLst>
              </p:cNvPr>
              <p:cNvSpPr txBox="1">
                <a:spLocks noRot="1" noChangeAspect="1" noMove="1" noResize="1" noEditPoints="1" noAdjustHandles="1" noChangeArrowheads="1" noChangeShapeType="1" noTextEdit="1"/>
              </p:cNvSpPr>
              <p:nvPr/>
            </p:nvSpPr>
            <p:spPr>
              <a:xfrm>
                <a:off x="5831166" y="5904547"/>
                <a:ext cx="541867"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B7F2FAD-531C-4657-A080-A77CEE94564E}"/>
                  </a:ext>
                </a:extLst>
              </p:cNvPr>
              <p:cNvSpPr txBox="1"/>
              <p:nvPr/>
            </p:nvSpPr>
            <p:spPr>
              <a:xfrm>
                <a:off x="7686137" y="5904547"/>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AB7F2FAD-531C-4657-A080-A77CEE94564E}"/>
                  </a:ext>
                </a:extLst>
              </p:cNvPr>
              <p:cNvSpPr txBox="1">
                <a:spLocks noRot="1" noChangeAspect="1" noMove="1" noResize="1" noEditPoints="1" noAdjustHandles="1" noChangeArrowheads="1" noChangeShapeType="1" noTextEdit="1"/>
              </p:cNvSpPr>
              <p:nvPr/>
            </p:nvSpPr>
            <p:spPr>
              <a:xfrm>
                <a:off x="7686137" y="5904547"/>
                <a:ext cx="570737" cy="400110"/>
              </a:xfrm>
              <a:prstGeom prst="rect">
                <a:avLst/>
              </a:prstGeom>
              <a:blipFill>
                <a:blip r:embed="rId3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5260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757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23243FA6-5244-4884-A0EE-51C92DE9AC32}"/>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sp>
        <p:nvSpPr>
          <p:cNvPr id="8" name="四角形: 角を丸くする 7">
            <a:extLst>
              <a:ext uri="{FF2B5EF4-FFF2-40B4-BE49-F238E27FC236}">
                <a16:creationId xmlns:a16="http://schemas.microsoft.com/office/drawing/2014/main" id="{B2F8D5C6-8355-41D2-9636-0B25E55DFA29}"/>
              </a:ext>
            </a:extLst>
          </p:cNvPr>
          <p:cNvSpPr/>
          <p:nvPr/>
        </p:nvSpPr>
        <p:spPr>
          <a:xfrm>
            <a:off x="5137900" y="129801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724B26F-7533-4CF3-8329-D777AF6C55E2}"/>
                  </a:ext>
                </a:extLst>
              </p:cNvPr>
              <p:cNvSpPr/>
              <p:nvPr/>
            </p:nvSpPr>
            <p:spPr>
              <a:xfrm>
                <a:off x="5306869" y="1622524"/>
                <a:ext cx="2990828" cy="420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br>
                  <a:rPr lang="en-US" altLang="ja-JP" i="1" dirty="0">
                    <a:latin typeface="Cambria Math" panose="02040503050406030204" pitchFamily="18" charset="0"/>
                    <a:ea typeface="Cambria Math" panose="02040503050406030204" pitchFamily="18" charset="0"/>
                  </a:rPr>
                </a:br>
                <a:endParaRPr lang="ja-JP" altLang="en-US" dirty="0"/>
              </a:p>
            </p:txBody>
          </p:sp>
        </mc:Choice>
        <mc:Fallback xmlns="">
          <p:sp>
            <p:nvSpPr>
              <p:cNvPr id="9" name="正方形/長方形 8">
                <a:extLst>
                  <a:ext uri="{FF2B5EF4-FFF2-40B4-BE49-F238E27FC236}">
                    <a16:creationId xmlns:a16="http://schemas.microsoft.com/office/drawing/2014/main" id="{E724B26F-7533-4CF3-8329-D777AF6C55E2}"/>
                  </a:ext>
                </a:extLst>
              </p:cNvPr>
              <p:cNvSpPr>
                <a:spLocks noRot="1" noChangeAspect="1" noMove="1" noResize="1" noEditPoints="1" noAdjustHandles="1" noChangeArrowheads="1" noChangeShapeType="1" noTextEdit="1"/>
              </p:cNvSpPr>
              <p:nvPr/>
            </p:nvSpPr>
            <p:spPr>
              <a:xfrm>
                <a:off x="5306869" y="1622524"/>
                <a:ext cx="2990828" cy="420693"/>
              </a:xfrm>
              <a:prstGeom prst="rect">
                <a:avLst/>
              </a:prstGeom>
              <a:blipFill>
                <a:blip r:embed="rId5"/>
                <a:stretch>
                  <a:fillRect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9117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pic>
        <p:nvPicPr>
          <p:cNvPr id="6" name="図 5">
            <a:extLst>
              <a:ext uri="{FF2B5EF4-FFF2-40B4-BE49-F238E27FC236}">
                <a16:creationId xmlns:a16="http://schemas.microsoft.com/office/drawing/2014/main" id="{6C9F7056-EFD4-4C7E-8CE7-2763135FBE74}"/>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8" name="四角形: 角を丸くする 7">
            <a:extLst>
              <a:ext uri="{FF2B5EF4-FFF2-40B4-BE49-F238E27FC236}">
                <a16:creationId xmlns:a16="http://schemas.microsoft.com/office/drawing/2014/main" id="{FAEAA040-73B5-4C7F-97A2-E88852B3620D}"/>
              </a:ext>
            </a:extLst>
          </p:cNvPr>
          <p:cNvSpPr/>
          <p:nvPr/>
        </p:nvSpPr>
        <p:spPr>
          <a:xfrm>
            <a:off x="5137900" y="129801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6BD5E630-1B23-435D-AC49-32CFCA59A3A0}"/>
                  </a:ext>
                </a:extLst>
              </p:cNvPr>
              <p:cNvSpPr/>
              <p:nvPr/>
            </p:nvSpPr>
            <p:spPr>
              <a:xfrm>
                <a:off x="5306869" y="1622524"/>
                <a:ext cx="2990828" cy="420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br>
                  <a:rPr lang="en-US" altLang="ja-JP" i="1" dirty="0">
                    <a:latin typeface="Cambria Math" panose="02040503050406030204" pitchFamily="18" charset="0"/>
                    <a:ea typeface="Cambria Math" panose="02040503050406030204" pitchFamily="18" charset="0"/>
                  </a:rPr>
                </a:br>
                <a:endParaRPr lang="ja-JP" altLang="en-US" dirty="0"/>
              </a:p>
            </p:txBody>
          </p:sp>
        </mc:Choice>
        <mc:Fallback xmlns="">
          <p:sp>
            <p:nvSpPr>
              <p:cNvPr id="9" name="正方形/長方形 8">
                <a:extLst>
                  <a:ext uri="{FF2B5EF4-FFF2-40B4-BE49-F238E27FC236}">
                    <a16:creationId xmlns:a16="http://schemas.microsoft.com/office/drawing/2014/main" id="{6BD5E630-1B23-435D-AC49-32CFCA59A3A0}"/>
                  </a:ext>
                </a:extLst>
              </p:cNvPr>
              <p:cNvSpPr>
                <a:spLocks noRot="1" noChangeAspect="1" noMove="1" noResize="1" noEditPoints="1" noAdjustHandles="1" noChangeArrowheads="1" noChangeShapeType="1" noTextEdit="1"/>
              </p:cNvSpPr>
              <p:nvPr/>
            </p:nvSpPr>
            <p:spPr>
              <a:xfrm>
                <a:off x="5306869" y="1622524"/>
                <a:ext cx="2990828" cy="420693"/>
              </a:xfrm>
              <a:prstGeom prst="rect">
                <a:avLst/>
              </a:prstGeom>
              <a:blipFill>
                <a:blip r:embed="rId5"/>
                <a:stretch>
                  <a:fillRect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4183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a:t>
                </a:r>
                <a:br>
                  <a:rPr lang="en-US" altLang="ja-JP" dirty="0"/>
                </a:br>
                <a:r>
                  <a:rPr lang="ja-JP" altLang="en-US" dirty="0"/>
                  <a:t>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という特性を持つことを示す</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p>
              <a:p>
                <a:pPr marL="514350" indent="-514350">
                  <a:buFont typeface="+mj-lt"/>
                  <a:buAutoNum type="romanUcPeriod"/>
                </a:pP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a:t>
                </a:r>
                <a:r>
                  <a:rPr lang="en-US" altLang="ja-JP" dirty="0"/>
                  <a:t>3-MIS</a:t>
                </a:r>
                <a:r>
                  <a:rPr lang="ja-JP" altLang="en-US" dirty="0"/>
                  <a:t>でない</a:t>
                </a:r>
                <a:endParaRPr lang="en-US" altLang="ja-JP" dirty="0"/>
              </a:p>
              <a:p>
                <a:pPr marL="514350" indent="-514350">
                  <a:buFont typeface="+mj-lt"/>
                  <a:buAutoNum type="romanUcPeriod"/>
                </a:pP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m:t>
                    </m:r>
                    <m:r>
                      <a:rPr lang="en-US" altLang="ja-JP" b="0" i="1" smtClean="0">
                        <a:latin typeface="Cambria Math" panose="02040503050406030204" pitchFamily="18" charset="0"/>
                      </a:rPr>
                      <m:t>0</m:t>
                    </m:r>
                  </m:oMath>
                </a14:m>
                <a:r>
                  <a:rPr lang="ja-JP" altLang="en-US" dirty="0"/>
                  <a:t>のとき</a:t>
                </a:r>
                <a:r>
                  <a:rPr lang="en-US" altLang="ja-JP" dirty="0"/>
                  <a:t>3-MIS</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208"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7593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a:t>
                </a:r>
                <a:r>
                  <a:rPr lang="en-US" altLang="ja-JP" dirty="0"/>
                  <a:t>3-MIS</a:t>
                </a:r>
                <a:r>
                  <a:rPr lang="ja-JP" altLang="en-US" dirty="0"/>
                  <a:t>でない</a:t>
                </a:r>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678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a:extLst>
              <a:ext uri="{FF2B5EF4-FFF2-40B4-BE49-F238E27FC236}">
                <a16:creationId xmlns:a16="http://schemas.microsoft.com/office/drawing/2014/main" id="{7F587878-14A8-44DF-B9A3-AF1501D3D3A5}"/>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2704DD-24A5-45DA-AC11-3984FD2F27D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a:t>
                </a:r>
                <a:r>
                  <a:rPr lang="en-US" altLang="ja-JP" dirty="0"/>
                  <a:t>3-MIS</a:t>
                </a:r>
                <a:r>
                  <a:rPr lang="ja-JP" altLang="en-US" dirty="0"/>
                  <a:t>でない</a:t>
                </a:r>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1"/>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29175D43-5D18-4D66-AB28-5DBCD189AD7D}"/>
                  </a:ext>
                </a:extLst>
              </p:cNvPr>
              <p:cNvSpPr/>
              <p:nvPr/>
            </p:nvSpPr>
            <p:spPr>
              <a:xfrm>
                <a:off x="5705386" y="5445339"/>
                <a:ext cx="2607731"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Para>
                </a14:m>
                <a:endParaRPr lang="ja-JP" altLang="en-US" dirty="0"/>
              </a:p>
            </p:txBody>
          </p:sp>
        </mc:Choice>
        <mc:Fallback xmlns="">
          <p:sp>
            <p:nvSpPr>
              <p:cNvPr id="17" name="正方形/長方形 16">
                <a:extLst>
                  <a:ext uri="{FF2B5EF4-FFF2-40B4-BE49-F238E27FC236}">
                    <a16:creationId xmlns:a16="http://schemas.microsoft.com/office/drawing/2014/main" id="{29175D43-5D18-4D66-AB28-5DBCD189AD7D}"/>
                  </a:ext>
                </a:extLst>
              </p:cNvPr>
              <p:cNvSpPr>
                <a:spLocks noRot="1" noChangeAspect="1" noMove="1" noResize="1" noEditPoints="1" noAdjustHandles="1" noChangeArrowheads="1" noChangeShapeType="1" noTextEdit="1"/>
              </p:cNvSpPr>
              <p:nvPr/>
            </p:nvSpPr>
            <p:spPr>
              <a:xfrm>
                <a:off x="5705386" y="5445339"/>
                <a:ext cx="2607731" cy="748923"/>
              </a:xfrm>
              <a:prstGeom prst="rect">
                <a:avLst/>
              </a:prstGeom>
              <a:blipFill>
                <a:blip r:embed="rId32"/>
                <a:stretch>
                  <a:fillRect b="-4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7210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m:t>
                    </m:r>
                    <m:r>
                      <a:rPr lang="en-US" altLang="ja-JP" b="0" i="1" smtClean="0">
                        <a:latin typeface="Cambria Math" panose="02040503050406030204" pitchFamily="18" charset="0"/>
                      </a:rPr>
                      <m:t>0</m:t>
                    </m:r>
                  </m:oMath>
                </a14:m>
                <a:r>
                  <a:rPr lang="ja-JP" altLang="en-US" dirty="0"/>
                  <a:t>のとき</a:t>
                </a:r>
                <a:r>
                  <a:rPr lang="en-US" altLang="ja-JP" dirty="0"/>
                  <a:t>3-MIS</a:t>
                </a:r>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9933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en-US" altLang="ja-JP" dirty="0"/>
              <a:t>3-MIS</a:t>
            </a:r>
            <a:r>
              <a:rPr lang="ja-JP" altLang="en-US" dirty="0"/>
              <a:t>でないと仮定する</a:t>
            </a:r>
            <a:endParaRPr lang="en-US" altLang="ja-JP" dirty="0"/>
          </a:p>
        </p:txBody>
      </p:sp>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4"/>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9"/>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0"/>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6"/>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265D3F82-447D-4E09-A60B-9379FFE8D8BE}"/>
                  </a:ext>
                </a:extLst>
              </p:cNvPr>
              <p:cNvSpPr/>
              <p:nvPr/>
            </p:nvSpPr>
            <p:spPr>
              <a:xfrm>
                <a:off x="5474844" y="5470543"/>
                <a:ext cx="3433541" cy="785087"/>
              </a:xfrm>
              <a:prstGeom prst="rect">
                <a:avLst/>
              </a:prstGeom>
            </p:spPr>
            <p:txBody>
              <a:bodyPr wrap="square">
                <a:spAutoFit/>
              </a:bodyPr>
              <a:lstStyle/>
              <a:p>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𝐴</m:t>
                        </m:r>
                      </m:e>
                      <m:sup>
                        <m:r>
                          <a:rPr lang="en-US" altLang="ja-JP" sz="2000" b="0" i="1" smtClean="0">
                            <a:latin typeface="Cambria Math" panose="02040503050406030204" pitchFamily="18" charset="0"/>
                          </a:rPr>
                          <m:t>1</m:t>
                        </m:r>
                      </m:sup>
                    </m:sSup>
                    <m:r>
                      <a:rPr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𝐴</m:t>
                        </m:r>
                      </m:e>
                      <m:sup>
                        <m:r>
                          <a:rPr lang="en-US" altLang="ja-JP" sz="2000" b="0" i="1" smtClean="0">
                            <a:latin typeface="Cambria Math" panose="02040503050406030204" pitchFamily="18" charset="0"/>
                          </a:rPr>
                          <m:t>2</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i="1">
                            <a:latin typeface="Cambria Math" panose="02040503050406030204" pitchFamily="18" charset="0"/>
                          </a:rPr>
                          <m:t>1</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b="0" i="1" smtClean="0">
                            <a:latin typeface="Cambria Math" panose="02040503050406030204" pitchFamily="18" charset="0"/>
                          </a:rPr>
                          <m:t>2</m:t>
                        </m:r>
                      </m:sup>
                    </m:sSup>
                  </m:oMath>
                </a14:m>
                <a:r>
                  <a:rPr lang="ja-JP" altLang="en-US" sz="2000" b="0" dirty="0"/>
                  <a:t>から</a:t>
                </a:r>
                <a:r>
                  <a:rPr lang="en-US" altLang="ja-JP" sz="2000" b="0" dirty="0"/>
                  <a:t>1</a:t>
                </a:r>
                <a:r>
                  <a:rPr lang="ja-JP" altLang="en-US" sz="2000" b="0" dirty="0"/>
                  <a:t>点追加</a:t>
                </a:r>
                <a:endParaRPr lang="en-US" altLang="ja-JP" sz="2000" b="0" dirty="0"/>
              </a:p>
              <a:p>
                <a14:m>
                  <m:oMath xmlns:m="http://schemas.openxmlformats.org/officeDocument/2006/math">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𝑐</m:t>
                        </m:r>
                      </m:e>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1</m:t>
                        </m:r>
                      </m:sup>
                    </m:sSubSup>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𝑐</m:t>
                        </m:r>
                      </m:e>
                      <m:sub>
                        <m:r>
                          <a:rPr lang="en-US" altLang="ja-JP" sz="2000" b="0" i="1" smtClean="0">
                            <a:latin typeface="Cambria Math" panose="02040503050406030204" pitchFamily="18" charset="0"/>
                          </a:rPr>
                          <m:t>𝑗</m:t>
                        </m:r>
                      </m:sub>
                      <m:sup>
                        <m:r>
                          <a:rPr lang="en-US" altLang="ja-JP" sz="2000" b="0" i="1" smtClean="0">
                            <a:latin typeface="Cambria Math" panose="02040503050406030204" pitchFamily="18" charset="0"/>
                          </a:rPr>
                          <m:t>1</m:t>
                        </m:r>
                      </m:sup>
                    </m:sSubSup>
                  </m:oMath>
                </a14:m>
                <a:r>
                  <a:rPr lang="ja-JP" altLang="en-US" sz="2000" dirty="0"/>
                  <a:t>を取り除くとする</a:t>
                </a:r>
              </a:p>
            </p:txBody>
          </p:sp>
        </mc:Choice>
        <mc:Fallback xmlns="">
          <p:sp>
            <p:nvSpPr>
              <p:cNvPr id="77" name="正方形/長方形 76">
                <a:extLst>
                  <a:ext uri="{FF2B5EF4-FFF2-40B4-BE49-F238E27FC236}">
                    <a16:creationId xmlns:a16="http://schemas.microsoft.com/office/drawing/2014/main" id="{265D3F82-447D-4E09-A60B-9379FFE8D8BE}"/>
                  </a:ext>
                </a:extLst>
              </p:cNvPr>
              <p:cNvSpPr>
                <a:spLocks noRot="1" noChangeAspect="1" noMove="1" noResize="1" noEditPoints="1" noAdjustHandles="1" noChangeArrowheads="1" noChangeShapeType="1" noTextEdit="1"/>
              </p:cNvSpPr>
              <p:nvPr/>
            </p:nvSpPr>
            <p:spPr>
              <a:xfrm>
                <a:off x="5474844" y="5470543"/>
                <a:ext cx="3433541" cy="785087"/>
              </a:xfrm>
              <a:prstGeom prst="rect">
                <a:avLst/>
              </a:prstGeom>
              <a:blipFill>
                <a:blip r:embed="rId33"/>
                <a:stretch>
                  <a:fillRect t="-3101" b="-775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321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線コネクタ 82">
            <a:extLst>
              <a:ext uri="{FF2B5EF4-FFF2-40B4-BE49-F238E27FC236}">
                <a16:creationId xmlns:a16="http://schemas.microsoft.com/office/drawing/2014/main" id="{0956F2CC-5B5C-4EDA-8E38-D69531D9FC43}"/>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F8058692-1A6D-4AB4-9A2C-4DE655E77E4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en-US" altLang="ja-JP" dirty="0"/>
              <a:t>3-MIS</a:t>
            </a:r>
            <a:r>
              <a:rPr lang="ja-JP" altLang="en-US" dirty="0"/>
              <a:t>でないと仮定する</a:t>
            </a:r>
            <a:endParaRPr lang="en-US" altLang="ja-JP" dirty="0"/>
          </a:p>
        </p:txBody>
      </p:sp>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4"/>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9"/>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0"/>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6"/>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0"/>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3005998" y="2714939"/>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265D3F82-447D-4E09-A60B-9379FFE8D8BE}"/>
                  </a:ext>
                </a:extLst>
              </p:cNvPr>
              <p:cNvSpPr/>
              <p:nvPr/>
            </p:nvSpPr>
            <p:spPr>
              <a:xfrm>
                <a:off x="3037552" y="2897956"/>
                <a:ext cx="3284610" cy="424796"/>
              </a:xfrm>
              <a:prstGeom prst="rect">
                <a:avLst/>
              </a:prstGeom>
            </p:spPr>
            <p:txBody>
              <a:bodyPr wrap="square">
                <a:spAutoFit/>
              </a:bodyPr>
              <a:lstStyle/>
              <a:p>
                <a:r>
                  <a:rPr lang="ja-JP" altLang="en-US" sz="2000" dirty="0"/>
                  <a:t>←</a:t>
                </a:r>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=1</m:t>
                    </m:r>
                  </m:oMath>
                </a14:m>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=1</m:t>
                    </m:r>
                  </m:oMath>
                </a14:m>
                <a:r>
                  <a:rPr lang="ja-JP" altLang="en-US" sz="2000" dirty="0"/>
                  <a:t>→</a:t>
                </a:r>
              </a:p>
            </p:txBody>
          </p:sp>
        </mc:Choice>
        <mc:Fallback xmlns="">
          <p:sp>
            <p:nvSpPr>
              <p:cNvPr id="77" name="正方形/長方形 76">
                <a:extLst>
                  <a:ext uri="{FF2B5EF4-FFF2-40B4-BE49-F238E27FC236}">
                    <a16:creationId xmlns:a16="http://schemas.microsoft.com/office/drawing/2014/main" id="{265D3F82-447D-4E09-A60B-9379FFE8D8BE}"/>
                  </a:ext>
                </a:extLst>
              </p:cNvPr>
              <p:cNvSpPr>
                <a:spLocks noRot="1" noChangeAspect="1" noMove="1" noResize="1" noEditPoints="1" noAdjustHandles="1" noChangeArrowheads="1" noChangeShapeType="1" noTextEdit="1"/>
              </p:cNvSpPr>
              <p:nvPr/>
            </p:nvSpPr>
            <p:spPr>
              <a:xfrm>
                <a:off x="3037552" y="2897956"/>
                <a:ext cx="3284610" cy="424796"/>
              </a:xfrm>
              <a:prstGeom prst="rect">
                <a:avLst/>
              </a:prstGeom>
              <a:blipFill>
                <a:blip r:embed="rId31"/>
                <a:stretch>
                  <a:fillRect l="-1855" t="-2857" r="-1670" b="-2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FB5F3D85-17DE-48FA-9B0E-84D232D24319}"/>
                  </a:ext>
                </a:extLst>
              </p:cNvPr>
              <p:cNvSpPr/>
              <p:nvPr/>
            </p:nvSpPr>
            <p:spPr>
              <a:xfrm>
                <a:off x="3191676" y="3245835"/>
                <a:ext cx="2848857" cy="392993"/>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i="1">
                            <a:latin typeface="Cambria Math" panose="02040503050406030204" pitchFamily="18" charset="0"/>
                          </a:rPr>
                          <m:t>𝑁</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𝑁</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=0</m:t>
                    </m:r>
                  </m:oMath>
                </a14:m>
                <a:r>
                  <a:rPr lang="ja-JP" altLang="en-US" dirty="0"/>
                  <a:t>に矛盾</a:t>
                </a:r>
              </a:p>
            </p:txBody>
          </p:sp>
        </mc:Choice>
        <mc:Fallback xmlns="">
          <p:sp>
            <p:nvSpPr>
              <p:cNvPr id="17" name="正方形/長方形 16">
                <a:extLst>
                  <a:ext uri="{FF2B5EF4-FFF2-40B4-BE49-F238E27FC236}">
                    <a16:creationId xmlns:a16="http://schemas.microsoft.com/office/drawing/2014/main" id="{FB5F3D85-17DE-48FA-9B0E-84D232D24319}"/>
                  </a:ext>
                </a:extLst>
              </p:cNvPr>
              <p:cNvSpPr>
                <a:spLocks noRot="1" noChangeAspect="1" noMove="1" noResize="1" noEditPoints="1" noAdjustHandles="1" noChangeArrowheads="1" noChangeShapeType="1" noTextEdit="1"/>
              </p:cNvSpPr>
              <p:nvPr/>
            </p:nvSpPr>
            <p:spPr>
              <a:xfrm>
                <a:off x="3191676" y="3245835"/>
                <a:ext cx="2848857" cy="392993"/>
              </a:xfrm>
              <a:prstGeom prst="rect">
                <a:avLst/>
              </a:prstGeom>
              <a:blipFill>
                <a:blip r:embed="rId32"/>
                <a:stretch>
                  <a:fillRect l="-857" r="-1071" b="-261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79072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アリスとボブは特性を判定するアルゴリズムを</a:t>
                </a:r>
                <a:br>
                  <a:rPr lang="en-US" altLang="ja-JP" dirty="0"/>
                </a:br>
                <a:r>
                  <a:rPr lang="ja-JP" altLang="en-US" dirty="0"/>
                  <a:t>シミュレートする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b="0" i="0" smtClean="0">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endParaRPr lang="en-US" altLang="ja-JP" dirty="0"/>
              </a:p>
              <a:p>
                <a:pPr lvl="1"/>
                <a:r>
                  <a:rPr lang="ja-JP" altLang="en-US" dirty="0"/>
                  <a:t>カット辺のサイズ</a:t>
                </a:r>
                <a14:m>
                  <m:oMath xmlns:m="http://schemas.openxmlformats.org/officeDocument/2006/math">
                    <m:d>
                      <m:dPr>
                        <m:begChr m:val="|"/>
                        <m:endChr m:val="|"/>
                        <m:ctrlPr>
                          <a:rPr lang="en-US" altLang="ja-JP" i="1">
                            <a:latin typeface="Cambria Math" panose="02040503050406030204" pitchFamily="18" charset="0"/>
                          </a:rPr>
                        </m:ctrlPr>
                      </m:dPr>
                      <m:e>
                        <m:r>
                          <m:rPr>
                            <m:nor/>
                          </m:rPr>
                          <a:rPr lang="en-US" altLang="ja-JP" b="0" i="0" smtClean="0">
                            <a:latin typeface="Cambria Math" panose="02040503050406030204" pitchFamily="18" charset="0"/>
                          </a:rPr>
                          <m:t>Cut</m:t>
                        </m:r>
                      </m:e>
                    </m:d>
                    <m:r>
                      <a:rPr lang="en-US" altLang="ja-JP" i="1">
                        <a:latin typeface="Cambria Math" panose="02040503050406030204" pitchFamily="18" charset="0"/>
                      </a:rPr>
                      <m:t>=4</m:t>
                    </m:r>
                    <m:r>
                      <a:rPr lang="en-US" altLang="ja-JP" i="1">
                        <a:latin typeface="Cambria Math" panose="02040503050406030204" pitchFamily="18" charset="0"/>
                      </a:rPr>
                      <m:t>𝑁</m:t>
                    </m:r>
                  </m:oMath>
                </a14:m>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682EB6AB-9459-42E2-975A-574992ED3B1A}"/>
              </a:ext>
            </a:extLst>
          </p:cNvPr>
          <p:cNvPicPr>
            <a:picLocks noChangeAspect="1"/>
          </p:cNvPicPr>
          <p:nvPr/>
        </p:nvPicPr>
        <p:blipFill>
          <a:blip r:embed="rId4"/>
          <a:stretch>
            <a:fillRect/>
          </a:stretch>
        </p:blipFill>
        <p:spPr>
          <a:xfrm>
            <a:off x="4572000" y="4416308"/>
            <a:ext cx="4158117" cy="2293037"/>
          </a:xfrm>
          <a:prstGeom prst="rect">
            <a:avLst/>
          </a:prstGeom>
        </p:spPr>
      </p:pic>
    </p:spTree>
    <p:extLst>
      <p:ext uri="{BB962C8B-B14F-4D97-AF65-F5344CB8AC3E}">
        <p14:creationId xmlns:p14="http://schemas.microsoft.com/office/powerpoint/2010/main" val="733160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𝑟</m:t>
                    </m:r>
                  </m:oMath>
                </a14:m>
                <a:r>
                  <a:rPr lang="ja-JP" altLang="en-US" dirty="0"/>
                  <a:t>ラウンドで特性を判定するアルゴリズム</a:t>
                </a:r>
                <a14:m>
                  <m:oMath xmlns:m="http://schemas.openxmlformats.org/officeDocument/2006/math">
                    <m:r>
                      <a:rPr lang="ja-JP" altLang="en-US" i="1" smtClean="0">
                        <a:latin typeface="Cambria Math" panose="02040503050406030204" pitchFamily="18" charset="0"/>
                      </a:rPr>
                      <m:t>𝒜</m:t>
                    </m:r>
                  </m:oMath>
                </a14:m>
                <a:r>
                  <a:rPr lang="ja-JP" altLang="en-US" dirty="0"/>
                  <a:t>が存在したとする</a:t>
                </a:r>
                <a:br>
                  <a:rPr lang="en-US" altLang="ja-JP" dirty="0"/>
                </a:br>
                <a:r>
                  <a:rPr lang="ja-JP" altLang="en-US" dirty="0"/>
                  <a:t>→アリスとボブが通信したメッセージは</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Cut</m:t>
                    </m:r>
                    <m:r>
                      <a:rPr lang="en-US" altLang="ja-JP" b="0" i="1" smtClean="0">
                        <a:latin typeface="Cambria Math" panose="02040503050406030204" pitchFamily="18" charset="0"/>
                        <a:ea typeface="Cambria Math" panose="02040503050406030204" pitchFamily="18" charset="0"/>
                      </a:rPr>
                      <m:t>|∙</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a:t>
                </a:r>
                <a:endParaRPr lang="en-US" altLang="ja-JP" dirty="0"/>
              </a:p>
              <a:p>
                <a:r>
                  <a:rPr lang="ja-JP" altLang="en-US" dirty="0"/>
                  <a:t>構成した下界グラフで</a:t>
                </a:r>
                <a14:m>
                  <m:oMath xmlns:m="http://schemas.openxmlformats.org/officeDocument/2006/math">
                    <m:r>
                      <a:rPr lang="ja-JP" altLang="en-US" i="1" smtClean="0">
                        <a:latin typeface="Cambria Math" panose="02040503050406030204" pitchFamily="18" charset="0"/>
                      </a:rPr>
                      <m:t>𝒜</m:t>
                    </m:r>
                  </m:oMath>
                </a14:m>
                <a:r>
                  <a:rPr lang="ja-JP" altLang="en-US" dirty="0"/>
                  <a:t>を動かすと</a:t>
                </a:r>
                <a14:m>
                  <m:oMath xmlns:m="http://schemas.openxmlformats.org/officeDocument/2006/math">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oMath>
                </a14:m>
                <a:r>
                  <a:rPr lang="ja-JP" altLang="en-US" dirty="0"/>
                  <a:t>ビットの</a:t>
                </a:r>
                <a:br>
                  <a:rPr lang="en-US" altLang="ja-JP" dirty="0"/>
                </a:br>
                <a:r>
                  <a:rPr lang="en-US" altLang="ja-JP" dirty="0"/>
                  <a:t>2</a:t>
                </a:r>
                <a:r>
                  <a:rPr lang="ja-JP" altLang="en-US" dirty="0"/>
                  <a:t>者間交叉判定問題も解けていることになる</a:t>
                </a:r>
                <a:endParaRPr lang="en-US" altLang="ja-JP" dirty="0"/>
              </a:p>
              <a:p>
                <a:pPr lvl="1"/>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m:t>
                    </m:r>
                  </m:oMath>
                </a14:m>
                <a:r>
                  <a:rPr lang="ja-JP" altLang="en-US" dirty="0"/>
                  <a:t>ビットは通信しているはずである</a:t>
                </a:r>
                <a:endParaRPr lang="en-US" altLang="ja-JP" dirty="0"/>
              </a:p>
              <a:p>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d>
                      <m:dPr>
                        <m:ctrlPr>
                          <a:rPr lang="en-US" altLang="ja-JP" b="0" i="1" smtClean="0">
                            <a:latin typeface="Cambria Math" panose="02040503050406030204" pitchFamily="18" charset="0"/>
                            <a:ea typeface="Cambria Math" panose="02040503050406030204" pitchFamily="18" charset="0"/>
                          </a:rPr>
                        </m:ctrlPr>
                      </m:dPr>
                      <m:e>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num>
                          <m:den>
                            <m:d>
                              <m:dPr>
                                <m:begChr m:val="|"/>
                                <m:endChr m:val="|"/>
                                <m:ctrlPr>
                                  <a:rPr lang="en-US" altLang="ja-JP" i="1">
                                    <a:latin typeface="Cambria Math" panose="02040503050406030204" pitchFamily="18" charset="0"/>
                                    <a:ea typeface="Cambria Math" panose="02040503050406030204" pitchFamily="18" charset="0"/>
                                  </a:rPr>
                                </m:ctrlPr>
                              </m:dPr>
                              <m:e>
                                <m:r>
                                  <m:rPr>
                                    <m:nor/>
                                  </m:rPr>
                                  <a:rPr lang="en-US" altLang="ja-JP" b="0" i="0" smtClean="0">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smtClean="0">
                                    <a:latin typeface="Cambria Math" panose="02040503050406030204" pitchFamily="18" charset="0"/>
                                    <a:ea typeface="Cambria Math" panose="02040503050406030204" pitchFamily="18" charset="0"/>
                                  </a:rPr>
                                </m:ctrlPr>
                              </m:funcPr>
                              <m:fName>
                                <m:r>
                                  <m:rPr>
                                    <m:sty m:val="p"/>
                                  </m:rPr>
                                  <a:rPr lang="en-US" altLang="ja-JP"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den>
                        </m:f>
                      </m:e>
                    </m:d>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d>
                      <m:dPr>
                        <m:ctrlPr>
                          <a:rPr lang="en-US" altLang="ja-JP" b="0" i="1" smtClean="0">
                            <a:latin typeface="Cambria Math" panose="02040503050406030204" pitchFamily="18" charset="0"/>
                            <a:ea typeface="Cambria Math" panose="02040503050406030204" pitchFamily="18" charset="0"/>
                          </a:rPr>
                        </m:ctrlPr>
                      </m:dPr>
                      <m:e>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𝑁</m:t>
                            </m:r>
                          </m:num>
                          <m:den>
                            <m:r>
                              <a:rPr lang="en-US" altLang="ja-JP" b="0" i="1" smtClean="0">
                                <a:latin typeface="Cambria Math" panose="02040503050406030204" pitchFamily="18" charset="0"/>
                                <a:ea typeface="Cambria Math" panose="02040503050406030204" pitchFamily="18" charset="0"/>
                              </a:rPr>
                              <m:t>4</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den>
                        </m:f>
                      </m:e>
                    </m:d>
                  </m:oMath>
                </a14:m>
                <a:r>
                  <a:rPr lang="ja-JP" altLang="en-US" dirty="0"/>
                  <a:t>ラウンドの下界が得られる</a:t>
                </a:r>
                <a:endParaRPr lang="en-US" altLang="ja-JP" dirty="0"/>
              </a:p>
              <a:p>
                <a:pPr lvl="1"/>
                <a14:m>
                  <m:oMath xmlns:m="http://schemas.openxmlformats.org/officeDocument/2006/math">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lang="ja-JP" altLang="en-US" dirty="0"/>
                  <a:t>より</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r="-9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724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アリスとボブは特性を判定するアルゴリズムを</a:t>
                </a:r>
                <a:br>
                  <a:rPr lang="en-US" altLang="ja-JP" dirty="0"/>
                </a:br>
                <a:r>
                  <a:rPr lang="ja-JP" altLang="en-US" dirty="0"/>
                  <a:t>シミュレートする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b="0" i="0" smtClean="0">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endParaRPr lang="en-US" altLang="ja-JP" dirty="0"/>
              </a:p>
              <a:p>
                <a:pPr lvl="1"/>
                <a:r>
                  <a:rPr lang="ja-JP" altLang="en-US" dirty="0"/>
                  <a:t>カット辺のサイズ</a:t>
                </a:r>
                <a14:m>
                  <m:oMath xmlns:m="http://schemas.openxmlformats.org/officeDocument/2006/math">
                    <m:d>
                      <m:dPr>
                        <m:begChr m:val="|"/>
                        <m:endChr m:val="|"/>
                        <m:ctrlPr>
                          <a:rPr lang="en-US" altLang="ja-JP" i="1">
                            <a:latin typeface="Cambria Math" panose="02040503050406030204" pitchFamily="18" charset="0"/>
                          </a:rPr>
                        </m:ctrlPr>
                      </m:dPr>
                      <m:e>
                        <m:r>
                          <m:rPr>
                            <m:nor/>
                          </m:rPr>
                          <a:rPr lang="en-US" altLang="ja-JP" b="0" i="0" smtClean="0">
                            <a:latin typeface="Cambria Math" panose="02040503050406030204" pitchFamily="18" charset="0"/>
                          </a:rPr>
                          <m:t>Cut</m:t>
                        </m:r>
                      </m:e>
                    </m:d>
                    <m:r>
                      <a:rPr lang="en-US" altLang="ja-JP" i="1">
                        <a:latin typeface="Cambria Math" panose="02040503050406030204" pitchFamily="18" charset="0"/>
                      </a:rPr>
                      <m:t>=4</m:t>
                    </m:r>
                    <m:r>
                      <a:rPr lang="en-US" altLang="ja-JP" i="1">
                        <a:latin typeface="Cambria Math" panose="02040503050406030204" pitchFamily="18" charset="0"/>
                      </a:rPr>
                      <m:t>𝑁</m:t>
                    </m:r>
                  </m:oMath>
                </a14:m>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682EB6AB-9459-42E2-975A-574992ED3B1A}"/>
              </a:ext>
            </a:extLst>
          </p:cNvPr>
          <p:cNvPicPr>
            <a:picLocks noChangeAspect="1"/>
          </p:cNvPicPr>
          <p:nvPr/>
        </p:nvPicPr>
        <p:blipFill>
          <a:blip r:embed="rId4"/>
          <a:stretch>
            <a:fillRect/>
          </a:stretch>
        </p:blipFill>
        <p:spPr>
          <a:xfrm>
            <a:off x="4572000" y="4416308"/>
            <a:ext cx="4158117" cy="2293037"/>
          </a:xfrm>
          <a:prstGeom prst="rect">
            <a:avLst/>
          </a:prstGeom>
        </p:spPr>
      </p:pic>
    </p:spTree>
    <p:extLst>
      <p:ext uri="{BB962C8B-B14F-4D97-AF65-F5344CB8AC3E}">
        <p14:creationId xmlns:p14="http://schemas.microsoft.com/office/powerpoint/2010/main" val="2182245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𝑟</m:t>
                    </m:r>
                  </m:oMath>
                </a14:m>
                <a:r>
                  <a:rPr lang="ja-JP" altLang="en-US" dirty="0"/>
                  <a:t>ラウンドで特性を判定するアルゴリズム</a:t>
                </a:r>
                <a14:m>
                  <m:oMath xmlns:m="http://schemas.openxmlformats.org/officeDocument/2006/math">
                    <m:r>
                      <a:rPr lang="ja-JP" altLang="en-US" i="1" smtClean="0">
                        <a:latin typeface="Cambria Math" panose="02040503050406030204" pitchFamily="18" charset="0"/>
                      </a:rPr>
                      <m:t>𝒜</m:t>
                    </m:r>
                  </m:oMath>
                </a14:m>
                <a:r>
                  <a:rPr lang="ja-JP" altLang="en-US" dirty="0"/>
                  <a:t>が存在したとする</a:t>
                </a:r>
                <a:br>
                  <a:rPr lang="en-US" altLang="ja-JP" dirty="0"/>
                </a:br>
                <a:r>
                  <a:rPr lang="ja-JP" altLang="en-US" dirty="0"/>
                  <a:t>→アリスとボブが通信したメッセージは</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Cut</m:t>
                    </m:r>
                    <m:r>
                      <a:rPr lang="en-US" altLang="ja-JP" b="0" i="1" smtClean="0">
                        <a:latin typeface="Cambria Math" panose="02040503050406030204" pitchFamily="18" charset="0"/>
                        <a:ea typeface="Cambria Math" panose="02040503050406030204" pitchFamily="18" charset="0"/>
                      </a:rPr>
                      <m:t>|∙</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a:t>
                </a:r>
                <a:endParaRPr lang="en-US" altLang="ja-JP" dirty="0"/>
              </a:p>
              <a:p>
                <a:r>
                  <a:rPr lang="ja-JP" altLang="en-US" dirty="0"/>
                  <a:t>構成した下界グラフで</a:t>
                </a:r>
                <a14:m>
                  <m:oMath xmlns:m="http://schemas.openxmlformats.org/officeDocument/2006/math">
                    <m:r>
                      <a:rPr lang="ja-JP" altLang="en-US" i="1" smtClean="0">
                        <a:latin typeface="Cambria Math" panose="02040503050406030204" pitchFamily="18" charset="0"/>
                      </a:rPr>
                      <m:t>𝒜</m:t>
                    </m:r>
                  </m:oMath>
                </a14:m>
                <a:r>
                  <a:rPr lang="ja-JP" altLang="en-US" dirty="0"/>
                  <a:t>を動かすと</a:t>
                </a:r>
                <a14:m>
                  <m:oMath xmlns:m="http://schemas.openxmlformats.org/officeDocument/2006/math">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oMath>
                </a14:m>
                <a:r>
                  <a:rPr lang="ja-JP" altLang="en-US" dirty="0"/>
                  <a:t>ビットの</a:t>
                </a:r>
                <a:br>
                  <a:rPr lang="en-US" altLang="ja-JP" dirty="0"/>
                </a:br>
                <a:r>
                  <a:rPr lang="en-US" altLang="ja-JP" dirty="0"/>
                  <a:t>2</a:t>
                </a:r>
                <a:r>
                  <a:rPr lang="ja-JP" altLang="en-US" dirty="0"/>
                  <a:t>者間交叉判定問題も解けていることになる</a:t>
                </a:r>
                <a:endParaRPr lang="en-US" altLang="ja-JP" dirty="0"/>
              </a:p>
              <a:p>
                <a:pPr lvl="1"/>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m:t>
                    </m:r>
                  </m:oMath>
                </a14:m>
                <a:r>
                  <a:rPr lang="ja-JP" altLang="en-US" dirty="0"/>
                  <a:t>ビットは通信しているはずである</a:t>
                </a:r>
                <a:endParaRPr lang="en-US" altLang="ja-JP" dirty="0"/>
              </a:p>
              <a:p>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d>
                      <m:dPr>
                        <m:ctrlPr>
                          <a:rPr lang="en-US" altLang="ja-JP" b="0" i="1" smtClean="0">
                            <a:latin typeface="Cambria Math" panose="02040503050406030204" pitchFamily="18" charset="0"/>
                            <a:ea typeface="Cambria Math" panose="02040503050406030204" pitchFamily="18" charset="0"/>
                          </a:rPr>
                        </m:ctrlPr>
                      </m:dPr>
                      <m:e>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num>
                          <m:den>
                            <m:d>
                              <m:dPr>
                                <m:begChr m:val="|"/>
                                <m:endChr m:val="|"/>
                                <m:ctrlPr>
                                  <a:rPr lang="en-US" altLang="ja-JP" i="1">
                                    <a:latin typeface="Cambria Math" panose="02040503050406030204" pitchFamily="18" charset="0"/>
                                    <a:ea typeface="Cambria Math" panose="02040503050406030204" pitchFamily="18" charset="0"/>
                                  </a:rPr>
                                </m:ctrlPr>
                              </m:dPr>
                              <m:e>
                                <m:r>
                                  <m:rPr>
                                    <m:nor/>
                                  </m:rPr>
                                  <a:rPr lang="en-US" altLang="ja-JP" b="0" i="0" smtClean="0">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smtClean="0">
                                    <a:latin typeface="Cambria Math" panose="02040503050406030204" pitchFamily="18" charset="0"/>
                                    <a:ea typeface="Cambria Math" panose="02040503050406030204" pitchFamily="18" charset="0"/>
                                  </a:rPr>
                                </m:ctrlPr>
                              </m:funcPr>
                              <m:fName>
                                <m:r>
                                  <m:rPr>
                                    <m:sty m:val="p"/>
                                  </m:rPr>
                                  <a:rPr lang="en-US" altLang="ja-JP"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den>
                        </m:f>
                      </m:e>
                    </m:d>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d>
                      <m:dPr>
                        <m:ctrlPr>
                          <a:rPr lang="en-US" altLang="ja-JP" b="0" i="1" smtClean="0">
                            <a:latin typeface="Cambria Math" panose="02040503050406030204" pitchFamily="18" charset="0"/>
                            <a:ea typeface="Cambria Math" panose="02040503050406030204" pitchFamily="18" charset="0"/>
                          </a:rPr>
                        </m:ctrlPr>
                      </m:dPr>
                      <m:e>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𝑁</m:t>
                            </m:r>
                          </m:num>
                          <m:den>
                            <m:r>
                              <a:rPr lang="en-US" altLang="ja-JP" b="0" i="1" smtClean="0">
                                <a:latin typeface="Cambria Math" panose="02040503050406030204" pitchFamily="18" charset="0"/>
                                <a:ea typeface="Cambria Math" panose="02040503050406030204" pitchFamily="18" charset="0"/>
                              </a:rPr>
                              <m:t>4</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den>
                        </m:f>
                      </m:e>
                    </m:d>
                  </m:oMath>
                </a14:m>
                <a:r>
                  <a:rPr lang="ja-JP" altLang="en-US" dirty="0"/>
                  <a:t>ラウンドの下界が得られる</a:t>
                </a:r>
                <a:endParaRPr lang="en-US" altLang="ja-JP" dirty="0"/>
              </a:p>
              <a:p>
                <a:pPr lvl="1"/>
                <a14:m>
                  <m:oMath xmlns:m="http://schemas.openxmlformats.org/officeDocument/2006/math">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lang="ja-JP" altLang="en-US" dirty="0"/>
                  <a:t>より</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r="-9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77828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まとめと今後の課題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b="0" dirty="0"/>
                  <a:t>まとめ</a:t>
                </a:r>
                <a:endParaRPr lang="en-US" altLang="ja-JP" dirty="0"/>
              </a:p>
              <a:p>
                <a:pPr lvl="1"/>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b="0" dirty="0"/>
                  <a:t>モデルにおける</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a:t>
                </a:r>
                <a:r>
                  <a:rPr kumimoji="1" lang="ja-JP" altLang="en-US" dirty="0"/>
                  <a:t>極大独立集合検証問題の</a:t>
                </a:r>
                <a:br>
                  <a:rPr kumimoji="1" lang="en-US" altLang="ja-JP" dirty="0"/>
                </a:br>
                <a:r>
                  <a:rPr kumimoji="1" lang="ja-JP" altLang="en-US" dirty="0"/>
                  <a:t>計算複雑性を示した</a:t>
                </a:r>
                <a:endParaRPr lang="en-US" altLang="ja-JP" dirty="0"/>
              </a:p>
              <a:p>
                <a:endParaRPr kumimoji="1" lang="en-US" altLang="ja-JP" dirty="0"/>
              </a:p>
              <a:p>
                <a:r>
                  <a:rPr kumimoji="1" lang="ja-JP" altLang="en-US" dirty="0"/>
                  <a:t>今後の課題</a:t>
                </a:r>
                <a:endParaRPr kumimoji="1" lang="en-US" altLang="ja-JP" dirty="0"/>
              </a:p>
              <a:p>
                <a:pPr lvl="1"/>
                <a:r>
                  <a:rPr kumimoji="1" lang="ja-JP" altLang="en-US" b="0" dirty="0"/>
                  <a:t>現在</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=4,…,8</m:t>
                    </m:r>
                  </m:oMath>
                </a14:m>
                <a:r>
                  <a:rPr kumimoji="1" lang="ja-JP" altLang="en-US" dirty="0"/>
                  <a:t>に関しては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m:t>
                    </m:r>
                  </m:oMath>
                </a14:m>
                <a:r>
                  <a:rPr kumimoji="1" lang="ja-JP" altLang="en-US" dirty="0"/>
                  <a:t>と同じ下界しか得られていないが</a:t>
                </a:r>
                <a:br>
                  <a:rPr kumimoji="1" lang="en-US" altLang="ja-JP" dirty="0"/>
                </a:br>
                <a:r>
                  <a:rPr kumimoji="1" lang="ja-JP" altLang="en-US" dirty="0"/>
                  <a:t>これをよりタイトにできるか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各ノードは同期して同じアルゴリズムを実行して</a:t>
                </a:r>
                <a:br>
                  <a:rPr lang="en-US" altLang="ja-JP" dirty="0"/>
                </a:br>
                <a:r>
                  <a:rPr lang="ja-JP" altLang="en-US" dirty="0"/>
                  <a:t>入力グラフ上の問題を解決する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oMath>
                </a14:m>
                <a:r>
                  <a:rPr lang="ja-JP" altLang="en-US" dirty="0"/>
                  <a:t>ビットのメッセージを隣接ノードに送信</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en-US" altLang="ja-JP" dirty="0"/>
                  <a:t>:</a:t>
                </a:r>
                <a:r>
                  <a:rPr lang="ja-JP" altLang="en-US" dirty="0"/>
                  <a:t>頂点数</a:t>
                </a:r>
                <a:r>
                  <a:rPr lang="en-US" altLang="ja-JP" dirty="0"/>
                  <a:t>)</a:t>
                </a:r>
              </a:p>
              <a:p>
                <a:pPr lvl="2"/>
                <a:r>
                  <a:rPr lang="ja-JP" altLang="en-US" dirty="0"/>
                  <a:t>隣接ノードからメッセージを受信</a:t>
                </a:r>
                <a:endParaRPr lang="en-US" altLang="ja-JP" dirty="0"/>
              </a:p>
              <a:p>
                <a:pPr lvl="2"/>
                <a:r>
                  <a:rPr lang="ja-JP" altLang="en-US" dirty="0"/>
                  <a:t>内部計算</a:t>
                </a:r>
                <a:endParaRPr lang="en-US" altLang="ja-JP" dirty="0"/>
              </a:p>
              <a:p>
                <a:pPr marL="514350" lvl="2" indent="0">
                  <a:buNone/>
                </a:pPr>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r>
              <a:rPr lang="ja-JP" altLang="en-US" dirty="0"/>
              <a:t>最大独立集合</a:t>
            </a:r>
            <a:r>
              <a:rPr lang="en-US" altLang="ja-JP" dirty="0"/>
              <a:t>:</a:t>
            </a:r>
            <a:r>
              <a:rPr lang="ja-JP" altLang="en-US" dirty="0"/>
              <a:t>頂点数が最も多い独立集合</a:t>
            </a:r>
            <a:br>
              <a:rPr lang="en-US" altLang="ja-JP" dirty="0"/>
            </a:br>
            <a:endParaRPr lang="en-US" altLang="ja-JP" dirty="0"/>
          </a:p>
        </p:txBody>
      </p:sp>
      <p:cxnSp>
        <p:nvCxnSpPr>
          <p:cNvPr id="4" name="直線コネクタ 3">
            <a:extLst>
              <a:ext uri="{FF2B5EF4-FFF2-40B4-BE49-F238E27FC236}">
                <a16:creationId xmlns:a16="http://schemas.microsoft.com/office/drawing/2014/main" id="{587A361B-60DC-4CE6-B9EF-DCF50F9A3E80}"/>
              </a:ext>
            </a:extLst>
          </p:cNvPr>
          <p:cNvCxnSpPr/>
          <p:nvPr/>
        </p:nvCxnSpPr>
        <p:spPr>
          <a:xfrm>
            <a:off x="1437076"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4FC9837-C5F3-4508-B165-1F88FA1EE07E}"/>
              </a:ext>
            </a:extLst>
          </p:cNvPr>
          <p:cNvCxnSpPr/>
          <p:nvPr/>
        </p:nvCxnSpPr>
        <p:spPr>
          <a:xfrm flipV="1">
            <a:off x="1793487"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08D68FFD-0FBF-4061-8609-258F3160EB45}"/>
              </a:ext>
            </a:extLst>
          </p:cNvPr>
          <p:cNvCxnSpPr/>
          <p:nvPr/>
        </p:nvCxnSpPr>
        <p:spPr>
          <a:xfrm>
            <a:off x="1793487"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B1E3C72-75A0-4260-8A0C-312AE74ED33B}"/>
              </a:ext>
            </a:extLst>
          </p:cNvPr>
          <p:cNvCxnSpPr/>
          <p:nvPr/>
        </p:nvCxnSpPr>
        <p:spPr>
          <a:xfrm flipH="1">
            <a:off x="143707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DDC0EDD-63C0-418A-AC07-BD5214A8636E}"/>
              </a:ext>
            </a:extLst>
          </p:cNvPr>
          <p:cNvCxnSpPr/>
          <p:nvPr/>
        </p:nvCxnSpPr>
        <p:spPr>
          <a:xfrm>
            <a:off x="1802850"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122301F-00CF-4C08-933F-9763E74236D7}"/>
              </a:ext>
            </a:extLst>
          </p:cNvPr>
          <p:cNvCxnSpPr/>
          <p:nvPr/>
        </p:nvCxnSpPr>
        <p:spPr>
          <a:xfrm flipH="1">
            <a:off x="1077036"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16DB393-6340-4E2F-8839-4B1CB12339C5}"/>
              </a:ext>
            </a:extLst>
          </p:cNvPr>
          <p:cNvCxnSpPr/>
          <p:nvPr/>
        </p:nvCxnSpPr>
        <p:spPr>
          <a:xfrm flipV="1">
            <a:off x="1077036"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1E3EBAA-824E-4F1F-8AE9-A140B106A7E7}"/>
              </a:ext>
            </a:extLst>
          </p:cNvPr>
          <p:cNvCxnSpPr/>
          <p:nvPr/>
        </p:nvCxnSpPr>
        <p:spPr>
          <a:xfrm>
            <a:off x="1077036"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17F2516-B41B-4578-A523-B512ED64FC20}"/>
              </a:ext>
            </a:extLst>
          </p:cNvPr>
          <p:cNvCxnSpPr/>
          <p:nvPr/>
        </p:nvCxnSpPr>
        <p:spPr>
          <a:xfrm>
            <a:off x="2162890"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E316A3-A40C-4C37-B4C9-50A8D24AA717}"/>
              </a:ext>
            </a:extLst>
          </p:cNvPr>
          <p:cNvCxnSpPr/>
          <p:nvPr/>
        </p:nvCxnSpPr>
        <p:spPr>
          <a:xfrm flipH="1">
            <a:off x="214521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13787B3-7BD8-4D09-9B67-13808328A808}"/>
              </a:ext>
            </a:extLst>
          </p:cNvPr>
          <p:cNvSpPr/>
          <p:nvPr/>
        </p:nvSpPr>
        <p:spPr>
          <a:xfrm>
            <a:off x="1257056"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楕円 14">
            <a:extLst>
              <a:ext uri="{FF2B5EF4-FFF2-40B4-BE49-F238E27FC236}">
                <a16:creationId xmlns:a16="http://schemas.microsoft.com/office/drawing/2014/main" id="{E38870EF-1B14-41A7-A49E-FC71E45FE7D0}"/>
              </a:ext>
            </a:extLst>
          </p:cNvPr>
          <p:cNvSpPr/>
          <p:nvPr/>
        </p:nvSpPr>
        <p:spPr>
          <a:xfrm>
            <a:off x="1973507"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6" name="楕円 15">
            <a:extLst>
              <a:ext uri="{FF2B5EF4-FFF2-40B4-BE49-F238E27FC236}">
                <a16:creationId xmlns:a16="http://schemas.microsoft.com/office/drawing/2014/main" id="{E6E97424-34B2-4F0E-9FF1-3D8E8B1DD073}"/>
              </a:ext>
            </a:extLst>
          </p:cNvPr>
          <p:cNvSpPr/>
          <p:nvPr/>
        </p:nvSpPr>
        <p:spPr>
          <a:xfrm>
            <a:off x="2339281"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8CDD9499-F115-4108-822F-BFF5DF5EADD5}"/>
              </a:ext>
            </a:extLst>
          </p:cNvPr>
          <p:cNvSpPr/>
          <p:nvPr/>
        </p:nvSpPr>
        <p:spPr>
          <a:xfrm>
            <a:off x="1973507"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EC81F045-0040-447E-9E43-34F1D21FE7F1}"/>
              </a:ext>
            </a:extLst>
          </p:cNvPr>
          <p:cNvSpPr/>
          <p:nvPr/>
        </p:nvSpPr>
        <p:spPr>
          <a:xfrm>
            <a:off x="897016"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7E573F7E-F7E4-4984-96ED-16007871F67B}"/>
              </a:ext>
            </a:extLst>
          </p:cNvPr>
          <p:cNvSpPr/>
          <p:nvPr/>
        </p:nvSpPr>
        <p:spPr>
          <a:xfrm>
            <a:off x="1257056"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E16D1772-BFFB-4630-9FA2-E89543582B97}"/>
              </a:ext>
            </a:extLst>
          </p:cNvPr>
          <p:cNvSpPr/>
          <p:nvPr/>
        </p:nvSpPr>
        <p:spPr>
          <a:xfrm>
            <a:off x="1613467"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1" name="直線コネクタ 20">
            <a:extLst>
              <a:ext uri="{FF2B5EF4-FFF2-40B4-BE49-F238E27FC236}">
                <a16:creationId xmlns:a16="http://schemas.microsoft.com/office/drawing/2014/main" id="{C4D9B3B9-6D49-4233-A168-5D709E826E1C}"/>
              </a:ext>
            </a:extLst>
          </p:cNvPr>
          <p:cNvCxnSpPr/>
          <p:nvPr/>
        </p:nvCxnSpPr>
        <p:spPr>
          <a:xfrm>
            <a:off x="4933312"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ECBD4F4-D1A3-466E-A5EB-9C56ADCB1AF8}"/>
              </a:ext>
            </a:extLst>
          </p:cNvPr>
          <p:cNvCxnSpPr/>
          <p:nvPr/>
        </p:nvCxnSpPr>
        <p:spPr>
          <a:xfrm flipV="1">
            <a:off x="5289723"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F8EA62C-499B-4839-AA05-FE6F68733FBF}"/>
              </a:ext>
            </a:extLst>
          </p:cNvPr>
          <p:cNvCxnSpPr/>
          <p:nvPr/>
        </p:nvCxnSpPr>
        <p:spPr>
          <a:xfrm>
            <a:off x="5289723"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05EF740-D453-431A-9AD8-7497A5C9EC23}"/>
              </a:ext>
            </a:extLst>
          </p:cNvPr>
          <p:cNvCxnSpPr/>
          <p:nvPr/>
        </p:nvCxnSpPr>
        <p:spPr>
          <a:xfrm flipH="1">
            <a:off x="493331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1144F37-B71E-41A7-8F3F-8C10C585F3CC}"/>
              </a:ext>
            </a:extLst>
          </p:cNvPr>
          <p:cNvCxnSpPr/>
          <p:nvPr/>
        </p:nvCxnSpPr>
        <p:spPr>
          <a:xfrm>
            <a:off x="5299086"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528B26E-C7AE-44B6-895A-300601A3BA4D}"/>
              </a:ext>
            </a:extLst>
          </p:cNvPr>
          <p:cNvCxnSpPr/>
          <p:nvPr/>
        </p:nvCxnSpPr>
        <p:spPr>
          <a:xfrm flipH="1">
            <a:off x="4573272"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CEB686-FD9D-467A-A867-7DCCB3737377}"/>
              </a:ext>
            </a:extLst>
          </p:cNvPr>
          <p:cNvCxnSpPr/>
          <p:nvPr/>
        </p:nvCxnSpPr>
        <p:spPr>
          <a:xfrm flipV="1">
            <a:off x="4573272"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99059F3-0C66-4364-85B0-D6DFD15DF358}"/>
              </a:ext>
            </a:extLst>
          </p:cNvPr>
          <p:cNvCxnSpPr/>
          <p:nvPr/>
        </p:nvCxnSpPr>
        <p:spPr>
          <a:xfrm>
            <a:off x="4573272"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F0819AF-831F-4712-A6EB-FD5FC464D197}"/>
              </a:ext>
            </a:extLst>
          </p:cNvPr>
          <p:cNvCxnSpPr/>
          <p:nvPr/>
        </p:nvCxnSpPr>
        <p:spPr>
          <a:xfrm>
            <a:off x="5659126"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3D71EA2-7502-4E69-8BA8-76CDCC8484DE}"/>
              </a:ext>
            </a:extLst>
          </p:cNvPr>
          <p:cNvCxnSpPr/>
          <p:nvPr/>
        </p:nvCxnSpPr>
        <p:spPr>
          <a:xfrm flipH="1">
            <a:off x="564145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06BC96AD-C585-4A00-B42C-3E804DE5E793}"/>
              </a:ext>
            </a:extLst>
          </p:cNvPr>
          <p:cNvSpPr/>
          <p:nvPr/>
        </p:nvSpPr>
        <p:spPr>
          <a:xfrm>
            <a:off x="4753292" y="3429001"/>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1C075E2A-1265-4982-AD43-50BC4C614542}"/>
              </a:ext>
            </a:extLst>
          </p:cNvPr>
          <p:cNvSpPr/>
          <p:nvPr/>
        </p:nvSpPr>
        <p:spPr>
          <a:xfrm>
            <a:off x="5469743"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33" name="楕円 32">
            <a:extLst>
              <a:ext uri="{FF2B5EF4-FFF2-40B4-BE49-F238E27FC236}">
                <a16:creationId xmlns:a16="http://schemas.microsoft.com/office/drawing/2014/main" id="{68303763-A147-4E5A-A89A-16B8FC9B5805}"/>
              </a:ext>
            </a:extLst>
          </p:cNvPr>
          <p:cNvSpPr/>
          <p:nvPr/>
        </p:nvSpPr>
        <p:spPr>
          <a:xfrm>
            <a:off x="5835517" y="410710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楕円 33">
            <a:extLst>
              <a:ext uri="{FF2B5EF4-FFF2-40B4-BE49-F238E27FC236}">
                <a16:creationId xmlns:a16="http://schemas.microsoft.com/office/drawing/2014/main" id="{A5FECA6C-ED65-46B8-9902-5D37883F38B2}"/>
              </a:ext>
            </a:extLst>
          </p:cNvPr>
          <p:cNvSpPr/>
          <p:nvPr/>
        </p:nvSpPr>
        <p:spPr>
          <a:xfrm>
            <a:off x="5469743"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楕円 34">
            <a:extLst>
              <a:ext uri="{FF2B5EF4-FFF2-40B4-BE49-F238E27FC236}">
                <a16:creationId xmlns:a16="http://schemas.microsoft.com/office/drawing/2014/main" id="{869ABC38-B355-4A01-B264-368634DD4B51}"/>
              </a:ext>
            </a:extLst>
          </p:cNvPr>
          <p:cNvSpPr/>
          <p:nvPr/>
        </p:nvSpPr>
        <p:spPr>
          <a:xfrm>
            <a:off x="4393252"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楕円 35">
            <a:extLst>
              <a:ext uri="{FF2B5EF4-FFF2-40B4-BE49-F238E27FC236}">
                <a16:creationId xmlns:a16="http://schemas.microsoft.com/office/drawing/2014/main" id="{BC48321F-634E-4654-B197-D879FF69215C}"/>
              </a:ext>
            </a:extLst>
          </p:cNvPr>
          <p:cNvSpPr/>
          <p:nvPr/>
        </p:nvSpPr>
        <p:spPr>
          <a:xfrm>
            <a:off x="4753292" y="470144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5BC7E4B1-6EBB-421B-94EA-35D342F44242}"/>
              </a:ext>
            </a:extLst>
          </p:cNvPr>
          <p:cNvSpPr/>
          <p:nvPr/>
        </p:nvSpPr>
        <p:spPr>
          <a:xfrm>
            <a:off x="5109703"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8" name="直線コネクタ 37">
            <a:extLst>
              <a:ext uri="{FF2B5EF4-FFF2-40B4-BE49-F238E27FC236}">
                <a16:creationId xmlns:a16="http://schemas.microsoft.com/office/drawing/2014/main" id="{CDCD6AA1-18D4-4070-A3C2-E809705409A4}"/>
              </a:ext>
            </a:extLst>
          </p:cNvPr>
          <p:cNvCxnSpPr/>
          <p:nvPr/>
        </p:nvCxnSpPr>
        <p:spPr>
          <a:xfrm>
            <a:off x="7047223" y="3604308"/>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7FDE833-7FD2-4632-9E9D-A4EC84CEC76E}"/>
              </a:ext>
            </a:extLst>
          </p:cNvPr>
          <p:cNvCxnSpPr/>
          <p:nvPr/>
        </p:nvCxnSpPr>
        <p:spPr>
          <a:xfrm flipV="1">
            <a:off x="7403634" y="3562424"/>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801E45A-4724-49A2-8888-576923B89CB5}"/>
              </a:ext>
            </a:extLst>
          </p:cNvPr>
          <p:cNvCxnSpPr/>
          <p:nvPr/>
        </p:nvCxnSpPr>
        <p:spPr>
          <a:xfrm>
            <a:off x="7403634"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3ACF6B-DD3F-45FC-A2F8-AE9B9B9873DC}"/>
              </a:ext>
            </a:extLst>
          </p:cNvPr>
          <p:cNvCxnSpPr/>
          <p:nvPr/>
        </p:nvCxnSpPr>
        <p:spPr>
          <a:xfrm flipH="1">
            <a:off x="704722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94CE178-4206-482D-9351-959EF17048AA}"/>
              </a:ext>
            </a:extLst>
          </p:cNvPr>
          <p:cNvCxnSpPr/>
          <p:nvPr/>
        </p:nvCxnSpPr>
        <p:spPr>
          <a:xfrm>
            <a:off x="7412997" y="4282415"/>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22095A9-BD32-4270-B0D6-945561FF22B6}"/>
              </a:ext>
            </a:extLst>
          </p:cNvPr>
          <p:cNvCxnSpPr/>
          <p:nvPr/>
        </p:nvCxnSpPr>
        <p:spPr>
          <a:xfrm flipH="1">
            <a:off x="6687183" y="4282415"/>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802B96D-5B05-4FC3-847D-CB4349A7C39B}"/>
              </a:ext>
            </a:extLst>
          </p:cNvPr>
          <p:cNvCxnSpPr/>
          <p:nvPr/>
        </p:nvCxnSpPr>
        <p:spPr>
          <a:xfrm flipV="1">
            <a:off x="6687183" y="3604308"/>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1CD8F57-F0DF-4DCB-94D1-818F984CE82B}"/>
              </a:ext>
            </a:extLst>
          </p:cNvPr>
          <p:cNvCxnSpPr/>
          <p:nvPr/>
        </p:nvCxnSpPr>
        <p:spPr>
          <a:xfrm>
            <a:off x="6687183" y="4282415"/>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052AC62-61F1-4BDD-B71A-CFCF9063208B}"/>
              </a:ext>
            </a:extLst>
          </p:cNvPr>
          <p:cNvCxnSpPr/>
          <p:nvPr/>
        </p:nvCxnSpPr>
        <p:spPr>
          <a:xfrm>
            <a:off x="7773037" y="3600425"/>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9FF0B2B-4B35-4877-8F21-29080FA91779}"/>
              </a:ext>
            </a:extLst>
          </p:cNvPr>
          <p:cNvCxnSpPr/>
          <p:nvPr/>
        </p:nvCxnSpPr>
        <p:spPr>
          <a:xfrm flipH="1">
            <a:off x="775536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8B5DCC2E-E84C-4BD4-8112-B8EB5B36028D}"/>
              </a:ext>
            </a:extLst>
          </p:cNvPr>
          <p:cNvSpPr/>
          <p:nvPr/>
        </p:nvSpPr>
        <p:spPr>
          <a:xfrm>
            <a:off x="6867203"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625D577D-C2A2-47FE-83EE-C0A1CB3A77FF}"/>
              </a:ext>
            </a:extLst>
          </p:cNvPr>
          <p:cNvSpPr/>
          <p:nvPr/>
        </p:nvSpPr>
        <p:spPr>
          <a:xfrm>
            <a:off x="7583654"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50" name="楕円 49">
            <a:extLst>
              <a:ext uri="{FF2B5EF4-FFF2-40B4-BE49-F238E27FC236}">
                <a16:creationId xmlns:a16="http://schemas.microsoft.com/office/drawing/2014/main" id="{111892AF-A961-4DFB-866D-E38CB9330B15}"/>
              </a:ext>
            </a:extLst>
          </p:cNvPr>
          <p:cNvSpPr/>
          <p:nvPr/>
        </p:nvSpPr>
        <p:spPr>
          <a:xfrm>
            <a:off x="7949428" y="410710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楕円 50">
            <a:extLst>
              <a:ext uri="{FF2B5EF4-FFF2-40B4-BE49-F238E27FC236}">
                <a16:creationId xmlns:a16="http://schemas.microsoft.com/office/drawing/2014/main" id="{5D9934BB-3F59-4502-8185-8216FA6DCE8C}"/>
              </a:ext>
            </a:extLst>
          </p:cNvPr>
          <p:cNvSpPr/>
          <p:nvPr/>
        </p:nvSpPr>
        <p:spPr>
          <a:xfrm>
            <a:off x="7583654"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2" name="楕円 51">
            <a:extLst>
              <a:ext uri="{FF2B5EF4-FFF2-40B4-BE49-F238E27FC236}">
                <a16:creationId xmlns:a16="http://schemas.microsoft.com/office/drawing/2014/main" id="{B3F9C9B3-2D50-4FDA-BCB3-EE369A081CFC}"/>
              </a:ext>
            </a:extLst>
          </p:cNvPr>
          <p:cNvSpPr/>
          <p:nvPr/>
        </p:nvSpPr>
        <p:spPr>
          <a:xfrm>
            <a:off x="6507163"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56EA9759-4983-473F-AF5D-F8A45F933941}"/>
              </a:ext>
            </a:extLst>
          </p:cNvPr>
          <p:cNvSpPr/>
          <p:nvPr/>
        </p:nvSpPr>
        <p:spPr>
          <a:xfrm>
            <a:off x="6867203"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0536BE82-112A-4E39-8762-9CFEC34A6CE2}"/>
              </a:ext>
            </a:extLst>
          </p:cNvPr>
          <p:cNvSpPr/>
          <p:nvPr/>
        </p:nvSpPr>
        <p:spPr>
          <a:xfrm>
            <a:off x="7223614"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矢印: 右 54">
            <a:extLst>
              <a:ext uri="{FF2B5EF4-FFF2-40B4-BE49-F238E27FC236}">
                <a16:creationId xmlns:a16="http://schemas.microsoft.com/office/drawing/2014/main" id="{E4DAFB9D-6C04-44B0-8341-A2C85A379B3E}"/>
              </a:ext>
            </a:extLst>
          </p:cNvPr>
          <p:cNvSpPr/>
          <p:nvPr/>
        </p:nvSpPr>
        <p:spPr>
          <a:xfrm>
            <a:off x="3077491" y="3972476"/>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AE16F17F-B0E5-4F9A-BAAC-417E0BD3853F}"/>
              </a:ext>
            </a:extLst>
          </p:cNvPr>
          <p:cNvSpPr txBox="1"/>
          <p:nvPr/>
        </p:nvSpPr>
        <p:spPr>
          <a:xfrm>
            <a:off x="1132730" y="5367488"/>
            <a:ext cx="1310626" cy="338554"/>
          </a:xfrm>
          <a:prstGeom prst="rect">
            <a:avLst/>
          </a:prstGeom>
          <a:noFill/>
        </p:spPr>
        <p:txBody>
          <a:bodyPr wrap="square" rtlCol="0">
            <a:spAutoFit/>
          </a:bodyPr>
          <a:lstStyle/>
          <a:p>
            <a:r>
              <a:rPr lang="ja-JP" altLang="en-US" sz="1600" dirty="0"/>
              <a:t>入力</a:t>
            </a:r>
            <a:r>
              <a:rPr kumimoji="1" lang="ja-JP" altLang="en-US" sz="1600" dirty="0"/>
              <a:t>グラフ</a:t>
            </a:r>
          </a:p>
        </p:txBody>
      </p:sp>
      <p:sp>
        <p:nvSpPr>
          <p:cNvPr id="57" name="テキスト ボックス 56">
            <a:extLst>
              <a:ext uri="{FF2B5EF4-FFF2-40B4-BE49-F238E27FC236}">
                <a16:creationId xmlns:a16="http://schemas.microsoft.com/office/drawing/2014/main" id="{B2676DFA-E891-4EE3-8397-22C582BA91DA}"/>
              </a:ext>
            </a:extLst>
          </p:cNvPr>
          <p:cNvSpPr txBox="1"/>
          <p:nvPr/>
        </p:nvSpPr>
        <p:spPr>
          <a:xfrm>
            <a:off x="4832849" y="5341741"/>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58" name="テキスト ボックス 57">
            <a:extLst>
              <a:ext uri="{FF2B5EF4-FFF2-40B4-BE49-F238E27FC236}">
                <a16:creationId xmlns:a16="http://schemas.microsoft.com/office/drawing/2014/main" id="{0F148364-D43A-4EB8-AEF6-A9B8B0400113}"/>
              </a:ext>
            </a:extLst>
          </p:cNvPr>
          <p:cNvSpPr txBox="1"/>
          <p:nvPr/>
        </p:nvSpPr>
        <p:spPr>
          <a:xfrm>
            <a:off x="6641726" y="5331681"/>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最大独立集合問題は逐次計算の文脈において</a:t>
                </a:r>
                <a:br>
                  <a:rPr lang="en-US" altLang="ja-JP" dirty="0"/>
                </a:br>
                <a:r>
                  <a:rPr lang="ja-JP" altLang="en-US" dirty="0"/>
                  <a:t>重要な基本問題として知られている</a:t>
                </a:r>
                <a:endParaRPr lang="en-US" altLang="ja-JP" dirty="0"/>
              </a:p>
              <a:p>
                <a:pPr lvl="1"/>
                <a:r>
                  <a:rPr lang="ja-JP" altLang="en-US" dirty="0"/>
                  <a:t>分散グラフアルゴリズムの分野でも数多くの応用が存在</a:t>
                </a:r>
                <a:endParaRPr lang="en-US" altLang="ja-JP" dirty="0"/>
              </a:p>
              <a:p>
                <a:pPr marL="274320" lvl="1" indent="0">
                  <a:buNone/>
                </a:pPr>
                <a:endParaRPr lang="en-US" altLang="ja-JP" dirty="0"/>
              </a:p>
              <a:p>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モデルにおける最大独立集合を見つける</a:t>
                </a:r>
                <a:br>
                  <a:rPr lang="en-US" altLang="ja-JP" dirty="0"/>
                </a:br>
                <a:r>
                  <a:rPr lang="ja-JP" altLang="en-US" dirty="0"/>
                  <a:t>アルゴリズムのラウンド複雑性の既知の結果</a:t>
                </a:r>
                <a:endParaRPr lang="en-US" altLang="ja-JP" dirty="0"/>
              </a:p>
              <a:p>
                <a:pPr lvl="1"/>
                <a:r>
                  <a:rPr lang="ja-JP" altLang="en-US" dirty="0"/>
                  <a:t>最大重み付き独立集合の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a:t>
                </a:r>
              </a:p>
              <a:p>
                <a:pPr lvl="1"/>
                <a:r>
                  <a:rPr lang="ja-JP" altLang="en-US" dirty="0"/>
                  <a:t>最大独立集合を見つけるアルゴリズムに対する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endParaRPr lang="en-US" altLang="ja-JP" dirty="0"/>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endParaRPr lang="en-US" altLang="ja-JP" dirty="0"/>
              </a:p>
              <a:p>
                <a:pPr lvl="1"/>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グラフ上の最適化問題の一つである最大独立集合問題は</a:t>
                </a:r>
                <a:br>
                  <a:rPr lang="en-US" altLang="ja-JP" dirty="0"/>
                </a:br>
                <a:r>
                  <a:rPr lang="ja-JP" altLang="en-US" dirty="0"/>
                  <a:t>逐次計算の文脈において重要な基本問題として知られている</a:t>
                </a:r>
                <a:endParaRPr lang="en-US" altLang="ja-JP" dirty="0"/>
              </a:p>
              <a:p>
                <a:pPr lvl="1"/>
                <a:r>
                  <a:rPr lang="ja-JP" altLang="en-US" dirty="0"/>
                  <a:t>分散アルゴリズムの分野でも数多くの応用が存在</a:t>
                </a:r>
                <a:br>
                  <a:rPr lang="en-US" altLang="ja-JP" dirty="0"/>
                </a:br>
                <a:endParaRPr lang="en-US" altLang="ja-JP" dirty="0"/>
              </a:p>
              <a:p>
                <a:r>
                  <a:rPr lang="ja-JP" altLang="en-US" dirty="0"/>
                  <a:t>最大独立集合問題は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b="0" i="1" smtClean="0">
                        <a:latin typeface="Cambria Math" panose="02040503050406030204" pitchFamily="18" charset="0"/>
                      </a:rPr>
                      <m:t>𝑛</m:t>
                    </m:r>
                  </m:oMath>
                </a14:m>
                <a:r>
                  <a:rPr lang="ja-JP" altLang="en-US" dirty="0"/>
                  <a:t>に対して</a:t>
                </a:r>
                <a14:m>
                  <m:oMath xmlns:m="http://schemas.openxmlformats.org/officeDocument/2006/math">
                    <m:r>
                      <a:rPr lang="en-US" altLang="ja-JP" b="0" i="1" smtClean="0">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endParaRPr lang="en-US" altLang="ja-JP" dirty="0"/>
              </a:p>
              <a:p>
                <a:pPr lvl="1"/>
                <a:endParaRPr lang="en-US" altLang="ja-JP" dirty="0"/>
              </a:p>
              <a:p>
                <a:r>
                  <a:rPr lang="ja-JP" altLang="en-US" dirty="0"/>
                  <a:t>前述の結果はローカル計算に指数時間かかることを</a:t>
                </a:r>
                <a:br>
                  <a:rPr lang="en-US" altLang="ja-JP" dirty="0"/>
                </a:br>
                <a:r>
                  <a:rPr lang="ja-JP" altLang="en-US" dirty="0"/>
                  <a:t>許容した</a:t>
                </a: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モデルにおけるもの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4175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a:t>
                </a:r>
                <a:br>
                  <a:rPr lang="en-US" altLang="ja-JP" dirty="0"/>
                </a:br>
                <a:r>
                  <a:rPr lang="ja-JP" altLang="en-US" dirty="0"/>
                  <a:t>→必ずしも現実的な仮定であるとは言えない</a:t>
                </a:r>
                <a:endParaRPr lang="en-US" altLang="ja-JP" dirty="0"/>
              </a:p>
              <a:p>
                <a:endParaRPr lang="en-US" altLang="ja-JP" dirty="0"/>
              </a:p>
              <a:p>
                <a:endParaRPr lang="en-US" altLang="ja-JP" dirty="0"/>
              </a:p>
              <a:p>
                <a:r>
                  <a:rPr lang="ja-JP" altLang="en-US" dirty="0"/>
                  <a:t>近似解の分散計算複雑性ではなく</a:t>
                </a:r>
                <a:r>
                  <a:rPr lang="en-US" altLang="ja-JP" dirty="0"/>
                  <a:t>,</a:t>
                </a:r>
                <a:r>
                  <a:rPr lang="ja-JP" altLang="en-US" dirty="0"/>
                  <a:t>局所最適解である</a:t>
                </a:r>
                <a:br>
                  <a:rPr lang="en-US" altLang="ja-JP" dirty="0"/>
                </a:b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極大独立集合の分散計算複雑性について考える</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654283"/>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3" y="4815658"/>
                <a:ext cx="8784976" cy="1108064"/>
              </a:xfrm>
            </p:spPr>
            <p:txBody>
              <a:bodyPr/>
              <a:lstStyle/>
              <a:p>
                <a:r>
                  <a:rPr lang="ja-JP" altLang="en-US" sz="2000" dirty="0"/>
                  <a:t>ある独立集合</a:t>
                </a:r>
                <a14:m>
                  <m:oMath xmlns:m="http://schemas.openxmlformats.org/officeDocument/2006/math">
                    <m:r>
                      <a:rPr lang="en-US" altLang="ja-JP" sz="2000" b="0" i="1" smtClean="0">
                        <a:latin typeface="Cambria Math" panose="02040503050406030204" pitchFamily="18" charset="0"/>
                      </a:rPr>
                      <m:t>𝐼</m:t>
                    </m:r>
                  </m:oMath>
                </a14:m>
                <a:r>
                  <a:rPr lang="ja-JP" altLang="en-US" sz="2000" dirty="0"/>
                  <a:t>に対して</a:t>
                </a:r>
                <a:r>
                  <a:rPr lang="en-US" altLang="ja-JP" sz="2000" dirty="0"/>
                  <a:t>,</a:t>
                </a:r>
                <a:r>
                  <a:rPr lang="ja-JP" altLang="en-US" sz="2000" dirty="0"/>
                  <a:t>サイズ</a:t>
                </a:r>
                <a14:m>
                  <m:oMath xmlns:m="http://schemas.openxmlformats.org/officeDocument/2006/math">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rPr>
                      <m:t>)</m:t>
                    </m:r>
                  </m:oMath>
                </a14:m>
                <a:r>
                  <a:rPr lang="ja-JP" altLang="en-US" sz="2000" dirty="0"/>
                  <a:t>の</a:t>
                </a:r>
                <a14:m>
                  <m:oMath xmlns:m="http://schemas.openxmlformats.org/officeDocument/2006/math">
                    <m:r>
                      <a:rPr lang="en-US" altLang="ja-JP" sz="2000" b="0" i="1" dirty="0" smtClean="0">
                        <a:latin typeface="Cambria Math" panose="02040503050406030204" pitchFamily="18" charset="0"/>
                      </a:rPr>
                      <m:t>𝐼</m:t>
                    </m:r>
                  </m:oMath>
                </a14:m>
                <a:r>
                  <a:rPr lang="ja-JP" altLang="en-US" sz="2000" dirty="0"/>
                  <a:t>の部分集合</a:t>
                </a:r>
                <a14:m>
                  <m:oMath xmlns:m="http://schemas.openxmlformats.org/officeDocument/2006/math">
                    <m:r>
                      <a:rPr lang="en-US" altLang="ja-JP" sz="2000" b="0" i="1" smtClean="0">
                        <a:latin typeface="Cambria Math" panose="02040503050406030204" pitchFamily="18" charset="0"/>
                      </a:rPr>
                      <m:t>𝐼</m:t>
                    </m:r>
                    <m:r>
                      <a:rPr lang="en-US" altLang="ja-JP" sz="2000" b="0" i="1" smtClean="0">
                        <a:latin typeface="Cambria Math" panose="02040503050406030204" pitchFamily="18" charset="0"/>
                      </a:rPr>
                      <m:t>′</m:t>
                    </m:r>
                  </m:oMath>
                </a14:m>
                <a:r>
                  <a:rPr lang="ja-JP" altLang="en-US" sz="2000" dirty="0"/>
                  <a:t>を取り除いて</a:t>
                </a:r>
                <a:br>
                  <a:rPr lang="en-US" altLang="ja-JP" sz="2000" dirty="0"/>
                </a:br>
                <a:r>
                  <a:rPr lang="ja-JP" altLang="en-US" sz="2000" dirty="0"/>
                  <a:t>サイズ</a:t>
                </a: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𝑘</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+1</m:t>
                    </m:r>
                  </m:oMath>
                </a14:m>
                <a:r>
                  <a:rPr lang="ja-JP" altLang="en-US" sz="2000" dirty="0"/>
                  <a:t>以上の</a:t>
                </a:r>
                <a14:m>
                  <m:oMath xmlns:m="http://schemas.openxmlformats.org/officeDocument/2006/math">
                    <m:r>
                      <a:rPr lang="en-US" altLang="ja-JP" sz="2000" b="0" i="1" smtClean="0">
                        <a:latin typeface="Cambria Math" panose="02040503050406030204" pitchFamily="18" charset="0"/>
                      </a:rPr>
                      <m:t>𝑉</m:t>
                    </m:r>
                  </m:oMath>
                </a14:m>
                <a:r>
                  <a:rPr lang="ja-JP" altLang="en-US" sz="2000" dirty="0"/>
                  <a:t>の部分集合</a:t>
                </a:r>
                <a14:m>
                  <m:oMath xmlns:m="http://schemas.openxmlformats.org/officeDocument/2006/math">
                    <m:r>
                      <a:rPr lang="en-US" altLang="ja-JP" sz="2000" b="0" i="1" smtClean="0">
                        <a:latin typeface="Cambria Math" panose="02040503050406030204" pitchFamily="18" charset="0"/>
                      </a:rPr>
                      <m:t>𝑆</m:t>
                    </m:r>
                  </m:oMath>
                </a14:m>
                <a:r>
                  <a:rPr lang="ja-JP" altLang="en-US" sz="2000" dirty="0"/>
                  <a:t>を</a:t>
                </a:r>
                <a14:m>
                  <m:oMath xmlns:m="http://schemas.openxmlformats.org/officeDocument/2006/math">
                    <m:r>
                      <a:rPr lang="en-US" altLang="ja-JP" sz="2000" b="0" i="1" dirty="0" smtClean="0">
                        <a:latin typeface="Cambria Math" panose="02040503050406030204" pitchFamily="18" charset="0"/>
                      </a:rPr>
                      <m:t>𝐼</m:t>
                    </m:r>
                  </m:oMath>
                </a14:m>
                <a:r>
                  <a:rPr lang="ja-JP" altLang="en-US" sz="2000" dirty="0"/>
                  <a:t>に追加したものが</a:t>
                </a:r>
                <a:r>
                  <a:rPr lang="en-US" altLang="ja-JP" sz="2000" dirty="0"/>
                  <a:t>,</a:t>
                </a:r>
                <a:br>
                  <a:rPr lang="en-US" altLang="ja-JP" sz="2000" dirty="0"/>
                </a:br>
                <a:r>
                  <a:rPr lang="ja-JP" altLang="en-US" sz="2000" dirty="0"/>
                  <a:t>新たに独立集合になり得ないとき</a:t>
                </a:r>
                <a14:m>
                  <m:oMath xmlns:m="http://schemas.openxmlformats.org/officeDocument/2006/math">
                    <m:r>
                      <a:rPr lang="en-US" altLang="ja-JP" sz="2000" i="1">
                        <a:latin typeface="Cambria Math" panose="02040503050406030204" pitchFamily="18" charset="0"/>
                      </a:rPr>
                      <m:t>𝐼</m:t>
                    </m:r>
                  </m:oMath>
                </a14:m>
                <a:r>
                  <a:rPr lang="ja-JP" altLang="en-US" sz="2000" dirty="0"/>
                  <a:t>は</a:t>
                </a:r>
                <a14:m>
                  <m:oMath xmlns:m="http://schemas.openxmlformats.org/officeDocument/2006/math">
                    <m:r>
                      <a:rPr lang="en-US" altLang="ja-JP" sz="2000" i="1">
                        <a:latin typeface="Cambria Math" panose="02040503050406030204" pitchFamily="18" charset="0"/>
                      </a:rPr>
                      <m:t>𝑘</m:t>
                    </m:r>
                  </m:oMath>
                </a14:m>
                <a:r>
                  <a:rPr lang="en-US" altLang="ja-JP" sz="2000" dirty="0"/>
                  <a:t>-</a:t>
                </a:r>
                <a:r>
                  <a:rPr lang="ja-JP" altLang="en-US" sz="2000" dirty="0"/>
                  <a:t>極大独立集合</a:t>
                </a: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4815658"/>
                <a:ext cx="8784976" cy="1108064"/>
              </a:xfrm>
              <a:blipFill>
                <a:blip r:embed="rId4"/>
                <a:stretch>
                  <a:fillRect t="-3297" b="-5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8E6B9F82-41F7-4C2A-9453-DDE772AC52AC}"/>
                  </a:ext>
                </a:extLst>
              </p:cNvPr>
              <p:cNvSpPr/>
              <p:nvPr/>
            </p:nvSpPr>
            <p:spPr>
              <a:xfrm>
                <a:off x="688895" y="1192695"/>
                <a:ext cx="7766209" cy="311426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000" dirty="0"/>
                  <a:t>定義</a:t>
                </a:r>
                <a:r>
                  <a:rPr lang="en-US" altLang="ja-JP" sz="2000" dirty="0"/>
                  <a:t>:</a:t>
                </a:r>
                <a14:m>
                  <m:oMath xmlns:m="http://schemas.openxmlformats.org/officeDocument/2006/math">
                    <m:r>
                      <a:rPr lang="en-US" altLang="ja-JP" sz="2000" b="0" i="1" smtClean="0">
                        <a:latin typeface="Cambria Math" panose="02040503050406030204" pitchFamily="18" charset="0"/>
                      </a:rPr>
                      <m:t>𝑘</m:t>
                    </m:r>
                  </m:oMath>
                </a14:m>
                <a:r>
                  <a:rPr lang="en-US" altLang="ja-JP" sz="2000" dirty="0"/>
                  <a:t>-</a:t>
                </a:r>
                <a:r>
                  <a:rPr lang="ja-JP" altLang="en-US" sz="2000" dirty="0"/>
                  <a:t>極大独立集合</a:t>
                </a:r>
                <a:r>
                  <a:rPr lang="en-US" altLang="ja-JP" sz="2000" dirty="0"/>
                  <a:t>(</a:t>
                </a:r>
                <a14:m>
                  <m:oMath xmlns:m="http://schemas.openxmlformats.org/officeDocument/2006/math">
                    <m:r>
                      <a:rPr lang="en-US" altLang="ja-JP" sz="2000" b="0" i="1" smtClean="0">
                        <a:latin typeface="Cambria Math" panose="02040503050406030204" pitchFamily="18" charset="0"/>
                      </a:rPr>
                      <m:t>𝑘</m:t>
                    </m:r>
                  </m:oMath>
                </a14:m>
                <a:r>
                  <a:rPr lang="en-US" altLang="ja-JP" sz="2000" dirty="0"/>
                  <a:t>-Maximal Independent Set, </a:t>
                </a:r>
                <a14:m>
                  <m:oMath xmlns:m="http://schemas.openxmlformats.org/officeDocument/2006/math">
                    <m:r>
                      <a:rPr lang="en-US" altLang="ja-JP" sz="2000" b="0" i="1" smtClean="0">
                        <a:latin typeface="Cambria Math" panose="02040503050406030204" pitchFamily="18" charset="0"/>
                      </a:rPr>
                      <m:t>𝑘</m:t>
                    </m:r>
                  </m:oMath>
                </a14:m>
                <a:r>
                  <a:rPr lang="en-US" altLang="ja-JP" sz="2000" dirty="0"/>
                  <a:t>-MIS)</a:t>
                </a:r>
                <a:br>
                  <a:rPr lang="en-US" altLang="ja-JP" sz="2000" dirty="0"/>
                </a:br>
                <a:br>
                  <a:rPr lang="en-US" altLang="ja-JP" sz="2000" dirty="0"/>
                </a:br>
                <a:r>
                  <a:rPr lang="ja-JP" altLang="en-US" sz="2000" dirty="0"/>
                  <a:t>頂点集合</a:t>
                </a:r>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𝐼</m:t>
                    </m:r>
                  </m:oMath>
                </a14:m>
                <a:r>
                  <a:rPr lang="ja-JP" altLang="en-US" sz="2000" dirty="0"/>
                  <a:t>に対して</a:t>
                </a:r>
                <a:r>
                  <a:rPr lang="en-US" altLang="ja-JP" sz="2000" dirty="0"/>
                  <a:t>,</a:t>
                </a:r>
                <a:r>
                  <a:rPr lang="ja-JP" altLang="en-US" sz="2000" dirty="0"/>
                  <a:t>以下を満たす頂点集合</a:t>
                </a:r>
                <a14:m>
                  <m:oMath xmlns:m="http://schemas.openxmlformats.org/officeDocument/2006/math">
                    <m:r>
                      <a:rPr lang="en-US" altLang="ja-JP" sz="2000" b="0" i="1" smtClean="0">
                        <a:latin typeface="Cambria Math" panose="02040503050406030204" pitchFamily="18" charset="0"/>
                      </a:rPr>
                      <m:t>𝐼</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𝐼</m:t>
                    </m:r>
                  </m:oMath>
                </a14:m>
                <a:r>
                  <a:rPr lang="ja-JP" altLang="en-US" sz="2000" dirty="0"/>
                  <a:t>と</a:t>
                </a:r>
                <a14:m>
                  <m:oMath xmlns:m="http://schemas.openxmlformats.org/officeDocument/2006/math">
                    <m:r>
                      <a:rPr lang="en-US" altLang="ja-JP" sz="2000" b="0" i="1" dirty="0" smtClean="0">
                        <a:latin typeface="Cambria Math" panose="02040503050406030204" pitchFamily="18" charset="0"/>
                      </a:rPr>
                      <m:t>𝑆</m:t>
                    </m:r>
                    <m:r>
                      <a:rPr lang="en-US" altLang="ja-JP" sz="2000" b="0" i="1" dirty="0" smtClean="0">
                        <a:latin typeface="Cambria Math" panose="02040503050406030204" pitchFamily="18" charset="0"/>
                        <a:ea typeface="Cambria Math" panose="02040503050406030204" pitchFamily="18" charset="0"/>
                      </a:rPr>
                      <m:t>⊆</m:t>
                    </m:r>
                    <m:r>
                      <a:rPr lang="en-US" altLang="ja-JP" sz="2000" b="0" i="1" dirty="0" smtClean="0">
                        <a:latin typeface="Cambria Math" panose="02040503050406030204" pitchFamily="18" charset="0"/>
                        <a:ea typeface="Cambria Math" panose="02040503050406030204" pitchFamily="18" charset="0"/>
                      </a:rPr>
                      <m:t>𝑉</m:t>
                    </m:r>
                    <m:r>
                      <a:rPr lang="en-US" altLang="ja-JP" sz="2000" b="0" i="1" dirty="0" smtClean="0">
                        <a:latin typeface="Cambria Math" panose="02040503050406030204" pitchFamily="18" charset="0"/>
                        <a:ea typeface="Cambria Math" panose="02040503050406030204" pitchFamily="18" charset="0"/>
                      </a:rPr>
                      <m:t>∖</m:t>
                    </m:r>
                    <m:r>
                      <a:rPr lang="en-US" altLang="ja-JP" sz="2000" b="0" i="1" dirty="0" smtClean="0">
                        <a:latin typeface="Cambria Math" panose="02040503050406030204" pitchFamily="18" charset="0"/>
                        <a:ea typeface="Cambria Math" panose="02040503050406030204" pitchFamily="18" charset="0"/>
                      </a:rPr>
                      <m:t>𝐼</m:t>
                    </m:r>
                  </m:oMath>
                </a14:m>
                <a:r>
                  <a:rPr lang="ja-JP" altLang="en-US" sz="2000" dirty="0"/>
                  <a:t>の</a:t>
                </a:r>
                <a:br>
                  <a:rPr lang="en-US" altLang="ja-JP" sz="2000" dirty="0"/>
                </a:br>
                <a:r>
                  <a:rPr lang="ja-JP" altLang="en-US" sz="2000" dirty="0"/>
                  <a:t>ペアが存在しないとき</a:t>
                </a:r>
                <a:r>
                  <a:rPr lang="en-US" altLang="ja-JP" sz="2000" dirty="0"/>
                  <a:t>,</a:t>
                </a:r>
                <a14:m>
                  <m:oMath xmlns:m="http://schemas.openxmlformats.org/officeDocument/2006/math">
                    <m:r>
                      <a:rPr lang="en-US" altLang="ja-JP" sz="2000" b="0" i="1" smtClean="0">
                        <a:latin typeface="Cambria Math" panose="02040503050406030204" pitchFamily="18" charset="0"/>
                      </a:rPr>
                      <m:t>𝐼</m:t>
                    </m:r>
                  </m:oMath>
                </a14:m>
                <a:r>
                  <a:rPr lang="ja-JP" altLang="en-US" sz="2000" dirty="0"/>
                  <a:t>を</a:t>
                </a:r>
                <a14:m>
                  <m:oMath xmlns:m="http://schemas.openxmlformats.org/officeDocument/2006/math">
                    <m:r>
                      <a:rPr lang="en-US" altLang="ja-JP" sz="2000" i="1">
                        <a:latin typeface="Cambria Math" panose="02040503050406030204" pitchFamily="18" charset="0"/>
                      </a:rPr>
                      <m:t>𝑘</m:t>
                    </m:r>
                  </m:oMath>
                </a14:m>
                <a:r>
                  <a:rPr lang="en-US" altLang="ja-JP" sz="2000" dirty="0"/>
                  <a:t>-</a:t>
                </a:r>
                <a:r>
                  <a:rPr lang="ja-JP" altLang="en-US" sz="2000" dirty="0"/>
                  <a:t>極大独立集合と呼ぶ</a:t>
                </a:r>
                <a:r>
                  <a:rPr lang="en-US" altLang="ja-JP" sz="2000" dirty="0"/>
                  <a:t>.</a:t>
                </a:r>
              </a:p>
              <a:p>
                <a:endParaRPr lang="en-US" altLang="ja-JP" sz="2000" dirty="0"/>
              </a:p>
              <a:p>
                <a:pPr marL="457200" indent="-457200">
                  <a:buFont typeface="+mj-lt"/>
                  <a:buAutoNum type="arabicPeriod"/>
                </a:pPr>
                <a14:m>
                  <m:oMath xmlns:m="http://schemas.openxmlformats.org/officeDocument/2006/math">
                    <m:r>
                      <a:rPr lang="en-US" altLang="ja-JP" sz="2000" b="0" i="1" smtClean="0">
                        <a:latin typeface="Cambria Math" panose="02040503050406030204" pitchFamily="18" charset="0"/>
                      </a:rPr>
                      <m:t>𝐼</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oMath>
                </a14:m>
                <a:endParaRPr lang="en-US" altLang="ja-JP" sz="2000" dirty="0"/>
              </a:p>
              <a:p>
                <a:pPr marL="457200" indent="-457200">
                  <a:buFont typeface="+mj-lt"/>
                  <a:buAutoNum type="arabicPeriod"/>
                </a:pPr>
                <a14:m>
                  <m:oMath xmlns:m="http://schemas.openxmlformats.org/officeDocument/2006/math">
                    <m:d>
                      <m:dPr>
                        <m:begChr m:val="|"/>
                        <m:endChr m:val="|"/>
                        <m:ctrlPr>
                          <a:rPr lang="en-US" altLang="ja-JP" sz="2000" i="1" smtClean="0">
                            <a:latin typeface="Cambria Math" panose="02040503050406030204" pitchFamily="18" charset="0"/>
                          </a:rPr>
                        </m:ctrlPr>
                      </m:dPr>
                      <m:e>
                        <m:r>
                          <a:rPr lang="en-US" altLang="ja-JP" sz="2000" b="0" i="1" smtClean="0">
                            <a:latin typeface="Cambria Math" panose="02040503050406030204" pitchFamily="18" charset="0"/>
                          </a:rPr>
                          <m:t>𝑆</m:t>
                        </m:r>
                      </m:e>
                    </m:d>
                    <m:r>
                      <a:rPr lang="en-US" altLang="ja-JP" sz="2000" i="1" smtClean="0">
                        <a:latin typeface="Cambria Math" panose="02040503050406030204" pitchFamily="18" charset="0"/>
                        <a:ea typeface="Cambria Math" panose="02040503050406030204" pitchFamily="18" charset="0"/>
                      </a:rPr>
                      <m:t>≥</m:t>
                    </m:r>
                    <m:d>
                      <m:dPr>
                        <m:begChr m:val="|"/>
                        <m:endChr m:val="|"/>
                        <m:ctrlPr>
                          <a:rPr lang="en-US" altLang="ja-JP" sz="2000" i="1" smtClean="0">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𝐼</m:t>
                        </m:r>
                        <m:r>
                          <a:rPr lang="en-US" altLang="ja-JP" sz="2000" b="0" i="1" smtClean="0">
                            <a:latin typeface="Cambria Math" panose="02040503050406030204" pitchFamily="18" charset="0"/>
                            <a:ea typeface="Cambria Math" panose="02040503050406030204" pitchFamily="18" charset="0"/>
                          </a:rPr>
                          <m:t>′</m:t>
                        </m:r>
                      </m:e>
                    </m:d>
                    <m:r>
                      <a:rPr lang="en-US" altLang="ja-JP" sz="2000" b="0" i="1" smtClean="0">
                        <a:latin typeface="Cambria Math" panose="02040503050406030204" pitchFamily="18" charset="0"/>
                        <a:ea typeface="Cambria Math" panose="02040503050406030204" pitchFamily="18" charset="0"/>
                      </a:rPr>
                      <m:t>+1</m:t>
                    </m:r>
                  </m:oMath>
                </a14:m>
                <a:endParaRPr lang="en-US" altLang="ja-JP" sz="2000" dirty="0"/>
              </a:p>
              <a:p>
                <a:pPr marL="457200" indent="-457200">
                  <a:buFont typeface="+mj-lt"/>
                  <a:buAutoNum type="arabicPeriod"/>
                </a:pPr>
                <a14:m>
                  <m:oMath xmlns:m="http://schemas.openxmlformats.org/officeDocument/2006/math">
                    <m:d>
                      <m:dPr>
                        <m:ctrlPr>
                          <a:rPr lang="en-US" altLang="ja-JP" sz="2000" i="1" smtClean="0">
                            <a:latin typeface="Cambria Math" panose="02040503050406030204" pitchFamily="18" charset="0"/>
                          </a:rPr>
                        </m:ctrlPr>
                      </m:dPr>
                      <m:e>
                        <m:r>
                          <a:rPr lang="en-US" altLang="ja-JP" sz="2000" b="0" i="1" smtClean="0">
                            <a:latin typeface="Cambria Math" panose="02040503050406030204" pitchFamily="18" charset="0"/>
                          </a:rPr>
                          <m:t>𝐼</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𝐼</m:t>
                        </m:r>
                        <m:r>
                          <a:rPr lang="en-US" altLang="ja-JP" sz="2000" b="0" i="1" smtClean="0">
                            <a:latin typeface="Cambria Math" panose="02040503050406030204" pitchFamily="18" charset="0"/>
                            <a:ea typeface="Cambria Math" panose="02040503050406030204" pitchFamily="18" charset="0"/>
                          </a:rPr>
                          <m:t>′</m:t>
                        </m:r>
                      </m:e>
                    </m:d>
                    <m:r>
                      <a:rPr lang="en-US" altLang="ja-JP" sz="200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𝑆</m:t>
                    </m:r>
                  </m:oMath>
                </a14:m>
                <a:r>
                  <a:rPr lang="ja-JP" altLang="en-US" sz="2000" dirty="0"/>
                  <a:t>は独立集合</a:t>
                </a:r>
                <a:endParaRPr lang="en-US" altLang="ja-JP" sz="2000" dirty="0"/>
              </a:p>
            </p:txBody>
          </p:sp>
        </mc:Choice>
        <mc:Fallback xmlns="">
          <p:sp>
            <p:nvSpPr>
              <p:cNvPr id="4" name="正方形/長方形 3">
                <a:extLst>
                  <a:ext uri="{FF2B5EF4-FFF2-40B4-BE49-F238E27FC236}">
                    <a16:creationId xmlns:a16="http://schemas.microsoft.com/office/drawing/2014/main" id="{8E6B9F82-41F7-4C2A-9453-DDE772AC52AC}"/>
                  </a:ext>
                </a:extLst>
              </p:cNvPr>
              <p:cNvSpPr>
                <a:spLocks noRot="1" noChangeAspect="1" noMove="1" noResize="1" noEditPoints="1" noAdjustHandles="1" noChangeArrowheads="1" noChangeShapeType="1" noTextEdit="1"/>
              </p:cNvSpPr>
              <p:nvPr/>
            </p:nvSpPr>
            <p:spPr>
              <a:xfrm>
                <a:off x="688895" y="1192695"/>
                <a:ext cx="7766209" cy="3114261"/>
              </a:xfrm>
              <a:prstGeom prst="rect">
                <a:avLst/>
              </a:prstGeom>
              <a:blipFill>
                <a:blip r:embed="rId5"/>
                <a:stretch>
                  <a:fillRect/>
                </a:stretch>
              </a:blipFill>
              <a:ln/>
            </p:spPr>
            <p:txBody>
              <a:bodyPr/>
              <a:lstStyle/>
              <a:p>
                <a:r>
                  <a:rPr lang="ja-JP" altLang="en-US">
                    <a:noFill/>
                  </a:rPr>
                  <a:t> </a:t>
                </a:r>
              </a:p>
            </p:txBody>
          </p:sp>
        </mc:Fallback>
      </mc:AlternateContent>
    </p:spTree>
    <p:extLst>
      <p:ext uri="{BB962C8B-B14F-4D97-AF65-F5344CB8AC3E}">
        <p14:creationId xmlns:p14="http://schemas.microsoft.com/office/powerpoint/2010/main" val="18130006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TotalTime>
  <Words>4373</Words>
  <Application>Microsoft Office PowerPoint</Application>
  <PresentationFormat>画面に合わせる (4:3)</PresentationFormat>
  <Paragraphs>731</Paragraphs>
  <Slides>39</Slides>
  <Notes>38</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39</vt:i4>
      </vt:variant>
    </vt:vector>
  </HeadingPairs>
  <TitlesOfParts>
    <vt:vector size="45" baseType="lpstr">
      <vt:lpstr>メイリオ</vt:lpstr>
      <vt:lpstr>游ゴシック</vt:lpstr>
      <vt:lpstr>Cambria Math</vt:lpstr>
      <vt:lpstr>Wingdings</vt:lpstr>
      <vt:lpstr>Wingdings 2</vt:lpstr>
      <vt:lpstr>デザート</vt:lpstr>
      <vt:lpstr>k-極大独立集合検証問題の 分散計算複雑性</vt:lpstr>
      <vt:lpstr>分散グラフアルゴリズム</vt:lpstr>
      <vt:lpstr>分散グラフアルゴリズム</vt:lpstr>
      <vt:lpstr>計算モデル</vt:lpstr>
      <vt:lpstr>背景</vt:lpstr>
      <vt:lpstr>背景</vt:lpstr>
      <vt:lpstr>問題</vt:lpstr>
      <vt:lpstr>問題</vt:lpstr>
      <vt:lpstr>k-極大独立集合</vt:lpstr>
      <vt:lpstr>k-極大独立集合</vt:lpstr>
      <vt:lpstr>k-極大独立集合</vt:lpstr>
      <vt:lpstr>k-極大独立集合</vt:lpstr>
      <vt:lpstr>k-MIS検証問題</vt:lpstr>
      <vt:lpstr>k-MIS検証問題</vt:lpstr>
      <vt:lpstr>本研究の成果</vt:lpstr>
      <vt:lpstr>本研究の成果</vt:lpstr>
      <vt:lpstr>2者間通信複雑性</vt:lpstr>
      <vt:lpstr>交叉判定(set-disjointness)問題</vt:lpstr>
      <vt:lpstr>交叉判定(set-disjointness)問題</vt:lpstr>
      <vt:lpstr>帰着の流れ</vt:lpstr>
      <vt:lpstr>G^{x, y}の説明</vt:lpstr>
      <vt:lpstr>グラフの構成</vt:lpstr>
      <vt:lpstr>グラフの構成</vt:lpstr>
      <vt:lpstr>グラフの構成</vt:lpstr>
      <vt:lpstr>グラフの構成</vt:lpstr>
      <vt:lpstr>グラフの構成</vt:lpstr>
      <vt:lpstr>グラフの構成</vt:lpstr>
      <vt:lpstr>グラフの構成</vt:lpstr>
      <vt:lpstr>帰着の流れ</vt:lpstr>
      <vt:lpstr>帰着の流れ</vt:lpstr>
      <vt:lpstr>帰着の流れ</vt:lpstr>
      <vt:lpstr>帰着の流れ</vt:lpstr>
      <vt:lpstr>帰着の流れ</vt:lpstr>
      <vt:lpstr>帰着の流れ</vt:lpstr>
      <vt:lpstr>通信ビット数→ラウンド複雑性</vt:lpstr>
      <vt:lpstr>通信ビット数→ラウンド複雑性</vt:lpstr>
      <vt:lpstr>通信ビット数→ラウンド複雑性</vt:lpstr>
      <vt:lpstr>通信ビット数→ラウンド複雑性</vt:lpstr>
      <vt:lpstr>まとめと今後の課題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ryo sato</cp:lastModifiedBy>
  <cp:revision>94</cp:revision>
  <dcterms:created xsi:type="dcterms:W3CDTF">2020-12-12T15:54:29Z</dcterms:created>
  <dcterms:modified xsi:type="dcterms:W3CDTF">2021-01-28T16:42:11Z</dcterms:modified>
</cp:coreProperties>
</file>