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36" r:id="rId3"/>
    <p:sldId id="421" r:id="rId4"/>
    <p:sldId id="269" r:id="rId5"/>
    <p:sldId id="422" r:id="rId6"/>
    <p:sldId id="428" r:id="rId7"/>
    <p:sldId id="437" r:id="rId8"/>
    <p:sldId id="432" r:id="rId9"/>
    <p:sldId id="431" r:id="rId10"/>
    <p:sldId id="488" r:id="rId11"/>
    <p:sldId id="433" r:id="rId12"/>
    <p:sldId id="434" r:id="rId13"/>
    <p:sldId id="512" r:id="rId14"/>
    <p:sldId id="423" r:id="rId15"/>
    <p:sldId id="489" r:id="rId16"/>
    <p:sldId id="435" r:id="rId17"/>
    <p:sldId id="451" r:id="rId18"/>
    <p:sldId id="467" r:id="rId19"/>
    <p:sldId id="517" r:id="rId20"/>
    <p:sldId id="518" r:id="rId21"/>
    <p:sldId id="529" r:id="rId22"/>
    <p:sldId id="531" r:id="rId23"/>
    <p:sldId id="520" r:id="rId24"/>
    <p:sldId id="513" r:id="rId25"/>
    <p:sldId id="521" r:id="rId26"/>
    <p:sldId id="524" r:id="rId27"/>
    <p:sldId id="525" r:id="rId28"/>
    <p:sldId id="506" r:id="rId29"/>
    <p:sldId id="526" r:id="rId30"/>
    <p:sldId id="261" r:id="rId31"/>
    <p:sldId id="480" r:id="rId32"/>
    <p:sldId id="494" r:id="rId33"/>
    <p:sldId id="495" r:id="rId34"/>
    <p:sldId id="496" r:id="rId35"/>
    <p:sldId id="497" r:id="rId36"/>
    <p:sldId id="514" r:id="rId37"/>
    <p:sldId id="444" r:id="rId38"/>
    <p:sldId id="445" r:id="rId39"/>
    <p:sldId id="457" r:id="rId40"/>
    <p:sldId id="500" r:id="rId41"/>
    <p:sldId id="501" r:id="rId42"/>
    <p:sldId id="502" r:id="rId43"/>
    <p:sldId id="503" r:id="rId44"/>
    <p:sldId id="504" r:id="rId45"/>
    <p:sldId id="465" r:id="rId46"/>
    <p:sldId id="515" r:id="rId47"/>
    <p:sldId id="429" r:id="rId48"/>
    <p:sldId id="486" r:id="rId49"/>
    <p:sldId id="507" r:id="rId50"/>
    <p:sldId id="505"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dirty="0"/>
                  <a:t>その構造は入力文字列</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045436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とします</a:t>
            </a:r>
            <a:r>
              <a:rPr kumimoji="1" lang="en-US" altLang="ja-JP" dirty="0"/>
              <a:t>.</a:t>
            </a:r>
          </a:p>
          <a:p>
            <a:r>
              <a:rPr kumimoji="1" lang="ja-JP" altLang="en-US" dirty="0"/>
              <a:t>このとき</a:t>
            </a:r>
            <a:r>
              <a:rPr kumimoji="1" lang="en-US" altLang="ja-JP" dirty="0"/>
              <a:t>, a1i</a:t>
            </a:r>
            <a:r>
              <a:rPr kumimoji="1" lang="ja-JP" altLang="en-US" dirty="0"/>
              <a:t>と</a:t>
            </a:r>
            <a:r>
              <a:rPr kumimoji="1" lang="en-US" altLang="ja-JP" dirty="0"/>
              <a:t>a2j</a:t>
            </a:r>
            <a:r>
              <a:rPr kumimoji="1" lang="ja-JP" altLang="en-US" dirty="0"/>
              <a:t>間にも</a:t>
            </a:r>
            <a:r>
              <a:rPr kumimoji="1" lang="en-US" altLang="ja-JP" dirty="0"/>
              <a:t>b1i</a:t>
            </a:r>
            <a:r>
              <a:rPr kumimoji="1" lang="ja-JP" altLang="en-US" dirty="0"/>
              <a:t>と</a:t>
            </a:r>
            <a:r>
              <a:rPr kumimoji="1" lang="en-US" altLang="ja-JP" dirty="0"/>
              <a:t>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42</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43</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44</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45</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46</a:t>
            </a:fld>
            <a:endParaRPr kumimoji="1" lang="ja-JP" altLang="en-US"/>
          </a:p>
        </p:txBody>
      </p:sp>
    </p:spTree>
    <p:extLst>
      <p:ext uri="{BB962C8B-B14F-4D97-AF65-F5344CB8AC3E}">
        <p14:creationId xmlns:p14="http://schemas.microsoft.com/office/powerpoint/2010/main" val="2042584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47</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48</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49</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最大独立点集合問題とは</a:t>
            </a:r>
            <a:r>
              <a:rPr kumimoji="1" lang="en-US" altLang="ja-JP" dirty="0"/>
              <a:t>,~</a:t>
            </a:r>
            <a:r>
              <a:rPr kumimoji="1" lang="ja-JP" altLang="en-US" dirty="0"/>
              <a:t>です</a:t>
            </a:r>
            <a:r>
              <a:rPr kumimoji="1" lang="en-US" altLang="ja-JP" dirty="0"/>
              <a:t>.</a:t>
            </a:r>
            <a:r>
              <a:rPr kumimoji="1" lang="ja-JP" altLang="en-US" dirty="0"/>
              <a:t>ここで</a:t>
            </a:r>
            <a:r>
              <a:rPr kumimoji="1" lang="en-US" altLang="ja-JP" dirty="0"/>
              <a:t>,</a:t>
            </a:r>
            <a:r>
              <a:rPr kumimoji="1" lang="ja-JP" altLang="en-US" dirty="0"/>
              <a:t>独立点集合とは</a:t>
            </a:r>
            <a:r>
              <a:rPr kumimoji="1" lang="en-US" altLang="ja-JP" dirty="0"/>
              <a:t>,~</a:t>
            </a:r>
            <a:r>
              <a:rPr kumimoji="1" lang="ja-JP" altLang="en-US" dirty="0"/>
              <a:t>を指します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a:t>
            </a:r>
            <a:r>
              <a:rPr kumimoji="1" lang="en-US" altLang="ja-JP" dirty="0"/>
              <a:t>,</a:t>
            </a:r>
            <a:r>
              <a:rPr kumimoji="1" lang="ja-JP" altLang="en-US" dirty="0"/>
              <a:t>このような入力グラフが与えられたとき</a:t>
            </a:r>
            <a:r>
              <a:rPr kumimoji="1" lang="en-US" altLang="ja-JP" dirty="0"/>
              <a:t>,</a:t>
            </a:r>
            <a:r>
              <a:rPr kumimoji="1" lang="ja-JP" altLang="en-US" dirty="0"/>
              <a:t>これらの頂点集合は独立点集合になります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頂点以上で構成される独立点集合は存在しないので</a:t>
            </a:r>
            <a:r>
              <a:rPr kumimoji="1" lang="en-US" altLang="ja-JP" dirty="0"/>
              <a:t>,</a:t>
            </a:r>
            <a:br>
              <a:rPr kumimoji="1" lang="en-US" altLang="ja-JP" dirty="0"/>
            </a:br>
            <a:r>
              <a:rPr kumimoji="1" lang="ja-JP" altLang="en-US" dirty="0"/>
              <a:t>右の頂点集合は最大独立点集合となります</a:t>
            </a:r>
            <a:r>
              <a:rPr kumimoji="1" lang="en-US" altLang="ja-JP" dirty="0"/>
              <a:t>.</a:t>
            </a:r>
          </a:p>
          <a:p>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50</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上で</a:t>
            </a:r>
            <a:r>
              <a:rPr kumimoji="1" lang="en-US" altLang="ja-JP" dirty="0"/>
              <a:t>,</a:t>
            </a:r>
            <a:r>
              <a:rPr kumimoji="1" lang="ja-JP" altLang="en-US" dirty="0"/>
              <a:t>最大独立点集合問題のラウンド数の複雑性に関する多くの研究がされています</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a:t>
            </a:r>
            <a:r>
              <a:rPr kumimoji="1" lang="ja-JP" altLang="en-US" dirty="0"/>
              <a:t>独立点集合のうち</a:t>
            </a:r>
            <a:r>
              <a:rPr kumimoji="1" lang="en-US" altLang="ja-JP" dirty="0"/>
              <a:t>,~</a:t>
            </a:r>
            <a:r>
              <a:rPr kumimoji="1" lang="ja-JP" altLang="en-US" dirty="0"/>
              <a:t>を言います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2021/1/31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2021/1/31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2021/1/31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2021/1/31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2021/1/31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2021/1/31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2021/1/31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2021/1/31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s>
</file>

<file path=ppt/slides/_rels/slide3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s>
</file>

<file path=ppt/slides/_rels/slide3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0.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41.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2.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3.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4.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44.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3" name="図 2">
            <a:extLst>
              <a:ext uri="{FF2B5EF4-FFF2-40B4-BE49-F238E27FC236}">
                <a16:creationId xmlns:a16="http://schemas.microsoft.com/office/drawing/2014/main" id="{DEF0A726-044B-4138-BC8A-551698023F23}"/>
              </a:ext>
            </a:extLst>
          </p:cNvPr>
          <p:cNvPicPr>
            <a:picLocks noChangeAspect="1"/>
          </p:cNvPicPr>
          <p:nvPr/>
        </p:nvPicPr>
        <p:blipFill>
          <a:blip r:embed="rId5"/>
          <a:stretch>
            <a:fillRect/>
          </a:stretch>
        </p:blipFill>
        <p:spPr>
          <a:xfrm>
            <a:off x="5176030" y="0"/>
            <a:ext cx="3967969" cy="2975977"/>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5" name="図 4">
            <a:extLst>
              <a:ext uri="{FF2B5EF4-FFF2-40B4-BE49-F238E27FC236}">
                <a16:creationId xmlns:a16="http://schemas.microsoft.com/office/drawing/2014/main" id="{0548F682-731D-47FE-AD3D-35725C028EE7}"/>
              </a:ext>
            </a:extLst>
          </p:cNvPr>
          <p:cNvPicPr>
            <a:picLocks noChangeAspect="1"/>
          </p:cNvPicPr>
          <p:nvPr/>
        </p:nvPicPr>
        <p:blipFill>
          <a:blip r:embed="rId8"/>
          <a:stretch>
            <a:fillRect/>
          </a:stretch>
        </p:blipFill>
        <p:spPr>
          <a:xfrm>
            <a:off x="5173968"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0" name="図 9">
            <a:extLst>
              <a:ext uri="{FF2B5EF4-FFF2-40B4-BE49-F238E27FC236}">
                <a16:creationId xmlns:a16="http://schemas.microsoft.com/office/drawing/2014/main" id="{6D80B106-76B5-4F22-B445-8BCBBA1EE481}"/>
              </a:ext>
            </a:extLst>
          </p:cNvPr>
          <p:cNvPicPr>
            <a:picLocks noChangeAspect="1"/>
          </p:cNvPicPr>
          <p:nvPr/>
        </p:nvPicPr>
        <p:blipFill>
          <a:blip r:embed="rId7"/>
          <a:stretch>
            <a:fillRect/>
          </a:stretch>
        </p:blipFill>
        <p:spPr>
          <a:xfrm>
            <a:off x="5183706" y="2225"/>
            <a:ext cx="3965003" cy="2973752"/>
          </a:xfrm>
          <a:prstGeom prst="rect">
            <a:avLst/>
          </a:prstGeom>
        </p:spPr>
      </p:pic>
      <mc:AlternateContent xmlns:mc="http://schemas.openxmlformats.org/markup-compatibility/2006">
        <mc:Choice xmlns:a14="http://schemas.microsoft.com/office/drawing/2010/main"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5CEF39F0-6D47-4304-8C25-AA499B325F59}"/>
              </a:ext>
            </a:extLst>
          </p:cNvPr>
          <p:cNvPicPr>
            <a:picLocks noChangeAspect="1"/>
          </p:cNvPicPr>
          <p:nvPr/>
        </p:nvPicPr>
        <p:blipFill>
          <a:blip r:embed="rId12"/>
          <a:stretch>
            <a:fillRect/>
          </a:stretch>
        </p:blipFill>
        <p:spPr>
          <a:xfrm>
            <a:off x="5183706" y="2225"/>
            <a:ext cx="3965003" cy="2973752"/>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ea typeface="Cambria Math" panose="02040503050406030204" pitchFamily="18" charset="0"/>
                          </a:rPr>
                          <m:t>𝑛</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D41BD4FC-B5CD-4B4D-8525-B6B5BE6BF503}"/>
              </a:ext>
            </a:extLst>
          </p:cNvPr>
          <p:cNvPicPr>
            <a:picLocks noChangeAspect="1"/>
          </p:cNvPicPr>
          <p:nvPr/>
        </p:nvPicPr>
        <p:blipFill>
          <a:blip r:embed="rId8"/>
          <a:stretch>
            <a:fillRect/>
          </a:stretch>
        </p:blipFill>
        <p:spPr>
          <a:xfrm>
            <a:off x="5183706" y="2225"/>
            <a:ext cx="3965003" cy="2973752"/>
          </a:xfrm>
          <a:prstGeom prst="rect">
            <a:avLst/>
          </a:prstGeom>
        </p:spPr>
      </p:pic>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81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6EFA5E0D-8AED-42CB-BA8C-11DFEAA0F359}"/>
              </a:ext>
            </a:extLst>
          </p:cNvPr>
          <p:cNvPicPr>
            <a:picLocks noChangeAspect="1"/>
          </p:cNvPicPr>
          <p:nvPr/>
        </p:nvPicPr>
        <p:blipFill>
          <a:blip r:embed="rId9"/>
          <a:stretch>
            <a:fillRect/>
          </a:stretch>
        </p:blipFill>
        <p:spPr>
          <a:xfrm>
            <a:off x="5179175" y="2357"/>
            <a:ext cx="3964826" cy="2973620"/>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本研究では</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を構成法を提案し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005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のみグラフ中に与えられている独立点集合が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r>
                  <a:rPr lang="ja-JP" altLang="en-US" dirty="0"/>
                  <a:t>ある</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pPr marL="514350" indent="-514350">
                  <a:buFont typeface="+mj-lt"/>
                  <a:buAutoNum type="romanUcPeriod"/>
                </a:pPr>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a:t>
                </a:r>
                <a14:m>
                  <m:oMath xmlns:m="http://schemas.openxmlformats.org/officeDocument/2006/math">
                    <m:r>
                      <a:rPr lang="ja-JP" altLang="en-US" i="1">
                        <a:latin typeface="Cambria Math" panose="02040503050406030204" pitchFamily="18" charset="0"/>
                      </a:rPr>
                      <m:t>⇒</m:t>
                    </m:r>
                  </m:oMath>
                </a14:m>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b="0"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pPr algn="ctr"/>
                          <a:r>
                            <a:rPr kumimoji="1" lang="en-US" altLang="ja-JP" b="0" i="0" dirty="0">
                              <a:solidFill>
                                <a:schemeClr val="bg1">
                                  <a:lumMod val="75000"/>
                                </a:schemeClr>
                              </a:solidFill>
                              <a:latin typeface="+mn-lt"/>
                            </a:rPr>
                            <a:t>(</a:t>
                          </a:r>
                          <a14:m>
                            <m:oMath xmlns:m="http://schemas.openxmlformats.org/officeDocument/2006/math">
                              <m:r>
                                <a:rPr kumimoji="1" lang="en-US" altLang="ja-JP" b="0" i="1" smtClean="0">
                                  <a:solidFill>
                                    <a:schemeClr val="bg1">
                                      <a:lumMod val="75000"/>
                                    </a:schemeClr>
                                  </a:solidFill>
                                  <a:latin typeface="Cambria Math" panose="02040503050406030204" pitchFamily="18" charset="0"/>
                                </a:rPr>
                                <m:t>𝑂</m:t>
                              </m:r>
                              <m:r>
                                <a:rPr kumimoji="1" lang="en-US" altLang="ja-JP" b="0" i="1" smtClean="0">
                                  <a:solidFill>
                                    <a:schemeClr val="bg1">
                                      <a:lumMod val="75000"/>
                                    </a:schemeClr>
                                  </a:solidFill>
                                  <a:latin typeface="Cambria Math" panose="02040503050406030204" pitchFamily="18" charset="0"/>
                                </a:rPr>
                                <m:t>(1)</m:t>
                              </m:r>
                            </m:oMath>
                          </a14:m>
                          <a:r>
                            <a:rPr kumimoji="1" lang="ja-JP" altLang="en-US" b="0" dirty="0">
                              <a:solidFill>
                                <a:schemeClr val="bg1">
                                  <a:lumMod val="75000"/>
                                </a:schemeClr>
                              </a:solidFill>
                            </a:rPr>
                            <a:t>ラウンドで解ける</a:t>
                          </a:r>
                          <a:r>
                            <a:rPr kumimoji="1" lang="en-US" altLang="ja-JP" b="0" dirty="0">
                              <a:solidFill>
                                <a:schemeClr val="bg1">
                                  <a:lumMod val="75000"/>
                                </a:schemeClr>
                              </a:solidFill>
                            </a:rPr>
                            <a:t>)</a:t>
                          </a:r>
                        </a:p>
                      </a:txBody>
                      <a:tcPr/>
                    </a:tc>
                    <a:extLst>
                      <a:ext uri="{0D108BD9-81ED-4DB2-BD59-A6C34878D82A}">
                        <a16:rowId xmlns:a16="http://schemas.microsoft.com/office/drawing/2014/main" val="3240038871"/>
                      </a:ext>
                    </a:extLst>
                  </a:tr>
                  <a:tr h="370840">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l-GR"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rad>
                                <m:radPr>
                                  <m:degHide m:val="on"/>
                                  <m:ctrlPr>
                                    <a:rPr lang="en-US" altLang="ja-JP" i="1" smtClean="0">
                                      <a:solidFill>
                                        <a:schemeClr val="bg1">
                                          <a:lumMod val="75000"/>
                                        </a:schemeClr>
                                      </a:solidFill>
                                      <a:latin typeface="Cambria Math" panose="02040503050406030204" pitchFamily="18" charset="0"/>
                                    </a:rPr>
                                  </m:ctrlPr>
                                </m:radPr>
                                <m:deg/>
                                <m:e>
                                  <m:r>
                                    <a:rPr lang="en-US" altLang="ja-JP" b="0" i="1" smtClean="0">
                                      <a:solidFill>
                                        <a:schemeClr val="bg1">
                                          <a:lumMod val="75000"/>
                                        </a:schemeClr>
                                      </a:solidFill>
                                      <a:latin typeface="Cambria Math" panose="02040503050406030204" pitchFamily="18" charset="0"/>
                                    </a:rPr>
                                    <m:t>𝑛</m:t>
                                  </m:r>
                                </m:e>
                              </m:rad>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pPr algn="ct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75000"/>
                                      </a:schemeClr>
                                    </a:solidFill>
                                    <a:latin typeface="Cambria Math" panose="02040503050406030204" pitchFamily="18" charset="0"/>
                                  </a:rPr>
                                  <m:t>4</m:t>
                                </m:r>
                                <m:r>
                                  <a:rPr kumimoji="1" lang="en-US" altLang="ja-JP" b="0" i="1" smtClean="0">
                                    <a:solidFill>
                                      <a:schemeClr val="bg1">
                                        <a:lumMod val="75000"/>
                                      </a:schemeClr>
                                    </a:solidFill>
                                    <a:latin typeface="Cambria Math" panose="02040503050406030204" pitchFamily="18" charset="0"/>
                                  </a:rPr>
                                  <m:t>𝑙</m:t>
                                </m:r>
                                <m:r>
                                  <a:rPr kumimoji="1" lang="en-US" altLang="ja-JP" b="0" i="1" smtClean="0">
                                    <a:solidFill>
                                      <a:schemeClr val="bg1">
                                        <a:lumMod val="75000"/>
                                      </a:schemeClr>
                                    </a:solidFill>
                                    <a:latin typeface="Cambria Math" panose="02040503050406030204" pitchFamily="18" charset="0"/>
                                  </a:rPr>
                                  <m:t>+5</m:t>
                                </m:r>
                              </m:oMath>
                            </m:oMathPara>
                          </a14:m>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sSup>
                                <m:sSupPr>
                                  <m:ctrlPr>
                                    <a:rPr lang="ja-JP" altLang="en-US" i="1" dirty="0" smtClean="0">
                                      <a:solidFill>
                                        <a:schemeClr val="bg1">
                                          <a:lumMod val="75000"/>
                                        </a:schemeClr>
                                      </a:solidFill>
                                      <a:latin typeface="Cambria Math" panose="02040503050406030204" pitchFamily="18" charset="0"/>
                                    </a:rPr>
                                  </m:ctrlPr>
                                </m:sSupPr>
                                <m:e>
                                  <m:r>
                                    <a:rPr lang="en-US" altLang="ja-JP" b="0" i="1" dirty="0" smtClean="0">
                                      <a:solidFill>
                                        <a:schemeClr val="bg1">
                                          <a:lumMod val="75000"/>
                                        </a:schemeClr>
                                      </a:solidFill>
                                      <a:latin typeface="Cambria Math" panose="02040503050406030204" pitchFamily="18" charset="0"/>
                                    </a:rPr>
                                    <m:t>𝑛</m:t>
                                  </m:r>
                                </m:e>
                                <m:sup>
                                  <m:r>
                                    <a:rPr lang="en-US" altLang="ja-JP" b="0" i="1" dirty="0" smtClean="0">
                                      <a:solidFill>
                                        <a:schemeClr val="bg1">
                                          <a:lumMod val="75000"/>
                                        </a:schemeClr>
                                      </a:solidFill>
                                      <a:latin typeface="Cambria Math" panose="02040503050406030204" pitchFamily="18" charset="0"/>
                                    </a:rPr>
                                    <m:t>2−1/(</m:t>
                                  </m:r>
                                  <m:r>
                                    <a:rPr lang="en-US" altLang="ja-JP" b="0" i="1" dirty="0" smtClean="0">
                                      <a:solidFill>
                                        <a:schemeClr val="bg1">
                                          <a:lumMod val="75000"/>
                                        </a:schemeClr>
                                      </a:solidFill>
                                      <a:latin typeface="Cambria Math" panose="02040503050406030204" pitchFamily="18" charset="0"/>
                                    </a:rPr>
                                    <m:t>𝑙</m:t>
                                  </m:r>
                                  <m:r>
                                    <a:rPr lang="en-US" altLang="ja-JP" b="0" i="1" dirty="0" smtClean="0">
                                      <a:solidFill>
                                        <a:schemeClr val="bg1">
                                          <a:lumMod val="75000"/>
                                        </a:schemeClr>
                                      </a:solidFill>
                                      <a:latin typeface="Cambria Math" panose="02040503050406030204" pitchFamily="18" charset="0"/>
                                    </a:rPr>
                                    <m:t>+1)</m:t>
                                  </m:r>
                                </m:sup>
                              </m:sSup>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solidFill>
                              <a:schemeClr val="bg1">
                                <a:lumMod val="75000"/>
                              </a:schemeClr>
                            </a:solidFill>
                          </a:endParaRPr>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503211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xmlns="">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a:t>
                </a:r>
                <a:br>
                  <a:rPr lang="en-US" altLang="ja-JP" dirty="0"/>
                </a:br>
                <a:r>
                  <a:rPr lang="ja-JP" altLang="en-US" dirty="0"/>
                  <a:t>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a:t>
                </a:r>
                <a:br>
                  <a:rPr lang="en-US" altLang="ja-JP" dirty="0"/>
                </a:br>
                <a:r>
                  <a:rPr lang="ja-JP" altLang="en-US" dirty="0"/>
                  <a:t>サイズを大きくすることができないようなもの</a:t>
                </a:r>
                <a:endParaRPr lang="en-US" altLang="ja-JP" dirty="0"/>
              </a:p>
              <a:p>
                <a:endParaRPr lang="en-US" altLang="ja-JP" dirty="0"/>
              </a:p>
              <a:p>
                <a:pPr lvl="1"/>
                <a:endParaRPr lang="en-US" altLang="ja-JP" dirty="0"/>
              </a:p>
              <a:p>
                <a:pPr lvl="1"/>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pPr marL="274320" lvl="1" indent="0">
                  <a:buNone/>
                </a:pPr>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chemeClr val="accent2"/>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Tree>
    <p:extLst>
      <p:ext uri="{BB962C8B-B14F-4D97-AF65-F5344CB8AC3E}">
        <p14:creationId xmlns:p14="http://schemas.microsoft.com/office/powerpoint/2010/main" val="2197573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5490</Words>
  <Application>Microsoft Office PowerPoint</Application>
  <PresentationFormat>画面に合わせる (4:3)</PresentationFormat>
  <Paragraphs>875</Paragraphs>
  <Slides>50</Slides>
  <Notes>50</Notes>
  <HiddenSlides>20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まとめと今後の課題</vt:lpstr>
      <vt:lpstr>グラフの構成</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帰着の結論</vt:lpstr>
      <vt:lpstr>本研究の成果</vt:lpstr>
      <vt:lpstr>本研究の成果</vt:lpstr>
      <vt:lpstr>本研究の成果</vt:lpstr>
      <vt:lpstr>帰着の流れ</vt:lpstr>
      <vt:lpstr>通信ビット数→ラウンド複雑性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151</cp:revision>
  <dcterms:created xsi:type="dcterms:W3CDTF">2020-12-12T15:54:29Z</dcterms:created>
  <dcterms:modified xsi:type="dcterms:W3CDTF">2021-01-31T15:36:15Z</dcterms:modified>
</cp:coreProperties>
</file>