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36" r:id="rId3"/>
    <p:sldId id="421" r:id="rId4"/>
    <p:sldId id="269" r:id="rId5"/>
    <p:sldId id="422" r:id="rId6"/>
    <p:sldId id="428" r:id="rId7"/>
    <p:sldId id="437" r:id="rId8"/>
    <p:sldId id="431" r:id="rId9"/>
    <p:sldId id="488" r:id="rId10"/>
    <p:sldId id="433" r:id="rId11"/>
    <p:sldId id="434" r:id="rId12"/>
    <p:sldId id="512" r:id="rId13"/>
    <p:sldId id="423" r:id="rId14"/>
    <p:sldId id="489" r:id="rId15"/>
    <p:sldId id="435" r:id="rId16"/>
    <p:sldId id="451" r:id="rId17"/>
    <p:sldId id="467" r:id="rId18"/>
    <p:sldId id="517" r:id="rId19"/>
    <p:sldId id="518" r:id="rId20"/>
    <p:sldId id="529" r:id="rId21"/>
    <p:sldId id="531" r:id="rId22"/>
    <p:sldId id="520" r:id="rId23"/>
    <p:sldId id="513" r:id="rId24"/>
    <p:sldId id="521" r:id="rId25"/>
    <p:sldId id="524" r:id="rId26"/>
    <p:sldId id="525" r:id="rId27"/>
    <p:sldId id="506" r:id="rId28"/>
    <p:sldId id="526" r:id="rId29"/>
    <p:sldId id="480" r:id="rId30"/>
    <p:sldId id="494" r:id="rId31"/>
    <p:sldId id="495" r:id="rId32"/>
    <p:sldId id="496" r:id="rId33"/>
    <p:sldId id="497" r:id="rId34"/>
    <p:sldId id="500" r:id="rId35"/>
    <p:sldId id="501" r:id="rId36"/>
    <p:sldId id="261" r:id="rId37"/>
    <p:sldId id="532" r:id="rId38"/>
    <p:sldId id="533" r:id="rId39"/>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0FB9BC34-7631-4F07-B44B-E8A1F99FCDCB}" type="datetimeFigureOut">
              <a:rPr kumimoji="1" lang="ja-JP" altLang="en-US" smtClean="0"/>
              <a:t>2021/2/5</a:t>
            </a:fld>
            <a:endParaRPr kumimoji="1" lang="ja-JP" altLang="en-US"/>
          </a:p>
        </p:txBody>
      </p:sp>
      <p:sp>
        <p:nvSpPr>
          <p:cNvPr id="4" name="スライド イメージ プレースホルダー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83078" lvl="1" defTabSz="966155">
                  <a:defRPr/>
                </a:pPr>
                <a:r>
                  <a:rPr lang="ja-JP" altLang="en-US" dirty="0"/>
                  <a:t>その構造は入力文字列</a:t>
                </a:r>
                <a:r>
                  <a:rPr lang="en-US" altLang="ja-JP" dirty="0" err="1"/>
                  <a:t>x,y</a:t>
                </a:r>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defTabSz="966155">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defTabSz="966155">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例として</a:t>
                </a:r>
                <a:r>
                  <a:rPr kumimoji="1" lang="en-US" altLang="ja-JP" dirty="0"/>
                  <a:t>3-MIS</a:t>
                </a:r>
                <a:r>
                  <a:rPr kumimoji="1" lang="ja-JP" altLang="en-US" dirty="0"/>
                  <a:t>検証問題に対する下界グラフを紹介します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オレンジ色の頂点は独立点集合に含まれる頂点とします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,2</a:t>
            </a:r>
            <a:r>
              <a:rPr kumimoji="1" lang="ja-JP" altLang="en-US" dirty="0"/>
              <a:t>次元の要素でインデックス付けされる</a:t>
            </a:r>
            <a:r>
              <a:rPr kumimoji="1" lang="en-US" altLang="ja-JP" dirty="0"/>
              <a:t>N×N</a:t>
            </a:r>
            <a:r>
              <a:rPr kumimoji="1" lang="ja-JP" altLang="en-US" dirty="0"/>
              <a:t>ビットの交叉判定インスタンスを埋め込みます</a:t>
            </a:r>
            <a:r>
              <a:rPr kumimoji="1" lang="en-US" altLang="ja-JP" dirty="0"/>
              <a:t>.</a:t>
            </a:r>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a1i-a2j</a:t>
            </a:r>
            <a:r>
              <a:rPr kumimoji="1" lang="ja-JP" altLang="en-US" dirty="0"/>
              <a:t>間に辺を引き</a:t>
            </a:r>
            <a:r>
              <a:rPr kumimoji="1" lang="en-US" altLang="ja-JP" dirty="0"/>
              <a:t>,</a:t>
            </a:r>
            <a:r>
              <a:rPr kumimoji="1" lang="en-US" altLang="ja-JP" dirty="0" err="1"/>
              <a:t>yi,j</a:t>
            </a:r>
            <a:r>
              <a:rPr kumimoji="1" lang="en-US" altLang="ja-JP" dirty="0"/>
              <a:t>=0</a:t>
            </a:r>
            <a:r>
              <a:rPr kumimoji="1" lang="ja-JP" altLang="en-US" dirty="0"/>
              <a:t>のとき</a:t>
            </a:r>
            <a:r>
              <a:rPr kumimoji="1" lang="en-US" altLang="ja-JP" dirty="0"/>
              <a:t>b1i-b2j</a:t>
            </a:r>
            <a:r>
              <a:rPr kumimoji="1" lang="ja-JP" altLang="en-US" dirty="0"/>
              <a:t>間に辺を引くようにします</a:t>
            </a:r>
            <a:r>
              <a:rPr kumimoji="1" lang="en-US" altLang="ja-JP" dirty="0"/>
              <a:t>.</a:t>
            </a:r>
          </a:p>
          <a:p>
            <a:r>
              <a:rPr kumimoji="1" lang="ja-JP" altLang="en-US" dirty="0"/>
              <a:t>例えば</a:t>
            </a:r>
            <a:r>
              <a:rPr kumimoji="1" lang="en-US" altLang="ja-JP" dirty="0"/>
              <a:t>x1,2=1</a:t>
            </a:r>
            <a:r>
              <a:rPr kumimoji="1" lang="ja-JP" altLang="en-US" dirty="0"/>
              <a:t>ならば</a:t>
            </a:r>
            <a:r>
              <a:rPr kumimoji="1" lang="en-US" altLang="ja-JP" dirty="0"/>
              <a:t>a11-a22</a:t>
            </a:r>
            <a:r>
              <a:rPr kumimoji="1" lang="ja-JP" altLang="en-US" dirty="0"/>
              <a:t>間には辺を引かず</a:t>
            </a:r>
            <a:r>
              <a:rPr kumimoji="1" lang="en-US" altLang="ja-JP" dirty="0"/>
              <a:t>,y1,2=0</a:t>
            </a:r>
            <a:r>
              <a:rPr kumimoji="1" lang="ja-JP" altLang="en-US" dirty="0"/>
              <a:t>ならば</a:t>
            </a:r>
            <a:r>
              <a:rPr kumimoji="1" lang="en-US" altLang="ja-JP" dirty="0"/>
              <a:t>b11-b22</a:t>
            </a:r>
            <a:r>
              <a:rPr kumimoji="1" lang="ja-JP" altLang="en-US" dirty="0"/>
              <a:t>間には辺を引きます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r>
                  <a:rPr kumimoji="1" lang="ja-JP" altLang="en-US" dirty="0"/>
                  <a:t>のとき</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r>
                  <a:rPr lang="en-US" altLang="ja-JP" i="0">
                    <a:latin typeface="Cambria Math" panose="02040503050406030204" pitchFamily="18" charset="0"/>
                  </a:rPr>
                  <a:t>(𝑖,𝑗)</a:t>
                </a:r>
                <a:r>
                  <a:rPr lang="ja-JP" altLang="en-US" dirty="0"/>
                  <a:t>に対して</a:t>
                </a:r>
                <a:r>
                  <a:rPr lang="en-US" altLang="ja-JP" b="0" i="0">
                    <a:latin typeface="Cambria Math" panose="02040503050406030204" pitchFamily="18" charset="0"/>
                  </a:rPr>
                  <a:t>𝑥_(𝑖,𝑗)=𝑦_(𝑖,𝑗)=1</a:t>
                </a:r>
                <a:r>
                  <a:rPr kumimoji="1" lang="ja-JP" altLang="en-US" dirty="0"/>
                  <a:t>のとき</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a1i-a2j</a:t>
            </a:r>
            <a:r>
              <a:rPr kumimoji="1" lang="ja-JP" altLang="en-US" dirty="0"/>
              <a:t>間にも</a:t>
            </a:r>
            <a:r>
              <a:rPr kumimoji="1" lang="en-US" altLang="ja-JP" dirty="0"/>
              <a:t>b1i-b2j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a:t>
            </a:r>
            <a:endParaRPr kumimoji="1" lang="en-US" altLang="ja-JP" dirty="0"/>
          </a:p>
          <a:p>
            <a:r>
              <a:rPr kumimoji="1" lang="ja-JP" altLang="en-US" dirty="0"/>
              <a:t>与えられた独立点集合が</a:t>
            </a:r>
            <a:r>
              <a:rPr kumimoji="1" lang="en-US" altLang="ja-JP" dirty="0"/>
              <a:t>3-MIS</a:t>
            </a:r>
            <a:r>
              <a:rPr kumimoji="1" lang="ja-JP" altLang="en-US" dirty="0"/>
              <a:t>でないことが確認できます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3552810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38</a:t>
            </a:fld>
            <a:endParaRPr kumimoji="1" lang="ja-JP" altLang="en-US"/>
          </a:p>
        </p:txBody>
      </p:sp>
    </p:spTree>
    <p:extLst>
      <p:ext uri="{BB962C8B-B14F-4D97-AF65-F5344CB8AC3E}">
        <p14:creationId xmlns:p14="http://schemas.microsoft.com/office/powerpoint/2010/main" val="201590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独立点集合とは</a:t>
            </a:r>
            <a:r>
              <a:rPr kumimoji="1" lang="en-US" altLang="ja-JP" dirty="0"/>
              <a:t>~</a:t>
            </a:r>
            <a:r>
              <a:rPr kumimoji="1" lang="ja-JP" altLang="en-US" dirty="0"/>
              <a:t>で</a:t>
            </a:r>
            <a:r>
              <a:rPr kumimoji="1" lang="en-US" altLang="ja-JP" dirty="0"/>
              <a:t>,</a:t>
            </a:r>
            <a:r>
              <a:rPr kumimoji="1" lang="ja-JP" altLang="en-US" dirty="0"/>
              <a:t>グラフ中の最も頂点数が多い独立点集合を見つける問題を最大独立点集合問題といいます</a:t>
            </a:r>
            <a:r>
              <a:rPr kumimoji="1" lang="en-US" altLang="ja-JP" dirty="0"/>
              <a:t>. </a:t>
            </a:r>
          </a:p>
          <a:p>
            <a:pPr defTabSz="966155">
              <a:defRPr/>
            </a:pPr>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最大独立点集合問題は</a:t>
            </a:r>
            <a:r>
              <a:rPr kumimoji="1" lang="en-US" altLang="ja-JP" dirty="0"/>
              <a:t>NP</a:t>
            </a:r>
            <a:r>
              <a:rPr kumimoji="1" lang="ja-JP" altLang="en-US" dirty="0"/>
              <a:t>完全であり</a:t>
            </a:r>
            <a:r>
              <a:rPr kumimoji="1" lang="en-US" altLang="ja-JP" dirty="0"/>
              <a:t>,</a:t>
            </a:r>
            <a:r>
              <a:rPr kumimoji="1" lang="ja-JP" altLang="en-US" dirty="0"/>
              <a:t>分散グラフアルゴリズムにおいても多項式時間で解くことは絶望的です</a:t>
            </a:r>
            <a:r>
              <a:rPr kumimoji="1" lang="en-US" altLang="ja-JP" dirty="0"/>
              <a:t>.</a:t>
            </a:r>
          </a:p>
          <a:p>
            <a:r>
              <a:rPr kumimoji="1" lang="ja-JP" altLang="en-US" dirty="0"/>
              <a:t>そこで</a:t>
            </a:r>
            <a:r>
              <a:rPr kumimoji="1" lang="en-US" altLang="ja-JP" dirty="0"/>
              <a:t>,CONGEST</a:t>
            </a:r>
            <a:r>
              <a:rPr kumimoji="1" lang="ja-JP" altLang="en-US" dirty="0"/>
              <a:t>モデルにおいて</a:t>
            </a:r>
            <a:r>
              <a:rPr kumimoji="1" lang="en-US" altLang="ja-JP" dirty="0"/>
              <a:t>,</a:t>
            </a:r>
            <a:r>
              <a:rPr kumimoji="1" lang="ja-JP" altLang="en-US" dirty="0"/>
              <a:t>ローカル計算には指数時間かかることを許容し通信ラウンド数を少なくするというモチベーションの研究がされています</a:t>
            </a:r>
            <a:r>
              <a:rPr kumimoji="1" lang="en-US" altLang="ja-JP" dirty="0"/>
              <a:t>.</a:t>
            </a:r>
          </a:p>
          <a:p>
            <a:endParaRPr kumimoji="1" lang="en-US" altLang="ja-JP" dirty="0"/>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kumimoji="1" lang="ja-JP" altLang="en-US" dirty="0"/>
              <a:t>定数近似だとしてもおおよそ</a:t>
            </a:r>
            <a:r>
              <a:rPr kumimoji="1" lang="en-US" altLang="ja-JP" dirty="0"/>
              <a:t>n^2</a:t>
            </a:r>
            <a:r>
              <a:rPr kumimoji="1" lang="ja-JP" altLang="en-US" dirty="0"/>
              <a:t>の下界を持ち</a:t>
            </a:r>
            <a:r>
              <a:rPr kumimoji="1" lang="en-US" altLang="ja-JP" dirty="0"/>
              <a:t>,</a:t>
            </a:r>
            <a:r>
              <a:rPr kumimoji="1" lang="ja-JP" altLang="en-US" dirty="0"/>
              <a:t>難しい問題であることがわかります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,1,2</a:t>
            </a:r>
            <a:r>
              <a:rPr kumimoji="1" lang="ja-JP" altLang="en-US" dirty="0"/>
              <a:t>の操作で</a:t>
            </a:r>
            <a:r>
              <a:rPr kumimoji="1" lang="en-US" altLang="ja-JP" dirty="0"/>
              <a:t>~</a:t>
            </a:r>
            <a:r>
              <a:rPr kumimoji="1" lang="ja-JP" altLang="en-US" dirty="0"/>
              <a:t>を指します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つのグラフとオレンジ色で示した独立集合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a:p>
            <a:r>
              <a:rPr kumimoji="1" lang="ja-JP" altLang="en-US" dirty="0"/>
              <a:t>右のグラフにおいて</a:t>
            </a:r>
            <a:r>
              <a:rPr kumimoji="1" lang="en-US" altLang="ja-JP" dirty="0"/>
              <a:t>,</a:t>
            </a:r>
            <a:r>
              <a:rPr kumimoji="1" lang="ja-JP" altLang="en-US" dirty="0"/>
              <a:t>水色の頂点を取り除いて赤色の頂点を追加することで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2021/2/5</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2021/2/5</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2021/2/5</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2021/2/5</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2021/2/5</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2021/2/5</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2021/2/5</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2021/2/5</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2021/2/5</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1.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1.png"/><Relationship Id="rId4" Type="http://schemas.openxmlformats.org/officeDocument/2006/relationships/image" Target="../media/image20.png"/><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92.png"/><Relationship Id="rId4" Type="http://schemas.openxmlformats.org/officeDocument/2006/relationships/image" Target="../media/image382.png"/></Relationships>
</file>

<file path=ppt/slides/_rels/slide25.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2.png"/><Relationship Id="rId4" Type="http://schemas.openxmlformats.org/officeDocument/2006/relationships/image" Target="../media/image382.png"/></Relationships>
</file>

<file path=ppt/slides/_rels/slide26.xml.rels><?xml version="1.0" encoding="UTF-8" standalone="yes"?>
<Relationships xmlns="http://schemas.openxmlformats.org/package/2006/relationships"><Relationship Id="rId3" Type="http://schemas.openxmlformats.org/officeDocument/2006/relationships/image" Target="../media/image371.png"/><Relationship Id="rId7"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2.png"/><Relationship Id="rId5" Type="http://schemas.openxmlformats.org/officeDocument/2006/relationships/image" Target="../media/image392.png"/><Relationship Id="rId4" Type="http://schemas.openxmlformats.org/officeDocument/2006/relationships/image" Target="../media/image421.png"/></Relationships>
</file>

<file path=ppt/slides/_rels/slide27.xml.rels><?xml version="1.0" encoding="UTF-8" standalone="yes"?>
<Relationships xmlns="http://schemas.openxmlformats.org/package/2006/relationships"><Relationship Id="rId3" Type="http://schemas.openxmlformats.org/officeDocument/2006/relationships/image" Target="../media/image4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2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 Id="rId8"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1.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 Id="rId8" Type="http://schemas.openxmlformats.org/officeDocument/2006/relationships/image" Target="../media/image54.png"/></Relationships>
</file>

<file path=ppt/slides/_rels/slide32.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 Id="rId8" Type="http://schemas.openxmlformats.org/officeDocument/2006/relationships/image" Target="../media/image54.png"/></Relationships>
</file>

<file path=ppt/slides/_rels/slide33.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56.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37" Type="http://schemas.openxmlformats.org/officeDocument/2006/relationships/image" Target="../media/image6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5.png"/><Relationship Id="rId35" Type="http://schemas.openxmlformats.org/officeDocument/2006/relationships/image" Target="../media/image58.png"/><Relationship Id="rId8" Type="http://schemas.openxmlformats.org/officeDocument/2006/relationships/image" Target="../media/image54.png"/></Relationships>
</file>

<file path=ppt/slides/_rels/slide34.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34" Type="http://schemas.openxmlformats.org/officeDocument/2006/relationships/image" Target="../media/image350.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340.png"/><Relationship Id="rId2" Type="http://schemas.openxmlformats.org/officeDocument/2006/relationships/notesSlide" Target="../notesSlides/notesSlide34.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87.png"/><Relationship Id="rId32" Type="http://schemas.openxmlformats.org/officeDocument/2006/relationships/image" Target="../media/image330.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6.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95.png"/><Relationship Id="rId4" Type="http://schemas.openxmlformats.org/officeDocument/2006/relationships/image" Target="../media/image591.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5.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97.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7" Type="http://schemas.openxmlformats.org/officeDocument/2006/relationships/image" Target="../media/image73.png"/><Relationship Id="rId12" Type="http://schemas.openxmlformats.org/officeDocument/2006/relationships/image" Target="../media/image71.png"/><Relationship Id="rId17" Type="http://schemas.openxmlformats.org/officeDocument/2006/relationships/image" Target="../media/image96.png"/><Relationship Id="rId25" Type="http://schemas.openxmlformats.org/officeDocument/2006/relationships/image" Target="../media/image88.png"/><Relationship Id="rId33" Type="http://schemas.openxmlformats.org/officeDocument/2006/relationships/image" Target="../media/image103.png"/><Relationship Id="rId2" Type="http://schemas.openxmlformats.org/officeDocument/2006/relationships/notesSlide" Target="../notesSlides/notesSlide35.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8.png"/><Relationship Id="rId24" Type="http://schemas.openxmlformats.org/officeDocument/2006/relationships/image" Target="../media/image87.png"/><Relationship Id="rId32" Type="http://schemas.openxmlformats.org/officeDocument/2006/relationships/image" Target="../media/image350.png"/><Relationship Id="rId5" Type="http://schemas.openxmlformats.org/officeDocument/2006/relationships/image" Target="../media/image600.png"/><Relationship Id="rId15" Type="http://schemas.openxmlformats.org/officeDocument/2006/relationships/image" Target="../media/image79.png"/><Relationship Id="rId23" Type="http://schemas.openxmlformats.org/officeDocument/2006/relationships/image" Target="../media/image98.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340.png"/><Relationship Id="rId4" Type="http://schemas.openxmlformats.org/officeDocument/2006/relationships/image" Target="../media/image69.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9.png"/><Relationship Id="rId7" Type="http://schemas.openxmlformats.org/officeDocument/2006/relationships/image" Target="../media/image36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51.png"/><Relationship Id="rId11" Type="http://schemas.openxmlformats.org/officeDocument/2006/relationships/image" Target="../media/image40.png"/><Relationship Id="rId5" Type="http://schemas.openxmlformats.org/officeDocument/2006/relationships/image" Target="../media/image342.png"/><Relationship Id="rId10" Type="http://schemas.openxmlformats.org/officeDocument/2006/relationships/image" Target="../media/image39.png"/><Relationship Id="rId4" Type="http://schemas.openxmlformats.org/officeDocument/2006/relationships/image" Target="../media/image332.png"/><Relationship Id="rId9"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lang="ja-JP" altLang="en-US" dirty="0"/>
              <a:t>片山・金研究室所属</a:t>
            </a:r>
            <a:r>
              <a:rPr kumimoji="1" lang="ja-JP" altLang="en-US" dirty="0"/>
              <a:t>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3944607943"/>
                  </p:ext>
                </p:extLst>
              </p:nvPr>
            </p:nvGraphicFramePr>
            <p:xfrm>
              <a:off x="1405467" y="2495200"/>
              <a:ext cx="6333066" cy="1958785"/>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den>
                                  </m:f>
                                </m:sup>
                              </m:sSup>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𝑙</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3944607943"/>
                  </p:ext>
                </p:extLst>
              </p:nvPr>
            </p:nvGraphicFramePr>
            <p:xfrm>
              <a:off x="1405467" y="2495200"/>
              <a:ext cx="6333066" cy="1958785"/>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5737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92" t="-106557" r="-385" b="-35737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92" t="-206557" r="-385" b="-257377"/>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92" t="-301613" r="-385" b="-153226"/>
                          </a:stretch>
                        </a:blipFill>
                      </a:tcPr>
                    </a:tc>
                    <a:extLst>
                      <a:ext uri="{0D108BD9-81ED-4DB2-BD59-A6C34878D82A}">
                        <a16:rowId xmlns:a16="http://schemas.microsoft.com/office/drawing/2014/main" val="261455503"/>
                      </a:ext>
                    </a:extLst>
                  </a:tr>
                  <a:tr h="468313">
                    <a:tc>
                      <a:txBody>
                        <a:bodyPr/>
                        <a:lstStyle/>
                        <a:p>
                          <a:endParaRPr lang="ja-JP"/>
                        </a:p>
                      </a:txBody>
                      <a:tcPr>
                        <a:blipFill>
                          <a:blip r:embed="rId4"/>
                          <a:stretch>
                            <a:fillRect l="-192" t="-323377" r="-100385" b="-23377"/>
                          </a:stretch>
                        </a:blipFill>
                      </a:tcPr>
                    </a:tc>
                    <a:tc>
                      <a:txBody>
                        <a:bodyPr/>
                        <a:lstStyle/>
                        <a:p>
                          <a:endParaRPr lang="ja-JP"/>
                        </a:p>
                      </a:txBody>
                      <a:tcPr>
                        <a:blipFill>
                          <a:blip r:embed="rId4"/>
                          <a:stretch>
                            <a:fillRect l="-100192" t="-323377" r="-385" b="-23377"/>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a:xfrm>
                <a:off x="179513" y="1124744"/>
                <a:ext cx="8784976" cy="5156786"/>
              </a:xfrm>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r>
                  <a:rPr lang="en-US" altLang="ja-JP" dirty="0"/>
                  <a:t>[4]</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xfrm>
                <a:off x="179513" y="1124744"/>
                <a:ext cx="8784976" cy="5156786"/>
              </a:xfrm>
              <a:blipFill>
                <a:blip r:embed="rId3"/>
                <a:stretch>
                  <a:fillRect l="-139" t="-947" b="-17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1FCC41-2C83-4D82-A749-314A6EDDE2AF}"/>
              </a:ext>
            </a:extLst>
          </p:cNvPr>
          <p:cNvSpPr txBox="1"/>
          <p:nvPr/>
        </p:nvSpPr>
        <p:spPr>
          <a:xfrm>
            <a:off x="179512" y="6345807"/>
            <a:ext cx="8341635" cy="523220"/>
          </a:xfrm>
          <a:prstGeom prst="rect">
            <a:avLst/>
          </a:prstGeom>
          <a:noFill/>
        </p:spPr>
        <p:txBody>
          <a:bodyPr wrap="square" rtlCol="0">
            <a:spAutoFit/>
          </a:bodyPr>
          <a:lstStyle/>
          <a:p>
            <a:r>
              <a:rPr kumimoji="1" lang="en-US" altLang="ja-JP" sz="1400" dirty="0"/>
              <a:t>[4]:</a:t>
            </a:r>
            <a:r>
              <a:rPr lang="en-US" altLang="ja-JP" sz="1400" dirty="0" err="1"/>
              <a:t>Bala</a:t>
            </a:r>
            <a:r>
              <a:rPr lang="en-US" altLang="ja-JP" sz="1400" dirty="0"/>
              <a:t> </a:t>
            </a:r>
            <a:r>
              <a:rPr lang="en-US" altLang="ja-JP" sz="1400" dirty="0" err="1"/>
              <a:t>Kalyanasundaram</a:t>
            </a:r>
            <a:r>
              <a:rPr lang="en-US" altLang="ja-JP" sz="1400" dirty="0"/>
              <a:t> and Georg </a:t>
            </a:r>
            <a:r>
              <a:rPr lang="en-US" altLang="ja-JP" sz="1400" dirty="0" err="1"/>
              <a:t>Schintger</a:t>
            </a:r>
            <a:r>
              <a:rPr lang="en-US" altLang="ja-JP" sz="1400" dirty="0"/>
              <a:t>. The probabilistic communication complexity</a:t>
            </a:r>
          </a:p>
          <a:p>
            <a:r>
              <a:rPr lang="en-US" altLang="ja-JP" sz="1400" dirty="0"/>
              <a:t>of set intersection. </a:t>
            </a:r>
            <a:r>
              <a:rPr lang="en-US" altLang="ja-JP" sz="1400" i="1" dirty="0"/>
              <a:t>SIAM Journal on Discrete Mathematics</a:t>
            </a:r>
            <a:r>
              <a:rPr lang="en-US" altLang="ja-JP" sz="1400" dirty="0"/>
              <a:t>, 5(4):545–557,1992.</a:t>
            </a:r>
            <a:endParaRPr kumimoji="1" lang="ja-JP" altLang="en-US" sz="1400" dirty="0"/>
          </a:p>
        </p:txBody>
      </p:sp>
    </p:spTree>
    <p:extLst>
      <p:ext uri="{BB962C8B-B14F-4D97-AF65-F5344CB8AC3E}">
        <p14:creationId xmlns:p14="http://schemas.microsoft.com/office/powerpoint/2010/main" val="236940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4" name="図 3">
            <a:extLst>
              <a:ext uri="{FF2B5EF4-FFF2-40B4-BE49-F238E27FC236}">
                <a16:creationId xmlns:a16="http://schemas.microsoft.com/office/drawing/2014/main" id="{6297C1C2-C8FF-43CF-BA7C-1346C66544A1}"/>
              </a:ext>
            </a:extLst>
          </p:cNvPr>
          <p:cNvPicPr>
            <a:picLocks noChangeAspect="1"/>
          </p:cNvPicPr>
          <p:nvPr/>
        </p:nvPicPr>
        <p:blipFill>
          <a:blip r:embed="rId5"/>
          <a:stretch>
            <a:fillRect/>
          </a:stretch>
        </p:blipFill>
        <p:spPr>
          <a:xfrm>
            <a:off x="5176029" y="0"/>
            <a:ext cx="3967971" cy="2975978"/>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6" name="図 5">
            <a:extLst>
              <a:ext uri="{FF2B5EF4-FFF2-40B4-BE49-F238E27FC236}">
                <a16:creationId xmlns:a16="http://schemas.microsoft.com/office/drawing/2014/main" id="{746BB9CE-50C4-4D15-9EDA-8B3423C01670}"/>
              </a:ext>
            </a:extLst>
          </p:cNvPr>
          <p:cNvPicPr>
            <a:picLocks noChangeAspect="1"/>
          </p:cNvPicPr>
          <p:nvPr/>
        </p:nvPicPr>
        <p:blipFill>
          <a:blip r:embed="rId8"/>
          <a:stretch>
            <a:fillRect/>
          </a:stretch>
        </p:blipFill>
        <p:spPr>
          <a:xfrm>
            <a:off x="5181299"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E4813BDE-BA39-4FE5-8129-E9B4642AA0E2}"/>
              </a:ext>
            </a:extLst>
          </p:cNvPr>
          <p:cNvPicPr>
            <a:picLocks noChangeAspect="1"/>
          </p:cNvPicPr>
          <p:nvPr/>
        </p:nvPicPr>
        <p:blipFill>
          <a:blip r:embed="rId9"/>
          <a:stretch>
            <a:fillRect/>
          </a:stretch>
        </p:blipFill>
        <p:spPr>
          <a:xfrm>
            <a:off x="5180343" y="-296"/>
            <a:ext cx="3968365" cy="2976274"/>
          </a:xfrm>
          <a:prstGeom prst="rect">
            <a:avLst/>
          </a:prstGeom>
        </p:spPr>
      </p:pic>
    </p:spTree>
    <p:extLst>
      <p:ext uri="{BB962C8B-B14F-4D97-AF65-F5344CB8AC3E}">
        <p14:creationId xmlns:p14="http://schemas.microsoft.com/office/powerpoint/2010/main" val="16536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9"/>
                <a:stretch>
                  <a:fillRect l="-1412" t="-208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0"/>
                <a:stretch>
                  <a:fillRect l="-1316" t="-2083" r="-26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673482B0-F142-4C14-9464-ECC65FBFA8EB}"/>
              </a:ext>
            </a:extLst>
          </p:cNvPr>
          <p:cNvPicPr>
            <a:picLocks noChangeAspect="1"/>
          </p:cNvPicPr>
          <p:nvPr/>
        </p:nvPicPr>
        <p:blipFill>
          <a:blip r:embed="rId12"/>
          <a:stretch>
            <a:fillRect/>
          </a:stretch>
        </p:blipFill>
        <p:spPr>
          <a:xfrm>
            <a:off x="5180343" y="-296"/>
            <a:ext cx="3968365" cy="2976274"/>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smtClean="0">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b="0" i="1" smtClean="0">
                            <a:latin typeface="Cambria Math" panose="02040503050406030204" pitchFamily="18" charset="0"/>
                            <a:ea typeface="Cambria Math" panose="02040503050406030204" pitchFamily="18" charset="0"/>
                          </a:rPr>
                          <m:t>𝑚</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10"/>
                <a:stretch>
                  <a:fillRect l="-1412" t="-2083" b="-12500"/>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2"/>
                <a:stretch>
                  <a:fillRect l="-1316" t="-2083" r="-263" b="-12500"/>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D9980FEF-AC50-41F6-A3C4-3387B81539F6}"/>
              </a:ext>
            </a:extLst>
          </p:cNvPr>
          <p:cNvPicPr>
            <a:picLocks noChangeAspect="1"/>
          </p:cNvPicPr>
          <p:nvPr/>
        </p:nvPicPr>
        <p:blipFill>
          <a:blip r:embed="rId13"/>
          <a:stretch>
            <a:fillRect/>
          </a:stretch>
        </p:blipFill>
        <p:spPr>
          <a:xfrm>
            <a:off x="5180343" y="-296"/>
            <a:ext cx="3968365" cy="2976274"/>
          </a:xfrm>
          <a:prstGeom prst="rect">
            <a:avLst/>
          </a:prstGeom>
        </p:spPr>
      </p:pic>
    </p:spTree>
    <p:extLst>
      <p:ext uri="{BB962C8B-B14F-4D97-AF65-F5344CB8AC3E}">
        <p14:creationId xmlns:p14="http://schemas.microsoft.com/office/powerpoint/2010/main" val="254819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A871FF1-7585-4DB0-BE35-93048C297EF8}"/>
              </a:ext>
            </a:extLst>
          </p:cNvPr>
          <p:cNvPicPr>
            <a:picLocks noChangeAspect="1"/>
          </p:cNvPicPr>
          <p:nvPr/>
        </p:nvPicPr>
        <p:blipFill>
          <a:blip r:embed="rId9"/>
          <a:stretch>
            <a:fillRect/>
          </a:stretch>
        </p:blipFill>
        <p:spPr>
          <a:xfrm>
            <a:off x="5167886" y="1"/>
            <a:ext cx="3971144" cy="2978358"/>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xmlns="">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a:t>
                </a:r>
                <a:br>
                  <a:rPr lang="en-US" altLang="ja-JP" dirty="0"/>
                </a:br>
                <a:r>
                  <a:rPr lang="ja-JP" altLang="en-US" dirty="0"/>
                  <a:t>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の構成法を提案し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正方形/長方形 129">
            <a:extLst>
              <a:ext uri="{FF2B5EF4-FFF2-40B4-BE49-F238E27FC236}">
                <a16:creationId xmlns:a16="http://schemas.microsoft.com/office/drawing/2014/main" id="{AC366BD3-AC67-49F5-9A7F-0680FB8E44A6}"/>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3312492-B31B-496C-95AE-DC3729210455}"/>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3E02DE50-C5D8-4E71-9462-6B35C74478D4}"/>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68919D8A-17AF-4D43-8F08-5027D705AA8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73914070-140F-4559-9D54-B5945603BE99}"/>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正方形/長方形 139">
            <a:extLst>
              <a:ext uri="{FF2B5EF4-FFF2-40B4-BE49-F238E27FC236}">
                <a16:creationId xmlns:a16="http://schemas.microsoft.com/office/drawing/2014/main" id="{FF061242-3838-4919-850A-6B5CBCF68F19}"/>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6E19F9EE-2791-42E7-8307-595A0C054B14}"/>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33692179-4BB9-4BB9-92D3-D6207ED733B3}"/>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66D44F51-31B7-4B61-A09B-0CB2CB74BEE3}"/>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162587FC-2EE1-4EA8-B27B-784B66E47E0D}"/>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A63F396B-4D6E-406F-A852-1FE38154C7F3}"/>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347117" cy="400110"/>
          </a:xfrm>
          <a:prstGeom prst="rect">
            <a:avLst/>
          </a:prstGeom>
        </p:spPr>
        <p:txBody>
          <a:bodyPr wrap="none">
            <a:spAutoFit/>
          </a:bodyPr>
          <a:lstStyle/>
          <a:p>
            <a:r>
              <a:rPr lang="en-US" altLang="ja-JP" sz="2000" dirty="0"/>
              <a:t>:</a:t>
            </a:r>
            <a:r>
              <a:rPr lang="ja-JP" altLang="en-US" sz="2000" dirty="0"/>
              <a:t>独立点集合の頂点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D7DAC680-17B1-4D7A-841A-599546B137B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74C69514-51C5-4572-9B50-7DE613BACB5C}"/>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32CB5AF-C281-4987-97D8-E9CA537B043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0AC49C55-4504-40AD-B48E-DB42862C960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D1C22EE0-F136-4E43-947B-BC3F41BC2CFB}"/>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FDD071D-8396-4ACA-B093-EAA7C69C526D}"/>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EFEBCBBA-9D36-4E29-8B18-73CB5CC6D27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8EDF2F4E-C6C8-4061-B63D-3B1339EA8F3A}"/>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69A526D1-EEFA-4FB8-BCC2-C28490AF9BD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41C2B7B4-44B0-4F9A-B0CD-6291E179608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5DF3F756-C1FC-479F-9B08-6F4158AFF5A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02AB73FA-41A5-48AE-B48F-3DD007CD968F}"/>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A667E574-5FDD-4A16-A5A5-5DD7B260857B}"/>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9CD09625-69BF-4164-A560-008C2B531998}"/>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5A660265-6930-42B0-9FD3-157A18BF094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19700ACE-7306-4904-B202-91B347624F3C}"/>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E92BB6F-4ADB-4611-B8C2-B4C8C86E6853}"/>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B02BF3A-D530-4ABB-8362-70A477E26FAC}"/>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8614E401-7967-4CD0-BED9-5CB7455360B6}"/>
              </a:ext>
            </a:extLst>
          </p:cNvPr>
          <p:cNvCxnSpPr/>
          <p:nvPr/>
        </p:nvCxnSpPr>
        <p:spPr>
          <a:xfrm>
            <a:off x="6596642" y="2227692"/>
            <a:ext cx="595313" cy="147451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5D0A7F6-EDCB-4DF9-95E3-8FF1D87DBAF1}"/>
              </a:ext>
            </a:extLst>
          </p:cNvPr>
          <p:cNvCxnSpPr/>
          <p:nvPr/>
        </p:nvCxnSpPr>
        <p:spPr>
          <a:xfrm>
            <a:off x="1003720" y="2246099"/>
            <a:ext cx="595313" cy="147451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1D6ACA7-6044-4CEF-BDB1-24210F652AF5}"/>
                  </a:ext>
                </a:extLst>
              </p:cNvPr>
              <p:cNvSpPr txBox="1"/>
              <p:nvPr/>
            </p:nvSpPr>
            <p:spPr>
              <a:xfrm>
                <a:off x="1514270" y="305752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=1</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11D6ACA7-6044-4CEF-BDB1-24210F652AF5}"/>
                  </a:ext>
                </a:extLst>
              </p:cNvPr>
              <p:cNvSpPr txBox="1">
                <a:spLocks noRot="1" noChangeAspect="1" noMove="1" noResize="1" noEditPoints="1" noAdjustHandles="1" noChangeArrowheads="1" noChangeShapeType="1" noTextEdit="1"/>
              </p:cNvSpPr>
              <p:nvPr/>
            </p:nvSpPr>
            <p:spPr>
              <a:xfrm>
                <a:off x="1514270" y="3057526"/>
                <a:ext cx="1072445" cy="413511"/>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C7385599-9E27-45BB-96B3-04CEB022ACEE}"/>
                  </a:ext>
                </a:extLst>
              </p:cNvPr>
              <p:cNvSpPr txBox="1"/>
              <p:nvPr/>
            </p:nvSpPr>
            <p:spPr>
              <a:xfrm>
                <a:off x="7074291" y="305139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𝑦</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=0</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C7385599-9E27-45BB-96B3-04CEB022ACEE}"/>
                  </a:ext>
                </a:extLst>
              </p:cNvPr>
              <p:cNvSpPr txBox="1">
                <a:spLocks noRot="1" noChangeAspect="1" noMove="1" noResize="1" noEditPoints="1" noAdjustHandles="1" noChangeArrowheads="1" noChangeShapeType="1" noTextEdit="1"/>
              </p:cNvSpPr>
              <p:nvPr/>
            </p:nvSpPr>
            <p:spPr>
              <a:xfrm>
                <a:off x="7074291" y="3051396"/>
                <a:ext cx="1072445" cy="413511"/>
              </a:xfrm>
              <a:prstGeom prst="rect">
                <a:avLst/>
              </a:prstGeom>
              <a:blipFill>
                <a:blip r:embed="rId35"/>
                <a:stretch>
                  <a:fillRect b="-29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C57D3D9-4806-4453-916E-D37FFEB67C92}"/>
                  </a:ext>
                </a:extLst>
              </p:cNvPr>
              <p:cNvSpPr/>
              <p:nvPr/>
            </p:nvSpPr>
            <p:spPr>
              <a:xfrm>
                <a:off x="3611874" y="887515"/>
                <a:ext cx="4236297" cy="825274"/>
              </a:xfrm>
              <a:prstGeom prst="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交叉判定インスタンス</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は</a:t>
                </a:r>
                <a14:m>
                  <m:oMath xmlns:m="http://schemas.openxmlformats.org/officeDocument/2006/math">
                    <m:r>
                      <a:rPr lang="en-US" altLang="ja-JP" i="1" dirty="0">
                        <a:latin typeface="Cambria Math" panose="02040503050406030204" pitchFamily="18" charset="0"/>
                      </a:rPr>
                      <m:t>𝑁</m:t>
                    </m:r>
                    <m:r>
                      <a:rPr lang="en-US" altLang="ja-JP" i="1" dirty="0">
                        <a:latin typeface="Cambria Math" panose="02040503050406030204" pitchFamily="18" charset="0"/>
                      </a:rPr>
                      <m:t>×</m:t>
                    </m:r>
                    <m:r>
                      <a:rPr lang="en-US" altLang="ja-JP" i="1" dirty="0">
                        <a:latin typeface="Cambria Math" panose="02040503050406030204" pitchFamily="18" charset="0"/>
                      </a:rPr>
                      <m:t>𝑁</m:t>
                    </m:r>
                  </m:oMath>
                </a14:m>
                <a:r>
                  <a:rPr lang="ja-JP" altLang="en-US" dirty="0"/>
                  <a:t>の</a:t>
                </a:r>
                <a:br>
                  <a:rPr lang="en-US" altLang="ja-JP" dirty="0"/>
                </a:br>
                <a:r>
                  <a:rPr lang="en-US" altLang="ja-JP" dirty="0"/>
                  <a:t>2</a:t>
                </a:r>
                <a:r>
                  <a:rPr lang="ja-JP" altLang="en-US" dirty="0"/>
                  <a:t>次元の要素でインデックス付けされる</a:t>
                </a:r>
                <a:endParaRPr lang="en-US" altLang="ja-JP" dirty="0"/>
              </a:p>
            </p:txBody>
          </p:sp>
        </mc:Choice>
        <mc:Fallback xmlns="">
          <p:sp>
            <p:nvSpPr>
              <p:cNvPr id="11" name="正方形/長方形 10">
                <a:extLst>
                  <a:ext uri="{FF2B5EF4-FFF2-40B4-BE49-F238E27FC236}">
                    <a16:creationId xmlns:a16="http://schemas.microsoft.com/office/drawing/2014/main" id="{DC57D3D9-4806-4453-916E-D37FFEB67C92}"/>
                  </a:ext>
                </a:extLst>
              </p:cNvPr>
              <p:cNvSpPr>
                <a:spLocks noRot="1" noChangeAspect="1" noMove="1" noResize="1" noEditPoints="1" noAdjustHandles="1" noChangeArrowheads="1" noChangeShapeType="1" noTextEdit="1"/>
              </p:cNvSpPr>
              <p:nvPr/>
            </p:nvSpPr>
            <p:spPr>
              <a:xfrm>
                <a:off x="3611874" y="887515"/>
                <a:ext cx="4236297" cy="825274"/>
              </a:xfrm>
              <a:prstGeom prst="rect">
                <a:avLst/>
              </a:prstGeom>
              <a:blipFill>
                <a:blip r:embed="rId37"/>
                <a:stretch>
                  <a:fillRect l="-857" r="-71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正方形/長方形 85">
            <a:extLst>
              <a:ext uri="{FF2B5EF4-FFF2-40B4-BE49-F238E27FC236}">
                <a16:creationId xmlns:a16="http://schemas.microsoft.com/office/drawing/2014/main" id="{7A4C097E-0997-48A3-B169-3D867BF96C49}"/>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789C5B9C-4093-4A00-981A-267F2DB73A60}"/>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477CBFF5-AAA2-4ED3-BA0B-F1A611EB953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6A28D048-1330-4A0B-B5CA-C703BD1D7D78}"/>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59397DF-72F1-4EA4-8F64-A286D12AD65F}"/>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2592C3ED-63BA-40B0-95F8-D237B4F69046}"/>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特性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1" i="1" smtClean="0">
                            <a:latin typeface="Cambria Math" panose="02040503050406030204" pitchFamily="18" charset="0"/>
                          </a:rPr>
                          <m:t>𝑷</m:t>
                        </m:r>
                      </m:e>
                      <m:sub>
                        <m:r>
                          <a:rPr kumimoji="1" lang="en-US" altLang="ja-JP" b="1" i="1" smtClean="0">
                            <a:latin typeface="Cambria Math" panose="02040503050406030204" pitchFamily="18" charset="0"/>
                          </a:rPr>
                          <m:t>𝟑</m:t>
                        </m:r>
                      </m:sub>
                    </m:sSub>
                  </m:oMath>
                </a14:m>
                <a:r>
                  <a:rPr kumimoji="1"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B9807C13-35DD-435B-8C58-D58FD12A3D66}"/>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46B00E0-BFF2-47B8-8EC7-2CB127CC292C}"/>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EF14B4C7-2085-4796-9641-F92033B2738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1009018A-8104-4807-BF44-C7EAFE69CD55}"/>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02B7FB0-7D6E-4C40-9DA2-80FD979E8D34}"/>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37436CB0-5F69-40F9-8F17-B255F75B7603}"/>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lang="ja-JP" altLang="en-US" dirty="0"/>
                  <a:t>特性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𝑷</m:t>
                        </m:r>
                      </m:e>
                      <m:sub>
                        <m:r>
                          <a:rPr lang="en-US" altLang="ja-JP" i="1">
                            <a:latin typeface="Cambria Math" panose="02040503050406030204" pitchFamily="18" charset="0"/>
                          </a:rPr>
                          <m:t>𝟑</m:t>
                        </m:r>
                      </m:sub>
                    </m:sSub>
                  </m:oMath>
                </a14:m>
                <a:r>
                  <a:rPr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3"/>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9" name="直線コネクタ 78">
            <a:extLst>
              <a:ext uri="{FF2B5EF4-FFF2-40B4-BE49-F238E27FC236}">
                <a16:creationId xmlns:a16="http://schemas.microsoft.com/office/drawing/2014/main" id="{0FCAE236-5E0E-4D7A-AF2A-9F6B052DFCB8}"/>
              </a:ext>
            </a:extLst>
          </p:cNvPr>
          <p:cNvCxnSpPr/>
          <p:nvPr/>
        </p:nvCxnSpPr>
        <p:spPr>
          <a:xfrm>
            <a:off x="4026320" y="4035692"/>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FB8D7F71-EBB1-4A6B-99FF-18DE7E65B613}"/>
              </a:ext>
            </a:extLst>
          </p:cNvPr>
          <p:cNvCxnSpPr/>
          <p:nvPr/>
        </p:nvCxnSpPr>
        <p:spPr>
          <a:xfrm>
            <a:off x="4026320" y="4577125"/>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6DFA8005-57FD-471B-A7DB-DB968C8F7283}"/>
              </a:ext>
            </a:extLst>
          </p:cNvPr>
          <p:cNvCxnSpPr/>
          <p:nvPr/>
        </p:nvCxnSpPr>
        <p:spPr>
          <a:xfrm>
            <a:off x="4026320" y="3448549"/>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E29293EC-69DF-47FE-8251-247312A2139E}"/>
              </a:ext>
            </a:extLst>
          </p:cNvPr>
          <p:cNvCxnSpPr/>
          <p:nvPr/>
        </p:nvCxnSpPr>
        <p:spPr>
          <a:xfrm>
            <a:off x="4026320" y="2907116"/>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39CEE11-9505-4341-A5E4-6BA9A7DAF99D}"/>
              </a:ext>
            </a:extLst>
          </p:cNvPr>
          <p:cNvCxnSpPr/>
          <p:nvPr/>
        </p:nvCxnSpPr>
        <p:spPr>
          <a:xfrm>
            <a:off x="5036861" y="3485324"/>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4026320" y="34485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5576489" y="3463777"/>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4026320" y="2907116"/>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5582800" y="2907116"/>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5576490" y="290711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4026320" y="4035692"/>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3492789" y="34485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3493039" y="3448549"/>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5043171" y="3448549"/>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959508" y="2907116"/>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5043171" y="2907116"/>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959508" y="2907116"/>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3846550"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5942409" y="27318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5405301"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3313019" y="32732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868172" y="327323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868193"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846550" y="32732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2779488"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3313019"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5405301" y="32732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5036861" y="4577127"/>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5576490" y="4035694"/>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5036861" y="4035694"/>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5936099" y="38603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5409682" y="386814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4861883" y="440181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4863076"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5405301" y="440181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3492789" y="4577125"/>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2959258" y="4035692"/>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2959258" y="4035692"/>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3846300"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3312769" y="440181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3846300" y="44018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2779238"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3312769"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3461258" y="1772883"/>
                <a:ext cx="24021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𝐺</m:t>
                          </m:r>
                        </m:e>
                        <m:sup>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up>
                      </m:s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3461258" y="1772883"/>
                <a:ext cx="2402101" cy="461665"/>
              </a:xfrm>
              <a:prstGeom prst="rect">
                <a:avLst/>
              </a:prstGeom>
              <a:blipFill>
                <a:blip r:embed="rId4"/>
                <a:stretch>
                  <a:fillRect b="-13158"/>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2662381" y="2631393"/>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4735090" y="263139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3414894" y="2189382"/>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3414894" y="2189382"/>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5940400" y="32688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614690" y="4948370"/>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chemeClr val="bg1">
                            <a:lumMod val="50000"/>
                          </a:schemeClr>
                        </a:solidFill>
                        <a:latin typeface="Cambria Math" panose="02040503050406030204" pitchFamily="18" charset="0"/>
                      </a:rPr>
                      <m:t>𝑦</m:t>
                    </m:r>
                  </m:oMath>
                </a14:m>
                <a:r>
                  <a:rPr kumimoji="1" lang="ja-JP" altLang="en-US" sz="2000" dirty="0">
                    <a:solidFill>
                      <a:schemeClr val="bg1">
                        <a:lumMod val="50000"/>
                      </a:schemeClr>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614690" y="4948370"/>
                <a:ext cx="1241633" cy="400110"/>
              </a:xfrm>
              <a:prstGeom prst="rect">
                <a:avLst/>
              </a:prstGeom>
              <a:blipFill>
                <a:blip r:embed="rId6"/>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2338441" y="4942508"/>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chemeClr val="bg1">
                            <a:lumMod val="50000"/>
                          </a:schemeClr>
                        </a:solidFill>
                        <a:latin typeface="Cambria Math" panose="02040503050406030204" pitchFamily="18" charset="0"/>
                      </a:rPr>
                      <m:t>𝑥</m:t>
                    </m:r>
                  </m:oMath>
                </a14:m>
                <a:r>
                  <a:rPr kumimoji="1" lang="ja-JP" altLang="en-US" sz="2000" dirty="0">
                    <a:solidFill>
                      <a:schemeClr val="bg1">
                        <a:lumMod val="50000"/>
                      </a:schemeClr>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2338441" y="4942508"/>
                <a:ext cx="1241633" cy="400110"/>
              </a:xfrm>
              <a:prstGeom prst="rect">
                <a:avLst/>
              </a:prstGeom>
              <a:blipFill>
                <a:blip r:embed="rId7"/>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791757" y="2189381"/>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791757" y="2189381"/>
                <a:ext cx="853895" cy="461665"/>
              </a:xfrm>
              <a:prstGeom prst="rect">
                <a:avLst/>
              </a:prstGeom>
              <a:blipFill>
                <a:blip r:embed="rId8"/>
                <a:stretch>
                  <a:fillRect/>
                </a:stretch>
              </a:blipFill>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E6E880D9-D138-4446-A7A4-D0BF191B43E4}"/>
              </a:ext>
            </a:extLst>
          </p:cNvPr>
          <p:cNvSpPr/>
          <p:nvPr/>
        </p:nvSpPr>
        <p:spPr>
          <a:xfrm>
            <a:off x="2450572" y="2502045"/>
            <a:ext cx="1027289" cy="2440463"/>
          </a:xfrm>
          <a:prstGeom prst="ellips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D8ED14FB-8E88-4B14-BA3A-EA4B32782CA0}"/>
              </a:ext>
            </a:extLst>
          </p:cNvPr>
          <p:cNvSpPr/>
          <p:nvPr/>
        </p:nvSpPr>
        <p:spPr>
          <a:xfrm>
            <a:off x="5606775" y="2502044"/>
            <a:ext cx="1027289" cy="2440463"/>
          </a:xfrm>
          <a:prstGeom prst="ellips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64C5F11C-E9F7-427D-804B-EBAD141E3834}"/>
              </a:ext>
            </a:extLst>
          </p:cNvPr>
          <p:cNvSpPr/>
          <p:nvPr/>
        </p:nvSpPr>
        <p:spPr>
          <a:xfrm>
            <a:off x="4062719" y="2342036"/>
            <a:ext cx="932846" cy="2777493"/>
          </a:xfrm>
          <a:prstGeom prst="ellipse">
            <a:avLst/>
          </a:prstGeom>
          <a:ln w="285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2DDCE888-86BB-43A8-80DD-579F878D9001}"/>
                  </a:ext>
                </a:extLst>
              </p:cNvPr>
              <p:cNvSpPr txBox="1"/>
              <p:nvPr/>
            </p:nvSpPr>
            <p:spPr>
              <a:xfrm>
                <a:off x="4100164" y="5156000"/>
                <a:ext cx="857956" cy="40011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chemeClr val="bg1">
                              <a:lumMod val="65000"/>
                            </a:schemeClr>
                          </a:solidFill>
                          <a:latin typeface="Cambria Math" panose="02040503050406030204" pitchFamily="18" charset="0"/>
                        </a:rPr>
                        <m:t>Cut</m:t>
                      </m:r>
                    </m:oMath>
                  </m:oMathPara>
                </a14:m>
                <a:endParaRPr kumimoji="1" lang="ja-JP" altLang="en-US" sz="2000" dirty="0">
                  <a:solidFill>
                    <a:schemeClr val="bg1">
                      <a:lumMod val="65000"/>
                    </a:schemeClr>
                  </a:solidFill>
                </a:endParaRPr>
              </a:p>
            </p:txBody>
          </p:sp>
        </mc:Choice>
        <mc:Fallback xmlns="">
          <p:sp>
            <p:nvSpPr>
              <p:cNvPr id="89" name="テキスト ボックス 88">
                <a:extLst>
                  <a:ext uri="{FF2B5EF4-FFF2-40B4-BE49-F238E27FC236}">
                    <a16:creationId xmlns:a16="http://schemas.microsoft.com/office/drawing/2014/main" id="{2DDCE888-86BB-43A8-80DD-579F878D9001}"/>
                  </a:ext>
                </a:extLst>
              </p:cNvPr>
              <p:cNvSpPr txBox="1">
                <a:spLocks noRot="1" noChangeAspect="1" noMove="1" noResize="1" noEditPoints="1" noAdjustHandles="1" noChangeArrowheads="1" noChangeShapeType="1" noTextEdit="1"/>
              </p:cNvSpPr>
              <p:nvPr/>
            </p:nvSpPr>
            <p:spPr>
              <a:xfrm>
                <a:off x="4100164" y="5156000"/>
                <a:ext cx="857956" cy="400110"/>
              </a:xfrm>
              <a:prstGeom prst="rect">
                <a:avLst/>
              </a:prstGeom>
              <a:blipFill>
                <a:blip r:embed="rId9"/>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F8FD95A-3CB2-42CC-B1C7-C0B6D61D0A41}"/>
                  </a:ext>
                </a:extLst>
              </p:cNvPr>
              <p:cNvSpPr txBox="1"/>
              <p:nvPr/>
            </p:nvSpPr>
            <p:spPr>
              <a:xfrm>
                <a:off x="3326209" y="4855412"/>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𝑉</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90" name="テキスト ボックス 89">
                <a:extLst>
                  <a:ext uri="{FF2B5EF4-FFF2-40B4-BE49-F238E27FC236}">
                    <a16:creationId xmlns:a16="http://schemas.microsoft.com/office/drawing/2014/main" id="{3F8FD95A-3CB2-42CC-B1C7-C0B6D61D0A41}"/>
                  </a:ext>
                </a:extLst>
              </p:cNvPr>
              <p:cNvSpPr txBox="1">
                <a:spLocks noRot="1" noChangeAspect="1" noMove="1" noResize="1" noEditPoints="1" noAdjustHandles="1" noChangeArrowheads="1" noChangeShapeType="1" noTextEdit="1"/>
              </p:cNvSpPr>
              <p:nvPr/>
            </p:nvSpPr>
            <p:spPr>
              <a:xfrm>
                <a:off x="3326209" y="4855412"/>
                <a:ext cx="853895"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2091A247-BCAB-4A92-AED2-774E940BBB98}"/>
                  </a:ext>
                </a:extLst>
              </p:cNvPr>
              <p:cNvSpPr txBox="1"/>
              <p:nvPr/>
            </p:nvSpPr>
            <p:spPr>
              <a:xfrm>
                <a:off x="4912447" y="485035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𝑉</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91" name="テキスト ボックス 90">
                <a:extLst>
                  <a:ext uri="{FF2B5EF4-FFF2-40B4-BE49-F238E27FC236}">
                    <a16:creationId xmlns:a16="http://schemas.microsoft.com/office/drawing/2014/main" id="{2091A247-BCAB-4A92-AED2-774E940BBB98}"/>
                  </a:ext>
                </a:extLst>
              </p:cNvPr>
              <p:cNvSpPr txBox="1">
                <a:spLocks noRot="1" noChangeAspect="1" noMove="1" noResize="1" noEditPoints="1" noAdjustHandles="1" noChangeArrowheads="1" noChangeShapeType="1" noTextEdit="1"/>
              </p:cNvSpPr>
              <p:nvPr/>
            </p:nvSpPr>
            <p:spPr>
              <a:xfrm>
                <a:off x="4912447" y="4850357"/>
                <a:ext cx="853895" cy="461665"/>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2971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2938FD7C-19DD-4615-8984-2AE91F338568}"/>
              </a:ext>
            </a:extLst>
          </p:cNvPr>
          <p:cNvPicPr>
            <a:picLocks noChangeAspect="1"/>
          </p:cNvPicPr>
          <p:nvPr/>
        </p:nvPicPr>
        <p:blipFill>
          <a:blip r:embed="rId4"/>
          <a:stretch>
            <a:fillRect/>
          </a:stretch>
        </p:blipFill>
        <p:spPr>
          <a:xfrm>
            <a:off x="2313236" y="1539076"/>
            <a:ext cx="4517528" cy="3779848"/>
          </a:xfrm>
          <a:prstGeom prst="rect">
            <a:avLst/>
          </a:prstGeom>
        </p:spPr>
      </p:pic>
    </p:spTree>
    <p:extLst>
      <p:ext uri="{BB962C8B-B14F-4D97-AF65-F5344CB8AC3E}">
        <p14:creationId xmlns:p14="http://schemas.microsoft.com/office/powerpoint/2010/main" val="242171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a:t>
                </a:r>
                <a:r>
                  <a:rPr lang="ja-JP" altLang="en-US" dirty="0"/>
                  <a:t>近似を許したとしても</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4"/>
                <a:ext cx="8784976" cy="4268891"/>
              </a:xfrm>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[1]</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[2]</a:t>
                </a:r>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[3]</a:t>
                </a:r>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4"/>
                <a:ext cx="8784976" cy="4268891"/>
              </a:xfrm>
              <a:blipFill>
                <a:blip r:embed="rId4"/>
                <a:stretch>
                  <a:fillRect l="-139" t="-1143" b="-7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50B0C02-0100-4048-BE50-98FAAA9C9055}"/>
              </a:ext>
            </a:extLst>
          </p:cNvPr>
          <p:cNvSpPr txBox="1"/>
          <p:nvPr/>
        </p:nvSpPr>
        <p:spPr>
          <a:xfrm>
            <a:off x="179513" y="5406745"/>
            <a:ext cx="8613913" cy="1384995"/>
          </a:xfrm>
          <a:prstGeom prst="rect">
            <a:avLst/>
          </a:prstGeom>
          <a:noFill/>
        </p:spPr>
        <p:txBody>
          <a:bodyPr wrap="square" rtlCol="0">
            <a:spAutoFit/>
          </a:bodyPr>
          <a:lstStyle/>
          <a:p>
            <a:r>
              <a:rPr lang="en-US" altLang="ja-JP" sz="1400" dirty="0"/>
              <a:t>[1]:Ken-</a:t>
            </a:r>
            <a:r>
              <a:rPr lang="en-US" altLang="ja-JP" sz="1400" dirty="0" err="1"/>
              <a:t>ichi</a:t>
            </a:r>
            <a:r>
              <a:rPr lang="en-US" altLang="ja-JP" sz="1400" dirty="0"/>
              <a:t> </a:t>
            </a:r>
            <a:r>
              <a:rPr lang="en-US" altLang="ja-JP" sz="1400" dirty="0" err="1"/>
              <a:t>Kawarabayashi</a:t>
            </a:r>
            <a:r>
              <a:rPr lang="en-US" altLang="ja-JP" sz="1400" dirty="0"/>
              <a:t>, Seri Khoury, Aaron </a:t>
            </a:r>
            <a:r>
              <a:rPr lang="en-US" altLang="ja-JP" sz="1400" dirty="0" err="1"/>
              <a:t>Schild</a:t>
            </a:r>
            <a:r>
              <a:rPr lang="en-US" altLang="ja-JP" sz="1400" dirty="0"/>
              <a:t>, and Gregory Schwartzman. Improved distributed approximation to maximum independent set. </a:t>
            </a:r>
            <a:r>
              <a:rPr lang="en-US" altLang="ja-JP" sz="1400" i="1" dirty="0" err="1"/>
              <a:t>arXiv</a:t>
            </a:r>
            <a:r>
              <a:rPr lang="en-US" altLang="ja-JP" sz="1400" i="1" dirty="0"/>
              <a:t> preprint arXiv:1906.11524</a:t>
            </a:r>
            <a:r>
              <a:rPr lang="en-US" altLang="ja-JP" sz="1400" dirty="0"/>
              <a:t>, 2019.</a:t>
            </a:r>
          </a:p>
          <a:p>
            <a:r>
              <a:rPr kumimoji="1" lang="en-US" altLang="ja-JP" sz="1400" dirty="0"/>
              <a:t>[2]:</a:t>
            </a:r>
            <a:r>
              <a:rPr lang="en-US" altLang="ja-JP" sz="1400" dirty="0"/>
              <a:t> Keren Censor-Hillel, Seri Khoury, and Ami Paz. Quadratic and near-quadratic lower bounds for the congest model. </a:t>
            </a:r>
            <a:r>
              <a:rPr lang="en-US" altLang="ja-JP" sz="1400" i="1" dirty="0" err="1"/>
              <a:t>arXiv</a:t>
            </a:r>
            <a:r>
              <a:rPr lang="en-US" altLang="ja-JP" sz="1400" i="1" dirty="0"/>
              <a:t> preprint arXiv:1705.05646</a:t>
            </a:r>
            <a:r>
              <a:rPr lang="en-US" altLang="ja-JP" sz="1400" dirty="0"/>
              <a:t>, 2017. </a:t>
            </a:r>
          </a:p>
          <a:p>
            <a:r>
              <a:rPr kumimoji="1" lang="en-US" altLang="ja-JP" sz="1400" dirty="0"/>
              <a:t>[3]:</a:t>
            </a:r>
            <a:r>
              <a:rPr lang="en-US" altLang="ja-JP" sz="1400" dirty="0"/>
              <a:t>Beyond Alice and Bob: Improved inapproximability for maximum independent set in congest. </a:t>
            </a:r>
            <a:r>
              <a:rPr lang="en-US" altLang="ja-JP" sz="1400" i="1" dirty="0" err="1"/>
              <a:t>arXiv</a:t>
            </a:r>
            <a:r>
              <a:rPr lang="en-US" altLang="ja-JP" sz="1400" i="1" dirty="0"/>
              <a:t> preprint arXiv:2003.07427</a:t>
            </a:r>
            <a:r>
              <a:rPr lang="en-US" altLang="ja-JP" sz="1400" dirty="0"/>
              <a:t>, 2020.</a:t>
            </a:r>
            <a:endParaRPr kumimoji="1" lang="ja-JP" altLang="en-US" sz="1400" dirty="0"/>
          </a:p>
        </p:txBody>
      </p:sp>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i="1">
                        <a:latin typeface="Cambria Math" panose="02040503050406030204" pitchFamily="18" charset="0"/>
                      </a:rPr>
                      <m:t>𝑘</m:t>
                    </m:r>
                  </m:oMath>
                </a14:m>
                <a:r>
                  <a:rPr lang="en-US" altLang="ja-JP" dirty="0"/>
                  <a:t>-Maximal Independent Set, </a:t>
                </a:r>
                <a14:m>
                  <m:oMath xmlns:m="http://schemas.openxmlformats.org/officeDocument/2006/math">
                    <m:r>
                      <a:rPr lang="en-US" altLang="ja-JP" i="1">
                        <a:latin typeface="Cambria Math" panose="02040503050406030204" pitchFamily="18" charset="0"/>
                      </a:rPr>
                      <m:t>𝑘</m:t>
                    </m:r>
                  </m:oMath>
                </a14:m>
                <a:r>
                  <a:rPr lang="en-US" altLang="ja-JP" dirty="0"/>
                  <a:t>-MIS):</a:t>
                </a:r>
                <a:br>
                  <a:rPr lang="en-US" altLang="ja-JP" dirty="0"/>
                </a:br>
                <a:r>
                  <a:rPr lang="ja-JP" altLang="en-US" dirty="0"/>
                  <a:t>以下の操作でサイズを大きくすることができない独立点集合</a:t>
                </a:r>
                <a:endParaRPr lang="en-US" altLang="ja-JP" dirty="0"/>
              </a:p>
              <a:p>
                <a:pPr marL="697230" lvl="1" indent="-457200">
                  <a:buFont typeface="+mj-lt"/>
                  <a:buAutoNum type="arabicPeriod"/>
                </a:pPr>
                <a:r>
                  <a:rPr lang="ja-JP" altLang="en-US" dirty="0"/>
                  <a:t>独立点集合中の頂点を高々</a:t>
                </a:r>
                <a14:m>
                  <m:oMath xmlns:m="http://schemas.openxmlformats.org/officeDocument/2006/math">
                    <m:r>
                      <a:rPr lang="en-US" altLang="ja-JP" i="1">
                        <a:latin typeface="Cambria Math" panose="02040503050406030204" pitchFamily="18" charset="0"/>
                      </a:rPr>
                      <m:t>𝑘</m:t>
                    </m:r>
                  </m:oMath>
                </a14:m>
                <a:r>
                  <a:rPr lang="ja-JP" altLang="en-US" dirty="0"/>
                  <a:t>個取り除く</a:t>
                </a:r>
                <a:endParaRPr lang="en-US" altLang="ja-JP" dirty="0"/>
              </a:p>
              <a:p>
                <a:pPr marL="697230" lvl="1" indent="-457200">
                  <a:buFont typeface="+mj-lt"/>
                  <a:buAutoNum type="arabicPeriod"/>
                </a:pPr>
                <a:r>
                  <a:rPr lang="ja-JP" altLang="en-US" dirty="0"/>
                  <a:t>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a:t>
                </a:r>
                <a:endParaRPr lang="en-US" altLang="ja-JP" dirty="0"/>
              </a:p>
              <a:p>
                <a:endParaRPr lang="en-US" altLang="ja-JP" dirty="0"/>
              </a:p>
              <a:p>
                <a:pPr marL="274320" lvl="1" indent="0">
                  <a:buNone/>
                </a:pPr>
                <a:endParaRPr lang="en-US" altLang="ja-JP" dirty="0"/>
              </a:p>
              <a:p>
                <a:endParaRPr lang="en-US" altLang="ja-JP" dirty="0"/>
              </a:p>
              <a:p>
                <a:endParaRPr lang="en-US" altLang="ja-JP" dirty="0"/>
              </a:p>
              <a:p>
                <a:pPr marL="0" indent="0">
                  <a:buNone/>
                </a:pPr>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rgbClr val="FFC000"/>
              </a:solidFill>
            </a:endParaRPr>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C000"/>
                </a:solidFill>
              </a:rPr>
              <a:t>1-MIS</a:t>
            </a:r>
            <a:endParaRPr kumimoji="1" lang="ja-JP" altLang="en-US" sz="2000" dirty="0">
              <a:solidFill>
                <a:srgbClr val="FFC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C000"/>
                </a:solidFill>
              </a:rPr>
              <a:t>1-MIS</a:t>
            </a:r>
            <a:r>
              <a:rPr kumimoji="1" lang="ja-JP" altLang="en-US" sz="2000" dirty="0">
                <a:solidFill>
                  <a:srgbClr val="FFC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rgbClr val="FF0000"/>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
        <p:nvSpPr>
          <p:cNvPr id="85" name="楕円 84">
            <a:extLst>
              <a:ext uri="{FF2B5EF4-FFF2-40B4-BE49-F238E27FC236}">
                <a16:creationId xmlns:a16="http://schemas.microsoft.com/office/drawing/2014/main" id="{591EB41B-736F-4877-8764-A30A3E6025A4}"/>
              </a:ext>
            </a:extLst>
          </p:cNvPr>
          <p:cNvSpPr/>
          <p:nvPr/>
        </p:nvSpPr>
        <p:spPr>
          <a:xfrm>
            <a:off x="2589809" y="573204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2AC3EBF-7AB3-4CBE-89CF-9183B65545F3}"/>
                  </a:ext>
                </a:extLst>
              </p:cNvPr>
              <p:cNvSpPr txBox="1"/>
              <p:nvPr/>
            </p:nvSpPr>
            <p:spPr>
              <a:xfrm>
                <a:off x="2767011" y="5700633"/>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C000"/>
                          </a:solidFill>
                          <a:latin typeface="Cambria Math" panose="02040503050406030204" pitchFamily="18" charset="0"/>
                        </a:rPr>
                        <m:t>∈</m:t>
                      </m:r>
                      <m:r>
                        <a:rPr kumimoji="1" lang="en-US" altLang="ja-JP" sz="2400" b="0" i="1" smtClean="0">
                          <a:solidFill>
                            <a:srgbClr val="FFC000"/>
                          </a:solidFill>
                          <a:latin typeface="Cambria Math" panose="02040503050406030204" pitchFamily="18" charset="0"/>
                        </a:rPr>
                        <m:t>𝐼</m:t>
                      </m:r>
                    </m:oMath>
                  </m:oMathPara>
                </a14:m>
                <a:endParaRPr kumimoji="1" lang="ja-JP" altLang="en-US" sz="2400" dirty="0">
                  <a:solidFill>
                    <a:srgbClr val="FFC000"/>
                  </a:solidFill>
                </a:endParaRPr>
              </a:p>
            </p:txBody>
          </p:sp>
        </mc:Choice>
        <mc:Fallback xmlns="">
          <p:sp>
            <p:nvSpPr>
              <p:cNvPr id="86" name="テキスト ボックス 85">
                <a:extLst>
                  <a:ext uri="{FF2B5EF4-FFF2-40B4-BE49-F238E27FC236}">
                    <a16:creationId xmlns:a16="http://schemas.microsoft.com/office/drawing/2014/main" id="{A2AC3EBF-7AB3-4CBE-89CF-9183B65545F3}"/>
                  </a:ext>
                </a:extLst>
              </p:cNvPr>
              <p:cNvSpPr txBox="1">
                <a:spLocks noRot="1" noChangeAspect="1" noMove="1" noResize="1" noEditPoints="1" noAdjustHandles="1" noChangeArrowheads="1" noChangeShapeType="1" noTextEdit="1"/>
              </p:cNvSpPr>
              <p:nvPr/>
            </p:nvSpPr>
            <p:spPr>
              <a:xfrm>
                <a:off x="2767011" y="5700633"/>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2013</TotalTime>
  <Words>4156</Words>
  <Application>Microsoft Office PowerPoint</Application>
  <PresentationFormat>画面に合わせる (4:3)</PresentationFormat>
  <Paragraphs>623</Paragraphs>
  <Slides>38</Slides>
  <Notes>38</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グラフの構成</vt:lpstr>
      <vt:lpstr>グラフの構成</vt:lpstr>
      <vt:lpstr>グラフの構成</vt:lpstr>
      <vt:lpstr>グラフの構成</vt:lpstr>
      <vt:lpstr>グラフの構成</vt:lpstr>
      <vt:lpstr>特性P_3を持つことの確認</vt:lpstr>
      <vt:lpstr>特性P_3を持つことの確認</vt:lpstr>
      <vt:lpstr>まとめと今後の課題</vt:lpstr>
      <vt:lpstr>下界グラフG=(V,E)</vt:lpstr>
      <vt:lpstr>下界グラフG=(V,E)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173</cp:revision>
  <cp:lastPrinted>2021-02-01T15:16:58Z</cp:lastPrinted>
  <dcterms:created xsi:type="dcterms:W3CDTF">2020-12-12T15:54:29Z</dcterms:created>
  <dcterms:modified xsi:type="dcterms:W3CDTF">2021-02-04T15:40:02Z</dcterms:modified>
</cp:coreProperties>
</file>