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 id="532" r:id="rId38"/>
    <p:sldId id="533" r:id="rId39"/>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ja-JP" altLang="en-US" dirty="0"/>
              <a:t>のちにスライドで説明するのは</a:t>
            </a:r>
            <a:r>
              <a:rPr kumimoji="1" lang="en-US" altLang="ja-JP" dirty="0"/>
              <a:t>3</a:t>
            </a:r>
            <a:r>
              <a:rPr kumimoji="1" lang="ja-JP" altLang="en-US" dirty="0"/>
              <a:t>つ目の結果についてになります</a:t>
            </a:r>
            <a:endParaRPr kumimoji="1" lang="en-US" altLang="ja-JP" dirty="0"/>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355281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201590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2021/2/5</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2021/2/5</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2021/2/5</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2021/2/5</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2021/2/5</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1.png"/><Relationship Id="rId4" Type="http://schemas.openxmlformats.org/officeDocument/2006/relationships/image" Target="../media/image20.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92.png"/><Relationship Id="rId4" Type="http://schemas.openxmlformats.org/officeDocument/2006/relationships/image" Target="../media/image382.png"/></Relationships>
</file>

<file path=ppt/slides/_rels/slide25.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2.png"/><Relationship Id="rId4" Type="http://schemas.openxmlformats.org/officeDocument/2006/relationships/image" Target="../media/image382.png"/></Relationships>
</file>

<file path=ppt/slides/_rels/slide26.xml.rels><?xml version="1.0" encoding="UTF-8" standalone="yes"?>
<Relationships xmlns="http://schemas.openxmlformats.org/package/2006/relationships"><Relationship Id="rId3" Type="http://schemas.openxmlformats.org/officeDocument/2006/relationships/image" Target="../media/image371.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2.png"/><Relationship Id="rId5" Type="http://schemas.openxmlformats.org/officeDocument/2006/relationships/image" Target="../media/image392.png"/><Relationship Id="rId4" Type="http://schemas.openxmlformats.org/officeDocument/2006/relationships/image" Target="../media/image421.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43.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41.png"/><Relationship Id="rId17" Type="http://schemas.openxmlformats.org/officeDocument/2006/relationships/image" Target="../media/image42.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0.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38.png"/><Relationship Id="rId15" Type="http://schemas.openxmlformats.org/officeDocument/2006/relationships/image" Target="../media/image79.png"/><Relationship Id="rId23" Type="http://schemas.openxmlformats.org/officeDocument/2006/relationships/image" Target="../media/image44.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72.png"/><Relationship Id="rId3" Type="http://schemas.openxmlformats.org/officeDocument/2006/relationships/image" Target="../media/image19.png"/><Relationship Id="rId7" Type="http://schemas.openxmlformats.org/officeDocument/2006/relationships/image" Target="../media/image36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51.png"/><Relationship Id="rId11" Type="http://schemas.openxmlformats.org/officeDocument/2006/relationships/image" Target="../media/image402.png"/><Relationship Id="rId5" Type="http://schemas.openxmlformats.org/officeDocument/2006/relationships/image" Target="../media/image342.png"/><Relationship Id="rId10" Type="http://schemas.openxmlformats.org/officeDocument/2006/relationships/image" Target="../media/image393.png"/><Relationship Id="rId4" Type="http://schemas.openxmlformats.org/officeDocument/2006/relationships/image" Target="../media/image332.png"/><Relationship Id="rId9" Type="http://schemas.openxmlformats.org/officeDocument/2006/relationships/image" Target="../media/image383.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lang="ja-JP" altLang="en-US" dirty="0"/>
              <a:t>片山・金研究室所属</a:t>
            </a:r>
            <a:r>
              <a:rPr kumimoji="1" lang="ja-JP" altLang="en-US" dirty="0"/>
              <a:t> </a:t>
            </a:r>
            <a:r>
              <a:rPr lang="en-US" altLang="ja-JP" dirty="0"/>
              <a:t>301414050</a:t>
            </a:r>
            <a:r>
              <a:rPr kumimoji="1" lang="en-US" altLang="ja-JP" dirty="0"/>
              <a:t>  </a:t>
            </a:r>
            <a:r>
              <a:rPr kumimoji="1" lang="ja-JP" altLang="en-US" dirty="0"/>
              <a:t>佐藤 僚祐</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3399446471"/>
                  </p:ext>
                </p:extLst>
              </p:nvPr>
            </p:nvGraphicFramePr>
            <p:xfrm>
              <a:off x="1306689" y="2449607"/>
              <a:ext cx="6530622" cy="1958785"/>
            </p:xfrm>
            <a:graphic>
              <a:graphicData uri="http://schemas.openxmlformats.org/drawingml/2006/table">
                <a:tbl>
                  <a:tblPr firstRow="1" bandRow="1">
                    <a:tableStyleId>{8A107856-5554-42FB-B03E-39F5DBC370BA}</a:tableStyleId>
                  </a:tblPr>
                  <a:tblGrid>
                    <a:gridCol w="3265311">
                      <a:extLst>
                        <a:ext uri="{9D8B030D-6E8A-4147-A177-3AD203B41FA5}">
                          <a16:colId xmlns:a16="http://schemas.microsoft.com/office/drawing/2014/main" val="1400208571"/>
                        </a:ext>
                      </a:extLst>
                    </a:gridCol>
                    <a:gridCol w="3265311">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 </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den>
                                  </m:f>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𝑙</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3399446471"/>
                  </p:ext>
                </p:extLst>
              </p:nvPr>
            </p:nvGraphicFramePr>
            <p:xfrm>
              <a:off x="1306689" y="2449607"/>
              <a:ext cx="6530622" cy="1958785"/>
            </p:xfrm>
            <a:graphic>
              <a:graphicData uri="http://schemas.openxmlformats.org/drawingml/2006/table">
                <a:tbl>
                  <a:tblPr firstRow="1" bandRow="1">
                    <a:tableStyleId>{8A107856-5554-42FB-B03E-39F5DBC370BA}</a:tableStyleId>
                  </a:tblPr>
                  <a:tblGrid>
                    <a:gridCol w="3265311">
                      <a:extLst>
                        <a:ext uri="{9D8B030D-6E8A-4147-A177-3AD203B41FA5}">
                          <a16:colId xmlns:a16="http://schemas.microsoft.com/office/drawing/2014/main" val="1400208571"/>
                        </a:ext>
                      </a:extLst>
                    </a:gridCol>
                    <a:gridCol w="3265311">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87" t="-6557" r="-100373" b="-45737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87" t="-106557" r="-373" b="-35737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87" t="-203226" r="-373" b="-251613"/>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87" t="-303226" r="-373" b="-151613"/>
                          </a:stretch>
                        </a:blipFill>
                      </a:tcPr>
                    </a:tc>
                    <a:extLst>
                      <a:ext uri="{0D108BD9-81ED-4DB2-BD59-A6C34878D82A}">
                        <a16:rowId xmlns:a16="http://schemas.microsoft.com/office/drawing/2014/main" val="261455503"/>
                      </a:ext>
                    </a:extLst>
                  </a:tr>
                  <a:tr h="468313">
                    <a:tc>
                      <a:txBody>
                        <a:bodyPr/>
                        <a:lstStyle/>
                        <a:p>
                          <a:endParaRPr lang="ja-JP"/>
                        </a:p>
                      </a:txBody>
                      <a:tcPr>
                        <a:blipFill>
                          <a:blip r:embed="rId4"/>
                          <a:stretch>
                            <a:fillRect l="-187" t="-324675" r="-100373" b="-22078"/>
                          </a:stretch>
                        </a:blipFill>
                      </a:tcPr>
                    </a:tc>
                    <a:tc>
                      <a:txBody>
                        <a:bodyPr/>
                        <a:lstStyle/>
                        <a:p>
                          <a:endParaRPr lang="ja-JP"/>
                        </a:p>
                      </a:txBody>
                      <a:tcPr>
                        <a:blipFill>
                          <a:blip r:embed="rId4"/>
                          <a:stretch>
                            <a:fillRect l="-100187" t="-324675" r="-373" b="-22078"/>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𝑠</m:t>
                      </m:r>
                    </m:oMath>
                  </m:oMathPara>
                </a14:m>
                <a:endParaRPr kumimoji="1" lang="ja-JP" altLang="en-US" dirty="0">
                  <a:solidFill>
                    <a:schemeClr val="bg1"/>
                  </a:solidFill>
                </a:endParaRPr>
              </a:p>
            </p:txBody>
          </p:sp>
        </mc:Choice>
        <mc:Fallback>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9" name="直線コネクタ 78">
            <a:extLst>
              <a:ext uri="{FF2B5EF4-FFF2-40B4-BE49-F238E27FC236}">
                <a16:creationId xmlns:a16="http://schemas.microsoft.com/office/drawing/2014/main" id="{0FCAE236-5E0E-4D7A-AF2A-9F6B052DFCB8}"/>
              </a:ext>
            </a:extLst>
          </p:cNvPr>
          <p:cNvCxnSpPr/>
          <p:nvPr/>
        </p:nvCxnSpPr>
        <p:spPr>
          <a:xfrm>
            <a:off x="4026320" y="4035692"/>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FB8D7F71-EBB1-4A6B-99FF-18DE7E65B613}"/>
              </a:ext>
            </a:extLst>
          </p:cNvPr>
          <p:cNvCxnSpPr/>
          <p:nvPr/>
        </p:nvCxnSpPr>
        <p:spPr>
          <a:xfrm>
            <a:off x="4026320" y="4577125"/>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DFA8005-57FD-471B-A7DB-DB968C8F7283}"/>
              </a:ext>
            </a:extLst>
          </p:cNvPr>
          <p:cNvCxnSpPr/>
          <p:nvPr/>
        </p:nvCxnSpPr>
        <p:spPr>
          <a:xfrm>
            <a:off x="4026320" y="3448549"/>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E29293EC-69DF-47FE-8251-247312A2139E}"/>
              </a:ext>
            </a:extLst>
          </p:cNvPr>
          <p:cNvCxnSpPr/>
          <p:nvPr/>
        </p:nvCxnSpPr>
        <p:spPr>
          <a:xfrm>
            <a:off x="4026320" y="2907116"/>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39CEE11-9505-4341-A5E4-6BA9A7DAF99D}"/>
              </a:ext>
            </a:extLst>
          </p:cNvPr>
          <p:cNvCxnSpPr/>
          <p:nvPr/>
        </p:nvCxnSpPr>
        <p:spPr>
          <a:xfrm>
            <a:off x="5036861" y="3485324"/>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4026320"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5576489" y="3463777"/>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4026320" y="2907116"/>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5582800" y="2907116"/>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5576490" y="290711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4026320" y="4035692"/>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3492789"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3493039" y="3448549"/>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5043171" y="3448549"/>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959508" y="2907116"/>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5043171" y="2907116"/>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959508" y="2907116"/>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846550"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942409" y="27318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5405301"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3313019"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868172" y="32732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868193"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846550" y="32732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779488"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3313019"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5405301"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5036861" y="4577127"/>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5576490" y="4035694"/>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5036861" y="4035694"/>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936099" y="38603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5409682" y="38681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861883"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863076"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5405301"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3492789" y="4577125"/>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959258" y="4035692"/>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959258" y="4035692"/>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846300"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3312769"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846300" y="44018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779238"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3312769"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461258" y="1772883"/>
                <a:ext cx="24021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𝐺</m:t>
                          </m:r>
                        </m:e>
                        <m:sup>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up>
                      </m:s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461258" y="1772883"/>
                <a:ext cx="2402101" cy="461665"/>
              </a:xfrm>
              <a:prstGeom prst="rect">
                <a:avLst/>
              </a:prstGeom>
              <a:blipFill>
                <a:blip r:embed="rId4"/>
                <a:stretch>
                  <a:fillRect b="-13158"/>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2662381" y="2631393"/>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4735090" y="263139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3414894" y="218938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3414894" y="2189382"/>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5940400" y="32688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614690" y="4948370"/>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𝑦</m:t>
                    </m:r>
                  </m:oMath>
                </a14:m>
                <a:r>
                  <a:rPr kumimoji="1" lang="ja-JP" altLang="en-US" sz="2000" dirty="0">
                    <a:solidFill>
                      <a:schemeClr val="bg1">
                        <a:lumMod val="50000"/>
                      </a:schemeClr>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614690" y="4948370"/>
                <a:ext cx="1241633" cy="400110"/>
              </a:xfrm>
              <a:prstGeom prst="rect">
                <a:avLst/>
              </a:prstGeom>
              <a:blipFill>
                <a:blip r:embed="rId6"/>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2338441" y="4942508"/>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𝑥</m:t>
                    </m:r>
                  </m:oMath>
                </a14:m>
                <a:r>
                  <a:rPr kumimoji="1" lang="ja-JP" altLang="en-US" sz="2000" dirty="0">
                    <a:solidFill>
                      <a:schemeClr val="bg1">
                        <a:lumMod val="50000"/>
                      </a:schemeClr>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2338441" y="4942508"/>
                <a:ext cx="1241633" cy="400110"/>
              </a:xfrm>
              <a:prstGeom prst="rect">
                <a:avLst/>
              </a:prstGeom>
              <a:blipFill>
                <a:blip r:embed="rId7"/>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791757" y="218938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791757" y="2189381"/>
                <a:ext cx="853895" cy="461665"/>
              </a:xfrm>
              <a:prstGeom prst="rect">
                <a:avLst/>
              </a:prstGeom>
              <a:blipFill>
                <a:blip r:embed="rId8"/>
                <a:stretch>
                  <a:fillRect/>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E6E880D9-D138-4446-A7A4-D0BF191B43E4}"/>
              </a:ext>
            </a:extLst>
          </p:cNvPr>
          <p:cNvSpPr/>
          <p:nvPr/>
        </p:nvSpPr>
        <p:spPr>
          <a:xfrm>
            <a:off x="2450572" y="2502045"/>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8ED14FB-8E88-4B14-BA3A-EA4B32782CA0}"/>
              </a:ext>
            </a:extLst>
          </p:cNvPr>
          <p:cNvSpPr/>
          <p:nvPr/>
        </p:nvSpPr>
        <p:spPr>
          <a:xfrm>
            <a:off x="5606775" y="2502044"/>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64C5F11C-E9F7-427D-804B-EBAD141E3834}"/>
              </a:ext>
            </a:extLst>
          </p:cNvPr>
          <p:cNvSpPr/>
          <p:nvPr/>
        </p:nvSpPr>
        <p:spPr>
          <a:xfrm>
            <a:off x="4062719" y="2342036"/>
            <a:ext cx="932846" cy="2777493"/>
          </a:xfrm>
          <a:prstGeom prst="ellipse">
            <a:avLst/>
          </a:prstGeom>
          <a:ln w="285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2DDCE888-86BB-43A8-80DD-579F878D9001}"/>
                  </a:ext>
                </a:extLst>
              </p:cNvPr>
              <p:cNvSpPr txBox="1"/>
              <p:nvPr/>
            </p:nvSpPr>
            <p:spPr>
              <a:xfrm>
                <a:off x="4100164" y="5156000"/>
                <a:ext cx="857956" cy="40011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chemeClr val="bg1">
                              <a:lumMod val="65000"/>
                            </a:schemeClr>
                          </a:solidFill>
                          <a:latin typeface="Cambria Math" panose="02040503050406030204" pitchFamily="18" charset="0"/>
                        </a:rPr>
                        <m:t>Cut</m:t>
                      </m:r>
                    </m:oMath>
                  </m:oMathPara>
                </a14:m>
                <a:endParaRPr kumimoji="1" lang="ja-JP" altLang="en-US" sz="2000" dirty="0">
                  <a:solidFill>
                    <a:schemeClr val="bg1">
                      <a:lumMod val="65000"/>
                    </a:schemeClr>
                  </a:solidFill>
                </a:endParaRPr>
              </a:p>
            </p:txBody>
          </p:sp>
        </mc:Choice>
        <mc:Fallback xmlns="">
          <p:sp>
            <p:nvSpPr>
              <p:cNvPr id="89" name="テキスト ボックス 88">
                <a:extLst>
                  <a:ext uri="{FF2B5EF4-FFF2-40B4-BE49-F238E27FC236}">
                    <a16:creationId xmlns:a16="http://schemas.microsoft.com/office/drawing/2014/main" id="{2DDCE888-86BB-43A8-80DD-579F878D9001}"/>
                  </a:ext>
                </a:extLst>
              </p:cNvPr>
              <p:cNvSpPr txBox="1">
                <a:spLocks noRot="1" noChangeAspect="1" noMove="1" noResize="1" noEditPoints="1" noAdjustHandles="1" noChangeArrowheads="1" noChangeShapeType="1" noTextEdit="1"/>
              </p:cNvSpPr>
              <p:nvPr/>
            </p:nvSpPr>
            <p:spPr>
              <a:xfrm>
                <a:off x="4100164" y="5156000"/>
                <a:ext cx="857956" cy="400110"/>
              </a:xfrm>
              <a:prstGeom prst="rect">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F8FD95A-3CB2-42CC-B1C7-C0B6D61D0A41}"/>
                  </a:ext>
                </a:extLst>
              </p:cNvPr>
              <p:cNvSpPr txBox="1"/>
              <p:nvPr/>
            </p:nvSpPr>
            <p:spPr>
              <a:xfrm>
                <a:off x="3326209" y="485541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90" name="テキスト ボックス 89">
                <a:extLst>
                  <a:ext uri="{FF2B5EF4-FFF2-40B4-BE49-F238E27FC236}">
                    <a16:creationId xmlns:a16="http://schemas.microsoft.com/office/drawing/2014/main" id="{3F8FD95A-3CB2-42CC-B1C7-C0B6D61D0A41}"/>
                  </a:ext>
                </a:extLst>
              </p:cNvPr>
              <p:cNvSpPr txBox="1">
                <a:spLocks noRot="1" noChangeAspect="1" noMove="1" noResize="1" noEditPoints="1" noAdjustHandles="1" noChangeArrowheads="1" noChangeShapeType="1" noTextEdit="1"/>
              </p:cNvSpPr>
              <p:nvPr/>
            </p:nvSpPr>
            <p:spPr>
              <a:xfrm>
                <a:off x="3326209" y="4855412"/>
                <a:ext cx="853895"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2091A247-BCAB-4A92-AED2-774E940BBB98}"/>
                  </a:ext>
                </a:extLst>
              </p:cNvPr>
              <p:cNvSpPr txBox="1"/>
              <p:nvPr/>
            </p:nvSpPr>
            <p:spPr>
              <a:xfrm>
                <a:off x="4912447" y="485035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91" name="テキスト ボックス 90">
                <a:extLst>
                  <a:ext uri="{FF2B5EF4-FFF2-40B4-BE49-F238E27FC236}">
                    <a16:creationId xmlns:a16="http://schemas.microsoft.com/office/drawing/2014/main" id="{2091A247-BCAB-4A92-AED2-774E940BBB98}"/>
                  </a:ext>
                </a:extLst>
              </p:cNvPr>
              <p:cNvSpPr txBox="1">
                <a:spLocks noRot="1" noChangeAspect="1" noMove="1" noResize="1" noEditPoints="1" noAdjustHandles="1" noChangeArrowheads="1" noChangeShapeType="1" noTextEdit="1"/>
              </p:cNvSpPr>
              <p:nvPr/>
            </p:nvSpPr>
            <p:spPr>
              <a:xfrm>
                <a:off x="4912447" y="4850357"/>
                <a:ext cx="853895" cy="461665"/>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297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2938FD7C-19DD-4615-8984-2AE91F338568}"/>
              </a:ext>
            </a:extLst>
          </p:cNvPr>
          <p:cNvPicPr>
            <a:picLocks noChangeAspect="1"/>
          </p:cNvPicPr>
          <p:nvPr/>
        </p:nvPicPr>
        <p:blipFill>
          <a:blip r:embed="rId4"/>
          <a:stretch>
            <a:fillRect/>
          </a:stretch>
        </p:blipFill>
        <p:spPr>
          <a:xfrm>
            <a:off x="2313236" y="1539076"/>
            <a:ext cx="4517528" cy="3779848"/>
          </a:xfrm>
          <a:prstGeom prst="rect">
            <a:avLst/>
          </a:prstGeom>
        </p:spPr>
      </p:pic>
    </p:spTree>
    <p:extLst>
      <p:ext uri="{BB962C8B-B14F-4D97-AF65-F5344CB8AC3E}">
        <p14:creationId xmlns:p14="http://schemas.microsoft.com/office/powerpoint/2010/main" val="24217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4173</Words>
  <Application>Microsoft Office PowerPoint</Application>
  <PresentationFormat>画面に合わせる (4:3)</PresentationFormat>
  <Paragraphs>624</Paragraphs>
  <Slides>38</Slides>
  <Notes>38</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lpstr>下界グラフG=(V,E)</vt:lpstr>
      <vt:lpstr>下界グラフG=(V,E)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176</cp:revision>
  <cp:lastPrinted>2021-02-01T15:16:58Z</cp:lastPrinted>
  <dcterms:created xsi:type="dcterms:W3CDTF">2020-12-12T15:54:29Z</dcterms:created>
  <dcterms:modified xsi:type="dcterms:W3CDTF">2021-02-05T06:15:41Z</dcterms:modified>
</cp:coreProperties>
</file>