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336" r:id="rId3"/>
    <p:sldId id="421" r:id="rId4"/>
    <p:sldId id="269" r:id="rId5"/>
    <p:sldId id="422" r:id="rId6"/>
    <p:sldId id="428" r:id="rId7"/>
    <p:sldId id="426" r:id="rId8"/>
    <p:sldId id="437" r:id="rId9"/>
    <p:sldId id="430" r:id="rId10"/>
    <p:sldId id="432" r:id="rId11"/>
    <p:sldId id="431" r:id="rId12"/>
    <p:sldId id="433" r:id="rId13"/>
    <p:sldId id="434" r:id="rId14"/>
    <p:sldId id="429" r:id="rId15"/>
    <p:sldId id="423" r:id="rId16"/>
    <p:sldId id="264" r:id="rId17"/>
    <p:sldId id="435" r:id="rId18"/>
    <p:sldId id="420" r:id="rId19"/>
    <p:sldId id="262" r:id="rId20"/>
    <p:sldId id="439" r:id="rId21"/>
    <p:sldId id="440" r:id="rId22"/>
    <p:sldId id="444" r:id="rId23"/>
    <p:sldId id="445" r:id="rId24"/>
    <p:sldId id="441" r:id="rId25"/>
    <p:sldId id="442" r:id="rId26"/>
    <p:sldId id="261" r:id="rId27"/>
    <p:sldId id="337" r:id="rId28"/>
    <p:sldId id="436" r:id="rId29"/>
    <p:sldId id="427" r:id="rId30"/>
    <p:sldId id="424" r:id="rId31"/>
    <p:sldId id="438" r:id="rId32"/>
    <p:sldId id="446" r:id="rId33"/>
    <p:sldId id="449" r:id="rId34"/>
    <p:sldId id="448" r:id="rId35"/>
    <p:sldId id="447" r:id="rId36"/>
    <p:sldId id="263" r:id="rId37"/>
    <p:sldId id="443" r:id="rId38"/>
    <p:sldId id="425" r:id="rId3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269" autoAdjust="0"/>
  </p:normalViewPr>
  <p:slideViewPr>
    <p:cSldViewPr snapToGrid="0">
      <p:cViewPr varScale="1">
        <p:scale>
          <a:sx n="68" d="100"/>
          <a:sy n="68" d="100"/>
        </p:scale>
        <p:origin x="11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9BC34-7631-4F07-B44B-E8A1F99FCDCB}" type="datetimeFigureOut">
              <a:rPr kumimoji="1" lang="ja-JP" altLang="en-US" smtClean="0"/>
              <a:t>2020/12/13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右の例では</a:t>
            </a:r>
            <a:r>
              <a:rPr kumimoji="1" lang="en-US" altLang="ja-JP" dirty="0"/>
              <a:t>,</a:t>
            </a:r>
            <a:r>
              <a:rPr kumimoji="1" lang="ja-JP" altLang="en-US" dirty="0"/>
              <a:t>この頂点を取り除くと図のように独立集合を維持したまま</a:t>
            </a:r>
            <a:r>
              <a:rPr kumimoji="1" lang="en-US" altLang="ja-JP" dirty="0"/>
              <a:t>2</a:t>
            </a:r>
            <a:r>
              <a:rPr kumimoji="1" lang="ja-JP" altLang="en-US" dirty="0"/>
              <a:t>つの頂点を追加することができるので</a:t>
            </a:r>
            <a:r>
              <a:rPr kumimoji="1" lang="en-US" altLang="ja-JP" dirty="0"/>
              <a:t>1-MIS</a:t>
            </a:r>
            <a:r>
              <a:rPr kumimoji="1" lang="ja-JP" altLang="en-US" dirty="0"/>
              <a:t>ではありません</a:t>
            </a:r>
            <a:r>
              <a:rPr kumimoji="1" lang="en-US" altLang="ja-JP" dirty="0"/>
              <a:t>.</a:t>
            </a:r>
          </a:p>
          <a:p>
            <a:r>
              <a:rPr kumimoji="1" lang="ja-JP" altLang="en-US" dirty="0"/>
              <a:t>逆に左の例では</a:t>
            </a:r>
            <a:r>
              <a:rPr kumimoji="1" lang="en-US" altLang="ja-JP" dirty="0"/>
              <a:t>,</a:t>
            </a:r>
            <a:r>
              <a:rPr kumimoji="1" lang="ja-JP" altLang="en-US" dirty="0"/>
              <a:t>独立集合の頂点のうちどの</a:t>
            </a:r>
            <a:r>
              <a:rPr kumimoji="1" lang="en-US" altLang="ja-JP" dirty="0"/>
              <a:t>1</a:t>
            </a:r>
            <a:r>
              <a:rPr kumimoji="1" lang="ja-JP" altLang="en-US" dirty="0"/>
              <a:t>つ取り除いても新たに</a:t>
            </a:r>
            <a:r>
              <a:rPr kumimoji="1" lang="en-US" altLang="ja-JP" dirty="0"/>
              <a:t>2</a:t>
            </a:r>
            <a:r>
              <a:rPr kumimoji="1" lang="ja-JP" altLang="en-US" dirty="0"/>
              <a:t>つ以上の頂点を追加できないため</a:t>
            </a:r>
            <a:r>
              <a:rPr kumimoji="1" lang="en-US" altLang="ja-JP" dirty="0"/>
              <a:t>1-MIS</a:t>
            </a:r>
            <a:r>
              <a:rPr kumimoji="1" lang="ja-JP" altLang="en-US" dirty="0"/>
              <a:t>となります</a:t>
            </a:r>
            <a:r>
              <a:rPr kumimoji="1" lang="en-US" altLang="ja-JP" dirty="0"/>
              <a:t>.</a:t>
            </a:r>
          </a:p>
          <a:p>
            <a:r>
              <a:rPr kumimoji="1" lang="ja-JP" altLang="en-US" dirty="0"/>
              <a:t>与えられたネットワーク上の</a:t>
            </a:r>
            <a:r>
              <a:rPr kumimoji="1" lang="en-US" altLang="ja-JP" dirty="0"/>
              <a:t>k-MIS</a:t>
            </a:r>
            <a:r>
              <a:rPr kumimoji="1" lang="ja-JP" altLang="en-US" dirty="0"/>
              <a:t>を発見する</a:t>
            </a:r>
            <a:r>
              <a:rPr kumimoji="1" lang="en-US" altLang="ja-JP" dirty="0"/>
              <a:t>~</a:t>
            </a:r>
            <a:r>
              <a:rPr kumimoji="1" lang="ja-JP" altLang="en-US" dirty="0"/>
              <a:t>ため</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k-MIS</a:t>
            </a:r>
            <a:r>
              <a:rPr kumimoji="1" lang="ja-JP" altLang="en-US" dirty="0"/>
              <a:t>の</a:t>
            </a:r>
            <a:r>
              <a:rPr kumimoji="1" lang="en-US" altLang="ja-JP" dirty="0"/>
              <a:t>verification</a:t>
            </a:r>
            <a:r>
              <a:rPr kumimoji="1" lang="ja-JP" altLang="en-US" dirty="0"/>
              <a:t>とは</a:t>
            </a:r>
            <a:r>
              <a:rPr kumimoji="1" lang="en-US" altLang="ja-JP" dirty="0"/>
              <a:t>~</a:t>
            </a:r>
            <a:r>
              <a:rPr kumimoji="1" lang="ja-JP" altLang="en-US" dirty="0"/>
              <a:t>です</a:t>
            </a:r>
            <a:r>
              <a:rPr kumimoji="1" lang="en-US" altLang="ja-JP" dirty="0"/>
              <a:t>.</a:t>
            </a:r>
          </a:p>
          <a:p>
            <a:r>
              <a:rPr kumimoji="1" lang="ja-JP" altLang="en-US" dirty="0"/>
              <a:t>集中型の</a:t>
            </a:r>
            <a:r>
              <a:rPr kumimoji="1" lang="en-US" altLang="ja-JP" dirty="0"/>
              <a:t>~</a:t>
            </a:r>
            <a:r>
              <a:rPr kumimoji="1" lang="ja-JP" altLang="en-US" dirty="0"/>
              <a:t>は、というフェーズを含みます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a:t>
            </a:r>
            <a:r>
              <a:rPr kumimoji="1" lang="ja-JP" altLang="en-US" dirty="0"/>
              <a:t>なので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endParaRPr kumimoji="1" lang="en-US" altLang="ja-JP" dirty="0"/>
          </a:p>
          <a:p>
            <a:r>
              <a:rPr kumimoji="1" lang="en-US" altLang="ja-JP" dirty="0"/>
              <a:t>6</a:t>
            </a:r>
            <a:r>
              <a:rPr kumimoji="1" lang="ja-JP" altLang="en-US"/>
              <a:t>分</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結果と今後の課題についてです</a:t>
            </a:r>
            <a:r>
              <a:rPr kumimoji="1" lang="en-US" altLang="ja-JP" dirty="0"/>
              <a:t>.</a:t>
            </a:r>
          </a:p>
          <a:p>
            <a:r>
              <a:rPr kumimoji="1" lang="ja-JP" altLang="en-US" dirty="0"/>
              <a:t>今回</a:t>
            </a:r>
            <a:r>
              <a:rPr kumimoji="1" lang="en-US" altLang="ja-JP" dirty="0"/>
              <a:t>,</a:t>
            </a:r>
            <a:r>
              <a:rPr kumimoji="1" lang="ja-JP" altLang="en-US" dirty="0"/>
              <a:t>我々は</a:t>
            </a:r>
            <a:r>
              <a:rPr kumimoji="1" lang="en-US" altLang="ja-JP" dirty="0"/>
              <a:t>~,~,~</a:t>
            </a:r>
            <a:r>
              <a:rPr kumimoji="1" lang="ja-JP" altLang="en-US" dirty="0"/>
              <a:t>の</a:t>
            </a:r>
            <a:r>
              <a:rPr kumimoji="1" lang="en-US" altLang="ja-JP" dirty="0"/>
              <a:t>3</a:t>
            </a:r>
            <a:r>
              <a:rPr kumimoji="1" lang="ja-JP" altLang="en-US" dirty="0"/>
              <a:t>つを提案します</a:t>
            </a:r>
            <a:r>
              <a:rPr kumimoji="1" lang="en-US" altLang="ja-JP" dirty="0"/>
              <a:t>.</a:t>
            </a:r>
          </a:p>
          <a:p>
            <a:r>
              <a:rPr kumimoji="1" lang="ja-JP" altLang="en-US" dirty="0"/>
              <a:t>また</a:t>
            </a:r>
            <a:r>
              <a:rPr kumimoji="1" lang="en-US" altLang="ja-JP" dirty="0"/>
              <a:t>,~</a:t>
            </a:r>
            <a:r>
              <a:rPr kumimoji="1" lang="ja-JP" altLang="en-US" dirty="0"/>
              <a:t>を現在考えているところです</a:t>
            </a:r>
            <a:r>
              <a:rPr kumimoji="1" lang="en-US" altLang="ja-JP" dirty="0"/>
              <a:t>.</a:t>
            </a:r>
          </a:p>
          <a:p>
            <a:endParaRPr kumimoji="1" lang="en-US" altLang="ja-JP" dirty="0"/>
          </a:p>
          <a:p>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4234574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二者間通信の枠組みにおける重要な問題として交叉判定問題があります</a:t>
            </a:r>
            <a:r>
              <a:rPr kumimoji="1" lang="en-US" altLang="ja-JP" dirty="0"/>
              <a:t>.</a:t>
            </a:r>
          </a:p>
          <a:p>
            <a:r>
              <a:rPr kumimoji="1" lang="en-US" altLang="ja-JP" dirty="0"/>
              <a:t>~</a:t>
            </a:r>
            <a:r>
              <a:rPr kumimoji="1" lang="ja-JP" altLang="en-US" dirty="0"/>
              <a:t>とします</a:t>
            </a:r>
            <a:r>
              <a:rPr kumimoji="1" lang="en-US" altLang="ja-JP" dirty="0"/>
              <a:t>.</a:t>
            </a:r>
            <a:r>
              <a:rPr kumimoji="1" lang="ja-JP" altLang="en-US" dirty="0"/>
              <a:t>この</a:t>
            </a:r>
            <a:r>
              <a:rPr kumimoji="1" lang="en-US" altLang="ja-JP" dirty="0"/>
              <a:t>0/1</a:t>
            </a:r>
            <a:r>
              <a:rPr kumimoji="1" lang="ja-JP" altLang="en-US" dirty="0"/>
              <a:t>の文字列はアイテム集合と見ることもできます</a:t>
            </a:r>
            <a:r>
              <a:rPr kumimoji="1" lang="en-US" altLang="ja-JP" dirty="0"/>
              <a:t>.</a:t>
            </a:r>
          </a:p>
          <a:p>
            <a:r>
              <a:rPr kumimoji="1" lang="ja-JP" altLang="en-US" dirty="0"/>
              <a:t>このとき</a:t>
            </a:r>
            <a:r>
              <a:rPr kumimoji="1" lang="en-US" altLang="ja-JP" dirty="0"/>
              <a:t>,</a:t>
            </a:r>
            <a:r>
              <a:rPr kumimoji="1" lang="ja-JP" altLang="en-US" dirty="0"/>
              <a:t>二人が共通のアイテムを持っているかどうかを判定する問題が交叉判定問題になります</a:t>
            </a:r>
            <a:r>
              <a:rPr kumimoji="1" lang="en-US" altLang="ja-JP" dirty="0"/>
              <a:t>.</a:t>
            </a:r>
          </a:p>
          <a:p>
            <a:r>
              <a:rPr kumimoji="1" lang="en-US" altLang="ja-JP" dirty="0"/>
              <a:t>~</a:t>
            </a:r>
            <a:r>
              <a:rPr kumimoji="1" lang="ja-JP" altLang="en-US" dirty="0"/>
              <a:t>は</a:t>
            </a:r>
            <a:r>
              <a:rPr kumimoji="1" lang="en-US" altLang="ja-JP" dirty="0"/>
              <a:t>~</a:t>
            </a:r>
            <a:r>
              <a:rPr kumimoji="1" lang="ja-JP" altLang="en-US" dirty="0"/>
              <a:t>と置き換えることもできます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2211065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t>
            </a:r>
            <a:r>
              <a:rPr kumimoji="1" lang="ja-JP" altLang="en-US" dirty="0"/>
              <a:t>ビット交換すれば交叉判定問題が解けるのは自明ですが</a:t>
            </a:r>
            <a:r>
              <a:rPr kumimoji="1" lang="en-US" altLang="ja-JP" dirty="0"/>
              <a:t>,</a:t>
            </a:r>
            <a:r>
              <a:rPr kumimoji="1" lang="ja-JP" altLang="en-US" dirty="0"/>
              <a:t>逆に</a:t>
            </a:r>
            <a:r>
              <a:rPr kumimoji="1" lang="en-US" altLang="ja-JP" dirty="0"/>
              <a:t>~.</a:t>
            </a:r>
          </a:p>
          <a:p>
            <a:r>
              <a:rPr kumimoji="1" lang="en-US" altLang="ja-JP" dirty="0"/>
              <a:t>~.</a:t>
            </a:r>
          </a:p>
          <a:p>
            <a:r>
              <a:rPr kumimoji="1" lang="ja-JP" altLang="en-US" dirty="0"/>
              <a:t>今回</a:t>
            </a:r>
            <a:r>
              <a:rPr kumimoji="1" lang="en-US" altLang="ja-JP" dirty="0"/>
              <a:t>,</a:t>
            </a:r>
            <a:r>
              <a:rPr kumimoji="1" lang="ja-JP" altLang="en-US" dirty="0"/>
              <a:t>我々もこのアプローチを用いて</a:t>
            </a:r>
            <a:r>
              <a:rPr kumimoji="1" lang="en-US" altLang="ja-JP" dirty="0"/>
              <a:t>k-MIS</a:t>
            </a:r>
            <a:r>
              <a:rPr kumimoji="1" lang="ja-JP" altLang="en-US" dirty="0"/>
              <a:t>の下限を証明します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19</a:t>
            </a:fld>
            <a:endParaRPr kumimoji="1" lang="ja-JP" altLang="en-US"/>
          </a:p>
        </p:txBody>
      </p:sp>
    </p:spTree>
    <p:extLst>
      <p:ext uri="{BB962C8B-B14F-4D97-AF65-F5344CB8AC3E}">
        <p14:creationId xmlns:p14="http://schemas.microsoft.com/office/powerpoint/2010/main" val="3341657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28</a:t>
            </a:fld>
            <a:endParaRPr kumimoji="1" lang="ja-JP" altLang="en-US"/>
          </a:p>
        </p:txBody>
      </p:sp>
    </p:spTree>
    <p:extLst>
      <p:ext uri="{BB962C8B-B14F-4D97-AF65-F5344CB8AC3E}">
        <p14:creationId xmlns:p14="http://schemas.microsoft.com/office/powerpoint/2010/main" val="3219064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上のグラフにおいてこれらの頂点集合は独立集合になります</a:t>
            </a:r>
            <a:r>
              <a:rPr kumimoji="1" lang="en-US" altLang="ja-JP" dirty="0"/>
              <a:t>.</a:t>
            </a:r>
          </a:p>
          <a:p>
            <a:r>
              <a:rPr kumimoji="1" lang="ja-JP" altLang="en-US" dirty="0"/>
              <a:t>特に</a:t>
            </a:r>
            <a:r>
              <a:rPr kumimoji="1" lang="en-US" altLang="ja-JP" dirty="0"/>
              <a:t>,5</a:t>
            </a:r>
            <a:r>
              <a:rPr kumimoji="1" lang="ja-JP" altLang="en-US" dirty="0"/>
              <a:t>頂点の独立集合は構成できないため</a:t>
            </a:r>
            <a:r>
              <a:rPr kumimoji="1" lang="en-US" altLang="ja-JP" dirty="0"/>
              <a:t>,</a:t>
            </a:r>
            <a:r>
              <a:rPr kumimoji="1" lang="ja-JP" altLang="en-US" dirty="0"/>
              <a:t>右は最大独立集合になっています</a:t>
            </a:r>
            <a:r>
              <a:rPr kumimoji="1" lang="en-US" altLang="ja-JP" dirty="0"/>
              <a:t>.</a:t>
            </a:r>
          </a:p>
          <a:p>
            <a:endParaRPr kumimoji="1" lang="en-US" altLang="ja-JP" dirty="0"/>
          </a:p>
          <a:p>
            <a:r>
              <a:rPr kumimoji="1" lang="ja-JP" altLang="en-US" dirty="0"/>
              <a:t>下の例ではこのようにとると合計重みが最大の独立集合になります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29</a:t>
            </a:fld>
            <a:endParaRPr kumimoji="1" lang="ja-JP" altLang="en-US"/>
          </a:p>
        </p:txBody>
      </p:sp>
    </p:spTree>
    <p:extLst>
      <p:ext uri="{BB962C8B-B14F-4D97-AF65-F5344CB8AC3E}">
        <p14:creationId xmlns:p14="http://schemas.microsoft.com/office/powerpoint/2010/main" val="425212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a:p>
            <a:r>
              <a:rPr kumimoji="1" lang="ja-JP" altLang="en-US" dirty="0"/>
              <a:t>また</a:t>
            </a:r>
            <a:r>
              <a:rPr kumimoji="1" lang="en-US" altLang="ja-JP" dirty="0"/>
              <a:t>,</a:t>
            </a:r>
            <a:r>
              <a:rPr kumimoji="1" lang="ja-JP" altLang="en-US" dirty="0"/>
              <a:t>標準的には</a:t>
            </a:r>
            <a:r>
              <a:rPr kumimoji="1" lang="en-US" altLang="ja-JP" dirty="0"/>
              <a:t>~</a:t>
            </a:r>
            <a:r>
              <a:rPr kumimoji="1" lang="ja-JP" altLang="en-US" dirty="0"/>
              <a:t>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a:p>
            <a:r>
              <a:rPr kumimoji="1" lang="ja-JP" altLang="en-US" dirty="0"/>
              <a:t>つまり</a:t>
            </a:r>
            <a:r>
              <a:rPr kumimoji="1" lang="en-US" altLang="ja-JP" dirty="0"/>
              <a:t>,~</a:t>
            </a:r>
            <a:r>
              <a:rPr kumimoji="1" lang="ja-JP" altLang="en-US" dirty="0"/>
              <a:t>について議論しても</a:t>
            </a:r>
            <a:r>
              <a:rPr kumimoji="1" lang="en-US" altLang="ja-JP" dirty="0"/>
              <a:t>,</a:t>
            </a:r>
            <a:r>
              <a:rPr kumimoji="1" lang="ja-JP" altLang="en-US" dirty="0"/>
              <a:t>結局のところ</a:t>
            </a:r>
            <a:r>
              <a:rPr kumimoji="1" lang="en-US" altLang="ja-JP" dirty="0"/>
              <a:t>~</a:t>
            </a:r>
            <a:r>
              <a:rPr kumimoji="1" lang="ja-JP" altLang="en-US" dirty="0"/>
              <a:t>が残ります</a:t>
            </a:r>
            <a:r>
              <a:rPr kumimoji="1" lang="en-US" altLang="ja-JP" dirty="0"/>
              <a:t>.</a:t>
            </a:r>
          </a:p>
          <a:p>
            <a:r>
              <a:rPr kumimoji="1" lang="ja-JP" altLang="en-US" dirty="0"/>
              <a:t>そこで</a:t>
            </a:r>
            <a:r>
              <a:rPr kumimoji="1" lang="en-US" altLang="ja-JP" dirty="0"/>
              <a:t>,</a:t>
            </a:r>
            <a:r>
              <a:rPr kumimoji="1" lang="ja-JP" altLang="en-US" dirty="0"/>
              <a:t>今回我々は最大独立集合の</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に関する結果として</a:t>
            </a:r>
            <a:r>
              <a:rPr kumimoji="1" lang="en-US" altLang="ja-JP" dirty="0"/>
              <a:t>,</a:t>
            </a:r>
            <a:r>
              <a:rPr kumimoji="1" lang="ja-JP" altLang="en-US" dirty="0"/>
              <a:t>このようなものがあります</a:t>
            </a:r>
            <a:endParaRPr kumimoji="1" lang="en-US" altLang="ja-JP" dirty="0"/>
          </a:p>
          <a:p>
            <a:r>
              <a:rPr kumimoji="1" lang="ja-JP" altLang="en-US" dirty="0"/>
              <a:t>それぞれ最大独立集合の近似を見つけるアルゴリズムに対する通信複雑性の結果で</a:t>
            </a:r>
            <a:r>
              <a:rPr kumimoji="1" lang="en-US" altLang="ja-JP" dirty="0"/>
              <a:t>,</a:t>
            </a:r>
          </a:p>
          <a:p>
            <a:r>
              <a:rPr kumimoji="1" lang="ja-JP" altLang="en-US" dirty="0"/>
              <a:t>上は上限</a:t>
            </a:r>
            <a:r>
              <a:rPr kumimoji="1" lang="en-US" altLang="ja-JP" dirty="0"/>
              <a:t>,</a:t>
            </a:r>
            <a:r>
              <a:rPr kumimoji="1" lang="ja-JP" altLang="en-US" dirty="0"/>
              <a:t>下は下限を示しています</a:t>
            </a:r>
            <a:r>
              <a:rPr kumimoji="1" lang="en-US" altLang="ja-JP" dirty="0"/>
              <a:t>.</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重み付きグラフ</a:t>
            </a:r>
            <a:r>
              <a:rPr lang="en-US" altLang="ja-JP" dirty="0"/>
              <a:t>-</a:t>
            </a:r>
            <a:r>
              <a:rPr lang="ja-JP" altLang="en-US" dirty="0"/>
              <a:t>合計重みが最も大きい独立集合</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66746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a:p>
            <a:r>
              <a:rPr kumimoji="1" lang="ja-JP" altLang="en-US" dirty="0"/>
              <a:t>つまり</a:t>
            </a:r>
            <a:r>
              <a:rPr kumimoji="1" lang="en-US" altLang="ja-JP" dirty="0"/>
              <a:t>,~</a:t>
            </a:r>
            <a:r>
              <a:rPr kumimoji="1" lang="ja-JP" altLang="en-US" dirty="0"/>
              <a:t>について議論しても</a:t>
            </a:r>
            <a:r>
              <a:rPr kumimoji="1" lang="en-US" altLang="ja-JP" dirty="0"/>
              <a:t>,</a:t>
            </a:r>
            <a:r>
              <a:rPr kumimoji="1" lang="ja-JP" altLang="en-US" dirty="0"/>
              <a:t>結局のところ</a:t>
            </a:r>
            <a:r>
              <a:rPr kumimoji="1" lang="en-US" altLang="ja-JP" dirty="0"/>
              <a:t>~</a:t>
            </a:r>
            <a:r>
              <a:rPr kumimoji="1" lang="ja-JP" altLang="en-US" dirty="0"/>
              <a:t>が残ります</a:t>
            </a:r>
            <a:r>
              <a:rPr kumimoji="1" lang="en-US" altLang="ja-JP" dirty="0"/>
              <a:t>.</a:t>
            </a:r>
          </a:p>
          <a:p>
            <a:r>
              <a:rPr kumimoji="1" lang="ja-JP" altLang="en-US" dirty="0"/>
              <a:t>そこで</a:t>
            </a:r>
            <a:r>
              <a:rPr kumimoji="1" lang="en-US" altLang="ja-JP" dirty="0"/>
              <a:t>,</a:t>
            </a:r>
            <a:r>
              <a:rPr kumimoji="1" lang="ja-JP" altLang="en-US" dirty="0"/>
              <a:t>今回我々は最大独立集合の</a:t>
            </a:r>
            <a:r>
              <a:rPr kumimoji="1" lang="en-US" altLang="ja-JP" dirty="0"/>
              <a:t>~.</a:t>
            </a:r>
          </a:p>
          <a:p>
            <a:endParaRPr kumimoji="1" lang="en-US" altLang="ja-JP" dirty="0"/>
          </a:p>
          <a:p>
            <a:r>
              <a:rPr kumimoji="1" lang="ja-JP" altLang="en-US" dirty="0"/>
              <a:t>分割</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とは</a:t>
            </a:r>
            <a:r>
              <a:rPr kumimoji="1" lang="en-US" altLang="ja-JP" dirty="0"/>
              <a:t>,~</a:t>
            </a:r>
            <a:r>
              <a:rPr kumimoji="1" lang="ja-JP" altLang="en-US" dirty="0"/>
              <a:t>をいいます</a:t>
            </a:r>
            <a:r>
              <a:rPr kumimoji="1" lang="en-US" altLang="ja-JP" dirty="0"/>
              <a:t>.</a:t>
            </a:r>
          </a:p>
          <a:p>
            <a:endParaRPr kumimoji="1" lang="en-US" altLang="ja-JP" dirty="0"/>
          </a:p>
          <a:p>
            <a:r>
              <a:rPr kumimoji="1" lang="ja-JP" altLang="en-US" dirty="0"/>
              <a:t>記号</a:t>
            </a:r>
            <a:r>
              <a:rPr kumimoji="1" lang="en-US" altLang="ja-JP" dirty="0"/>
              <a:t>+</a:t>
            </a:r>
            <a:r>
              <a:rPr kumimoji="1" lang="ja-JP" altLang="en-US" dirty="0"/>
              <a:t>下に直感的な説明</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2230318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つのグラフに赤丸で示した独立集合があるとします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3031657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2020/12/13</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2020/12/13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2020/12/13</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2020/12/13</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2020/12/13</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2020/12/13</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2020/12/13</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2020/12/13</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2020/12/13</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2020/12/13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2020/12/13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2020/12/13</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2020/12/13</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2.png"/></Relationships>
</file>

<file path=ppt/slides/_rels/slide16.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5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0.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131.png"/><Relationship Id="rId18" Type="http://schemas.openxmlformats.org/officeDocument/2006/relationships/image" Target="../media/image180.png"/><Relationship Id="rId3" Type="http://schemas.openxmlformats.org/officeDocument/2006/relationships/image" Target="../media/image33.png"/><Relationship Id="rId21" Type="http://schemas.openxmlformats.org/officeDocument/2006/relationships/image" Target="../media/image21.png"/><Relationship Id="rId7" Type="http://schemas.openxmlformats.org/officeDocument/2006/relationships/image" Target="../media/image70.png"/><Relationship Id="rId12" Type="http://schemas.openxmlformats.org/officeDocument/2006/relationships/image" Target="../media/image120.png"/><Relationship Id="rId17" Type="http://schemas.openxmlformats.org/officeDocument/2006/relationships/image" Target="../media/image170.png"/><Relationship Id="rId2" Type="http://schemas.openxmlformats.org/officeDocument/2006/relationships/notesSlide" Target="../notesSlides/notesSlide17.xml"/><Relationship Id="rId16" Type="http://schemas.openxmlformats.org/officeDocument/2006/relationships/image" Target="../media/image160.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110.png"/><Relationship Id="rId5" Type="http://schemas.openxmlformats.org/officeDocument/2006/relationships/image" Target="../media/image50.png"/><Relationship Id="rId15" Type="http://schemas.openxmlformats.org/officeDocument/2006/relationships/image" Target="../media/image150.png"/><Relationship Id="rId10" Type="http://schemas.openxmlformats.org/officeDocument/2006/relationships/image" Target="../media/image100.png"/><Relationship Id="rId19" Type="http://schemas.openxmlformats.org/officeDocument/2006/relationships/image" Target="../media/image190.png"/><Relationship Id="rId4" Type="http://schemas.openxmlformats.org/officeDocument/2006/relationships/image" Target="../media/image40.png"/><Relationship Id="rId9" Type="http://schemas.openxmlformats.org/officeDocument/2006/relationships/image" Target="../media/image90.png"/><Relationship Id="rId14" Type="http://schemas.openxmlformats.org/officeDocument/2006/relationships/image" Target="../media/image140.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190.png"/><Relationship Id="rId3" Type="http://schemas.openxmlformats.org/officeDocument/2006/relationships/image" Target="../media/image40.png"/><Relationship Id="rId7" Type="http://schemas.openxmlformats.org/officeDocument/2006/relationships/image" Target="../media/image80.png"/><Relationship Id="rId12" Type="http://schemas.openxmlformats.org/officeDocument/2006/relationships/image" Target="../media/image26.png"/><Relationship Id="rId17" Type="http://schemas.openxmlformats.org/officeDocument/2006/relationships/image" Target="../media/image180.png"/><Relationship Id="rId2" Type="http://schemas.openxmlformats.org/officeDocument/2006/relationships/image" Target="../media/image33.png"/><Relationship Id="rId16" Type="http://schemas.openxmlformats.org/officeDocument/2006/relationships/image" Target="../media/image170.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25.png"/><Relationship Id="rId5" Type="http://schemas.openxmlformats.org/officeDocument/2006/relationships/image" Target="../media/image60.png"/><Relationship Id="rId15" Type="http://schemas.openxmlformats.org/officeDocument/2006/relationships/image" Target="../media/image160.png"/><Relationship Id="rId10" Type="http://schemas.openxmlformats.org/officeDocument/2006/relationships/image" Target="../media/image24.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23.png"/><Relationship Id="rId14" Type="http://schemas.openxmlformats.org/officeDocument/2006/relationships/image" Target="../media/image150.pn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5.png"/><Relationship Id="rId18" Type="http://schemas.openxmlformats.org/officeDocument/2006/relationships/image" Target="../media/image190.png"/><Relationship Id="rId3" Type="http://schemas.openxmlformats.org/officeDocument/2006/relationships/image" Target="../media/image40.png"/><Relationship Id="rId21" Type="http://schemas.openxmlformats.org/officeDocument/2006/relationships/image" Target="../media/image37.png"/><Relationship Id="rId7" Type="http://schemas.openxmlformats.org/officeDocument/2006/relationships/image" Target="../media/image80.png"/><Relationship Id="rId12" Type="http://schemas.openxmlformats.org/officeDocument/2006/relationships/image" Target="../media/image34.png"/><Relationship Id="rId17" Type="http://schemas.openxmlformats.org/officeDocument/2006/relationships/image" Target="../media/image180.png"/><Relationship Id="rId2" Type="http://schemas.openxmlformats.org/officeDocument/2006/relationships/image" Target="../media/image33.png"/><Relationship Id="rId16" Type="http://schemas.openxmlformats.org/officeDocument/2006/relationships/image" Target="../media/image170.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32.png"/><Relationship Id="rId5" Type="http://schemas.openxmlformats.org/officeDocument/2006/relationships/image" Target="../media/image60.png"/><Relationship Id="rId15" Type="http://schemas.openxmlformats.org/officeDocument/2006/relationships/image" Target="../media/image160.png"/><Relationship Id="rId10" Type="http://schemas.openxmlformats.org/officeDocument/2006/relationships/image" Target="../media/image31.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30.png"/><Relationship Id="rId14" Type="http://schemas.openxmlformats.org/officeDocument/2006/relationships/image" Target="../media/image150.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5.png"/><Relationship Id="rId18" Type="http://schemas.openxmlformats.org/officeDocument/2006/relationships/image" Target="../media/image190.png"/><Relationship Id="rId3" Type="http://schemas.openxmlformats.org/officeDocument/2006/relationships/image" Target="../media/image40.png"/><Relationship Id="rId21" Type="http://schemas.openxmlformats.org/officeDocument/2006/relationships/image" Target="../media/image43.png"/><Relationship Id="rId7" Type="http://schemas.openxmlformats.org/officeDocument/2006/relationships/image" Target="../media/image80.png"/><Relationship Id="rId12" Type="http://schemas.openxmlformats.org/officeDocument/2006/relationships/image" Target="../media/image34.png"/><Relationship Id="rId17" Type="http://schemas.openxmlformats.org/officeDocument/2006/relationships/image" Target="../media/image180.png"/><Relationship Id="rId2" Type="http://schemas.openxmlformats.org/officeDocument/2006/relationships/image" Target="../media/image33.png"/><Relationship Id="rId16" Type="http://schemas.openxmlformats.org/officeDocument/2006/relationships/image" Target="../media/image170.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32.png"/><Relationship Id="rId5" Type="http://schemas.openxmlformats.org/officeDocument/2006/relationships/image" Target="../media/image60.png"/><Relationship Id="rId15" Type="http://schemas.openxmlformats.org/officeDocument/2006/relationships/image" Target="../media/image160.png"/><Relationship Id="rId23" Type="http://schemas.openxmlformats.org/officeDocument/2006/relationships/image" Target="../media/image45.png"/><Relationship Id="rId10" Type="http://schemas.openxmlformats.org/officeDocument/2006/relationships/image" Target="../media/image31.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30.png"/><Relationship Id="rId14" Type="http://schemas.openxmlformats.org/officeDocument/2006/relationships/image" Target="../media/image150.png"/><Relationship Id="rId22" Type="http://schemas.openxmlformats.org/officeDocument/2006/relationships/image" Target="../media/image44.png"/></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5.png"/><Relationship Id="rId18" Type="http://schemas.openxmlformats.org/officeDocument/2006/relationships/image" Target="../media/image190.png"/><Relationship Id="rId3" Type="http://schemas.openxmlformats.org/officeDocument/2006/relationships/image" Target="../media/image40.png"/><Relationship Id="rId21" Type="http://schemas.openxmlformats.org/officeDocument/2006/relationships/image" Target="../media/image46.png"/><Relationship Id="rId7" Type="http://schemas.openxmlformats.org/officeDocument/2006/relationships/image" Target="../media/image80.png"/><Relationship Id="rId12" Type="http://schemas.openxmlformats.org/officeDocument/2006/relationships/image" Target="../media/image34.png"/><Relationship Id="rId17" Type="http://schemas.openxmlformats.org/officeDocument/2006/relationships/image" Target="../media/image180.png"/><Relationship Id="rId2" Type="http://schemas.openxmlformats.org/officeDocument/2006/relationships/image" Target="../media/image33.png"/><Relationship Id="rId16" Type="http://schemas.openxmlformats.org/officeDocument/2006/relationships/image" Target="../media/image170.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32.png"/><Relationship Id="rId5" Type="http://schemas.openxmlformats.org/officeDocument/2006/relationships/image" Target="../media/image60.png"/><Relationship Id="rId15" Type="http://schemas.openxmlformats.org/officeDocument/2006/relationships/image" Target="../media/image160.png"/><Relationship Id="rId23" Type="http://schemas.openxmlformats.org/officeDocument/2006/relationships/image" Target="../media/image45.png"/><Relationship Id="rId10" Type="http://schemas.openxmlformats.org/officeDocument/2006/relationships/image" Target="../media/image31.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30.png"/><Relationship Id="rId14" Type="http://schemas.openxmlformats.org/officeDocument/2006/relationships/image" Target="../media/image150.png"/><Relationship Id="rId22"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61.png"/><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41.png"/><Relationship Id="rId4" Type="http://schemas.openxmlformats.org/officeDocument/2006/relationships/image" Target="../media/image130.png"/></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1.png"/><Relationship Id="rId18" Type="http://schemas.openxmlformats.org/officeDocument/2006/relationships/image" Target="../media/image66.png"/><Relationship Id="rId3" Type="http://schemas.openxmlformats.org/officeDocument/2006/relationships/image" Target="../media/image49.png"/><Relationship Id="rId21" Type="http://schemas.openxmlformats.org/officeDocument/2006/relationships/image" Target="../media/image69.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65.png"/><Relationship Id="rId2" Type="http://schemas.openxmlformats.org/officeDocument/2006/relationships/image" Target="../media/image48.png"/><Relationship Id="rId16" Type="http://schemas.openxmlformats.org/officeDocument/2006/relationships/image" Target="../media/image64.png"/><Relationship Id="rId20"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24" Type="http://schemas.openxmlformats.org/officeDocument/2006/relationships/image" Target="../media/image74.png"/><Relationship Id="rId5" Type="http://schemas.openxmlformats.org/officeDocument/2006/relationships/image" Target="../media/image52.png"/><Relationship Id="rId15" Type="http://schemas.openxmlformats.org/officeDocument/2006/relationships/image" Target="../media/image63.png"/><Relationship Id="rId23" Type="http://schemas.openxmlformats.org/officeDocument/2006/relationships/image" Target="../media/image73.png"/><Relationship Id="rId10" Type="http://schemas.openxmlformats.org/officeDocument/2006/relationships/image" Target="../media/image57.png"/><Relationship Id="rId19" Type="http://schemas.openxmlformats.org/officeDocument/2006/relationships/image" Target="../media/image6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2.png"/><Relationship Id="rId22" Type="http://schemas.openxmlformats.org/officeDocument/2006/relationships/image" Target="../media/image72.png"/></Relationships>
</file>

<file path=ppt/slides/_rels/slide3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20.png"/><Relationship Id="rId13" Type="http://schemas.openxmlformats.org/officeDocument/2006/relationships/image" Target="../media/image270.png"/><Relationship Id="rId18" Type="http://schemas.openxmlformats.org/officeDocument/2006/relationships/image" Target="../media/image190.png"/><Relationship Id="rId3" Type="http://schemas.openxmlformats.org/officeDocument/2006/relationships/image" Target="../media/image40.png"/><Relationship Id="rId21" Type="http://schemas.openxmlformats.org/officeDocument/2006/relationships/image" Target="../media/image290.png"/><Relationship Id="rId7" Type="http://schemas.openxmlformats.org/officeDocument/2006/relationships/image" Target="../media/image80.png"/><Relationship Id="rId12" Type="http://schemas.openxmlformats.org/officeDocument/2006/relationships/image" Target="../media/image260.png"/><Relationship Id="rId17" Type="http://schemas.openxmlformats.org/officeDocument/2006/relationships/image" Target="../media/image180.png"/><Relationship Id="rId2" Type="http://schemas.openxmlformats.org/officeDocument/2006/relationships/image" Target="../media/image33.png"/><Relationship Id="rId16" Type="http://schemas.openxmlformats.org/officeDocument/2006/relationships/image" Target="../media/image170.png"/><Relationship Id="rId20" Type="http://schemas.openxmlformats.org/officeDocument/2006/relationships/image" Target="../media/image280.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250.png"/><Relationship Id="rId24" Type="http://schemas.openxmlformats.org/officeDocument/2006/relationships/image" Target="../media/image320.png"/><Relationship Id="rId5" Type="http://schemas.openxmlformats.org/officeDocument/2006/relationships/image" Target="../media/image60.png"/><Relationship Id="rId15" Type="http://schemas.openxmlformats.org/officeDocument/2006/relationships/image" Target="../media/image160.png"/><Relationship Id="rId23" Type="http://schemas.openxmlformats.org/officeDocument/2006/relationships/image" Target="../media/image310.png"/><Relationship Id="rId10" Type="http://schemas.openxmlformats.org/officeDocument/2006/relationships/image" Target="../media/image240.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230.png"/><Relationship Id="rId14" Type="http://schemas.openxmlformats.org/officeDocument/2006/relationships/image" Target="../media/image150.png"/><Relationship Id="rId22" Type="http://schemas.openxmlformats.org/officeDocument/2006/relationships/image" Target="../media/image300.png"/></Relationships>
</file>

<file path=ppt/slides/_rels/slide37.xml.rels><?xml version="1.0" encoding="UTF-8" standalone="yes"?>
<Relationships xmlns="http://schemas.openxmlformats.org/package/2006/relationships"><Relationship Id="rId8" Type="http://schemas.openxmlformats.org/officeDocument/2006/relationships/image" Target="../media/image540.png"/><Relationship Id="rId3" Type="http://schemas.openxmlformats.org/officeDocument/2006/relationships/image" Target="../media/image480.png"/><Relationship Id="rId7" Type="http://schemas.openxmlformats.org/officeDocument/2006/relationships/image" Target="../media/image530.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520.png"/><Relationship Id="rId5" Type="http://schemas.openxmlformats.org/officeDocument/2006/relationships/image" Target="../media/image510.png"/><Relationship Id="rId10" Type="http://schemas.openxmlformats.org/officeDocument/2006/relationships/image" Target="../media/image42.png"/><Relationship Id="rId4" Type="http://schemas.openxmlformats.org/officeDocument/2006/relationships/image" Target="../media/image490.png"/><Relationship Id="rId9" Type="http://schemas.openxmlformats.org/officeDocument/2006/relationships/image" Target="../media/image55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2"/>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片山・金研究室 </a:t>
            </a:r>
            <a:r>
              <a:rPr kumimoji="1" lang="en-US" altLang="ja-JP"/>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pPr lvl="1"/>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16808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pPr lvl="1"/>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問題は集中型アルゴリズムで</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𝑘</m:t>
                        </m:r>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oMath>
                </a14:m>
                <a:r>
                  <a:rPr lang="ja-JP" altLang="en-US" dirty="0"/>
                  <a:t>時間で解ける</a:t>
                </a:r>
                <a:endParaRPr lang="en-US" altLang="ja-JP" dirty="0"/>
              </a:p>
              <a:p>
                <a:pPr lvl="1"/>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m:t>
                    </m:r>
                    <m:r>
                      <a:rPr lang="en-US" altLang="ja-JP" b="0" i="1" smtClean="0">
                        <a:latin typeface="Cambria Math" panose="02040503050406030204" pitchFamily="18" charset="0"/>
                      </a:rPr>
                      <m:t>𝑂</m:t>
                    </m:r>
                    <m:r>
                      <a:rPr lang="en-US" altLang="ja-JP" b="0" i="1" smtClean="0">
                        <a:latin typeface="Cambria Math" panose="02040503050406030204" pitchFamily="18" charset="0"/>
                      </a:rPr>
                      <m:t>(1)</m:t>
                    </m:r>
                  </m:oMath>
                </a14:m>
                <a:r>
                  <a:rPr lang="ja-JP" altLang="en-US" dirty="0"/>
                  <a:t>で多項式時間</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b="-475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FFCCFF"/>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316032" y="5078676"/>
            <a:ext cx="882100" cy="338554"/>
          </a:xfrm>
          <a:prstGeom prst="rect">
            <a:avLst/>
          </a:prstGeom>
          <a:noFill/>
        </p:spPr>
        <p:txBody>
          <a:bodyPr wrap="square" rtlCol="0">
            <a:spAutoFit/>
          </a:bodyPr>
          <a:lstStyle/>
          <a:p>
            <a:r>
              <a:rPr kumimoji="1" lang="en-US" altLang="ja-JP" sz="1600" dirty="0"/>
              <a:t>1-MIS</a:t>
            </a:r>
            <a:endParaRPr kumimoji="1" lang="ja-JP" altLang="en-US" sz="1600" dirty="0"/>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4069214" y="5066035"/>
            <a:ext cx="1445533" cy="338554"/>
          </a:xfrm>
          <a:prstGeom prst="rect">
            <a:avLst/>
          </a:prstGeom>
          <a:noFill/>
        </p:spPr>
        <p:txBody>
          <a:bodyPr wrap="square" rtlCol="0">
            <a:spAutoFit/>
          </a:bodyPr>
          <a:lstStyle/>
          <a:p>
            <a:r>
              <a:rPr kumimoji="1" lang="en-US" altLang="ja-JP" sz="1600" dirty="0"/>
              <a:t>1-MIS</a:t>
            </a:r>
            <a:r>
              <a:rPr kumimoji="1" lang="ja-JP" altLang="en-US" sz="1600" dirty="0"/>
              <a:t>でない</a:t>
            </a:r>
          </a:p>
        </p:txBody>
      </p:sp>
    </p:spTree>
    <p:extLst>
      <p:ext uri="{BB962C8B-B14F-4D97-AF65-F5344CB8AC3E}">
        <p14:creationId xmlns:p14="http://schemas.microsoft.com/office/powerpoint/2010/main" val="219757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結果・今後の課題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r>
                  <a:rPr kumimoji="1" lang="en-US" altLang="ja-JP" dirty="0"/>
                  <a:t>1-MIS</a:t>
                </a:r>
                <a:r>
                  <a:rPr kumimoji="1" lang="ja-JP" altLang="en-US" dirty="0"/>
                  <a:t>検証問題</a:t>
                </a:r>
                <a:r>
                  <a:rPr lang="ja-JP" altLang="en-US" dirty="0"/>
                  <a:t>が</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dirty="0"/>
                  <a:t>ラウンドで解けることを証明</a:t>
                </a:r>
                <a:endParaRPr kumimoji="1" lang="en-US" altLang="ja-JP" dirty="0"/>
              </a:p>
              <a:p>
                <a:r>
                  <a:rPr lang="en-US" altLang="ja-JP" dirty="0"/>
                  <a:t>2-MIS</a:t>
                </a:r>
                <a:r>
                  <a:rPr lang="ja-JP" altLang="en-US" dirty="0"/>
                  <a:t>検証問題に対する</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ラウンドの下界を証明</a:t>
                </a:r>
                <a:endParaRPr lang="en-US" altLang="ja-JP" dirty="0"/>
              </a:p>
              <a:p>
                <a:r>
                  <a:rPr lang="en-US" altLang="ja-JP" dirty="0"/>
                  <a:t>3-MIS</a:t>
                </a:r>
                <a:r>
                  <a:rPr lang="ja-JP" altLang="en-US" dirty="0"/>
                  <a:t>検証問題に対する</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rPr>
                      <m:t>(</m:t>
                    </m:r>
                    <m:r>
                      <a:rPr lang="en-US" altLang="ja-JP" b="0" i="1" smtClean="0">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ラウンドの下界を証明</a:t>
                </a:r>
                <a:endParaRPr lang="en-US" altLang="ja-JP" dirty="0"/>
              </a:p>
              <a:p>
                <a:pPr lvl="1"/>
                <a:r>
                  <a:rPr lang="ja-JP" altLang="en-US" dirty="0"/>
                  <a:t>この下界を一般の</a:t>
                </a:r>
                <a14:m>
                  <m:oMath xmlns:m="http://schemas.openxmlformats.org/officeDocument/2006/math">
                    <m:r>
                      <a:rPr lang="en-US" altLang="ja-JP" b="0" i="1" smtClean="0">
                        <a:latin typeface="Cambria Math" panose="02040503050406030204" pitchFamily="18" charset="0"/>
                      </a:rPr>
                      <m:t>𝑘</m:t>
                    </m:r>
                  </m:oMath>
                </a14:m>
                <a:r>
                  <a:rPr lang="ja-JP" altLang="en-US" dirty="0"/>
                  <a:t>に拡張できないか検討中</a:t>
                </a:r>
                <a:endParaRPr lang="en-US" altLang="ja-JP" dirty="0"/>
              </a:p>
              <a:p>
                <a:endParaRPr kumimoji="1" lang="en-US" altLang="ja-JP" dirty="0"/>
              </a:p>
              <a:p>
                <a:r>
                  <a:rPr lang="ja-JP" altLang="en-US" dirty="0"/>
                  <a:t>後半の</a:t>
                </a:r>
                <a:r>
                  <a:rPr lang="en-US" altLang="ja-JP" dirty="0"/>
                  <a:t>2</a:t>
                </a:r>
                <a:r>
                  <a:rPr lang="ja-JP" altLang="en-US" dirty="0"/>
                  <a:t>つの下界の証明のアイデアは</a:t>
                </a:r>
                <a:br>
                  <a:rPr lang="en-US" altLang="ja-JP" dirty="0"/>
                </a:br>
                <a:r>
                  <a:rPr lang="en-US" altLang="ja-JP" dirty="0"/>
                  <a:t>2</a:t>
                </a:r>
                <a:r>
                  <a:rPr lang="ja-JP" altLang="en-US" dirty="0"/>
                  <a:t>者間通信複雑性からの帰着を用いている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632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en-US" altLang="ja-JP" dirty="0"/>
                  <a:t>Alice </a:t>
                </a:r>
                <a:r>
                  <a:rPr lang="ja-JP" altLang="en-US" dirty="0"/>
                  <a:t>と </a:t>
                </a:r>
                <a:r>
                  <a:rPr lang="en-US" altLang="ja-JP" dirty="0"/>
                  <a:t>Bob</a:t>
                </a:r>
                <a:r>
                  <a:rPr lang="ja-JP" altLang="en-US" dirty="0"/>
                  <a:t>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810"/>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810"/>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810"/>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810"/>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Tree>
    <p:extLst>
      <p:ext uri="{BB962C8B-B14F-4D97-AF65-F5344CB8AC3E}">
        <p14:creationId xmlns:p14="http://schemas.microsoft.com/office/powerpoint/2010/main" val="1169318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endParaRPr kumimoji="1" lang="en-US" altLang="ja-JP" dirty="0"/>
              </a:p>
              <a:p>
                <a:endParaRPr kumimoji="1" lang="en-US" altLang="ja-JP" dirty="0"/>
              </a:p>
              <a:p>
                <a:pPr lvl="1"/>
                <a:r>
                  <a:rPr kumimoji="1" lang="en-US" altLang="ja-JP" dirty="0"/>
                  <a:t>2</a:t>
                </a:r>
                <a:r>
                  <a:rPr kumimoji="1" lang="ja-JP" altLang="en-US" dirty="0"/>
                  <a:t>人が共通のアイテムを持つか？</a:t>
                </a:r>
                <a:br>
                  <a:rPr kumimoji="1" lang="en-US" altLang="ja-JP" dirty="0"/>
                </a:b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=1</m:t>
                    </m:r>
                  </m:oMath>
                </a14:m>
                <a:r>
                  <a:rPr kumimoji="1" lang="ja-JP" altLang="en-US" dirty="0"/>
                  <a:t>となる</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𝑛</m:t>
                        </m:r>
                      </m:e>
                    </m:d>
                  </m:oMath>
                </a14:m>
                <a:r>
                  <a:rPr kumimoji="1" lang="ja-JP" altLang="en-US" dirty="0"/>
                  <a:t>が存在するか？</a:t>
                </a:r>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=001010101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
        <p:nvSpPr>
          <p:cNvPr id="13" name="矢印: 上下 12">
            <a:extLst>
              <a:ext uri="{FF2B5EF4-FFF2-40B4-BE49-F238E27FC236}">
                <a16:creationId xmlns:a16="http://schemas.microsoft.com/office/drawing/2014/main" id="{CC6730F7-62D1-4CD6-905C-A89B79E508AB}"/>
              </a:ext>
            </a:extLst>
          </p:cNvPr>
          <p:cNvSpPr/>
          <p:nvPr/>
        </p:nvSpPr>
        <p:spPr>
          <a:xfrm>
            <a:off x="1546411" y="2989711"/>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66C531D-6E81-4265-A5DF-4C94B935BB6D}"/>
                  </a:ext>
                </a:extLst>
              </p:cNvPr>
              <p:cNvSpPr txBox="1"/>
              <p:nvPr/>
            </p:nvSpPr>
            <p:spPr>
              <a:xfrm>
                <a:off x="918880" y="3668940"/>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5, 7, 9}</m:t>
                      </m:r>
                    </m:oMath>
                  </m:oMathPara>
                </a14:m>
                <a:endParaRPr kumimoji="1" lang="ja-JP" altLang="en-US" sz="1600" dirty="0"/>
              </a:p>
            </p:txBody>
          </p:sp>
        </mc:Choice>
        <mc:Fallback xmlns="">
          <p:sp>
            <p:nvSpPr>
              <p:cNvPr id="14" name="テキスト ボックス 13">
                <a:extLst>
                  <a:ext uri="{FF2B5EF4-FFF2-40B4-BE49-F238E27FC236}">
                    <a16:creationId xmlns:a16="http://schemas.microsoft.com/office/drawing/2014/main" id="{C66C531D-6E81-4265-A5DF-4C94B935BB6D}"/>
                  </a:ext>
                </a:extLst>
              </p:cNvPr>
              <p:cNvSpPr txBox="1">
                <a:spLocks noRot="1" noChangeAspect="1" noMove="1" noResize="1" noEditPoints="1" noAdjustHandles="1" noChangeArrowheads="1" noChangeShapeType="1" noTextEdit="1"/>
              </p:cNvSpPr>
              <p:nvPr/>
            </p:nvSpPr>
            <p:spPr>
              <a:xfrm>
                <a:off x="918880" y="3668940"/>
                <a:ext cx="1604683" cy="584775"/>
              </a:xfrm>
              <a:prstGeom prst="rect">
                <a:avLst/>
              </a:prstGeom>
              <a:blipFill>
                <a:blip r:embed="rId6"/>
                <a:stretch>
                  <a:fillRect t="-3125" b="-3125"/>
                </a:stretch>
              </a:blipFill>
            </p:spPr>
            <p:txBody>
              <a:bodyPr/>
              <a:lstStyle/>
              <a:p>
                <a:r>
                  <a:rPr lang="ja-JP" altLang="en-US">
                    <a:noFill/>
                  </a:rPr>
                  <a:t> </a:t>
                </a:r>
              </a:p>
            </p:txBody>
          </p:sp>
        </mc:Fallback>
      </mc:AlternateContent>
      <p:sp>
        <p:nvSpPr>
          <p:cNvPr id="15" name="矢印: 上下 14">
            <a:extLst>
              <a:ext uri="{FF2B5EF4-FFF2-40B4-BE49-F238E27FC236}">
                <a16:creationId xmlns:a16="http://schemas.microsoft.com/office/drawing/2014/main" id="{C60DDBD6-D0DE-4424-86F8-D7D54E43F116}"/>
              </a:ext>
            </a:extLst>
          </p:cNvPr>
          <p:cNvSpPr/>
          <p:nvPr/>
        </p:nvSpPr>
        <p:spPr>
          <a:xfrm>
            <a:off x="6620437" y="2982525"/>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7146EF4-E151-4BCC-9AB7-765C4C3AEF88}"/>
                  </a:ext>
                </a:extLst>
              </p:cNvPr>
              <p:cNvSpPr txBox="1"/>
              <p:nvPr/>
            </p:nvSpPr>
            <p:spPr>
              <a:xfrm>
                <a:off x="5992906" y="3661754"/>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4, 6, 8}</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A7146EF4-E151-4BCC-9AB7-765C4C3AEF88}"/>
                  </a:ext>
                </a:extLst>
              </p:cNvPr>
              <p:cNvSpPr txBox="1">
                <a:spLocks noRot="1" noChangeAspect="1" noMove="1" noResize="1" noEditPoints="1" noAdjustHandles="1" noChangeArrowheads="1" noChangeShapeType="1" noTextEdit="1"/>
              </p:cNvSpPr>
              <p:nvPr/>
            </p:nvSpPr>
            <p:spPr>
              <a:xfrm>
                <a:off x="5992906" y="3661754"/>
                <a:ext cx="1604683" cy="584775"/>
              </a:xfrm>
              <a:prstGeom prst="rect">
                <a:avLst/>
              </a:prstGeom>
              <a:blipFill>
                <a:blip r:embed="rId7"/>
                <a:stretch>
                  <a:fillRect t="-3125" b="-31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2157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pPr marL="0" indent="0">
                  <a:buNone/>
                </a:pPr>
                <a:endParaRPr kumimoji="1" lang="en-US" altLang="ja-JP" dirty="0"/>
              </a:p>
              <a:p>
                <a:pPr marL="0" indent="0">
                  <a:buNone/>
                </a:pPr>
                <a:endParaRPr kumimoji="1"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kumimoji="1" lang="ja-JP" altLang="en-US" dirty="0"/>
                  <a:t>ビット交換する必要があることが知られている</a:t>
                </a:r>
                <a:endParaRPr kumimoji="1" lang="en-US" altLang="ja-JP" dirty="0"/>
              </a:p>
              <a:p>
                <a:r>
                  <a:rPr lang="ja-JP" altLang="en-US" dirty="0"/>
                  <a:t>この事実を用いて様々な問題の下限の証明がされている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A38C6E0C-69CC-4A42-B9C3-94E582A5B349}"/>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18" name="正方形/長方形 17">
            <a:extLst>
              <a:ext uri="{FF2B5EF4-FFF2-40B4-BE49-F238E27FC236}">
                <a16:creationId xmlns:a16="http://schemas.microsoft.com/office/drawing/2014/main" id="{2CD20226-AC53-45A9-A0F4-878F7F40D24B}"/>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CA8A18F-2626-4CE1-BF9B-C487866E526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=001010101</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CCA8A18F-2626-4CE1-BF9B-C487866E526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4320811E-71FD-4D86-9F5E-F60646F038B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21" name="正方形/長方形 20">
            <a:extLst>
              <a:ext uri="{FF2B5EF4-FFF2-40B4-BE49-F238E27FC236}">
                <a16:creationId xmlns:a16="http://schemas.microsoft.com/office/drawing/2014/main" id="{C1ED9A7C-CA55-45FA-8147-08731CE5874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32F588D6-D2E7-41C8-AD62-A216F0427B5C}"/>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32F588D6-D2E7-41C8-AD62-A216F0427B5C}"/>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23" name="矢印: 左右 22">
            <a:extLst>
              <a:ext uri="{FF2B5EF4-FFF2-40B4-BE49-F238E27FC236}">
                <a16:creationId xmlns:a16="http://schemas.microsoft.com/office/drawing/2014/main" id="{54F3D6A7-2640-4CCC-A43D-14CEF42C821C}"/>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0DD6F27-8D4C-4149-881F-FFC56691AF5C}"/>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Tree>
    <p:extLst>
      <p:ext uri="{BB962C8B-B14F-4D97-AF65-F5344CB8AC3E}">
        <p14:creationId xmlns:p14="http://schemas.microsoft.com/office/powerpoint/2010/main" val="2577350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証明の戦略</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交叉判定のインスタンス</a:t>
                </a:r>
                <a14:m>
                  <m:oMath xmlns:m="http://schemas.openxmlformats.org/officeDocument/2006/math">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が与えられたとき</a:t>
                </a:r>
                <a:br>
                  <a:rPr lang="en-US" altLang="ja-JP" dirty="0"/>
                </a:br>
                <a:r>
                  <a:rPr lang="ja-JP" altLang="en-US" dirty="0"/>
                  <a:t>それを埋め込んだ特殊なグラフ</a:t>
                </a:r>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を構成</a:t>
                </a:r>
                <a:endParaRPr lang="en-US" altLang="ja-JP" dirty="0"/>
              </a:p>
              <a:p>
                <a:pPr lvl="1"/>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𝑥</m:t>
                    </m:r>
                    <m:r>
                      <a:rPr lang="en-US" altLang="ja-JP" smtClean="0">
                        <a:latin typeface="Cambria Math" panose="02040503050406030204" pitchFamily="18" charset="0"/>
                      </a:rPr>
                      <m:t>,</m:t>
                    </m:r>
                    <m:r>
                      <a:rPr lang="en-US" altLang="ja-JP" smtClean="0">
                        <a:latin typeface="Cambria Math" panose="02040503050406030204" pitchFamily="18" charset="0"/>
                      </a:rPr>
                      <m:t>𝑦</m:t>
                    </m:r>
                    <m:r>
                      <a:rPr lang="en-US" altLang="ja-JP" smtClean="0">
                        <a:latin typeface="Cambria Math" panose="02040503050406030204" pitchFamily="18" charset="0"/>
                      </a:rPr>
                      <m:t>)</m:t>
                    </m:r>
                  </m:oMath>
                </a14:m>
                <a:r>
                  <a:rPr lang="ja-JP" altLang="en-US" dirty="0"/>
                  <a:t>中に含まれる独立集合が</a:t>
                </a:r>
                <a14:m>
                  <m:oMath xmlns:m="http://schemas.openxmlformats.org/officeDocument/2006/math">
                    <m:r>
                      <a:rPr lang="en-US" altLang="ja-JP" b="0" i="1" smtClean="0">
                        <a:latin typeface="Cambria Math" panose="02040503050406030204" pitchFamily="18" charset="0"/>
                      </a:rPr>
                      <m:t>3</m:t>
                    </m:r>
                  </m:oMath>
                </a14:m>
                <a:r>
                  <a:rPr lang="en-US" altLang="ja-JP" dirty="0"/>
                  <a:t>-MIS</a:t>
                </a:r>
                <a:r>
                  <a:rPr lang="ja-JP" altLang="en-US" dirty="0"/>
                  <a:t>でない </a:t>
                </a:r>
                <a14:m>
                  <m:oMath xmlns:m="http://schemas.openxmlformats.org/officeDocument/2006/math">
                    <m:r>
                      <a:rPr lang="en-US" altLang="ja-JP" b="0" i="1"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oMath>
                </a14:m>
                <a:r>
                  <a:rPr lang="ja-JP" altLang="en-US" dirty="0"/>
                  <a:t>は</a:t>
                </a:r>
                <a:r>
                  <a:rPr lang="en-US" altLang="ja-JP" dirty="0"/>
                  <a:t>intersect</a:t>
                </a:r>
              </a:p>
              <a:p>
                <a:r>
                  <a:rPr lang="en-US" altLang="ja-JP" dirty="0"/>
                  <a:t>Alice</a:t>
                </a:r>
                <a:r>
                  <a:rPr lang="ja-JP" altLang="en-US" dirty="0"/>
                  <a:t>と</a:t>
                </a:r>
                <a:r>
                  <a:rPr lang="en-US" altLang="ja-JP" dirty="0"/>
                  <a:t>Bob</a:t>
                </a:r>
                <a:r>
                  <a:rPr lang="ja-JP" altLang="en-US" dirty="0"/>
                  <a:t>は</a:t>
                </a:r>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上の</a:t>
                </a:r>
                <a:r>
                  <a:rPr lang="en-US" altLang="ja-JP" dirty="0"/>
                  <a:t>3-MIS</a:t>
                </a:r>
                <a:r>
                  <a:rPr lang="ja-JP" altLang="en-US" dirty="0"/>
                  <a:t>検証問題の</a:t>
                </a:r>
                <a:br>
                  <a:rPr lang="en-US" altLang="ja-JP" dirty="0"/>
                </a:br>
                <a:r>
                  <a:rPr lang="ja-JP" altLang="en-US" dirty="0"/>
                  <a:t>分散アルゴリズムを（協調的に</a:t>
                </a:r>
                <a:r>
                  <a:rPr lang="en-US" altLang="ja-JP" dirty="0"/>
                  <a:t>)</a:t>
                </a:r>
                <a:r>
                  <a:rPr lang="ja-JP" altLang="en-US" dirty="0"/>
                  <a:t>シミュレート</a:t>
                </a:r>
                <a:endParaRPr lang="en-US" altLang="ja-JP" dirty="0"/>
              </a:p>
              <a:p>
                <a:pPr lvl="1"/>
                <a:r>
                  <a:rPr lang="en-US" altLang="ja-JP" dirty="0"/>
                  <a:t>3-MIS</a:t>
                </a:r>
                <a:r>
                  <a:rPr lang="ja-JP" altLang="en-US" dirty="0"/>
                  <a:t>の計算結果から交叉判定が解ける</a:t>
                </a:r>
                <a:endParaRPr lang="en-US" altLang="ja-JP" dirty="0"/>
              </a:p>
              <a:p>
                <a:r>
                  <a:rPr lang="ja-JP" altLang="en-US" dirty="0"/>
                  <a:t>このシミュレーションは</a:t>
                </a:r>
                <a14:m>
                  <m:oMath xmlns:m="http://schemas.openxmlformats.org/officeDocument/2006/math">
                    <m:r>
                      <m:rPr>
                        <m:sty m:val="p"/>
                      </m:rPr>
                      <a:rPr lang="en-US" altLang="ja-JP" smtClean="0">
                        <a:latin typeface="Cambria Math" panose="02040503050406030204" pitchFamily="18" charset="0"/>
                      </a:rPr>
                      <m:t>Ω</m:t>
                    </m:r>
                    <m:r>
                      <a:rPr lang="en-US" altLang="ja-JP" smtClean="0">
                        <a:latin typeface="Cambria Math" panose="02040503050406030204" pitchFamily="18" charset="0"/>
                      </a:rPr>
                      <m:t>(</m:t>
                    </m:r>
                    <m:d>
                      <m:dPr>
                        <m:begChr m:val="|"/>
                        <m:endChr m:val="|"/>
                        <m:ctrlPr>
                          <a:rPr lang="en-US" altLang="ja-JP" i="1" smtClean="0">
                            <a:latin typeface="Cambria Math" panose="02040503050406030204" pitchFamily="18" charset="0"/>
                          </a:rPr>
                        </m:ctrlPr>
                      </m:dPr>
                      <m:e>
                        <m:r>
                          <a:rPr lang="en-US" altLang="ja-JP" smtClean="0">
                            <a:latin typeface="Cambria Math" panose="02040503050406030204" pitchFamily="18" charset="0"/>
                          </a:rPr>
                          <m:t>𝒙</m:t>
                        </m:r>
                      </m:e>
                    </m:d>
                    <m:r>
                      <a:rPr lang="en-US" altLang="ja-JP" smtClean="0">
                        <a:latin typeface="Cambria Math" panose="02040503050406030204" pitchFamily="18" charset="0"/>
                      </a:rPr>
                      <m:t>)</m:t>
                    </m:r>
                  </m:oMath>
                </a14:m>
                <a:r>
                  <a:rPr lang="ja-JP" altLang="en-US" dirty="0"/>
                  <a:t>ビットぐらい</a:t>
                </a:r>
                <a:br>
                  <a:rPr lang="en-US" altLang="ja-JP" dirty="0"/>
                </a:br>
                <a:r>
                  <a:rPr lang="ja-JP" altLang="en-US" dirty="0"/>
                  <a:t>通信していなければならない</a:t>
                </a:r>
                <a:r>
                  <a:rPr lang="en-US" altLang="ja-JP" dirty="0"/>
                  <a:t>(</a:t>
                </a:r>
                <a:r>
                  <a:rPr lang="ja-JP" altLang="en-US" dirty="0"/>
                  <a:t>← 交叉判定の下界より</a:t>
                </a:r>
                <a:r>
                  <a:rPr lang="en-US" altLang="ja-JP" dirty="0"/>
                  <a:t>)</a:t>
                </a:r>
              </a:p>
              <a:p>
                <a:pPr lvl="1"/>
                <a:r>
                  <a:rPr lang="ja-JP" altLang="en-US" dirty="0"/>
                  <a:t>元のアルゴリズムも同程度通信している</a:t>
                </a:r>
                <a:br>
                  <a:rPr lang="en-US" altLang="ja-JP" dirty="0"/>
                </a:br>
                <a:r>
                  <a:rPr lang="ja-JP" altLang="en-US" dirty="0"/>
                  <a:t>→　十分な量の通信ができるぐらいのラウンド数が必要</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3160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269640" y="6176682"/>
            <a:ext cx="1018825" cy="369332"/>
          </a:xfrm>
          <a:prstGeom prst="rect">
            <a:avLst/>
          </a:prstGeom>
          <a:noFill/>
        </p:spPr>
        <p:txBody>
          <a:bodyPr wrap="square" rtlCol="0">
            <a:spAutoFit/>
          </a:bodyPr>
          <a:lstStyle/>
          <a:p>
            <a:r>
              <a:rPr kumimoji="1" lang="en-US" altLang="ja-JP" dirty="0"/>
              <a:t>Alice</a:t>
            </a:r>
            <a:r>
              <a:rPr kumimoji="1" lang="ja-JP" altLang="en-US" dirty="0"/>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960063" y="6179896"/>
            <a:ext cx="1018825" cy="369332"/>
          </a:xfrm>
          <a:prstGeom prst="rect">
            <a:avLst/>
          </a:prstGeom>
          <a:noFill/>
        </p:spPr>
        <p:txBody>
          <a:bodyPr wrap="square" rtlCol="0">
            <a:spAutoFit/>
          </a:bodyPr>
          <a:lstStyle/>
          <a:p>
            <a:r>
              <a:rPr lang="en-US" altLang="ja-JP" dirty="0"/>
              <a:t>Bob</a:t>
            </a:r>
            <a:r>
              <a:rPr kumimoji="1" lang="ja-JP" altLang="en-US" dirty="0"/>
              <a:t>側</a:t>
            </a:r>
          </a:p>
        </p:txBody>
      </p:sp>
      <p:sp>
        <p:nvSpPr>
          <p:cNvPr id="3" name="楕円 2">
            <a:extLst>
              <a:ext uri="{FF2B5EF4-FFF2-40B4-BE49-F238E27FC236}">
                <a16:creationId xmlns:a16="http://schemas.microsoft.com/office/drawing/2014/main" id="{E8256AD1-55FD-49AB-8584-C92B0C7F7848}"/>
              </a:ext>
            </a:extLst>
          </p:cNvPr>
          <p:cNvSpPr/>
          <p:nvPr/>
        </p:nvSpPr>
        <p:spPr>
          <a:xfrm>
            <a:off x="519289" y="1693333"/>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BC9F8D49-E162-48B5-A460-7ECA867670FC}"/>
              </a:ext>
            </a:extLst>
          </p:cNvPr>
          <p:cNvSpPr/>
          <p:nvPr/>
        </p:nvSpPr>
        <p:spPr>
          <a:xfrm>
            <a:off x="500902" y="3194218"/>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13C5B5B9-D923-4454-9590-E0324E01C67B}"/>
              </a:ext>
            </a:extLst>
          </p:cNvPr>
          <p:cNvSpPr/>
          <p:nvPr/>
        </p:nvSpPr>
        <p:spPr>
          <a:xfrm>
            <a:off x="6202228" y="1688502"/>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A9EE52F-CA1D-4646-AA39-9119B8E1B180}"/>
              </a:ext>
            </a:extLst>
          </p:cNvPr>
          <p:cNvSpPr/>
          <p:nvPr/>
        </p:nvSpPr>
        <p:spPr>
          <a:xfrm>
            <a:off x="6202228" y="3196536"/>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822CAC11-95CC-42AE-8A04-FA3CC00585B1}"/>
              </a:ext>
            </a:extLst>
          </p:cNvPr>
          <p:cNvSpPr/>
          <p:nvPr/>
        </p:nvSpPr>
        <p:spPr>
          <a:xfrm>
            <a:off x="3428493" y="168724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615C2AD-AF13-4166-9AFF-E9BAE234EFEB}"/>
              </a:ext>
            </a:extLst>
          </p:cNvPr>
          <p:cNvSpPr/>
          <p:nvPr/>
        </p:nvSpPr>
        <p:spPr>
          <a:xfrm>
            <a:off x="3426552" y="319946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9B2F7371-6EC2-4B4E-A3F0-08589EA20929}"/>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D8F54201-C545-4B7A-AFAE-48F69465D2F2}"/>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485758D7-594D-476D-BB0F-954F7F7E59B4}"/>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755463A3-F56D-4DD1-862D-759051BD3142}"/>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B66F7603-A7C0-44D4-AB1E-5ADF89223831}"/>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2C00FCA3-3BED-475D-8B3A-9E919923BAB1}"/>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91B48155-5F97-4D17-913D-FBBB6E3DA14E}"/>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9B4F3208-D5CD-4305-9160-26E90B2F9FF2}"/>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72A35A49-F022-449D-A953-C45F98C9E3E5}"/>
              </a:ext>
            </a:extLst>
          </p:cNvPr>
          <p:cNvCxnSpPr>
            <a:stCxn id="3" idx="4"/>
            <a:endCxn id="50" idx="0"/>
          </p:cNvCxnSpPr>
          <p:nvPr/>
        </p:nvCxnSpPr>
        <p:spPr>
          <a:xfrm flipH="1">
            <a:off x="1843641" y="2709319"/>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98A5263-D26C-4C7C-8F92-7826750021C9}"/>
              </a:ext>
            </a:extLst>
          </p:cNvPr>
          <p:cNvCxnSpPr>
            <a:stCxn id="53" idx="4"/>
            <a:endCxn id="56" idx="0"/>
          </p:cNvCxnSpPr>
          <p:nvPr/>
        </p:nvCxnSpPr>
        <p:spPr>
          <a:xfrm>
            <a:off x="7544967" y="2704488"/>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フリーフォーム: 図形 31">
            <a:extLst>
              <a:ext uri="{FF2B5EF4-FFF2-40B4-BE49-F238E27FC236}">
                <a16:creationId xmlns:a16="http://schemas.microsoft.com/office/drawing/2014/main" id="{37E2CC41-839A-4462-9368-77D01E21DEF9}"/>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BEFA10F7-4E14-4130-8C81-09440B65B538}"/>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76" name="テキスト ボックス 75">
            <a:extLst>
              <a:ext uri="{FF2B5EF4-FFF2-40B4-BE49-F238E27FC236}">
                <a16:creationId xmlns:a16="http://schemas.microsoft.com/office/drawing/2014/main" id="{408BDD4A-1AC0-41C6-8E7E-065F6B8C0370}"/>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p:spTree>
    <p:extLst>
      <p:ext uri="{BB962C8B-B14F-4D97-AF65-F5344CB8AC3E}">
        <p14:creationId xmlns:p14="http://schemas.microsoft.com/office/powerpoint/2010/main" val="253052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tx1"/>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tx1"/>
                </a:solidFill>
              </a:ln>
            </p:spPr>
            <p:txBody>
              <a:bodyPr/>
              <a:lstStyle/>
              <a:p>
                <a:r>
                  <a:rPr lang="ja-JP" altLang="en-US">
                    <a:noFill/>
                  </a:rPr>
                  <a:t> </a:t>
                </a:r>
              </a:p>
            </p:txBody>
          </p:sp>
        </mc:Fallback>
      </mc:AlternateContent>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352615" y="6176682"/>
            <a:ext cx="1018825" cy="369332"/>
          </a:xfrm>
          <a:prstGeom prst="rect">
            <a:avLst/>
          </a:prstGeom>
          <a:noFill/>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960063" y="6179896"/>
            <a:ext cx="1018825" cy="369332"/>
          </a:xfrm>
          <a:prstGeom prst="rect">
            <a:avLst/>
          </a:prstGeom>
          <a:noFill/>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3" name="楕円 2">
            <a:extLst>
              <a:ext uri="{FF2B5EF4-FFF2-40B4-BE49-F238E27FC236}">
                <a16:creationId xmlns:a16="http://schemas.microsoft.com/office/drawing/2014/main" id="{E8256AD1-55FD-49AB-8584-C92B0C7F7848}"/>
              </a:ext>
            </a:extLst>
          </p:cNvPr>
          <p:cNvSpPr/>
          <p:nvPr/>
        </p:nvSpPr>
        <p:spPr>
          <a:xfrm>
            <a:off x="519289" y="1693333"/>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BC9F8D49-E162-48B5-A460-7ECA867670FC}"/>
              </a:ext>
            </a:extLst>
          </p:cNvPr>
          <p:cNvSpPr/>
          <p:nvPr/>
        </p:nvSpPr>
        <p:spPr>
          <a:xfrm>
            <a:off x="500902" y="3194218"/>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13C5B5B9-D923-4454-9590-E0324E01C67B}"/>
              </a:ext>
            </a:extLst>
          </p:cNvPr>
          <p:cNvSpPr/>
          <p:nvPr/>
        </p:nvSpPr>
        <p:spPr>
          <a:xfrm>
            <a:off x="6202228" y="1688502"/>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A9EE52F-CA1D-4646-AA39-9119B8E1B180}"/>
              </a:ext>
            </a:extLst>
          </p:cNvPr>
          <p:cNvSpPr/>
          <p:nvPr/>
        </p:nvSpPr>
        <p:spPr>
          <a:xfrm>
            <a:off x="6202228" y="3196536"/>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822CAC11-95CC-42AE-8A04-FA3CC00585B1}"/>
              </a:ext>
            </a:extLst>
          </p:cNvPr>
          <p:cNvSpPr/>
          <p:nvPr/>
        </p:nvSpPr>
        <p:spPr>
          <a:xfrm>
            <a:off x="3428493" y="168724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615C2AD-AF13-4166-9AFF-E9BAE234EFEB}"/>
              </a:ext>
            </a:extLst>
          </p:cNvPr>
          <p:cNvSpPr/>
          <p:nvPr/>
        </p:nvSpPr>
        <p:spPr>
          <a:xfrm>
            <a:off x="3426552" y="319946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9B2F7371-6EC2-4B4E-A3F0-08589EA20929}"/>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D8F54201-C545-4B7A-AFAE-48F69465D2F2}"/>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485758D7-594D-476D-BB0F-954F7F7E59B4}"/>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755463A3-F56D-4DD1-862D-759051BD3142}"/>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B66F7603-A7C0-44D4-AB1E-5ADF89223831}"/>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2C00FCA3-3BED-475D-8B3A-9E919923BAB1}"/>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91B48155-5F97-4D17-913D-FBBB6E3DA14E}"/>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9B4F3208-D5CD-4305-9160-26E90B2F9FF2}"/>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72A35A49-F022-449D-A953-C45F98C9E3E5}"/>
              </a:ext>
            </a:extLst>
          </p:cNvPr>
          <p:cNvCxnSpPr>
            <a:stCxn id="3" idx="4"/>
            <a:endCxn id="50" idx="0"/>
          </p:cNvCxnSpPr>
          <p:nvPr/>
        </p:nvCxnSpPr>
        <p:spPr>
          <a:xfrm flipH="1">
            <a:off x="1843641" y="2709319"/>
            <a:ext cx="18387" cy="484899"/>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98A5263-D26C-4C7C-8F92-7826750021C9}"/>
              </a:ext>
            </a:extLst>
          </p:cNvPr>
          <p:cNvCxnSpPr>
            <a:stCxn id="53" idx="4"/>
            <a:endCxn id="56" idx="0"/>
          </p:cNvCxnSpPr>
          <p:nvPr/>
        </p:nvCxnSpPr>
        <p:spPr>
          <a:xfrm>
            <a:off x="7544967" y="2704488"/>
            <a:ext cx="0" cy="49204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5" name="フリーフォーム: 図形 74">
            <a:extLst>
              <a:ext uri="{FF2B5EF4-FFF2-40B4-BE49-F238E27FC236}">
                <a16:creationId xmlns:a16="http://schemas.microsoft.com/office/drawing/2014/main" id="{64E54449-ECCC-45F2-B56E-0B3830ED762A}"/>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EF82BFB2-A84D-4F2C-8E91-BB596F947D68}"/>
              </a:ext>
            </a:extLst>
          </p:cNvPr>
          <p:cNvSpPr/>
          <p:nvPr/>
        </p:nvSpPr>
        <p:spPr>
          <a:xfrm>
            <a:off x="5617181" y="5202867"/>
            <a:ext cx="3045678" cy="1014937"/>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76" name="楕円 75">
            <a:extLst>
              <a:ext uri="{FF2B5EF4-FFF2-40B4-BE49-F238E27FC236}">
                <a16:creationId xmlns:a16="http://schemas.microsoft.com/office/drawing/2014/main" id="{2747CAF8-D62E-4981-800B-7EC5F34F3E5B}"/>
              </a:ext>
            </a:extLst>
          </p:cNvPr>
          <p:cNvSpPr/>
          <p:nvPr/>
        </p:nvSpPr>
        <p:spPr>
          <a:xfrm>
            <a:off x="6236262" y="5778739"/>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65A54C4E-AEE6-4496-AB95-55C4811C4D05}"/>
              </a:ext>
            </a:extLst>
          </p:cNvPr>
          <p:cNvSpPr/>
          <p:nvPr/>
        </p:nvSpPr>
        <p:spPr>
          <a:xfrm>
            <a:off x="5737895" y="5242964"/>
            <a:ext cx="1345596" cy="486090"/>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E5C9530-9EA7-436F-B331-C091349624E6}"/>
              </a:ext>
            </a:extLst>
          </p:cNvPr>
          <p:cNvSpPr txBox="1"/>
          <p:nvPr/>
        </p:nvSpPr>
        <p:spPr>
          <a:xfrm>
            <a:off x="7083491" y="5355802"/>
            <a:ext cx="1414155" cy="369332"/>
          </a:xfrm>
          <a:prstGeom prst="rect">
            <a:avLst/>
          </a:prstGeom>
          <a:noFill/>
        </p:spPr>
        <p:txBody>
          <a:bodyPr wrap="square" rtlCol="0">
            <a:spAutoFit/>
          </a:bodyPr>
          <a:lstStyle/>
          <a:p>
            <a:r>
              <a:rPr kumimoji="1" lang="en-US" altLang="ja-JP" dirty="0"/>
              <a:t>:</a:t>
            </a:r>
            <a:r>
              <a:rPr kumimoji="1" lang="ja-JP" altLang="en-US" dirty="0"/>
              <a:t>クリーク</a:t>
            </a:r>
          </a:p>
        </p:txBody>
      </p:sp>
      <p:sp>
        <p:nvSpPr>
          <p:cNvPr id="78" name="テキスト ボックス 77">
            <a:extLst>
              <a:ext uri="{FF2B5EF4-FFF2-40B4-BE49-F238E27FC236}">
                <a16:creationId xmlns:a16="http://schemas.microsoft.com/office/drawing/2014/main" id="{83B7C7B1-F95D-4CEE-A303-8404131F5A03}"/>
              </a:ext>
            </a:extLst>
          </p:cNvPr>
          <p:cNvSpPr txBox="1"/>
          <p:nvPr/>
        </p:nvSpPr>
        <p:spPr>
          <a:xfrm>
            <a:off x="6626614" y="5786407"/>
            <a:ext cx="2036245" cy="369332"/>
          </a:xfrm>
          <a:prstGeom prst="rect">
            <a:avLst/>
          </a:prstGeom>
          <a:noFill/>
        </p:spPr>
        <p:txBody>
          <a:bodyPr wrap="square" rtlCol="0">
            <a:spAutoFit/>
          </a:bodyPr>
          <a:lstStyle/>
          <a:p>
            <a:r>
              <a:rPr kumimoji="1" lang="en-US" altLang="ja-JP" dirty="0"/>
              <a:t>:</a:t>
            </a:r>
            <a:r>
              <a:rPr lang="ja-JP" altLang="en-US" dirty="0"/>
              <a:t>独立集合の頂点</a:t>
            </a:r>
            <a:endParaRPr kumimoji="1" lang="ja-JP" altLang="en-US" dirty="0"/>
          </a:p>
        </p:txBody>
      </p:sp>
      <p:sp>
        <p:nvSpPr>
          <p:cNvPr id="81" name="テキスト ボックス 80">
            <a:extLst>
              <a:ext uri="{FF2B5EF4-FFF2-40B4-BE49-F238E27FC236}">
                <a16:creationId xmlns:a16="http://schemas.microsoft.com/office/drawing/2014/main" id="{7EF189BF-CFE4-4849-A931-B9F485891595}"/>
              </a:ext>
            </a:extLst>
          </p:cNvPr>
          <p:cNvSpPr txBox="1"/>
          <p:nvPr/>
        </p:nvSpPr>
        <p:spPr>
          <a:xfrm>
            <a:off x="4718634" y="2077633"/>
            <a:ext cx="815788" cy="338554"/>
          </a:xfrm>
          <a:prstGeom prst="rect">
            <a:avLst/>
          </a:prstGeom>
          <a:noFill/>
        </p:spPr>
        <p:txBody>
          <a:bodyPr wrap="square" rtlCol="0">
            <a:spAutoFit/>
          </a:bodyPr>
          <a:lstStyle/>
          <a:p>
            <a:r>
              <a:rPr kumimoji="1" lang="ja-JP" altLang="en-US" sz="1600" dirty="0"/>
              <a:t>・・・</a:t>
            </a:r>
          </a:p>
        </p:txBody>
      </p:sp>
      <p:sp>
        <p:nvSpPr>
          <p:cNvPr id="86" name="テキスト ボックス 85">
            <a:extLst>
              <a:ext uri="{FF2B5EF4-FFF2-40B4-BE49-F238E27FC236}">
                <a16:creationId xmlns:a16="http://schemas.microsoft.com/office/drawing/2014/main" id="{85ED01AB-FE2E-4383-BE96-4BA2AFAC29C6}"/>
              </a:ext>
            </a:extLst>
          </p:cNvPr>
          <p:cNvSpPr txBox="1"/>
          <p:nvPr/>
        </p:nvSpPr>
        <p:spPr>
          <a:xfrm>
            <a:off x="4718492" y="3577325"/>
            <a:ext cx="815788" cy="338554"/>
          </a:xfrm>
          <a:prstGeom prst="rect">
            <a:avLst/>
          </a:prstGeom>
          <a:noFill/>
        </p:spPr>
        <p:txBody>
          <a:bodyPr wrap="square" rtlCol="0">
            <a:spAutoFit/>
          </a:bodyPr>
          <a:lstStyle/>
          <a:p>
            <a:r>
              <a:rPr kumimoji="1" lang="ja-JP" altLang="en-US" sz="1600" dirty="0"/>
              <a:t>・・・</a:t>
            </a:r>
          </a:p>
        </p:txBody>
      </p:sp>
    </p:spTree>
    <p:extLst>
      <p:ext uri="{BB962C8B-B14F-4D97-AF65-F5344CB8AC3E}">
        <p14:creationId xmlns:p14="http://schemas.microsoft.com/office/powerpoint/2010/main" val="143548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bg1">
                    <a:lumMod val="85000"/>
                  </a:schemeClr>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269640" y="6176682"/>
            <a:ext cx="1018825" cy="369332"/>
          </a:xfrm>
          <a:prstGeom prst="rect">
            <a:avLst/>
          </a:prstGeom>
          <a:noFill/>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960063" y="6179896"/>
            <a:ext cx="1018825" cy="369332"/>
          </a:xfrm>
          <a:prstGeom prst="rect">
            <a:avLst/>
          </a:prstGeom>
          <a:noFill/>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3" name="楕円 2">
            <a:extLst>
              <a:ext uri="{FF2B5EF4-FFF2-40B4-BE49-F238E27FC236}">
                <a16:creationId xmlns:a16="http://schemas.microsoft.com/office/drawing/2014/main" id="{E8256AD1-55FD-49AB-8584-C92B0C7F7848}"/>
              </a:ext>
            </a:extLst>
          </p:cNvPr>
          <p:cNvSpPr/>
          <p:nvPr/>
        </p:nvSpPr>
        <p:spPr>
          <a:xfrm>
            <a:off x="519289" y="1693333"/>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BC9F8D49-E162-48B5-A460-7ECA867670FC}"/>
              </a:ext>
            </a:extLst>
          </p:cNvPr>
          <p:cNvSpPr/>
          <p:nvPr/>
        </p:nvSpPr>
        <p:spPr>
          <a:xfrm>
            <a:off x="500902" y="3194218"/>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13C5B5B9-D923-4454-9590-E0324E01C67B}"/>
              </a:ext>
            </a:extLst>
          </p:cNvPr>
          <p:cNvSpPr/>
          <p:nvPr/>
        </p:nvSpPr>
        <p:spPr>
          <a:xfrm>
            <a:off x="6202228" y="1688502"/>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A9EE52F-CA1D-4646-AA39-9119B8E1B180}"/>
              </a:ext>
            </a:extLst>
          </p:cNvPr>
          <p:cNvSpPr/>
          <p:nvPr/>
        </p:nvSpPr>
        <p:spPr>
          <a:xfrm>
            <a:off x="6202228" y="3196536"/>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822CAC11-95CC-42AE-8A04-FA3CC00585B1}"/>
              </a:ext>
            </a:extLst>
          </p:cNvPr>
          <p:cNvSpPr/>
          <p:nvPr/>
        </p:nvSpPr>
        <p:spPr>
          <a:xfrm>
            <a:off x="3428493" y="168724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615C2AD-AF13-4166-9AFF-E9BAE234EFEB}"/>
              </a:ext>
            </a:extLst>
          </p:cNvPr>
          <p:cNvSpPr/>
          <p:nvPr/>
        </p:nvSpPr>
        <p:spPr>
          <a:xfrm>
            <a:off x="3426552" y="319946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9B2F7371-6EC2-4B4E-A3F0-08589EA20929}"/>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D8F54201-C545-4B7A-AFAE-48F69465D2F2}"/>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485758D7-594D-476D-BB0F-954F7F7E59B4}"/>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755463A3-F56D-4DD1-862D-759051BD3142}"/>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B66F7603-A7C0-44D4-AB1E-5ADF89223831}"/>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2C00FCA3-3BED-475D-8B3A-9E919923BAB1}"/>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91B48155-5F97-4D17-913D-FBBB6E3DA14E}"/>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9B4F3208-D5CD-4305-9160-26E90B2F9FF2}"/>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72A35A49-F022-449D-A953-C45F98C9E3E5}"/>
              </a:ext>
            </a:extLst>
          </p:cNvPr>
          <p:cNvCxnSpPr>
            <a:stCxn id="3" idx="4"/>
            <a:endCxn id="50" idx="0"/>
          </p:cNvCxnSpPr>
          <p:nvPr/>
        </p:nvCxnSpPr>
        <p:spPr>
          <a:xfrm flipH="1">
            <a:off x="1843641" y="2709319"/>
            <a:ext cx="18387" cy="4848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98A5263-D26C-4C7C-8F92-7826750021C9}"/>
              </a:ext>
            </a:extLst>
          </p:cNvPr>
          <p:cNvCxnSpPr>
            <a:stCxn id="53" idx="4"/>
            <a:endCxn id="56" idx="0"/>
          </p:cNvCxnSpPr>
          <p:nvPr/>
        </p:nvCxnSpPr>
        <p:spPr>
          <a:xfrm>
            <a:off x="7544967" y="2704488"/>
            <a:ext cx="0" cy="4920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フリーフォーム: 図形 31">
            <a:extLst>
              <a:ext uri="{FF2B5EF4-FFF2-40B4-BE49-F238E27FC236}">
                <a16:creationId xmlns:a16="http://schemas.microsoft.com/office/drawing/2014/main" id="{37E2CC41-839A-4462-9368-77D01E21DEF9}"/>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四角形: 角を丸くする 12">
                <a:extLst>
                  <a:ext uri="{FF2B5EF4-FFF2-40B4-BE49-F238E27FC236}">
                    <a16:creationId xmlns:a16="http://schemas.microsoft.com/office/drawing/2014/main" id="{DC2C337B-5C30-4BB5-8D11-65B280CF4E9B}"/>
                  </a:ext>
                </a:extLst>
              </p:cNvPr>
              <p:cNvSpPr/>
              <p:nvPr/>
            </p:nvSpPr>
            <p:spPr>
              <a:xfrm>
                <a:off x="5621757" y="5111956"/>
                <a:ext cx="3045678" cy="1014937"/>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1</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𝑗</m:t>
                              </m:r>
                            </m:sub>
                            <m:sup>
                              <m:r>
                                <a:rPr kumimoji="1" lang="en-US" altLang="ja-JP" b="0" i="1" smtClean="0">
                                  <a:latin typeface="Cambria Math" panose="02040503050406030204" pitchFamily="18" charset="0"/>
                                </a:rPr>
                                <m:t>2</m:t>
                              </m:r>
                            </m:sup>
                          </m:sSubSup>
                        </m:e>
                      </m:d>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𝐸</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𝑗</m:t>
                          </m:r>
                        </m:sub>
                        <m:sup>
                          <m:r>
                            <a:rPr kumimoji="1" lang="en-US" altLang="ja-JP" b="0" i="1" smtClean="0">
                              <a:latin typeface="Cambria Math" panose="02040503050406030204" pitchFamily="18" charset="0"/>
                              <a:ea typeface="Cambria Math" panose="02040503050406030204" pitchFamily="18" charset="0"/>
                            </a:rPr>
                            <m:t>𝐴</m:t>
                          </m:r>
                        </m:sup>
                      </m:sSubSup>
                      <m:r>
                        <a:rPr kumimoji="1" lang="en-US" altLang="ja-JP"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𝐸</m:t>
                          </m:r>
                        </m:e>
                        <m:sup>
                          <m:r>
                            <a:rPr lang="en-US" altLang="ja-JP" i="1">
                              <a:latin typeface="Cambria Math" panose="02040503050406030204" pitchFamily="18" charset="0"/>
                              <a:ea typeface="Cambria Math" panose="02040503050406030204" pitchFamily="18" charset="0"/>
                            </a:rPr>
                            <m:t>′</m:t>
                          </m:r>
                        </m:sup>
                      </m:sSup>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up>
                          <m:r>
                            <a:rPr lang="en-US" altLang="ja-JP" b="0" i="1" smtClean="0">
                              <a:latin typeface="Cambria Math" panose="02040503050406030204" pitchFamily="18" charset="0"/>
                              <a:ea typeface="Cambria Math" panose="02040503050406030204" pitchFamily="18" charset="0"/>
                            </a:rPr>
                            <m:t>𝐵</m:t>
                          </m:r>
                        </m:sup>
                      </m:sSubSup>
                      <m:r>
                        <a:rPr lang="en-US" altLang="ja-JP" i="1">
                          <a:latin typeface="Cambria Math" panose="02040503050406030204" pitchFamily="18" charset="0"/>
                          <a:ea typeface="Cambria Math" panose="02040503050406030204" pitchFamily="18" charset="0"/>
                        </a:rPr>
                        <m:t>=0</m:t>
                      </m:r>
                    </m:oMath>
                  </m:oMathPara>
                </a14:m>
                <a:endParaRPr kumimoji="1" lang="ja-JP" altLang="en-US" dirty="0"/>
              </a:p>
            </p:txBody>
          </p:sp>
        </mc:Choice>
        <mc:Fallback xmlns="">
          <p:sp>
            <p:nvSpPr>
              <p:cNvPr id="13" name="四角形: 角を丸くする 12">
                <a:extLst>
                  <a:ext uri="{FF2B5EF4-FFF2-40B4-BE49-F238E27FC236}">
                    <a16:creationId xmlns:a16="http://schemas.microsoft.com/office/drawing/2014/main" id="{DC2C337B-5C30-4BB5-8D11-65B280CF4E9B}"/>
                  </a:ext>
                </a:extLst>
              </p:cNvPr>
              <p:cNvSpPr>
                <a:spLocks noRot="1" noChangeAspect="1" noMove="1" noResize="1" noEditPoints="1" noAdjustHandles="1" noChangeArrowheads="1" noChangeShapeType="1" noTextEdit="1"/>
              </p:cNvSpPr>
              <p:nvPr/>
            </p:nvSpPr>
            <p:spPr>
              <a:xfrm>
                <a:off x="5621757" y="5111956"/>
                <a:ext cx="3045678" cy="1014937"/>
              </a:xfrm>
              <a:prstGeom prst="roundRect">
                <a:avLst/>
              </a:prstGeom>
              <a:blipFill>
                <a:blip r:embed="rId21"/>
                <a:stretch>
                  <a:fillRect/>
                </a:stretch>
              </a:blipFill>
              <a:ln w="28575">
                <a:solidFill>
                  <a:schemeClr val="tx1"/>
                </a:solidFill>
              </a:ln>
            </p:spPr>
            <p:txBody>
              <a:bodyPr/>
              <a:lstStyle/>
              <a:p>
                <a:r>
                  <a:rPr lang="ja-JP" altLang="en-US">
                    <a:noFill/>
                  </a:rPr>
                  <a:t> </a:t>
                </a:r>
              </a:p>
            </p:txBody>
          </p:sp>
        </mc:Fallback>
      </mc:AlternateContent>
      <p:sp>
        <p:nvSpPr>
          <p:cNvPr id="75" name="テキスト ボックス 74">
            <a:extLst>
              <a:ext uri="{FF2B5EF4-FFF2-40B4-BE49-F238E27FC236}">
                <a16:creationId xmlns:a16="http://schemas.microsoft.com/office/drawing/2014/main" id="{6F15FF6B-FC09-40E5-951E-CDCE86F01EFA}"/>
              </a:ext>
            </a:extLst>
          </p:cNvPr>
          <p:cNvSpPr txBox="1"/>
          <p:nvPr/>
        </p:nvSpPr>
        <p:spPr>
          <a:xfrm>
            <a:off x="4727905" y="2129469"/>
            <a:ext cx="815788" cy="338554"/>
          </a:xfrm>
          <a:prstGeom prst="rect">
            <a:avLst/>
          </a:prstGeom>
          <a:noFill/>
        </p:spPr>
        <p:txBody>
          <a:bodyPr wrap="square" rtlCol="0">
            <a:spAutoFit/>
          </a:bodyPr>
          <a:lstStyle/>
          <a:p>
            <a:r>
              <a:rPr kumimoji="1" lang="ja-JP" altLang="en-US" sz="1600" dirty="0">
                <a:solidFill>
                  <a:schemeClr val="bg1">
                    <a:lumMod val="85000"/>
                  </a:schemeClr>
                </a:solidFill>
              </a:rPr>
              <a:t>・・・</a:t>
            </a:r>
          </a:p>
        </p:txBody>
      </p:sp>
      <p:sp>
        <p:nvSpPr>
          <p:cNvPr id="76" name="テキスト ボックス 75">
            <a:extLst>
              <a:ext uri="{FF2B5EF4-FFF2-40B4-BE49-F238E27FC236}">
                <a16:creationId xmlns:a16="http://schemas.microsoft.com/office/drawing/2014/main" id="{DC772913-0AC3-4A85-87C2-A8B6448790B7}"/>
              </a:ext>
            </a:extLst>
          </p:cNvPr>
          <p:cNvSpPr txBox="1"/>
          <p:nvPr/>
        </p:nvSpPr>
        <p:spPr>
          <a:xfrm>
            <a:off x="4740660" y="3577325"/>
            <a:ext cx="815788" cy="338554"/>
          </a:xfrm>
          <a:prstGeom prst="rect">
            <a:avLst/>
          </a:prstGeom>
          <a:noFill/>
        </p:spPr>
        <p:txBody>
          <a:bodyPr wrap="square" rtlCol="0">
            <a:spAutoFit/>
          </a:bodyPr>
          <a:lstStyle/>
          <a:p>
            <a:r>
              <a:rPr kumimoji="1" lang="ja-JP" altLang="en-US" sz="1600" dirty="0">
                <a:solidFill>
                  <a:schemeClr val="bg1">
                    <a:lumMod val="85000"/>
                  </a:schemeClr>
                </a:solidFill>
              </a:rPr>
              <a:t>・・・</a:t>
            </a:r>
          </a:p>
        </p:txBody>
      </p:sp>
    </p:spTree>
    <p:extLst>
      <p:ext uri="{BB962C8B-B14F-4D97-AF65-F5344CB8AC3E}">
        <p14:creationId xmlns:p14="http://schemas.microsoft.com/office/powerpoint/2010/main" val="1251792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xmlns:a14="http://schemas.microsoft.com/office/drawing/2010/main">
        <mc:Choice Requires="a14">
          <p:sp>
            <p:nvSpPr>
              <p:cNvPr id="13" name="四角形: 角を丸くする 12">
                <a:extLst>
                  <a:ext uri="{FF2B5EF4-FFF2-40B4-BE49-F238E27FC236}">
                    <a16:creationId xmlns:a16="http://schemas.microsoft.com/office/drawing/2014/main" id="{DC2C337B-5C30-4BB5-8D11-65B280CF4E9B}"/>
                  </a:ext>
                </a:extLst>
              </p:cNvPr>
              <p:cNvSpPr/>
              <p:nvPr/>
            </p:nvSpPr>
            <p:spPr>
              <a:xfrm>
                <a:off x="5606835" y="1406471"/>
                <a:ext cx="3045678" cy="1014937"/>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1</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𝑗</m:t>
                              </m:r>
                            </m:sub>
                            <m:sup>
                              <m:r>
                                <a:rPr kumimoji="1" lang="en-US" altLang="ja-JP" b="0" i="1" smtClean="0">
                                  <a:latin typeface="Cambria Math" panose="02040503050406030204" pitchFamily="18" charset="0"/>
                                </a:rPr>
                                <m:t>2</m:t>
                              </m:r>
                            </m:sup>
                          </m:sSubSup>
                        </m:e>
                      </m:d>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𝐸</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𝑗</m:t>
                          </m:r>
                        </m:sub>
                        <m:sup>
                          <m:r>
                            <a:rPr kumimoji="1" lang="en-US" altLang="ja-JP" b="0" i="1" smtClean="0">
                              <a:latin typeface="Cambria Math" panose="02040503050406030204" pitchFamily="18" charset="0"/>
                              <a:ea typeface="Cambria Math" panose="02040503050406030204" pitchFamily="18" charset="0"/>
                            </a:rPr>
                            <m:t>𝐴</m:t>
                          </m:r>
                        </m:sup>
                      </m:sSubSup>
                      <m:r>
                        <a:rPr kumimoji="1" lang="en-US" altLang="ja-JP"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𝐸</m:t>
                          </m:r>
                        </m:e>
                        <m:sup>
                          <m:r>
                            <a:rPr lang="en-US" altLang="ja-JP" i="1">
                              <a:latin typeface="Cambria Math" panose="02040503050406030204" pitchFamily="18" charset="0"/>
                              <a:ea typeface="Cambria Math" panose="02040503050406030204" pitchFamily="18" charset="0"/>
                            </a:rPr>
                            <m:t>′</m:t>
                          </m:r>
                        </m:sup>
                      </m:sSup>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up>
                          <m:r>
                            <a:rPr lang="en-US" altLang="ja-JP" b="0" i="1" smtClean="0">
                              <a:latin typeface="Cambria Math" panose="02040503050406030204" pitchFamily="18" charset="0"/>
                              <a:ea typeface="Cambria Math" panose="02040503050406030204" pitchFamily="18" charset="0"/>
                            </a:rPr>
                            <m:t>𝐵</m:t>
                          </m:r>
                        </m:sup>
                      </m:sSubSup>
                      <m:r>
                        <a:rPr lang="en-US" altLang="ja-JP" i="1">
                          <a:latin typeface="Cambria Math" panose="02040503050406030204" pitchFamily="18" charset="0"/>
                          <a:ea typeface="Cambria Math" panose="02040503050406030204" pitchFamily="18" charset="0"/>
                        </a:rPr>
                        <m:t>=0</m:t>
                      </m:r>
                    </m:oMath>
                  </m:oMathPara>
                </a14:m>
                <a:endParaRPr kumimoji="1" lang="ja-JP" altLang="en-US" dirty="0"/>
              </a:p>
            </p:txBody>
          </p:sp>
        </mc:Choice>
        <mc:Fallback xmlns="">
          <p:sp>
            <p:nvSpPr>
              <p:cNvPr id="13" name="四角形: 角を丸くする 12">
                <a:extLst>
                  <a:ext uri="{FF2B5EF4-FFF2-40B4-BE49-F238E27FC236}">
                    <a16:creationId xmlns:a16="http://schemas.microsoft.com/office/drawing/2014/main" id="{DC2C337B-5C30-4BB5-8D11-65B280CF4E9B}"/>
                  </a:ext>
                </a:extLst>
              </p:cNvPr>
              <p:cNvSpPr>
                <a:spLocks noRot="1" noChangeAspect="1" noMove="1" noResize="1" noEditPoints="1" noAdjustHandles="1" noChangeArrowheads="1" noChangeShapeType="1" noTextEdit="1"/>
              </p:cNvSpPr>
              <p:nvPr/>
            </p:nvSpPr>
            <p:spPr>
              <a:xfrm>
                <a:off x="5606835" y="1406471"/>
                <a:ext cx="3045678" cy="1014937"/>
              </a:xfrm>
              <a:prstGeom prst="roundRect">
                <a:avLst/>
              </a:prstGeom>
              <a:blipFill>
                <a:blip r:embed="rId2"/>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𝑥</m:t>
                        </m:r>
                      </m:e>
                      <m:sup>
                        <m:r>
                          <a:rPr kumimoji="1" lang="en-US" altLang="ja-JP" sz="2000" b="0" i="1" smtClean="0">
                            <a:latin typeface="Cambria Math" panose="02040503050406030204" pitchFamily="18" charset="0"/>
                          </a:rPr>
                          <m:t>𝐴</m:t>
                        </m:r>
                      </m:sup>
                    </m:sSup>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23243FA6-5244-4884-A0EE-51C92DE9AC32}"/>
              </a:ext>
            </a:extLst>
          </p:cNvPr>
          <p:cNvPicPr>
            <a:picLocks noChangeAspect="1"/>
          </p:cNvPicPr>
          <p:nvPr/>
        </p:nvPicPr>
        <p:blipFill>
          <a:blip r:embed="rId4"/>
          <a:stretch>
            <a:fillRect/>
          </a:stretch>
        </p:blipFill>
        <p:spPr>
          <a:xfrm>
            <a:off x="1557684" y="1832872"/>
            <a:ext cx="2811116" cy="4211329"/>
          </a:xfrm>
          <a:prstGeom prst="rect">
            <a:avLst/>
          </a:prstGeom>
        </p:spPr>
      </p:pic>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spTree>
    <p:extLst>
      <p:ext uri="{BB962C8B-B14F-4D97-AF65-F5344CB8AC3E}">
        <p14:creationId xmlns:p14="http://schemas.microsoft.com/office/powerpoint/2010/main" val="349117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xmlns:a14="http://schemas.microsoft.com/office/drawing/2010/main">
        <mc:Choice Requires="a14">
          <p:sp>
            <p:nvSpPr>
              <p:cNvPr id="13" name="四角形: 角を丸くする 12">
                <a:extLst>
                  <a:ext uri="{FF2B5EF4-FFF2-40B4-BE49-F238E27FC236}">
                    <a16:creationId xmlns:a16="http://schemas.microsoft.com/office/drawing/2014/main" id="{DC2C337B-5C30-4BB5-8D11-65B280CF4E9B}"/>
                  </a:ext>
                </a:extLst>
              </p:cNvPr>
              <p:cNvSpPr/>
              <p:nvPr/>
            </p:nvSpPr>
            <p:spPr>
              <a:xfrm>
                <a:off x="5606835" y="1406471"/>
                <a:ext cx="3045678" cy="1014937"/>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1</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𝑗</m:t>
                              </m:r>
                            </m:sub>
                            <m:sup>
                              <m:r>
                                <a:rPr kumimoji="1" lang="en-US" altLang="ja-JP" b="0" i="1" smtClean="0">
                                  <a:latin typeface="Cambria Math" panose="02040503050406030204" pitchFamily="18" charset="0"/>
                                </a:rPr>
                                <m:t>2</m:t>
                              </m:r>
                            </m:sup>
                          </m:sSubSup>
                        </m:e>
                      </m:d>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𝐸</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𝑗</m:t>
                          </m:r>
                        </m:sub>
                        <m:sup>
                          <m:r>
                            <a:rPr kumimoji="1" lang="en-US" altLang="ja-JP" b="0" i="1" smtClean="0">
                              <a:latin typeface="Cambria Math" panose="02040503050406030204" pitchFamily="18" charset="0"/>
                              <a:ea typeface="Cambria Math" panose="02040503050406030204" pitchFamily="18" charset="0"/>
                            </a:rPr>
                            <m:t>𝐴</m:t>
                          </m:r>
                        </m:sup>
                      </m:sSubSup>
                      <m:r>
                        <a:rPr kumimoji="1" lang="en-US" altLang="ja-JP"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𝐸</m:t>
                          </m:r>
                        </m:e>
                        <m:sup>
                          <m:r>
                            <a:rPr lang="en-US" altLang="ja-JP" i="1">
                              <a:latin typeface="Cambria Math" panose="02040503050406030204" pitchFamily="18" charset="0"/>
                              <a:ea typeface="Cambria Math" panose="02040503050406030204" pitchFamily="18" charset="0"/>
                            </a:rPr>
                            <m:t>′</m:t>
                          </m:r>
                        </m:sup>
                      </m:sSup>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up>
                          <m:r>
                            <a:rPr lang="en-US" altLang="ja-JP" b="0" i="1" smtClean="0">
                              <a:latin typeface="Cambria Math" panose="02040503050406030204" pitchFamily="18" charset="0"/>
                              <a:ea typeface="Cambria Math" panose="02040503050406030204" pitchFamily="18" charset="0"/>
                            </a:rPr>
                            <m:t>𝐵</m:t>
                          </m:r>
                        </m:sup>
                      </m:sSubSup>
                      <m:r>
                        <a:rPr lang="en-US" altLang="ja-JP" i="1">
                          <a:latin typeface="Cambria Math" panose="02040503050406030204" pitchFamily="18" charset="0"/>
                          <a:ea typeface="Cambria Math" panose="02040503050406030204" pitchFamily="18" charset="0"/>
                        </a:rPr>
                        <m:t>=0</m:t>
                      </m:r>
                    </m:oMath>
                  </m:oMathPara>
                </a14:m>
                <a:endParaRPr kumimoji="1" lang="ja-JP" altLang="en-US" dirty="0"/>
              </a:p>
            </p:txBody>
          </p:sp>
        </mc:Choice>
        <mc:Fallback xmlns="">
          <p:sp>
            <p:nvSpPr>
              <p:cNvPr id="13" name="四角形: 角を丸くする 12">
                <a:extLst>
                  <a:ext uri="{FF2B5EF4-FFF2-40B4-BE49-F238E27FC236}">
                    <a16:creationId xmlns:a16="http://schemas.microsoft.com/office/drawing/2014/main" id="{DC2C337B-5C30-4BB5-8D11-65B280CF4E9B}"/>
                  </a:ext>
                </a:extLst>
              </p:cNvPr>
              <p:cNvSpPr>
                <a:spLocks noRot="1" noChangeAspect="1" noMove="1" noResize="1" noEditPoints="1" noAdjustHandles="1" noChangeArrowheads="1" noChangeShapeType="1" noTextEdit="1"/>
              </p:cNvSpPr>
              <p:nvPr/>
            </p:nvSpPr>
            <p:spPr>
              <a:xfrm>
                <a:off x="5606835" y="1406471"/>
                <a:ext cx="3045678" cy="1014937"/>
              </a:xfrm>
              <a:prstGeom prst="roundRect">
                <a:avLst/>
              </a:prstGeom>
              <a:blipFill>
                <a:blip r:embed="rId2"/>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𝑥</m:t>
                        </m:r>
                      </m:e>
                      <m:sup>
                        <m:r>
                          <a:rPr kumimoji="1" lang="en-US" altLang="ja-JP" sz="2000" b="0" i="1" smtClean="0">
                            <a:latin typeface="Cambria Math" panose="02040503050406030204" pitchFamily="18" charset="0"/>
                          </a:rPr>
                          <m:t>𝐴</m:t>
                        </m:r>
                      </m:sup>
                    </m:sSup>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pic>
        <p:nvPicPr>
          <p:cNvPr id="6" name="図 5">
            <a:extLst>
              <a:ext uri="{FF2B5EF4-FFF2-40B4-BE49-F238E27FC236}">
                <a16:creationId xmlns:a16="http://schemas.microsoft.com/office/drawing/2014/main" id="{6C9F7056-EFD4-4C7E-8CE7-2763135FBE74}"/>
              </a:ext>
            </a:extLst>
          </p:cNvPr>
          <p:cNvPicPr>
            <a:picLocks noChangeAspect="1"/>
          </p:cNvPicPr>
          <p:nvPr/>
        </p:nvPicPr>
        <p:blipFill>
          <a:blip r:embed="rId4"/>
          <a:stretch>
            <a:fillRect/>
          </a:stretch>
        </p:blipFill>
        <p:spPr>
          <a:xfrm>
            <a:off x="1557684" y="1832872"/>
            <a:ext cx="2811116" cy="4211329"/>
          </a:xfrm>
          <a:prstGeom prst="rect">
            <a:avLst/>
          </a:prstGeom>
        </p:spPr>
      </p:pic>
    </p:spTree>
    <p:extLst>
      <p:ext uri="{BB962C8B-B14F-4D97-AF65-F5344CB8AC3E}">
        <p14:creationId xmlns:p14="http://schemas.microsoft.com/office/powerpoint/2010/main" val="1941831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bg1">
                    <a:lumMod val="85000"/>
                  </a:schemeClr>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269640" y="6176682"/>
            <a:ext cx="1018825" cy="369332"/>
          </a:xfrm>
          <a:prstGeom prst="rect">
            <a:avLst/>
          </a:prstGeom>
          <a:noFill/>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960063" y="6179896"/>
            <a:ext cx="1018825" cy="369332"/>
          </a:xfrm>
          <a:prstGeom prst="rect">
            <a:avLst/>
          </a:prstGeom>
          <a:noFill/>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3" name="楕円 2">
            <a:extLst>
              <a:ext uri="{FF2B5EF4-FFF2-40B4-BE49-F238E27FC236}">
                <a16:creationId xmlns:a16="http://schemas.microsoft.com/office/drawing/2014/main" id="{E8256AD1-55FD-49AB-8584-C92B0C7F7848}"/>
              </a:ext>
            </a:extLst>
          </p:cNvPr>
          <p:cNvSpPr/>
          <p:nvPr/>
        </p:nvSpPr>
        <p:spPr>
          <a:xfrm>
            <a:off x="519289" y="1693333"/>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BC9F8D49-E162-48B5-A460-7ECA867670FC}"/>
              </a:ext>
            </a:extLst>
          </p:cNvPr>
          <p:cNvSpPr/>
          <p:nvPr/>
        </p:nvSpPr>
        <p:spPr>
          <a:xfrm>
            <a:off x="500902" y="3194218"/>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13C5B5B9-D923-4454-9590-E0324E01C67B}"/>
              </a:ext>
            </a:extLst>
          </p:cNvPr>
          <p:cNvSpPr/>
          <p:nvPr/>
        </p:nvSpPr>
        <p:spPr>
          <a:xfrm>
            <a:off x="6202228" y="1688502"/>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A9EE52F-CA1D-4646-AA39-9119B8E1B180}"/>
              </a:ext>
            </a:extLst>
          </p:cNvPr>
          <p:cNvSpPr/>
          <p:nvPr/>
        </p:nvSpPr>
        <p:spPr>
          <a:xfrm>
            <a:off x="6202228" y="3196536"/>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822CAC11-95CC-42AE-8A04-FA3CC00585B1}"/>
              </a:ext>
            </a:extLst>
          </p:cNvPr>
          <p:cNvSpPr/>
          <p:nvPr/>
        </p:nvSpPr>
        <p:spPr>
          <a:xfrm>
            <a:off x="3428493" y="168724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615C2AD-AF13-4166-9AFF-E9BAE234EFEB}"/>
              </a:ext>
            </a:extLst>
          </p:cNvPr>
          <p:cNvSpPr/>
          <p:nvPr/>
        </p:nvSpPr>
        <p:spPr>
          <a:xfrm>
            <a:off x="3426552" y="319946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9B2F7371-6EC2-4B4E-A3F0-08589EA20929}"/>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D8F54201-C545-4B7A-AFAE-48F69465D2F2}"/>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485758D7-594D-476D-BB0F-954F7F7E59B4}"/>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755463A3-F56D-4DD1-862D-759051BD3142}"/>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B66F7603-A7C0-44D4-AB1E-5ADF89223831}"/>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2C00FCA3-3BED-475D-8B3A-9E919923BAB1}"/>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91B48155-5F97-4D17-913D-FBBB6E3DA14E}"/>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9B4F3208-D5CD-4305-9160-26E90B2F9FF2}"/>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72A35A49-F022-449D-A953-C45F98C9E3E5}"/>
              </a:ext>
            </a:extLst>
          </p:cNvPr>
          <p:cNvCxnSpPr>
            <a:stCxn id="3" idx="4"/>
            <a:endCxn id="50" idx="0"/>
          </p:cNvCxnSpPr>
          <p:nvPr/>
        </p:nvCxnSpPr>
        <p:spPr>
          <a:xfrm flipH="1">
            <a:off x="1843641" y="2709319"/>
            <a:ext cx="18387" cy="484899"/>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98A5263-D26C-4C7C-8F92-7826750021C9}"/>
              </a:ext>
            </a:extLst>
          </p:cNvPr>
          <p:cNvCxnSpPr>
            <a:stCxn id="53" idx="4"/>
            <a:endCxn id="56" idx="0"/>
          </p:cNvCxnSpPr>
          <p:nvPr/>
        </p:nvCxnSpPr>
        <p:spPr>
          <a:xfrm>
            <a:off x="7544967" y="2704488"/>
            <a:ext cx="0" cy="49204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フリーフォーム: 図形 31">
            <a:extLst>
              <a:ext uri="{FF2B5EF4-FFF2-40B4-BE49-F238E27FC236}">
                <a16:creationId xmlns:a16="http://schemas.microsoft.com/office/drawing/2014/main" id="{37E2CC41-839A-4462-9368-77D01E21DEF9}"/>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四角形: 角を丸くする 12">
                <a:extLst>
                  <a:ext uri="{FF2B5EF4-FFF2-40B4-BE49-F238E27FC236}">
                    <a16:creationId xmlns:a16="http://schemas.microsoft.com/office/drawing/2014/main" id="{DC2C337B-5C30-4BB5-8D11-65B280CF4E9B}"/>
                  </a:ext>
                </a:extLst>
              </p:cNvPr>
              <p:cNvSpPr/>
              <p:nvPr/>
            </p:nvSpPr>
            <p:spPr>
              <a:xfrm>
                <a:off x="5621757" y="5111956"/>
                <a:ext cx="3045678" cy="1014937"/>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1</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1</m:t>
                              </m:r>
                            </m:sup>
                          </m:sSubSup>
                        </m:e>
                      </m:d>
                      <m:r>
                        <a:rPr kumimoji="1"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b="0" i="1" smtClean="0">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b="0" i="1" smtClean="0">
                                  <a:latin typeface="Cambria Math" panose="02040503050406030204" pitchFamily="18" charset="0"/>
                                </a:rPr>
                                <m:t>2</m:t>
                              </m:r>
                            </m:sup>
                          </m:sSubSup>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Para>
                </a14:m>
                <a:endParaRPr kumimoji="1" lang="ja-JP" altLang="en-US" dirty="0"/>
              </a:p>
            </p:txBody>
          </p:sp>
        </mc:Choice>
        <mc:Fallback xmlns="">
          <p:sp>
            <p:nvSpPr>
              <p:cNvPr id="13" name="四角形: 角を丸くする 12">
                <a:extLst>
                  <a:ext uri="{FF2B5EF4-FFF2-40B4-BE49-F238E27FC236}">
                    <a16:creationId xmlns:a16="http://schemas.microsoft.com/office/drawing/2014/main" id="{DC2C337B-5C30-4BB5-8D11-65B280CF4E9B}"/>
                  </a:ext>
                </a:extLst>
              </p:cNvPr>
              <p:cNvSpPr>
                <a:spLocks noRot="1" noChangeAspect="1" noMove="1" noResize="1" noEditPoints="1" noAdjustHandles="1" noChangeArrowheads="1" noChangeShapeType="1" noTextEdit="1"/>
              </p:cNvSpPr>
              <p:nvPr/>
            </p:nvSpPr>
            <p:spPr>
              <a:xfrm>
                <a:off x="5621757" y="5111956"/>
                <a:ext cx="3045678" cy="1014937"/>
              </a:xfrm>
              <a:prstGeom prst="roundRect">
                <a:avLst/>
              </a:prstGeom>
              <a:blipFill>
                <a:blip r:embed="rId21"/>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41FD6AC-9FC0-483C-99EB-3FE79D070733}"/>
                  </a:ext>
                </a:extLst>
              </p:cNvPr>
              <p:cNvSpPr txBox="1"/>
              <p:nvPr/>
            </p:nvSpPr>
            <p:spPr>
              <a:xfrm>
                <a:off x="5835845" y="5478935"/>
                <a:ext cx="541867"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𝑖</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041FD6AC-9FC0-483C-99EB-3FE79D070733}"/>
                  </a:ext>
                </a:extLst>
              </p:cNvPr>
              <p:cNvSpPr txBox="1">
                <a:spLocks noRot="1" noChangeAspect="1" noMove="1" noResize="1" noEditPoints="1" noAdjustHandles="1" noChangeArrowheads="1" noChangeShapeType="1" noTextEdit="1"/>
              </p:cNvSpPr>
              <p:nvPr/>
            </p:nvSpPr>
            <p:spPr>
              <a:xfrm>
                <a:off x="5835845" y="5478935"/>
                <a:ext cx="541867" cy="369397"/>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5" name="テキスト ボックス 74">
                <a:extLst>
                  <a:ext uri="{FF2B5EF4-FFF2-40B4-BE49-F238E27FC236}">
                    <a16:creationId xmlns:a16="http://schemas.microsoft.com/office/drawing/2014/main" id="{2AC6AE12-3763-4E90-B9D0-0A512CB1491D}"/>
                  </a:ext>
                </a:extLst>
              </p:cNvPr>
              <p:cNvSpPr txBox="1"/>
              <p:nvPr/>
            </p:nvSpPr>
            <p:spPr>
              <a:xfrm>
                <a:off x="7907219" y="5478935"/>
                <a:ext cx="5418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𝐸</m:t>
                      </m:r>
                    </m:oMath>
                  </m:oMathPara>
                </a14:m>
                <a:endParaRPr kumimoji="1" lang="ja-JP" altLang="en-US" dirty="0"/>
              </a:p>
            </p:txBody>
          </p:sp>
        </mc:Choice>
        <mc:Fallback>
          <p:sp>
            <p:nvSpPr>
              <p:cNvPr id="75" name="テキスト ボックス 74">
                <a:extLst>
                  <a:ext uri="{FF2B5EF4-FFF2-40B4-BE49-F238E27FC236}">
                    <a16:creationId xmlns:a16="http://schemas.microsoft.com/office/drawing/2014/main" id="{2AC6AE12-3763-4E90-B9D0-0A512CB1491D}"/>
                  </a:ext>
                </a:extLst>
              </p:cNvPr>
              <p:cNvSpPr txBox="1">
                <a:spLocks noRot="1" noChangeAspect="1" noMove="1" noResize="1" noEditPoints="1" noAdjustHandles="1" noChangeArrowheads="1" noChangeShapeType="1" noTextEdit="1"/>
              </p:cNvSpPr>
              <p:nvPr/>
            </p:nvSpPr>
            <p:spPr>
              <a:xfrm>
                <a:off x="7907219" y="5478935"/>
                <a:ext cx="541867" cy="369332"/>
              </a:xfrm>
              <a:prstGeom prst="rect">
                <a:avLst/>
              </a:prstGeom>
              <a:blipFill>
                <a:blip r:embed="rId23"/>
                <a:stretch>
                  <a:fillRect/>
                </a:stretch>
              </a:blipFill>
            </p:spPr>
            <p:txBody>
              <a:bodyPr/>
              <a:lstStyle/>
              <a:p>
                <a:r>
                  <a:rPr lang="ja-JP" altLang="en-US">
                    <a:noFill/>
                  </a:rPr>
                  <a:t> </a:t>
                </a:r>
              </a:p>
            </p:txBody>
          </p:sp>
        </mc:Fallback>
      </mc:AlternateContent>
      <p:sp>
        <p:nvSpPr>
          <p:cNvPr id="76" name="テキスト ボックス 75">
            <a:extLst>
              <a:ext uri="{FF2B5EF4-FFF2-40B4-BE49-F238E27FC236}">
                <a16:creationId xmlns:a16="http://schemas.microsoft.com/office/drawing/2014/main" id="{96B1715A-769E-401D-A4E9-E40D2B25DCCE}"/>
              </a:ext>
            </a:extLst>
          </p:cNvPr>
          <p:cNvSpPr txBox="1"/>
          <p:nvPr/>
        </p:nvSpPr>
        <p:spPr>
          <a:xfrm>
            <a:off x="4727905" y="2129469"/>
            <a:ext cx="815788" cy="338554"/>
          </a:xfrm>
          <a:prstGeom prst="rect">
            <a:avLst/>
          </a:prstGeom>
          <a:noFill/>
        </p:spPr>
        <p:txBody>
          <a:bodyPr wrap="square" rtlCol="0">
            <a:spAutoFit/>
          </a:bodyPr>
          <a:lstStyle/>
          <a:p>
            <a:r>
              <a:rPr kumimoji="1" lang="ja-JP" altLang="en-US" sz="1600" dirty="0">
                <a:solidFill>
                  <a:schemeClr val="bg1">
                    <a:lumMod val="85000"/>
                  </a:schemeClr>
                </a:solidFill>
              </a:rPr>
              <a:t>・・・</a:t>
            </a:r>
          </a:p>
        </p:txBody>
      </p:sp>
      <p:sp>
        <p:nvSpPr>
          <p:cNvPr id="78" name="テキスト ボックス 77">
            <a:extLst>
              <a:ext uri="{FF2B5EF4-FFF2-40B4-BE49-F238E27FC236}">
                <a16:creationId xmlns:a16="http://schemas.microsoft.com/office/drawing/2014/main" id="{424DC8B7-24BA-40E9-8F8A-36F5DCE2F2CD}"/>
              </a:ext>
            </a:extLst>
          </p:cNvPr>
          <p:cNvSpPr txBox="1"/>
          <p:nvPr/>
        </p:nvSpPr>
        <p:spPr>
          <a:xfrm>
            <a:off x="4740660" y="3577325"/>
            <a:ext cx="815788" cy="338554"/>
          </a:xfrm>
          <a:prstGeom prst="rect">
            <a:avLst/>
          </a:prstGeom>
          <a:noFill/>
        </p:spPr>
        <p:txBody>
          <a:bodyPr wrap="square" rtlCol="0">
            <a:spAutoFit/>
          </a:bodyPr>
          <a:lstStyle/>
          <a:p>
            <a:r>
              <a:rPr kumimoji="1" lang="ja-JP" altLang="en-US" sz="1600" dirty="0">
                <a:solidFill>
                  <a:schemeClr val="bg1">
                    <a:lumMod val="85000"/>
                  </a:schemeClr>
                </a:solidFill>
              </a:rPr>
              <a:t>・・・</a:t>
            </a:r>
          </a:p>
        </p:txBody>
      </p:sp>
    </p:spTree>
    <p:extLst>
      <p:ext uri="{BB962C8B-B14F-4D97-AF65-F5344CB8AC3E}">
        <p14:creationId xmlns:p14="http://schemas.microsoft.com/office/powerpoint/2010/main" val="1866041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bg1">
                    <a:lumMod val="85000"/>
                  </a:schemeClr>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269640" y="6176682"/>
            <a:ext cx="1018825" cy="369332"/>
          </a:xfrm>
          <a:prstGeom prst="rect">
            <a:avLst/>
          </a:prstGeom>
          <a:noFill/>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960063" y="6179896"/>
            <a:ext cx="1018825" cy="369332"/>
          </a:xfrm>
          <a:prstGeom prst="rect">
            <a:avLst/>
          </a:prstGeom>
          <a:noFill/>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3" name="楕円 2">
            <a:extLst>
              <a:ext uri="{FF2B5EF4-FFF2-40B4-BE49-F238E27FC236}">
                <a16:creationId xmlns:a16="http://schemas.microsoft.com/office/drawing/2014/main" id="{E8256AD1-55FD-49AB-8584-C92B0C7F7848}"/>
              </a:ext>
            </a:extLst>
          </p:cNvPr>
          <p:cNvSpPr/>
          <p:nvPr/>
        </p:nvSpPr>
        <p:spPr>
          <a:xfrm>
            <a:off x="519289" y="1693333"/>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BC9F8D49-E162-48B5-A460-7ECA867670FC}"/>
              </a:ext>
            </a:extLst>
          </p:cNvPr>
          <p:cNvSpPr/>
          <p:nvPr/>
        </p:nvSpPr>
        <p:spPr>
          <a:xfrm>
            <a:off x="500902" y="3194218"/>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13C5B5B9-D923-4454-9590-E0324E01C67B}"/>
              </a:ext>
            </a:extLst>
          </p:cNvPr>
          <p:cNvSpPr/>
          <p:nvPr/>
        </p:nvSpPr>
        <p:spPr>
          <a:xfrm>
            <a:off x="6202228" y="1688502"/>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A9EE52F-CA1D-4646-AA39-9119B8E1B180}"/>
              </a:ext>
            </a:extLst>
          </p:cNvPr>
          <p:cNvSpPr/>
          <p:nvPr/>
        </p:nvSpPr>
        <p:spPr>
          <a:xfrm>
            <a:off x="6202228" y="3196536"/>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822CAC11-95CC-42AE-8A04-FA3CC00585B1}"/>
              </a:ext>
            </a:extLst>
          </p:cNvPr>
          <p:cNvSpPr/>
          <p:nvPr/>
        </p:nvSpPr>
        <p:spPr>
          <a:xfrm>
            <a:off x="3428493" y="168724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615C2AD-AF13-4166-9AFF-E9BAE234EFEB}"/>
              </a:ext>
            </a:extLst>
          </p:cNvPr>
          <p:cNvSpPr/>
          <p:nvPr/>
        </p:nvSpPr>
        <p:spPr>
          <a:xfrm>
            <a:off x="3426552" y="319946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9B2F7371-6EC2-4B4E-A3F0-08589EA20929}"/>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D8F54201-C545-4B7A-AFAE-48F69465D2F2}"/>
              </a:ext>
            </a:extLst>
          </p:cNvPr>
          <p:cNvSpPr/>
          <p:nvPr/>
        </p:nvSpPr>
        <p:spPr>
          <a:xfrm>
            <a:off x="179513" y="2573867"/>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485758D7-594D-476D-BB0F-954F7F7E59B4}"/>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755463A3-F56D-4DD1-862D-759051BD3142}"/>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B66F7603-A7C0-44D4-AB1E-5ADF89223831}"/>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2C00FCA3-3BED-475D-8B3A-9E919923BAB1}"/>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91B48155-5F97-4D17-913D-FBBB6E3DA14E}"/>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9B4F3208-D5CD-4305-9160-26E90B2F9FF2}"/>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72A35A49-F022-449D-A953-C45F98C9E3E5}"/>
              </a:ext>
            </a:extLst>
          </p:cNvPr>
          <p:cNvCxnSpPr>
            <a:stCxn id="3" idx="4"/>
            <a:endCxn id="50" idx="0"/>
          </p:cNvCxnSpPr>
          <p:nvPr/>
        </p:nvCxnSpPr>
        <p:spPr>
          <a:xfrm flipH="1">
            <a:off x="1843641" y="2709319"/>
            <a:ext cx="18387" cy="484899"/>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98A5263-D26C-4C7C-8F92-7826750021C9}"/>
              </a:ext>
            </a:extLst>
          </p:cNvPr>
          <p:cNvCxnSpPr>
            <a:stCxn id="53" idx="4"/>
            <a:endCxn id="56" idx="0"/>
          </p:cNvCxnSpPr>
          <p:nvPr/>
        </p:nvCxnSpPr>
        <p:spPr>
          <a:xfrm>
            <a:off x="7544967" y="2704488"/>
            <a:ext cx="0" cy="49204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フリーフォーム: 図形 31">
            <a:extLst>
              <a:ext uri="{FF2B5EF4-FFF2-40B4-BE49-F238E27FC236}">
                <a16:creationId xmlns:a16="http://schemas.microsoft.com/office/drawing/2014/main" id="{37E2CC41-839A-4462-9368-77D01E21DEF9}"/>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四角形: 角を丸くする 12">
                <a:extLst>
                  <a:ext uri="{FF2B5EF4-FFF2-40B4-BE49-F238E27FC236}">
                    <a16:creationId xmlns:a16="http://schemas.microsoft.com/office/drawing/2014/main" id="{DC2C337B-5C30-4BB5-8D11-65B280CF4E9B}"/>
                  </a:ext>
                </a:extLst>
              </p:cNvPr>
              <p:cNvSpPr/>
              <p:nvPr/>
            </p:nvSpPr>
            <p:spPr>
              <a:xfrm>
                <a:off x="5621757" y="5111956"/>
                <a:ext cx="3045678" cy="1014937"/>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1</m:t>
                              </m:r>
                            </m:sup>
                          </m:sSubSup>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b="0" i="1" smtClean="0">
                                  <a:latin typeface="Cambria Math" panose="02040503050406030204" pitchFamily="18" charset="0"/>
                                </a:rPr>
                                <m:t>2</m:t>
                              </m:r>
                            </m:sup>
                          </m:sSubSup>
                          <m:r>
                            <a:rPr lang="en-US" altLang="ja-JP" i="1">
                              <a:latin typeface="Cambria Math" panose="02040503050406030204" pitchFamily="18" charset="0"/>
                            </a:rPr>
                            <m:t>, </m:t>
                          </m:r>
                          <m:r>
                            <a:rPr lang="en-US" altLang="ja-JP" i="1" smtClean="0">
                              <a:latin typeface="Cambria Math" panose="02040503050406030204" pitchFamily="18" charset="0"/>
                            </a:rPr>
                            <m:t>𝑠</m:t>
                          </m:r>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b="0" i="1" smtClean="0">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b="0" i="1" smtClean="0">
                              <a:latin typeface="Cambria Math" panose="02040503050406030204" pitchFamily="18" charset="0"/>
                            </a:rPr>
                            <m:t>𝑠</m:t>
                          </m:r>
                        </m:e>
                      </m:d>
                    </m:oMath>
                  </m:oMathPara>
                </a14:m>
                <a:endParaRPr kumimoji="1" lang="ja-JP" altLang="en-US" dirty="0"/>
              </a:p>
            </p:txBody>
          </p:sp>
        </mc:Choice>
        <mc:Fallback xmlns="">
          <p:sp>
            <p:nvSpPr>
              <p:cNvPr id="13" name="四角形: 角を丸くする 12">
                <a:extLst>
                  <a:ext uri="{FF2B5EF4-FFF2-40B4-BE49-F238E27FC236}">
                    <a16:creationId xmlns:a16="http://schemas.microsoft.com/office/drawing/2014/main" id="{DC2C337B-5C30-4BB5-8D11-65B280CF4E9B}"/>
                  </a:ext>
                </a:extLst>
              </p:cNvPr>
              <p:cNvSpPr>
                <a:spLocks noRot="1" noChangeAspect="1" noMove="1" noResize="1" noEditPoints="1" noAdjustHandles="1" noChangeArrowheads="1" noChangeShapeType="1" noTextEdit="1"/>
              </p:cNvSpPr>
              <p:nvPr/>
            </p:nvSpPr>
            <p:spPr>
              <a:xfrm>
                <a:off x="5621757" y="5111956"/>
                <a:ext cx="3045678" cy="1014937"/>
              </a:xfrm>
              <a:prstGeom prst="roundRect">
                <a:avLst/>
              </a:prstGeom>
              <a:blipFill>
                <a:blip r:embed="rId21"/>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41FD6AC-9FC0-483C-99EB-3FE79D070733}"/>
                  </a:ext>
                </a:extLst>
              </p:cNvPr>
              <p:cNvSpPr txBox="1"/>
              <p:nvPr/>
            </p:nvSpPr>
            <p:spPr>
              <a:xfrm>
                <a:off x="5835845" y="5478935"/>
                <a:ext cx="541867"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𝑖</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041FD6AC-9FC0-483C-99EB-3FE79D070733}"/>
                  </a:ext>
                </a:extLst>
              </p:cNvPr>
              <p:cNvSpPr txBox="1">
                <a:spLocks noRot="1" noChangeAspect="1" noMove="1" noResize="1" noEditPoints="1" noAdjustHandles="1" noChangeArrowheads="1" noChangeShapeType="1" noTextEdit="1"/>
              </p:cNvSpPr>
              <p:nvPr/>
            </p:nvSpPr>
            <p:spPr>
              <a:xfrm>
                <a:off x="5835845" y="5478935"/>
                <a:ext cx="541867" cy="369397"/>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5" name="テキスト ボックス 74">
                <a:extLst>
                  <a:ext uri="{FF2B5EF4-FFF2-40B4-BE49-F238E27FC236}">
                    <a16:creationId xmlns:a16="http://schemas.microsoft.com/office/drawing/2014/main" id="{2AC6AE12-3763-4E90-B9D0-0A512CB1491D}"/>
                  </a:ext>
                </a:extLst>
              </p:cNvPr>
              <p:cNvSpPr txBox="1"/>
              <p:nvPr/>
            </p:nvSpPr>
            <p:spPr>
              <a:xfrm>
                <a:off x="7907219" y="5478935"/>
                <a:ext cx="5418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𝐸</m:t>
                      </m:r>
                    </m:oMath>
                  </m:oMathPara>
                </a14:m>
                <a:endParaRPr kumimoji="1" lang="ja-JP" altLang="en-US" dirty="0"/>
              </a:p>
            </p:txBody>
          </p:sp>
        </mc:Choice>
        <mc:Fallback>
          <p:sp>
            <p:nvSpPr>
              <p:cNvPr id="75" name="テキスト ボックス 74">
                <a:extLst>
                  <a:ext uri="{FF2B5EF4-FFF2-40B4-BE49-F238E27FC236}">
                    <a16:creationId xmlns:a16="http://schemas.microsoft.com/office/drawing/2014/main" id="{2AC6AE12-3763-4E90-B9D0-0A512CB1491D}"/>
                  </a:ext>
                </a:extLst>
              </p:cNvPr>
              <p:cNvSpPr txBox="1">
                <a:spLocks noRot="1" noChangeAspect="1" noMove="1" noResize="1" noEditPoints="1" noAdjustHandles="1" noChangeArrowheads="1" noChangeShapeType="1" noTextEdit="1"/>
              </p:cNvSpPr>
              <p:nvPr/>
            </p:nvSpPr>
            <p:spPr>
              <a:xfrm>
                <a:off x="7907219" y="5478935"/>
                <a:ext cx="541867" cy="369332"/>
              </a:xfrm>
              <a:prstGeom prst="rect">
                <a:avLst/>
              </a:prstGeom>
              <a:blipFill>
                <a:blip r:embed="rId23"/>
                <a:stretch>
                  <a:fillRect/>
                </a:stretch>
              </a:blipFill>
            </p:spPr>
            <p:txBody>
              <a:bodyPr/>
              <a:lstStyle/>
              <a:p>
                <a:r>
                  <a:rPr lang="ja-JP" altLang="en-US">
                    <a:noFill/>
                  </a:rPr>
                  <a:t> </a:t>
                </a:r>
              </a:p>
            </p:txBody>
          </p:sp>
        </mc:Fallback>
      </mc:AlternateContent>
      <p:sp>
        <p:nvSpPr>
          <p:cNvPr id="76" name="テキスト ボックス 75">
            <a:extLst>
              <a:ext uri="{FF2B5EF4-FFF2-40B4-BE49-F238E27FC236}">
                <a16:creationId xmlns:a16="http://schemas.microsoft.com/office/drawing/2014/main" id="{E4B1AAD1-11F4-4FF3-B49D-34415E590FFB}"/>
              </a:ext>
            </a:extLst>
          </p:cNvPr>
          <p:cNvSpPr txBox="1"/>
          <p:nvPr/>
        </p:nvSpPr>
        <p:spPr>
          <a:xfrm>
            <a:off x="4740660" y="3577325"/>
            <a:ext cx="815788" cy="338554"/>
          </a:xfrm>
          <a:prstGeom prst="rect">
            <a:avLst/>
          </a:prstGeom>
          <a:noFill/>
        </p:spPr>
        <p:txBody>
          <a:bodyPr wrap="square" rtlCol="0">
            <a:spAutoFit/>
          </a:bodyPr>
          <a:lstStyle/>
          <a:p>
            <a:r>
              <a:rPr kumimoji="1" lang="ja-JP" altLang="en-US" sz="1600" dirty="0">
                <a:solidFill>
                  <a:schemeClr val="bg1">
                    <a:lumMod val="85000"/>
                  </a:schemeClr>
                </a:solidFill>
              </a:rPr>
              <a:t>・・・</a:t>
            </a:r>
          </a:p>
        </p:txBody>
      </p:sp>
      <p:sp>
        <p:nvSpPr>
          <p:cNvPr id="78" name="テキスト ボックス 77">
            <a:extLst>
              <a:ext uri="{FF2B5EF4-FFF2-40B4-BE49-F238E27FC236}">
                <a16:creationId xmlns:a16="http://schemas.microsoft.com/office/drawing/2014/main" id="{66567803-BEC1-4813-B234-7FF09ECB3C89}"/>
              </a:ext>
            </a:extLst>
          </p:cNvPr>
          <p:cNvSpPr txBox="1"/>
          <p:nvPr/>
        </p:nvSpPr>
        <p:spPr>
          <a:xfrm>
            <a:off x="4727905" y="2129469"/>
            <a:ext cx="815788" cy="338554"/>
          </a:xfrm>
          <a:prstGeom prst="rect">
            <a:avLst/>
          </a:prstGeom>
          <a:noFill/>
        </p:spPr>
        <p:txBody>
          <a:bodyPr wrap="square" rtlCol="0">
            <a:spAutoFit/>
          </a:bodyPr>
          <a:lstStyle/>
          <a:p>
            <a:r>
              <a:rPr kumimoji="1" lang="ja-JP" altLang="en-US" sz="1600" dirty="0">
                <a:solidFill>
                  <a:schemeClr val="bg1">
                    <a:lumMod val="85000"/>
                  </a:schemeClr>
                </a:solidFill>
              </a:rPr>
              <a:t>・・・</a:t>
            </a:r>
          </a:p>
        </p:txBody>
      </p:sp>
    </p:spTree>
    <p:extLst>
      <p:ext uri="{BB962C8B-B14F-4D97-AF65-F5344CB8AC3E}">
        <p14:creationId xmlns:p14="http://schemas.microsoft.com/office/powerpoint/2010/main" val="3483719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endParaRPr kumimoji="1" lang="ja-JP" altLang="en-US"/>
          </a:p>
        </p:txBody>
      </p:sp>
    </p:spTree>
    <p:extLst>
      <p:ext uri="{BB962C8B-B14F-4D97-AF65-F5344CB8AC3E}">
        <p14:creationId xmlns:p14="http://schemas.microsoft.com/office/powerpoint/2010/main" val="4015732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82316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endParaRPr lang="en-US" altLang="ja-JP" dirty="0"/>
          </a:p>
          <a:p>
            <a:r>
              <a:rPr lang="ja-JP" altLang="en-US" dirty="0"/>
              <a:t>独立集合</a:t>
            </a:r>
            <a:r>
              <a:rPr lang="en-US" altLang="ja-JP" dirty="0"/>
              <a:t>:</a:t>
            </a:r>
            <a:r>
              <a:rPr lang="ja-JP" altLang="en-US" dirty="0"/>
              <a:t>各頂点が隣接していない頂点部分集合</a:t>
            </a:r>
            <a:endParaRPr lang="en-US" altLang="ja-JP" dirty="0"/>
          </a:p>
          <a:p>
            <a:pPr marL="0" indent="0">
              <a:buNone/>
            </a:pPr>
            <a:endParaRPr lang="en-US" altLang="ja-JP" dirty="0"/>
          </a:p>
          <a:p>
            <a:r>
              <a:rPr lang="ja-JP" altLang="en-US" dirty="0"/>
              <a:t>最大独立集合</a:t>
            </a:r>
            <a:r>
              <a:rPr lang="en-US" altLang="ja-JP" dirty="0"/>
              <a:t>:</a:t>
            </a:r>
            <a:br>
              <a:rPr lang="en-US" altLang="ja-JP" dirty="0"/>
            </a:br>
            <a:r>
              <a:rPr lang="ja-JP" altLang="en-US" dirty="0"/>
              <a:t>重みなしグラフ</a:t>
            </a:r>
            <a:r>
              <a:rPr lang="en-US" altLang="ja-JP" dirty="0"/>
              <a:t>-</a:t>
            </a:r>
            <a:r>
              <a:rPr lang="ja-JP" altLang="en-US" dirty="0"/>
              <a:t>頂点数が最も多い独立集合</a:t>
            </a:r>
            <a:br>
              <a:rPr lang="en-US" altLang="ja-JP" dirty="0"/>
            </a:br>
            <a:r>
              <a:rPr lang="ja-JP" altLang="en-US" dirty="0"/>
              <a:t>重み付きグラフ</a:t>
            </a:r>
            <a:r>
              <a:rPr lang="en-US" altLang="ja-JP" dirty="0"/>
              <a:t>-</a:t>
            </a:r>
            <a:r>
              <a:rPr lang="ja-JP" altLang="en-US" dirty="0"/>
              <a:t>合計重みが最も大きい独立集合</a:t>
            </a:r>
            <a:endParaRPr lang="en-US" altLang="ja-JP" dirty="0"/>
          </a:p>
          <a:p>
            <a:endParaRPr lang="en-US" altLang="ja-JP" dirty="0"/>
          </a:p>
        </p:txBody>
      </p:sp>
    </p:spTree>
    <p:extLst>
      <p:ext uri="{BB962C8B-B14F-4D97-AF65-F5344CB8AC3E}">
        <p14:creationId xmlns:p14="http://schemas.microsoft.com/office/powerpoint/2010/main" val="4116543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5119C-01E4-4E2F-ABE2-E8C8C583FA29}"/>
              </a:ext>
            </a:extLst>
          </p:cNvPr>
          <p:cNvSpPr>
            <a:spLocks noGrp="1"/>
          </p:cNvSpPr>
          <p:nvPr>
            <p:ph type="title"/>
          </p:nvPr>
        </p:nvSpPr>
        <p:spPr/>
        <p:txBody>
          <a:bodyPr/>
          <a:lstStyle/>
          <a:p>
            <a:r>
              <a:rPr lang="ja-JP" altLang="en-US" dirty="0"/>
              <a:t>独立集合</a:t>
            </a:r>
            <a:endParaRPr kumimoji="1" lang="ja-JP" altLang="en-US" dirty="0"/>
          </a:p>
        </p:txBody>
      </p:sp>
      <p:cxnSp>
        <p:nvCxnSpPr>
          <p:cNvPr id="12" name="直線コネクタ 11">
            <a:extLst>
              <a:ext uri="{FF2B5EF4-FFF2-40B4-BE49-F238E27FC236}">
                <a16:creationId xmlns:a16="http://schemas.microsoft.com/office/drawing/2014/main" id="{B86B5869-7147-4403-8D68-50FEF49040E1}"/>
              </a:ext>
            </a:extLst>
          </p:cNvPr>
          <p:cNvCxnSpPr/>
          <p:nvPr/>
        </p:nvCxnSpPr>
        <p:spPr>
          <a:xfrm>
            <a:off x="1120987" y="15323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CB329F2-26B4-4F35-A8EA-281B0CEFE421}"/>
              </a:ext>
            </a:extLst>
          </p:cNvPr>
          <p:cNvCxnSpPr/>
          <p:nvPr/>
        </p:nvCxnSpPr>
        <p:spPr>
          <a:xfrm flipV="1">
            <a:off x="1477398" y="14904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BDAEF61-3D37-4FBD-B70B-A3C8DEC2F937}"/>
              </a:ext>
            </a:extLst>
          </p:cNvPr>
          <p:cNvCxnSpPr/>
          <p:nvPr/>
        </p:nvCxnSpPr>
        <p:spPr>
          <a:xfrm>
            <a:off x="1477398"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8233E19-0D5C-4428-9BF9-E5CE5AFC6F8B}"/>
              </a:ext>
            </a:extLst>
          </p:cNvPr>
          <p:cNvCxnSpPr/>
          <p:nvPr/>
        </p:nvCxnSpPr>
        <p:spPr>
          <a:xfrm flipH="1">
            <a:off x="1120987"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78C7AB3-13B6-4CDE-81D8-B8BEE33891F0}"/>
              </a:ext>
            </a:extLst>
          </p:cNvPr>
          <p:cNvCxnSpPr/>
          <p:nvPr/>
        </p:nvCxnSpPr>
        <p:spPr>
          <a:xfrm>
            <a:off x="1486761" y="22104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99000D5F-B26F-4F1A-8212-E26AB774209A}"/>
              </a:ext>
            </a:extLst>
          </p:cNvPr>
          <p:cNvCxnSpPr/>
          <p:nvPr/>
        </p:nvCxnSpPr>
        <p:spPr>
          <a:xfrm flipH="1">
            <a:off x="760947" y="22104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925A0C5-4938-42D3-B7B4-6102F61B2C80}"/>
              </a:ext>
            </a:extLst>
          </p:cNvPr>
          <p:cNvCxnSpPr/>
          <p:nvPr/>
        </p:nvCxnSpPr>
        <p:spPr>
          <a:xfrm flipV="1">
            <a:off x="760947" y="15323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38280CC-B12B-4195-B26E-306F20136667}"/>
              </a:ext>
            </a:extLst>
          </p:cNvPr>
          <p:cNvCxnSpPr/>
          <p:nvPr/>
        </p:nvCxnSpPr>
        <p:spPr>
          <a:xfrm>
            <a:off x="760947" y="22104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E4AF1ED-7B74-45B4-BF45-3B003EE72307}"/>
              </a:ext>
            </a:extLst>
          </p:cNvPr>
          <p:cNvCxnSpPr/>
          <p:nvPr/>
        </p:nvCxnSpPr>
        <p:spPr>
          <a:xfrm>
            <a:off x="1846801" y="15284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31A4498-C634-4D5C-A02F-509F9741BFC3}"/>
              </a:ext>
            </a:extLst>
          </p:cNvPr>
          <p:cNvCxnSpPr/>
          <p:nvPr/>
        </p:nvCxnSpPr>
        <p:spPr>
          <a:xfrm flipH="1">
            <a:off x="1829127"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楕円 2">
            <a:extLst>
              <a:ext uri="{FF2B5EF4-FFF2-40B4-BE49-F238E27FC236}">
                <a16:creationId xmlns:a16="http://schemas.microsoft.com/office/drawing/2014/main" id="{4601C2BF-FB5C-442C-B4F2-B4A5C806696D}"/>
              </a:ext>
            </a:extLst>
          </p:cNvPr>
          <p:cNvSpPr/>
          <p:nvPr/>
        </p:nvSpPr>
        <p:spPr>
          <a:xfrm>
            <a:off x="940967"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楕円 3">
            <a:extLst>
              <a:ext uri="{FF2B5EF4-FFF2-40B4-BE49-F238E27FC236}">
                <a16:creationId xmlns:a16="http://schemas.microsoft.com/office/drawing/2014/main" id="{35D0CD8C-BAD5-42CF-8FF4-5635AFC7BB01}"/>
              </a:ext>
            </a:extLst>
          </p:cNvPr>
          <p:cNvSpPr/>
          <p:nvPr/>
        </p:nvSpPr>
        <p:spPr>
          <a:xfrm>
            <a:off x="1657418"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0" name="楕円 9">
            <a:extLst>
              <a:ext uri="{FF2B5EF4-FFF2-40B4-BE49-F238E27FC236}">
                <a16:creationId xmlns:a16="http://schemas.microsoft.com/office/drawing/2014/main" id="{FC12786D-1F97-4C16-90D9-BC78B3B73ABC}"/>
              </a:ext>
            </a:extLst>
          </p:cNvPr>
          <p:cNvSpPr/>
          <p:nvPr/>
        </p:nvSpPr>
        <p:spPr>
          <a:xfrm>
            <a:off x="2023192"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2AFD99F8-D9CB-45E9-925C-18371B56A365}"/>
              </a:ext>
            </a:extLst>
          </p:cNvPr>
          <p:cNvSpPr/>
          <p:nvPr/>
        </p:nvSpPr>
        <p:spPr>
          <a:xfrm>
            <a:off x="1657418"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F5DD559A-F2DE-461F-9C75-F779635500DF}"/>
              </a:ext>
            </a:extLst>
          </p:cNvPr>
          <p:cNvSpPr/>
          <p:nvPr/>
        </p:nvSpPr>
        <p:spPr>
          <a:xfrm>
            <a:off x="580927"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CAB89BCE-763F-4A36-A7D0-F7AFBD235AFA}"/>
              </a:ext>
            </a:extLst>
          </p:cNvPr>
          <p:cNvSpPr/>
          <p:nvPr/>
        </p:nvSpPr>
        <p:spPr>
          <a:xfrm>
            <a:off x="940967"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 name="楕円 4">
            <a:extLst>
              <a:ext uri="{FF2B5EF4-FFF2-40B4-BE49-F238E27FC236}">
                <a16:creationId xmlns:a16="http://schemas.microsoft.com/office/drawing/2014/main" id="{37DFB5AE-1F05-48C1-9A37-90AEE03056D0}"/>
              </a:ext>
            </a:extLst>
          </p:cNvPr>
          <p:cNvSpPr/>
          <p:nvPr/>
        </p:nvSpPr>
        <p:spPr>
          <a:xfrm>
            <a:off x="1297378"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8" name="直線コネクタ 47">
            <a:extLst>
              <a:ext uri="{FF2B5EF4-FFF2-40B4-BE49-F238E27FC236}">
                <a16:creationId xmlns:a16="http://schemas.microsoft.com/office/drawing/2014/main" id="{95C44992-BB17-4AC4-8C0F-A5FE69790C0A}"/>
              </a:ext>
            </a:extLst>
          </p:cNvPr>
          <p:cNvCxnSpPr/>
          <p:nvPr/>
        </p:nvCxnSpPr>
        <p:spPr>
          <a:xfrm>
            <a:off x="4617223" y="15323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894277E0-04BD-46A6-9226-C53060AADAE3}"/>
              </a:ext>
            </a:extLst>
          </p:cNvPr>
          <p:cNvCxnSpPr/>
          <p:nvPr/>
        </p:nvCxnSpPr>
        <p:spPr>
          <a:xfrm flipV="1">
            <a:off x="4973634" y="14904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370D886D-838A-42DA-B2F6-71F0DA3DB3F1}"/>
              </a:ext>
            </a:extLst>
          </p:cNvPr>
          <p:cNvCxnSpPr/>
          <p:nvPr/>
        </p:nvCxnSpPr>
        <p:spPr>
          <a:xfrm>
            <a:off x="4973634"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FBFFF06-E87F-4575-B4B7-16E44A659A58}"/>
              </a:ext>
            </a:extLst>
          </p:cNvPr>
          <p:cNvCxnSpPr/>
          <p:nvPr/>
        </p:nvCxnSpPr>
        <p:spPr>
          <a:xfrm flipH="1">
            <a:off x="4617223"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19772D0-FD1B-47E6-9BB8-ECBC5CBA0C0F}"/>
              </a:ext>
            </a:extLst>
          </p:cNvPr>
          <p:cNvCxnSpPr/>
          <p:nvPr/>
        </p:nvCxnSpPr>
        <p:spPr>
          <a:xfrm>
            <a:off x="4982997" y="22104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29944A1-5C68-45E8-B7E6-05C05E3194F6}"/>
              </a:ext>
            </a:extLst>
          </p:cNvPr>
          <p:cNvCxnSpPr/>
          <p:nvPr/>
        </p:nvCxnSpPr>
        <p:spPr>
          <a:xfrm flipH="1">
            <a:off x="4257183" y="22104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FBAA94F-9B23-4BBE-841C-AED7CA58A673}"/>
              </a:ext>
            </a:extLst>
          </p:cNvPr>
          <p:cNvCxnSpPr/>
          <p:nvPr/>
        </p:nvCxnSpPr>
        <p:spPr>
          <a:xfrm flipV="1">
            <a:off x="4257183" y="15323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D1DF0CC-B5CC-4BE9-A933-80F4C5C363E3}"/>
              </a:ext>
            </a:extLst>
          </p:cNvPr>
          <p:cNvCxnSpPr/>
          <p:nvPr/>
        </p:nvCxnSpPr>
        <p:spPr>
          <a:xfrm>
            <a:off x="4257183" y="22104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142AF39C-B6E9-4163-AC48-64DFD28AD7FD}"/>
              </a:ext>
            </a:extLst>
          </p:cNvPr>
          <p:cNvCxnSpPr/>
          <p:nvPr/>
        </p:nvCxnSpPr>
        <p:spPr>
          <a:xfrm>
            <a:off x="5343037" y="15284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B5B21131-D71F-4D17-9D6D-6AE816BEFE24}"/>
              </a:ext>
            </a:extLst>
          </p:cNvPr>
          <p:cNvCxnSpPr/>
          <p:nvPr/>
        </p:nvCxnSpPr>
        <p:spPr>
          <a:xfrm flipH="1">
            <a:off x="5325363"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楕円 57">
            <a:extLst>
              <a:ext uri="{FF2B5EF4-FFF2-40B4-BE49-F238E27FC236}">
                <a16:creationId xmlns:a16="http://schemas.microsoft.com/office/drawing/2014/main" id="{F2B1A305-9D48-44F1-BA72-79E24B11285C}"/>
              </a:ext>
            </a:extLst>
          </p:cNvPr>
          <p:cNvSpPr/>
          <p:nvPr/>
        </p:nvSpPr>
        <p:spPr>
          <a:xfrm>
            <a:off x="4437203" y="1357043"/>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50CBAB49-F83B-4995-A5E9-E19C77E67CBB}"/>
              </a:ext>
            </a:extLst>
          </p:cNvPr>
          <p:cNvSpPr/>
          <p:nvPr/>
        </p:nvSpPr>
        <p:spPr>
          <a:xfrm>
            <a:off x="5153654"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60" name="楕円 59">
            <a:extLst>
              <a:ext uri="{FF2B5EF4-FFF2-40B4-BE49-F238E27FC236}">
                <a16:creationId xmlns:a16="http://schemas.microsoft.com/office/drawing/2014/main" id="{657626EA-1432-4FEA-B188-1D79BA3C096C}"/>
              </a:ext>
            </a:extLst>
          </p:cNvPr>
          <p:cNvSpPr/>
          <p:nvPr/>
        </p:nvSpPr>
        <p:spPr>
          <a:xfrm>
            <a:off x="5519428" y="203515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3276332D-B8F6-4F53-B50C-E20643BD5862}"/>
              </a:ext>
            </a:extLst>
          </p:cNvPr>
          <p:cNvSpPr/>
          <p:nvPr/>
        </p:nvSpPr>
        <p:spPr>
          <a:xfrm>
            <a:off x="5153654"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2" name="楕円 61">
            <a:extLst>
              <a:ext uri="{FF2B5EF4-FFF2-40B4-BE49-F238E27FC236}">
                <a16:creationId xmlns:a16="http://schemas.microsoft.com/office/drawing/2014/main" id="{842298F1-32EA-45AF-9D79-AD2D1C75C104}"/>
              </a:ext>
            </a:extLst>
          </p:cNvPr>
          <p:cNvSpPr/>
          <p:nvPr/>
        </p:nvSpPr>
        <p:spPr>
          <a:xfrm>
            <a:off x="4077163"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楕円 62">
            <a:extLst>
              <a:ext uri="{FF2B5EF4-FFF2-40B4-BE49-F238E27FC236}">
                <a16:creationId xmlns:a16="http://schemas.microsoft.com/office/drawing/2014/main" id="{71EEFE45-310F-47C7-9947-2F1D66A5FF52}"/>
              </a:ext>
            </a:extLst>
          </p:cNvPr>
          <p:cNvSpPr/>
          <p:nvPr/>
        </p:nvSpPr>
        <p:spPr>
          <a:xfrm>
            <a:off x="4437203" y="262948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楕円 63">
            <a:extLst>
              <a:ext uri="{FF2B5EF4-FFF2-40B4-BE49-F238E27FC236}">
                <a16:creationId xmlns:a16="http://schemas.microsoft.com/office/drawing/2014/main" id="{30F9B39A-27D7-4EF9-BC06-23EDA2EF6A45}"/>
              </a:ext>
            </a:extLst>
          </p:cNvPr>
          <p:cNvSpPr/>
          <p:nvPr/>
        </p:nvSpPr>
        <p:spPr>
          <a:xfrm>
            <a:off x="4793614"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65" name="直線コネクタ 64">
            <a:extLst>
              <a:ext uri="{FF2B5EF4-FFF2-40B4-BE49-F238E27FC236}">
                <a16:creationId xmlns:a16="http://schemas.microsoft.com/office/drawing/2014/main" id="{076CF47E-9010-4E05-B144-5B278F6E0E76}"/>
              </a:ext>
            </a:extLst>
          </p:cNvPr>
          <p:cNvCxnSpPr/>
          <p:nvPr/>
        </p:nvCxnSpPr>
        <p:spPr>
          <a:xfrm>
            <a:off x="6731134" y="153235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011A3382-EA57-43F4-9B30-A39986A72027}"/>
              </a:ext>
            </a:extLst>
          </p:cNvPr>
          <p:cNvCxnSpPr/>
          <p:nvPr/>
        </p:nvCxnSpPr>
        <p:spPr>
          <a:xfrm flipV="1">
            <a:off x="7087545" y="149046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6FA67A59-EA41-4986-9C32-4EE0B87E49F2}"/>
              </a:ext>
            </a:extLst>
          </p:cNvPr>
          <p:cNvCxnSpPr/>
          <p:nvPr/>
        </p:nvCxnSpPr>
        <p:spPr>
          <a:xfrm>
            <a:off x="7087545"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651BF541-8BFA-4E3B-B100-82335C9FFAED}"/>
              </a:ext>
            </a:extLst>
          </p:cNvPr>
          <p:cNvCxnSpPr/>
          <p:nvPr/>
        </p:nvCxnSpPr>
        <p:spPr>
          <a:xfrm flipH="1">
            <a:off x="6731134"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13B1860-9253-4474-B2C8-376369D4D139}"/>
              </a:ext>
            </a:extLst>
          </p:cNvPr>
          <p:cNvCxnSpPr/>
          <p:nvPr/>
        </p:nvCxnSpPr>
        <p:spPr>
          <a:xfrm>
            <a:off x="7096908" y="221045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EB140D1A-9A30-4C47-8A9B-556CE286A543}"/>
              </a:ext>
            </a:extLst>
          </p:cNvPr>
          <p:cNvCxnSpPr/>
          <p:nvPr/>
        </p:nvCxnSpPr>
        <p:spPr>
          <a:xfrm flipH="1">
            <a:off x="6371094" y="221045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7B362DC-94F9-42A4-A161-94290D7065DD}"/>
              </a:ext>
            </a:extLst>
          </p:cNvPr>
          <p:cNvCxnSpPr/>
          <p:nvPr/>
        </p:nvCxnSpPr>
        <p:spPr>
          <a:xfrm flipV="1">
            <a:off x="6371094" y="153235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E65FD410-315B-43CA-811D-F73010EB242B}"/>
              </a:ext>
            </a:extLst>
          </p:cNvPr>
          <p:cNvCxnSpPr/>
          <p:nvPr/>
        </p:nvCxnSpPr>
        <p:spPr>
          <a:xfrm>
            <a:off x="6371094" y="221045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FB7FE3DE-3C1A-4BAA-8AAF-2651703F7A3C}"/>
              </a:ext>
            </a:extLst>
          </p:cNvPr>
          <p:cNvCxnSpPr/>
          <p:nvPr/>
        </p:nvCxnSpPr>
        <p:spPr>
          <a:xfrm>
            <a:off x="7456948" y="152846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0AF6041-131E-4318-ACF8-141ED38D7332}"/>
              </a:ext>
            </a:extLst>
          </p:cNvPr>
          <p:cNvCxnSpPr/>
          <p:nvPr/>
        </p:nvCxnSpPr>
        <p:spPr>
          <a:xfrm flipH="1">
            <a:off x="7439274"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楕円 74">
            <a:extLst>
              <a:ext uri="{FF2B5EF4-FFF2-40B4-BE49-F238E27FC236}">
                <a16:creationId xmlns:a16="http://schemas.microsoft.com/office/drawing/2014/main" id="{8465C81E-8BDE-47FA-8BAA-4EF2EDF86FC5}"/>
              </a:ext>
            </a:extLst>
          </p:cNvPr>
          <p:cNvSpPr/>
          <p:nvPr/>
        </p:nvSpPr>
        <p:spPr>
          <a:xfrm>
            <a:off x="6551114" y="13570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2950F27D-6BA9-48CA-A7FF-897CD156228A}"/>
              </a:ext>
            </a:extLst>
          </p:cNvPr>
          <p:cNvSpPr/>
          <p:nvPr/>
        </p:nvSpPr>
        <p:spPr>
          <a:xfrm>
            <a:off x="7267565" y="13570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77" name="楕円 76">
            <a:extLst>
              <a:ext uri="{FF2B5EF4-FFF2-40B4-BE49-F238E27FC236}">
                <a16:creationId xmlns:a16="http://schemas.microsoft.com/office/drawing/2014/main" id="{1948DFDE-7ECA-4896-A478-8D4C912D03E3}"/>
              </a:ext>
            </a:extLst>
          </p:cNvPr>
          <p:cNvSpPr/>
          <p:nvPr/>
        </p:nvSpPr>
        <p:spPr>
          <a:xfrm>
            <a:off x="7633339" y="203514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DD1E30A8-9362-4D33-B21C-ABDF04F042A4}"/>
              </a:ext>
            </a:extLst>
          </p:cNvPr>
          <p:cNvSpPr/>
          <p:nvPr/>
        </p:nvSpPr>
        <p:spPr>
          <a:xfrm>
            <a:off x="7267565" y="2629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5C49827D-4BC3-4CCB-81AB-5D8B073081EC}"/>
              </a:ext>
            </a:extLst>
          </p:cNvPr>
          <p:cNvSpPr/>
          <p:nvPr/>
        </p:nvSpPr>
        <p:spPr>
          <a:xfrm>
            <a:off x="6191074"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2989ED38-8477-4830-9C20-00AD075B32BD}"/>
              </a:ext>
            </a:extLst>
          </p:cNvPr>
          <p:cNvSpPr/>
          <p:nvPr/>
        </p:nvSpPr>
        <p:spPr>
          <a:xfrm>
            <a:off x="6551114" y="2629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60B26192-FBC6-4AA2-9688-E32417A0A2A2}"/>
              </a:ext>
            </a:extLst>
          </p:cNvPr>
          <p:cNvSpPr/>
          <p:nvPr/>
        </p:nvSpPr>
        <p:spPr>
          <a:xfrm>
            <a:off x="6907525"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矢印: 右 81">
            <a:extLst>
              <a:ext uri="{FF2B5EF4-FFF2-40B4-BE49-F238E27FC236}">
                <a16:creationId xmlns:a16="http://schemas.microsoft.com/office/drawing/2014/main" id="{19E9D23E-DE2F-4B1A-AA71-DE6E4F433676}"/>
              </a:ext>
            </a:extLst>
          </p:cNvPr>
          <p:cNvSpPr/>
          <p:nvPr/>
        </p:nvSpPr>
        <p:spPr>
          <a:xfrm>
            <a:off x="2761402" y="190051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3" name="直線コネクタ 82">
            <a:extLst>
              <a:ext uri="{FF2B5EF4-FFF2-40B4-BE49-F238E27FC236}">
                <a16:creationId xmlns:a16="http://schemas.microsoft.com/office/drawing/2014/main" id="{13AA6D4C-FF31-4300-BF6E-88B814DF8104}"/>
              </a:ext>
            </a:extLst>
          </p:cNvPr>
          <p:cNvCxnSpPr/>
          <p:nvPr/>
        </p:nvCxnSpPr>
        <p:spPr>
          <a:xfrm>
            <a:off x="1120987" y="440382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E8AC7957-EE09-4680-B349-255D543D769E}"/>
              </a:ext>
            </a:extLst>
          </p:cNvPr>
          <p:cNvCxnSpPr/>
          <p:nvPr/>
        </p:nvCxnSpPr>
        <p:spPr>
          <a:xfrm flipV="1">
            <a:off x="1477398" y="436193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C6A32601-85B3-44A0-B797-822DAFB29D14}"/>
              </a:ext>
            </a:extLst>
          </p:cNvPr>
          <p:cNvCxnSpPr/>
          <p:nvPr/>
        </p:nvCxnSpPr>
        <p:spPr>
          <a:xfrm>
            <a:off x="1477398"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9EB8E4DB-B6D8-4C82-89DE-3F282003A5BC}"/>
              </a:ext>
            </a:extLst>
          </p:cNvPr>
          <p:cNvCxnSpPr/>
          <p:nvPr/>
        </p:nvCxnSpPr>
        <p:spPr>
          <a:xfrm flipH="1">
            <a:off x="1120987"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65388E25-DAEA-4640-8B9F-154756EE5343}"/>
              </a:ext>
            </a:extLst>
          </p:cNvPr>
          <p:cNvCxnSpPr/>
          <p:nvPr/>
        </p:nvCxnSpPr>
        <p:spPr>
          <a:xfrm>
            <a:off x="1486761" y="508192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1980E7B3-5477-4C85-BDDA-3FE734A43489}"/>
              </a:ext>
            </a:extLst>
          </p:cNvPr>
          <p:cNvCxnSpPr/>
          <p:nvPr/>
        </p:nvCxnSpPr>
        <p:spPr>
          <a:xfrm flipH="1">
            <a:off x="760947" y="508192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F36C8933-B7F3-42E2-B298-AC7129FFF2EA}"/>
              </a:ext>
            </a:extLst>
          </p:cNvPr>
          <p:cNvCxnSpPr/>
          <p:nvPr/>
        </p:nvCxnSpPr>
        <p:spPr>
          <a:xfrm flipV="1">
            <a:off x="760947" y="440382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AD695C6C-525A-466F-A73E-6B64E9E62B62}"/>
              </a:ext>
            </a:extLst>
          </p:cNvPr>
          <p:cNvCxnSpPr/>
          <p:nvPr/>
        </p:nvCxnSpPr>
        <p:spPr>
          <a:xfrm>
            <a:off x="760947" y="508192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693B2B2D-7170-43FD-ACA4-177F70BFA091}"/>
              </a:ext>
            </a:extLst>
          </p:cNvPr>
          <p:cNvCxnSpPr/>
          <p:nvPr/>
        </p:nvCxnSpPr>
        <p:spPr>
          <a:xfrm>
            <a:off x="1846801" y="439993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3921495F-1775-4B55-A00B-C802B07EE7CB}"/>
              </a:ext>
            </a:extLst>
          </p:cNvPr>
          <p:cNvCxnSpPr/>
          <p:nvPr/>
        </p:nvCxnSpPr>
        <p:spPr>
          <a:xfrm flipH="1">
            <a:off x="1829127"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0E343303-218F-4B3B-B680-E25DA4165F1B}"/>
              </a:ext>
            </a:extLst>
          </p:cNvPr>
          <p:cNvSpPr/>
          <p:nvPr/>
        </p:nvSpPr>
        <p:spPr>
          <a:xfrm>
            <a:off x="940967" y="422851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94" name="楕円 93">
            <a:extLst>
              <a:ext uri="{FF2B5EF4-FFF2-40B4-BE49-F238E27FC236}">
                <a16:creationId xmlns:a16="http://schemas.microsoft.com/office/drawing/2014/main" id="{5D5662BA-0D1E-4E16-9251-29DD98FA5BA7}"/>
              </a:ext>
            </a:extLst>
          </p:cNvPr>
          <p:cNvSpPr/>
          <p:nvPr/>
        </p:nvSpPr>
        <p:spPr>
          <a:xfrm>
            <a:off x="1657418" y="422851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t>2</a:t>
            </a:r>
            <a:endParaRPr kumimoji="1" lang="ja-JP" altLang="en-US" dirty="0"/>
          </a:p>
        </p:txBody>
      </p:sp>
      <p:sp>
        <p:nvSpPr>
          <p:cNvPr id="95" name="楕円 94">
            <a:extLst>
              <a:ext uri="{FF2B5EF4-FFF2-40B4-BE49-F238E27FC236}">
                <a16:creationId xmlns:a16="http://schemas.microsoft.com/office/drawing/2014/main" id="{9A6CA643-4B93-4B92-A11B-93E64B4C6037}"/>
              </a:ext>
            </a:extLst>
          </p:cNvPr>
          <p:cNvSpPr/>
          <p:nvPr/>
        </p:nvSpPr>
        <p:spPr>
          <a:xfrm>
            <a:off x="2023192" y="49066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3</a:t>
            </a:r>
            <a:endParaRPr kumimoji="1" lang="ja-JP" altLang="en-US" dirty="0"/>
          </a:p>
        </p:txBody>
      </p:sp>
      <p:sp>
        <p:nvSpPr>
          <p:cNvPr id="96" name="楕円 95">
            <a:extLst>
              <a:ext uri="{FF2B5EF4-FFF2-40B4-BE49-F238E27FC236}">
                <a16:creationId xmlns:a16="http://schemas.microsoft.com/office/drawing/2014/main" id="{B43D68B6-2776-4418-802D-353979B9BC16}"/>
              </a:ext>
            </a:extLst>
          </p:cNvPr>
          <p:cNvSpPr/>
          <p:nvPr/>
        </p:nvSpPr>
        <p:spPr>
          <a:xfrm>
            <a:off x="1657418" y="55009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97" name="楕円 96">
            <a:extLst>
              <a:ext uri="{FF2B5EF4-FFF2-40B4-BE49-F238E27FC236}">
                <a16:creationId xmlns:a16="http://schemas.microsoft.com/office/drawing/2014/main" id="{425A586E-7CAF-452E-B654-49356EF90224}"/>
              </a:ext>
            </a:extLst>
          </p:cNvPr>
          <p:cNvSpPr/>
          <p:nvPr/>
        </p:nvSpPr>
        <p:spPr>
          <a:xfrm>
            <a:off x="580927" y="490662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6</a:t>
            </a:r>
            <a:endParaRPr kumimoji="1" lang="ja-JP" altLang="en-US" dirty="0"/>
          </a:p>
        </p:txBody>
      </p:sp>
      <p:sp>
        <p:nvSpPr>
          <p:cNvPr id="98" name="楕円 97">
            <a:extLst>
              <a:ext uri="{FF2B5EF4-FFF2-40B4-BE49-F238E27FC236}">
                <a16:creationId xmlns:a16="http://schemas.microsoft.com/office/drawing/2014/main" id="{459D1730-F0B9-4211-ADD6-9F23B5EC8DB1}"/>
              </a:ext>
            </a:extLst>
          </p:cNvPr>
          <p:cNvSpPr/>
          <p:nvPr/>
        </p:nvSpPr>
        <p:spPr>
          <a:xfrm>
            <a:off x="940967" y="55009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1</a:t>
            </a:r>
            <a:endParaRPr kumimoji="1" lang="ja-JP" altLang="en-US" dirty="0"/>
          </a:p>
        </p:txBody>
      </p:sp>
      <p:sp>
        <p:nvSpPr>
          <p:cNvPr id="99" name="楕円 98">
            <a:extLst>
              <a:ext uri="{FF2B5EF4-FFF2-40B4-BE49-F238E27FC236}">
                <a16:creationId xmlns:a16="http://schemas.microsoft.com/office/drawing/2014/main" id="{76E02650-8DFB-433D-8E84-B782859F32F0}"/>
              </a:ext>
            </a:extLst>
          </p:cNvPr>
          <p:cNvSpPr/>
          <p:nvPr/>
        </p:nvSpPr>
        <p:spPr>
          <a:xfrm>
            <a:off x="1297378" y="490662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5</a:t>
            </a:r>
            <a:endParaRPr kumimoji="1" lang="ja-JP" altLang="en-US" dirty="0"/>
          </a:p>
        </p:txBody>
      </p:sp>
      <p:sp>
        <p:nvSpPr>
          <p:cNvPr id="100" name="矢印: 右 99">
            <a:extLst>
              <a:ext uri="{FF2B5EF4-FFF2-40B4-BE49-F238E27FC236}">
                <a16:creationId xmlns:a16="http://schemas.microsoft.com/office/drawing/2014/main" id="{3FD515F4-A54E-4B4A-9ECB-E0903F9AD22F}"/>
              </a:ext>
            </a:extLst>
          </p:cNvPr>
          <p:cNvSpPr/>
          <p:nvPr/>
        </p:nvSpPr>
        <p:spPr>
          <a:xfrm>
            <a:off x="2761402" y="478475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1" name="直線コネクタ 100">
            <a:extLst>
              <a:ext uri="{FF2B5EF4-FFF2-40B4-BE49-F238E27FC236}">
                <a16:creationId xmlns:a16="http://schemas.microsoft.com/office/drawing/2014/main" id="{FDEE0540-7E31-48D9-A649-08764B7886CC}"/>
              </a:ext>
            </a:extLst>
          </p:cNvPr>
          <p:cNvCxnSpPr/>
          <p:nvPr/>
        </p:nvCxnSpPr>
        <p:spPr>
          <a:xfrm>
            <a:off x="4617223" y="440381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2F527D78-67EA-425E-8583-D07D80DCDE93}"/>
              </a:ext>
            </a:extLst>
          </p:cNvPr>
          <p:cNvCxnSpPr/>
          <p:nvPr/>
        </p:nvCxnSpPr>
        <p:spPr>
          <a:xfrm flipV="1">
            <a:off x="4973634" y="436193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E590ED76-270F-482B-9DB8-0EEA536BA113}"/>
              </a:ext>
            </a:extLst>
          </p:cNvPr>
          <p:cNvCxnSpPr/>
          <p:nvPr/>
        </p:nvCxnSpPr>
        <p:spPr>
          <a:xfrm>
            <a:off x="4973634"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8E6AD169-A04F-49E0-A581-169B763C0229}"/>
              </a:ext>
            </a:extLst>
          </p:cNvPr>
          <p:cNvCxnSpPr/>
          <p:nvPr/>
        </p:nvCxnSpPr>
        <p:spPr>
          <a:xfrm flipH="1">
            <a:off x="4617223"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035AAC1C-DD4E-4A2A-87DA-A70D9317D86C}"/>
              </a:ext>
            </a:extLst>
          </p:cNvPr>
          <p:cNvCxnSpPr/>
          <p:nvPr/>
        </p:nvCxnSpPr>
        <p:spPr>
          <a:xfrm>
            <a:off x="4982997" y="508192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4578C9F0-0CE5-46C8-A190-42C613B15D00}"/>
              </a:ext>
            </a:extLst>
          </p:cNvPr>
          <p:cNvCxnSpPr/>
          <p:nvPr/>
        </p:nvCxnSpPr>
        <p:spPr>
          <a:xfrm flipH="1">
            <a:off x="4257183" y="508192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8D212118-CADF-4C45-83E3-49BD4965EE9D}"/>
              </a:ext>
            </a:extLst>
          </p:cNvPr>
          <p:cNvCxnSpPr/>
          <p:nvPr/>
        </p:nvCxnSpPr>
        <p:spPr>
          <a:xfrm flipV="1">
            <a:off x="4257183" y="440381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5AC2EFF4-E46E-4836-88C2-781710BA4DD5}"/>
              </a:ext>
            </a:extLst>
          </p:cNvPr>
          <p:cNvCxnSpPr/>
          <p:nvPr/>
        </p:nvCxnSpPr>
        <p:spPr>
          <a:xfrm>
            <a:off x="4257183" y="508192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49B058B4-3C4A-48E6-A695-E77C031043E0}"/>
              </a:ext>
            </a:extLst>
          </p:cNvPr>
          <p:cNvCxnSpPr/>
          <p:nvPr/>
        </p:nvCxnSpPr>
        <p:spPr>
          <a:xfrm>
            <a:off x="5343037" y="439993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D646509B-25A1-4252-9815-DD6E03FB190A}"/>
              </a:ext>
            </a:extLst>
          </p:cNvPr>
          <p:cNvCxnSpPr/>
          <p:nvPr/>
        </p:nvCxnSpPr>
        <p:spPr>
          <a:xfrm flipH="1">
            <a:off x="5325363"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楕円 110">
            <a:extLst>
              <a:ext uri="{FF2B5EF4-FFF2-40B4-BE49-F238E27FC236}">
                <a16:creationId xmlns:a16="http://schemas.microsoft.com/office/drawing/2014/main" id="{54612C67-32DD-4D35-95BF-47BF852EC0C4}"/>
              </a:ext>
            </a:extLst>
          </p:cNvPr>
          <p:cNvSpPr/>
          <p:nvPr/>
        </p:nvSpPr>
        <p:spPr>
          <a:xfrm>
            <a:off x="4437203" y="422851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12" name="楕円 111">
            <a:extLst>
              <a:ext uri="{FF2B5EF4-FFF2-40B4-BE49-F238E27FC236}">
                <a16:creationId xmlns:a16="http://schemas.microsoft.com/office/drawing/2014/main" id="{CFC9FB0E-A696-4885-B589-3982B7577259}"/>
              </a:ext>
            </a:extLst>
          </p:cNvPr>
          <p:cNvSpPr/>
          <p:nvPr/>
        </p:nvSpPr>
        <p:spPr>
          <a:xfrm>
            <a:off x="5153654" y="4228511"/>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t>2</a:t>
            </a:r>
            <a:endParaRPr kumimoji="1" lang="ja-JP" altLang="en-US" dirty="0"/>
          </a:p>
        </p:txBody>
      </p:sp>
      <p:sp>
        <p:nvSpPr>
          <p:cNvPr id="113" name="楕円 112">
            <a:extLst>
              <a:ext uri="{FF2B5EF4-FFF2-40B4-BE49-F238E27FC236}">
                <a16:creationId xmlns:a16="http://schemas.microsoft.com/office/drawing/2014/main" id="{EAD07F19-FE86-4C8B-9D39-DCD99BA7764D}"/>
              </a:ext>
            </a:extLst>
          </p:cNvPr>
          <p:cNvSpPr/>
          <p:nvPr/>
        </p:nvSpPr>
        <p:spPr>
          <a:xfrm>
            <a:off x="5519428" y="49066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3</a:t>
            </a:r>
            <a:endParaRPr kumimoji="1" lang="ja-JP" altLang="en-US" dirty="0"/>
          </a:p>
        </p:txBody>
      </p:sp>
      <p:sp>
        <p:nvSpPr>
          <p:cNvPr id="114" name="楕円 113">
            <a:extLst>
              <a:ext uri="{FF2B5EF4-FFF2-40B4-BE49-F238E27FC236}">
                <a16:creationId xmlns:a16="http://schemas.microsoft.com/office/drawing/2014/main" id="{C4E14AA8-6E85-4975-96FC-E8C3AFA9D280}"/>
              </a:ext>
            </a:extLst>
          </p:cNvPr>
          <p:cNvSpPr/>
          <p:nvPr/>
        </p:nvSpPr>
        <p:spPr>
          <a:xfrm>
            <a:off x="5153654" y="5500956"/>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115" name="楕円 114">
            <a:extLst>
              <a:ext uri="{FF2B5EF4-FFF2-40B4-BE49-F238E27FC236}">
                <a16:creationId xmlns:a16="http://schemas.microsoft.com/office/drawing/2014/main" id="{0466F319-D395-4C9E-A74F-2B9C3F999FD5}"/>
              </a:ext>
            </a:extLst>
          </p:cNvPr>
          <p:cNvSpPr/>
          <p:nvPr/>
        </p:nvSpPr>
        <p:spPr>
          <a:xfrm>
            <a:off x="4077163" y="4906619"/>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6</a:t>
            </a:r>
            <a:endParaRPr kumimoji="1" lang="ja-JP" altLang="en-US" dirty="0"/>
          </a:p>
        </p:txBody>
      </p:sp>
      <p:sp>
        <p:nvSpPr>
          <p:cNvPr id="116" name="楕円 115">
            <a:extLst>
              <a:ext uri="{FF2B5EF4-FFF2-40B4-BE49-F238E27FC236}">
                <a16:creationId xmlns:a16="http://schemas.microsoft.com/office/drawing/2014/main" id="{7E72B716-77F6-4145-B736-8C9DDDCA9658}"/>
              </a:ext>
            </a:extLst>
          </p:cNvPr>
          <p:cNvSpPr/>
          <p:nvPr/>
        </p:nvSpPr>
        <p:spPr>
          <a:xfrm>
            <a:off x="4437203" y="55009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1</a:t>
            </a:r>
            <a:endParaRPr kumimoji="1" lang="ja-JP" altLang="en-US" dirty="0"/>
          </a:p>
        </p:txBody>
      </p:sp>
      <p:sp>
        <p:nvSpPr>
          <p:cNvPr id="117" name="楕円 116">
            <a:extLst>
              <a:ext uri="{FF2B5EF4-FFF2-40B4-BE49-F238E27FC236}">
                <a16:creationId xmlns:a16="http://schemas.microsoft.com/office/drawing/2014/main" id="{57DAF9D4-7144-41A4-97DE-A59CA2F3DCEA}"/>
              </a:ext>
            </a:extLst>
          </p:cNvPr>
          <p:cNvSpPr/>
          <p:nvPr/>
        </p:nvSpPr>
        <p:spPr>
          <a:xfrm>
            <a:off x="4793614" y="49066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5</a:t>
            </a:r>
            <a:endParaRPr kumimoji="1" lang="ja-JP" altLang="en-US" dirty="0"/>
          </a:p>
        </p:txBody>
      </p:sp>
      <p:sp>
        <p:nvSpPr>
          <p:cNvPr id="118" name="テキスト ボックス 117">
            <a:extLst>
              <a:ext uri="{FF2B5EF4-FFF2-40B4-BE49-F238E27FC236}">
                <a16:creationId xmlns:a16="http://schemas.microsoft.com/office/drawing/2014/main" id="{88CC3EF5-8A30-453B-B781-55CD44CF1145}"/>
              </a:ext>
            </a:extLst>
          </p:cNvPr>
          <p:cNvSpPr txBox="1"/>
          <p:nvPr/>
        </p:nvSpPr>
        <p:spPr>
          <a:xfrm>
            <a:off x="706832" y="3269783"/>
            <a:ext cx="1676400" cy="338554"/>
          </a:xfrm>
          <a:prstGeom prst="rect">
            <a:avLst/>
          </a:prstGeom>
          <a:noFill/>
        </p:spPr>
        <p:txBody>
          <a:bodyPr wrap="square" rtlCol="0">
            <a:spAutoFit/>
          </a:bodyPr>
          <a:lstStyle/>
          <a:p>
            <a:r>
              <a:rPr kumimoji="1" lang="ja-JP" altLang="en-US" sz="1600" dirty="0"/>
              <a:t>重みなしグラフ</a:t>
            </a:r>
          </a:p>
        </p:txBody>
      </p:sp>
      <p:sp>
        <p:nvSpPr>
          <p:cNvPr id="119" name="テキスト ボックス 118">
            <a:extLst>
              <a:ext uri="{FF2B5EF4-FFF2-40B4-BE49-F238E27FC236}">
                <a16:creationId xmlns:a16="http://schemas.microsoft.com/office/drawing/2014/main" id="{EDDCE6B1-1993-4068-945C-F69872D7BC04}"/>
              </a:ext>
            </a:extLst>
          </p:cNvPr>
          <p:cNvSpPr txBox="1"/>
          <p:nvPr/>
        </p:nvSpPr>
        <p:spPr>
          <a:xfrm>
            <a:off x="639198" y="6095294"/>
            <a:ext cx="1676400" cy="338554"/>
          </a:xfrm>
          <a:prstGeom prst="rect">
            <a:avLst/>
          </a:prstGeom>
          <a:noFill/>
        </p:spPr>
        <p:txBody>
          <a:bodyPr wrap="square" rtlCol="0">
            <a:spAutoFit/>
          </a:bodyPr>
          <a:lstStyle/>
          <a:p>
            <a:r>
              <a:rPr kumimoji="1" lang="ja-JP" altLang="en-US" sz="1600" dirty="0"/>
              <a:t>重み付きグラフ</a:t>
            </a:r>
          </a:p>
        </p:txBody>
      </p:sp>
      <p:sp>
        <p:nvSpPr>
          <p:cNvPr id="121" name="テキスト ボックス 120">
            <a:extLst>
              <a:ext uri="{FF2B5EF4-FFF2-40B4-BE49-F238E27FC236}">
                <a16:creationId xmlns:a16="http://schemas.microsoft.com/office/drawing/2014/main" id="{9D16A54B-DCBC-48DA-831F-2977D3D6FB9D}"/>
              </a:ext>
            </a:extLst>
          </p:cNvPr>
          <p:cNvSpPr txBox="1"/>
          <p:nvPr/>
        </p:nvSpPr>
        <p:spPr>
          <a:xfrm>
            <a:off x="4516760" y="3269783"/>
            <a:ext cx="1086834" cy="338554"/>
          </a:xfrm>
          <a:prstGeom prst="rect">
            <a:avLst/>
          </a:prstGeom>
          <a:noFill/>
        </p:spPr>
        <p:txBody>
          <a:bodyPr wrap="square" rtlCol="0">
            <a:spAutoFit/>
          </a:bodyPr>
          <a:lstStyle/>
          <a:p>
            <a:r>
              <a:rPr lang="ja-JP" altLang="en-US" sz="1600" dirty="0"/>
              <a:t>独立集合</a:t>
            </a:r>
            <a:endParaRPr kumimoji="1" lang="ja-JP" altLang="en-US" sz="1600" dirty="0"/>
          </a:p>
        </p:txBody>
      </p:sp>
      <p:sp>
        <p:nvSpPr>
          <p:cNvPr id="122" name="テキスト ボックス 121">
            <a:extLst>
              <a:ext uri="{FF2B5EF4-FFF2-40B4-BE49-F238E27FC236}">
                <a16:creationId xmlns:a16="http://schemas.microsoft.com/office/drawing/2014/main" id="{759693FB-6AC7-41FD-A90E-0EB669AF3ECE}"/>
              </a:ext>
            </a:extLst>
          </p:cNvPr>
          <p:cNvSpPr txBox="1"/>
          <p:nvPr/>
        </p:nvSpPr>
        <p:spPr>
          <a:xfrm>
            <a:off x="6325637" y="3259723"/>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
        <p:nvSpPr>
          <p:cNvPr id="123" name="テキスト ボックス 122">
            <a:extLst>
              <a:ext uri="{FF2B5EF4-FFF2-40B4-BE49-F238E27FC236}">
                <a16:creationId xmlns:a16="http://schemas.microsoft.com/office/drawing/2014/main" id="{487D284D-3706-45AA-B8F0-0F2A3A4F5560}"/>
              </a:ext>
            </a:extLst>
          </p:cNvPr>
          <p:cNvSpPr txBox="1"/>
          <p:nvPr/>
        </p:nvSpPr>
        <p:spPr>
          <a:xfrm>
            <a:off x="4144797" y="6095294"/>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Tree>
    <p:extLst>
      <p:ext uri="{BB962C8B-B14F-4D97-AF65-F5344CB8AC3E}">
        <p14:creationId xmlns:p14="http://schemas.microsoft.com/office/powerpoint/2010/main" val="66169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等価問題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endParaRPr kumimoji="1" lang="en-US" altLang="ja-JP" dirty="0"/>
              </a:p>
              <a:p>
                <a:endParaRPr kumimoji="1" lang="en-US" altLang="ja-JP" dirty="0"/>
              </a:p>
              <a:p>
                <a:pPr lvl="1"/>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dirty="0"/>
                  <a:t>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4"/>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
        <p:nvSpPr>
          <p:cNvPr id="13" name="矢印: 上下 12">
            <a:extLst>
              <a:ext uri="{FF2B5EF4-FFF2-40B4-BE49-F238E27FC236}">
                <a16:creationId xmlns:a16="http://schemas.microsoft.com/office/drawing/2014/main" id="{CC6730F7-62D1-4CD6-905C-A89B79E508AB}"/>
              </a:ext>
            </a:extLst>
          </p:cNvPr>
          <p:cNvSpPr/>
          <p:nvPr/>
        </p:nvSpPr>
        <p:spPr>
          <a:xfrm>
            <a:off x="1546411" y="2989711"/>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66C531D-6E81-4265-A5DF-4C94B935BB6D}"/>
                  </a:ext>
                </a:extLst>
              </p:cNvPr>
              <p:cNvSpPr txBox="1"/>
              <p:nvPr/>
            </p:nvSpPr>
            <p:spPr>
              <a:xfrm>
                <a:off x="918880" y="3668940"/>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5, 6, 9}</m:t>
                      </m:r>
                    </m:oMath>
                  </m:oMathPara>
                </a14:m>
                <a:endParaRPr kumimoji="1" lang="ja-JP" altLang="en-US" sz="1600" dirty="0"/>
              </a:p>
            </p:txBody>
          </p:sp>
        </mc:Choice>
        <mc:Fallback xmlns="">
          <p:sp>
            <p:nvSpPr>
              <p:cNvPr id="14" name="テキスト ボックス 13">
                <a:extLst>
                  <a:ext uri="{FF2B5EF4-FFF2-40B4-BE49-F238E27FC236}">
                    <a16:creationId xmlns:a16="http://schemas.microsoft.com/office/drawing/2014/main" id="{C66C531D-6E81-4265-A5DF-4C94B935BB6D}"/>
                  </a:ext>
                </a:extLst>
              </p:cNvPr>
              <p:cNvSpPr txBox="1">
                <a:spLocks noRot="1" noChangeAspect="1" noMove="1" noResize="1" noEditPoints="1" noAdjustHandles="1" noChangeArrowheads="1" noChangeShapeType="1" noTextEdit="1"/>
              </p:cNvSpPr>
              <p:nvPr/>
            </p:nvSpPr>
            <p:spPr>
              <a:xfrm>
                <a:off x="918880" y="3668940"/>
                <a:ext cx="1604683" cy="584775"/>
              </a:xfrm>
              <a:prstGeom prst="rect">
                <a:avLst/>
              </a:prstGeom>
              <a:blipFill>
                <a:blip r:embed="rId5"/>
                <a:stretch>
                  <a:fillRect t="-3125" b="-3125"/>
                </a:stretch>
              </a:blipFill>
            </p:spPr>
            <p:txBody>
              <a:bodyPr/>
              <a:lstStyle/>
              <a:p>
                <a:r>
                  <a:rPr lang="ja-JP" altLang="en-US">
                    <a:noFill/>
                  </a:rPr>
                  <a:t> </a:t>
                </a:r>
              </a:p>
            </p:txBody>
          </p:sp>
        </mc:Fallback>
      </mc:AlternateContent>
      <p:sp>
        <p:nvSpPr>
          <p:cNvPr id="15" name="矢印: 上下 14">
            <a:extLst>
              <a:ext uri="{FF2B5EF4-FFF2-40B4-BE49-F238E27FC236}">
                <a16:creationId xmlns:a16="http://schemas.microsoft.com/office/drawing/2014/main" id="{C60DDBD6-D0DE-4424-86F8-D7D54E43F116}"/>
              </a:ext>
            </a:extLst>
          </p:cNvPr>
          <p:cNvSpPr/>
          <p:nvPr/>
        </p:nvSpPr>
        <p:spPr>
          <a:xfrm>
            <a:off x="6620437" y="2982525"/>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7146EF4-E151-4BCC-9AB7-765C4C3AEF88}"/>
                  </a:ext>
                </a:extLst>
              </p:cNvPr>
              <p:cNvSpPr txBox="1"/>
              <p:nvPr/>
            </p:nvSpPr>
            <p:spPr>
              <a:xfrm>
                <a:off x="5992906" y="3661754"/>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4, 6, 8}</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A7146EF4-E151-4BCC-9AB7-765C4C3AEF88}"/>
                  </a:ext>
                </a:extLst>
              </p:cNvPr>
              <p:cNvSpPr txBox="1">
                <a:spLocks noRot="1" noChangeAspect="1" noMove="1" noResize="1" noEditPoints="1" noAdjustHandles="1" noChangeArrowheads="1" noChangeShapeType="1" noTextEdit="1"/>
              </p:cNvSpPr>
              <p:nvPr/>
            </p:nvSpPr>
            <p:spPr>
              <a:xfrm>
                <a:off x="5992906" y="3661754"/>
                <a:ext cx="1604683" cy="584775"/>
              </a:xfrm>
              <a:prstGeom prst="rect">
                <a:avLst/>
              </a:prstGeom>
              <a:blipFill>
                <a:blip r:embed="rId6"/>
                <a:stretch>
                  <a:fillRect t="-3125" b="-31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4008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a:xfrm>
            <a:off x="179513" y="188642"/>
            <a:ext cx="8784976" cy="608167"/>
          </a:xfrm>
        </p:spPr>
        <p:txBody>
          <a:bodyPr anchor="ctr">
            <a:normAutofit/>
          </a:bodyPr>
          <a:lstStyle/>
          <a:p>
            <a:r>
              <a:rPr lang="ja-JP" altLang="en-US" dirty="0"/>
              <a:t>グラフの構成</a:t>
            </a:r>
            <a:endParaRPr kumimoji="1" lang="ja-JP" altLang="en-US" dirty="0"/>
          </a:p>
        </p:txBody>
      </p:sp>
      <p:pic>
        <p:nvPicPr>
          <p:cNvPr id="3" name="図 2" descr="背景パターン&#10;&#10;自動的に生成された説明">
            <a:extLst>
              <a:ext uri="{FF2B5EF4-FFF2-40B4-BE49-F238E27FC236}">
                <a16:creationId xmlns:a16="http://schemas.microsoft.com/office/drawing/2014/main" id="{CBD47E48-D7FC-413C-94E0-667D6B6B4C9B}"/>
              </a:ext>
            </a:extLst>
          </p:cNvPr>
          <p:cNvPicPr>
            <a:picLocks noChangeAspect="1"/>
          </p:cNvPicPr>
          <p:nvPr/>
        </p:nvPicPr>
        <p:blipFill>
          <a:blip r:embed="rId2"/>
          <a:stretch>
            <a:fillRect/>
          </a:stretch>
        </p:blipFill>
        <p:spPr>
          <a:xfrm>
            <a:off x="229397" y="1124744"/>
            <a:ext cx="8685208" cy="5256666"/>
          </a:xfrm>
          <a:prstGeom prst="rect">
            <a:avLst/>
          </a:prstGeom>
          <a:noFill/>
        </p:spPr>
      </p:pic>
    </p:spTree>
    <p:extLst>
      <p:ext uri="{BB962C8B-B14F-4D97-AF65-F5344CB8AC3E}">
        <p14:creationId xmlns:p14="http://schemas.microsoft.com/office/powerpoint/2010/main" val="2462355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93" name="フリーフォーム: 図形 92">
            <a:extLst>
              <a:ext uri="{FF2B5EF4-FFF2-40B4-BE49-F238E27FC236}">
                <a16:creationId xmlns:a16="http://schemas.microsoft.com/office/drawing/2014/main" id="{6434A20A-D439-4F4E-98CE-42C4C133C6FA}"/>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96" name="フリーフォーム: 図形 95">
            <a:extLst>
              <a:ext uri="{FF2B5EF4-FFF2-40B4-BE49-F238E27FC236}">
                <a16:creationId xmlns:a16="http://schemas.microsoft.com/office/drawing/2014/main" id="{A374A9C3-3639-4CFF-B350-AAB8CA9060B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115" name="フリーフォーム: 図形 114">
            <a:extLst>
              <a:ext uri="{FF2B5EF4-FFF2-40B4-BE49-F238E27FC236}">
                <a16:creationId xmlns:a16="http://schemas.microsoft.com/office/drawing/2014/main" id="{27207ACA-52FC-49EA-BB19-FD563BAB7216}"/>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118" name="フリーフォーム: 図形 117">
            <a:extLst>
              <a:ext uri="{FF2B5EF4-FFF2-40B4-BE49-F238E27FC236}">
                <a16:creationId xmlns:a16="http://schemas.microsoft.com/office/drawing/2014/main" id="{CD5A8440-38D3-4FE5-A69D-039CB6725177}"/>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p:nvPr/>
        </p:nvCxnSpPr>
        <p:spPr>
          <a:xfrm>
            <a:off x="3361765" y="1272988"/>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1269640" y="6176682"/>
            <a:ext cx="1018825" cy="369332"/>
          </a:xfrm>
          <a:prstGeom prst="rect">
            <a:avLst/>
          </a:prstGeom>
          <a:noFill/>
        </p:spPr>
        <p:txBody>
          <a:bodyPr wrap="square" rtlCol="0">
            <a:spAutoFit/>
          </a:bodyPr>
          <a:lstStyle/>
          <a:p>
            <a:r>
              <a:rPr kumimoji="1" lang="en-US" altLang="ja-JP" dirty="0"/>
              <a:t>Alice</a:t>
            </a:r>
            <a:r>
              <a:rPr kumimoji="1" lang="ja-JP" altLang="en-US" dirty="0"/>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5960063" y="6179896"/>
            <a:ext cx="1018825" cy="369332"/>
          </a:xfrm>
          <a:prstGeom prst="rect">
            <a:avLst/>
          </a:prstGeom>
          <a:noFill/>
        </p:spPr>
        <p:txBody>
          <a:bodyPr wrap="square" rtlCol="0">
            <a:spAutoFit/>
          </a:bodyPr>
          <a:lstStyle/>
          <a:p>
            <a:r>
              <a:rPr lang="en-US" altLang="ja-JP" dirty="0"/>
              <a:t>Bob</a:t>
            </a:r>
            <a:r>
              <a:rPr kumimoji="1" lang="ja-JP" altLang="en-US" dirty="0"/>
              <a:t>側</a:t>
            </a:r>
          </a:p>
        </p:txBody>
      </p:sp>
      <p:sp>
        <p:nvSpPr>
          <p:cNvPr id="127" name="楕円 126">
            <a:extLst>
              <a:ext uri="{FF2B5EF4-FFF2-40B4-BE49-F238E27FC236}">
                <a16:creationId xmlns:a16="http://schemas.microsoft.com/office/drawing/2014/main" id="{EE6BE6D7-43BA-43EB-B611-937159CA908E}"/>
              </a:ext>
            </a:extLst>
          </p:cNvPr>
          <p:cNvSpPr/>
          <p:nvPr/>
        </p:nvSpPr>
        <p:spPr>
          <a:xfrm>
            <a:off x="519289" y="1693333"/>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A70CB49A-B5EF-4CF3-AE51-9C9C017691D3}"/>
              </a:ext>
            </a:extLst>
          </p:cNvPr>
          <p:cNvSpPr/>
          <p:nvPr/>
        </p:nvSpPr>
        <p:spPr>
          <a:xfrm>
            <a:off x="500902" y="319421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楕円 128">
            <a:extLst>
              <a:ext uri="{FF2B5EF4-FFF2-40B4-BE49-F238E27FC236}">
                <a16:creationId xmlns:a16="http://schemas.microsoft.com/office/drawing/2014/main" id="{60FC10C4-19A1-419B-9447-B085479769D6}"/>
              </a:ext>
            </a:extLst>
          </p:cNvPr>
          <p:cNvSpPr/>
          <p:nvPr/>
        </p:nvSpPr>
        <p:spPr>
          <a:xfrm>
            <a:off x="6202228" y="168850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9F62C175-1480-463D-B056-130A18E924EE}"/>
              </a:ext>
            </a:extLst>
          </p:cNvPr>
          <p:cNvSpPr/>
          <p:nvPr/>
        </p:nvSpPr>
        <p:spPr>
          <a:xfrm>
            <a:off x="6202228" y="3196536"/>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28493" y="168724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E8996DA8-4A39-42B0-B0EF-92780F4CC3B4}"/>
              </a:ext>
            </a:extLst>
          </p:cNvPr>
          <p:cNvSpPr/>
          <p:nvPr/>
        </p:nvSpPr>
        <p:spPr>
          <a:xfrm>
            <a:off x="3426552" y="319946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フリーフォーム: 図形 133">
            <a:extLst>
              <a:ext uri="{FF2B5EF4-FFF2-40B4-BE49-F238E27FC236}">
                <a16:creationId xmlns:a16="http://schemas.microsoft.com/office/drawing/2014/main" id="{25F9D4E4-77FB-4574-960F-F75EB4B1F82A}"/>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フリーフォーム: 図形 134">
            <a:extLst>
              <a:ext uri="{FF2B5EF4-FFF2-40B4-BE49-F238E27FC236}">
                <a16:creationId xmlns:a16="http://schemas.microsoft.com/office/drawing/2014/main" id="{2DF002AD-B8B2-483C-BD7F-7D5F01759873}"/>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フリーフォーム: 図形 135">
            <a:extLst>
              <a:ext uri="{FF2B5EF4-FFF2-40B4-BE49-F238E27FC236}">
                <a16:creationId xmlns:a16="http://schemas.microsoft.com/office/drawing/2014/main" id="{C6A4D7A4-6027-4D6A-8F2B-A82B4CAF1727}"/>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フリーフォーム: 図形 136">
            <a:extLst>
              <a:ext uri="{FF2B5EF4-FFF2-40B4-BE49-F238E27FC236}">
                <a16:creationId xmlns:a16="http://schemas.microsoft.com/office/drawing/2014/main" id="{B4FA2ECC-BA0D-4DC4-9CF4-2428DFE748B9}"/>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フリーフォーム: 図形 137">
            <a:extLst>
              <a:ext uri="{FF2B5EF4-FFF2-40B4-BE49-F238E27FC236}">
                <a16:creationId xmlns:a16="http://schemas.microsoft.com/office/drawing/2014/main" id="{3789819D-0D7A-41B9-A9A8-2BA9F95F2EE8}"/>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フリーフォーム: 図形 138">
            <a:extLst>
              <a:ext uri="{FF2B5EF4-FFF2-40B4-BE49-F238E27FC236}">
                <a16:creationId xmlns:a16="http://schemas.microsoft.com/office/drawing/2014/main" id="{4E507B07-CB90-4503-8931-B819943D56D2}"/>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フリーフォーム: 図形 139">
            <a:extLst>
              <a:ext uri="{FF2B5EF4-FFF2-40B4-BE49-F238E27FC236}">
                <a16:creationId xmlns:a16="http://schemas.microsoft.com/office/drawing/2014/main" id="{1EEB63A8-A36E-49CB-A3DA-9E537CDA117B}"/>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22D84F62-F88A-40C2-A555-14E3362B900D}"/>
              </a:ext>
            </a:extLst>
          </p:cNvPr>
          <p:cNvCxnSpPr>
            <a:cxnSpLocks/>
            <a:stCxn id="127" idx="4"/>
            <a:endCxn id="128" idx="0"/>
          </p:cNvCxnSpPr>
          <p:nvPr/>
        </p:nvCxnSpPr>
        <p:spPr>
          <a:xfrm flipH="1">
            <a:off x="1843641" y="2709319"/>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987F350F-7005-4D4E-AF2B-540AAA7DB894}"/>
              </a:ext>
            </a:extLst>
          </p:cNvPr>
          <p:cNvCxnSpPr>
            <a:stCxn id="129" idx="4"/>
            <a:endCxn id="130" idx="0"/>
          </p:cNvCxnSpPr>
          <p:nvPr/>
        </p:nvCxnSpPr>
        <p:spPr>
          <a:xfrm>
            <a:off x="7544967" y="2704488"/>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フリーフォーム: 図形 142">
            <a:extLst>
              <a:ext uri="{FF2B5EF4-FFF2-40B4-BE49-F238E27FC236}">
                <a16:creationId xmlns:a16="http://schemas.microsoft.com/office/drawing/2014/main" id="{43F0E10C-AEF1-4519-B6C2-4213E2706A56}"/>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14881" y="1420397"/>
                <a:ext cx="432746"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14881" y="1420397"/>
                <a:ext cx="432746" cy="369332"/>
              </a:xfrm>
              <a:prstGeom prst="rect">
                <a:avLst/>
              </a:prstGeom>
              <a:blipFill>
                <a:blip r:embed="rId21"/>
                <a:stretch>
                  <a:fillRect l="-11268" t="-4918" r="-1408"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32349" y="4237187"/>
                <a:ext cx="43935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32349" y="4237187"/>
                <a:ext cx="439351" cy="369332"/>
              </a:xfrm>
              <a:prstGeom prst="rect">
                <a:avLst/>
              </a:prstGeom>
              <a:blipFill>
                <a:blip r:embed="rId22"/>
                <a:stretch>
                  <a:fillRect l="-12500" t="-4918" r="-1389"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27274" y="1391334"/>
                <a:ext cx="45044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27274" y="1391334"/>
                <a:ext cx="450444" cy="369332"/>
              </a:xfrm>
              <a:prstGeom prst="rect">
                <a:avLst/>
              </a:prstGeom>
              <a:blipFill>
                <a:blip r:embed="rId23"/>
                <a:stretch>
                  <a:fillRect l="-10811" t="-4918" r="-1351"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7514" y="4237186"/>
                <a:ext cx="457048"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7514" y="4237186"/>
                <a:ext cx="457048" cy="369332"/>
              </a:xfrm>
              <a:prstGeom prst="rect">
                <a:avLst/>
              </a:prstGeom>
              <a:blipFill>
                <a:blip r:embed="rId24"/>
                <a:stretch>
                  <a:fillRect l="-12000" t="-4918" r="-1333" b="-1639"/>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p:spTree>
    <p:extLst>
      <p:ext uri="{BB962C8B-B14F-4D97-AF65-F5344CB8AC3E}">
        <p14:creationId xmlns:p14="http://schemas.microsoft.com/office/powerpoint/2010/main" val="3997716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pic>
        <p:nvPicPr>
          <p:cNvPr id="3" name="図 2">
            <a:extLst>
              <a:ext uri="{FF2B5EF4-FFF2-40B4-BE49-F238E27FC236}">
                <a16:creationId xmlns:a16="http://schemas.microsoft.com/office/drawing/2014/main" id="{BCB023F2-75F9-4B3A-9C60-0C1553434079}"/>
              </a:ext>
            </a:extLst>
          </p:cNvPr>
          <p:cNvPicPr>
            <a:picLocks noChangeAspect="1"/>
          </p:cNvPicPr>
          <p:nvPr/>
        </p:nvPicPr>
        <p:blipFill>
          <a:blip r:embed="rId2"/>
          <a:stretch>
            <a:fillRect/>
          </a:stretch>
        </p:blipFill>
        <p:spPr>
          <a:xfrm>
            <a:off x="106293" y="1309165"/>
            <a:ext cx="8931414" cy="5413717"/>
          </a:xfrm>
          <a:prstGeom prst="rect">
            <a:avLst/>
          </a:prstGeom>
        </p:spPr>
      </p:pic>
    </p:spTree>
    <p:extLst>
      <p:ext uri="{BB962C8B-B14F-4D97-AF65-F5344CB8AC3E}">
        <p14:creationId xmlns:p14="http://schemas.microsoft.com/office/powerpoint/2010/main" val="542736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pic>
        <p:nvPicPr>
          <p:cNvPr id="3" name="図 2">
            <a:extLst>
              <a:ext uri="{FF2B5EF4-FFF2-40B4-BE49-F238E27FC236}">
                <a16:creationId xmlns:a16="http://schemas.microsoft.com/office/drawing/2014/main" id="{B1830EF1-B2E9-44AA-9FDD-4721F4A49DA0}"/>
              </a:ext>
            </a:extLst>
          </p:cNvPr>
          <p:cNvPicPr>
            <a:picLocks noChangeAspect="1"/>
          </p:cNvPicPr>
          <p:nvPr/>
        </p:nvPicPr>
        <p:blipFill>
          <a:blip r:embed="rId2"/>
          <a:stretch>
            <a:fillRect/>
          </a:stretch>
        </p:blipFill>
        <p:spPr>
          <a:xfrm>
            <a:off x="106293" y="1292220"/>
            <a:ext cx="8931414" cy="5377138"/>
          </a:xfrm>
          <a:prstGeom prst="rect">
            <a:avLst/>
          </a:prstGeom>
        </p:spPr>
      </p:pic>
    </p:spTree>
    <p:extLst>
      <p:ext uri="{BB962C8B-B14F-4D97-AF65-F5344CB8AC3E}">
        <p14:creationId xmlns:p14="http://schemas.microsoft.com/office/powerpoint/2010/main" val="1983948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pic>
        <p:nvPicPr>
          <p:cNvPr id="3" name="図 2">
            <a:extLst>
              <a:ext uri="{FF2B5EF4-FFF2-40B4-BE49-F238E27FC236}">
                <a16:creationId xmlns:a16="http://schemas.microsoft.com/office/drawing/2014/main" id="{C2FAB7C6-F88F-4099-9C54-7045E4C9D198}"/>
              </a:ext>
            </a:extLst>
          </p:cNvPr>
          <p:cNvPicPr>
            <a:picLocks noChangeAspect="1"/>
          </p:cNvPicPr>
          <p:nvPr/>
        </p:nvPicPr>
        <p:blipFill>
          <a:blip r:embed="rId2"/>
          <a:stretch>
            <a:fillRect/>
          </a:stretch>
        </p:blipFill>
        <p:spPr>
          <a:xfrm>
            <a:off x="106293" y="1282302"/>
            <a:ext cx="8931414" cy="5377138"/>
          </a:xfrm>
          <a:prstGeom prst="rect">
            <a:avLst/>
          </a:prstGeom>
        </p:spPr>
      </p:pic>
    </p:spTree>
    <p:extLst>
      <p:ext uri="{BB962C8B-B14F-4D97-AF65-F5344CB8AC3E}">
        <p14:creationId xmlns:p14="http://schemas.microsoft.com/office/powerpoint/2010/main" val="3546393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bg1">
                                  <a:lumMod val="85000"/>
                                </a:schemeClr>
                              </a:solidFill>
                              <a:latin typeface="Cambria Math" panose="02040503050406030204" pitchFamily="18" charset="0"/>
                            </a:rPr>
                          </m:ctrlPr>
                        </m:sSubSupPr>
                        <m:e>
                          <m:r>
                            <a:rPr kumimoji="1" lang="en-US" altLang="ja-JP" b="0" i="1" smtClean="0">
                              <a:solidFill>
                                <a:schemeClr val="bg1">
                                  <a:lumMod val="85000"/>
                                </a:schemeClr>
                              </a:solidFill>
                              <a:latin typeface="Cambria Math" panose="02040503050406030204" pitchFamily="18" charset="0"/>
                            </a:rPr>
                            <m:t>𝑐</m:t>
                          </m:r>
                        </m:e>
                        <m:sub>
                          <m:r>
                            <a:rPr kumimoji="1" lang="en-US" altLang="ja-JP" b="0" i="1" smtClean="0">
                              <a:solidFill>
                                <a:schemeClr val="bg1">
                                  <a:lumMod val="85000"/>
                                </a:schemeClr>
                              </a:solidFill>
                              <a:latin typeface="Cambria Math" panose="02040503050406030204" pitchFamily="18" charset="0"/>
                            </a:rPr>
                            <m:t>1</m:t>
                          </m:r>
                        </m:sub>
                        <m:sup>
                          <m:r>
                            <a:rPr kumimoji="1" lang="en-US" altLang="ja-JP" b="0" i="1" smtClean="0">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i="1">
                              <a:solidFill>
                                <a:schemeClr val="bg1">
                                  <a:lumMod val="85000"/>
                                </a:schemeClr>
                              </a:solidFill>
                              <a:latin typeface="Cambria Math" panose="02040503050406030204" pitchFamily="18" charset="0"/>
                            </a:rPr>
                            <m:t>1</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bg1">
                    <a:lumMod val="85000"/>
                  </a:schemeClr>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lumMod val="85000"/>
                            </a:schemeClr>
                          </a:solidFill>
                          <a:latin typeface="Cambria Math" panose="02040503050406030204" pitchFamily="18" charset="0"/>
                        </a:rPr>
                        <m:t>𝑠</m:t>
                      </m:r>
                    </m:oMath>
                  </m:oMathPara>
                </a14:m>
                <a:endParaRPr kumimoji="1" lang="ja-JP" altLang="en-US" dirty="0">
                  <a:solidFill>
                    <a:schemeClr val="bg1">
                      <a:lumMod val="85000"/>
                    </a:schemeClr>
                  </a:solidFill>
                </a:endParaRPr>
              </a:p>
            </p:txBody>
          </p:sp>
        </mc:Choice>
        <mc:Fallback xmlns="">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bg1">
                    <a:lumMod val="85000"/>
                  </a:schemeClr>
                </a:solidFill>
              </a:ln>
            </p:spPr>
            <p:txBody>
              <a:bodyPr/>
              <a:lstStyle/>
              <a:p>
                <a:r>
                  <a:rPr lang="ja-JP" altLang="en-US">
                    <a:noFill/>
                  </a:rPr>
                  <a:t> </a:t>
                </a:r>
              </a:p>
            </p:txBody>
          </p:sp>
        </mc:Fallback>
      </mc:AlternateContent>
      <p:sp>
        <p:nvSpPr>
          <p:cNvPr id="75" name="正方形/長方形 74">
            <a:extLst>
              <a:ext uri="{FF2B5EF4-FFF2-40B4-BE49-F238E27FC236}">
                <a16:creationId xmlns:a16="http://schemas.microsoft.com/office/drawing/2014/main" id="{2D2A8B58-0F73-4101-A931-66E61E711F06}"/>
              </a:ext>
            </a:extLst>
          </p:cNvPr>
          <p:cNvSpPr/>
          <p:nvPr/>
        </p:nvSpPr>
        <p:spPr>
          <a:xfrm>
            <a:off x="591671"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189EA59-4A8C-4559-83B4-8E163A8E8C80}"/>
              </a:ext>
            </a:extLst>
          </p:cNvPr>
          <p:cNvSpPr/>
          <p:nvPr/>
        </p:nvSpPr>
        <p:spPr>
          <a:xfrm>
            <a:off x="3568124"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3240ABB-203B-44E9-9BF2-1288A8D0E36A}"/>
              </a:ext>
            </a:extLst>
          </p:cNvPr>
          <p:cNvSpPr/>
          <p:nvPr/>
        </p:nvSpPr>
        <p:spPr>
          <a:xfrm>
            <a:off x="6212630"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260370" y="4823377"/>
            <a:ext cx="1018825" cy="369332"/>
          </a:xfrm>
          <a:prstGeom prst="rect">
            <a:avLst/>
          </a:prstGeom>
          <a:noFill/>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791104" y="4824027"/>
            <a:ext cx="1018825" cy="369332"/>
          </a:xfrm>
          <a:prstGeom prst="rect">
            <a:avLst/>
          </a:prstGeom>
          <a:noFill/>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653F7B3-21E3-4BBF-8A3D-BCA61FFD8D45}"/>
                  </a:ext>
                </a:extLst>
              </p:cNvPr>
              <p:cNvSpPr txBox="1"/>
              <p:nvPr/>
            </p:nvSpPr>
            <p:spPr>
              <a:xfrm>
                <a:off x="2279195" y="5487392"/>
                <a:ext cx="3255227" cy="4572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𝐸</m:t>
                      </m:r>
                      <m:r>
                        <a:rPr kumimoji="1" lang="en-US" altLang="ja-JP" sz="2000" b="0" i="1" smtClean="0">
                          <a:latin typeface="Cambria Math" panose="02040503050406030204" pitchFamily="18" charset="0"/>
                          <a:ea typeface="Cambria Math" panose="02040503050406030204" pitchFamily="18" charset="0"/>
                        </a:rPr>
                        <m:t>⇔</m:t>
                      </m:r>
                      <m:sSubSup>
                        <m:sSubSupPr>
                          <m:ctrlPr>
                            <a:rPr kumimoji="1" lang="en-US" altLang="ja-JP" sz="2000" b="0" i="1" smtClean="0">
                              <a:latin typeface="Cambria Math" panose="02040503050406030204" pitchFamily="18" charset="0"/>
                              <a:ea typeface="Cambria Math" panose="02040503050406030204" pitchFamily="18" charset="0"/>
                            </a:rPr>
                          </m:ctrlPr>
                        </m:sSubSup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up>
                          <m:r>
                            <a:rPr kumimoji="1" lang="en-US" altLang="ja-JP" sz="2000" b="0" i="1" smtClean="0">
                              <a:latin typeface="Cambria Math" panose="02040503050406030204" pitchFamily="18" charset="0"/>
                              <a:ea typeface="Cambria Math" panose="02040503050406030204" pitchFamily="18" charset="0"/>
                            </a:rPr>
                            <m:t>𝐴</m:t>
                          </m:r>
                        </m:sup>
                      </m:sSubSup>
                      <m:r>
                        <a:rPr kumimoji="1" lang="en-US" altLang="ja-JP" sz="2000" b="0" i="1" smtClean="0">
                          <a:latin typeface="Cambria Math" panose="02040503050406030204" pitchFamily="18" charset="0"/>
                          <a:ea typeface="Cambria Math" panose="02040503050406030204" pitchFamily="18" charset="0"/>
                        </a:rPr>
                        <m:t>=0</m:t>
                      </m:r>
                    </m:oMath>
                  </m:oMathPara>
                </a14:m>
                <a:endParaRPr kumimoji="1" lang="ja-JP" altLang="en-US" sz="2000" dirty="0"/>
              </a:p>
            </p:txBody>
          </p:sp>
        </mc:Choice>
        <mc:Fallback xmlns="">
          <p:sp>
            <p:nvSpPr>
              <p:cNvPr id="3" name="テキスト ボックス 2">
                <a:extLst>
                  <a:ext uri="{FF2B5EF4-FFF2-40B4-BE49-F238E27FC236}">
                    <a16:creationId xmlns:a16="http://schemas.microsoft.com/office/drawing/2014/main" id="{7653F7B3-21E3-4BBF-8A3D-BCA61FFD8D45}"/>
                  </a:ext>
                </a:extLst>
              </p:cNvPr>
              <p:cNvSpPr txBox="1">
                <a:spLocks noRot="1" noChangeAspect="1" noMove="1" noResize="1" noEditPoints="1" noAdjustHandles="1" noChangeArrowheads="1" noChangeShapeType="1" noTextEdit="1"/>
              </p:cNvSpPr>
              <p:nvPr/>
            </p:nvSpPr>
            <p:spPr>
              <a:xfrm>
                <a:off x="2279195" y="5487392"/>
                <a:ext cx="3255227" cy="457241"/>
              </a:xfrm>
              <a:prstGeom prst="rect">
                <a:avLst/>
              </a:prstGeom>
              <a:blipFill>
                <a:blip r:embed="rId21"/>
                <a:stretch>
                  <a:fillRect b="-9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2AF0222D-E33F-4EE6-84CA-A462BB83EC72}"/>
                  </a:ext>
                </a:extLst>
              </p:cNvPr>
              <p:cNvSpPr txBox="1"/>
              <p:nvPr/>
            </p:nvSpPr>
            <p:spPr>
              <a:xfrm>
                <a:off x="2279194" y="5890385"/>
                <a:ext cx="3255227" cy="4572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𝐸</m:t>
                      </m:r>
                      <m:r>
                        <a:rPr kumimoji="1" lang="en-US" altLang="ja-JP" sz="2000" b="0" i="1" smtClean="0">
                          <a:latin typeface="Cambria Math" panose="02040503050406030204" pitchFamily="18" charset="0"/>
                          <a:ea typeface="Cambria Math" panose="02040503050406030204" pitchFamily="18" charset="0"/>
                        </a:rPr>
                        <m:t>⇔</m:t>
                      </m:r>
                      <m:sSubSup>
                        <m:sSubSupPr>
                          <m:ctrlPr>
                            <a:rPr kumimoji="1" lang="en-US" altLang="ja-JP" sz="2000" b="0" i="1" smtClean="0">
                              <a:latin typeface="Cambria Math" panose="02040503050406030204" pitchFamily="18" charset="0"/>
                              <a:ea typeface="Cambria Math" panose="02040503050406030204" pitchFamily="18" charset="0"/>
                            </a:rPr>
                          </m:ctrlPr>
                        </m:sSubSup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up>
                          <m:r>
                            <a:rPr kumimoji="1" lang="en-US" altLang="ja-JP" sz="2000" b="0" i="1" smtClean="0">
                              <a:latin typeface="Cambria Math" panose="02040503050406030204" pitchFamily="18" charset="0"/>
                              <a:ea typeface="Cambria Math" panose="02040503050406030204" pitchFamily="18" charset="0"/>
                            </a:rPr>
                            <m:t>𝐵</m:t>
                          </m:r>
                        </m:sup>
                      </m:sSubSup>
                      <m:r>
                        <a:rPr kumimoji="1" lang="en-US" altLang="ja-JP" sz="2000" b="0" i="1" smtClean="0">
                          <a:latin typeface="Cambria Math" panose="02040503050406030204" pitchFamily="18" charset="0"/>
                          <a:ea typeface="Cambria Math" panose="02040503050406030204" pitchFamily="18" charset="0"/>
                        </a:rPr>
                        <m:t>=0</m:t>
                      </m:r>
                    </m:oMath>
                  </m:oMathPara>
                </a14:m>
                <a:endParaRPr kumimoji="1" lang="ja-JP" altLang="en-US" sz="2000" dirty="0"/>
              </a:p>
            </p:txBody>
          </p:sp>
        </mc:Choice>
        <mc:Fallback xmlns="">
          <p:sp>
            <p:nvSpPr>
              <p:cNvPr id="50" name="テキスト ボックス 49">
                <a:extLst>
                  <a:ext uri="{FF2B5EF4-FFF2-40B4-BE49-F238E27FC236}">
                    <a16:creationId xmlns:a16="http://schemas.microsoft.com/office/drawing/2014/main" id="{2AF0222D-E33F-4EE6-84CA-A462BB83EC72}"/>
                  </a:ext>
                </a:extLst>
              </p:cNvPr>
              <p:cNvSpPr txBox="1">
                <a:spLocks noRot="1" noChangeAspect="1" noMove="1" noResize="1" noEditPoints="1" noAdjustHandles="1" noChangeArrowheads="1" noChangeShapeType="1" noTextEdit="1"/>
              </p:cNvSpPr>
              <p:nvPr/>
            </p:nvSpPr>
            <p:spPr>
              <a:xfrm>
                <a:off x="2279194" y="5890385"/>
                <a:ext cx="3255227" cy="457241"/>
              </a:xfrm>
              <a:prstGeom prst="rect">
                <a:avLst/>
              </a:prstGeom>
              <a:blipFill>
                <a:blip r:embed="rId22"/>
                <a:stretch>
                  <a:fillRect b="-9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5D08818-E00B-4BA9-82AB-A994EF68A3FF}"/>
                  </a:ext>
                </a:extLst>
              </p:cNvPr>
              <p:cNvSpPr txBox="1"/>
              <p:nvPr/>
            </p:nvSpPr>
            <p:spPr>
              <a:xfrm>
                <a:off x="1312693" y="2589894"/>
                <a:ext cx="1061848"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b="0" i="1" smtClean="0">
                              <a:latin typeface="Cambria Math" panose="02040503050406030204" pitchFamily="18" charset="0"/>
                            </a:rPr>
                            <m:t>𝐻</m:t>
                          </m:r>
                        </m:e>
                        <m:sub>
                          <m:r>
                            <a:rPr kumimoji="1" lang="en-US" altLang="ja-JP" sz="4000" b="0" i="1" smtClean="0">
                              <a:latin typeface="Cambria Math" panose="02040503050406030204" pitchFamily="18" charset="0"/>
                            </a:rPr>
                            <m:t>1</m:t>
                          </m:r>
                        </m:sub>
                      </m:sSub>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35D08818-E00B-4BA9-82AB-A994EF68A3FF}"/>
                  </a:ext>
                </a:extLst>
              </p:cNvPr>
              <p:cNvSpPr txBox="1">
                <a:spLocks noRot="1" noChangeAspect="1" noMove="1" noResize="1" noEditPoints="1" noAdjustHandles="1" noChangeArrowheads="1" noChangeShapeType="1" noTextEdit="1"/>
              </p:cNvSpPr>
              <p:nvPr/>
            </p:nvSpPr>
            <p:spPr>
              <a:xfrm>
                <a:off x="1312693" y="2589894"/>
                <a:ext cx="1061848" cy="707886"/>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27B4A9DF-61B6-40BF-A995-8538BB7DFEEE}"/>
                  </a:ext>
                </a:extLst>
              </p:cNvPr>
              <p:cNvSpPr txBox="1"/>
              <p:nvPr/>
            </p:nvSpPr>
            <p:spPr>
              <a:xfrm>
                <a:off x="6948746" y="2598915"/>
                <a:ext cx="1061848"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b="0" i="1" smtClean="0">
                              <a:latin typeface="Cambria Math" panose="02040503050406030204" pitchFamily="18" charset="0"/>
                            </a:rPr>
                            <m:t>𝐻</m:t>
                          </m:r>
                        </m:e>
                        <m:sub>
                          <m:r>
                            <a:rPr kumimoji="1" lang="en-US" altLang="ja-JP" sz="4000" b="0" i="1" smtClean="0">
                              <a:latin typeface="Cambria Math" panose="02040503050406030204" pitchFamily="18" charset="0"/>
                            </a:rPr>
                            <m:t>2</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27B4A9DF-61B6-40BF-A995-8538BB7DFEEE}"/>
                  </a:ext>
                </a:extLst>
              </p:cNvPr>
              <p:cNvSpPr txBox="1">
                <a:spLocks noRot="1" noChangeAspect="1" noMove="1" noResize="1" noEditPoints="1" noAdjustHandles="1" noChangeArrowheads="1" noChangeShapeType="1" noTextEdit="1"/>
              </p:cNvSpPr>
              <p:nvPr/>
            </p:nvSpPr>
            <p:spPr>
              <a:xfrm>
                <a:off x="6948746" y="2598915"/>
                <a:ext cx="1061848" cy="707886"/>
              </a:xfrm>
              <a:prstGeom prst="rect">
                <a:avLst/>
              </a:prstGeom>
              <a:blipFill>
                <a:blip r:embed="rId2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00707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5" name="直線コネクタ 74">
            <a:extLst>
              <a:ext uri="{FF2B5EF4-FFF2-40B4-BE49-F238E27FC236}">
                <a16:creationId xmlns:a16="http://schemas.microsoft.com/office/drawing/2014/main" id="{90C5E8FE-137D-43CE-9F5E-9AD4FC368194}"/>
              </a:ext>
            </a:extLst>
          </p:cNvPr>
          <p:cNvCxnSpPr>
            <a:cxnSpLocks/>
          </p:cNvCxnSpPr>
          <p:nvPr/>
        </p:nvCxnSpPr>
        <p:spPr>
          <a:xfrm>
            <a:off x="1632097" y="2254457"/>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a:cxnSpLocks/>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四角形: 角を丸くする 12">
                <a:extLst>
                  <a:ext uri="{FF2B5EF4-FFF2-40B4-BE49-F238E27FC236}">
                    <a16:creationId xmlns:a16="http://schemas.microsoft.com/office/drawing/2014/main" id="{DC2C337B-5C30-4BB5-8D11-65B280CF4E9B}"/>
                  </a:ext>
                </a:extLst>
              </p:cNvPr>
              <p:cNvSpPr/>
              <p:nvPr/>
            </p:nvSpPr>
            <p:spPr>
              <a:xfrm>
                <a:off x="5606835" y="1406471"/>
                <a:ext cx="3045678" cy="1014937"/>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1</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𝑗</m:t>
                              </m:r>
                            </m:sub>
                            <m:sup>
                              <m:r>
                                <a:rPr kumimoji="1" lang="en-US" altLang="ja-JP" b="0" i="1" smtClean="0">
                                  <a:latin typeface="Cambria Math" panose="02040503050406030204" pitchFamily="18" charset="0"/>
                                </a:rPr>
                                <m:t>2</m:t>
                              </m:r>
                            </m:sup>
                          </m:sSubSup>
                        </m:e>
                      </m:d>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𝐸</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𝑗</m:t>
                          </m:r>
                        </m:sub>
                        <m:sup>
                          <m:r>
                            <a:rPr kumimoji="1" lang="en-US" altLang="ja-JP" b="0" i="1" smtClean="0">
                              <a:latin typeface="Cambria Math" panose="02040503050406030204" pitchFamily="18" charset="0"/>
                              <a:ea typeface="Cambria Math" panose="02040503050406030204" pitchFamily="18" charset="0"/>
                            </a:rPr>
                            <m:t>𝐴</m:t>
                          </m:r>
                        </m:sup>
                      </m:sSubSup>
                      <m:r>
                        <a:rPr kumimoji="1" lang="en-US" altLang="ja-JP"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𝐸</m:t>
                          </m:r>
                        </m:e>
                        <m:sup>
                          <m:r>
                            <a:rPr lang="en-US" altLang="ja-JP" i="1">
                              <a:latin typeface="Cambria Math" panose="02040503050406030204" pitchFamily="18" charset="0"/>
                              <a:ea typeface="Cambria Math" panose="02040503050406030204" pitchFamily="18" charset="0"/>
                            </a:rPr>
                            <m:t>′</m:t>
                          </m:r>
                        </m:sup>
                      </m:sSup>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up>
                          <m:r>
                            <a:rPr lang="en-US" altLang="ja-JP" b="0" i="1" smtClean="0">
                              <a:latin typeface="Cambria Math" panose="02040503050406030204" pitchFamily="18" charset="0"/>
                              <a:ea typeface="Cambria Math" panose="02040503050406030204" pitchFamily="18" charset="0"/>
                            </a:rPr>
                            <m:t>𝐵</m:t>
                          </m:r>
                        </m:sup>
                      </m:sSubSup>
                      <m:r>
                        <a:rPr lang="en-US" altLang="ja-JP" i="1">
                          <a:latin typeface="Cambria Math" panose="02040503050406030204" pitchFamily="18" charset="0"/>
                          <a:ea typeface="Cambria Math" panose="02040503050406030204" pitchFamily="18" charset="0"/>
                        </a:rPr>
                        <m:t>=0</m:t>
                      </m:r>
                    </m:oMath>
                  </m:oMathPara>
                </a14:m>
                <a:endParaRPr kumimoji="1" lang="ja-JP" altLang="en-US" dirty="0"/>
              </a:p>
            </p:txBody>
          </p:sp>
        </mc:Choice>
        <mc:Fallback xmlns="">
          <p:sp>
            <p:nvSpPr>
              <p:cNvPr id="13" name="四角形: 角を丸くする 12">
                <a:extLst>
                  <a:ext uri="{FF2B5EF4-FFF2-40B4-BE49-F238E27FC236}">
                    <a16:creationId xmlns:a16="http://schemas.microsoft.com/office/drawing/2014/main" id="{DC2C337B-5C30-4BB5-8D11-65B280CF4E9B}"/>
                  </a:ext>
                </a:extLst>
              </p:cNvPr>
              <p:cNvSpPr>
                <a:spLocks noRot="1" noChangeAspect="1" noMove="1" noResize="1" noEditPoints="1" noAdjustHandles="1" noChangeArrowheads="1" noChangeShapeType="1" noTextEdit="1"/>
              </p:cNvSpPr>
              <p:nvPr/>
            </p:nvSpPr>
            <p:spPr>
              <a:xfrm>
                <a:off x="5606835" y="1406471"/>
                <a:ext cx="3045678" cy="1014937"/>
              </a:xfrm>
              <a:prstGeom prst="roundRect">
                <a:avLst/>
              </a:prstGeom>
              <a:blipFill>
                <a:blip r:embed="rId2"/>
                <a:stretch>
                  <a:fillRect/>
                </a:stretch>
              </a:blipFill>
              <a:ln w="28575">
                <a:solidFill>
                  <a:schemeClr val="tx1"/>
                </a:solidFill>
              </a:ln>
            </p:spPr>
            <p:txBody>
              <a:bodyPr/>
              <a:lstStyle/>
              <a:p>
                <a:r>
                  <a:rPr lang="ja-JP" altLang="en-US">
                    <a:noFill/>
                  </a:rPr>
                  <a:t> </a:t>
                </a:r>
              </a:p>
            </p:txBody>
          </p:sp>
        </mc:Fallback>
      </mc:AlternateContent>
      <p:cxnSp>
        <p:nvCxnSpPr>
          <p:cNvPr id="76" name="直線コネクタ 75">
            <a:extLst>
              <a:ext uri="{FF2B5EF4-FFF2-40B4-BE49-F238E27FC236}">
                <a16:creationId xmlns:a16="http://schemas.microsoft.com/office/drawing/2014/main" id="{8586127A-7547-45DA-B6CD-7BD68214D2F8}"/>
              </a:ext>
            </a:extLst>
          </p:cNvPr>
          <p:cNvCxnSpPr>
            <a:cxnSpLocks/>
          </p:cNvCxnSpPr>
          <p:nvPr/>
        </p:nvCxnSpPr>
        <p:spPr>
          <a:xfrm>
            <a:off x="1632097" y="371210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D2A6862-838A-46A4-B7C3-2AF88C7C7C31}"/>
              </a:ext>
            </a:extLst>
          </p:cNvPr>
          <p:cNvCxnSpPr>
            <a:cxnSpLocks/>
          </p:cNvCxnSpPr>
          <p:nvPr/>
        </p:nvCxnSpPr>
        <p:spPr>
          <a:xfrm>
            <a:off x="1003720" y="3703747"/>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6005688" y="3005518"/>
                <a:ext cx="2506133" cy="846963"/>
              </a:xfrm>
              <a:prstGeom prst="rect">
                <a:avLst/>
              </a:prstGeom>
              <a:noFill/>
            </p:spPr>
            <p:txBody>
              <a:bodyPr wrap="square" rtlCol="0">
                <a:spAutoFit/>
              </a:bodyPr>
              <a:lstStyle/>
              <a:p>
                <a:r>
                  <a:rPr kumimoji="1" lang="ja-JP" altLang="en-US" dirty="0"/>
                  <a:t>例</a:t>
                </a:r>
                <a:r>
                  <a:rPr kumimoji="1" lang="en-US" altLang="ja-JP" dirty="0"/>
                  <a:t>:</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𝐴</m:t>
                        </m:r>
                      </m:sup>
                    </m:sSup>
                    <m:r>
                      <a:rPr kumimoji="1" lang="en-US" altLang="ja-JP" b="0" i="1" smtClean="0">
                        <a:latin typeface="Cambria Math" panose="02040503050406030204" pitchFamily="18" charset="0"/>
                      </a:rPr>
                      <m:t>=</m:t>
                    </m:r>
                    <m:m>
                      <m:mPr>
                        <m:mcs>
                          <m:mc>
                            <m:mcPr>
                              <m:count m:val="3"/>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mr>
                    </m:m>
                  </m:oMath>
                </a14:m>
                <a:endParaRPr kumimoji="1" lang="ja-JP" altLang="en-US"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6005688" y="3005518"/>
                <a:ext cx="2506133" cy="846963"/>
              </a:xfrm>
              <a:prstGeom prst="rect">
                <a:avLst/>
              </a:prstGeom>
              <a:blipFill>
                <a:blip r:embed="rId3"/>
                <a:stretch>
                  <a:fillRect l="-1946"/>
                </a:stretch>
              </a:blipFill>
            </p:spPr>
            <p:txBody>
              <a:bodyPr/>
              <a:lstStyle/>
              <a:p>
                <a:r>
                  <a:rPr lang="ja-JP" altLang="en-US">
                    <a:noFill/>
                  </a:rPr>
                  <a:t> </a:t>
                </a:r>
              </a:p>
            </p:txBody>
          </p:sp>
        </mc:Fallback>
      </mc:AlternateContent>
      <p:sp>
        <p:nvSpPr>
          <p:cNvPr id="12" name="フリーフォーム: 図形 11">
            <a:extLst>
              <a:ext uri="{FF2B5EF4-FFF2-40B4-BE49-F238E27FC236}">
                <a16:creationId xmlns:a16="http://schemas.microsoft.com/office/drawing/2014/main" id="{776A6E1E-B20E-4BA3-A69C-F5D7FBF78C97}"/>
              </a:ext>
            </a:extLst>
          </p:cNvPr>
          <p:cNvSpPr/>
          <p:nvPr/>
        </p:nvSpPr>
        <p:spPr>
          <a:xfrm>
            <a:off x="982133" y="1828777"/>
            <a:ext cx="1185334" cy="237090"/>
          </a:xfrm>
          <a:custGeom>
            <a:avLst/>
            <a:gdLst>
              <a:gd name="connsiteX0" fmla="*/ 0 w 1185334"/>
              <a:gd name="connsiteY0" fmla="*/ 225801 h 237090"/>
              <a:gd name="connsiteX1" fmla="*/ 598311 w 1185334"/>
              <a:gd name="connsiteY1" fmla="*/ 23 h 237090"/>
              <a:gd name="connsiteX2" fmla="*/ 1185334 w 1185334"/>
              <a:gd name="connsiteY2" fmla="*/ 237090 h 237090"/>
            </a:gdLst>
            <a:ahLst/>
            <a:cxnLst>
              <a:cxn ang="0">
                <a:pos x="connsiteX0" y="connsiteY0"/>
              </a:cxn>
              <a:cxn ang="0">
                <a:pos x="connsiteX1" y="connsiteY1"/>
              </a:cxn>
              <a:cxn ang="0">
                <a:pos x="connsiteX2" y="connsiteY2"/>
              </a:cxn>
            </a:cxnLst>
            <a:rect l="l" t="t" r="r" b="b"/>
            <a:pathLst>
              <a:path w="1185334" h="237090">
                <a:moveTo>
                  <a:pt x="0" y="225801"/>
                </a:moveTo>
                <a:cubicBezTo>
                  <a:pt x="200377" y="111971"/>
                  <a:pt x="400755" y="-1859"/>
                  <a:pt x="598311" y="23"/>
                </a:cubicBezTo>
                <a:cubicBezTo>
                  <a:pt x="795867" y="1905"/>
                  <a:pt x="990600" y="119497"/>
                  <a:pt x="1185334" y="23709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5FA5834B-0854-4C6B-A798-B0E2793C0A02}"/>
              </a:ext>
            </a:extLst>
          </p:cNvPr>
          <p:cNvSpPr/>
          <p:nvPr/>
        </p:nvSpPr>
        <p:spPr>
          <a:xfrm>
            <a:off x="1016000" y="3894667"/>
            <a:ext cx="1162756" cy="304872"/>
          </a:xfrm>
          <a:custGeom>
            <a:avLst/>
            <a:gdLst>
              <a:gd name="connsiteX0" fmla="*/ 0 w 1162756"/>
              <a:gd name="connsiteY0" fmla="*/ 0 h 304872"/>
              <a:gd name="connsiteX1" fmla="*/ 632178 w 1162756"/>
              <a:gd name="connsiteY1" fmla="*/ 304800 h 304872"/>
              <a:gd name="connsiteX2" fmla="*/ 1162756 w 1162756"/>
              <a:gd name="connsiteY2" fmla="*/ 22577 h 304872"/>
            </a:gdLst>
            <a:ahLst/>
            <a:cxnLst>
              <a:cxn ang="0">
                <a:pos x="connsiteX0" y="connsiteY0"/>
              </a:cxn>
              <a:cxn ang="0">
                <a:pos x="connsiteX1" y="connsiteY1"/>
              </a:cxn>
              <a:cxn ang="0">
                <a:pos x="connsiteX2" y="connsiteY2"/>
              </a:cxn>
            </a:cxnLst>
            <a:rect l="l" t="t" r="r" b="b"/>
            <a:pathLst>
              <a:path w="1162756" h="304872">
                <a:moveTo>
                  <a:pt x="0" y="0"/>
                </a:moveTo>
                <a:cubicBezTo>
                  <a:pt x="219192" y="150518"/>
                  <a:pt x="438385" y="301037"/>
                  <a:pt x="632178" y="304800"/>
                </a:cubicBezTo>
                <a:cubicBezTo>
                  <a:pt x="825971" y="308563"/>
                  <a:pt x="994363" y="165570"/>
                  <a:pt x="1162756" y="2257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03B52841-237A-40B7-84AE-6E30E4B3F1F9}"/>
              </a:ext>
            </a:extLst>
          </p:cNvPr>
          <p:cNvCxnSpPr/>
          <p:nvPr/>
        </p:nvCxnSpPr>
        <p:spPr>
          <a:xfrm>
            <a:off x="982133" y="2254457"/>
            <a:ext cx="0" cy="14576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9EC5803-7F35-413E-8F12-17B872DFFF22}"/>
              </a:ext>
            </a:extLst>
          </p:cNvPr>
          <p:cNvCxnSpPr/>
          <p:nvPr/>
        </p:nvCxnSpPr>
        <p:spPr>
          <a:xfrm>
            <a:off x="1003720" y="2254457"/>
            <a:ext cx="1175036" cy="14576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19A2408F-E661-4B1A-9B33-B3E7B63E1198}"/>
              </a:ext>
            </a:extLst>
          </p:cNvPr>
          <p:cNvCxnSpPr/>
          <p:nvPr/>
        </p:nvCxnSpPr>
        <p:spPr>
          <a:xfrm flipH="1">
            <a:off x="1003720" y="2254457"/>
            <a:ext cx="595313" cy="14576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A466495-8C57-4734-BEDF-BAB4A1E1075C}"/>
              </a:ext>
            </a:extLst>
          </p:cNvPr>
          <p:cNvCxnSpPr/>
          <p:nvPr/>
        </p:nvCxnSpPr>
        <p:spPr>
          <a:xfrm>
            <a:off x="1599033" y="2254457"/>
            <a:ext cx="0" cy="14576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1BA1EA08-84A0-497A-A3EC-3DCB795DE269}"/>
              </a:ext>
            </a:extLst>
          </p:cNvPr>
          <p:cNvCxnSpPr/>
          <p:nvPr/>
        </p:nvCxnSpPr>
        <p:spPr>
          <a:xfrm>
            <a:off x="2227410" y="2254457"/>
            <a:ext cx="0" cy="14576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楕円 85">
                <a:extLst>
                  <a:ext uri="{FF2B5EF4-FFF2-40B4-BE49-F238E27FC236}">
                    <a16:creationId xmlns:a16="http://schemas.microsoft.com/office/drawing/2014/main" id="{1B74C049-4A80-415D-AE22-5BD9AA00F17B}"/>
                  </a:ext>
                </a:extLst>
              </p:cNvPr>
              <p:cNvSpPr>
                <a:spLocks/>
              </p:cNvSpPr>
              <p:nvPr/>
            </p:nvSpPr>
            <p:spPr>
              <a:xfrm>
                <a:off x="2014326" y="353924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3</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86" name="楕円 85">
                <a:extLst>
                  <a:ext uri="{FF2B5EF4-FFF2-40B4-BE49-F238E27FC236}">
                    <a16:creationId xmlns:a16="http://schemas.microsoft.com/office/drawing/2014/main" id="{1B74C049-4A80-415D-AE22-5BD9AA00F17B}"/>
                  </a:ext>
                </a:extLst>
              </p:cNvPr>
              <p:cNvSpPr>
                <a:spLocks noRot="1" noChangeAspect="1" noMove="1" noResize="1" noEditPoints="1" noAdjustHandles="1" noChangeArrowheads="1" noChangeShapeType="1" noTextEdit="1"/>
              </p:cNvSpPr>
              <p:nvPr/>
            </p:nvSpPr>
            <p:spPr>
              <a:xfrm>
                <a:off x="2014326" y="3539245"/>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ABEAC096-AABB-46ED-AB0B-53D7EADA04BC}"/>
                  </a:ext>
                </a:extLst>
              </p:cNvPr>
              <p:cNvSpPr>
                <a:spLocks/>
              </p:cNvSpPr>
              <p:nvPr/>
            </p:nvSpPr>
            <p:spPr>
              <a:xfrm>
                <a:off x="1419013" y="352843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9" name="楕円 78">
                <a:extLst>
                  <a:ext uri="{FF2B5EF4-FFF2-40B4-BE49-F238E27FC236}">
                    <a16:creationId xmlns:a16="http://schemas.microsoft.com/office/drawing/2014/main" id="{ABEAC096-AABB-46ED-AB0B-53D7EADA04BC}"/>
                  </a:ext>
                </a:extLst>
              </p:cNvPr>
              <p:cNvSpPr>
                <a:spLocks noRot="1" noChangeAspect="1" noMove="1" noResize="1" noEditPoints="1" noAdjustHandles="1" noChangeArrowheads="1" noChangeShapeType="1" noTextEdit="1"/>
              </p:cNvSpPr>
              <p:nvPr/>
            </p:nvSpPr>
            <p:spPr>
              <a:xfrm>
                <a:off x="1419013" y="3528439"/>
                <a:ext cx="360040" cy="350617"/>
              </a:xfrm>
              <a:prstGeom prst="ellipse">
                <a:avLst/>
              </a:prstGeom>
              <a:blipFill>
                <a:blip r:embed="rId5"/>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楕円 80">
                <a:extLst>
                  <a:ext uri="{FF2B5EF4-FFF2-40B4-BE49-F238E27FC236}">
                    <a16:creationId xmlns:a16="http://schemas.microsoft.com/office/drawing/2014/main" id="{9CC968A1-5D7D-48DE-B750-CC0054838E6F}"/>
                  </a:ext>
                </a:extLst>
              </p:cNvPr>
              <p:cNvSpPr>
                <a:spLocks/>
              </p:cNvSpPr>
              <p:nvPr/>
            </p:nvSpPr>
            <p:spPr>
              <a:xfrm>
                <a:off x="823700" y="352844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2</m:t>
                          </m:r>
                        </m:sup>
                      </m:sSubSup>
                    </m:oMath>
                  </m:oMathPara>
                </a14:m>
                <a:endParaRPr kumimoji="1" lang="ja-JP" altLang="en-US" dirty="0"/>
              </a:p>
            </p:txBody>
          </p:sp>
        </mc:Choice>
        <mc:Fallback xmlns="">
          <p:sp>
            <p:nvSpPr>
              <p:cNvPr id="81" name="楕円 80">
                <a:extLst>
                  <a:ext uri="{FF2B5EF4-FFF2-40B4-BE49-F238E27FC236}">
                    <a16:creationId xmlns:a16="http://schemas.microsoft.com/office/drawing/2014/main" id="{9CC968A1-5D7D-48DE-B750-CC0054838E6F}"/>
                  </a:ext>
                </a:extLst>
              </p:cNvPr>
              <p:cNvSpPr>
                <a:spLocks noRot="1" noChangeAspect="1" noMove="1" noResize="1" noEditPoints="1" noAdjustHandles="1" noChangeArrowheads="1" noChangeShapeType="1" noTextEdit="1"/>
              </p:cNvSpPr>
              <p:nvPr/>
            </p:nvSpPr>
            <p:spPr>
              <a:xfrm>
                <a:off x="823700" y="3528440"/>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a:spLocks/>
              </p:cNvSpPr>
              <p:nvPr/>
            </p:nvSpPr>
            <p:spPr>
              <a:xfrm>
                <a:off x="2014326" y="208159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3</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014326" y="2081597"/>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a:spLocks/>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a:spLocks/>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pic>
        <p:nvPicPr>
          <p:cNvPr id="43" name="図 42">
            <a:extLst>
              <a:ext uri="{FF2B5EF4-FFF2-40B4-BE49-F238E27FC236}">
                <a16:creationId xmlns:a16="http://schemas.microsoft.com/office/drawing/2014/main" id="{D22026E8-7CDA-4E34-B7F6-69226CCAF328}"/>
              </a:ext>
            </a:extLst>
          </p:cNvPr>
          <p:cNvPicPr>
            <a:picLocks noChangeAspect="1"/>
          </p:cNvPicPr>
          <p:nvPr/>
        </p:nvPicPr>
        <p:blipFill>
          <a:blip r:embed="rId10"/>
          <a:stretch>
            <a:fillRect/>
          </a:stretch>
        </p:blipFill>
        <p:spPr>
          <a:xfrm>
            <a:off x="3770306" y="2227984"/>
            <a:ext cx="1603387" cy="2402032"/>
          </a:xfrm>
          <a:prstGeom prst="rect">
            <a:avLst/>
          </a:prstGeom>
        </p:spPr>
      </p:pic>
    </p:spTree>
    <p:extLst>
      <p:ext uri="{BB962C8B-B14F-4D97-AF65-F5344CB8AC3E}">
        <p14:creationId xmlns:p14="http://schemas.microsoft.com/office/powerpoint/2010/main" val="1715761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𝐶𝑂𝑁𝐺𝐸𝑆𝑇モデルにおいてさまざまな問題に対する</a:t>
            </a:r>
            <a:br>
              <a:rPr lang="ja-JP" altLang="en-US" dirty="0"/>
            </a:br>
            <a:r>
              <a:rPr lang="ja-JP" altLang="en-US" dirty="0"/>
              <a:t>複雑性に興味がもたれている</a:t>
            </a:r>
          </a:p>
          <a:p>
            <a:pPr lvl="1"/>
            <a:r>
              <a:rPr lang="ja-JP" altLang="en-US" dirty="0"/>
              <a:t>距離計算</a:t>
            </a:r>
          </a:p>
          <a:p>
            <a:pPr lvl="1"/>
            <a:r>
              <a:rPr lang="ja-JP" altLang="en-US" dirty="0"/>
              <a:t>最小全域木の構築</a:t>
            </a:r>
          </a:p>
          <a:p>
            <a:pPr lvl="1"/>
            <a:r>
              <a:rPr lang="ja-JP" altLang="en-US" dirty="0"/>
              <a:t>最小頂点被覆の発見 など</a:t>
            </a:r>
            <a:endParaRPr lang="en-US" altLang="ja-JP" dirty="0"/>
          </a:p>
          <a:p>
            <a:pPr lvl="1"/>
            <a:endParaRPr lang="en-US" altLang="ja-JP" dirty="0"/>
          </a:p>
          <a:p>
            <a:r>
              <a:rPr lang="ja-JP" altLang="en-US" dirty="0"/>
              <a:t>近年</a:t>
            </a:r>
            <a:r>
              <a:rPr lang="en-US" altLang="ja-JP" dirty="0"/>
              <a:t>,2</a:t>
            </a:r>
            <a:r>
              <a:rPr lang="ja-JP" altLang="en-US" dirty="0"/>
              <a:t>者間通信複雑性への帰着を通じて下限を証明する</a:t>
            </a:r>
            <a:br>
              <a:rPr lang="en-US" altLang="ja-JP" dirty="0"/>
            </a:br>
            <a:r>
              <a:rPr lang="ja-JP" altLang="en-US" dirty="0"/>
              <a:t>手法のおかげで𝐶𝑂𝑁𝐺𝐸𝑆𝑇モデルにおけるいくつかの問題の</a:t>
            </a:r>
            <a:br>
              <a:rPr lang="en-US" altLang="ja-JP" dirty="0"/>
            </a:br>
            <a:r>
              <a:rPr lang="ja-JP" altLang="en-US" dirty="0"/>
              <a:t>複雑性に関する理解が大幅に向上している</a:t>
            </a:r>
          </a:p>
          <a:p>
            <a:endParaRPr lang="en-US" altLang="ja-JP" dirty="0"/>
          </a:p>
        </p:txBody>
      </p:sp>
    </p:spTree>
    <p:extLst>
      <p:ext uri="{BB962C8B-B14F-4D97-AF65-F5344CB8AC3E}">
        <p14:creationId xmlns:p14="http://schemas.microsoft.com/office/powerpoint/2010/main" val="29402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各ノードは同期して同じアルゴリズムを実行して</a:t>
                </a:r>
                <a:br>
                  <a:rPr lang="en-US" altLang="ja-JP" dirty="0"/>
                </a:br>
                <a:r>
                  <a:rPr lang="ja-JP" altLang="en-US" dirty="0"/>
                  <a:t>入力グラフ上の問題を解決する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oMath>
                </a14:m>
                <a:r>
                  <a:rPr lang="ja-JP" altLang="en-US" dirty="0"/>
                  <a:t>ビットのメッセージを隣接ノードに送信</a:t>
                </a:r>
                <a:endParaRPr lang="en-US" altLang="ja-JP" dirty="0"/>
              </a:p>
              <a:p>
                <a:pPr lvl="2"/>
                <a:r>
                  <a:rPr lang="ja-JP" altLang="en-US" dirty="0"/>
                  <a:t>隣接ノードからメッセージを受信</a:t>
                </a:r>
                <a:endParaRPr lang="en-US" altLang="ja-JP" dirty="0"/>
              </a:p>
              <a:p>
                <a:pPr lvl="2"/>
                <a:r>
                  <a:rPr lang="ja-JP" altLang="en-US" dirty="0"/>
                  <a:t>内部計算</a:t>
                </a:r>
                <a:endParaRPr lang="en-US" altLang="ja-JP" dirty="0"/>
              </a:p>
              <a:p>
                <a:pPr lvl="2"/>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oMath>
                </a14:m>
                <a:r>
                  <a:rPr lang="ja-JP" altLang="en-US" dirty="0"/>
                  <a:t>と想定</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ja-JP" altLang="en-US" dirty="0"/>
                  <a:t>はグラフのノード数</a:t>
                </a:r>
                <a:r>
                  <a:rPr lang="en-US" altLang="ja-JP"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独立集合</a:t>
            </a:r>
            <a:r>
              <a:rPr lang="en-US" altLang="ja-JP" dirty="0"/>
              <a:t>:</a:t>
            </a:r>
            <a:r>
              <a:rPr lang="ja-JP" altLang="en-US" dirty="0"/>
              <a:t>各頂点が隣接していない頂点部分集合</a:t>
            </a:r>
            <a:endParaRPr lang="en-US" altLang="ja-JP" dirty="0"/>
          </a:p>
          <a:p>
            <a:r>
              <a:rPr lang="ja-JP" altLang="en-US" dirty="0"/>
              <a:t>最大独立集合</a:t>
            </a:r>
            <a:r>
              <a:rPr lang="en-US" altLang="ja-JP" dirty="0"/>
              <a:t>:</a:t>
            </a:r>
            <a:r>
              <a:rPr lang="ja-JP" altLang="en-US" dirty="0"/>
              <a:t>頂点数が最も多い独立集合</a:t>
            </a:r>
            <a:br>
              <a:rPr lang="en-US" altLang="ja-JP" dirty="0"/>
            </a:br>
            <a:endParaRPr lang="en-US" altLang="ja-JP" dirty="0"/>
          </a:p>
        </p:txBody>
      </p:sp>
      <p:cxnSp>
        <p:nvCxnSpPr>
          <p:cNvPr id="4" name="直線コネクタ 3">
            <a:extLst>
              <a:ext uri="{FF2B5EF4-FFF2-40B4-BE49-F238E27FC236}">
                <a16:creationId xmlns:a16="http://schemas.microsoft.com/office/drawing/2014/main" id="{587A361B-60DC-4CE6-B9EF-DCF50F9A3E80}"/>
              </a:ext>
            </a:extLst>
          </p:cNvPr>
          <p:cNvCxnSpPr/>
          <p:nvPr/>
        </p:nvCxnSpPr>
        <p:spPr>
          <a:xfrm>
            <a:off x="1437076"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4FC9837-C5F3-4508-B165-1F88FA1EE07E}"/>
              </a:ext>
            </a:extLst>
          </p:cNvPr>
          <p:cNvCxnSpPr/>
          <p:nvPr/>
        </p:nvCxnSpPr>
        <p:spPr>
          <a:xfrm flipV="1">
            <a:off x="1793487"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08D68FFD-0FBF-4061-8609-258F3160EB45}"/>
              </a:ext>
            </a:extLst>
          </p:cNvPr>
          <p:cNvCxnSpPr/>
          <p:nvPr/>
        </p:nvCxnSpPr>
        <p:spPr>
          <a:xfrm>
            <a:off x="1793487"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B1E3C72-75A0-4260-8A0C-312AE74ED33B}"/>
              </a:ext>
            </a:extLst>
          </p:cNvPr>
          <p:cNvCxnSpPr/>
          <p:nvPr/>
        </p:nvCxnSpPr>
        <p:spPr>
          <a:xfrm flipH="1">
            <a:off x="143707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DDC0EDD-63C0-418A-AC07-BD5214A8636E}"/>
              </a:ext>
            </a:extLst>
          </p:cNvPr>
          <p:cNvCxnSpPr/>
          <p:nvPr/>
        </p:nvCxnSpPr>
        <p:spPr>
          <a:xfrm>
            <a:off x="1802850"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122301F-00CF-4C08-933F-9763E74236D7}"/>
              </a:ext>
            </a:extLst>
          </p:cNvPr>
          <p:cNvCxnSpPr/>
          <p:nvPr/>
        </p:nvCxnSpPr>
        <p:spPr>
          <a:xfrm flipH="1">
            <a:off x="1077036"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16DB393-6340-4E2F-8839-4B1CB12339C5}"/>
              </a:ext>
            </a:extLst>
          </p:cNvPr>
          <p:cNvCxnSpPr/>
          <p:nvPr/>
        </p:nvCxnSpPr>
        <p:spPr>
          <a:xfrm flipV="1">
            <a:off x="1077036"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1E3EBAA-824E-4F1F-8AE9-A140B106A7E7}"/>
              </a:ext>
            </a:extLst>
          </p:cNvPr>
          <p:cNvCxnSpPr/>
          <p:nvPr/>
        </p:nvCxnSpPr>
        <p:spPr>
          <a:xfrm>
            <a:off x="1077036"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17F2516-B41B-4578-A523-B512ED64FC20}"/>
              </a:ext>
            </a:extLst>
          </p:cNvPr>
          <p:cNvCxnSpPr/>
          <p:nvPr/>
        </p:nvCxnSpPr>
        <p:spPr>
          <a:xfrm>
            <a:off x="2162890"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6E316A3-A40C-4C37-B4C9-50A8D24AA717}"/>
              </a:ext>
            </a:extLst>
          </p:cNvPr>
          <p:cNvCxnSpPr/>
          <p:nvPr/>
        </p:nvCxnSpPr>
        <p:spPr>
          <a:xfrm flipH="1">
            <a:off x="214521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113787B3-7BD8-4D09-9B67-13808328A808}"/>
              </a:ext>
            </a:extLst>
          </p:cNvPr>
          <p:cNvSpPr/>
          <p:nvPr/>
        </p:nvSpPr>
        <p:spPr>
          <a:xfrm>
            <a:off x="1257056"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楕円 14">
            <a:extLst>
              <a:ext uri="{FF2B5EF4-FFF2-40B4-BE49-F238E27FC236}">
                <a16:creationId xmlns:a16="http://schemas.microsoft.com/office/drawing/2014/main" id="{E38870EF-1B14-41A7-A49E-FC71E45FE7D0}"/>
              </a:ext>
            </a:extLst>
          </p:cNvPr>
          <p:cNvSpPr/>
          <p:nvPr/>
        </p:nvSpPr>
        <p:spPr>
          <a:xfrm>
            <a:off x="1973507"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6" name="楕円 15">
            <a:extLst>
              <a:ext uri="{FF2B5EF4-FFF2-40B4-BE49-F238E27FC236}">
                <a16:creationId xmlns:a16="http://schemas.microsoft.com/office/drawing/2014/main" id="{E6E97424-34B2-4F0E-9FF1-3D8E8B1DD073}"/>
              </a:ext>
            </a:extLst>
          </p:cNvPr>
          <p:cNvSpPr/>
          <p:nvPr/>
        </p:nvSpPr>
        <p:spPr>
          <a:xfrm>
            <a:off x="2339281"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8CDD9499-F115-4108-822F-BFF5DF5EADD5}"/>
              </a:ext>
            </a:extLst>
          </p:cNvPr>
          <p:cNvSpPr/>
          <p:nvPr/>
        </p:nvSpPr>
        <p:spPr>
          <a:xfrm>
            <a:off x="1973507"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EC81F045-0040-447E-9E43-34F1D21FE7F1}"/>
              </a:ext>
            </a:extLst>
          </p:cNvPr>
          <p:cNvSpPr/>
          <p:nvPr/>
        </p:nvSpPr>
        <p:spPr>
          <a:xfrm>
            <a:off x="897016"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7E573F7E-F7E4-4984-96ED-16007871F67B}"/>
              </a:ext>
            </a:extLst>
          </p:cNvPr>
          <p:cNvSpPr/>
          <p:nvPr/>
        </p:nvSpPr>
        <p:spPr>
          <a:xfrm>
            <a:off x="1257056"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E16D1772-BFFB-4630-9FA2-E89543582B97}"/>
              </a:ext>
            </a:extLst>
          </p:cNvPr>
          <p:cNvSpPr/>
          <p:nvPr/>
        </p:nvSpPr>
        <p:spPr>
          <a:xfrm>
            <a:off x="1613467"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1" name="直線コネクタ 20">
            <a:extLst>
              <a:ext uri="{FF2B5EF4-FFF2-40B4-BE49-F238E27FC236}">
                <a16:creationId xmlns:a16="http://schemas.microsoft.com/office/drawing/2014/main" id="{C4D9B3B9-6D49-4233-A168-5D709E826E1C}"/>
              </a:ext>
            </a:extLst>
          </p:cNvPr>
          <p:cNvCxnSpPr/>
          <p:nvPr/>
        </p:nvCxnSpPr>
        <p:spPr>
          <a:xfrm>
            <a:off x="4933312"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ECBD4F4-D1A3-466E-A5EB-9C56ADCB1AF8}"/>
              </a:ext>
            </a:extLst>
          </p:cNvPr>
          <p:cNvCxnSpPr/>
          <p:nvPr/>
        </p:nvCxnSpPr>
        <p:spPr>
          <a:xfrm flipV="1">
            <a:off x="5289723"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F8EA62C-499B-4839-AA05-FE6F68733FBF}"/>
              </a:ext>
            </a:extLst>
          </p:cNvPr>
          <p:cNvCxnSpPr/>
          <p:nvPr/>
        </p:nvCxnSpPr>
        <p:spPr>
          <a:xfrm>
            <a:off x="5289723"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05EF740-D453-431A-9AD8-7497A5C9EC23}"/>
              </a:ext>
            </a:extLst>
          </p:cNvPr>
          <p:cNvCxnSpPr/>
          <p:nvPr/>
        </p:nvCxnSpPr>
        <p:spPr>
          <a:xfrm flipH="1">
            <a:off x="493331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1144F37-B71E-41A7-8F3F-8C10C585F3CC}"/>
              </a:ext>
            </a:extLst>
          </p:cNvPr>
          <p:cNvCxnSpPr/>
          <p:nvPr/>
        </p:nvCxnSpPr>
        <p:spPr>
          <a:xfrm>
            <a:off x="5299086"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528B26E-C7AE-44B6-895A-300601A3BA4D}"/>
              </a:ext>
            </a:extLst>
          </p:cNvPr>
          <p:cNvCxnSpPr/>
          <p:nvPr/>
        </p:nvCxnSpPr>
        <p:spPr>
          <a:xfrm flipH="1">
            <a:off x="4573272"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CEB686-FD9D-467A-A867-7DCCB3737377}"/>
              </a:ext>
            </a:extLst>
          </p:cNvPr>
          <p:cNvCxnSpPr/>
          <p:nvPr/>
        </p:nvCxnSpPr>
        <p:spPr>
          <a:xfrm flipV="1">
            <a:off x="4573272"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99059F3-0C66-4364-85B0-D6DFD15DF358}"/>
              </a:ext>
            </a:extLst>
          </p:cNvPr>
          <p:cNvCxnSpPr/>
          <p:nvPr/>
        </p:nvCxnSpPr>
        <p:spPr>
          <a:xfrm>
            <a:off x="4573272"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F0819AF-831F-4712-A6EB-FD5FC464D197}"/>
              </a:ext>
            </a:extLst>
          </p:cNvPr>
          <p:cNvCxnSpPr/>
          <p:nvPr/>
        </p:nvCxnSpPr>
        <p:spPr>
          <a:xfrm>
            <a:off x="5659126"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3D71EA2-7502-4E69-8BA8-76CDCC8484DE}"/>
              </a:ext>
            </a:extLst>
          </p:cNvPr>
          <p:cNvCxnSpPr/>
          <p:nvPr/>
        </p:nvCxnSpPr>
        <p:spPr>
          <a:xfrm flipH="1">
            <a:off x="564145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06BC96AD-C585-4A00-B42C-3E804DE5E793}"/>
              </a:ext>
            </a:extLst>
          </p:cNvPr>
          <p:cNvSpPr/>
          <p:nvPr/>
        </p:nvSpPr>
        <p:spPr>
          <a:xfrm>
            <a:off x="4753292" y="3429001"/>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1C075E2A-1265-4982-AD43-50BC4C614542}"/>
              </a:ext>
            </a:extLst>
          </p:cNvPr>
          <p:cNvSpPr/>
          <p:nvPr/>
        </p:nvSpPr>
        <p:spPr>
          <a:xfrm>
            <a:off x="5469743"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33" name="楕円 32">
            <a:extLst>
              <a:ext uri="{FF2B5EF4-FFF2-40B4-BE49-F238E27FC236}">
                <a16:creationId xmlns:a16="http://schemas.microsoft.com/office/drawing/2014/main" id="{68303763-A147-4E5A-A89A-16B8FC9B5805}"/>
              </a:ext>
            </a:extLst>
          </p:cNvPr>
          <p:cNvSpPr/>
          <p:nvPr/>
        </p:nvSpPr>
        <p:spPr>
          <a:xfrm>
            <a:off x="5835517" y="410710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楕円 33">
            <a:extLst>
              <a:ext uri="{FF2B5EF4-FFF2-40B4-BE49-F238E27FC236}">
                <a16:creationId xmlns:a16="http://schemas.microsoft.com/office/drawing/2014/main" id="{A5FECA6C-ED65-46B8-9902-5D37883F38B2}"/>
              </a:ext>
            </a:extLst>
          </p:cNvPr>
          <p:cNvSpPr/>
          <p:nvPr/>
        </p:nvSpPr>
        <p:spPr>
          <a:xfrm>
            <a:off x="5469743"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楕円 34">
            <a:extLst>
              <a:ext uri="{FF2B5EF4-FFF2-40B4-BE49-F238E27FC236}">
                <a16:creationId xmlns:a16="http://schemas.microsoft.com/office/drawing/2014/main" id="{869ABC38-B355-4A01-B264-368634DD4B51}"/>
              </a:ext>
            </a:extLst>
          </p:cNvPr>
          <p:cNvSpPr/>
          <p:nvPr/>
        </p:nvSpPr>
        <p:spPr>
          <a:xfrm>
            <a:off x="4393252"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楕円 35">
            <a:extLst>
              <a:ext uri="{FF2B5EF4-FFF2-40B4-BE49-F238E27FC236}">
                <a16:creationId xmlns:a16="http://schemas.microsoft.com/office/drawing/2014/main" id="{BC48321F-634E-4654-B197-D879FF69215C}"/>
              </a:ext>
            </a:extLst>
          </p:cNvPr>
          <p:cNvSpPr/>
          <p:nvPr/>
        </p:nvSpPr>
        <p:spPr>
          <a:xfrm>
            <a:off x="4753292" y="470144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5BC7E4B1-6EBB-421B-94EA-35D342F44242}"/>
              </a:ext>
            </a:extLst>
          </p:cNvPr>
          <p:cNvSpPr/>
          <p:nvPr/>
        </p:nvSpPr>
        <p:spPr>
          <a:xfrm>
            <a:off x="5109703"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8" name="直線コネクタ 37">
            <a:extLst>
              <a:ext uri="{FF2B5EF4-FFF2-40B4-BE49-F238E27FC236}">
                <a16:creationId xmlns:a16="http://schemas.microsoft.com/office/drawing/2014/main" id="{CDCD6AA1-18D4-4070-A3C2-E809705409A4}"/>
              </a:ext>
            </a:extLst>
          </p:cNvPr>
          <p:cNvCxnSpPr/>
          <p:nvPr/>
        </p:nvCxnSpPr>
        <p:spPr>
          <a:xfrm>
            <a:off x="7047223" y="3604308"/>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7FDE833-7FD2-4632-9E9D-A4EC84CEC76E}"/>
              </a:ext>
            </a:extLst>
          </p:cNvPr>
          <p:cNvCxnSpPr/>
          <p:nvPr/>
        </p:nvCxnSpPr>
        <p:spPr>
          <a:xfrm flipV="1">
            <a:off x="7403634" y="3562424"/>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801E45A-4724-49A2-8888-576923B89CB5}"/>
              </a:ext>
            </a:extLst>
          </p:cNvPr>
          <p:cNvCxnSpPr/>
          <p:nvPr/>
        </p:nvCxnSpPr>
        <p:spPr>
          <a:xfrm>
            <a:off x="7403634"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F3ACF6B-DD3F-45FC-A2F8-AE9B9B9873DC}"/>
              </a:ext>
            </a:extLst>
          </p:cNvPr>
          <p:cNvCxnSpPr/>
          <p:nvPr/>
        </p:nvCxnSpPr>
        <p:spPr>
          <a:xfrm flipH="1">
            <a:off x="704722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94CE178-4206-482D-9351-959EF17048AA}"/>
              </a:ext>
            </a:extLst>
          </p:cNvPr>
          <p:cNvCxnSpPr/>
          <p:nvPr/>
        </p:nvCxnSpPr>
        <p:spPr>
          <a:xfrm>
            <a:off x="7412997" y="4282415"/>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22095A9-BD32-4270-B0D6-945561FF22B6}"/>
              </a:ext>
            </a:extLst>
          </p:cNvPr>
          <p:cNvCxnSpPr/>
          <p:nvPr/>
        </p:nvCxnSpPr>
        <p:spPr>
          <a:xfrm flipH="1">
            <a:off x="6687183" y="4282415"/>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802B96D-5B05-4FC3-847D-CB4349A7C39B}"/>
              </a:ext>
            </a:extLst>
          </p:cNvPr>
          <p:cNvCxnSpPr/>
          <p:nvPr/>
        </p:nvCxnSpPr>
        <p:spPr>
          <a:xfrm flipV="1">
            <a:off x="6687183" y="3604308"/>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1CD8F57-F0DF-4DCB-94D1-818F984CE82B}"/>
              </a:ext>
            </a:extLst>
          </p:cNvPr>
          <p:cNvCxnSpPr/>
          <p:nvPr/>
        </p:nvCxnSpPr>
        <p:spPr>
          <a:xfrm>
            <a:off x="6687183" y="4282415"/>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0052AC62-61F1-4BDD-B71A-CFCF9063208B}"/>
              </a:ext>
            </a:extLst>
          </p:cNvPr>
          <p:cNvCxnSpPr/>
          <p:nvPr/>
        </p:nvCxnSpPr>
        <p:spPr>
          <a:xfrm>
            <a:off x="7773037" y="3600425"/>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9FF0B2B-4B35-4877-8F21-29080FA91779}"/>
              </a:ext>
            </a:extLst>
          </p:cNvPr>
          <p:cNvCxnSpPr/>
          <p:nvPr/>
        </p:nvCxnSpPr>
        <p:spPr>
          <a:xfrm flipH="1">
            <a:off x="775536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8B5DCC2E-E84C-4BD4-8112-B8EB5B36028D}"/>
              </a:ext>
            </a:extLst>
          </p:cNvPr>
          <p:cNvSpPr/>
          <p:nvPr/>
        </p:nvSpPr>
        <p:spPr>
          <a:xfrm>
            <a:off x="6867203"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625D577D-C2A2-47FE-83EE-C0A1CB3A77FF}"/>
              </a:ext>
            </a:extLst>
          </p:cNvPr>
          <p:cNvSpPr/>
          <p:nvPr/>
        </p:nvSpPr>
        <p:spPr>
          <a:xfrm>
            <a:off x="7583654"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50" name="楕円 49">
            <a:extLst>
              <a:ext uri="{FF2B5EF4-FFF2-40B4-BE49-F238E27FC236}">
                <a16:creationId xmlns:a16="http://schemas.microsoft.com/office/drawing/2014/main" id="{111892AF-A961-4DFB-866D-E38CB9330B15}"/>
              </a:ext>
            </a:extLst>
          </p:cNvPr>
          <p:cNvSpPr/>
          <p:nvPr/>
        </p:nvSpPr>
        <p:spPr>
          <a:xfrm>
            <a:off x="7949428" y="410710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1" name="楕円 50">
            <a:extLst>
              <a:ext uri="{FF2B5EF4-FFF2-40B4-BE49-F238E27FC236}">
                <a16:creationId xmlns:a16="http://schemas.microsoft.com/office/drawing/2014/main" id="{5D9934BB-3F59-4502-8185-8216FA6DCE8C}"/>
              </a:ext>
            </a:extLst>
          </p:cNvPr>
          <p:cNvSpPr/>
          <p:nvPr/>
        </p:nvSpPr>
        <p:spPr>
          <a:xfrm>
            <a:off x="7583654"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2" name="楕円 51">
            <a:extLst>
              <a:ext uri="{FF2B5EF4-FFF2-40B4-BE49-F238E27FC236}">
                <a16:creationId xmlns:a16="http://schemas.microsoft.com/office/drawing/2014/main" id="{B3F9C9B3-2D50-4FDA-BCB3-EE369A081CFC}"/>
              </a:ext>
            </a:extLst>
          </p:cNvPr>
          <p:cNvSpPr/>
          <p:nvPr/>
        </p:nvSpPr>
        <p:spPr>
          <a:xfrm>
            <a:off x="6507163"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56EA9759-4983-473F-AF5D-F8A45F933941}"/>
              </a:ext>
            </a:extLst>
          </p:cNvPr>
          <p:cNvSpPr/>
          <p:nvPr/>
        </p:nvSpPr>
        <p:spPr>
          <a:xfrm>
            <a:off x="6867203"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0536BE82-112A-4E39-8762-9CFEC34A6CE2}"/>
              </a:ext>
            </a:extLst>
          </p:cNvPr>
          <p:cNvSpPr/>
          <p:nvPr/>
        </p:nvSpPr>
        <p:spPr>
          <a:xfrm>
            <a:off x="7223614"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矢印: 右 54">
            <a:extLst>
              <a:ext uri="{FF2B5EF4-FFF2-40B4-BE49-F238E27FC236}">
                <a16:creationId xmlns:a16="http://schemas.microsoft.com/office/drawing/2014/main" id="{E4DAFB9D-6C04-44B0-8341-A2C85A379B3E}"/>
              </a:ext>
            </a:extLst>
          </p:cNvPr>
          <p:cNvSpPr/>
          <p:nvPr/>
        </p:nvSpPr>
        <p:spPr>
          <a:xfrm>
            <a:off x="3077491" y="3972476"/>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AE16F17F-B0E5-4F9A-BAAC-417E0BD3853F}"/>
              </a:ext>
            </a:extLst>
          </p:cNvPr>
          <p:cNvSpPr txBox="1"/>
          <p:nvPr/>
        </p:nvSpPr>
        <p:spPr>
          <a:xfrm>
            <a:off x="1022921" y="5341741"/>
            <a:ext cx="1676400" cy="338554"/>
          </a:xfrm>
          <a:prstGeom prst="rect">
            <a:avLst/>
          </a:prstGeom>
          <a:noFill/>
        </p:spPr>
        <p:txBody>
          <a:bodyPr wrap="square" rtlCol="0">
            <a:spAutoFit/>
          </a:bodyPr>
          <a:lstStyle/>
          <a:p>
            <a:r>
              <a:rPr kumimoji="1" lang="ja-JP" altLang="en-US" sz="1600" dirty="0"/>
              <a:t>重みなしグラフ</a:t>
            </a:r>
          </a:p>
        </p:txBody>
      </p:sp>
      <p:sp>
        <p:nvSpPr>
          <p:cNvPr id="57" name="テキスト ボックス 56">
            <a:extLst>
              <a:ext uri="{FF2B5EF4-FFF2-40B4-BE49-F238E27FC236}">
                <a16:creationId xmlns:a16="http://schemas.microsoft.com/office/drawing/2014/main" id="{B2676DFA-E891-4EE3-8397-22C582BA91DA}"/>
              </a:ext>
            </a:extLst>
          </p:cNvPr>
          <p:cNvSpPr txBox="1"/>
          <p:nvPr/>
        </p:nvSpPr>
        <p:spPr>
          <a:xfrm>
            <a:off x="4832849" y="5341741"/>
            <a:ext cx="1086834" cy="338554"/>
          </a:xfrm>
          <a:prstGeom prst="rect">
            <a:avLst/>
          </a:prstGeom>
          <a:noFill/>
        </p:spPr>
        <p:txBody>
          <a:bodyPr wrap="square" rtlCol="0">
            <a:spAutoFit/>
          </a:bodyPr>
          <a:lstStyle/>
          <a:p>
            <a:r>
              <a:rPr lang="ja-JP" altLang="en-US" sz="1600" dirty="0"/>
              <a:t>独立集合</a:t>
            </a:r>
            <a:endParaRPr kumimoji="1" lang="ja-JP" altLang="en-US" sz="1600" dirty="0"/>
          </a:p>
        </p:txBody>
      </p:sp>
      <p:sp>
        <p:nvSpPr>
          <p:cNvPr id="58" name="テキスト ボックス 57">
            <a:extLst>
              <a:ext uri="{FF2B5EF4-FFF2-40B4-BE49-F238E27FC236}">
                <a16:creationId xmlns:a16="http://schemas.microsoft.com/office/drawing/2014/main" id="{0F148364-D43A-4EB8-AEF6-A9B8B0400113}"/>
              </a:ext>
            </a:extLst>
          </p:cNvPr>
          <p:cNvSpPr txBox="1"/>
          <p:nvPr/>
        </p:nvSpPr>
        <p:spPr>
          <a:xfrm>
            <a:off x="6641726" y="5331681"/>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大きなサイズの独立集合は様々な分野への応用に用いられる</a:t>
                </a:r>
                <a:endParaRPr lang="en-US" altLang="ja-JP" dirty="0"/>
              </a:p>
              <a:p>
                <a:pPr lvl="1"/>
                <a:r>
                  <a:rPr lang="ja-JP" altLang="en-US" dirty="0"/>
                  <a:t>経済学</a:t>
                </a:r>
                <a:r>
                  <a:rPr lang="en-US" altLang="ja-JP" dirty="0"/>
                  <a:t>,</a:t>
                </a:r>
                <a:r>
                  <a:rPr lang="ja-JP" altLang="en-US" dirty="0"/>
                  <a:t>計算生物学</a:t>
                </a:r>
                <a:r>
                  <a:rPr lang="en-US" altLang="ja-JP" dirty="0"/>
                  <a:t>,</a:t>
                </a:r>
                <a:r>
                  <a:rPr lang="ja-JP" altLang="en-US" dirty="0"/>
                  <a:t>符号理論 </a:t>
                </a:r>
                <a:r>
                  <a:rPr lang="en-US" altLang="ja-JP" dirty="0"/>
                  <a:t>etc.</a:t>
                </a:r>
              </a:p>
              <a:p>
                <a:r>
                  <a:rPr lang="ja-JP" altLang="en-US" dirty="0"/>
                  <a:t>最大独立集合問題は</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b="0" i="1" smtClean="0">
                        <a:latin typeface="Cambria Math" panose="02040503050406030204" pitchFamily="18" charset="0"/>
                      </a:rPr>
                      <m:t>𝑛</m:t>
                    </m:r>
                  </m:oMath>
                </a14:m>
                <a:r>
                  <a:rPr lang="ja-JP" altLang="en-US" dirty="0"/>
                  <a:t>に対して</a:t>
                </a:r>
                <a14:m>
                  <m:oMath xmlns:m="http://schemas.openxmlformats.org/officeDocument/2006/math">
                    <m:r>
                      <a:rPr lang="en-US" altLang="ja-JP" b="0" i="1" smtClean="0">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内部計算に指数時間かかることを許した</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モデルのラウンド複雑性</a:t>
                </a:r>
                <a:endParaRPr lang="en-US" altLang="ja-JP" dirty="0"/>
              </a:p>
              <a:p>
                <a:pPr lvl="1"/>
                <a:r>
                  <a:rPr lang="ja-JP" altLang="en-US" dirty="0"/>
                  <a:t>最大重み付き独立集合の</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m:t>
                    </m:r>
                    <m:r>
                      <m:rPr>
                        <m:sty m:val="p"/>
                      </m:rPr>
                      <a:rPr lang="el-GR" altLang="ja-JP" i="1" smtClean="0">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𝑝𝑜𝑙𝑦</m:t>
                    </m:r>
                    <m:r>
                      <a:rPr lang="en-US" altLang="ja-JP" b="0" i="1" smtClean="0">
                        <a:latin typeface="Cambria Math" panose="02040503050406030204" pitchFamily="18" charset="0"/>
                        <a:ea typeface="Cambria Math" panose="02040503050406030204" pitchFamily="18" charset="0"/>
                      </a:rPr>
                      <m:t>(</m:t>
                    </m:r>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e>
                    </m:func>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a:t>
                </a:r>
              </a:p>
              <a:p>
                <a:pPr lvl="1"/>
                <a:r>
                  <a:rPr lang="ja-JP" altLang="en-US" dirty="0"/>
                  <a:t>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近似を見つけるアルゴリズムには</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ラウンド必要</a:t>
                </a:r>
                <a:endParaRPr lang="en-US" altLang="ja-JP" dirty="0"/>
              </a:p>
              <a:p>
                <a:pPr lvl="1"/>
                <a:r>
                  <a:rPr lang="ja-JP" altLang="en-US" dirty="0"/>
                  <a:t>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panose="02040503050406030204" pitchFamily="18" charset="0"/>
                          </a:rPr>
                          <m:t>3</m:t>
                        </m:r>
                      </m:num>
                      <m:den>
                        <m:r>
                          <a:rPr lang="en-US" altLang="ja-JP" b="0" i="1" smtClean="0">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近似を見つけるアルゴリズムには</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𝑛</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ラウンド必要</a:t>
                </a: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8579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内部計算に指数時間かかることを許した</a:t>
                </a:r>
                <a:br>
                  <a:rPr lang="en-US" altLang="ja-JP" dirty="0"/>
                </a:br>
                <a:r>
                  <a:rPr lang="ja-JP" altLang="en-US" dirty="0"/>
                  <a:t>分散グラフアルゴリズムの複雑性の議論</a:t>
                </a:r>
                <a:br>
                  <a:rPr lang="en-US" altLang="ja-JP" dirty="0"/>
                </a:br>
                <a:r>
                  <a:rPr lang="ja-JP" altLang="en-US" dirty="0"/>
                  <a:t>→妥当性にやや疑問</a:t>
                </a:r>
                <a:endParaRPr lang="en-US" altLang="ja-JP" dirty="0"/>
              </a:p>
              <a:p>
                <a:endParaRPr lang="en-US" altLang="ja-JP" dirty="0"/>
              </a:p>
              <a:p>
                <a:r>
                  <a:rPr lang="ja-JP" altLang="en-US" dirty="0"/>
                  <a:t>局所最適解である</a:t>
                </a: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243465"/>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b="0" dirty="0"/>
                  <a:t>定義</a:t>
                </a:r>
                <a:br>
                  <a:rPr lang="en-US" altLang="ja-JP" b="0" dirty="0"/>
                </a:br>
                <a14:m>
                  <m:oMath xmlns:m="http://schemas.openxmlformats.org/officeDocument/2006/math">
                    <m:r>
                      <a:rPr lang="en-US" altLang="ja-JP" b="0" i="1" smtClean="0">
                        <a:latin typeface="Cambria Math" panose="02040503050406030204" pitchFamily="18" charset="0"/>
                      </a:rPr>
                      <m:t>𝐼</m:t>
                    </m:r>
                  </m:oMath>
                </a14:m>
                <a:r>
                  <a:rPr lang="ja-JP" altLang="en-US" b="0" dirty="0"/>
                  <a:t>が</a:t>
                </a: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d>
                      <m:dPr>
                        <m:ctrlPr>
                          <a:rPr lang="en-US" altLang="ja-JP" i="1" smtClean="0">
                            <a:latin typeface="Cambria Math" panose="02040503050406030204" pitchFamily="18" charset="0"/>
                            <a:ea typeface="Cambria Math" panose="02040503050406030204" pitchFamily="18" charset="0"/>
                          </a:rPr>
                        </m:ctrlPr>
                      </m:dPr>
                      <m:e>
                        <m:eqArr>
                          <m:eqArrPr>
                            <m:ctrlPr>
                              <a:rPr lang="en-US" altLang="ja-JP" i="1" smtClean="0">
                                <a:latin typeface="Cambria Math" panose="02040503050406030204" pitchFamily="18" charset="0"/>
                                <a:ea typeface="Cambria Math" panose="02040503050406030204" pitchFamily="18" charset="0"/>
                              </a:rPr>
                            </m:ctrlPr>
                          </m:eqArrPr>
                          <m:e>
                            <m:r>
                              <a:rPr lang="en-US" altLang="ja-JP" i="1" smtClean="0">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𝐼</m:t>
                            </m:r>
                            <m:r>
                              <a:rPr lang="en-US" altLang="ja-JP" b="0" i="1" smtClean="0">
                                <a:latin typeface="Cambria Math" panose="02040503050406030204" pitchFamily="18" charset="0"/>
                                <a:ea typeface="Cambria Math" panose="02040503050406030204" pitchFamily="18" charset="0"/>
                              </a:rPr>
                              <m:t> </m:t>
                            </m:r>
                            <m:d>
                              <m:dPr>
                                <m:begChr m:val="|"/>
                                <m:endChr m:val="|"/>
                                <m:ctrlPr>
                                  <a:rPr lang="en-US" altLang="ja-JP" b="0" i="1" smtClean="0">
                                    <a:latin typeface="Cambria Math" panose="02040503050406030204" pitchFamily="18" charset="0"/>
                                    <a:ea typeface="Cambria Math" panose="02040503050406030204" pitchFamily="18" charset="0"/>
                                  </a:rPr>
                                </m:ctrlPr>
                              </m:dPr>
                              <m:e>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 </m:t>
                            </m:r>
                          </m:e>
                          <m:e>
                            <m:eqArr>
                              <m:eqArrPr>
                                <m:ctrlPr>
                                  <a:rPr lang="en-US" altLang="ja-JP" b="0" i="1" smtClean="0">
                                    <a:latin typeface="Cambria Math" panose="02040503050406030204" pitchFamily="18" charset="0"/>
                                    <a:ea typeface="Cambria Math" panose="02040503050406030204" pitchFamily="18" charset="0"/>
                                  </a:rPr>
                                </m:ctrlPr>
                              </m:eqArrPr>
                              <m:e>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𝑉</m:t>
                                </m:r>
                                <m:r>
                                  <a:rPr lang="en-US" altLang="ja-JP" b="0" i="1" smtClean="0">
                                    <a:latin typeface="Cambria Math" panose="02040503050406030204" pitchFamily="18" charset="0"/>
                                    <a:ea typeface="Cambria Math" panose="02040503050406030204" pitchFamily="18" charset="0"/>
                                  </a:rPr>
                                  <m:t> </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𝑆</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+1, </m:t>
                                </m:r>
                              </m:e>
                              <m:e>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𝐼</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r>
                                  <a:rPr lang="ja-JP" altLang="en-US" i="1">
                                    <a:latin typeface="Cambria Math" panose="02040503050406030204" pitchFamily="18" charset="0"/>
                                    <a:ea typeface="Cambria Math" panose="02040503050406030204" pitchFamily="18" charset="0"/>
                                  </a:rPr>
                                  <m:t>が</m:t>
                                </m:r>
                                <m:r>
                                  <a:rPr lang="ja-JP" altLang="en-US" i="1" smtClean="0">
                                    <a:latin typeface="Cambria Math" panose="02040503050406030204" pitchFamily="18" charset="0"/>
                                    <a:ea typeface="Cambria Math" panose="02040503050406030204" pitchFamily="18" charset="0"/>
                                  </a:rPr>
                                  <m:t>独立集合</m:t>
                                </m:r>
                              </m:e>
                            </m:eqArr>
                          </m:e>
                        </m:eqArr>
                      </m:e>
                    </m:d>
                  </m:oMath>
                </a14:m>
                <a:endParaRPr lang="en-US" altLang="ja-JP" dirty="0"/>
              </a:p>
              <a:p>
                <a:pPr lvl="1"/>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594334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2639</Words>
  <Application>Microsoft Office PowerPoint</Application>
  <PresentationFormat>画面に合わせる (4:3)</PresentationFormat>
  <Paragraphs>516</Paragraphs>
  <Slides>38</Slides>
  <Notes>19</Notes>
  <HiddenSlides>12</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38</vt:i4>
      </vt:variant>
    </vt:vector>
  </HeadingPairs>
  <TitlesOfParts>
    <vt:vector size="44" baseType="lpstr">
      <vt:lpstr>メイリオ</vt:lpstr>
      <vt:lpstr>游ゴシック</vt:lpstr>
      <vt:lpstr>Cambria Math</vt:lpstr>
      <vt:lpstr>Wingdings</vt:lpstr>
      <vt:lpstr>Wingdings 2</vt:lpstr>
      <vt:lpstr>デザート</vt:lpstr>
      <vt:lpstr>k-極大独立集合検証問題の 分散計算複雑性</vt:lpstr>
      <vt:lpstr>分散グラフアルゴリズム</vt:lpstr>
      <vt:lpstr>分散グラフアルゴリズム</vt:lpstr>
      <vt:lpstr>計算モデル</vt:lpstr>
      <vt:lpstr>背景</vt:lpstr>
      <vt:lpstr>背景</vt:lpstr>
      <vt:lpstr>背景</vt:lpstr>
      <vt:lpstr>問題</vt:lpstr>
      <vt:lpstr>k-極大独立集合</vt:lpstr>
      <vt:lpstr>k-極大独立集合</vt:lpstr>
      <vt:lpstr>k-極大独立集合</vt:lpstr>
      <vt:lpstr>k-MIS検証問題</vt:lpstr>
      <vt:lpstr>k-MIS検証問題</vt:lpstr>
      <vt:lpstr>結果・今後の課題</vt:lpstr>
      <vt:lpstr>2者間通信複雑性</vt:lpstr>
      <vt:lpstr>交叉判定問題</vt:lpstr>
      <vt:lpstr>交叉判定問題</vt:lpstr>
      <vt:lpstr>証明の戦略</vt:lpstr>
      <vt:lpstr>グラフの構成</vt:lpstr>
      <vt:lpstr>グラフの構成</vt:lpstr>
      <vt:lpstr>グラフの構成</vt:lpstr>
      <vt:lpstr>グラフの構成</vt:lpstr>
      <vt:lpstr>グラフの構成</vt:lpstr>
      <vt:lpstr>グラフの構成</vt:lpstr>
      <vt:lpstr>グラフの構成</vt:lpstr>
      <vt:lpstr>今後の課題</vt:lpstr>
      <vt:lpstr>分散グラフアルゴリズム</vt:lpstr>
      <vt:lpstr>背景</vt:lpstr>
      <vt:lpstr>独立集合</vt:lpstr>
      <vt:lpstr>等価問題</vt:lpstr>
      <vt:lpstr>グラフの構成</vt:lpstr>
      <vt:lpstr>グラフの構成</vt:lpstr>
      <vt:lpstr>グラフの構成</vt:lpstr>
      <vt:lpstr>グラフの構成</vt:lpstr>
      <vt:lpstr>グラフの構成</vt:lpstr>
      <vt:lpstr>グラフの構成</vt:lpstr>
      <vt:lpstr>グラフの構成</vt:lpstr>
      <vt:lpstr>背景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佐藤　僚祐</cp:lastModifiedBy>
  <cp:revision>12</cp:revision>
  <dcterms:created xsi:type="dcterms:W3CDTF">2020-12-12T15:54:29Z</dcterms:created>
  <dcterms:modified xsi:type="dcterms:W3CDTF">2020-12-13T15:48:43Z</dcterms:modified>
</cp:coreProperties>
</file>