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36" r:id="rId3"/>
    <p:sldId id="421" r:id="rId4"/>
    <p:sldId id="269" r:id="rId5"/>
    <p:sldId id="422" r:id="rId6"/>
    <p:sldId id="428" r:id="rId7"/>
    <p:sldId id="485" r:id="rId8"/>
    <p:sldId id="437" r:id="rId9"/>
    <p:sldId id="487" r:id="rId10"/>
    <p:sldId id="432" r:id="rId11"/>
    <p:sldId id="431" r:id="rId12"/>
    <p:sldId id="488" r:id="rId13"/>
    <p:sldId id="433" r:id="rId14"/>
    <p:sldId id="434" r:id="rId15"/>
    <p:sldId id="429" r:id="rId16"/>
    <p:sldId id="486" r:id="rId17"/>
    <p:sldId id="423" r:id="rId18"/>
    <p:sldId id="489" r:id="rId19"/>
    <p:sldId id="435" r:id="rId20"/>
    <p:sldId id="451" r:id="rId21"/>
    <p:sldId id="467" r:id="rId22"/>
    <p:sldId id="480" r:id="rId23"/>
    <p:sldId id="494" r:id="rId24"/>
    <p:sldId id="495" r:id="rId25"/>
    <p:sldId id="496" r:id="rId26"/>
    <p:sldId id="497" r:id="rId27"/>
    <p:sldId id="444" r:id="rId28"/>
    <p:sldId id="445" r:id="rId29"/>
    <p:sldId id="457" r:id="rId30"/>
    <p:sldId id="500" r:id="rId31"/>
    <p:sldId id="501" r:id="rId32"/>
    <p:sldId id="502" r:id="rId33"/>
    <p:sldId id="503" r:id="rId34"/>
    <p:sldId id="504" r:id="rId35"/>
    <p:sldId id="420" r:id="rId36"/>
    <p:sldId id="465" r:id="rId37"/>
    <p:sldId id="261" r:id="rId3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4" d="100"/>
          <a:sy n="64"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は</a:t>
            </a:r>
            <a:r>
              <a:rPr kumimoji="1" lang="en-US" altLang="ja-JP" dirty="0"/>
              <a:t>k</a:t>
            </a:r>
            <a:r>
              <a:rPr kumimoji="1" lang="ja-JP" altLang="en-US" dirty="0"/>
              <a:t>が定数のとき</a:t>
            </a:r>
            <a:r>
              <a:rPr kumimoji="1" lang="en-US" altLang="ja-JP" dirty="0"/>
              <a:t>~</a:t>
            </a:r>
            <a:r>
              <a:rPr kumimoji="1" lang="ja-JP" altLang="en-US" dirty="0"/>
              <a:t>ため</a:t>
            </a:r>
            <a:r>
              <a:rPr kumimoji="1" lang="en-US" altLang="ja-JP" dirty="0"/>
              <a:t>,</a:t>
            </a:r>
          </a:p>
          <a:p>
            <a:r>
              <a:rPr kumimoji="1" lang="en-US" altLang="ja-JP" dirty="0"/>
              <a:t>~</a:t>
            </a:r>
            <a:r>
              <a:rPr kumimoji="1" lang="ja-JP" altLang="en-US" dirty="0"/>
              <a:t>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ここからはこの結果について話をしていきます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a:t>
            </a:r>
            <a:r>
              <a:rPr kumimoji="1" lang="en-US" altLang="ja-JP" dirty="0"/>
              <a:t>,</a:t>
            </a:r>
          </a:p>
          <a:p>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err="1"/>
              <a:t>DISJxy</a:t>
            </a:r>
            <a:r>
              <a:rPr kumimoji="1" lang="ja-JP" altLang="en-US" dirty="0"/>
              <a:t>は</a:t>
            </a:r>
            <a:r>
              <a:rPr kumimoji="1" lang="en-US" altLang="ja-JP" dirty="0"/>
              <a:t>1</a:t>
            </a:r>
            <a:r>
              <a:rPr kumimoji="1" lang="ja-JP" altLang="en-US" dirty="0"/>
              <a:t>を返します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ja-JP" altLang="en-US" dirty="0"/>
              <a:t>この事実を用いて数多くの問題の下限が証明されています</a:t>
            </a:r>
            <a:r>
              <a:rPr kumimoji="1" lang="en-US" altLang="ja-JP" dirty="0"/>
              <a:t>.</a:t>
            </a:r>
          </a:p>
          <a:p>
            <a:endParaRPr kumimoji="1" lang="en-US" altLang="ja-JP" dirty="0"/>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ja-JP" altLang="en-US" dirty="0"/>
              <a:t>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ここで</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a:p>
            <a:r>
              <a:rPr kumimoji="1" lang="ja-JP" altLang="en-US" dirty="0"/>
              <a:t>また</a:t>
            </a:r>
            <a:r>
              <a:rPr kumimoji="1" lang="en-US" altLang="ja-JP" dirty="0"/>
              <a:t>,</a:t>
            </a:r>
            <a:r>
              <a:rPr kumimoji="1" lang="ja-JP" altLang="en-US" dirty="0"/>
              <a:t>オレンジ色の頂点は独立集合に含まれる頂点とします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だからここに辺をひいて</a:t>
            </a:r>
            <a:r>
              <a:rPr kumimoji="1" lang="en-US" altLang="ja-JP" dirty="0"/>
              <a:t>x1,3=0</a:t>
            </a:r>
            <a:r>
              <a:rPr kumimoji="1" lang="ja-JP" altLang="en-US" dirty="0"/>
              <a:t>だからここに辺を引いて</a:t>
            </a:r>
            <a:r>
              <a:rPr kumimoji="1" lang="en-US" altLang="ja-JP" dirty="0"/>
              <a:t>…</a:t>
            </a:r>
            <a:r>
              <a:rPr kumimoji="1" lang="ja-JP" altLang="en-US" dirty="0"/>
              <a:t>という要領でこのように辺がひけます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先ほどの要領で構築したグラフが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r>
              <a:rPr kumimoji="1" lang="en-US" altLang="ja-JP" dirty="0" err="1"/>
              <a:t>xi,j</a:t>
            </a:r>
            <a:r>
              <a:rPr kumimoji="1" lang="en-US" altLang="ja-JP" dirty="0"/>
              <a:t>=1</a:t>
            </a:r>
            <a:r>
              <a:rPr kumimoji="1" lang="ja-JP" altLang="en-US" dirty="0"/>
              <a:t>より</a:t>
            </a:r>
            <a:r>
              <a:rPr kumimoji="1" lang="en-US" altLang="ja-JP" dirty="0"/>
              <a:t>a1i</a:t>
            </a:r>
            <a:r>
              <a:rPr kumimoji="1" lang="ja-JP" altLang="en-US" dirty="0"/>
              <a:t>と</a:t>
            </a:r>
            <a:r>
              <a:rPr kumimoji="1" lang="en-US" altLang="ja-JP" dirty="0"/>
              <a:t>a2j</a:t>
            </a:r>
            <a:r>
              <a:rPr kumimoji="1" lang="ja-JP" altLang="en-US" dirty="0"/>
              <a:t>間に辺がなく</a:t>
            </a:r>
            <a:r>
              <a:rPr kumimoji="1" lang="en-US" altLang="ja-JP" dirty="0"/>
              <a:t>, </a:t>
            </a:r>
            <a:r>
              <a:rPr kumimoji="1" lang="en-US" altLang="ja-JP" dirty="0" err="1"/>
              <a:t>yi,j</a:t>
            </a:r>
            <a:r>
              <a:rPr kumimoji="1" lang="en-US" altLang="ja-JP" dirty="0"/>
              <a:t>=1</a:t>
            </a:r>
            <a:r>
              <a:rPr kumimoji="1" lang="ja-JP" altLang="en-US" dirty="0"/>
              <a:t>より</a:t>
            </a:r>
            <a:r>
              <a:rPr kumimoji="1" lang="en-US" altLang="ja-JP" dirty="0"/>
              <a:t>b1i</a:t>
            </a:r>
            <a:r>
              <a:rPr kumimoji="1" lang="ja-JP" altLang="en-US" dirty="0"/>
              <a:t>と</a:t>
            </a:r>
            <a:r>
              <a:rPr kumimoji="1" lang="en-US" altLang="ja-JP" dirty="0"/>
              <a:t>b2j</a:t>
            </a:r>
            <a:r>
              <a:rPr kumimoji="1" lang="ja-JP" altLang="en-US" dirty="0"/>
              <a:t>間に辺がないためこの操作を</a:t>
            </a:r>
            <a:endParaRPr kumimoji="1" lang="en-US" altLang="ja-JP" dirty="0"/>
          </a:p>
          <a:p>
            <a:r>
              <a:rPr kumimoji="1" lang="ja-JP" altLang="en-US" dirty="0"/>
              <a:t>行っても独立集合を維持することができてしまいます</a:t>
            </a:r>
            <a:r>
              <a:rPr kumimoji="1" lang="en-US" altLang="ja-JP" dirty="0"/>
              <a:t>.</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r>
              <a:rPr kumimoji="1" lang="ja-JP" altLang="en-US" dirty="0"/>
              <a:t>これは</a:t>
            </a:r>
            <a:r>
              <a:rPr kumimoji="1" lang="en-US" altLang="ja-JP" dirty="0"/>
              <a:t>~</a:t>
            </a:r>
            <a:r>
              <a:rPr kumimoji="1" lang="ja-JP" altLang="en-US" dirty="0"/>
              <a:t>のとき与えられた独立集合が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頂点追加が限界となります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頂点が</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つとなります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kumimoji="1" lang="en-US" altLang="ja-JP" dirty="0"/>
              </a:p>
            </p:txBody>
          </p:sp>
        </mc:Choice>
        <mc:Fallback>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ため</a:t>
            </a:r>
            <a:r>
              <a:rPr kumimoji="1" lang="en-US" altLang="ja-JP" dirty="0"/>
              <a:t>,~</a:t>
            </a:r>
            <a:r>
              <a:rPr kumimoji="1" lang="ja-JP" altLang="en-US" dirty="0"/>
              <a:t>を互いにやり取りすれば</a:t>
            </a:r>
            <a:r>
              <a:rPr kumimoji="1" lang="en-US" altLang="ja-JP" dirty="0"/>
              <a:t>~.</a:t>
            </a:r>
          </a:p>
          <a:p>
            <a:r>
              <a:rPr kumimoji="1" lang="ja-JP" altLang="en-US" dirty="0"/>
              <a:t>したがって</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2445445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 </a:t>
                </a:r>
              </a:p>
              <a:p>
                <a:r>
                  <a:rPr kumimoji="1" lang="en-US" altLang="ja-JP" dirty="0"/>
                  <a:t>~</a:t>
                </a:r>
                <a:r>
                  <a:rPr kumimoji="1" lang="ja-JP" altLang="en-US" dirty="0"/>
                  <a:t>になるためアリスとボブは少なくとも</a:t>
                </a:r>
                <a:r>
                  <a:rPr kumimoji="1" lang="en-US" altLang="ja-JP" dirty="0"/>
                  <a:t>~.</a:t>
                </a:r>
              </a:p>
              <a:p>
                <a:r>
                  <a:rPr kumimoji="1" lang="ja-JP" altLang="en-US" dirty="0"/>
                  <a:t>したがってこの</a:t>
                </a:r>
                <a:r>
                  <a:rPr kumimoji="1" lang="en-US" altLang="ja-JP" dirty="0"/>
                  <a:t>2</a:t>
                </a:r>
                <a:r>
                  <a:rPr kumimoji="1" lang="ja-JP" altLang="en-US" dirty="0"/>
                  <a:t>つを結びつけるとこのような下界が得られ</a:t>
                </a:r>
                <a:r>
                  <a:rPr kumimoji="1" lang="en-US" altLang="ja-JP" dirty="0"/>
                  <a:t>~.</a:t>
                </a:r>
              </a:p>
              <a:p>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います</a:t>
            </a:r>
            <a:r>
              <a:rPr kumimoji="1" lang="en-US" altLang="ja-JP" dirty="0"/>
              <a:t>.</a:t>
            </a:r>
          </a:p>
          <a:p>
            <a:r>
              <a:rPr kumimoji="1" lang="ja-JP" altLang="en-US" dirty="0"/>
              <a:t>また</a:t>
            </a:r>
            <a:r>
              <a:rPr kumimoji="1" lang="en-US" altLang="ja-JP" dirty="0"/>
              <a:t>.~.</a:t>
            </a:r>
            <a:r>
              <a:rPr kumimoji="1" lang="ja-JP" altLang="en-US" dirty="0"/>
              <a:t>既知の結果といたしましては</a:t>
            </a:r>
            <a:r>
              <a:rPr kumimoji="1" lang="en-US" altLang="ja-JP" dirty="0"/>
              <a:t>,</a:t>
            </a:r>
            <a:r>
              <a:rPr kumimoji="1" lang="ja-JP" altLang="en-US" dirty="0"/>
              <a:t>このようなものが存在しています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en-US" altLang="ja-JP" dirty="0"/>
              <a:t>~</a:t>
            </a:r>
            <a:r>
              <a:rPr kumimoji="1" lang="ja-JP" altLang="en-US" dirty="0"/>
              <a:t>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177086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があったときに</a:t>
            </a:r>
            <a:r>
              <a:rPr kumimoji="1" lang="en-US" altLang="ja-JP" dirty="0"/>
              <a:t>,I</a:t>
            </a:r>
            <a:r>
              <a:rPr kumimoji="1" lang="ja-JP" altLang="en-US" dirty="0"/>
              <a:t>の部分集合</a:t>
            </a:r>
            <a:r>
              <a:rPr kumimoji="1" lang="en-US" altLang="ja-JP" dirty="0"/>
              <a:t>I’</a:t>
            </a:r>
            <a:r>
              <a:rPr kumimoji="1" lang="ja-JP" altLang="en-US" dirty="0"/>
              <a:t>を取り除いて</a:t>
            </a:r>
            <a:r>
              <a:rPr kumimoji="1" lang="en-US" altLang="ja-JP" dirty="0"/>
              <a:t>,</a:t>
            </a:r>
            <a:r>
              <a:rPr kumimoji="1" lang="ja-JP" altLang="en-US" dirty="0"/>
              <a:t>頂点集合</a:t>
            </a:r>
            <a:r>
              <a:rPr kumimoji="1" lang="en-US" altLang="ja-JP" dirty="0"/>
              <a:t>S</a:t>
            </a:r>
            <a:r>
              <a:rPr kumimoji="1" lang="ja-JP" altLang="en-US" dirty="0"/>
              <a:t>追加することで</a:t>
            </a:r>
            <a:endParaRPr kumimoji="1" lang="en-US" altLang="ja-JP" dirty="0"/>
          </a:p>
          <a:p>
            <a:r>
              <a:rPr kumimoji="1" lang="ja-JP" altLang="en-US" dirty="0"/>
              <a:t>サイズが大きくなるような独立集合を新たにつくることがないとき</a:t>
            </a:r>
            <a:r>
              <a:rPr kumimoji="1" lang="en-US" altLang="ja-JP" dirty="0"/>
              <a:t>,</a:t>
            </a:r>
            <a:r>
              <a:rPr kumimoji="1" lang="ja-JP" altLang="en-US" dirty="0"/>
              <a:t>独立集合</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34440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2021/1/28</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2021/1/28</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2021/1/28</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2021/1/28</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2021/1/28</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2021/1/28</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2021/1/28</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2021/1/28</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2021/1/28</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2021/1/28</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7.png"/></Relationships>
</file>

<file path=ppt/slides/_rels/slide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241.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35.png"/><Relationship Id="rId2" Type="http://schemas.openxmlformats.org/officeDocument/2006/relationships/notesSlide" Target="../notesSlides/notesSlide2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4.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3.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png"/><Relationship Id="rId8"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2" Type="http://schemas.openxmlformats.org/officeDocument/2006/relationships/notesSlide" Target="../notesSlides/notesSlide2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png"/></Relationships>
</file>

<file path=ppt/slides/_rels/slide24.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7.png"/><Relationship Id="rId34" Type="http://schemas.openxmlformats.org/officeDocument/2006/relationships/image" Target="../media/image43.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0.png"/><Relationship Id="rId2" Type="http://schemas.openxmlformats.org/officeDocument/2006/relationships/notesSlide" Target="../notesSlides/notesSlide2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54.png"/></Relationships>
</file>

<file path=ppt/slides/_rels/slide25.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6.png"/><Relationship Id="rId2" Type="http://schemas.openxmlformats.org/officeDocument/2006/relationships/notesSlide" Target="../notesSlides/notesSlide2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50.png"/><Relationship Id="rId8" Type="http://schemas.openxmlformats.org/officeDocument/2006/relationships/image" Target="../media/image54.png"/></Relationships>
</file>

<file path=ppt/slides/_rels/slide26.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2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 Id="rId8"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0.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31.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s>
</file>

<file path=ppt/slides/_rels/slide32.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4.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2.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3.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image" Target="../media/image83.png"/><Relationship Id="rId26" Type="http://schemas.openxmlformats.org/officeDocument/2006/relationships/image" Target="../media/image92.png"/><Relationship Id="rId3" Type="http://schemas.openxmlformats.org/officeDocument/2006/relationships/image" Target="../media/image70.png"/><Relationship Id="rId21" Type="http://schemas.openxmlformats.org/officeDocument/2006/relationships/image" Target="../media/image86.png"/><Relationship Id="rId7" Type="http://schemas.openxmlformats.org/officeDocument/2006/relationships/image" Target="../media/image75.png"/><Relationship Id="rId12" Type="http://schemas.openxmlformats.org/officeDocument/2006/relationships/image" Target="../media/image27.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105.png"/><Relationship Id="rId2" Type="http://schemas.openxmlformats.org/officeDocument/2006/relationships/notesSlide" Target="../notesSlides/notesSlide33.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26.png"/><Relationship Id="rId24" Type="http://schemas.openxmlformats.org/officeDocument/2006/relationships/image" Target="../media/image89.png"/><Relationship Id="rId32" Type="http://schemas.openxmlformats.org/officeDocument/2006/relationships/image" Target="../media/image35.png"/><Relationship Id="rId5" Type="http://schemas.openxmlformats.org/officeDocument/2006/relationships/image" Target="../media/image73.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4.png"/><Relationship Id="rId10" Type="http://schemas.openxmlformats.org/officeDocument/2006/relationships/image" Target="../media/image78.png"/><Relationship Id="rId19" Type="http://schemas.openxmlformats.org/officeDocument/2006/relationships/image" Target="../media/image84.png"/><Relationship Id="rId31" Type="http://schemas.openxmlformats.org/officeDocument/2006/relationships/image" Target="../media/image34.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29.png"/><Relationship Id="rId22" Type="http://schemas.openxmlformats.org/officeDocument/2006/relationships/image" Target="../media/image87.png"/><Relationship Id="rId27" Type="http://schemas.openxmlformats.org/officeDocument/2006/relationships/image" Target="../media/image93.png"/><Relationship Id="rId30" Type="http://schemas.openxmlformats.org/officeDocument/2006/relationships/image" Target="../media/image33.png"/><Relationship Id="rId8" Type="http://schemas.openxmlformats.org/officeDocument/2006/relationships/image" Target="../media/image76.png"/></Relationships>
</file>

<file path=ppt/slides/_rels/slide34.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18" Type="http://schemas.openxmlformats.org/officeDocument/2006/relationships/image" Target="../media/image83.png"/><Relationship Id="rId26" Type="http://schemas.openxmlformats.org/officeDocument/2006/relationships/image" Target="../media/image92.png"/><Relationship Id="rId3" Type="http://schemas.openxmlformats.org/officeDocument/2006/relationships/image" Target="../media/image106.png"/><Relationship Id="rId21" Type="http://schemas.openxmlformats.org/officeDocument/2006/relationships/image" Target="../media/image102.png"/><Relationship Id="rId7" Type="http://schemas.openxmlformats.org/officeDocument/2006/relationships/image" Target="../media/image75.png"/><Relationship Id="rId12" Type="http://schemas.openxmlformats.org/officeDocument/2006/relationships/image" Target="../media/image2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34.xml"/><Relationship Id="rId16" Type="http://schemas.openxmlformats.org/officeDocument/2006/relationships/image" Target="../media/image109.png"/><Relationship Id="rId20" Type="http://schemas.openxmlformats.org/officeDocument/2006/relationships/image" Target="../media/image8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26.png"/><Relationship Id="rId24" Type="http://schemas.openxmlformats.org/officeDocument/2006/relationships/image" Target="../media/image89.png"/><Relationship Id="rId32" Type="http://schemas.openxmlformats.org/officeDocument/2006/relationships/image" Target="../media/image111.png"/><Relationship Id="rId5" Type="http://schemas.openxmlformats.org/officeDocument/2006/relationships/image" Target="../media/image73.png"/><Relationship Id="rId15" Type="http://schemas.openxmlformats.org/officeDocument/2006/relationships/image" Target="../media/image108.png"/><Relationship Id="rId23" Type="http://schemas.openxmlformats.org/officeDocument/2006/relationships/image" Target="../media/image88.png"/><Relationship Id="rId28" Type="http://schemas.openxmlformats.org/officeDocument/2006/relationships/image" Target="../media/image94.png"/><Relationship Id="rId10" Type="http://schemas.openxmlformats.org/officeDocument/2006/relationships/image" Target="../media/image99.png"/><Relationship Id="rId19" Type="http://schemas.openxmlformats.org/officeDocument/2006/relationships/image" Target="../media/image84.png"/><Relationship Id="rId31" Type="http://schemas.openxmlformats.org/officeDocument/2006/relationships/image" Target="../media/image110.png"/><Relationship Id="rId4" Type="http://schemas.openxmlformats.org/officeDocument/2006/relationships/image" Target="../media/image107.png"/><Relationship Id="rId9" Type="http://schemas.openxmlformats.org/officeDocument/2006/relationships/image" Target="../media/image98.png"/><Relationship Id="rId14" Type="http://schemas.openxmlformats.org/officeDocument/2006/relationships/image" Target="../media/image29.png"/><Relationship Id="rId22" Type="http://schemas.openxmlformats.org/officeDocument/2006/relationships/image" Target="../media/image87.png"/><Relationship Id="rId27" Type="http://schemas.openxmlformats.org/officeDocument/2006/relationships/image" Target="../media/image93.png"/><Relationship Id="rId30"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a:t>
                </a:r>
                <a:r>
                  <a:rPr lang="en-US" altLang="ja-JP" dirty="0"/>
                  <a:t>,</a:t>
                </a:r>
                <a:r>
                  <a:rPr lang="ja-JP" altLang="en-US" dirty="0"/>
                  <a:t>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a:t>
                </a:r>
                <a:r>
                  <a:rPr lang="en-US" altLang="ja-JP" dirty="0"/>
                  <a:t>,</a:t>
                </a:r>
                <a:br>
                  <a:rPr lang="en-US" altLang="ja-JP" dirty="0"/>
                </a:br>
                <a:r>
                  <a:rPr lang="ja-JP" altLang="en-US" dirty="0"/>
                  <a:t>新たに独立集合になり得ないとき</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に追加したものが新たに</a:t>
                </a:r>
                <a:br>
                  <a:rPr lang="en-US" altLang="ja-JP" dirty="0"/>
                </a:br>
                <a:r>
                  <a:rPr lang="ja-JP" altLang="en-US" dirty="0"/>
                  <a:t>独立集合になり得ないとき</a:t>
                </a:r>
                <a:r>
                  <a:rPr lang="en-US" altLang="ja-JP" dirty="0"/>
                  <a:t>, </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b="0" dirty="0"/>
                  <a:t>逐次計算において</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br>
                  <a:rPr lang="en-US" altLang="ja-JP" dirty="0"/>
                </a:br>
                <a:r>
                  <a:rPr lang="ja-JP" altLang="en-US" b="0" dirty="0"/>
                  <a:t>単純な局所探索法で多項式</a:t>
                </a:r>
                <a:r>
                  <a:rPr lang="ja-JP" altLang="en-US" dirty="0"/>
                  <a:t>時間で計算可能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6613"/>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rPr>
                        <m:t>𝑆</m:t>
                      </m:r>
                    </m:oMath>
                  </m:oMathPara>
                </a14:m>
                <a:endParaRPr kumimoji="1" lang="ja-JP" altLang="en-US" dirty="0">
                  <a:solidFill>
                    <a:schemeClr val="accent2"/>
                  </a:solidFill>
                </a:endParaRPr>
              </a:p>
            </p:txBody>
          </p:sp>
        </mc:Choice>
        <mc:Fallback xmlns="">
          <p:sp>
            <p:nvSpPr>
              <p:cNvPr id="19" name="テキスト ボックス 18">
                <a:extLst>
                  <a:ext uri="{FF2B5EF4-FFF2-40B4-BE49-F238E27FC236}">
                    <a16:creationId xmlns:a16="http://schemas.microsoft.com/office/drawing/2014/main" id="{DBE8D957-2A60-46B1-9F65-A4C5E109C807}"/>
                  </a:ext>
                </a:extLst>
              </p:cNvPr>
              <p:cNvSpPr txBox="1">
                <a:spLocks noRot="1" noChangeAspect="1" noMove="1" noResize="1" noEditPoints="1" noAdjustHandles="1" noChangeArrowheads="1" noChangeShapeType="1" noTextEdit="1"/>
              </p:cNvSpPr>
              <p:nvPr/>
            </p:nvSpPr>
            <p:spPr>
              <a:xfrm>
                <a:off x="7009098" y="4564150"/>
                <a:ext cx="643467"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190470C5-A949-47AD-9A5C-224E551709A3}"/>
                  </a:ext>
                </a:extLst>
              </p:cNvPr>
              <p:cNvSpPr txBox="1"/>
              <p:nvPr/>
            </p:nvSpPr>
            <p:spPr>
              <a:xfrm>
                <a:off x="6527651" y="3783366"/>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rgbClr val="00B0F0"/>
                          </a:solidFill>
                          <a:latin typeface="Cambria Math" panose="02040503050406030204" pitchFamily="18" charset="0"/>
                        </a:rPr>
                        <m:t>𝐼</m:t>
                      </m:r>
                      <m:r>
                        <a:rPr kumimoji="1" lang="en-US" altLang="ja-JP" sz="2400" b="0" i="1" smtClean="0">
                          <a:solidFill>
                            <a:srgbClr val="00B0F0"/>
                          </a:solidFill>
                          <a:latin typeface="Cambria Math" panose="02040503050406030204" pitchFamily="18" charset="0"/>
                        </a:rPr>
                        <m:t>′</m:t>
                      </m:r>
                    </m:oMath>
                  </m:oMathPara>
                </a14:m>
                <a:endParaRPr kumimoji="1" lang="ja-JP" altLang="en-US" dirty="0">
                  <a:solidFill>
                    <a:srgbClr val="00B0F0"/>
                  </a:solidFill>
                </a:endParaRPr>
              </a:p>
            </p:txBody>
          </p:sp>
        </mc:Choice>
        <mc:Fallback xmlns="">
          <p:sp>
            <p:nvSpPr>
              <p:cNvPr id="84" name="テキスト ボックス 83">
                <a:extLst>
                  <a:ext uri="{FF2B5EF4-FFF2-40B4-BE49-F238E27FC236}">
                    <a16:creationId xmlns:a16="http://schemas.microsoft.com/office/drawing/2014/main" id="{190470C5-A949-47AD-9A5C-224E551709A3}"/>
                  </a:ext>
                </a:extLst>
              </p:cNvPr>
              <p:cNvSpPr txBox="1">
                <a:spLocks noRot="1" noChangeAspect="1" noMove="1" noResize="1" noEditPoints="1" noAdjustHandles="1" noChangeArrowheads="1" noChangeShapeType="1" noTextEdit="1"/>
              </p:cNvSpPr>
              <p:nvPr/>
            </p:nvSpPr>
            <p:spPr>
              <a:xfrm>
                <a:off x="6527651" y="3783366"/>
                <a:ext cx="64346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通常の極大独立集合は</a:t>
                </a:r>
                <a:r>
                  <a:rPr lang="en-US" altLang="ja-JP" dirty="0"/>
                  <a:t>0-MIS,</a:t>
                </a:r>
                <a:br>
                  <a:rPr lang="en-US" altLang="ja-JP" dirty="0"/>
                </a:br>
                <a:r>
                  <a:rPr lang="ja-JP" altLang="en-US" dirty="0"/>
                  <a:t>最大独立集合は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r>
                  <a:rPr lang="ja-JP" altLang="en-US" b="0" dirty="0"/>
                  <a:t>逐次計算において</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br>
                  <a:rPr lang="en-US" altLang="ja-JP" dirty="0"/>
                </a:br>
                <a:r>
                  <a:rPr lang="ja-JP" altLang="en-US" b="0" dirty="0"/>
                  <a:t>単純な局所探索法で多項式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𝑛</m:t>
                        </m:r>
                      </m:e>
                    </m:d>
                  </m:oMath>
                </a14:m>
                <a:r>
                  <a:rPr lang="ja-JP" altLang="en-US" dirty="0"/>
                  <a:t>が存在</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735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r>
                      <a:rPr lang="ja-JP" altLang="en-US" i="1">
                        <a:latin typeface="Cambria Math" panose="02040503050406030204" pitchFamily="18" charset="0"/>
                      </a:rPr>
                      <m:t>を</m:t>
                    </m:r>
                  </m:oMath>
                </a14:m>
                <a:r>
                  <a:rPr kumimoji="1" lang="ja-JP" altLang="en-US" dirty="0"/>
                  <a:t>ある互いに疎な頂点集合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に分割する</a:t>
                </a:r>
                <a:endParaRPr lang="en-US" altLang="ja-JP" dirty="0"/>
              </a:p>
              <a:p>
                <a:pPr lvl="2"/>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en-US" altLang="ja-JP" dirty="0"/>
                  <a:t>,</a:t>
                </a:r>
                <a:r>
                  <a:rPr lang="en-US" altLang="ja-JP" dirty="0"/>
                  <a:t> </a:t>
                </a:r>
                <a:br>
                  <a:rPr lang="en-US" altLang="ja-JP" i="1" dirty="0">
                    <a:latin typeface="Cambria Math" panose="02040503050406030204" pitchFamily="18" charset="0"/>
                  </a:rPr>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とする</a:t>
                </a:r>
                <a:endParaRPr lang="en-US" altLang="ja-JP" dirty="0"/>
              </a:p>
              <a:p>
                <a:pPr lvl="1"/>
                <a:r>
                  <a:rPr lang="ja-JP" altLang="en-US" dirty="0"/>
                  <a:t>アリスは入力文字列</a:t>
                </a:r>
                <a14:m>
                  <m:oMath xmlns:m="http://schemas.openxmlformats.org/officeDocument/2006/math">
                    <m:r>
                      <a:rPr lang="en-US" altLang="ja-JP" b="0" i="1" smtClean="0">
                        <a:latin typeface="Cambria Math" panose="02040503050406030204" pitchFamily="18" charset="0"/>
                      </a:rPr>
                      <m:t>𝑥</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𝐴</m:t>
                        </m:r>
                      </m:sub>
                    </m:sSub>
                  </m:oMath>
                </a14:m>
                <a:r>
                  <a:rPr lang="ja-JP" altLang="en-US" dirty="0"/>
                  <a:t>や頂点</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ボブは入力文字列</a:t>
                </a:r>
                <a14:m>
                  <m:oMath xmlns:m="http://schemas.openxmlformats.org/officeDocument/2006/math">
                    <m:r>
                      <a:rPr lang="en-US" altLang="ja-JP" b="0" i="1" smtClean="0">
                        <a:latin typeface="Cambria Math" panose="02040503050406030204" pitchFamily="18" charset="0"/>
                      </a:rPr>
                      <m:t>𝑦</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𝐵</m:t>
                        </m:r>
                      </m:sub>
                    </m:sSub>
                  </m:oMath>
                </a14:m>
                <a:r>
                  <a:rPr lang="ja-JP" altLang="en-US" dirty="0"/>
                  <a:t>や頂点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𝐵</m:t>
                        </m:r>
                      </m:sub>
                    </m:sSub>
                  </m:oMath>
                </a14:m>
                <a:r>
                  <a:rPr lang="ja-JP" altLang="en-US" dirty="0"/>
                  <a:t>を追加する</a:t>
                </a:r>
                <a:endParaRPr lang="en-US" altLang="ja-JP" dirty="0"/>
              </a:p>
              <a:p>
                <a:pPr lvl="2"/>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の間のカット辺の集合</a:t>
                </a:r>
                <a14:m>
                  <m:oMath xmlns:m="http://schemas.openxmlformats.org/officeDocument/2006/math">
                    <m:r>
                      <m:rPr>
                        <m:nor/>
                      </m:rPr>
                      <a:rPr kumimoji="1" lang="en-US" altLang="ja-JP" b="0" i="0" smtClean="0">
                        <a:latin typeface="Cambria Math" panose="02040503050406030204" pitchFamily="18" charset="0"/>
                      </a:rPr>
                      <m:t>Cut</m:t>
                    </m:r>
                  </m:oMath>
                </a14:m>
                <a:r>
                  <a:rPr kumimoji="1" lang="ja-JP" altLang="en-US" dirty="0"/>
                  <a:t>は入力文字列に依存しない</a:t>
                </a:r>
                <a:endParaRPr kumimoji="1" lang="en-US" altLang="ja-JP" dirty="0"/>
              </a:p>
              <a:p>
                <a:pPr lvl="2"/>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を持つように辺や頂点を追加する</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C5DDD0E-B35B-410F-B401-6D83A52B7F54}"/>
              </a:ext>
            </a:extLst>
          </p:cNvPr>
          <p:cNvCxnSpPr/>
          <p:nvPr/>
        </p:nvCxnSpPr>
        <p:spPr>
          <a:xfrm>
            <a:off x="2682573" y="3443111"/>
            <a:ext cx="570054" cy="64346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135DBC12-C5A4-4895-981A-9E30758A718E}"/>
              </a:ext>
            </a:extLst>
          </p:cNvPr>
          <p:cNvSpPr/>
          <p:nvPr/>
        </p:nvSpPr>
        <p:spPr>
          <a:xfrm>
            <a:off x="2968978" y="2822222"/>
            <a:ext cx="259644" cy="1241778"/>
          </a:xfrm>
          <a:custGeom>
            <a:avLst/>
            <a:gdLst>
              <a:gd name="connsiteX0" fmla="*/ 259644 w 259644"/>
              <a:gd name="connsiteY0" fmla="*/ 0 h 1241778"/>
              <a:gd name="connsiteX1" fmla="*/ 0 w 259644"/>
              <a:gd name="connsiteY1" fmla="*/ 496711 h 1241778"/>
              <a:gd name="connsiteX2" fmla="*/ 259644 w 259644"/>
              <a:gd name="connsiteY2" fmla="*/ 1241778 h 1241778"/>
            </a:gdLst>
            <a:ahLst/>
            <a:cxnLst>
              <a:cxn ang="0">
                <a:pos x="connsiteX0" y="connsiteY0"/>
              </a:cxn>
              <a:cxn ang="0">
                <a:pos x="connsiteX1" y="connsiteY1"/>
              </a:cxn>
              <a:cxn ang="0">
                <a:pos x="connsiteX2" y="connsiteY2"/>
              </a:cxn>
            </a:cxnLst>
            <a:rect l="l" t="t" r="r" b="b"/>
            <a:pathLst>
              <a:path w="259644" h="1241778">
                <a:moveTo>
                  <a:pt x="259644" y="0"/>
                </a:moveTo>
                <a:cubicBezTo>
                  <a:pt x="129822" y="144874"/>
                  <a:pt x="0" y="289748"/>
                  <a:pt x="0" y="496711"/>
                </a:cubicBezTo>
                <a:cubicBezTo>
                  <a:pt x="0" y="703674"/>
                  <a:pt x="129822" y="972726"/>
                  <a:pt x="259644" y="1241778"/>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テキスト ボックス 17">
            <a:extLst>
              <a:ext uri="{FF2B5EF4-FFF2-40B4-BE49-F238E27FC236}">
                <a16:creationId xmlns:a16="http://schemas.microsoft.com/office/drawing/2014/main" id="{98AEF8AE-772A-4C25-882C-A7877AE876E8}"/>
              </a:ext>
            </a:extLst>
          </p:cNvPr>
          <p:cNvSpPr txBox="1"/>
          <p:nvPr/>
        </p:nvSpPr>
        <p:spPr>
          <a:xfrm>
            <a:off x="3009834" y="3040720"/>
            <a:ext cx="461665" cy="892050"/>
          </a:xfrm>
          <a:prstGeom prst="rect">
            <a:avLst/>
          </a:prstGeom>
          <a:noFill/>
        </p:spPr>
        <p:txBody>
          <a:bodyPr vert="eaVert" wrap="square" rtlCol="0">
            <a:spAutoFit/>
          </a:bodyPr>
          <a:lstStyle/>
          <a:p>
            <a:r>
              <a:rPr kumimoji="1" lang="ja-JP" altLang="en-US" dirty="0"/>
              <a:t>・・・</a:t>
            </a:r>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0" name="楕円 39">
            <a:extLst>
              <a:ext uri="{FF2B5EF4-FFF2-40B4-BE49-F238E27FC236}">
                <a16:creationId xmlns:a16="http://schemas.microsoft.com/office/drawing/2014/main" id="{751DBC8D-53D2-45C3-B1E4-3B1DB58E1471}"/>
              </a:ext>
            </a:extLst>
          </p:cNvPr>
          <p:cNvSpPr/>
          <p:nvPr/>
        </p:nvSpPr>
        <p:spPr>
          <a:xfrm>
            <a:off x="2502553" y="3273182"/>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75A78C-5685-4CE4-96B6-46FD7B09EEE0}"/>
                  </a:ext>
                </a:extLst>
              </p:cNvPr>
              <p:cNvSpPr txBox="1"/>
              <p:nvPr/>
            </p:nvSpPr>
            <p:spPr>
              <a:xfrm>
                <a:off x="1916550" y="3097873"/>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4675A78C-5685-4CE4-96B6-46FD7B09EEE0}"/>
                  </a:ext>
                </a:extLst>
              </p:cNvPr>
              <p:cNvSpPr txBox="1">
                <a:spLocks noRot="1" noChangeAspect="1" noMove="1" noResize="1" noEditPoints="1" noAdjustHandles="1" noChangeArrowheads="1" noChangeShapeType="1" noTextEdit="1"/>
              </p:cNvSpPr>
              <p:nvPr/>
            </p:nvSpPr>
            <p:spPr>
              <a:xfrm>
                <a:off x="1916550" y="3097873"/>
                <a:ext cx="688622"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50C6A6DC-42CB-4BBB-9BBC-2A4C4B25115C}"/>
                  </a:ext>
                </a:extLst>
              </p:cNvPr>
              <p:cNvSpPr txBox="1"/>
              <p:nvPr/>
            </p:nvSpPr>
            <p:spPr>
              <a:xfrm>
                <a:off x="2431622" y="3634465"/>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154" name="テキスト ボックス 153">
                <a:extLst>
                  <a:ext uri="{FF2B5EF4-FFF2-40B4-BE49-F238E27FC236}">
                    <a16:creationId xmlns:a16="http://schemas.microsoft.com/office/drawing/2014/main" id="{50C6A6DC-42CB-4BBB-9BBC-2A4C4B25115C}"/>
                  </a:ext>
                </a:extLst>
              </p:cNvPr>
              <p:cNvSpPr txBox="1">
                <a:spLocks noRot="1" noChangeAspect="1" noMove="1" noResize="1" noEditPoints="1" noAdjustHandles="1" noChangeArrowheads="1" noChangeShapeType="1" noTextEdit="1"/>
              </p:cNvSpPr>
              <p:nvPr/>
            </p:nvSpPr>
            <p:spPr>
              <a:xfrm>
                <a:off x="2431622" y="3634465"/>
                <a:ext cx="688622" cy="461665"/>
              </a:xfrm>
              <a:prstGeom prst="rect">
                <a:avLst/>
              </a:prstGeom>
              <a:blipFill>
                <a:blip r:embed="rId10"/>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7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en-US" altLang="ja-JP" dirty="0"/>
              <a:t>3-MIS</a:t>
            </a:r>
            <a:r>
              <a:rPr lang="ja-JP" altLang="en-US" dirty="0"/>
              <a:t>でないと仮定する</a:t>
            </a:r>
            <a:endParaRPr lang="en-US" altLang="ja-JP" dirty="0"/>
          </a:p>
        </p:txBody>
      </p:sp>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4"/>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0"/>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3"/>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en-US" altLang="ja-JP" dirty="0"/>
              <a:t>3-MIS</a:t>
            </a:r>
            <a:r>
              <a:rPr lang="ja-JP" altLang="en-US" dirty="0"/>
              <a:t>でないと仮定する</a:t>
            </a:r>
            <a:endParaRPr lang="en-US" altLang="ja-JP" dirty="0"/>
          </a:p>
        </p:txBody>
      </p:sp>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4"/>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0"/>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0"/>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1"/>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2"/>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733160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𝑟</m:t>
                    </m:r>
                  </m:oMath>
                </a14:m>
                <a:r>
                  <a:rPr lang="ja-JP" altLang="en-US" dirty="0"/>
                  <a:t>ラウンドで特性を判定するアルゴリズム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Cut</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a:t>
                </a:r>
                <a:endParaRPr lang="en-US" altLang="ja-JP" dirty="0"/>
              </a:p>
              <a:p>
                <a:r>
                  <a:rPr lang="ja-JP" altLang="en-US" dirty="0"/>
                  <a:t>構成した下界グラフで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smtClean="0">
                                    <a:latin typeface="Cambria Math" panose="02040503050406030204" pitchFamily="18" charset="0"/>
                                    <a:ea typeface="Cambria Math" panose="02040503050406030204" pitchFamily="18" charset="0"/>
                                  </a:rPr>
                                </m:ctrlPr>
                              </m:funcPr>
                              <m:fName>
                                <m:r>
                                  <m:rPr>
                                    <m:sty m:val="p"/>
                                  </m:rPr>
                                  <a:rPr lang="en-US" altLang="ja-JP"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oMath>
                </a14:m>
                <a:r>
                  <a:rPr lang="ja-JP" altLang="en-US" dirty="0"/>
                  <a:t>ラウンドの下界が得られる</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828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endParaRPr lang="en-US" altLang="ja-JP" dirty="0"/>
              </a:p>
              <a:p>
                <a:pPr marL="274320" lvl="1" indent="0">
                  <a:buNone/>
                </a:pPr>
                <a:endParaRPr lang="en-US" altLang="ja-JP" dirty="0"/>
              </a:p>
              <a:p>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モデルにおける最大独立集合を見つける</a:t>
                </a:r>
                <a:br>
                  <a:rPr lang="en-US" altLang="ja-JP" dirty="0"/>
                </a:br>
                <a:r>
                  <a:rPr lang="ja-JP" altLang="en-US" dirty="0"/>
                  <a:t>アルゴリズムのラウンド複雑性の既知の結果</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br>
                  <a:rPr lang="en-US" altLang="ja-JP" dirty="0"/>
                </a:br>
                <a:endParaRPr lang="en-US" altLang="ja-JP" dirty="0"/>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pPr lvl="1"/>
                <a:endParaRPr lang="en-US" altLang="ja-JP" dirty="0"/>
              </a:p>
              <a:p>
                <a:r>
                  <a:rPr lang="ja-JP" altLang="en-US" dirty="0"/>
                  <a:t>前述の結果はローカル計算に指数時間かかることを</a:t>
                </a:r>
                <a:br>
                  <a:rPr lang="en-US" altLang="ja-JP" dirty="0"/>
                </a:br>
                <a:r>
                  <a:rPr lang="ja-JP" altLang="en-US" dirty="0"/>
                  <a:t>許容した</a:t>
                </a: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175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極大独立集合の分散複雑性について考える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4815658"/>
                <a:ext cx="8784976" cy="1108064"/>
              </a:xfrm>
            </p:spPr>
            <p:txBody>
              <a:bodyPr/>
              <a:lstStyle/>
              <a:p>
                <a:r>
                  <a:rPr lang="ja-JP" altLang="en-US" sz="2000" dirty="0"/>
                  <a:t>ある独立集合</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に対して</a:t>
                </a:r>
                <a:r>
                  <a:rPr lang="en-US" altLang="ja-JP" sz="2000" dirty="0"/>
                  <a:t>,</a:t>
                </a:r>
                <a:r>
                  <a:rPr lang="ja-JP" altLang="en-US" sz="2000" dirty="0"/>
                  <a:t>サイズ</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a:t>の</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oMath>
                </a14:m>
                <a:r>
                  <a:rPr lang="ja-JP" altLang="en-US" sz="2000" dirty="0"/>
                  <a:t>を取り除いて</a:t>
                </a:r>
                <a:br>
                  <a:rPr lang="en-US" altLang="ja-JP" sz="2000" dirty="0"/>
                </a:br>
                <a:r>
                  <a:rPr lang="ja-JP" altLang="en-US" sz="2000" dirty="0"/>
                  <a:t>サイズ</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𝑘</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+1</m:t>
                    </m:r>
                  </m:oMath>
                </a14:m>
                <a:r>
                  <a:rPr lang="ja-JP" altLang="en-US" sz="2000" dirty="0"/>
                  <a:t>以上の</a:t>
                </a:r>
                <a14:m>
                  <m:oMath xmlns:m="http://schemas.openxmlformats.org/officeDocument/2006/math">
                    <m:r>
                      <a:rPr lang="en-US" altLang="ja-JP" sz="2000" b="0" i="1" smtClean="0">
                        <a:latin typeface="Cambria Math" panose="02040503050406030204" pitchFamily="18" charset="0"/>
                      </a:rPr>
                      <m:t>𝑉</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𝑆</m:t>
                    </m:r>
                  </m:oMath>
                </a14:m>
                <a:r>
                  <a:rPr lang="ja-JP" altLang="en-US" sz="2000" dirty="0"/>
                  <a:t>を</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に追加したものが</a:t>
                </a:r>
                <a:r>
                  <a:rPr lang="en-US" altLang="ja-JP" sz="2000" dirty="0"/>
                  <a:t>,</a:t>
                </a:r>
                <a:br>
                  <a:rPr lang="en-US" altLang="ja-JP" sz="2000" dirty="0"/>
                </a:br>
                <a:r>
                  <a:rPr lang="ja-JP" altLang="en-US" sz="2000" dirty="0"/>
                  <a:t>新たに独立集合になり得ないとき</a:t>
                </a:r>
                <a14:m>
                  <m:oMath xmlns:m="http://schemas.openxmlformats.org/officeDocument/2006/math">
                    <m:r>
                      <a:rPr lang="en-US" altLang="ja-JP" sz="2000" i="1">
                        <a:latin typeface="Cambria Math" panose="02040503050406030204" pitchFamily="18" charset="0"/>
                      </a:rPr>
                      <m:t>𝐼</m:t>
                    </m:r>
                  </m:oMath>
                </a14:m>
                <a:r>
                  <a:rPr lang="ja-JP" altLang="en-US" sz="2000" dirty="0"/>
                  <a:t>は</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4815658"/>
                <a:ext cx="8784976" cy="1108064"/>
              </a:xfrm>
              <a:blipFill>
                <a:blip r:embed="rId4"/>
                <a:stretch>
                  <a:fillRect t="-3297" b="-5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E6B9F82-41F7-4C2A-9453-DDE772AC52AC}"/>
                  </a:ext>
                </a:extLst>
              </p:cNvPr>
              <p:cNvSpPr/>
              <p:nvPr/>
            </p:nvSpPr>
            <p:spPr>
              <a:xfrm>
                <a:off x="688895" y="1192695"/>
                <a:ext cx="7766209" cy="311426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定義</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a:t>
                </a:r>
                <a:r>
                  <a:rPr lang="ja-JP" altLang="en-US" sz="2000" dirty="0"/>
                  <a:t>極大独立集合</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-Maximal Independent Set, </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-MIS)</a:t>
                </a:r>
                <a:br>
                  <a:rPr lang="en-US" altLang="ja-JP" sz="2000" dirty="0"/>
                </a:br>
                <a:br>
                  <a:rPr lang="en-US" altLang="ja-JP" sz="2000" dirty="0"/>
                </a:br>
                <a:r>
                  <a:rPr lang="ja-JP" altLang="en-US" sz="2000" dirty="0"/>
                  <a:t>頂点集合</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に対して</a:t>
                </a:r>
                <a:r>
                  <a:rPr lang="en-US" altLang="ja-JP" sz="2000" dirty="0"/>
                  <a:t>,</a:t>
                </a:r>
                <a:r>
                  <a:rPr lang="ja-JP" altLang="en-US" sz="2000" dirty="0"/>
                  <a:t>以下を満たす頂点集合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と</a:t>
                </a:r>
                <a14:m>
                  <m:oMath xmlns:m="http://schemas.openxmlformats.org/officeDocument/2006/math">
                    <m:r>
                      <a:rPr lang="en-US" altLang="ja-JP" sz="2000" b="0" i="1" dirty="0" smtClean="0">
                        <a:latin typeface="Cambria Math" panose="02040503050406030204" pitchFamily="18" charset="0"/>
                      </a:rPr>
                      <m:t>𝑆</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𝑉</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𝐼</m:t>
                    </m:r>
                  </m:oMath>
                </a14:m>
                <a:r>
                  <a:rPr lang="ja-JP" altLang="en-US" sz="2000" dirty="0"/>
                  <a:t>の</a:t>
                </a:r>
                <a:br>
                  <a:rPr lang="en-US" altLang="ja-JP" sz="2000" dirty="0"/>
                </a:br>
                <a:r>
                  <a:rPr lang="ja-JP" altLang="en-US" sz="2000" dirty="0"/>
                  <a:t>ペアが存在しないとき</a:t>
                </a:r>
                <a:r>
                  <a:rPr lang="en-US" altLang="ja-JP" sz="2000" dirty="0"/>
                  <a:t>,</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を</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極大独立集合と呼ぶ</a:t>
                </a:r>
                <a:r>
                  <a:rPr lang="en-US" altLang="ja-JP" sz="2000" dirty="0"/>
                  <a:t>.</a:t>
                </a:r>
              </a:p>
              <a:p>
                <a:endParaRPr lang="en-US" altLang="ja-JP" sz="2000" dirty="0"/>
              </a:p>
              <a:p>
                <a:pPr marL="457200" indent="-457200">
                  <a:buFont typeface="+mj-lt"/>
                  <a:buAutoNum type="arabicPeriod"/>
                </a:pP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oMath>
                </a14:m>
                <a:endParaRPr lang="en-US" altLang="ja-JP" sz="2000" dirty="0"/>
              </a:p>
              <a:p>
                <a:pPr marL="457200" indent="-457200">
                  <a:buFont typeface="+mj-lt"/>
                  <a:buAutoNum type="arabicPeriod"/>
                </a:pPr>
                <a14:m>
                  <m:oMath xmlns:m="http://schemas.openxmlformats.org/officeDocument/2006/math">
                    <m:d>
                      <m:dPr>
                        <m:begChr m:val="|"/>
                        <m:endChr m:val="|"/>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𝑆</m:t>
                        </m:r>
                      </m:e>
                    </m:d>
                    <m:r>
                      <a:rPr lang="en-US" altLang="ja-JP" sz="2000" i="1" smtClean="0">
                        <a:latin typeface="Cambria Math" panose="02040503050406030204" pitchFamily="18" charset="0"/>
                        <a:ea typeface="Cambria Math" panose="02040503050406030204" pitchFamily="18" charset="0"/>
                      </a:rPr>
                      <m:t>≥</m:t>
                    </m:r>
                    <m:d>
                      <m:dPr>
                        <m:begChr m:val="|"/>
                        <m:endChr m:val="|"/>
                        <m:ctrlPr>
                          <a:rPr lang="en-US" altLang="ja-JP" sz="200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b="0" i="1" smtClean="0">
                        <a:latin typeface="Cambria Math" panose="02040503050406030204" pitchFamily="18" charset="0"/>
                        <a:ea typeface="Cambria Math" panose="02040503050406030204" pitchFamily="18" charset="0"/>
                      </a:rPr>
                      <m:t>+1</m:t>
                    </m:r>
                  </m:oMath>
                </a14:m>
                <a:endParaRPr lang="en-US" altLang="ja-JP" sz="2000" dirty="0"/>
              </a:p>
              <a:p>
                <a:pPr marL="457200" indent="-457200">
                  <a:buFont typeface="+mj-lt"/>
                  <a:buAutoNum type="arabicPeriod"/>
                </a:pPr>
                <a14:m>
                  <m:oMath xmlns:m="http://schemas.openxmlformats.org/officeDocument/2006/math">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𝑆</m:t>
                    </m:r>
                  </m:oMath>
                </a14:m>
                <a:r>
                  <a:rPr lang="ja-JP" altLang="en-US" sz="2000" dirty="0"/>
                  <a:t>は独立集合</a:t>
                </a:r>
                <a:endParaRPr lang="en-US" altLang="ja-JP" sz="2000" dirty="0"/>
              </a:p>
            </p:txBody>
          </p:sp>
        </mc:Choice>
        <mc:Fallback xmlns="">
          <p:sp>
            <p:nvSpPr>
              <p:cNvPr id="4" name="正方形/長方形 3">
                <a:extLst>
                  <a:ext uri="{FF2B5EF4-FFF2-40B4-BE49-F238E27FC236}">
                    <a16:creationId xmlns:a16="http://schemas.microsoft.com/office/drawing/2014/main" id="{8E6B9F82-41F7-4C2A-9453-DDE772AC52AC}"/>
                  </a:ext>
                </a:extLst>
              </p:cNvPr>
              <p:cNvSpPr>
                <a:spLocks noRot="1" noChangeAspect="1" noMove="1" noResize="1" noEditPoints="1" noAdjustHandles="1" noChangeArrowheads="1" noChangeShapeType="1" noTextEdit="1"/>
              </p:cNvSpPr>
              <p:nvPr/>
            </p:nvSpPr>
            <p:spPr>
              <a:xfrm>
                <a:off x="688895" y="1192695"/>
                <a:ext cx="7766209" cy="3114261"/>
              </a:xfrm>
              <a:prstGeom prst="rect">
                <a:avLst/>
              </a:prstGeom>
              <a:blipFill>
                <a:blip r:embed="rId5"/>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18130006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4002</Words>
  <Application>Microsoft Office PowerPoint</Application>
  <PresentationFormat>画面に合わせる (4:3)</PresentationFormat>
  <Paragraphs>710</Paragraphs>
  <Slides>37</Slides>
  <Notes>36</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問題</vt:lpstr>
      <vt:lpstr>問題</vt:lpstr>
      <vt:lpstr>k-極大独立集合</vt:lpstr>
      <vt:lpstr>k-極大独立集合</vt:lpstr>
      <vt:lpstr>k-極大独立集合</vt:lpstr>
      <vt:lpstr>k-極大独立集合</vt:lpstr>
      <vt:lpstr>k-MIS検証問題</vt:lpstr>
      <vt:lpstr>k-MIS検証問題</vt:lpstr>
      <vt:lpstr>本研究の成果</vt:lpstr>
      <vt:lpstr>本研究の成果</vt:lpstr>
      <vt:lpstr>2者間通信複雑性</vt:lpstr>
      <vt:lpstr>交叉判定(set-disjointness)問題</vt:lpstr>
      <vt:lpstr>交叉判定(set-disjointness)問題</vt:lpstr>
      <vt:lpstr>帰着の流れ</vt:lpstr>
      <vt:lpstr>G^{x, y}の説明</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通信ビット数→ラウンド複雑性</vt:lpstr>
      <vt:lpstr>通信ビット数→ラウンド複雑性</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88</cp:revision>
  <dcterms:created xsi:type="dcterms:W3CDTF">2020-12-12T15:54:29Z</dcterms:created>
  <dcterms:modified xsi:type="dcterms:W3CDTF">2021-01-28T07:41:02Z</dcterms:modified>
</cp:coreProperties>
</file>