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336" r:id="rId3"/>
    <p:sldId id="421" r:id="rId4"/>
    <p:sldId id="269" r:id="rId5"/>
    <p:sldId id="422" r:id="rId6"/>
    <p:sldId id="428" r:id="rId7"/>
    <p:sldId id="437" r:id="rId8"/>
    <p:sldId id="432" r:id="rId9"/>
    <p:sldId id="431" r:id="rId10"/>
    <p:sldId id="488" r:id="rId11"/>
    <p:sldId id="433" r:id="rId12"/>
    <p:sldId id="434" r:id="rId13"/>
    <p:sldId id="512" r:id="rId14"/>
    <p:sldId id="515" r:id="rId15"/>
    <p:sldId id="423" r:id="rId16"/>
    <p:sldId id="489" r:id="rId17"/>
    <p:sldId id="435" r:id="rId18"/>
    <p:sldId id="451" r:id="rId19"/>
    <p:sldId id="467" r:id="rId20"/>
    <p:sldId id="517" r:id="rId21"/>
    <p:sldId id="518" r:id="rId22"/>
    <p:sldId id="519" r:id="rId23"/>
    <p:sldId id="520" r:id="rId24"/>
    <p:sldId id="513" r:id="rId25"/>
    <p:sldId id="521" r:id="rId26"/>
    <p:sldId id="524" r:id="rId27"/>
    <p:sldId id="525" r:id="rId28"/>
    <p:sldId id="506" r:id="rId29"/>
    <p:sldId id="526" r:id="rId30"/>
    <p:sldId id="261" r:id="rId31"/>
    <p:sldId id="480" r:id="rId32"/>
    <p:sldId id="494" r:id="rId33"/>
    <p:sldId id="495" r:id="rId34"/>
    <p:sldId id="496" r:id="rId35"/>
    <p:sldId id="497" r:id="rId36"/>
    <p:sldId id="514" r:id="rId37"/>
    <p:sldId id="444" r:id="rId38"/>
    <p:sldId id="445" r:id="rId39"/>
    <p:sldId id="457" r:id="rId40"/>
    <p:sldId id="508" r:id="rId41"/>
    <p:sldId id="500" r:id="rId42"/>
    <p:sldId id="501" r:id="rId43"/>
    <p:sldId id="509" r:id="rId44"/>
    <p:sldId id="502" r:id="rId45"/>
    <p:sldId id="503" r:id="rId46"/>
    <p:sldId id="504" r:id="rId47"/>
    <p:sldId id="465" r:id="rId48"/>
    <p:sldId id="510" r:id="rId49"/>
    <p:sldId id="511" r:id="rId50"/>
    <p:sldId id="485" r:id="rId51"/>
    <p:sldId id="487" r:id="rId52"/>
    <p:sldId id="516" r:id="rId53"/>
    <p:sldId id="507" r:id="rId54"/>
    <p:sldId id="429" r:id="rId55"/>
    <p:sldId id="486" r:id="rId56"/>
    <p:sldId id="505"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5</a:t>
            </a:r>
            <a:r>
              <a:rPr kumimoji="1" lang="ja-JP" altLang="en-US" dirty="0"/>
              <a:t>分</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a:t>
            </a:r>
          </a:p>
          <a:p>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04258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endParaRPr kumimoji="1" lang="en-US" altLang="ja-JP" dirty="0"/>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例えばこのようなグラフと下界グラフになります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Choice>
        <mc:Fallback>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入力文字列</a:t>
                </a:r>
                <a:r>
                  <a:rPr lang="en-US" altLang="ja-JP" dirty="0"/>
                  <a:t>a</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endParaRPr lang="en-US" altLang="ja-JP" dirty="0"/>
              </a:p>
              <a:p>
                <a:pPr lvl="1"/>
                <a:r>
                  <a:rPr lang="ja-JP" altLang="en-US" dirty="0"/>
                  <a:t>あとで</a:t>
                </a:r>
                <a:endParaRPr lang="en-US" altLang="ja-JP" dirty="0"/>
              </a:p>
            </p:txBody>
          </p:sp>
        </mc:Choice>
        <mc:Fallback>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入力文字列</a:t>
                </a:r>
                <a:r>
                  <a:rPr lang="en-US" altLang="ja-JP" dirty="0"/>
                  <a:t>a</a:t>
                </a:r>
                <a:r>
                  <a:rPr lang="en-US" altLang="ja-JP" i="0">
                    <a:latin typeface="Cambria Math" panose="02040503050406030204" pitchFamily="18" charset="0"/>
                  </a:rPr>
                  <a:t>〖"DISJ" 〗_</a:t>
                </a:r>
                <a:r>
                  <a:rPr lang="en-US" altLang="ja-JP" b="0" i="0">
                    <a:latin typeface="Cambria Math" panose="02040503050406030204" pitchFamily="18" charset="0"/>
                    <a:ea typeface="Cambria Math" panose="02040503050406030204" pitchFamily="18" charset="0"/>
                  </a:rPr>
                  <a:t>𝑛 </a:t>
                </a:r>
                <a:r>
                  <a:rPr lang="en-US" altLang="ja-JP" i="0">
                    <a:latin typeface="Cambria Math" panose="02040503050406030204" pitchFamily="18" charset="0"/>
                  </a:rPr>
                  <a:t>(𝑥,𝑦)=1</a:t>
                </a:r>
                <a:r>
                  <a:rPr lang="ja-JP" altLang="en-US" dirty="0"/>
                  <a:t>のときかつそのときのみある特性</a:t>
                </a:r>
                <a:r>
                  <a:rPr lang="en-US" altLang="ja-JP" b="0" i="0">
                    <a:latin typeface="Cambria Math" panose="02040503050406030204" pitchFamily="18" charset="0"/>
                  </a:rPr>
                  <a:t>𝑃</a:t>
                </a:r>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412211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Choice>
        <mc:Fallback>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045436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223817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とします</a:t>
            </a:r>
            <a:r>
              <a:rPr kumimoji="1" lang="en-US" altLang="ja-JP" dirty="0"/>
              <a:t>.</a:t>
            </a:r>
          </a:p>
          <a:p>
            <a:r>
              <a:rPr kumimoji="1" lang="ja-JP" altLang="en-US" dirty="0"/>
              <a:t>このとき</a:t>
            </a:r>
            <a:r>
              <a:rPr kumimoji="1" lang="en-US" altLang="ja-JP" dirty="0"/>
              <a:t>, a1i</a:t>
            </a:r>
            <a:r>
              <a:rPr kumimoji="1" lang="ja-JP" altLang="en-US" dirty="0"/>
              <a:t>と</a:t>
            </a:r>
            <a:r>
              <a:rPr kumimoji="1" lang="en-US" altLang="ja-JP" dirty="0"/>
              <a:t>a2j</a:t>
            </a:r>
            <a:r>
              <a:rPr kumimoji="1" lang="ja-JP" altLang="en-US" dirty="0"/>
              <a:t>間にも</a:t>
            </a:r>
            <a:r>
              <a:rPr kumimoji="1" lang="en-US" altLang="ja-JP" dirty="0"/>
              <a:t>b1i</a:t>
            </a:r>
            <a:r>
              <a:rPr kumimoji="1" lang="ja-JP" altLang="en-US" dirty="0"/>
              <a:t>と</a:t>
            </a:r>
            <a:r>
              <a:rPr kumimoji="1" lang="en-US" altLang="ja-JP" dirty="0"/>
              <a:t>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42</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err="1"/>
              <a:t>DISJxy</a:t>
            </a:r>
            <a:r>
              <a:rPr kumimoji="1" lang="en-US" altLang="ja-JP" dirty="0"/>
              <a:t>=0</a:t>
            </a:r>
            <a:r>
              <a:rPr kumimoji="1" lang="ja-JP" altLang="en-US" dirty="0"/>
              <a:t>のとき与えられた独立集合が</a:t>
            </a:r>
            <a:r>
              <a:rPr kumimoji="1" lang="en-US" altLang="ja-JP" dirty="0"/>
              <a:t>3-MIS</a:t>
            </a:r>
            <a:r>
              <a:rPr kumimoji="1" lang="ja-JP" altLang="en-US" dirty="0"/>
              <a:t>である</a:t>
            </a:r>
            <a:r>
              <a:rPr kumimoji="1" lang="en-US" altLang="ja-JP" dirty="0"/>
              <a:t>,</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43</a:t>
            </a:fld>
            <a:endParaRPr kumimoji="1" lang="ja-JP" altLang="en-US"/>
          </a:p>
        </p:txBody>
      </p:sp>
    </p:spTree>
    <p:extLst>
      <p:ext uri="{BB962C8B-B14F-4D97-AF65-F5344CB8AC3E}">
        <p14:creationId xmlns:p14="http://schemas.microsoft.com/office/powerpoint/2010/main" val="490446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44</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45</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46</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47</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r>
              <a:rPr kumimoji="1" lang="ja-JP" altLang="en-US" dirty="0"/>
              <a:t>知られており</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lang="ja-JP" altLang="en-US" dirty="0"/>
              <a:t>グラフ上の最適化問題の一つである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48</a:t>
            </a:fld>
            <a:endParaRPr kumimoji="1" lang="ja-JP" altLang="en-US"/>
          </a:p>
        </p:txBody>
      </p:sp>
    </p:spTree>
    <p:extLst>
      <p:ext uri="{BB962C8B-B14F-4D97-AF65-F5344CB8AC3E}">
        <p14:creationId xmlns:p14="http://schemas.microsoft.com/office/powerpoint/2010/main" val="1427395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49</a:t>
            </a:fld>
            <a:endParaRPr kumimoji="1" lang="ja-JP" altLang="en-US"/>
          </a:p>
        </p:txBody>
      </p:sp>
    </p:spTree>
    <p:extLst>
      <p:ext uri="{BB962C8B-B14F-4D97-AF65-F5344CB8AC3E}">
        <p14:creationId xmlns:p14="http://schemas.microsoft.com/office/powerpoint/2010/main" val="322866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最大独立点集合問題とは</a:t>
            </a:r>
            <a:r>
              <a:rPr kumimoji="1" lang="en-US" altLang="ja-JP" dirty="0"/>
              <a:t>,~.</a:t>
            </a:r>
            <a:r>
              <a:rPr kumimoji="1" lang="ja-JP" altLang="en-US" dirty="0"/>
              <a:t>独立点集合とは</a:t>
            </a:r>
            <a:r>
              <a:rPr kumimoji="1" lang="en-US" altLang="ja-JP" dirty="0"/>
              <a:t>,~</a:t>
            </a:r>
            <a:r>
              <a:rPr kumimoji="1" lang="ja-JP" altLang="en-US" dirty="0"/>
              <a:t>です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a:t>
            </a:r>
            <a:r>
              <a:rPr kumimoji="1" lang="en-US" altLang="ja-JP" dirty="0"/>
              <a:t>,</a:t>
            </a:r>
            <a:r>
              <a:rPr kumimoji="1" lang="ja-JP" altLang="en-US" dirty="0"/>
              <a:t>この入力グラフが与えられたとき</a:t>
            </a:r>
            <a:r>
              <a:rPr kumimoji="1" lang="en-US" altLang="ja-JP" dirty="0"/>
              <a:t>,</a:t>
            </a:r>
            <a:r>
              <a:rPr kumimoji="1" lang="ja-JP" altLang="en-US" dirty="0"/>
              <a:t>これらの頂点の集合は独立点集合になります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頂点以上で構成される独立点集合は存在しないので</a:t>
            </a:r>
            <a:r>
              <a:rPr kumimoji="1" lang="en-US" altLang="ja-JP" dirty="0"/>
              <a:t>,</a:t>
            </a:r>
            <a:br>
              <a:rPr kumimoji="1" lang="en-US" altLang="ja-JP" dirty="0"/>
            </a:br>
            <a:r>
              <a:rPr kumimoji="1" lang="ja-JP" altLang="en-US" dirty="0"/>
              <a:t>右の頂点集合は最大独立点集合となります</a:t>
            </a:r>
            <a:r>
              <a:rPr kumimoji="1" lang="en-US" altLang="ja-JP" dirty="0"/>
              <a:t>.</a:t>
            </a:r>
          </a:p>
          <a:p>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en-US" altLang="ja-JP" dirty="0"/>
              <a:t>~</a:t>
            </a:r>
            <a:r>
              <a:rPr kumimoji="1" lang="ja-JP" altLang="en-US" dirty="0"/>
              <a:t>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50</a:t>
            </a:fld>
            <a:endParaRPr kumimoji="1" lang="ja-JP" altLang="en-US"/>
          </a:p>
        </p:txBody>
      </p:sp>
    </p:spTree>
    <p:extLst>
      <p:ext uri="{BB962C8B-B14F-4D97-AF65-F5344CB8AC3E}">
        <p14:creationId xmlns:p14="http://schemas.microsoft.com/office/powerpoint/2010/main" val="1770867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があったときに</a:t>
            </a:r>
            <a:r>
              <a:rPr kumimoji="1" lang="en-US" altLang="ja-JP" dirty="0"/>
              <a:t>,</a:t>
            </a:r>
            <a:r>
              <a:rPr kumimoji="1" lang="ja-JP" altLang="en-US" dirty="0"/>
              <a:t>サイズ</a:t>
            </a:r>
            <a:r>
              <a:rPr kumimoji="1" lang="en-US" altLang="ja-JP" dirty="0"/>
              <a:t>k</a:t>
            </a:r>
            <a:r>
              <a:rPr kumimoji="1" lang="ja-JP" altLang="en-US" dirty="0"/>
              <a:t>以下の</a:t>
            </a:r>
            <a:r>
              <a:rPr kumimoji="1" lang="en-US" altLang="ja-JP" dirty="0"/>
              <a:t>I</a:t>
            </a:r>
            <a:r>
              <a:rPr kumimoji="1" lang="ja-JP" altLang="en-US" dirty="0"/>
              <a:t>の部分集合</a:t>
            </a:r>
            <a:r>
              <a:rPr kumimoji="1" lang="en-US" altLang="ja-JP" dirty="0"/>
              <a:t>I’</a:t>
            </a:r>
            <a:r>
              <a:rPr kumimoji="1" lang="ja-JP" altLang="en-US" dirty="0"/>
              <a:t>を取り除いて</a:t>
            </a:r>
            <a:r>
              <a:rPr kumimoji="1" lang="en-US" altLang="ja-JP" dirty="0"/>
              <a:t>,I‘</a:t>
            </a:r>
            <a:r>
              <a:rPr kumimoji="1" lang="ja-JP" altLang="en-US" dirty="0"/>
              <a:t>のサイズより大きい頂点集合</a:t>
            </a:r>
            <a:r>
              <a:rPr kumimoji="1" lang="en-US" altLang="ja-JP" dirty="0"/>
              <a:t>S</a:t>
            </a:r>
            <a:r>
              <a:rPr kumimoji="1" lang="ja-JP" altLang="en-US" dirty="0"/>
              <a:t>追加するという操作で</a:t>
            </a:r>
            <a:endParaRPr kumimoji="1" lang="en-US" altLang="ja-JP" dirty="0"/>
          </a:p>
          <a:p>
            <a:r>
              <a:rPr kumimoji="1" lang="ja-JP" altLang="en-US" dirty="0"/>
              <a:t>サイズが大きい新たな独立集合をつくることができないとき</a:t>
            </a:r>
            <a:r>
              <a:rPr kumimoji="1" lang="en-US" altLang="ja-JP" dirty="0"/>
              <a:t>,</a:t>
            </a:r>
            <a:r>
              <a:rPr kumimoji="1" lang="ja-JP" altLang="en-US" dirty="0"/>
              <a:t>独立集合</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51</a:t>
            </a:fld>
            <a:endParaRPr kumimoji="1" lang="ja-JP" altLang="en-US"/>
          </a:p>
        </p:txBody>
      </p:sp>
    </p:spTree>
    <p:extLst>
      <p:ext uri="{BB962C8B-B14F-4D97-AF65-F5344CB8AC3E}">
        <p14:creationId xmlns:p14="http://schemas.microsoft.com/office/powerpoint/2010/main" val="13444074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52</a:t>
            </a:fld>
            <a:endParaRPr kumimoji="1" lang="ja-JP" altLang="en-US"/>
          </a:p>
        </p:txBody>
      </p:sp>
    </p:spTree>
    <p:extLst>
      <p:ext uri="{BB962C8B-B14F-4D97-AF65-F5344CB8AC3E}">
        <p14:creationId xmlns:p14="http://schemas.microsoft.com/office/powerpoint/2010/main" val="3858216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53</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55</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56</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上で</a:t>
            </a:r>
            <a:r>
              <a:rPr kumimoji="1" lang="en-US" altLang="ja-JP" dirty="0"/>
              <a:t>,</a:t>
            </a:r>
            <a:r>
              <a:rPr kumimoji="1" lang="ja-JP" altLang="en-US" dirty="0"/>
              <a:t>最大独立点集合のラウンド数の複雑性に関する多くの研究がされています</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a:t>
            </a:r>
            <a:r>
              <a:rPr kumimoji="1" lang="ja-JP" altLang="en-US" dirty="0"/>
              <a:t>独立点集合のうち</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2021/1/31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2021/1/31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2021/1/31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2021/1/31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2021/1/31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2021/1/31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2021/1/31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2021/1/31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35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00.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6.png"/><Relationship Id="rId2" Type="http://schemas.openxmlformats.org/officeDocument/2006/relationships/notesSlide" Target="../notesSlides/notesSlide3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3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s>
</file>

<file path=ppt/slides/_rels/slide3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3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1.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0.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42.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4.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1.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5.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46.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10.png"/></Relationships>
</file>

<file path=ppt/slides/_rels/slide52.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3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12.png"/><Relationship Id="rId5" Type="http://schemas.openxmlformats.org/officeDocument/2006/relationships/image" Target="../media/image200.png"/><Relationship Id="rId10" Type="http://schemas.openxmlformats.org/officeDocument/2006/relationships/image" Target="../media/image230.png"/><Relationship Id="rId4" Type="http://schemas.openxmlformats.org/officeDocument/2006/relationships/image" Target="../media/image241.png"/><Relationship Id="rId9" Type="http://schemas.openxmlformats.org/officeDocument/2006/relationships/image" Target="../media/image220.png"/></Relationships>
</file>

<file path=ppt/slides/_rels/slide5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5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pPr algn="ctr"/>
                          <a:r>
                            <a:rPr kumimoji="1" lang="en-US" altLang="ja-JP" b="0" i="0" dirty="0">
                              <a:solidFill>
                                <a:schemeClr val="bg1">
                                  <a:lumMod val="75000"/>
                                </a:schemeClr>
                              </a:solidFill>
                              <a:latin typeface="+mn-lt"/>
                            </a:rPr>
                            <a:t>(</a:t>
                          </a:r>
                          <a14:m>
                            <m:oMath xmlns:m="http://schemas.openxmlformats.org/officeDocument/2006/math">
                              <m:r>
                                <a:rPr kumimoji="1" lang="en-US" altLang="ja-JP" b="0" i="1" smtClean="0">
                                  <a:solidFill>
                                    <a:schemeClr val="bg1">
                                      <a:lumMod val="75000"/>
                                    </a:schemeClr>
                                  </a:solidFill>
                                  <a:latin typeface="Cambria Math" panose="02040503050406030204" pitchFamily="18" charset="0"/>
                                </a:rPr>
                                <m:t>𝑂</m:t>
                              </m:r>
                              <m:r>
                                <a:rPr kumimoji="1" lang="en-US" altLang="ja-JP" b="0" i="1" smtClean="0">
                                  <a:solidFill>
                                    <a:schemeClr val="bg1">
                                      <a:lumMod val="75000"/>
                                    </a:schemeClr>
                                  </a:solidFill>
                                  <a:latin typeface="Cambria Math" panose="02040503050406030204" pitchFamily="18" charset="0"/>
                                </a:rPr>
                                <m:t>(1)</m:t>
                              </m:r>
                            </m:oMath>
                          </a14:m>
                          <a:r>
                            <a:rPr kumimoji="1" lang="ja-JP" altLang="en-US" b="0" dirty="0">
                              <a:solidFill>
                                <a:schemeClr val="bg1">
                                  <a:lumMod val="75000"/>
                                </a:schemeClr>
                              </a:solidFill>
                            </a:rPr>
                            <a:t>ラウンドで解ける</a:t>
                          </a:r>
                          <a:r>
                            <a:rPr kumimoji="1" lang="en-US" altLang="ja-JP" b="0" dirty="0">
                              <a:solidFill>
                                <a:schemeClr val="bg1">
                                  <a:lumMod val="75000"/>
                                </a:schemeClr>
                              </a:solidFill>
                            </a:rPr>
                            <a:t>)</a:t>
                          </a:r>
                        </a:p>
                      </a:txBody>
                      <a:tcPr/>
                    </a:tc>
                    <a:extLst>
                      <a:ext uri="{0D108BD9-81ED-4DB2-BD59-A6C34878D82A}">
                        <a16:rowId xmlns:a16="http://schemas.microsoft.com/office/drawing/2014/main" val="3240038871"/>
                      </a:ext>
                    </a:extLst>
                  </a:tr>
                  <a:tr h="370840">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l-GR"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rad>
                                <m:radPr>
                                  <m:degHide m:val="on"/>
                                  <m:ctrlPr>
                                    <a:rPr lang="en-US" altLang="ja-JP" i="1" smtClean="0">
                                      <a:solidFill>
                                        <a:schemeClr val="bg1">
                                          <a:lumMod val="75000"/>
                                        </a:schemeClr>
                                      </a:solidFill>
                                      <a:latin typeface="Cambria Math" panose="02040503050406030204" pitchFamily="18" charset="0"/>
                                    </a:rPr>
                                  </m:ctrlPr>
                                </m:radPr>
                                <m:deg/>
                                <m:e>
                                  <m:r>
                                    <a:rPr lang="en-US" altLang="ja-JP" b="0" i="1" smtClean="0">
                                      <a:solidFill>
                                        <a:schemeClr val="bg1">
                                          <a:lumMod val="75000"/>
                                        </a:schemeClr>
                                      </a:solidFill>
                                      <a:latin typeface="Cambria Math" panose="02040503050406030204" pitchFamily="18" charset="0"/>
                                    </a:rPr>
                                    <m:t>𝑛</m:t>
                                  </m:r>
                                </m:e>
                              </m:rad>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pPr algn="ct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75000"/>
                                      </a:schemeClr>
                                    </a:solidFill>
                                    <a:latin typeface="Cambria Math" panose="02040503050406030204" pitchFamily="18" charset="0"/>
                                  </a:rPr>
                                  <m:t>4</m:t>
                                </m:r>
                                <m:r>
                                  <a:rPr kumimoji="1" lang="en-US" altLang="ja-JP" b="0" i="1" smtClean="0">
                                    <a:solidFill>
                                      <a:schemeClr val="bg1">
                                        <a:lumMod val="75000"/>
                                      </a:schemeClr>
                                    </a:solidFill>
                                    <a:latin typeface="Cambria Math" panose="02040503050406030204" pitchFamily="18" charset="0"/>
                                  </a:rPr>
                                  <m:t>𝑙</m:t>
                                </m:r>
                                <m:r>
                                  <a:rPr kumimoji="1" lang="en-US" altLang="ja-JP" b="0" i="1" smtClean="0">
                                    <a:solidFill>
                                      <a:schemeClr val="bg1">
                                        <a:lumMod val="75000"/>
                                      </a:schemeClr>
                                    </a:solidFill>
                                    <a:latin typeface="Cambria Math" panose="02040503050406030204" pitchFamily="18" charset="0"/>
                                  </a:rPr>
                                  <m:t>+5</m:t>
                                </m:r>
                              </m:oMath>
                            </m:oMathPara>
                          </a14:m>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sSup>
                                <m:sSupPr>
                                  <m:ctrlPr>
                                    <a:rPr lang="ja-JP" altLang="en-US" i="1" dirty="0" smtClean="0">
                                      <a:solidFill>
                                        <a:schemeClr val="bg1">
                                          <a:lumMod val="75000"/>
                                        </a:schemeClr>
                                      </a:solidFill>
                                      <a:latin typeface="Cambria Math" panose="02040503050406030204" pitchFamily="18" charset="0"/>
                                    </a:rPr>
                                  </m:ctrlPr>
                                </m:sSupPr>
                                <m:e>
                                  <m:r>
                                    <a:rPr lang="en-US" altLang="ja-JP" b="0" i="1" dirty="0" smtClean="0">
                                      <a:solidFill>
                                        <a:schemeClr val="bg1">
                                          <a:lumMod val="75000"/>
                                        </a:schemeClr>
                                      </a:solidFill>
                                      <a:latin typeface="Cambria Math" panose="02040503050406030204" pitchFamily="18" charset="0"/>
                                    </a:rPr>
                                    <m:t>𝑛</m:t>
                                  </m:r>
                                </m:e>
                                <m:sup>
                                  <m:r>
                                    <a:rPr lang="en-US" altLang="ja-JP" b="0" i="1" dirty="0" smtClean="0">
                                      <a:solidFill>
                                        <a:schemeClr val="bg1">
                                          <a:lumMod val="75000"/>
                                        </a:schemeClr>
                                      </a:solidFill>
                                      <a:latin typeface="Cambria Math" panose="02040503050406030204" pitchFamily="18" charset="0"/>
                                    </a:rPr>
                                    <m:t>2−1/(</m:t>
                                  </m:r>
                                  <m:r>
                                    <a:rPr lang="en-US" altLang="ja-JP" b="0" i="1" dirty="0" smtClean="0">
                                      <a:solidFill>
                                        <a:schemeClr val="bg1">
                                          <a:lumMod val="75000"/>
                                        </a:schemeClr>
                                      </a:solidFill>
                                      <a:latin typeface="Cambria Math" panose="02040503050406030204" pitchFamily="18" charset="0"/>
                                    </a:rPr>
                                    <m:t>𝑙</m:t>
                                  </m:r>
                                  <m:r>
                                    <a:rPr lang="en-US" altLang="ja-JP" b="0" i="1" dirty="0" smtClean="0">
                                      <a:solidFill>
                                        <a:schemeClr val="bg1">
                                          <a:lumMod val="75000"/>
                                        </a:schemeClr>
                                      </a:solidFill>
                                      <a:latin typeface="Cambria Math" panose="02040503050406030204" pitchFamily="18" charset="0"/>
                                    </a:rPr>
                                    <m:t>+1)</m:t>
                                  </m:r>
                                </m:sup>
                              </m:sSup>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solidFill>
                              <a:schemeClr val="bg1">
                                <a:lumMod val="75000"/>
                              </a:schemeClr>
                            </a:solidFill>
                          </a:endParaRPr>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50321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endParaRPr lang="en-US" altLang="ja-JP"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コネクタ 59">
            <a:extLst>
              <a:ext uri="{FF2B5EF4-FFF2-40B4-BE49-F238E27FC236}">
                <a16:creationId xmlns:a16="http://schemas.microsoft.com/office/drawing/2014/main" id="{73D84E55-9364-471E-BA1D-69D98688B395}"/>
              </a:ext>
            </a:extLst>
          </p:cNvPr>
          <p:cNvCxnSpPr/>
          <p:nvPr/>
        </p:nvCxnSpPr>
        <p:spPr>
          <a:xfrm>
            <a:off x="3371574" y="2263649"/>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4395475" y="2805080"/>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92174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337157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337157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3371574" y="3392225"/>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283804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337157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337157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283829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30476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30476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19180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65827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1342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19180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12474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65827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438211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92174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438211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28135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475493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20713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20833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475055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283804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30451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30451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19155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265802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19155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12449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265802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05927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05927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68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19180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65827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1342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19180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12474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65827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305927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305927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528135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475493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20713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20833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475055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319155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265802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19155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12449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265802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184767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92938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142805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142805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542547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542547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613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コネクタ 59">
            <a:extLst>
              <a:ext uri="{FF2B5EF4-FFF2-40B4-BE49-F238E27FC236}">
                <a16:creationId xmlns:a16="http://schemas.microsoft.com/office/drawing/2014/main" id="{73D84E55-9364-471E-BA1D-69D98688B395}"/>
              </a:ext>
            </a:extLst>
          </p:cNvPr>
          <p:cNvCxnSpPr/>
          <p:nvPr/>
        </p:nvCxnSpPr>
        <p:spPr>
          <a:xfrm>
            <a:off x="3371574" y="2263649"/>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4395475" y="2805080"/>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92174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3371574" y="3392225"/>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283804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283829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30476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30476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19180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65827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1342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19180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12474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65827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438211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92174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438211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28135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475493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20713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20833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475055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283804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30451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30451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19155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265802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19155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12449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265802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05927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05927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200763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408034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142805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142805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5585321"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5585321" y="1545914"/>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9476" y="456120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9476" y="4561206"/>
                <a:ext cx="8295401" cy="707886"/>
              </a:xfrm>
              <a:prstGeom prst="rect">
                <a:avLst/>
              </a:prstGeom>
              <a:blipFill>
                <a:blip r:embed="rId7"/>
                <a:stretch>
                  <a:fillRect t="-4310" b="-14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7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コネクタ 59">
            <a:extLst>
              <a:ext uri="{FF2B5EF4-FFF2-40B4-BE49-F238E27FC236}">
                <a16:creationId xmlns:a16="http://schemas.microsoft.com/office/drawing/2014/main" id="{73D84E55-9364-471E-BA1D-69D98688B395}"/>
              </a:ext>
            </a:extLst>
          </p:cNvPr>
          <p:cNvCxnSpPr/>
          <p:nvPr/>
        </p:nvCxnSpPr>
        <p:spPr>
          <a:xfrm>
            <a:off x="3371574" y="2263649"/>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4395475" y="2805080"/>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92174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3371574" y="3392225"/>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283804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283829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30476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30476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19180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65827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1342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19180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12474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65827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438211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92174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438211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28135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475493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20713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20833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475055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283804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30451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30451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19155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265802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19155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12449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265802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05927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05927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F5D791E2-FA85-4B31-9F03-DBE5D6C18558}"/>
                  </a:ext>
                </a:extLst>
              </p:cNvPr>
              <p:cNvSpPr/>
              <p:nvPr/>
            </p:nvSpPr>
            <p:spPr>
              <a:xfrm>
                <a:off x="419476" y="4561206"/>
                <a:ext cx="8295401" cy="1600438"/>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ea typeface="Cambria Math" panose="02040503050406030204" pitchFamily="18" charset="0"/>
                          </a:rPr>
                          <m:t>𝑛</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r>
                  <a:rPr lang="ja-JP" altLang="en-US" sz="2000" dirty="0"/>
                  <a:t>を</a:t>
                </a:r>
                <a:br>
                  <a:rPr lang="en-US" altLang="ja-JP" sz="2000" dirty="0"/>
                </a:br>
                <a:r>
                  <a:rPr lang="ja-JP" altLang="en-US" sz="2000" dirty="0"/>
                  <a:t>持つように構成する</a:t>
                </a:r>
                <a:endParaRPr lang="en-US" altLang="ja-JP" sz="2000" dirty="0"/>
              </a:p>
              <a:p>
                <a:pPr lvl="1"/>
                <a:endParaRPr lang="en-US" altLang="ja-JP" dirty="0"/>
              </a:p>
            </p:txBody>
          </p:sp>
        </mc:Choice>
        <mc:Fallback>
          <p:sp>
            <p:nvSpPr>
              <p:cNvPr id="3" name="正方形/長方形 2">
                <a:extLst>
                  <a:ext uri="{FF2B5EF4-FFF2-40B4-BE49-F238E27FC236}">
                    <a16:creationId xmlns:a16="http://schemas.microsoft.com/office/drawing/2014/main" id="{F5D791E2-FA85-4B31-9F03-DBE5D6C18558}"/>
                  </a:ext>
                </a:extLst>
              </p:cNvPr>
              <p:cNvSpPr>
                <a:spLocks noRot="1" noChangeAspect="1" noMove="1" noResize="1" noEditPoints="1" noAdjustHandles="1" noChangeArrowheads="1" noChangeShapeType="1" noTextEdit="1"/>
              </p:cNvSpPr>
              <p:nvPr/>
            </p:nvSpPr>
            <p:spPr>
              <a:xfrm>
                <a:off x="419476" y="4561206"/>
                <a:ext cx="8295401" cy="1600438"/>
              </a:xfrm>
              <a:prstGeom prst="rect">
                <a:avLst/>
              </a:prstGeom>
              <a:blipFill>
                <a:blip r:embed="rId5"/>
                <a:stretch>
                  <a:fillRect t="-190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200763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408034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142805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1428059" y="1545915"/>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5585321"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5585321"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625AC55D-07F2-485B-B4A2-9B25F8555ADB}"/>
              </a:ext>
            </a:extLst>
          </p:cNvPr>
          <p:cNvCxnSpPr>
            <a:cxnSpLocks/>
          </p:cNvCxnSpPr>
          <p:nvPr/>
        </p:nvCxnSpPr>
        <p:spPr>
          <a:xfrm flipV="1">
            <a:off x="1909735" y="2572905"/>
            <a:ext cx="1328470" cy="4948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9737DE79-78DB-42E4-939E-8DC7D8CD5047}"/>
              </a:ext>
            </a:extLst>
          </p:cNvPr>
          <p:cNvCxnSpPr>
            <a:cxnSpLocks/>
          </p:cNvCxnSpPr>
          <p:nvPr/>
        </p:nvCxnSpPr>
        <p:spPr>
          <a:xfrm>
            <a:off x="1891062" y="3059095"/>
            <a:ext cx="1360429" cy="6323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58152FCC-3583-4219-8E64-CE3CB1719C2D}"/>
                  </a:ext>
                </a:extLst>
              </p:cNvPr>
              <p:cNvSpPr/>
              <p:nvPr/>
            </p:nvSpPr>
            <p:spPr>
              <a:xfrm>
                <a:off x="687365" y="2898598"/>
                <a:ext cx="1098121" cy="400110"/>
              </a:xfrm>
              <a:prstGeom prst="rect">
                <a:avLst/>
              </a:prstGeom>
            </p:spPr>
            <p:txBody>
              <a:bodyPr wrap="none">
                <a:spAutoFit/>
              </a:bodyPr>
              <a:lstStyle/>
              <a:p>
                <a14:m>
                  <m:oMath xmlns:m="http://schemas.openxmlformats.org/officeDocument/2006/math">
                    <m:r>
                      <a:rPr lang="en-US" altLang="ja-JP" sz="2000" i="1" dirty="0" smtClean="0">
                        <a:solidFill>
                          <a:srgbClr val="FF0000"/>
                        </a:solidFill>
                        <a:latin typeface="Cambria Math" panose="02040503050406030204" pitchFamily="18" charset="0"/>
                      </a:rPr>
                      <m:t>𝑥</m:t>
                    </m:r>
                  </m:oMath>
                </a14:m>
                <a:r>
                  <a:rPr lang="ja-JP" altLang="en-US" sz="2000" dirty="0">
                    <a:solidFill>
                      <a:srgbClr val="FF0000"/>
                    </a:solidFill>
                  </a:rPr>
                  <a:t>に依存</a:t>
                </a:r>
              </a:p>
            </p:txBody>
          </p:sp>
        </mc:Choice>
        <mc:Fallback xmlns="">
          <p:sp>
            <p:nvSpPr>
              <p:cNvPr id="18" name="正方形/長方形 17">
                <a:extLst>
                  <a:ext uri="{FF2B5EF4-FFF2-40B4-BE49-F238E27FC236}">
                    <a16:creationId xmlns:a16="http://schemas.microsoft.com/office/drawing/2014/main" id="{58152FCC-3583-4219-8E64-CE3CB1719C2D}"/>
                  </a:ext>
                </a:extLst>
              </p:cNvPr>
              <p:cNvSpPr>
                <a:spLocks noRot="1" noChangeAspect="1" noMove="1" noResize="1" noEditPoints="1" noAdjustHandles="1" noChangeArrowheads="1" noChangeShapeType="1" noTextEdit="1"/>
              </p:cNvSpPr>
              <p:nvPr/>
            </p:nvSpPr>
            <p:spPr>
              <a:xfrm>
                <a:off x="687365" y="2898598"/>
                <a:ext cx="1098121" cy="400110"/>
              </a:xfrm>
              <a:prstGeom prst="rect">
                <a:avLst/>
              </a:prstGeom>
              <a:blipFill>
                <a:blip r:embed="rId8"/>
                <a:stretch>
                  <a:fillRect t="-7576" r="-5000" b="-25758"/>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54D5CD1D-A947-4E04-817E-5ADF6E88ED7F}"/>
              </a:ext>
            </a:extLst>
          </p:cNvPr>
          <p:cNvCxnSpPr>
            <a:cxnSpLocks/>
          </p:cNvCxnSpPr>
          <p:nvPr/>
        </p:nvCxnSpPr>
        <p:spPr>
          <a:xfrm flipH="1" flipV="1">
            <a:off x="4651929" y="3072713"/>
            <a:ext cx="1631553" cy="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492D23DE-620D-40E5-A8CC-0231CD56CC85}"/>
                  </a:ext>
                </a:extLst>
              </p:cNvPr>
              <p:cNvSpPr/>
              <p:nvPr/>
            </p:nvSpPr>
            <p:spPr>
              <a:xfrm>
                <a:off x="6350473" y="2919898"/>
                <a:ext cx="1010982" cy="369332"/>
              </a:xfrm>
              <a:prstGeom prst="rect">
                <a:avLst/>
              </a:prstGeom>
            </p:spPr>
            <p:txBody>
              <a:bodyPr wrap="none">
                <a:spAutoFit/>
              </a:bodyPr>
              <a:lstStyle/>
              <a:p>
                <a14:m>
                  <m:oMath xmlns:m="http://schemas.openxmlformats.org/officeDocument/2006/math">
                    <m:r>
                      <a:rPr lang="en-US" altLang="ja-JP" b="0" i="1" dirty="0" smtClean="0">
                        <a:solidFill>
                          <a:srgbClr val="FF0000"/>
                        </a:solidFill>
                        <a:latin typeface="Cambria Math" panose="02040503050406030204" pitchFamily="18" charset="0"/>
                      </a:rPr>
                      <m:t>𝑦</m:t>
                    </m:r>
                  </m:oMath>
                </a14:m>
                <a:r>
                  <a:rPr lang="ja-JP" altLang="en-US" dirty="0">
                    <a:solidFill>
                      <a:srgbClr val="FF0000"/>
                    </a:solidFill>
                  </a:rPr>
                  <a:t>に依存</a:t>
                </a:r>
              </a:p>
            </p:txBody>
          </p:sp>
        </mc:Choice>
        <mc:Fallback xmlns="">
          <p:sp>
            <p:nvSpPr>
              <p:cNvPr id="21" name="正方形/長方形 20">
                <a:extLst>
                  <a:ext uri="{FF2B5EF4-FFF2-40B4-BE49-F238E27FC236}">
                    <a16:creationId xmlns:a16="http://schemas.microsoft.com/office/drawing/2014/main" id="{492D23DE-620D-40E5-A8CC-0231CD56CC85}"/>
                  </a:ext>
                </a:extLst>
              </p:cNvPr>
              <p:cNvSpPr>
                <a:spLocks noRot="1" noChangeAspect="1" noMove="1" noResize="1" noEditPoints="1" noAdjustHandles="1" noChangeArrowheads="1" noChangeShapeType="1" noTextEdit="1"/>
              </p:cNvSpPr>
              <p:nvPr/>
            </p:nvSpPr>
            <p:spPr>
              <a:xfrm>
                <a:off x="6350473" y="2919898"/>
                <a:ext cx="1010982" cy="369332"/>
              </a:xfrm>
              <a:prstGeom prst="rect">
                <a:avLst/>
              </a:prstGeom>
              <a:blipFill>
                <a:blip r:embed="rId9"/>
                <a:stretch>
                  <a:fillRect t="-6557" r="-4819"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749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a:extLst>
              <a:ext uri="{FF2B5EF4-FFF2-40B4-BE49-F238E27FC236}">
                <a16:creationId xmlns:a16="http://schemas.microsoft.com/office/drawing/2014/main" id="{B59C0C9F-89B4-406C-A074-E83DE19F17B3}"/>
              </a:ext>
            </a:extLst>
          </p:cNvPr>
          <p:cNvSpPr/>
          <p:nvPr/>
        </p:nvSpPr>
        <p:spPr>
          <a:xfrm>
            <a:off x="200763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408034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337157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439547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92174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337157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337157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337157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283804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337157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337157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283829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30476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30476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19180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65827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1342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19180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12474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65827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438211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92174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438211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28135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475493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20713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20833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475055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283804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30451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30451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19155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265802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19155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12449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265802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05927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05927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340797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344541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344541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142805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1428059" y="1545915"/>
                <a:ext cx="853895"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345B6BE3-8580-48FC-BB25-7044980FF9F7}"/>
                  </a:ext>
                </a:extLst>
              </p:cNvPr>
              <p:cNvSpPr txBox="1"/>
              <p:nvPr/>
            </p:nvSpPr>
            <p:spPr>
              <a:xfrm>
                <a:off x="5585321"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61" name="テキスト ボックス 60">
                <a:extLst>
                  <a:ext uri="{FF2B5EF4-FFF2-40B4-BE49-F238E27FC236}">
                    <a16:creationId xmlns:a16="http://schemas.microsoft.com/office/drawing/2014/main" id="{345B6BE3-8580-48FC-BB25-7044980FF9F7}"/>
                  </a:ext>
                </a:extLst>
              </p:cNvPr>
              <p:cNvSpPr txBox="1">
                <a:spLocks noRot="1" noChangeAspect="1" noMove="1" noResize="1" noEditPoints="1" noAdjustHandles="1" noChangeArrowheads="1" noChangeShapeType="1" noTextEdit="1"/>
              </p:cNvSpPr>
              <p:nvPr/>
            </p:nvSpPr>
            <p:spPr>
              <a:xfrm>
                <a:off x="5585321" y="1545914"/>
                <a:ext cx="853895" cy="461665"/>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672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線コネクタ 46">
            <a:extLst>
              <a:ext uri="{FF2B5EF4-FFF2-40B4-BE49-F238E27FC236}">
                <a16:creationId xmlns:a16="http://schemas.microsoft.com/office/drawing/2014/main" id="{F3C591EC-F430-4A90-9AAB-EB770C78DD32}"/>
              </a:ext>
            </a:extLst>
          </p:cNvPr>
          <p:cNvCxnSpPr/>
          <p:nvPr/>
        </p:nvCxnSpPr>
        <p:spPr>
          <a:xfrm>
            <a:off x="408042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408042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408042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408042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406706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509096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562354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561723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406706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353353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353378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508391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300025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508391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300025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388729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598315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544604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335376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490891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490894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388729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282023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335376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544604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507760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561723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507760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597684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545042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490263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490382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544604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353353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300000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300000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388704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335351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388704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281998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335351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270312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477583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2123552" y="249470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2123552" y="2494701"/>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6280814" y="249470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6280814" y="249470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270312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493662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spTree>
    <p:extLst>
      <p:ext uri="{BB962C8B-B14F-4D97-AF65-F5344CB8AC3E}">
        <p14:creationId xmlns:p14="http://schemas.microsoft.com/office/powerpoint/2010/main" val="381298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線コネクタ 46">
            <a:extLst>
              <a:ext uri="{FF2B5EF4-FFF2-40B4-BE49-F238E27FC236}">
                <a16:creationId xmlns:a16="http://schemas.microsoft.com/office/drawing/2014/main" id="{F3C591EC-F430-4A90-9AAB-EB770C78DD32}"/>
              </a:ext>
            </a:extLst>
          </p:cNvPr>
          <p:cNvCxnSpPr/>
          <p:nvPr/>
        </p:nvCxnSpPr>
        <p:spPr>
          <a:xfrm>
            <a:off x="408042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408042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408042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408042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406706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509096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562354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561723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406706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353353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353378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508391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300025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508391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300025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388729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598315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544604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335376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490891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490894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388729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282023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335376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544604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507760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561723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507760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597684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545042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490263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490382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544604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353353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300000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300000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388704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335351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388704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281998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335351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270312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477583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2123552" y="249470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2123552" y="2494701"/>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6280814" y="249470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6280814" y="249470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2A9025A-3548-4D34-B829-26BCE10F07C0}"/>
              </a:ext>
            </a:extLst>
          </p:cNvPr>
          <p:cNvSpPr txBox="1"/>
          <p:nvPr/>
        </p:nvSpPr>
        <p:spPr>
          <a:xfrm>
            <a:off x="190055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514526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p:spTree>
    <p:extLst>
      <p:ext uri="{BB962C8B-B14F-4D97-AF65-F5344CB8AC3E}">
        <p14:creationId xmlns:p14="http://schemas.microsoft.com/office/powerpoint/2010/main" val="307876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線コネクタ 46">
            <a:extLst>
              <a:ext uri="{FF2B5EF4-FFF2-40B4-BE49-F238E27FC236}">
                <a16:creationId xmlns:a16="http://schemas.microsoft.com/office/drawing/2014/main" id="{F3C591EC-F430-4A90-9AAB-EB770C78DD32}"/>
              </a:ext>
            </a:extLst>
          </p:cNvPr>
          <p:cNvCxnSpPr/>
          <p:nvPr/>
        </p:nvCxnSpPr>
        <p:spPr>
          <a:xfrm>
            <a:off x="408042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408042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408042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408042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406706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509096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562354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561723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406706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353353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353378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508391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300025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508391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300025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388729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598315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544604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335376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490891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490894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388729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282023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335376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544604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507760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561723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507760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597684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545042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490263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490382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544604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353353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300000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300000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388704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335351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388704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281998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335351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270312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477583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2123552" y="249470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2123552" y="2494701"/>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6280814" y="249470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6280814" y="249470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1742391"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1742391" y="5316856"/>
                <a:ext cx="5686611" cy="1323439"/>
              </a:xfrm>
              <a:prstGeom prst="rect">
                <a:avLst/>
              </a:prstGeom>
              <a:blipFill>
                <a:blip r:embed="rId6"/>
                <a:stretch>
                  <a:fillRect l="-1179" t="-23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181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下界グラフ上でのアルゴリズム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本研究では</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を構成し</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005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=1</m:t>
                    </m:r>
                  </m:oMath>
                </a14:m>
                <a:r>
                  <a:rPr lang="ja-JP" altLang="en-US" dirty="0">
                    <a:solidFill>
                      <a:srgbClr val="FF0000"/>
                    </a:solidFill>
                  </a:rPr>
                  <a:t>のとき</a:t>
                </a:r>
                <a:r>
                  <a:rPr lang="en-US" altLang="ja-JP" dirty="0">
                    <a:solidFill>
                      <a:srgbClr val="FF0000"/>
                    </a:solidFill>
                  </a:rPr>
                  <a:t>3-MIS</a:t>
                </a:r>
                <a:r>
                  <a:rPr lang="ja-JP" altLang="en-US" dirty="0">
                    <a:solidFill>
                      <a:srgbClr val="FF0000"/>
                    </a:solidFill>
                  </a:rPr>
                  <a:t>でない</a:t>
                </a:r>
                <a:endParaRPr lang="en-US" altLang="ja-JP" dirty="0">
                  <a:solidFill>
                    <a:srgbClr val="FF0000"/>
                  </a:solidFill>
                </a:endParaRP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m:t>
                    </m:r>
                    <m:r>
                      <a:rPr lang="en-US" altLang="ja-JP" b="0" i="1" smtClean="0">
                        <a:solidFill>
                          <a:schemeClr val="bg1">
                            <a:lumMod val="75000"/>
                          </a:schemeClr>
                        </a:solidFill>
                        <a:latin typeface="Cambria Math" panose="02040503050406030204" pitchFamily="18" charset="0"/>
                      </a:rPr>
                      <m:t>0</m:t>
                    </m:r>
                  </m:oMath>
                </a14:m>
                <a:r>
                  <a:rPr lang="ja-JP" altLang="en-US" dirty="0">
                    <a:solidFill>
                      <a:schemeClr val="bg1">
                        <a:lumMod val="75000"/>
                      </a:schemeClr>
                    </a:solidFill>
                  </a:rPr>
                  <a:t>のとき</a:t>
                </a:r>
                <a:r>
                  <a:rPr lang="en-US" altLang="ja-JP" dirty="0">
                    <a:solidFill>
                      <a:schemeClr val="bg1">
                        <a:lumMod val="75000"/>
                      </a:schemeClr>
                    </a:solidFill>
                  </a:rPr>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93300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=1</m:t>
                    </m:r>
                  </m:oMath>
                </a14:m>
                <a:r>
                  <a:rPr lang="ja-JP" altLang="en-US" dirty="0">
                    <a:solidFill>
                      <a:schemeClr val="bg1">
                        <a:lumMod val="75000"/>
                      </a:schemeClr>
                    </a:solidFill>
                  </a:rPr>
                  <a:t>のとき</a:t>
                </a:r>
                <a:r>
                  <a:rPr lang="en-US" altLang="ja-JP" dirty="0">
                    <a:solidFill>
                      <a:schemeClr val="bg1">
                        <a:lumMod val="75000"/>
                      </a:schemeClr>
                    </a:solidFill>
                  </a:rPr>
                  <a:t>3-MIS</a:t>
                </a:r>
                <a:r>
                  <a:rPr lang="ja-JP" altLang="en-US" dirty="0">
                    <a:solidFill>
                      <a:schemeClr val="bg1">
                        <a:lumMod val="75000"/>
                      </a:schemeClr>
                    </a:solidFill>
                  </a:rPr>
                  <a:t>でない</a:t>
                </a:r>
                <a:endParaRPr lang="en-US" altLang="ja-JP" dirty="0">
                  <a:solidFill>
                    <a:schemeClr val="bg1">
                      <a:lumMod val="75000"/>
                    </a:schemeClr>
                  </a:solidFill>
                </a:endParaRP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0</m:t>
                    </m:r>
                  </m:oMath>
                </a14:m>
                <a:r>
                  <a:rPr lang="ja-JP" altLang="en-US" dirty="0">
                    <a:solidFill>
                      <a:srgbClr val="FF0000"/>
                    </a:solidFill>
                  </a:rPr>
                  <a:t>のとき</a:t>
                </a:r>
                <a:r>
                  <a:rPr lang="en-US" altLang="ja-JP" dirty="0">
                    <a:solidFill>
                      <a:srgbClr val="FF0000"/>
                    </a:solidFill>
                  </a:rPr>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144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a:t>
                </a:r>
                <a14:m>
                  <m:oMath xmlns:m="http://schemas.openxmlformats.org/officeDocument/2006/math">
                    <m:r>
                      <a:rPr lang="ja-JP" altLang="en-US" i="1" smtClean="0">
                        <a:latin typeface="Cambria Math" panose="02040503050406030204" pitchFamily="18" charset="0"/>
                      </a:rPr>
                      <m:t>⇒</m:t>
                    </m:r>
                  </m:oMath>
                </a14:m>
                <a:r>
                  <a:rPr lang="en-US" altLang="ja-JP" dirty="0"/>
                  <a:t>3-MIS</a:t>
                </a:r>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最大独立集合問題は逐次計算の文脈において</a:t>
                </a:r>
                <a:br>
                  <a:rPr lang="en-US" altLang="ja-JP" dirty="0"/>
                </a:br>
                <a:r>
                  <a:rPr lang="ja-JP" altLang="en-US" dirty="0"/>
                  <a:t>重要な基本問題として知られている</a:t>
                </a:r>
                <a:endParaRPr lang="en-US" altLang="ja-JP" dirty="0"/>
              </a:p>
              <a:p>
                <a:pPr lvl="1"/>
                <a:r>
                  <a:rPr lang="ja-JP" altLang="en-US" dirty="0"/>
                  <a:t>分散グラフアルゴリズムの分野でも数多くの応用が存在</a:t>
                </a:r>
                <a:endParaRPr lang="en-US" altLang="ja-JP" dirty="0"/>
              </a:p>
              <a:p>
                <a:pPr marL="274320" lvl="1" indent="0">
                  <a:buNone/>
                </a:pPr>
                <a:endParaRPr lang="en-US" altLang="ja-JP" dirty="0"/>
              </a:p>
              <a:p>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モデルにおける最大独立集合を見つける</a:t>
                </a:r>
                <a:br>
                  <a:rPr lang="en-US" altLang="ja-JP" dirty="0"/>
                </a:br>
                <a:r>
                  <a:rPr lang="ja-JP" altLang="en-US" dirty="0"/>
                  <a:t>アルゴリズムのラウンド複雑性の既知の結果</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6284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最大独立集合問題とは</a:t>
            </a:r>
          </a:p>
        </p:txBody>
      </p:sp>
      <p:sp>
        <p:nvSpPr>
          <p:cNvPr id="3" name="コンテンツ プレースホルダー 2"/>
          <p:cNvSpPr>
            <a:spLocks noGrp="1"/>
          </p:cNvSpPr>
          <p:nvPr>
            <p:ph sz="quarter" idx="1"/>
          </p:nvPr>
        </p:nvSpPr>
        <p:spPr/>
        <p:txBody>
          <a:bodyPr/>
          <a:lstStyle/>
          <a:p>
            <a:r>
              <a:rPr lang="ja-JP" altLang="en-US" dirty="0"/>
              <a:t>グラフ中の独立集合のうち</a:t>
            </a:r>
            <a:r>
              <a:rPr lang="en-US" altLang="ja-JP" dirty="0"/>
              <a:t>,</a:t>
            </a:r>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11593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br>
                  <a:rPr lang="en-US" altLang="ja-JP" dirty="0"/>
                </a:br>
                <a:endParaRPr lang="en-US" altLang="ja-JP" dirty="0"/>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pPr lvl="1"/>
                <a:endParaRPr lang="en-US" altLang="ja-JP" dirty="0"/>
              </a:p>
              <a:p>
                <a:r>
                  <a:rPr lang="ja-JP" altLang="en-US" dirty="0"/>
                  <a:t>前述の結果はローカル計算に指数時間かかることを</a:t>
                </a:r>
                <a:br>
                  <a:rPr lang="en-US" altLang="ja-JP" dirty="0"/>
                </a:br>
                <a:r>
                  <a:rPr lang="ja-JP" altLang="en-US" dirty="0"/>
                  <a:t>許容した</a:t>
                </a: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1757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2" y="1361258"/>
                <a:ext cx="8784976" cy="1108064"/>
              </a:xfrm>
            </p:spPr>
            <p:txBody>
              <a:bodyPr/>
              <a:lstStyle/>
              <a:p>
                <a:r>
                  <a:rPr lang="ja-JP" altLang="en-US" sz="2000" dirty="0"/>
                  <a:t>独立集合のうち</a:t>
                </a:r>
                <a:r>
                  <a:rPr lang="en-US" altLang="ja-JP" sz="2000" dirty="0"/>
                  <a:t>,</a:t>
                </a:r>
                <a14:m>
                  <m:oMath xmlns:m="http://schemas.openxmlformats.org/officeDocument/2006/math">
                    <m:r>
                      <a:rPr lang="en-US" altLang="ja-JP" sz="2000" i="1" smtClean="0">
                        <a:latin typeface="Cambria Math" panose="02040503050406030204" pitchFamily="18" charset="0"/>
                      </a:rPr>
                      <m:t> </m:t>
                    </m:r>
                  </m:oMath>
                </a14:m>
                <a:r>
                  <a:rPr lang="ja-JP" altLang="en-US" sz="2000" dirty="0"/>
                  <a:t>頂点を</a:t>
                </a:r>
                <a14:m>
                  <m:oMath xmlns:m="http://schemas.openxmlformats.org/officeDocument/2006/math">
                    <m:r>
                      <a:rPr lang="en-US" altLang="ja-JP" sz="2000" b="0" i="1" dirty="0" smtClean="0">
                        <a:latin typeface="Cambria Math" panose="02040503050406030204" pitchFamily="18" charset="0"/>
                      </a:rPr>
                      <m:t>𝑘</m:t>
                    </m:r>
                  </m:oMath>
                </a14:m>
                <a:r>
                  <a:rPr lang="ja-JP" altLang="en-US" sz="2000" dirty="0"/>
                  <a:t>個取り除いて</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oMath>
                </a14:m>
                <a:r>
                  <a:rPr lang="ja-JP" altLang="en-US" sz="2000" dirty="0"/>
                  <a:t>個以上の頂点を追加すると</a:t>
                </a:r>
                <a:br>
                  <a:rPr lang="en-US" altLang="ja-JP" sz="2000" dirty="0"/>
                </a:br>
                <a:r>
                  <a:rPr lang="ja-JP" altLang="en-US" sz="2000" dirty="0"/>
                  <a:t>いう操作でサイズを大きくすることができないもの</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2" y="1361258"/>
                <a:ext cx="8784976" cy="1108064"/>
              </a:xfrm>
              <a:blipFill>
                <a:blip r:embed="rId4"/>
                <a:stretch>
                  <a:fillRect t="-27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3000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C5DDD0E-B35B-410F-B401-6D83A52B7F54}"/>
              </a:ext>
            </a:extLst>
          </p:cNvPr>
          <p:cNvCxnSpPr/>
          <p:nvPr/>
        </p:nvCxnSpPr>
        <p:spPr>
          <a:xfrm>
            <a:off x="2682573" y="3443111"/>
            <a:ext cx="570054" cy="64346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135DBC12-C5A4-4895-981A-9E30758A718E}"/>
              </a:ext>
            </a:extLst>
          </p:cNvPr>
          <p:cNvSpPr/>
          <p:nvPr/>
        </p:nvSpPr>
        <p:spPr>
          <a:xfrm>
            <a:off x="2968978" y="2822222"/>
            <a:ext cx="259644" cy="1241778"/>
          </a:xfrm>
          <a:custGeom>
            <a:avLst/>
            <a:gdLst>
              <a:gd name="connsiteX0" fmla="*/ 259644 w 259644"/>
              <a:gd name="connsiteY0" fmla="*/ 0 h 1241778"/>
              <a:gd name="connsiteX1" fmla="*/ 0 w 259644"/>
              <a:gd name="connsiteY1" fmla="*/ 496711 h 1241778"/>
              <a:gd name="connsiteX2" fmla="*/ 259644 w 259644"/>
              <a:gd name="connsiteY2" fmla="*/ 1241778 h 1241778"/>
            </a:gdLst>
            <a:ahLst/>
            <a:cxnLst>
              <a:cxn ang="0">
                <a:pos x="connsiteX0" y="connsiteY0"/>
              </a:cxn>
              <a:cxn ang="0">
                <a:pos x="connsiteX1" y="connsiteY1"/>
              </a:cxn>
              <a:cxn ang="0">
                <a:pos x="connsiteX2" y="connsiteY2"/>
              </a:cxn>
            </a:cxnLst>
            <a:rect l="l" t="t" r="r" b="b"/>
            <a:pathLst>
              <a:path w="259644" h="1241778">
                <a:moveTo>
                  <a:pt x="259644" y="0"/>
                </a:moveTo>
                <a:cubicBezTo>
                  <a:pt x="129822" y="144874"/>
                  <a:pt x="0" y="289748"/>
                  <a:pt x="0" y="496711"/>
                </a:cubicBezTo>
                <a:cubicBezTo>
                  <a:pt x="0" y="703674"/>
                  <a:pt x="129822" y="972726"/>
                  <a:pt x="259644" y="1241778"/>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テキスト ボックス 17">
            <a:extLst>
              <a:ext uri="{FF2B5EF4-FFF2-40B4-BE49-F238E27FC236}">
                <a16:creationId xmlns:a16="http://schemas.microsoft.com/office/drawing/2014/main" id="{98AEF8AE-772A-4C25-882C-A7877AE876E8}"/>
              </a:ext>
            </a:extLst>
          </p:cNvPr>
          <p:cNvSpPr txBox="1"/>
          <p:nvPr/>
        </p:nvSpPr>
        <p:spPr>
          <a:xfrm>
            <a:off x="3009834" y="3040720"/>
            <a:ext cx="461665" cy="892050"/>
          </a:xfrm>
          <a:prstGeom prst="rect">
            <a:avLst/>
          </a:prstGeom>
          <a:noFill/>
        </p:spPr>
        <p:txBody>
          <a:bodyPr vert="eaVert" wrap="square" rtlCol="0">
            <a:spAutoFit/>
          </a:bodyPr>
          <a:lstStyle/>
          <a:p>
            <a:r>
              <a:rPr kumimoji="1" lang="ja-JP" altLang="en-US" dirty="0"/>
              <a:t>・・・</a:t>
            </a:r>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0" name="楕円 39">
            <a:extLst>
              <a:ext uri="{FF2B5EF4-FFF2-40B4-BE49-F238E27FC236}">
                <a16:creationId xmlns:a16="http://schemas.microsoft.com/office/drawing/2014/main" id="{751DBC8D-53D2-45C3-B1E4-3B1DB58E1471}"/>
              </a:ext>
            </a:extLst>
          </p:cNvPr>
          <p:cNvSpPr/>
          <p:nvPr/>
        </p:nvSpPr>
        <p:spPr>
          <a:xfrm>
            <a:off x="2502553" y="3273182"/>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75A78C-5685-4CE4-96B6-46FD7B09EEE0}"/>
                  </a:ext>
                </a:extLst>
              </p:cNvPr>
              <p:cNvSpPr txBox="1"/>
              <p:nvPr/>
            </p:nvSpPr>
            <p:spPr>
              <a:xfrm>
                <a:off x="1916550" y="3097873"/>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4675A78C-5685-4CE4-96B6-46FD7B09EEE0}"/>
                  </a:ext>
                </a:extLst>
              </p:cNvPr>
              <p:cNvSpPr txBox="1">
                <a:spLocks noRot="1" noChangeAspect="1" noMove="1" noResize="1" noEditPoints="1" noAdjustHandles="1" noChangeArrowheads="1" noChangeShapeType="1" noTextEdit="1"/>
              </p:cNvSpPr>
              <p:nvPr/>
            </p:nvSpPr>
            <p:spPr>
              <a:xfrm>
                <a:off x="1916550" y="3097873"/>
                <a:ext cx="688622"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50C6A6DC-42CB-4BBB-9BBC-2A4C4B25115C}"/>
                  </a:ext>
                </a:extLst>
              </p:cNvPr>
              <p:cNvSpPr txBox="1"/>
              <p:nvPr/>
            </p:nvSpPr>
            <p:spPr>
              <a:xfrm>
                <a:off x="2431622" y="3634465"/>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154" name="テキスト ボックス 153">
                <a:extLst>
                  <a:ext uri="{FF2B5EF4-FFF2-40B4-BE49-F238E27FC236}">
                    <a16:creationId xmlns:a16="http://schemas.microsoft.com/office/drawing/2014/main" id="{50C6A6DC-42CB-4BBB-9BBC-2A4C4B25115C}"/>
                  </a:ext>
                </a:extLst>
              </p:cNvPr>
              <p:cNvSpPr txBox="1">
                <a:spLocks noRot="1" noChangeAspect="1" noMove="1" noResize="1" noEditPoints="1" noAdjustHandles="1" noChangeArrowheads="1" noChangeShapeType="1" noTextEdit="1"/>
              </p:cNvSpPr>
              <p:nvPr/>
            </p:nvSpPr>
            <p:spPr>
              <a:xfrm>
                <a:off x="2431622" y="3634465"/>
                <a:ext cx="688622" cy="461665"/>
              </a:xfrm>
              <a:prstGeom prst="rect">
                <a:avLst/>
              </a:prstGeom>
              <a:blipFill>
                <a:blip r:embed="rId10"/>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96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xmlns="">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pPr marL="274320" lvl="1" indent="0">
                  <a:buNone/>
                </a:pPr>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pPr/>
            <a:r>
              <a:rPr kumimoji="1" lang="ja-JP" altLang="en-US" dirty="0">
                <a:solidFill>
                  <a:schemeClr val="accent2"/>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pPr/>
            <a:r>
              <a:rPr kumimoji="1" lang="ja-JP" altLang="en-US" dirty="0">
                <a:solidFill>
                  <a:srgbClr val="00B0F0"/>
                </a:solidFill>
              </a:rPr>
              <a:t>取り除く</a:t>
            </a:r>
          </a:p>
        </p:txBody>
      </p:sp>
    </p:spTree>
    <p:extLst>
      <p:ext uri="{BB962C8B-B14F-4D97-AF65-F5344CB8AC3E}">
        <p14:creationId xmlns:p14="http://schemas.microsoft.com/office/powerpoint/2010/main" val="2197573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5908</Words>
  <Application>Microsoft Office PowerPoint</Application>
  <PresentationFormat>画面に合わせる (4:3)</PresentationFormat>
  <Paragraphs>934</Paragraphs>
  <Slides>56</Slides>
  <Notes>56</Notes>
  <HiddenSlides>27</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56</vt:i4>
      </vt:variant>
    </vt:vector>
  </HeadingPairs>
  <TitlesOfParts>
    <vt:vector size="62"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k-極大独立点集合</vt:lpstr>
      <vt:lpstr>k-MIS検証問題</vt:lpstr>
      <vt:lpstr>k-MIS検証問題</vt:lpstr>
      <vt:lpstr>本研究の成果</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帰着の流れ</vt:lpstr>
      <vt:lpstr>まとめと今後の課題</vt:lpstr>
      <vt:lpstr>グラフの構成</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帰着の流れ</vt:lpstr>
      <vt:lpstr>帰着の流れ</vt:lpstr>
      <vt:lpstr>帰着の結論</vt:lpstr>
      <vt:lpstr>背景</vt:lpstr>
      <vt:lpstr>最大独立集合問題とは</vt:lpstr>
      <vt:lpstr>問題</vt:lpstr>
      <vt:lpstr>k-極大独立集合</vt:lpstr>
      <vt:lpstr>G^{x, y}の説明</vt:lpstr>
      <vt:lpstr>帰着の流れ</vt:lpstr>
      <vt:lpstr>本研究の成果</vt:lpstr>
      <vt:lpstr>本研究の成果</vt:lpstr>
      <vt:lpstr>通信ビット数→ラウンド複雑性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140</cp:revision>
  <dcterms:created xsi:type="dcterms:W3CDTF">2020-12-12T15:54:29Z</dcterms:created>
  <dcterms:modified xsi:type="dcterms:W3CDTF">2021-01-30T16:55:02Z</dcterms:modified>
</cp:coreProperties>
</file>