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36" r:id="rId3"/>
    <p:sldId id="421" r:id="rId4"/>
    <p:sldId id="269" r:id="rId5"/>
    <p:sldId id="422" r:id="rId6"/>
    <p:sldId id="428" r:id="rId7"/>
    <p:sldId id="437" r:id="rId8"/>
    <p:sldId id="432" r:id="rId9"/>
    <p:sldId id="431" r:id="rId10"/>
    <p:sldId id="488" r:id="rId11"/>
    <p:sldId id="433" r:id="rId12"/>
    <p:sldId id="434" r:id="rId13"/>
    <p:sldId id="512" r:id="rId14"/>
    <p:sldId id="423" r:id="rId15"/>
    <p:sldId id="489" r:id="rId16"/>
    <p:sldId id="435" r:id="rId17"/>
    <p:sldId id="451" r:id="rId18"/>
    <p:sldId id="467" r:id="rId19"/>
    <p:sldId id="517" r:id="rId20"/>
    <p:sldId id="518" r:id="rId21"/>
    <p:sldId id="529" r:id="rId22"/>
    <p:sldId id="531" r:id="rId23"/>
    <p:sldId id="520" r:id="rId24"/>
    <p:sldId id="513" r:id="rId25"/>
    <p:sldId id="521" r:id="rId26"/>
    <p:sldId id="524" r:id="rId27"/>
    <p:sldId id="525" r:id="rId28"/>
    <p:sldId id="506" r:id="rId29"/>
    <p:sldId id="526" r:id="rId30"/>
    <p:sldId id="480" r:id="rId31"/>
    <p:sldId id="494" r:id="rId32"/>
    <p:sldId id="495" r:id="rId33"/>
    <p:sldId id="496" r:id="rId34"/>
    <p:sldId id="497" r:id="rId35"/>
    <p:sldId id="500" r:id="rId36"/>
    <p:sldId id="501" r:id="rId37"/>
    <p:sldId id="261" r:id="rId38"/>
    <p:sldId id="514" r:id="rId39"/>
    <p:sldId id="444" r:id="rId40"/>
    <p:sldId id="445" r:id="rId41"/>
    <p:sldId id="457" r:id="rId42"/>
    <p:sldId id="502" r:id="rId43"/>
    <p:sldId id="503" r:id="rId44"/>
    <p:sldId id="504" r:id="rId45"/>
    <p:sldId id="465" r:id="rId46"/>
    <p:sldId id="515" r:id="rId47"/>
    <p:sldId id="429" r:id="rId48"/>
    <p:sldId id="486" r:id="rId49"/>
    <p:sldId id="507" r:id="rId50"/>
    <p:sldId id="505"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dirty="0"/>
                  <a:t>その構造は入力文字列</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38</a:t>
            </a:fld>
            <a:endParaRPr kumimoji="1" lang="ja-JP" altLang="en-US"/>
          </a:p>
        </p:txBody>
      </p:sp>
    </p:spTree>
    <p:extLst>
      <p:ext uri="{BB962C8B-B14F-4D97-AF65-F5344CB8AC3E}">
        <p14:creationId xmlns:p14="http://schemas.microsoft.com/office/powerpoint/2010/main" val="1045436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42</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43</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44</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45</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46</a:t>
            </a:fld>
            <a:endParaRPr kumimoji="1" lang="ja-JP" altLang="en-US"/>
          </a:p>
        </p:txBody>
      </p:sp>
    </p:spTree>
    <p:extLst>
      <p:ext uri="{BB962C8B-B14F-4D97-AF65-F5344CB8AC3E}">
        <p14:creationId xmlns:p14="http://schemas.microsoft.com/office/powerpoint/2010/main" val="2042584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a:p>
            <a:r>
              <a:rPr kumimoji="1" lang="en-US" altLang="ja-JP" dirty="0"/>
              <a:t>4</a:t>
            </a:r>
            <a:r>
              <a:rPr kumimoji="1" lang="ja-JP" altLang="en-US" dirty="0"/>
              <a:t>つとものべる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47</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48</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49</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最大独立点集合問題とは</a:t>
            </a:r>
            <a:r>
              <a:rPr kumimoji="1" lang="en-US" altLang="ja-JP" dirty="0"/>
              <a:t>,~</a:t>
            </a:r>
            <a:r>
              <a:rPr kumimoji="1" lang="ja-JP" altLang="en-US" dirty="0"/>
              <a:t>です</a:t>
            </a:r>
            <a:r>
              <a:rPr kumimoji="1" lang="en-US" altLang="ja-JP" dirty="0"/>
              <a:t>.</a:t>
            </a:r>
            <a:r>
              <a:rPr kumimoji="1" lang="ja-JP" altLang="en-US" dirty="0"/>
              <a:t>ここで</a:t>
            </a:r>
            <a:r>
              <a:rPr kumimoji="1" lang="en-US" altLang="ja-JP" dirty="0"/>
              <a:t>,</a:t>
            </a:r>
            <a:r>
              <a:rPr kumimoji="1" lang="ja-JP" altLang="en-US" dirty="0"/>
              <a:t>独立点集合とは</a:t>
            </a:r>
            <a:r>
              <a:rPr kumimoji="1" lang="en-US" altLang="ja-JP" dirty="0"/>
              <a:t>,~</a:t>
            </a:r>
            <a:r>
              <a:rPr kumimoji="1" lang="ja-JP" altLang="en-US" dirty="0"/>
              <a:t>を指します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a:t>
            </a:r>
            <a:r>
              <a:rPr kumimoji="1" lang="en-US" altLang="ja-JP" dirty="0"/>
              <a:t>,</a:t>
            </a:r>
            <a:r>
              <a:rPr kumimoji="1" lang="ja-JP" altLang="en-US" dirty="0"/>
              <a:t>このような入力グラフが与えられたとき</a:t>
            </a:r>
            <a:r>
              <a:rPr kumimoji="1" lang="en-US" altLang="ja-JP" dirty="0"/>
              <a:t>,</a:t>
            </a:r>
            <a:r>
              <a:rPr kumimoji="1" lang="ja-JP" altLang="en-US" dirty="0"/>
              <a:t>これらの頂点集合は独立点集合になります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頂点以上で構成される独立点集合は存在しないので</a:t>
            </a:r>
            <a:r>
              <a:rPr kumimoji="1" lang="en-US" altLang="ja-JP" dirty="0"/>
              <a:t>,</a:t>
            </a:r>
            <a:br>
              <a:rPr kumimoji="1" lang="en-US" altLang="ja-JP" dirty="0"/>
            </a:br>
            <a:r>
              <a:rPr kumimoji="1" lang="ja-JP" altLang="en-US" dirty="0"/>
              <a:t>右の頂点集合は最大独立点集合となります</a:t>
            </a:r>
            <a:r>
              <a:rPr kumimoji="1" lang="en-US" altLang="ja-JP" dirty="0"/>
              <a:t>.</a:t>
            </a:r>
          </a:p>
          <a:p>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50</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上で</a:t>
            </a:r>
            <a:r>
              <a:rPr kumimoji="1" lang="en-US" altLang="ja-JP" dirty="0"/>
              <a:t>,</a:t>
            </a:r>
            <a:r>
              <a:rPr kumimoji="1" lang="ja-JP" altLang="en-US" dirty="0"/>
              <a:t>最大独立点集合問題のラウンド数の複雑性に関する多くの研究がされています</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a:t>
            </a:r>
            <a:r>
              <a:rPr kumimoji="1" lang="ja-JP" altLang="en-US" dirty="0"/>
              <a:t>独立点集合のうち</a:t>
            </a:r>
            <a:r>
              <a:rPr kumimoji="1" lang="en-US" altLang="ja-JP" dirty="0"/>
              <a:t>,~</a:t>
            </a:r>
            <a:r>
              <a:rPr kumimoji="1" lang="ja-JP" altLang="en-US" dirty="0"/>
              <a:t>を言います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s>
</file>

<file path=ppt/slides/_rels/slide3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s>
</file>

<file path=ppt/slides/_rels/slide3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5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35.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3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36.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37.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8.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0.png"/></Relationships>
</file>

<file path=ppt/slides/_rels/slide39.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90.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2.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0.png"/><Relationship Id="rId2" Type="http://schemas.openxmlformats.org/officeDocument/2006/relationships/notesSlide" Target="../notesSlides/notesSlide43.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0.png"/><Relationship Id="rId5" Type="http://schemas.openxmlformats.org/officeDocument/2006/relationships/image" Target="../media/image72.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0.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s>
</file>

<file path=ppt/slides/_rels/slide44.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0.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71.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0.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44.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0.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0.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0.png"/></Relationships>
</file>

<file path=ppt/slides/_rels/slide4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848333" y="6385563"/>
            <a:ext cx="6917632" cy="342395"/>
          </a:xfrm>
          <a:prstGeom prst="rect">
            <a:avLst/>
          </a:prstGeom>
          <a:noFill/>
        </p:spPr>
        <p:txBody>
          <a:bodyPr wrap="square" rtlCol="0">
            <a:spAutoFit/>
          </a:bodyPr>
          <a:lstStyle/>
          <a:p>
            <a:r>
              <a:rPr kumimoji="1" lang="en-US" altLang="ja-JP" sz="1600" dirty="0"/>
              <a:t>[4]:</a:t>
            </a:r>
            <a:r>
              <a:rPr lang="en-US" altLang="ja-JP" sz="1600" dirty="0"/>
              <a:t>The probabilistic communication complexity of set intersection</a:t>
            </a:r>
            <a:endParaRPr kumimoji="1" lang="ja-JP" altLang="en-US" sz="1600" dirty="0"/>
          </a:p>
        </p:txBody>
      </p:sp>
    </p:spTree>
    <p:extLst>
      <p:ext uri="{BB962C8B-B14F-4D97-AF65-F5344CB8AC3E}">
        <p14:creationId xmlns:p14="http://schemas.microsoft.com/office/powerpoint/2010/main" val="236940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3" name="図 2">
            <a:extLst>
              <a:ext uri="{FF2B5EF4-FFF2-40B4-BE49-F238E27FC236}">
                <a16:creationId xmlns:a16="http://schemas.microsoft.com/office/drawing/2014/main" id="{DEF0A726-044B-4138-BC8A-551698023F23}"/>
              </a:ext>
            </a:extLst>
          </p:cNvPr>
          <p:cNvPicPr>
            <a:picLocks noChangeAspect="1"/>
          </p:cNvPicPr>
          <p:nvPr/>
        </p:nvPicPr>
        <p:blipFill>
          <a:blip r:embed="rId5"/>
          <a:stretch>
            <a:fillRect/>
          </a:stretch>
        </p:blipFill>
        <p:spPr>
          <a:xfrm>
            <a:off x="5176030" y="0"/>
            <a:ext cx="3967969" cy="2975977"/>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5" name="図 4">
            <a:extLst>
              <a:ext uri="{FF2B5EF4-FFF2-40B4-BE49-F238E27FC236}">
                <a16:creationId xmlns:a16="http://schemas.microsoft.com/office/drawing/2014/main" id="{0548F682-731D-47FE-AD3D-35725C028EE7}"/>
              </a:ext>
            </a:extLst>
          </p:cNvPr>
          <p:cNvPicPr>
            <a:picLocks noChangeAspect="1"/>
          </p:cNvPicPr>
          <p:nvPr/>
        </p:nvPicPr>
        <p:blipFill>
          <a:blip r:embed="rId8"/>
          <a:stretch>
            <a:fillRect/>
          </a:stretch>
        </p:blipFill>
        <p:spPr>
          <a:xfrm>
            <a:off x="5173968"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0" name="図 9">
            <a:extLst>
              <a:ext uri="{FF2B5EF4-FFF2-40B4-BE49-F238E27FC236}">
                <a16:creationId xmlns:a16="http://schemas.microsoft.com/office/drawing/2014/main" id="{6D80B106-76B5-4F22-B445-8BCBBA1EE481}"/>
              </a:ext>
            </a:extLst>
          </p:cNvPr>
          <p:cNvPicPr>
            <a:picLocks noChangeAspect="1"/>
          </p:cNvPicPr>
          <p:nvPr/>
        </p:nvPicPr>
        <p:blipFill>
          <a:blip r:embed="rId7"/>
          <a:stretch>
            <a:fillRect/>
          </a:stretch>
        </p:blipFill>
        <p:spPr>
          <a:xfrm>
            <a:off x="5183706" y="2225"/>
            <a:ext cx="3965003" cy="2973752"/>
          </a:xfrm>
          <a:prstGeom prst="rect">
            <a:avLst/>
          </a:prstGeom>
        </p:spPr>
      </p:pic>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5CEF39F0-6D47-4304-8C25-AA499B325F59}"/>
              </a:ext>
            </a:extLst>
          </p:cNvPr>
          <p:cNvPicPr>
            <a:picLocks noChangeAspect="1"/>
          </p:cNvPicPr>
          <p:nvPr/>
        </p:nvPicPr>
        <p:blipFill>
          <a:blip r:embed="rId12"/>
          <a:stretch>
            <a:fillRect/>
          </a:stretch>
        </p:blipFill>
        <p:spPr>
          <a:xfrm>
            <a:off x="5183706" y="2225"/>
            <a:ext cx="3965003" cy="2973752"/>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ea typeface="Cambria Math" panose="02040503050406030204" pitchFamily="18" charset="0"/>
                          </a:rPr>
                          <m:t>𝑛</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pic>
        <p:nvPicPr>
          <p:cNvPr id="69" name="図 68">
            <a:extLst>
              <a:ext uri="{FF2B5EF4-FFF2-40B4-BE49-F238E27FC236}">
                <a16:creationId xmlns:a16="http://schemas.microsoft.com/office/drawing/2014/main" id="{D41BD4FC-B5CD-4B4D-8525-B6B5BE6BF503}"/>
              </a:ext>
            </a:extLst>
          </p:cNvPr>
          <p:cNvPicPr>
            <a:picLocks noChangeAspect="1"/>
          </p:cNvPicPr>
          <p:nvPr/>
        </p:nvPicPr>
        <p:blipFill>
          <a:blip r:embed="rId8"/>
          <a:stretch>
            <a:fillRect/>
          </a:stretch>
        </p:blipFill>
        <p:spPr>
          <a:xfrm>
            <a:off x="5183706" y="2225"/>
            <a:ext cx="3965003" cy="2973752"/>
          </a:xfrm>
          <a:prstGeom prst="rect">
            <a:avLst/>
          </a:prstGeom>
        </p:spPr>
      </p:pic>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81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6EFA5E0D-8AED-42CB-BA8C-11DFEAA0F359}"/>
              </a:ext>
            </a:extLst>
          </p:cNvPr>
          <p:cNvPicPr>
            <a:picLocks noChangeAspect="1"/>
          </p:cNvPicPr>
          <p:nvPr/>
        </p:nvPicPr>
        <p:blipFill>
          <a:blip r:embed="rId9"/>
          <a:stretch>
            <a:fillRect/>
          </a:stretch>
        </p:blipFill>
        <p:spPr>
          <a:xfrm>
            <a:off x="5179175" y="2357"/>
            <a:ext cx="3964826" cy="2973620"/>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本研究では</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を構成法を提案し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005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のみグラフ中に与えられている独立点集合が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r>
                  <a:rPr lang="ja-JP" altLang="en-US" dirty="0"/>
                  <a:t>ある</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pPr marL="514350" indent="-514350">
                  <a:buFont typeface="+mj-lt"/>
                  <a:buAutoNum type="romanUcPeriod"/>
                </a:pPr>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a:t>
                </a:r>
                <a14:m>
                  <m:oMath xmlns:m="http://schemas.openxmlformats.org/officeDocument/2006/math">
                    <m:r>
                      <a:rPr lang="ja-JP" altLang="en-US" i="1">
                        <a:latin typeface="Cambria Math" panose="02040503050406030204" pitchFamily="18" charset="0"/>
                      </a:rPr>
                      <m:t>⇒</m:t>
                    </m:r>
                  </m:oMath>
                </a14:m>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b="0" i="0" smtClean="0">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どの</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に対しても</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ではないとき</a:t>
                </a:r>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pPr algn="ctr"/>
                          <a:r>
                            <a:rPr kumimoji="1" lang="en-US" altLang="ja-JP" b="0" i="0" dirty="0">
                              <a:solidFill>
                                <a:schemeClr val="bg1">
                                  <a:lumMod val="75000"/>
                                </a:schemeClr>
                              </a:solidFill>
                              <a:latin typeface="+mn-lt"/>
                            </a:rPr>
                            <a:t>(</a:t>
                          </a:r>
                          <a14:m>
                            <m:oMath xmlns:m="http://schemas.openxmlformats.org/officeDocument/2006/math">
                              <m:r>
                                <a:rPr kumimoji="1" lang="en-US" altLang="ja-JP" b="0" i="1" smtClean="0">
                                  <a:solidFill>
                                    <a:schemeClr val="bg1">
                                      <a:lumMod val="75000"/>
                                    </a:schemeClr>
                                  </a:solidFill>
                                  <a:latin typeface="Cambria Math" panose="02040503050406030204" pitchFamily="18" charset="0"/>
                                </a:rPr>
                                <m:t>𝑂</m:t>
                              </m:r>
                              <m:r>
                                <a:rPr kumimoji="1" lang="en-US" altLang="ja-JP" b="0" i="1" smtClean="0">
                                  <a:solidFill>
                                    <a:schemeClr val="bg1">
                                      <a:lumMod val="75000"/>
                                    </a:schemeClr>
                                  </a:solidFill>
                                  <a:latin typeface="Cambria Math" panose="02040503050406030204" pitchFamily="18" charset="0"/>
                                </a:rPr>
                                <m:t>(1)</m:t>
                              </m:r>
                            </m:oMath>
                          </a14:m>
                          <a:r>
                            <a:rPr kumimoji="1" lang="ja-JP" altLang="en-US" b="0" dirty="0">
                              <a:solidFill>
                                <a:schemeClr val="bg1">
                                  <a:lumMod val="75000"/>
                                </a:schemeClr>
                              </a:solidFill>
                            </a:rPr>
                            <a:t>ラウンドで解ける</a:t>
                          </a:r>
                          <a:r>
                            <a:rPr kumimoji="1" lang="en-US" altLang="ja-JP" b="0" dirty="0">
                              <a:solidFill>
                                <a:schemeClr val="bg1">
                                  <a:lumMod val="75000"/>
                                </a:schemeClr>
                              </a:solidFill>
                            </a:rPr>
                            <a:t>)</a:t>
                          </a:r>
                        </a:p>
                      </a:txBody>
                      <a:tcPr/>
                    </a:tc>
                    <a:extLst>
                      <a:ext uri="{0D108BD9-81ED-4DB2-BD59-A6C34878D82A}">
                        <a16:rowId xmlns:a16="http://schemas.microsoft.com/office/drawing/2014/main" val="3240038871"/>
                      </a:ext>
                    </a:extLst>
                  </a:tr>
                  <a:tr h="370840">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l-GR"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rad>
                                <m:radPr>
                                  <m:degHide m:val="on"/>
                                  <m:ctrlPr>
                                    <a:rPr lang="en-US" altLang="ja-JP" i="1" smtClean="0">
                                      <a:solidFill>
                                        <a:schemeClr val="bg1">
                                          <a:lumMod val="75000"/>
                                        </a:schemeClr>
                                      </a:solidFill>
                                      <a:latin typeface="Cambria Math" panose="02040503050406030204" pitchFamily="18" charset="0"/>
                                    </a:rPr>
                                  </m:ctrlPr>
                                </m:radPr>
                                <m:deg/>
                                <m:e>
                                  <m:r>
                                    <a:rPr lang="en-US" altLang="ja-JP" b="0" i="1" smtClean="0">
                                      <a:solidFill>
                                        <a:schemeClr val="bg1">
                                          <a:lumMod val="75000"/>
                                        </a:schemeClr>
                                      </a:solidFill>
                                      <a:latin typeface="Cambria Math" panose="02040503050406030204" pitchFamily="18" charset="0"/>
                                    </a:rPr>
                                    <m:t>𝑛</m:t>
                                  </m:r>
                                </m:e>
                              </m:rad>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pPr algn="ct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75000"/>
                                      </a:schemeClr>
                                    </a:solidFill>
                                    <a:latin typeface="Cambria Math" panose="02040503050406030204" pitchFamily="18" charset="0"/>
                                  </a:rPr>
                                  <m:t>4</m:t>
                                </m:r>
                                <m:r>
                                  <a:rPr kumimoji="1" lang="en-US" altLang="ja-JP" b="0" i="1" smtClean="0">
                                    <a:solidFill>
                                      <a:schemeClr val="bg1">
                                        <a:lumMod val="75000"/>
                                      </a:schemeClr>
                                    </a:solidFill>
                                    <a:latin typeface="Cambria Math" panose="02040503050406030204" pitchFamily="18" charset="0"/>
                                  </a:rPr>
                                  <m:t>𝑙</m:t>
                                </m:r>
                                <m:r>
                                  <a:rPr kumimoji="1" lang="en-US" altLang="ja-JP" b="0" i="1" smtClean="0">
                                    <a:solidFill>
                                      <a:schemeClr val="bg1">
                                        <a:lumMod val="75000"/>
                                      </a:schemeClr>
                                    </a:solidFill>
                                    <a:latin typeface="Cambria Math" panose="02040503050406030204" pitchFamily="18" charset="0"/>
                                  </a:rPr>
                                  <m:t>+5</m:t>
                                </m:r>
                              </m:oMath>
                            </m:oMathPara>
                          </a14:m>
                          <a:endParaRPr kumimoji="1" lang="ja-JP" altLang="en-US" dirty="0">
                            <a:solidFill>
                              <a:schemeClr val="bg1">
                                <a:lumMod val="75000"/>
                              </a:schemeClr>
                            </a:solidFill>
                          </a:endParaRPr>
                        </a:p>
                      </a:txBody>
                      <a:tcPr/>
                    </a:tc>
                    <a:tc>
                      <a:txBody>
                        <a:bodyPr/>
                        <a:lstStyle/>
                        <a:p>
                          <a:pPr algn="ctr"/>
                          <a14:m>
                            <m:oMath xmlns:m="http://schemas.openxmlformats.org/officeDocument/2006/math">
                              <m:acc>
                                <m:accPr>
                                  <m:chr m:val="̃"/>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75000"/>
                                        </a:schemeClr>
                                      </a:solidFill>
                                      <a:latin typeface="Cambria Math" panose="02040503050406030204" pitchFamily="18" charset="0"/>
                                      <a:ea typeface="Cambria Math" panose="02040503050406030204" pitchFamily="18" charset="0"/>
                                    </a:rPr>
                                    <m:t>Ω</m:t>
                                  </m:r>
                                </m:e>
                              </m:acc>
                              <m:r>
                                <a:rPr lang="en-US" altLang="ja-JP" i="1">
                                  <a:solidFill>
                                    <a:schemeClr val="bg1">
                                      <a:lumMod val="75000"/>
                                    </a:schemeClr>
                                  </a:solidFill>
                                  <a:latin typeface="Cambria Math" panose="02040503050406030204" pitchFamily="18" charset="0"/>
                                </a:rPr>
                                <m:t>(</m:t>
                              </m:r>
                              <m:sSup>
                                <m:sSupPr>
                                  <m:ctrlPr>
                                    <a:rPr lang="ja-JP" altLang="en-US" i="1" dirty="0" smtClean="0">
                                      <a:solidFill>
                                        <a:schemeClr val="bg1">
                                          <a:lumMod val="75000"/>
                                        </a:schemeClr>
                                      </a:solidFill>
                                      <a:latin typeface="Cambria Math" panose="02040503050406030204" pitchFamily="18" charset="0"/>
                                    </a:rPr>
                                  </m:ctrlPr>
                                </m:sSupPr>
                                <m:e>
                                  <m:r>
                                    <a:rPr lang="en-US" altLang="ja-JP" b="0" i="1" dirty="0" smtClean="0">
                                      <a:solidFill>
                                        <a:schemeClr val="bg1">
                                          <a:lumMod val="75000"/>
                                        </a:schemeClr>
                                      </a:solidFill>
                                      <a:latin typeface="Cambria Math" panose="02040503050406030204" pitchFamily="18" charset="0"/>
                                    </a:rPr>
                                    <m:t>𝑛</m:t>
                                  </m:r>
                                </m:e>
                                <m:sup>
                                  <m:r>
                                    <a:rPr lang="en-US" altLang="ja-JP" b="0" i="1" dirty="0" smtClean="0">
                                      <a:solidFill>
                                        <a:schemeClr val="bg1">
                                          <a:lumMod val="75000"/>
                                        </a:schemeClr>
                                      </a:solidFill>
                                      <a:latin typeface="Cambria Math" panose="02040503050406030204" pitchFamily="18" charset="0"/>
                                    </a:rPr>
                                    <m:t>2−1/(</m:t>
                                  </m:r>
                                  <m:r>
                                    <a:rPr lang="en-US" altLang="ja-JP" b="0" i="1" dirty="0" smtClean="0">
                                      <a:solidFill>
                                        <a:schemeClr val="bg1">
                                          <a:lumMod val="75000"/>
                                        </a:schemeClr>
                                      </a:solidFill>
                                      <a:latin typeface="Cambria Math" panose="02040503050406030204" pitchFamily="18" charset="0"/>
                                    </a:rPr>
                                    <m:t>𝑙</m:t>
                                  </m:r>
                                  <m:r>
                                    <a:rPr lang="en-US" altLang="ja-JP" b="0" i="1" dirty="0" smtClean="0">
                                      <a:solidFill>
                                        <a:schemeClr val="bg1">
                                          <a:lumMod val="75000"/>
                                        </a:schemeClr>
                                      </a:solidFill>
                                      <a:latin typeface="Cambria Math" panose="02040503050406030204" pitchFamily="18" charset="0"/>
                                    </a:rPr>
                                    <m:t>+1)</m:t>
                                  </m:r>
                                </m:sup>
                              </m:sSup>
                              <m:r>
                                <a:rPr lang="en-US" altLang="ja-JP" i="1">
                                  <a:solidFill>
                                    <a:schemeClr val="bg1">
                                      <a:lumMod val="75000"/>
                                    </a:schemeClr>
                                  </a:solidFill>
                                  <a:latin typeface="Cambria Math" panose="02040503050406030204" pitchFamily="18" charset="0"/>
                                </a:rPr>
                                <m:t>)</m:t>
                              </m:r>
                            </m:oMath>
                          </a14:m>
                          <a:r>
                            <a:rPr lang="ja-JP" altLang="en-US" dirty="0">
                              <a:solidFill>
                                <a:schemeClr val="bg1">
                                  <a:lumMod val="75000"/>
                                </a:schemeClr>
                              </a:solidFill>
                            </a:rPr>
                            <a:t>ラウンドかかる</a:t>
                          </a:r>
                          <a:endParaRPr kumimoji="1" lang="ja-JP" altLang="en-US" dirty="0">
                            <a:solidFill>
                              <a:schemeClr val="bg1">
                                <a:lumMod val="75000"/>
                              </a:schemeClr>
                            </a:solidFill>
                          </a:endParaRPr>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04563820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solidFill>
                                <a:schemeClr val="bg1">
                                  <a:lumMod val="75000"/>
                                </a:schemeClr>
                              </a:solidFill>
                            </a:rPr>
                            <a:t>(1)</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solidFill>
                                <a:schemeClr val="bg1">
                                  <a:lumMod val="75000"/>
                                </a:schemeClr>
                              </a:solidFill>
                            </a:rPr>
                            <a:t>2</a:t>
                          </a:r>
                          <a:endParaRPr kumimoji="1" lang="ja-JP" altLang="en-US" dirty="0">
                            <a:solidFill>
                              <a:schemeClr val="bg1">
                                <a:lumMod val="75000"/>
                              </a:schemeClr>
                            </a:solidFill>
                          </a:endParaRPr>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solidFill>
                                <a:srgbClr val="FF0000"/>
                              </a:solidFill>
                            </a:rPr>
                            <a:t>3</a:t>
                          </a:r>
                          <a:endParaRPr kumimoji="1" lang="ja-JP" altLang="en-US" dirty="0">
                            <a:solidFill>
                              <a:srgbClr val="FF0000"/>
                            </a:solidFill>
                          </a:endParaRPr>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503211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xmlns="">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795131" y="5721570"/>
            <a:ext cx="7301948" cy="1077218"/>
          </a:xfrm>
          <a:prstGeom prst="rect">
            <a:avLst/>
          </a:prstGeom>
          <a:noFill/>
        </p:spPr>
        <p:txBody>
          <a:bodyPr wrap="square" rtlCol="0">
            <a:spAutoFit/>
          </a:bodyPr>
          <a:lstStyle/>
          <a:p>
            <a:r>
              <a:rPr lang="en-US" altLang="ja-JP" sz="1600" dirty="0"/>
              <a:t>[1]:Improved distributed approximation to maximum independent set</a:t>
            </a:r>
          </a:p>
          <a:p>
            <a:r>
              <a:rPr kumimoji="1" lang="en-US" altLang="ja-JP" sz="1600" dirty="0"/>
              <a:t>[2]:</a:t>
            </a:r>
            <a:r>
              <a:rPr lang="en-US" altLang="ja-JP" sz="1600" dirty="0"/>
              <a:t>Quadratic and near-quadratic lower bounds for the congest model</a:t>
            </a:r>
          </a:p>
          <a:p>
            <a:r>
              <a:rPr kumimoji="1" lang="en-US" altLang="ja-JP" sz="1600" dirty="0"/>
              <a:t>[3]:</a:t>
            </a:r>
            <a:r>
              <a:rPr lang="en-US" altLang="ja-JP" sz="1600" dirty="0"/>
              <a:t>Beyond Alice and Bob: Improved inapproximability for maximum independent set in congest</a:t>
            </a:r>
            <a:endParaRPr kumimoji="1" lang="ja-JP" altLang="en-US" sz="16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a:t>
                </a:r>
                <a:br>
                  <a:rPr lang="en-US" altLang="ja-JP" dirty="0"/>
                </a:br>
                <a:r>
                  <a:rPr lang="ja-JP" altLang="en-US" dirty="0"/>
                  <a:t>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a:t>
                </a:r>
                <a:br>
                  <a:rPr lang="en-US" altLang="ja-JP" dirty="0"/>
                </a:br>
                <a:r>
                  <a:rPr lang="ja-JP" altLang="en-US" dirty="0"/>
                  <a:t>サイズを大きくすることができないようなもの</a:t>
                </a:r>
                <a:endParaRPr lang="en-US" altLang="ja-JP" dirty="0"/>
              </a:p>
              <a:p>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独立点集合中の頂点を</a:t>
                </a:r>
                <a14:m>
                  <m:oMath xmlns:m="http://schemas.openxmlformats.org/officeDocument/2006/math">
                    <m:r>
                      <a:rPr lang="en-US" altLang="ja-JP" i="1" dirty="0">
                        <a:latin typeface="Cambria Math" panose="02040503050406030204" pitchFamily="18" charset="0"/>
                      </a:rPr>
                      <m:t>𝑘</m:t>
                    </m:r>
                  </m:oMath>
                </a14:m>
                <a:r>
                  <a:rPr lang="ja-JP" altLang="en-US" dirty="0"/>
                  <a:t>個取り除いて独立点集合に含まれない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個以上の頂点を追加するという操作でサイズを大きくすることができないようなもの</a:t>
                </a:r>
                <a:endParaRPr lang="en-US" altLang="ja-JP" dirty="0"/>
              </a:p>
              <a:p>
                <a:pPr marL="274320" lvl="1" indent="0">
                  <a:buNone/>
                </a:pPr>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r="-624"/>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chemeClr val="accent2"/>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Tree>
    <p:extLst>
      <p:ext uri="{BB962C8B-B14F-4D97-AF65-F5344CB8AC3E}">
        <p14:creationId xmlns:p14="http://schemas.microsoft.com/office/powerpoint/2010/main" val="2197573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5558</Words>
  <Application>Microsoft Office PowerPoint</Application>
  <PresentationFormat>画面に合わせる (4:3)</PresentationFormat>
  <Paragraphs>879</Paragraphs>
  <Slides>50</Slides>
  <Notes>50</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帰着の流れ</vt:lpstr>
      <vt:lpstr>帰着の流れ</vt:lpstr>
      <vt:lpstr>まとめと今後の課題</vt:lpstr>
      <vt:lpstr>グラフの構成</vt:lpstr>
      <vt:lpstr>グラフの構成</vt:lpstr>
      <vt:lpstr>グラフの構成</vt:lpstr>
      <vt:lpstr>帰着の流れ</vt:lpstr>
      <vt:lpstr>帰着の流れ</vt:lpstr>
      <vt:lpstr>帰着の流れ</vt:lpstr>
      <vt:lpstr>帰着の流れ</vt:lpstr>
      <vt:lpstr>帰着の結論</vt:lpstr>
      <vt:lpstr>本研究の成果</vt:lpstr>
      <vt:lpstr>本研究の成果</vt:lpstr>
      <vt:lpstr>本研究の成果</vt:lpstr>
      <vt:lpstr>帰着の流れ</vt:lpstr>
      <vt:lpstr>通信ビット数→ラウンド複雑性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154</cp:revision>
  <dcterms:created xsi:type="dcterms:W3CDTF">2020-12-12T15:54:29Z</dcterms:created>
  <dcterms:modified xsi:type="dcterms:W3CDTF">2021-02-01T05:33:02Z</dcterms:modified>
</cp:coreProperties>
</file>