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 id="532" r:id="rId38"/>
    <p:sldId id="533" r:id="rId39"/>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2021/2/9</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ja-JP" altLang="en-US" dirty="0"/>
              <a:t>のちにスライドで説明するのは</a:t>
            </a:r>
            <a:r>
              <a:rPr kumimoji="1" lang="en-US" altLang="ja-JP" dirty="0"/>
              <a:t>3</a:t>
            </a:r>
            <a:r>
              <a:rPr kumimoji="1" lang="ja-JP" altLang="en-US" dirty="0"/>
              <a:t>つ目の結果についてになります</a:t>
            </a:r>
            <a:endParaRPr kumimoji="1" lang="en-US" altLang="ja-JP" dirty="0"/>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r>
                  <a:rPr lang="en-US" altLang="ja-JP" dirty="0" err="1"/>
                  <a:t>x,y</a:t>
                </a:r>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,2</a:t>
            </a:r>
            <a:r>
              <a:rPr kumimoji="1" lang="ja-JP" altLang="en-US" dirty="0"/>
              <a:t>次元の要素でインデックス付けされる</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207740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グラフ中の最も頂点数が多い独立点集合を見つける問題を最大独立点集合問題といいます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,1,2</a:t>
            </a:r>
            <a:r>
              <a:rPr kumimoji="1" lang="ja-JP" altLang="en-US" dirty="0"/>
              <a:t>の操作で</a:t>
            </a:r>
            <a:r>
              <a:rPr kumimoji="1" lang="en-US" altLang="ja-JP" dirty="0"/>
              <a:t>~</a:t>
            </a:r>
            <a:r>
              <a:rPr kumimoji="1" lang="ja-JP" altLang="en-US" dirty="0"/>
              <a:t>を指します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つのグラフとオレンジ色で示した独立集合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水色の頂点を取り除いて赤色の頂点を追加することで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2021/2/9</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2021/2/9</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2021/2/9</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200"/>
            </a:lvl2pPr>
            <a:lvl3pPr>
              <a:spcAft>
                <a:spcPts val="600"/>
              </a:spcAft>
              <a:defRPr sz="20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2021/2/9</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2021/2/9</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2021/2/9</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2021/2/9</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2021/2/9</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2021/2/9</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2021/2/9</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1.png"/><Relationship Id="rId4" Type="http://schemas.openxmlformats.org/officeDocument/2006/relationships/image" Target="../media/image2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1.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image" Target="../media/image29.png"/><Relationship Id="rId5" Type="http://schemas.openxmlformats.org/officeDocument/2006/relationships/image" Target="../media/image251.png"/><Relationship Id="rId10" Type="http://schemas.openxmlformats.org/officeDocument/2006/relationships/image" Target="../media/image33.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1.png"/><Relationship Id="rId4" Type="http://schemas.openxmlformats.org/officeDocument/2006/relationships/image" Target="../media/image20.png"/><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2.png"/><Relationship Id="rId4" Type="http://schemas.openxmlformats.org/officeDocument/2006/relationships/image" Target="../media/image382.png"/></Relationships>
</file>

<file path=ppt/slides/_rels/slide25.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92.png"/><Relationship Id="rId4" Type="http://schemas.openxmlformats.org/officeDocument/2006/relationships/image" Target="../media/image382.png"/></Relationships>
</file>

<file path=ppt/slides/_rels/slide26.xml.rels><?xml version="1.0" encoding="UTF-8" standalone="yes"?>
<Relationships xmlns="http://schemas.openxmlformats.org/package/2006/relationships"><Relationship Id="rId3" Type="http://schemas.openxmlformats.org/officeDocument/2006/relationships/image" Target="../media/image371.png"/><Relationship Id="rId7"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2.png"/><Relationship Id="rId5" Type="http://schemas.openxmlformats.org/officeDocument/2006/relationships/image" Target="../media/image392.png"/><Relationship Id="rId4" Type="http://schemas.openxmlformats.org/officeDocument/2006/relationships/image" Target="../media/image421.png"/></Relationships>
</file>

<file path=ppt/slides/_rels/slide27.xml.rels><?xml version="1.0" encoding="UTF-8" standalone="yes"?>
<Relationships xmlns="http://schemas.openxmlformats.org/package/2006/relationships"><Relationship Id="rId3" Type="http://schemas.openxmlformats.org/officeDocument/2006/relationships/image" Target="../media/image37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 Id="rId8"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 Id="rId8" Type="http://schemas.openxmlformats.org/officeDocument/2006/relationships/image" Target="../media/image54.png"/></Relationships>
</file>

<file path=ppt/slides/_rels/slide32.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 Id="rId8" Type="http://schemas.openxmlformats.org/officeDocument/2006/relationships/image" Target="../media/image54.png"/></Relationships>
</file>

<file path=ppt/slides/_rels/slide33.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37" Type="http://schemas.openxmlformats.org/officeDocument/2006/relationships/image" Target="../media/image6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43.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41.png"/><Relationship Id="rId17" Type="http://schemas.openxmlformats.org/officeDocument/2006/relationships/image" Target="../media/image42.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0.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38.png"/><Relationship Id="rId15" Type="http://schemas.openxmlformats.org/officeDocument/2006/relationships/image" Target="../media/image79.png"/><Relationship Id="rId23" Type="http://schemas.openxmlformats.org/officeDocument/2006/relationships/image" Target="../media/image44.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lang="ja-JP" altLang="en-US" dirty="0"/>
              <a:t>片山・金研究室所属</a:t>
            </a:r>
            <a:r>
              <a:rPr kumimoji="1" lang="ja-JP" altLang="en-US" dirty="0"/>
              <a:t> </a:t>
            </a:r>
            <a:r>
              <a:rPr lang="en-US" altLang="ja-JP" dirty="0"/>
              <a:t>301414050</a:t>
            </a:r>
            <a:r>
              <a:rPr kumimoji="1" lang="en-US" altLang="ja-JP" dirty="0"/>
              <a:t>  </a:t>
            </a:r>
            <a:r>
              <a:rPr kumimoji="1" lang="ja-JP" altLang="en-US" dirty="0"/>
              <a:t>佐藤 僚祐</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sz="2000" i="1">
                        <a:latin typeface="Cambria Math" panose="02040503050406030204" pitchFamily="18" charset="0"/>
                      </a:rPr>
                      <m:t>𝑘</m:t>
                    </m:r>
                  </m:oMath>
                </a14:m>
                <a:r>
                  <a:rPr lang="en-US" altLang="ja-JP" sz="2000" dirty="0"/>
                  <a:t>-MIS</a:t>
                </a:r>
                <a:r>
                  <a:rPr lang="ja-JP" altLang="en-US" sz="2000" dirty="0"/>
                  <a:t>検証問題に対応</a:t>
                </a:r>
                <a:endParaRPr kumimoji="1" lang="ja-JP" altLang="en-US" sz="2000"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1052021007"/>
                  </p:ext>
                </p:extLst>
              </p:nvPr>
            </p:nvGraphicFramePr>
            <p:xfrm>
              <a:off x="862894" y="2371439"/>
              <a:ext cx="7418212" cy="2115122"/>
            </p:xfrm>
            <a:graphic>
              <a:graphicData uri="http://schemas.openxmlformats.org/drawingml/2006/table">
                <a:tbl>
                  <a:tblPr firstRow="1" bandRow="1">
                    <a:tableStyleId>{8A107856-5554-42FB-B03E-39F5DBC370BA}</a:tableStyleId>
                  </a:tblPr>
                  <a:tblGrid>
                    <a:gridCol w="3709106">
                      <a:extLst>
                        <a:ext uri="{9D8B030D-6E8A-4147-A177-3AD203B41FA5}">
                          <a16:colId xmlns:a16="http://schemas.microsoft.com/office/drawing/2014/main" val="1400208571"/>
                        </a:ext>
                      </a:extLst>
                    </a:gridCol>
                    <a:gridCol w="3709106">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sz="2000" b="1" i="1" smtClean="0">
                                  <a:latin typeface="Cambria Math" panose="02040503050406030204" pitchFamily="18" charset="0"/>
                                </a:rPr>
                                <m:t>𝒌</m:t>
                              </m:r>
                            </m:oMath>
                          </a14:m>
                          <a:r>
                            <a:rPr kumimoji="1" lang="ja-JP" altLang="en-US" sz="2000" dirty="0"/>
                            <a:t>の値</a:t>
                          </a:r>
                        </a:p>
                      </a:txBody>
                      <a:tcPr/>
                    </a:tc>
                    <a:tc>
                      <a:txBody>
                        <a:bodyPr/>
                        <a:lstStyle/>
                        <a:p>
                          <a:pPr algn="ctr"/>
                          <a:r>
                            <a:rPr kumimoji="1" lang="ja-JP" altLang="en-US" sz="2000"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sz="2000" dirty="0"/>
                            <a:t>(1)</a:t>
                          </a:r>
                          <a:endParaRPr kumimoji="1" lang="ja-JP" altLang="en-US" sz="2000" dirty="0"/>
                        </a:p>
                      </a:txBody>
                      <a:tcPr/>
                    </a:tc>
                    <a:tc>
                      <a:txBody>
                        <a:bodyPr/>
                        <a:lstStyle/>
                        <a:p>
                          <a:pPr algn="ctr"/>
                          <a:r>
                            <a:rPr kumimoji="1" lang="en-US" altLang="ja-JP" sz="2000" b="0" i="0" dirty="0">
                              <a:latin typeface="+mn-lt"/>
                            </a:rPr>
                            <a:t>(</a:t>
                          </a:r>
                          <a14:m>
                            <m:oMath xmlns:m="http://schemas.openxmlformats.org/officeDocument/2006/math">
                              <m:r>
                                <a:rPr kumimoji="1" lang="en-US" altLang="ja-JP" sz="2000" b="0" i="1" smtClean="0">
                                  <a:latin typeface="Cambria Math" panose="02040503050406030204" pitchFamily="18" charset="0"/>
                                </a:rPr>
                                <m:t>𝑂</m:t>
                              </m:r>
                              <m:r>
                                <a:rPr kumimoji="1" lang="en-US" altLang="ja-JP" sz="2000" b="0" i="1" smtClean="0">
                                  <a:latin typeface="Cambria Math" panose="02040503050406030204" pitchFamily="18" charset="0"/>
                                </a:rPr>
                                <m:t>(1)</m:t>
                              </m:r>
                            </m:oMath>
                          </a14:m>
                          <a:r>
                            <a:rPr kumimoji="1" lang="ja-JP" altLang="en-US" sz="2000" b="0" dirty="0"/>
                            <a:t>ラウンドで解ける</a:t>
                          </a:r>
                          <a:r>
                            <a:rPr kumimoji="1" lang="en-US" altLang="ja-JP" sz="2000" b="0" dirty="0"/>
                            <a:t>)</a:t>
                          </a:r>
                        </a:p>
                      </a:txBody>
                      <a:tcPr/>
                    </a:tc>
                    <a:extLst>
                      <a:ext uri="{0D108BD9-81ED-4DB2-BD59-A6C34878D82A}">
                        <a16:rowId xmlns:a16="http://schemas.microsoft.com/office/drawing/2014/main" val="3240038871"/>
                      </a:ext>
                    </a:extLst>
                  </a:tr>
                  <a:tr h="370840">
                    <a:tc>
                      <a:txBody>
                        <a:bodyPr/>
                        <a:lstStyle/>
                        <a:p>
                          <a:pPr algn="ctr"/>
                          <a:r>
                            <a:rPr kumimoji="1" lang="en-US" altLang="ja-JP" sz="2000" dirty="0"/>
                            <a:t>2</a:t>
                          </a:r>
                          <a:endParaRPr kumimoji="1" lang="ja-JP" altLang="en-US" sz="2000" dirty="0"/>
                        </a:p>
                      </a:txBody>
                      <a:tcPr/>
                    </a:tc>
                    <a:tc>
                      <a:txBody>
                        <a:bodyPr/>
                        <a:lstStyle/>
                        <a:p>
                          <a:pPr algn="ctr"/>
                          <a14:m>
                            <m:oMath xmlns:m="http://schemas.openxmlformats.org/officeDocument/2006/math">
                              <m:acc>
                                <m:accPr>
                                  <m:chr m:val="̃"/>
                                  <m:ctrlPr>
                                    <a:rPr lang="el-GR" altLang="ja-JP" sz="2000" i="1" smtClean="0">
                                      <a:latin typeface="Cambria Math" panose="02040503050406030204" pitchFamily="18" charset="0"/>
                                      <a:ea typeface="Cambria Math" panose="02040503050406030204" pitchFamily="18" charset="0"/>
                                    </a:rPr>
                                  </m:ctrlPr>
                                </m:accPr>
                                <m:e>
                                  <m:r>
                                    <m:rPr>
                                      <m:sty m:val="p"/>
                                    </m:rPr>
                                    <a:rPr lang="el-GR" altLang="ja-JP" sz="2000" i="1" smtClean="0">
                                      <a:latin typeface="Cambria Math" panose="02040503050406030204" pitchFamily="18" charset="0"/>
                                      <a:ea typeface="Cambria Math" panose="02040503050406030204" pitchFamily="18" charset="0"/>
                                    </a:rPr>
                                    <m:t>Ω</m:t>
                                  </m:r>
                                </m:e>
                              </m:acc>
                              <m:r>
                                <a:rPr lang="en-US" altLang="ja-JP" sz="2000" i="1">
                                  <a:latin typeface="Cambria Math" panose="02040503050406030204" pitchFamily="18" charset="0"/>
                                </a:rPr>
                                <m:t>(</m:t>
                              </m:r>
                              <m:rad>
                                <m:radPr>
                                  <m:degHide m:val="on"/>
                                  <m:ctrlPr>
                                    <a:rPr lang="en-US" altLang="ja-JP" sz="2000" i="1" smtClean="0">
                                      <a:latin typeface="Cambria Math" panose="02040503050406030204" pitchFamily="18" charset="0"/>
                                    </a:rPr>
                                  </m:ctrlPr>
                                </m:radPr>
                                <m:deg/>
                                <m:e>
                                  <m:r>
                                    <a:rPr lang="en-US" altLang="ja-JP" sz="2000" b="0" i="1" smtClean="0">
                                      <a:latin typeface="Cambria Math" panose="02040503050406030204" pitchFamily="18" charset="0"/>
                                    </a:rPr>
                                    <m:t>𝑛</m:t>
                                  </m:r>
                                </m:e>
                              </m:rad>
                              <m:r>
                                <a:rPr lang="en-US" altLang="ja-JP" sz="2000" i="1">
                                  <a:latin typeface="Cambria Math" panose="02040503050406030204" pitchFamily="18" charset="0"/>
                                </a:rPr>
                                <m:t>)</m:t>
                              </m:r>
                            </m:oMath>
                          </a14:m>
                          <a:r>
                            <a:rPr lang="ja-JP" altLang="en-US" sz="2000" dirty="0"/>
                            <a:t>ラウンドかかる</a:t>
                          </a:r>
                          <a:endParaRPr kumimoji="1" lang="ja-JP" altLang="en-US" sz="2000" dirty="0"/>
                        </a:p>
                      </a:txBody>
                      <a:tcPr/>
                    </a:tc>
                    <a:extLst>
                      <a:ext uri="{0D108BD9-81ED-4DB2-BD59-A6C34878D82A}">
                        <a16:rowId xmlns:a16="http://schemas.microsoft.com/office/drawing/2014/main" val="376190136"/>
                      </a:ext>
                    </a:extLst>
                  </a:tr>
                  <a:tr h="370840">
                    <a:tc>
                      <a:txBody>
                        <a:bodyPr/>
                        <a:lstStyle/>
                        <a:p>
                          <a:pPr algn="ctr"/>
                          <a:r>
                            <a:rPr kumimoji="1" lang="en-US" altLang="ja-JP" sz="2000" dirty="0"/>
                            <a:t>3</a:t>
                          </a:r>
                          <a:endParaRPr kumimoji="1" lang="ja-JP" altLang="en-US" sz="2000" dirty="0"/>
                        </a:p>
                      </a:txBody>
                      <a:tcPr/>
                    </a:tc>
                    <a:tc>
                      <a:txBody>
                        <a:bodyPr/>
                        <a:lstStyle/>
                        <a:p>
                          <a:pPr algn="ctr"/>
                          <a14:m>
                            <m:oMath xmlns:m="http://schemas.openxmlformats.org/officeDocument/2006/math">
                              <m:acc>
                                <m:accPr>
                                  <m:chr m:val="̃"/>
                                  <m:ctrlPr>
                                    <a:rPr lang="en-US" altLang="ja-JP" sz="2000" i="1" smtClean="0">
                                      <a:latin typeface="Cambria Math" panose="02040503050406030204" pitchFamily="18" charset="0"/>
                                      <a:ea typeface="Cambria Math" panose="02040503050406030204" pitchFamily="18" charset="0"/>
                                    </a:rPr>
                                  </m:ctrlPr>
                                </m:accPr>
                                <m:e>
                                  <m:r>
                                    <m:rPr>
                                      <m:sty m:val="p"/>
                                    </m:rPr>
                                    <a:rPr lang="el-GR" altLang="ja-JP" sz="2000" i="1">
                                      <a:latin typeface="Cambria Math" panose="02040503050406030204" pitchFamily="18" charset="0"/>
                                      <a:ea typeface="Cambria Math" panose="02040503050406030204" pitchFamily="18" charset="0"/>
                                    </a:rPr>
                                    <m:t>Ω</m:t>
                                  </m:r>
                                </m:e>
                              </m:acc>
                              <m:r>
                                <a:rPr lang="en-US" altLang="ja-JP" sz="2000" i="1">
                                  <a:latin typeface="Cambria Math" panose="02040503050406030204" pitchFamily="18" charset="0"/>
                                </a:rPr>
                                <m:t>(</m:t>
                              </m:r>
                              <m:r>
                                <a:rPr lang="en-US" altLang="ja-JP" sz="2000" i="1">
                                  <a:latin typeface="Cambria Math" panose="02040503050406030204" pitchFamily="18" charset="0"/>
                                </a:rPr>
                                <m:t>𝑛</m:t>
                              </m:r>
                              <m:r>
                                <a:rPr lang="en-US" altLang="ja-JP" sz="2000" i="1">
                                  <a:latin typeface="Cambria Math" panose="02040503050406030204" pitchFamily="18" charset="0"/>
                                </a:rPr>
                                <m:t>)</m:t>
                              </m:r>
                            </m:oMath>
                          </a14:m>
                          <a:r>
                            <a:rPr lang="ja-JP" altLang="en-US" sz="2000" dirty="0"/>
                            <a:t>ラウンドかかる</a:t>
                          </a:r>
                          <a:endParaRPr kumimoji="1" lang="ja-JP" altLang="en-US" sz="2000"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4</m:t>
                                </m:r>
                                <m:r>
                                  <a:rPr kumimoji="1" lang="en-US" altLang="ja-JP" sz="2000" b="0" i="1" smtClean="0">
                                    <a:latin typeface="Cambria Math" panose="02040503050406030204" pitchFamily="18" charset="0"/>
                                  </a:rPr>
                                  <m:t>𝑙</m:t>
                                </m:r>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rPr>
                                  <m:t>𝑙</m:t>
                                </m:r>
                                <m:r>
                                  <a:rPr kumimoji="1" lang="en-US" altLang="ja-JP" sz="2000" b="0" i="1" smtClean="0">
                                    <a:latin typeface="Cambria Math" panose="02040503050406030204" pitchFamily="18" charset="0"/>
                                    <a:ea typeface="Cambria Math" panose="02040503050406030204" pitchFamily="18" charset="0"/>
                                  </a:rPr>
                                  <m:t>≥1</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14:m>
                            <m:oMath xmlns:m="http://schemas.openxmlformats.org/officeDocument/2006/math">
                              <m:acc>
                                <m:accPr>
                                  <m:chr m:val="̃"/>
                                  <m:ctrlPr>
                                    <a:rPr lang="en-US" altLang="ja-JP" sz="2000" i="1" smtClean="0">
                                      <a:latin typeface="Cambria Math" panose="02040503050406030204" pitchFamily="18" charset="0"/>
                                      <a:ea typeface="Cambria Math" panose="02040503050406030204" pitchFamily="18" charset="0"/>
                                    </a:rPr>
                                  </m:ctrlPr>
                                </m:accPr>
                                <m:e>
                                  <m:r>
                                    <m:rPr>
                                      <m:sty m:val="p"/>
                                    </m:rPr>
                                    <a:rPr lang="el-GR" altLang="ja-JP" sz="2000" i="1">
                                      <a:latin typeface="Cambria Math" panose="02040503050406030204" pitchFamily="18" charset="0"/>
                                      <a:ea typeface="Cambria Math" panose="02040503050406030204" pitchFamily="18" charset="0"/>
                                    </a:rPr>
                                    <m:t>Ω</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sSup>
                                <m:sSupPr>
                                  <m:ctrlPr>
                                    <a:rPr lang="ja-JP" altLang="en-US" sz="2000" i="1" dirty="0" smtClean="0">
                                      <a:latin typeface="Cambria Math" panose="02040503050406030204" pitchFamily="18" charset="0"/>
                                    </a:rPr>
                                  </m:ctrlPr>
                                </m:sSupPr>
                                <m:e>
                                  <m:r>
                                    <a:rPr lang="en-US" altLang="ja-JP" sz="2000" b="0" i="1" dirty="0" smtClean="0">
                                      <a:latin typeface="Cambria Math" panose="02040503050406030204" pitchFamily="18" charset="0"/>
                                    </a:rPr>
                                    <m:t>𝑛</m:t>
                                  </m:r>
                                </m:e>
                                <m:sup>
                                  <m:r>
                                    <a:rPr lang="en-US" altLang="ja-JP" sz="2000" b="0" i="1" dirty="0" smtClean="0">
                                      <a:latin typeface="Cambria Math" panose="02040503050406030204" pitchFamily="18" charset="0"/>
                                    </a:rPr>
                                    <m:t>2 − </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1</m:t>
                                      </m:r>
                                    </m:num>
                                    <m:den>
                                      <m:r>
                                        <a:rPr lang="en-US" altLang="ja-JP" sz="2000" b="0" i="1" dirty="0" smtClean="0">
                                          <a:latin typeface="Cambria Math" panose="02040503050406030204" pitchFamily="18" charset="0"/>
                                        </a:rPr>
                                        <m:t>𝑙</m:t>
                                      </m:r>
                                      <m:r>
                                        <a:rPr lang="en-US" altLang="ja-JP" sz="2000" b="0" i="1" dirty="0" smtClean="0">
                                          <a:latin typeface="Cambria Math" panose="02040503050406030204" pitchFamily="18" charset="0"/>
                                        </a:rPr>
                                        <m:t>+1</m:t>
                                      </m:r>
                                    </m:den>
                                  </m:f>
                                </m:sup>
                              </m:sSup>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𝑙</m:t>
                              </m:r>
                              <m:r>
                                <a:rPr lang="en-US" altLang="ja-JP" sz="2000" i="1">
                                  <a:latin typeface="Cambria Math" panose="02040503050406030204" pitchFamily="18" charset="0"/>
                                </a:rPr>
                                <m:t>)</m:t>
                              </m:r>
                            </m:oMath>
                          </a14:m>
                          <a:r>
                            <a:rPr lang="ja-JP" altLang="en-US" sz="2000" dirty="0"/>
                            <a:t>ラウンドかかる</a:t>
                          </a:r>
                          <a:endParaRPr kumimoji="1" lang="ja-JP" altLang="en-US" sz="2000"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1052021007"/>
                  </p:ext>
                </p:extLst>
              </p:nvPr>
            </p:nvGraphicFramePr>
            <p:xfrm>
              <a:off x="862894" y="2371439"/>
              <a:ext cx="7418212" cy="2115122"/>
            </p:xfrm>
            <a:graphic>
              <a:graphicData uri="http://schemas.openxmlformats.org/drawingml/2006/table">
                <a:tbl>
                  <a:tblPr firstRow="1" bandRow="1">
                    <a:tableStyleId>{8A107856-5554-42FB-B03E-39F5DBC370BA}</a:tableStyleId>
                  </a:tblPr>
                  <a:tblGrid>
                    <a:gridCol w="3709106">
                      <a:extLst>
                        <a:ext uri="{9D8B030D-6E8A-4147-A177-3AD203B41FA5}">
                          <a16:colId xmlns:a16="http://schemas.microsoft.com/office/drawing/2014/main" val="1400208571"/>
                        </a:ext>
                      </a:extLst>
                    </a:gridCol>
                    <a:gridCol w="3709106">
                      <a:extLst>
                        <a:ext uri="{9D8B030D-6E8A-4147-A177-3AD203B41FA5}">
                          <a16:colId xmlns:a16="http://schemas.microsoft.com/office/drawing/2014/main" val="4001238910"/>
                        </a:ext>
                      </a:extLst>
                    </a:gridCol>
                  </a:tblGrid>
                  <a:tr h="396240">
                    <a:tc>
                      <a:txBody>
                        <a:bodyPr/>
                        <a:lstStyle/>
                        <a:p>
                          <a:endParaRPr lang="ja-JP"/>
                        </a:p>
                      </a:txBody>
                      <a:tcPr>
                        <a:blipFill>
                          <a:blip r:embed="rId4"/>
                          <a:stretch>
                            <a:fillRect l="-164" t="-9231" r="-100328" b="-461538"/>
                          </a:stretch>
                        </a:blipFill>
                      </a:tcPr>
                    </a:tc>
                    <a:tc>
                      <a:txBody>
                        <a:bodyPr/>
                        <a:lstStyle/>
                        <a:p>
                          <a:pPr algn="ctr"/>
                          <a:r>
                            <a:rPr kumimoji="1" lang="ja-JP" altLang="en-US" sz="2000" dirty="0"/>
                            <a:t>複雑性</a:t>
                          </a:r>
                        </a:p>
                      </a:txBody>
                      <a:tcPr/>
                    </a:tc>
                    <a:extLst>
                      <a:ext uri="{0D108BD9-81ED-4DB2-BD59-A6C34878D82A}">
                        <a16:rowId xmlns:a16="http://schemas.microsoft.com/office/drawing/2014/main" val="3114963269"/>
                      </a:ext>
                    </a:extLst>
                  </a:tr>
                  <a:tr h="396240">
                    <a:tc>
                      <a:txBody>
                        <a:bodyPr/>
                        <a:lstStyle/>
                        <a:p>
                          <a:pPr algn="ctr"/>
                          <a:r>
                            <a:rPr kumimoji="1" lang="en-US" altLang="ja-JP" sz="2000" dirty="0"/>
                            <a:t>(1)</a:t>
                          </a:r>
                          <a:endParaRPr kumimoji="1" lang="ja-JP" altLang="en-US" sz="2000" dirty="0"/>
                        </a:p>
                      </a:txBody>
                      <a:tcPr/>
                    </a:tc>
                    <a:tc>
                      <a:txBody>
                        <a:bodyPr/>
                        <a:lstStyle/>
                        <a:p>
                          <a:endParaRPr lang="ja-JP"/>
                        </a:p>
                      </a:txBody>
                      <a:tcPr>
                        <a:blipFill>
                          <a:blip r:embed="rId4"/>
                          <a:stretch>
                            <a:fillRect l="-100164" t="-109231" r="-328" b="-361538"/>
                          </a:stretch>
                        </a:blipFill>
                      </a:tcPr>
                    </a:tc>
                    <a:extLst>
                      <a:ext uri="{0D108BD9-81ED-4DB2-BD59-A6C34878D82A}">
                        <a16:rowId xmlns:a16="http://schemas.microsoft.com/office/drawing/2014/main" val="3240038871"/>
                      </a:ext>
                    </a:extLst>
                  </a:tr>
                  <a:tr h="405892">
                    <a:tc>
                      <a:txBody>
                        <a:bodyPr/>
                        <a:lstStyle/>
                        <a:p>
                          <a:pPr algn="ctr"/>
                          <a:r>
                            <a:rPr kumimoji="1" lang="en-US" altLang="ja-JP" sz="2000" dirty="0"/>
                            <a:t>2</a:t>
                          </a:r>
                          <a:endParaRPr kumimoji="1" lang="ja-JP" altLang="en-US" sz="2000" dirty="0"/>
                        </a:p>
                      </a:txBody>
                      <a:tcPr/>
                    </a:tc>
                    <a:tc>
                      <a:txBody>
                        <a:bodyPr/>
                        <a:lstStyle/>
                        <a:p>
                          <a:endParaRPr lang="ja-JP"/>
                        </a:p>
                      </a:txBody>
                      <a:tcPr>
                        <a:blipFill>
                          <a:blip r:embed="rId4"/>
                          <a:stretch>
                            <a:fillRect l="-100164" t="-202985" r="-328" b="-250746"/>
                          </a:stretch>
                        </a:blipFill>
                      </a:tcPr>
                    </a:tc>
                    <a:extLst>
                      <a:ext uri="{0D108BD9-81ED-4DB2-BD59-A6C34878D82A}">
                        <a16:rowId xmlns:a16="http://schemas.microsoft.com/office/drawing/2014/main" val="376190136"/>
                      </a:ext>
                    </a:extLst>
                  </a:tr>
                  <a:tr h="405892">
                    <a:tc>
                      <a:txBody>
                        <a:bodyPr/>
                        <a:lstStyle/>
                        <a:p>
                          <a:pPr algn="ctr"/>
                          <a:r>
                            <a:rPr kumimoji="1" lang="en-US" altLang="ja-JP" sz="2000" dirty="0"/>
                            <a:t>3</a:t>
                          </a:r>
                          <a:endParaRPr kumimoji="1" lang="ja-JP" altLang="en-US" sz="2000" dirty="0"/>
                        </a:p>
                      </a:txBody>
                      <a:tcPr/>
                    </a:tc>
                    <a:tc>
                      <a:txBody>
                        <a:bodyPr/>
                        <a:lstStyle/>
                        <a:p>
                          <a:endParaRPr lang="ja-JP"/>
                        </a:p>
                      </a:txBody>
                      <a:tcPr>
                        <a:blipFill>
                          <a:blip r:embed="rId4"/>
                          <a:stretch>
                            <a:fillRect l="-100164" t="-307576" r="-328" b="-154545"/>
                          </a:stretch>
                        </a:blipFill>
                      </a:tcPr>
                    </a:tc>
                    <a:extLst>
                      <a:ext uri="{0D108BD9-81ED-4DB2-BD59-A6C34878D82A}">
                        <a16:rowId xmlns:a16="http://schemas.microsoft.com/office/drawing/2014/main" val="261455503"/>
                      </a:ext>
                    </a:extLst>
                  </a:tr>
                  <a:tr h="510858">
                    <a:tc>
                      <a:txBody>
                        <a:bodyPr/>
                        <a:lstStyle/>
                        <a:p>
                          <a:endParaRPr lang="ja-JP"/>
                        </a:p>
                      </a:txBody>
                      <a:tcPr>
                        <a:blipFill>
                          <a:blip r:embed="rId4"/>
                          <a:stretch>
                            <a:fillRect l="-164" t="-320238" r="-100328" b="-21429"/>
                          </a:stretch>
                        </a:blipFill>
                      </a:tcPr>
                    </a:tc>
                    <a:tc>
                      <a:txBody>
                        <a:bodyPr/>
                        <a:lstStyle/>
                        <a:p>
                          <a:endParaRPr lang="ja-JP"/>
                        </a:p>
                      </a:txBody>
                      <a:tcPr>
                        <a:blipFill>
                          <a:blip r:embed="rId4"/>
                          <a:stretch>
                            <a:fillRect l="-100164" t="-320238" r="-328" b="-21429"/>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5860380"/>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r>
                  <a:rPr lang="en-US" altLang="ja-JP" dirty="0"/>
                  <a:t>(</a:t>
                </a:r>
                <a:r>
                  <a:rPr lang="ja-JP" altLang="en-US" dirty="0"/>
                  <a:t>例えば</a:t>
                </a:r>
                <a:br>
                  <a:rPr lang="en-US" altLang="ja-JP" dirty="0"/>
                </a:br>
                <a:r>
                  <a:rPr lang="ja-JP" altLang="en-US" dirty="0"/>
                  <a:t>「グラフ中に与えられている独立点集合が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4" name="図 3">
            <a:extLst>
              <a:ext uri="{FF2B5EF4-FFF2-40B4-BE49-F238E27FC236}">
                <a16:creationId xmlns:a16="http://schemas.microsoft.com/office/drawing/2014/main" id="{6297C1C2-C8FF-43CF-BA7C-1346C66544A1}"/>
              </a:ext>
            </a:extLst>
          </p:cNvPr>
          <p:cNvPicPr>
            <a:picLocks noChangeAspect="1"/>
          </p:cNvPicPr>
          <p:nvPr/>
        </p:nvPicPr>
        <p:blipFill>
          <a:blip r:embed="rId5"/>
          <a:stretch>
            <a:fillRect/>
          </a:stretch>
        </p:blipFill>
        <p:spPr>
          <a:xfrm>
            <a:off x="5176029" y="0"/>
            <a:ext cx="3967971" cy="2975978"/>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6" name="図 5">
            <a:extLst>
              <a:ext uri="{FF2B5EF4-FFF2-40B4-BE49-F238E27FC236}">
                <a16:creationId xmlns:a16="http://schemas.microsoft.com/office/drawing/2014/main" id="{746BB9CE-50C4-4D15-9EDA-8B3423C01670}"/>
              </a:ext>
            </a:extLst>
          </p:cNvPr>
          <p:cNvPicPr>
            <a:picLocks noChangeAspect="1"/>
          </p:cNvPicPr>
          <p:nvPr/>
        </p:nvPicPr>
        <p:blipFill>
          <a:blip r:embed="rId8"/>
          <a:stretch>
            <a:fillRect/>
          </a:stretch>
        </p:blipFill>
        <p:spPr>
          <a:xfrm>
            <a:off x="5181299"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E4813BDE-BA39-4FE5-8129-E9B4642AA0E2}"/>
              </a:ext>
            </a:extLst>
          </p:cNvPr>
          <p:cNvPicPr>
            <a:picLocks noChangeAspect="1"/>
          </p:cNvPicPr>
          <p:nvPr/>
        </p:nvPicPr>
        <p:blipFill>
          <a:blip r:embed="rId9"/>
          <a:stretch>
            <a:fillRect/>
          </a:stretch>
        </p:blipFill>
        <p:spPr>
          <a:xfrm>
            <a:off x="5180343" y="-296"/>
            <a:ext cx="3968365" cy="2976274"/>
          </a:xfrm>
          <a:prstGeom prst="rect">
            <a:avLst/>
          </a:prstGeom>
        </p:spPr>
      </p:pic>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396649" cy="646331"/>
              </a:xfrm>
              <a:prstGeom prst="rect">
                <a:avLst/>
              </a:prstGeom>
              <a:noFill/>
            </p:spPr>
            <p:txBody>
              <a:bodyPr wrap="square" rtlCol="0">
                <a:spAutoFit/>
              </a:bodyPr>
              <a:lstStyle/>
              <a:p>
                <a:r>
                  <a:rPr kumimoji="1" lang="en-US" altLang="ja-JP" dirty="0"/>
                  <a:t>(</a:t>
                </a:r>
                <a:r>
                  <a:rPr kumimoji="1" lang="ja-JP" altLang="en-US" dirty="0"/>
                  <a:t>例えば</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=1</m:t>
                    </m:r>
                  </m:oMath>
                </a14:m>
                <a:r>
                  <a:rPr kumimoji="1" lang="ja-JP" altLang="en-US" dirty="0"/>
                  <a:t>ならば</a:t>
                </a:r>
                <a:br>
                  <a:rPr kumimoji="1" lang="en-US" altLang="ja-JP" dirty="0"/>
                </a:br>
                <a:r>
                  <a:rPr kumimoji="1" lang="ja-JP" altLang="en-US" dirty="0"/>
                  <a:t>ここに辺を追加</a:t>
                </a:r>
                <a:r>
                  <a:rPr kumimoji="1" lang="en-US" altLang="ja-JP" dirty="0"/>
                  <a:t>)</a:t>
                </a:r>
                <a:endParaRPr kumimoji="1" lang="ja-JP" altLang="en-US"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396649" cy="646331"/>
              </a:xfrm>
              <a:prstGeom prst="rect">
                <a:avLst/>
              </a:prstGeom>
              <a:blipFill>
                <a:blip r:embed="rId9"/>
                <a:stretch>
                  <a:fillRect l="-2036" t="-3774"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753232" cy="646331"/>
              </a:xfrm>
              <a:prstGeom prst="rect">
                <a:avLst/>
              </a:prstGeom>
            </p:spPr>
            <p:txBody>
              <a:bodyPr wrap="square">
                <a:spAutoFit/>
              </a:bodyPr>
              <a:lstStyle/>
              <a:p>
                <a:r>
                  <a:rPr lang="en-US" altLang="ja-JP" dirty="0"/>
                  <a:t>(</a:t>
                </a:r>
                <a:r>
                  <a:rPr lang="ja-JP" altLang="en-US" dirty="0"/>
                  <a:t>例えば</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3</m:t>
                        </m:r>
                      </m:sub>
                    </m:sSub>
                    <m:r>
                      <a:rPr lang="en-US" altLang="ja-JP" i="1">
                        <a:latin typeface="Cambria Math" panose="02040503050406030204" pitchFamily="18" charset="0"/>
                      </a:rPr>
                      <m:t>=1</m:t>
                    </m:r>
                  </m:oMath>
                </a14:m>
                <a:r>
                  <a:rPr lang="ja-JP" altLang="en-US" dirty="0"/>
                  <a:t>ならば</a:t>
                </a:r>
                <a:br>
                  <a:rPr lang="en-US" altLang="ja-JP" dirty="0"/>
                </a:br>
                <a:r>
                  <a:rPr lang="ja-JP" altLang="en-US" dirty="0"/>
                  <a:t>ここに辺と頂点を追加</a:t>
                </a:r>
                <a:r>
                  <a:rPr lang="en-US" altLang="ja-JP" dirty="0"/>
                  <a:t>)</a:t>
                </a:r>
                <a:endParaRPr lang="ja-JP" altLang="en-US"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753232" cy="646331"/>
              </a:xfrm>
              <a:prstGeom prst="rect">
                <a:avLst/>
              </a:prstGeom>
              <a:blipFill>
                <a:blip r:embed="rId10"/>
                <a:stretch>
                  <a:fillRect l="-1770" t="-2830"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673482B0-F142-4C14-9464-ECC65FBFA8EB}"/>
              </a:ext>
            </a:extLst>
          </p:cNvPr>
          <p:cNvPicPr>
            <a:picLocks noChangeAspect="1"/>
          </p:cNvPicPr>
          <p:nvPr/>
        </p:nvPicPr>
        <p:blipFill>
          <a:blip r:embed="rId12"/>
          <a:stretch>
            <a:fillRect/>
          </a:stretch>
        </p:blipFill>
        <p:spPr>
          <a:xfrm>
            <a:off x="5180343" y="-296"/>
            <a:ext cx="3968365" cy="2976274"/>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698420" cy="646331"/>
              </a:xfrm>
              <a:prstGeom prst="rect">
                <a:avLst/>
              </a:prstGeom>
              <a:noFill/>
            </p:spPr>
            <p:txBody>
              <a:bodyPr wrap="square" rtlCol="0">
                <a:spAutoFit/>
              </a:bodyPr>
              <a:lstStyle/>
              <a:p>
                <a:r>
                  <a:rPr kumimoji="1" lang="en-US" altLang="ja-JP" dirty="0"/>
                  <a:t>(</a:t>
                </a:r>
                <a:r>
                  <a:rPr kumimoji="1" lang="ja-JP" altLang="en-US" dirty="0"/>
                  <a:t>例えば</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=1</m:t>
                    </m:r>
                  </m:oMath>
                </a14:m>
                <a:r>
                  <a:rPr kumimoji="1" lang="ja-JP" altLang="en-US" dirty="0"/>
                  <a:t>ならば</a:t>
                </a:r>
                <a:br>
                  <a:rPr kumimoji="1" lang="en-US" altLang="ja-JP" dirty="0"/>
                </a:br>
                <a:r>
                  <a:rPr kumimoji="1" lang="ja-JP" altLang="en-US" dirty="0"/>
                  <a:t>ここに辺を追加</a:t>
                </a:r>
                <a:r>
                  <a:rPr kumimoji="1" lang="en-US" altLang="ja-JP" dirty="0"/>
                  <a:t>)</a:t>
                </a:r>
                <a:endParaRPr kumimoji="1" lang="ja-JP" altLang="en-US"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698420" cy="646331"/>
              </a:xfrm>
              <a:prstGeom prst="rect">
                <a:avLst/>
              </a:prstGeom>
              <a:blipFill>
                <a:blip r:embed="rId10"/>
                <a:stretch>
                  <a:fillRect l="-1806" t="-3774" b="-15094"/>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753232" cy="646331"/>
              </a:xfrm>
              <a:prstGeom prst="rect">
                <a:avLst/>
              </a:prstGeom>
            </p:spPr>
            <p:txBody>
              <a:bodyPr wrap="square">
                <a:spAutoFit/>
              </a:bodyPr>
              <a:lstStyle/>
              <a:p>
                <a:r>
                  <a:rPr lang="en-US" altLang="ja-JP" dirty="0"/>
                  <a:t>(</a:t>
                </a:r>
                <a:r>
                  <a:rPr lang="ja-JP" altLang="en-US" dirty="0"/>
                  <a:t>例えば</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3</m:t>
                        </m:r>
                      </m:sub>
                    </m:sSub>
                    <m:r>
                      <a:rPr lang="en-US" altLang="ja-JP" i="1">
                        <a:latin typeface="Cambria Math" panose="02040503050406030204" pitchFamily="18" charset="0"/>
                      </a:rPr>
                      <m:t>=1</m:t>
                    </m:r>
                  </m:oMath>
                </a14:m>
                <a:r>
                  <a:rPr lang="ja-JP" altLang="en-US" dirty="0"/>
                  <a:t>ならば</a:t>
                </a:r>
                <a:br>
                  <a:rPr lang="en-US" altLang="ja-JP" dirty="0"/>
                </a:br>
                <a:r>
                  <a:rPr lang="ja-JP" altLang="en-US" dirty="0"/>
                  <a:t>ここに辺と頂点を追加</a:t>
                </a:r>
                <a:r>
                  <a:rPr lang="en-US" altLang="ja-JP" dirty="0"/>
                  <a:t>)</a:t>
                </a:r>
                <a:endParaRPr lang="ja-JP" altLang="en-US"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753232" cy="646331"/>
              </a:xfrm>
              <a:prstGeom prst="rect">
                <a:avLst/>
              </a:prstGeom>
              <a:blipFill>
                <a:blip r:embed="rId12"/>
                <a:stretch>
                  <a:fillRect l="-1770" t="-2830" b="-15094"/>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D9980FEF-AC50-41F6-A3C4-3387B81539F6}"/>
              </a:ext>
            </a:extLst>
          </p:cNvPr>
          <p:cNvPicPr>
            <a:picLocks noChangeAspect="1"/>
          </p:cNvPicPr>
          <p:nvPr/>
        </p:nvPicPr>
        <p:blipFill>
          <a:blip r:embed="rId13"/>
          <a:stretch>
            <a:fillRect/>
          </a:stretch>
        </p:blipFill>
        <p:spPr>
          <a:xfrm>
            <a:off x="5180343" y="-296"/>
            <a:ext cx="3968365" cy="2976274"/>
          </a:xfrm>
          <a:prstGeom prst="rect">
            <a:avLst/>
          </a:prstGeom>
        </p:spPr>
      </p:pic>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A871FF1-7585-4DB0-BE35-93048C297EF8}"/>
              </a:ext>
            </a:extLst>
          </p:cNvPr>
          <p:cNvPicPr>
            <a:picLocks noChangeAspect="1"/>
          </p:cNvPicPr>
          <p:nvPr/>
        </p:nvPicPr>
        <p:blipFill>
          <a:blip r:embed="rId9"/>
          <a:stretch>
            <a:fillRect/>
          </a:stretch>
        </p:blipFill>
        <p:spPr>
          <a:xfrm>
            <a:off x="5167886" y="1"/>
            <a:ext cx="3971144" cy="2978358"/>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347117" cy="400110"/>
          </a:xfrm>
          <a:prstGeom prst="rect">
            <a:avLst/>
          </a:prstGeom>
        </p:spPr>
        <p:txBody>
          <a:bodyPr wrap="none">
            <a:spAutoFit/>
          </a:bodyPr>
          <a:lstStyle/>
          <a:p>
            <a:r>
              <a:rPr lang="en-US" altLang="ja-JP" sz="2000" dirty="0"/>
              <a:t>:</a:t>
            </a:r>
            <a:r>
              <a:rPr lang="ja-JP" altLang="en-US" sz="2000" dirty="0"/>
              <a:t>独立点集合の頂点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57D3D9-4806-4453-916E-D37FFEB67C92}"/>
                  </a:ext>
                </a:extLst>
              </p:cNvPr>
              <p:cNvSpPr/>
              <p:nvPr/>
            </p:nvSpPr>
            <p:spPr>
              <a:xfrm>
                <a:off x="3611874" y="887515"/>
                <a:ext cx="4236297" cy="825274"/>
              </a:xfrm>
              <a:prstGeom prst="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交叉判定インスタンス</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は</a:t>
                </a:r>
                <a14:m>
                  <m:oMath xmlns:m="http://schemas.openxmlformats.org/officeDocument/2006/math">
                    <m:r>
                      <a:rPr lang="en-US" altLang="ja-JP" i="1" dirty="0">
                        <a:latin typeface="Cambria Math" panose="02040503050406030204" pitchFamily="18" charset="0"/>
                      </a:rPr>
                      <m:t>𝑁</m:t>
                    </m:r>
                    <m:r>
                      <a:rPr lang="en-US" altLang="ja-JP" i="1" dirty="0">
                        <a:latin typeface="Cambria Math" panose="02040503050406030204" pitchFamily="18" charset="0"/>
                      </a:rPr>
                      <m:t>×</m:t>
                    </m:r>
                    <m:r>
                      <a:rPr lang="en-US" altLang="ja-JP" i="1" dirty="0">
                        <a:latin typeface="Cambria Math" panose="02040503050406030204" pitchFamily="18" charset="0"/>
                      </a:rPr>
                      <m:t>𝑁</m:t>
                    </m:r>
                  </m:oMath>
                </a14:m>
                <a:r>
                  <a:rPr lang="ja-JP" altLang="en-US" dirty="0"/>
                  <a:t>の</a:t>
                </a:r>
                <a:br>
                  <a:rPr lang="en-US" altLang="ja-JP" dirty="0"/>
                </a:br>
                <a:r>
                  <a:rPr lang="en-US" altLang="ja-JP" dirty="0"/>
                  <a:t>2</a:t>
                </a:r>
                <a:r>
                  <a:rPr lang="ja-JP" altLang="en-US" dirty="0"/>
                  <a:t>次元の要素でインデックス付けされる</a:t>
                </a:r>
                <a:endParaRPr lang="en-US" altLang="ja-JP" dirty="0"/>
              </a:p>
            </p:txBody>
          </p:sp>
        </mc:Choice>
        <mc:Fallback xmlns="">
          <p:sp>
            <p:nvSpPr>
              <p:cNvPr id="11" name="正方形/長方形 10">
                <a:extLst>
                  <a:ext uri="{FF2B5EF4-FFF2-40B4-BE49-F238E27FC236}">
                    <a16:creationId xmlns:a16="http://schemas.microsoft.com/office/drawing/2014/main" id="{DC57D3D9-4806-4453-916E-D37FFEB67C92}"/>
                  </a:ext>
                </a:extLst>
              </p:cNvPr>
              <p:cNvSpPr>
                <a:spLocks noRot="1" noChangeAspect="1" noMove="1" noResize="1" noEditPoints="1" noAdjustHandles="1" noChangeArrowheads="1" noChangeShapeType="1" noTextEdit="1"/>
              </p:cNvSpPr>
              <p:nvPr/>
            </p:nvSpPr>
            <p:spPr>
              <a:xfrm>
                <a:off x="3611874" y="887515"/>
                <a:ext cx="4236297" cy="825274"/>
              </a:xfrm>
              <a:prstGeom prst="rect">
                <a:avLst/>
              </a:prstGeom>
              <a:blipFill>
                <a:blip r:embed="rId37"/>
                <a:stretch>
                  <a:fillRect l="-857" r="-71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i="1">
                              <a:solidFill>
                                <a:schemeClr val="bg1"/>
                              </a:solidFill>
                              <a:latin typeface="Cambria Math" panose="02040503050406030204" pitchFamily="18" charset="0"/>
                            </a:rPr>
                            <m:t>𝑎</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i="1">
                              <a:solidFill>
                                <a:schemeClr val="bg1"/>
                              </a:solidFill>
                              <a:latin typeface="Cambria Math" panose="02040503050406030204" pitchFamily="18" charset="0"/>
                            </a:rPr>
                            <m:t>𝑎</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𝑐</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𝑐</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𝑏</m:t>
                          </m:r>
                        </m:e>
                        <m:sub>
                          <m:r>
                            <a:rPr lang="en-US" altLang="ja-JP" b="0" i="1" smtClean="0">
                              <a:solidFill>
                                <a:schemeClr val="bg1"/>
                              </a:solidFill>
                              <a:latin typeface="Cambria Math" panose="02040503050406030204" pitchFamily="18" charset="0"/>
                            </a:rPr>
                            <m:t>𝑖</m:t>
                          </m:r>
                        </m:sub>
                        <m:sup>
                          <m:r>
                            <a:rPr lang="en-US" altLang="ja-JP" i="1">
                              <a:solidFill>
                                <a:schemeClr val="bg1"/>
                              </a:solidFill>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solidFill>
                              <a:latin typeface="Cambria Math" panose="02040503050406030204" pitchFamily="18" charset="0"/>
                            </a:rPr>
                          </m:ctrlPr>
                        </m:sSubSupPr>
                        <m:e>
                          <m:r>
                            <a:rPr lang="en-US" altLang="ja-JP" b="0" i="1" smtClean="0">
                              <a:solidFill>
                                <a:schemeClr val="bg1"/>
                              </a:solidFill>
                              <a:latin typeface="Cambria Math" panose="02040503050406030204" pitchFamily="18" charset="0"/>
                            </a:rPr>
                            <m:t>𝑏</m:t>
                          </m:r>
                        </m:e>
                        <m:sub>
                          <m:r>
                            <a:rPr lang="en-US" altLang="ja-JP" b="0" i="1" smtClean="0">
                              <a:solidFill>
                                <a:schemeClr val="bg1"/>
                              </a:solidFill>
                              <a:latin typeface="Cambria Math" panose="02040503050406030204" pitchFamily="18" charset="0"/>
                            </a:rPr>
                            <m:t>𝑗</m:t>
                          </m:r>
                        </m:sub>
                        <m:sup>
                          <m:r>
                            <a:rPr lang="en-US" altLang="ja-JP" b="0" i="1" smtClean="0">
                              <a:solidFill>
                                <a:schemeClr val="bg1"/>
                              </a:solidFill>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rPr>
                        <m:t>𝑠</m:t>
                      </m:r>
                    </m:oMath>
                  </m:oMathPara>
                </a14:m>
                <a:endParaRPr kumimoji="1" lang="ja-JP" altLang="en-US" dirty="0">
                  <a:solidFill>
                    <a:schemeClr val="bg1"/>
                  </a:solidFill>
                </a:endParaRPr>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900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C6635-A437-4C6B-AA53-A16A3D60FB6F}"/>
              </a:ext>
            </a:extLst>
          </p:cNvPr>
          <p:cNvSpPr>
            <a:spLocks noGrp="1"/>
          </p:cNvSpPr>
          <p:nvPr>
            <p:ph type="title"/>
          </p:nvPr>
        </p:nvSpPr>
        <p:spPr/>
        <p:txBody>
          <a:bodyPr/>
          <a:lstStyle/>
          <a:p>
            <a:endParaRPr kumimoji="1" lang="ja-JP" altLang="en-US"/>
          </a:p>
        </p:txBody>
      </p:sp>
      <p:pic>
        <p:nvPicPr>
          <p:cNvPr id="4" name="図 3">
            <a:extLst>
              <a:ext uri="{FF2B5EF4-FFF2-40B4-BE49-F238E27FC236}">
                <a16:creationId xmlns:a16="http://schemas.microsoft.com/office/drawing/2014/main" id="{4FC2F498-51DE-457A-976D-A42699A63303}"/>
              </a:ext>
            </a:extLst>
          </p:cNvPr>
          <p:cNvPicPr>
            <a:picLocks noChangeAspect="1"/>
          </p:cNvPicPr>
          <p:nvPr/>
        </p:nvPicPr>
        <p:blipFill>
          <a:blip r:embed="rId2"/>
          <a:stretch>
            <a:fillRect/>
          </a:stretch>
        </p:blipFill>
        <p:spPr>
          <a:xfrm>
            <a:off x="0" y="1259870"/>
            <a:ext cx="9144000" cy="5060756"/>
          </a:xfrm>
          <a:prstGeom prst="rect">
            <a:avLst/>
          </a:prstGeom>
        </p:spPr>
      </p:pic>
    </p:spTree>
    <p:extLst>
      <p:ext uri="{BB962C8B-B14F-4D97-AF65-F5344CB8AC3E}">
        <p14:creationId xmlns:p14="http://schemas.microsoft.com/office/powerpoint/2010/main" val="419289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29" y="4712730"/>
            <a:ext cx="1566591" cy="369332"/>
          </a:xfrm>
          <a:prstGeom prst="rect">
            <a:avLst/>
          </a:prstGeom>
          <a:noFill/>
        </p:spPr>
        <p:txBody>
          <a:bodyPr wrap="square" rtlCol="0">
            <a:spAutoFit/>
          </a:bodyPr>
          <a:lstStyle/>
          <a:p>
            <a:r>
              <a:rPr lang="ja-JP" altLang="en-US" dirty="0"/>
              <a:t>入力</a:t>
            </a:r>
            <a:r>
              <a:rPr kumimoji="1" lang="ja-JP" altLang="en-US"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69" y="4686983"/>
            <a:ext cx="1566591" cy="369332"/>
          </a:xfrm>
          <a:prstGeom prst="rect">
            <a:avLst/>
          </a:prstGeom>
          <a:noFill/>
        </p:spPr>
        <p:txBody>
          <a:bodyPr wrap="square" rtlCol="0">
            <a:spAutoFit/>
          </a:bodyPr>
          <a:lstStyle/>
          <a:p>
            <a:r>
              <a:rPr lang="ja-JP" altLang="en-US" dirty="0"/>
              <a:t>独立点集合</a:t>
            </a:r>
            <a:endParaRPr kumimoji="1" lang="ja-JP" altLang="en-US"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2107164" cy="369332"/>
          </a:xfrm>
          <a:prstGeom prst="rect">
            <a:avLst/>
          </a:prstGeom>
          <a:noFill/>
        </p:spPr>
        <p:txBody>
          <a:bodyPr wrap="square" rtlCol="0">
            <a:spAutoFit/>
          </a:bodyPr>
          <a:lstStyle/>
          <a:p>
            <a:r>
              <a:rPr lang="en-US" altLang="ja-JP" dirty="0"/>
              <a:t>(</a:t>
            </a:r>
            <a:r>
              <a:rPr lang="ja-JP" altLang="en-US" dirty="0"/>
              <a:t>最大</a:t>
            </a:r>
            <a:r>
              <a:rPr lang="en-US" altLang="ja-JP" dirty="0"/>
              <a:t>)</a:t>
            </a:r>
            <a:r>
              <a:rPr lang="ja-JP" altLang="en-US" dirty="0"/>
              <a:t>独立点集合</a:t>
            </a:r>
            <a:endParaRPr kumimoji="1" lang="ja-JP" altLang="en-US"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74479"/>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xmlns="">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TotalTime>
  <Words>4121</Words>
  <Application>Microsoft Office PowerPoint</Application>
  <PresentationFormat>画面に合わせる (4:3)</PresentationFormat>
  <Paragraphs>618</Paragraphs>
  <Slides>38</Slides>
  <Notes>37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lpstr>まとめと今後の課題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179</cp:revision>
  <cp:lastPrinted>2021-02-01T15:16:58Z</cp:lastPrinted>
  <dcterms:created xsi:type="dcterms:W3CDTF">2020-12-12T15:54:29Z</dcterms:created>
  <dcterms:modified xsi:type="dcterms:W3CDTF">2021-02-09T03:10:25Z</dcterms:modified>
</cp:coreProperties>
</file>