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36" r:id="rId3"/>
    <p:sldId id="337" r:id="rId4"/>
    <p:sldId id="421" r:id="rId5"/>
    <p:sldId id="269" r:id="rId6"/>
    <p:sldId id="422" r:id="rId7"/>
    <p:sldId id="427" r:id="rId8"/>
    <p:sldId id="426" r:id="rId9"/>
    <p:sldId id="428" r:id="rId10"/>
    <p:sldId id="430" r:id="rId11"/>
    <p:sldId id="432" r:id="rId12"/>
    <p:sldId id="431" r:id="rId13"/>
    <p:sldId id="433" r:id="rId14"/>
    <p:sldId id="434" r:id="rId15"/>
    <p:sldId id="429" r:id="rId16"/>
    <p:sldId id="423" r:id="rId17"/>
    <p:sldId id="264" r:id="rId18"/>
    <p:sldId id="435" r:id="rId19"/>
    <p:sldId id="424" r:id="rId20"/>
    <p:sldId id="420" r:id="rId21"/>
    <p:sldId id="262" r:id="rId22"/>
    <p:sldId id="263" r:id="rId23"/>
    <p:sldId id="261" r:id="rId24"/>
    <p:sldId id="425"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69" autoAdjust="0"/>
  </p:normalViewPr>
  <p:slideViewPr>
    <p:cSldViewPr snapToGrid="0">
      <p:cViewPr varScale="1">
        <p:scale>
          <a:sx n="58" d="100"/>
          <a:sy n="58" d="100"/>
        </p:scale>
        <p:origin x="2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1.png"/><Relationship Id="rId17" Type="http://schemas.openxmlformats.org/officeDocument/2006/relationships/image" Target="../media/image180.png"/><Relationship Id="rId2" Type="http://schemas.openxmlformats.org/officeDocument/2006/relationships/image" Target="../media/image3.png"/><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11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100.png"/><Relationship Id="rId14" Type="http://schemas.openxmlformats.org/officeDocument/2006/relationships/image" Target="../media/image150.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29.png"/><Relationship Id="rId7" Type="http://schemas.openxmlformats.org/officeDocument/2006/relationships/image" Target="../media/image80.png"/><Relationship Id="rId12" Type="http://schemas.openxmlformats.org/officeDocument/2006/relationships/image" Target="../media/image26.png"/><Relationship Id="rId17" Type="http://schemas.openxmlformats.org/officeDocument/2006/relationships/image" Target="../media/image180.png"/><Relationship Id="rId2" Type="http://schemas.openxmlformats.org/officeDocument/2006/relationships/image" Target="../media/image3.png"/><Relationship Id="rId16" Type="http://schemas.openxmlformats.org/officeDocument/2006/relationships/image" Target="../media/image170.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31.png"/><Relationship Id="rId10" Type="http://schemas.openxmlformats.org/officeDocument/2006/relationships/image" Target="../media/image24.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png"/><Relationship Id="rId14" Type="http://schemas.openxmlformats.org/officeDocument/2006/relationships/image" Target="../media/image150.png"/><Relationship Id="rId22"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r>
              <a:rPr kumimoji="1" lang="ja-JP" altLang="en-US" dirty="0"/>
              <a:t>中間発表</a:t>
            </a:r>
          </a:p>
        </p:txBody>
      </p:sp>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a:t>
                </a:r>
                <a:br>
                  <a:rPr lang="en-US" altLang="ja-JP" dirty="0"/>
                </a:br>
                <a:r>
                  <a:rPr lang="ja-JP" altLang="en-US" dirty="0"/>
                  <a:t>解くことができる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8585"/>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問題に対する素朴なアルゴリズムは</a:t>
                </a:r>
                <a:br>
                  <a:rPr lang="en-US" altLang="ja-JP" dirty="0"/>
                </a:br>
                <a:r>
                  <a:rPr lang="ja-JP" altLang="en-US" dirty="0"/>
                  <a:t>以下のフェーズを含む</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なら状態を更新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以下のフェーズを含む</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なら状態を更新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検証問題に対する</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ラウンドアルゴリズムを提案</a:t>
                </a:r>
                <a:endParaRPr kumimoji="1" lang="en-US" altLang="ja-JP" dirty="0"/>
              </a:p>
              <a:p>
                <a:r>
                  <a:rPr lang="en-US" altLang="ja-JP" dirty="0"/>
                  <a:t>2-MIS</a:t>
                </a:r>
                <a:r>
                  <a:rPr lang="ja-JP" altLang="en-US" dirty="0"/>
                  <a:t>検証問題に対する</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ラウンドの下限を提案</a:t>
                </a:r>
                <a:endParaRPr lang="en-US" altLang="ja-JP" dirty="0"/>
              </a:p>
              <a:p>
                <a:r>
                  <a:rPr lang="en-US" altLang="ja-JP" dirty="0"/>
                  <a:t>3-MIS</a:t>
                </a:r>
                <a:r>
                  <a:rPr lang="ja-JP" altLang="en-US" dirty="0"/>
                  <a:t>検証問題に対する</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ラウンドの下限を提案</a:t>
                </a:r>
                <a:endParaRPr lang="en-US" altLang="ja-JP" dirty="0"/>
              </a:p>
              <a:p>
                <a:pPr lvl="1"/>
                <a:r>
                  <a:rPr lang="ja-JP" altLang="en-US" dirty="0"/>
                  <a:t>この下限を一般の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に応用できないか</a:t>
                </a:r>
                <a:endParaRPr lang="en-US" altLang="ja-JP" dirty="0"/>
              </a:p>
              <a:p>
                <a:endParaRPr kumimoji="1" lang="en-US" altLang="ja-JP" dirty="0"/>
              </a:p>
              <a:p>
                <a:r>
                  <a:rPr lang="ja-JP" altLang="en-US" dirty="0"/>
                  <a:t>後半の</a:t>
                </a:r>
                <a:r>
                  <a:rPr lang="en-US" altLang="ja-JP" dirty="0"/>
                  <a:t>2</a:t>
                </a:r>
                <a:r>
                  <a:rPr lang="ja-JP" altLang="en-US" dirty="0"/>
                  <a:t>つの下限の証明のアイデアは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m:t>
                      </m:r>
                      <m:r>
                        <a:rPr kumimoji="1" lang="en-US" altLang="ja-JP" sz="1600" b="0" i="1" smtClean="0">
                          <a:latin typeface="Cambria Math" panose="02040503050406030204" pitchFamily="18" charset="0"/>
                        </a:rPr>
                        <m:t>7</m:t>
                      </m:r>
                      <m:r>
                        <a:rPr kumimoji="1" lang="en-US" altLang="ja-JP" sz="1600" b="0" i="1" smtClean="0">
                          <a:latin typeface="Cambria Math" panose="02040503050406030204" pitchFamily="18" charset="0"/>
                        </a:rPr>
                        <m:t>, 9}</m:t>
                      </m:r>
                    </m:oMath>
                  </m:oMathPara>
                </a14:m>
                <a:endParaRPr kumimoji="1" lang="ja-JP" altLang="en-US" sz="1600" dirty="0"/>
              </a:p>
            </p:txBody>
          </p:sp>
        </mc:Choice>
        <mc:Fallback>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6,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証明の戦略</a:t>
            </a:r>
            <a:endParaRPr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通信複雑性下界より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十分な量の通信ができるぐらいの時間が必要</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t>Bob</a:t>
            </a:r>
            <a:r>
              <a:rPr kumimoji="1" lang="ja-JP" altLang="en-US" dirty="0"/>
              <a:t>側</a:t>
            </a:r>
          </a:p>
        </p:txBody>
      </p:sp>
    </p:spTree>
    <p:extLst>
      <p:ext uri="{BB962C8B-B14F-4D97-AF65-F5344CB8AC3E}">
        <p14:creationId xmlns:p14="http://schemas.microsoft.com/office/powerpoint/2010/main" val="253052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653F7B3-21E3-4BBF-8A3D-BCA61FFD8D45}"/>
                  </a:ext>
                </a:extLst>
              </p:cNvPr>
              <p:cNvSpPr txBox="1"/>
              <p:nvPr/>
            </p:nvSpPr>
            <p:spPr>
              <a:xfrm>
                <a:off x="2279195" y="5487392"/>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𝐴</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3" name="テキスト ボックス 2">
                <a:extLst>
                  <a:ext uri="{FF2B5EF4-FFF2-40B4-BE49-F238E27FC236}">
                    <a16:creationId xmlns:a16="http://schemas.microsoft.com/office/drawing/2014/main" id="{7653F7B3-21E3-4BBF-8A3D-BCA61FFD8D45}"/>
                  </a:ext>
                </a:extLst>
              </p:cNvPr>
              <p:cNvSpPr txBox="1">
                <a:spLocks noRot="1" noChangeAspect="1" noMove="1" noResize="1" noEditPoints="1" noAdjustHandles="1" noChangeArrowheads="1" noChangeShapeType="1" noTextEdit="1"/>
              </p:cNvSpPr>
              <p:nvPr/>
            </p:nvSpPr>
            <p:spPr>
              <a:xfrm>
                <a:off x="2279195" y="5487392"/>
                <a:ext cx="3255227" cy="457241"/>
              </a:xfrm>
              <a:prstGeom prst="rect">
                <a:avLst/>
              </a:prstGeom>
              <a:blipFill>
                <a:blip r:embed="rId21"/>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AF0222D-E33F-4EE6-84CA-A462BB83EC72}"/>
                  </a:ext>
                </a:extLst>
              </p:cNvPr>
              <p:cNvSpPr txBox="1"/>
              <p:nvPr/>
            </p:nvSpPr>
            <p:spPr>
              <a:xfrm>
                <a:off x="2279194" y="5890385"/>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𝐵</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2AF0222D-E33F-4EE6-84CA-A462BB83EC72}"/>
                  </a:ext>
                </a:extLst>
              </p:cNvPr>
              <p:cNvSpPr txBox="1">
                <a:spLocks noRot="1" noChangeAspect="1" noMove="1" noResize="1" noEditPoints="1" noAdjustHandles="1" noChangeArrowheads="1" noChangeShapeType="1" noTextEdit="1"/>
              </p:cNvSpPr>
              <p:nvPr/>
            </p:nvSpPr>
            <p:spPr>
              <a:xfrm>
                <a:off x="2279194" y="5890385"/>
                <a:ext cx="3255227" cy="457241"/>
              </a:xfrm>
              <a:prstGeom prst="rect">
                <a:avLst/>
              </a:prstGeom>
              <a:blipFill>
                <a:blip r:embed="rId22"/>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5D08818-E00B-4BA9-82AB-A994EF68A3FF}"/>
                  </a:ext>
                </a:extLst>
              </p:cNvPr>
              <p:cNvSpPr txBox="1"/>
              <p:nvPr/>
            </p:nvSpPr>
            <p:spPr>
              <a:xfrm>
                <a:off x="1312693" y="2589894"/>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5D08818-E00B-4BA9-82AB-A994EF68A3FF}"/>
                  </a:ext>
                </a:extLst>
              </p:cNvPr>
              <p:cNvSpPr txBox="1">
                <a:spLocks noRot="1" noChangeAspect="1" noMove="1" noResize="1" noEditPoints="1" noAdjustHandles="1" noChangeArrowheads="1" noChangeShapeType="1" noTextEdit="1"/>
              </p:cNvSpPr>
              <p:nvPr/>
            </p:nvSpPr>
            <p:spPr>
              <a:xfrm>
                <a:off x="1312693" y="2589894"/>
                <a:ext cx="1061848"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7B4A9DF-61B6-40BF-A995-8538BB7DFEEE}"/>
                  </a:ext>
                </a:extLst>
              </p:cNvPr>
              <p:cNvSpPr txBox="1"/>
              <p:nvPr/>
            </p:nvSpPr>
            <p:spPr>
              <a:xfrm>
                <a:off x="6948746" y="2598915"/>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2</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27B4A9DF-61B6-40BF-A995-8538BB7DFEEE}"/>
                  </a:ext>
                </a:extLst>
              </p:cNvPr>
              <p:cNvSpPr txBox="1">
                <a:spLocks noRot="1" noChangeAspect="1" noMove="1" noResize="1" noEditPoints="1" noAdjustHandles="1" noChangeArrowheads="1" noChangeShapeType="1" noTextEdit="1"/>
              </p:cNvSpPr>
              <p:nvPr/>
            </p:nvSpPr>
            <p:spPr>
              <a:xfrm>
                <a:off x="6948746" y="2598915"/>
                <a:ext cx="1061848" cy="707886"/>
              </a:xfrm>
              <a:prstGeom prst="rect">
                <a:avLst/>
              </a:prstGeom>
              <a:blipFill>
                <a:blip r:embed="rId2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0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01573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344076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最大独立集合問題の分散複雑性</a:t>
                </a:r>
                <a:endParaRPr lang="en-US" altLang="ja-JP" dirty="0"/>
              </a:p>
              <a:p>
                <a:pPr lvl="1"/>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モデルにおいて最大重み付き独立集合の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a:t>
                </a:r>
                <a:br>
                  <a:rPr lang="en-US" altLang="ja-JP" dirty="0"/>
                </a:br>
                <a:r>
                  <a:rPr lang="ja-JP" altLang="en-US" dirty="0"/>
                  <a:t>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br>
                  <a:rPr lang="en-US" altLang="ja-JP" dirty="0"/>
                </a:b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グラフ中の頂点の最大次数</a:t>
                </a:r>
                <a:r>
                  <a:rPr lang="en-US" altLang="ja-JP" dirty="0"/>
                  <a:t>)</a:t>
                </a:r>
              </a:p>
              <a:p>
                <a:pPr lvl="1"/>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モデルにおいて最大独立集合の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a:t>
                </a:r>
                <a:br>
                  <a:rPr lang="en-US" altLang="ja-JP" dirty="0"/>
                </a:br>
                <a:r>
                  <a:rPr lang="ja-JP" altLang="en-US" dirty="0"/>
                  <a:t>アルゴリズムには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r>
                  <a:rPr lang="ja-JP" altLang="en-US" dirty="0"/>
                  <a:t>最大独立集合問題の近似の分散アルゴリズムの複雑性</a:t>
                </a:r>
                <a:br>
                  <a:rPr lang="en-US" altLang="ja-JP" dirty="0"/>
                </a:br>
                <a:r>
                  <a:rPr lang="ja-JP" altLang="en-US" dirty="0"/>
                  <a:t>→内部計算の部分に指数時間かかるため議論の妥当性に</a:t>
                </a:r>
                <a:br>
                  <a:rPr lang="en-US" altLang="ja-JP" dirty="0"/>
                </a:br>
                <a:r>
                  <a:rPr lang="ja-JP" altLang="en-US" dirty="0"/>
                  <a:t>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452717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1484241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izulabo-template</Template>
  <TotalTime>369</TotalTime>
  <Words>2065</Words>
  <Application>Microsoft Office PowerPoint</Application>
  <PresentationFormat>画面に合わせる (4:3)</PresentationFormat>
  <Paragraphs>311</Paragraphs>
  <Slides>24</Slides>
  <Notes>16</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メイリオ</vt:lpstr>
      <vt:lpstr>游ゴシック</vt:lpstr>
      <vt:lpstr>Cambria Math</vt:lpstr>
      <vt:lpstr>Wingdings</vt:lpstr>
      <vt:lpstr>Wingdings 2</vt:lpstr>
      <vt:lpstr>デザート</vt:lpstr>
      <vt:lpstr>中間発表</vt:lpstr>
      <vt:lpstr>分散アルゴリズム</vt:lpstr>
      <vt:lpstr>分散アルゴリズム</vt:lpstr>
      <vt:lpstr>分散アルゴリズム</vt:lpstr>
      <vt:lpstr>計算モデル</vt:lpstr>
      <vt:lpstr>背景</vt:lpstr>
      <vt:lpstr>独立集合</vt:lpstr>
      <vt:lpstr>背景</vt:lpstr>
      <vt:lpstr>問題</vt:lpstr>
      <vt:lpstr>k-極大独立集合</vt:lpstr>
      <vt:lpstr>k-極大独立集合</vt:lpstr>
      <vt:lpstr>k-極大独立集合</vt:lpstr>
      <vt:lpstr>k-MIS検証問題</vt:lpstr>
      <vt:lpstr>k-MIS検証問題</vt:lpstr>
      <vt:lpstr>結果・今後の課題</vt:lpstr>
      <vt:lpstr>2者間通信複雑性</vt:lpstr>
      <vt:lpstr>交叉判定問題</vt:lpstr>
      <vt:lpstr>交叉判定問題</vt:lpstr>
      <vt:lpstr>等価問題</vt:lpstr>
      <vt:lpstr>証明の戦略</vt:lpstr>
      <vt:lpstr>グラフの構成</vt:lpstr>
      <vt:lpstr>グラフの構成</vt:lpstr>
      <vt:lpstr>今後の課題</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ryo sato</dc:creator>
  <cp:lastModifiedBy>佐藤　僚祐</cp:lastModifiedBy>
  <cp:revision>39</cp:revision>
  <dcterms:created xsi:type="dcterms:W3CDTF">2020-12-06T09:51:40Z</dcterms:created>
  <dcterms:modified xsi:type="dcterms:W3CDTF">2020-12-10T17:10:34Z</dcterms:modified>
</cp:coreProperties>
</file>