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36" r:id="rId3"/>
    <p:sldId id="337" r:id="rId4"/>
    <p:sldId id="421" r:id="rId5"/>
    <p:sldId id="269" r:id="rId6"/>
    <p:sldId id="422" r:id="rId7"/>
    <p:sldId id="427" r:id="rId8"/>
    <p:sldId id="426" r:id="rId9"/>
    <p:sldId id="428" r:id="rId10"/>
    <p:sldId id="430" r:id="rId11"/>
    <p:sldId id="432" r:id="rId12"/>
    <p:sldId id="431" r:id="rId13"/>
    <p:sldId id="433" r:id="rId14"/>
    <p:sldId id="434" r:id="rId15"/>
    <p:sldId id="429" r:id="rId16"/>
    <p:sldId id="423" r:id="rId17"/>
    <p:sldId id="264" r:id="rId18"/>
    <p:sldId id="424" r:id="rId19"/>
    <p:sldId id="420" r:id="rId20"/>
    <p:sldId id="262" r:id="rId21"/>
    <p:sldId id="263" r:id="rId22"/>
    <p:sldId id="261" r:id="rId23"/>
    <p:sldId id="425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BC34-7631-4F07-B44B-E8A1F99FCDCB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1D5E1-FE6F-4674-AAC8-28163DEE8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4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D76C6-4199-49CA-B08F-E11A847515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6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2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76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32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83638" cy="685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28600" y="1371602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67250" y="1371602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228600" y="4060827"/>
            <a:ext cx="4286250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7250" y="4060827"/>
            <a:ext cx="4287838" cy="25368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34925" y="444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7924800" y="6629400"/>
            <a:ext cx="1219200" cy="228600"/>
          </a:xfrm>
        </p:spPr>
        <p:txBody>
          <a:bodyPr/>
          <a:lstStyle>
            <a:lvl1pPr>
              <a:defRPr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2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88642"/>
            <a:ext cx="8784976" cy="608167"/>
          </a:xfrm>
        </p:spPr>
        <p:txBody>
          <a:bodyPr>
            <a:normAutofit/>
          </a:bodyPr>
          <a:lstStyle>
            <a:lvl1pPr>
              <a:defRPr sz="27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3" y="1124744"/>
            <a:ext cx="8784976" cy="5256666"/>
          </a:xfrm>
        </p:spPr>
        <p:txBody>
          <a:bodyPr>
            <a:noAutofit/>
          </a:bodyPr>
          <a:lstStyle>
            <a:lvl1pPr>
              <a:spcBef>
                <a:spcPts val="1350"/>
              </a:spcBef>
              <a:spcAft>
                <a:spcPts val="45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ja-JP" altLang="en-US" dirty="0"/>
              <a:t>マスター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  <p:sp>
        <p:nvSpPr>
          <p:cNvPr id="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347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3" y="6418219"/>
            <a:ext cx="7272808" cy="395059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6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096000" y="6520357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609601" y="6520163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44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8"/>
            <a:ext cx="3886200" cy="479184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>
          <a:xfrm>
            <a:off x="6096000" y="6453616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>
          <a:xfrm>
            <a:off x="609601" y="6453422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301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>
          <a:xfrm>
            <a:off x="6096000" y="6448347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>
          <a:xfrm>
            <a:off x="609601" y="6448153"/>
            <a:ext cx="5421083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608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096000" y="6453616"/>
            <a:ext cx="2667000" cy="365125"/>
          </a:xfrm>
        </p:spPr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609601" y="6453422"/>
            <a:ext cx="54210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10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0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40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09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3" y="-27384"/>
            <a:ext cx="8784976" cy="82212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dirty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3" y="1124745"/>
            <a:ext cx="8784976" cy="52756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7524329" y="6448253"/>
            <a:ext cx="144016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844F5DE2-B296-4507-AFDA-C68D4D277656}" type="datetimeFigureOut">
              <a:rPr kumimoji="1" lang="ja-JP" altLang="en-US" smtClean="0"/>
              <a:t>2020/12/10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79512" y="6448253"/>
            <a:ext cx="7344816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76470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0" y="8082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590550" y="81619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8082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AF6E9EA3-5B50-4235-9437-1D7408148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9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1"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1350"/>
        </a:spcBef>
        <a:spcAft>
          <a:spcPts val="450"/>
        </a:spcAft>
        <a:buClr>
          <a:schemeClr val="accent2"/>
        </a:buClr>
        <a:buSzPct val="6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spcAft>
          <a:spcPts val="450"/>
        </a:spcAft>
        <a:buClr>
          <a:schemeClr val="accent1"/>
        </a:buClr>
        <a:buSzPct val="70000"/>
        <a:buFont typeface="Wingdings 2"/>
        <a:buChar char="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spcAft>
          <a:spcPts val="450"/>
        </a:spcAft>
        <a:buClr>
          <a:schemeClr val="accent2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spcAft>
          <a:spcPts val="450"/>
        </a:spcAft>
        <a:buClr>
          <a:schemeClr val="accent3"/>
        </a:buClr>
        <a:buSzPct val="7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spcAft>
          <a:spcPts val="450"/>
        </a:spcAft>
        <a:buClr>
          <a:schemeClr val="accent4"/>
        </a:buClr>
        <a:buSzPct val="65000"/>
        <a:buFont typeface="Wingdings"/>
        <a:buChar char="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0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10" Type="http://schemas.openxmlformats.org/officeDocument/2006/relationships/image" Target="../media/image110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21" Type="http://schemas.openxmlformats.org/officeDocument/2006/relationships/image" Target="../media/image29.png"/><Relationship Id="rId7" Type="http://schemas.openxmlformats.org/officeDocument/2006/relationships/image" Target="../media/image80.png"/><Relationship Id="rId12" Type="http://schemas.openxmlformats.org/officeDocument/2006/relationships/image" Target="../media/image26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0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23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Relationship Id="rId14" Type="http://schemas.openxmlformats.org/officeDocument/2006/relationships/image" Target="../media/image150.png"/><Relationship Id="rId2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2F90A-D59B-4D4B-93AB-784E0B323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066EA-6D95-452C-8D0D-D0E4E76E0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片山・金研究室 </a:t>
            </a:r>
            <a:r>
              <a:rPr kumimoji="1" lang="en-US" altLang="ja-JP" dirty="0"/>
              <a:t>M2 </a:t>
            </a:r>
            <a:r>
              <a:rPr kumimoji="1" lang="ja-JP" altLang="en-US" dirty="0"/>
              <a:t>佐藤</a:t>
            </a:r>
          </a:p>
        </p:txBody>
      </p:sp>
    </p:spTree>
    <p:extLst>
      <p:ext uri="{BB962C8B-B14F-4D97-AF65-F5344CB8AC3E}">
        <p14:creationId xmlns:p14="http://schemas.microsoft.com/office/powerpoint/2010/main" val="116207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-Maximal Independent Set,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-MIS):</a:t>
                </a:r>
                <a:br>
                  <a:rPr lang="en-US" altLang="ja-JP" dirty="0"/>
                </a:br>
                <a:r>
                  <a:rPr lang="ja-JP" altLang="en-US" dirty="0"/>
                  <a:t>独立集合のうち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個の頂点をその集合から取り除いて</a:t>
                </a:r>
                <a:br>
                  <a:rPr lang="en-US" altLang="ja-JP" dirty="0"/>
                </a:br>
                <a:r>
                  <a:rPr lang="ja-JP" altLang="en-US" dirty="0"/>
                  <a:t>独立集合を維持したまま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dirty="0"/>
                  <a:t>個の頂点を追加することが</a:t>
                </a:r>
                <a:br>
                  <a:rPr lang="en-US" altLang="ja-JP" dirty="0"/>
                </a:br>
                <a:r>
                  <a:rPr lang="ja-JP" altLang="en-US" dirty="0"/>
                  <a:t>できないもの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-Maximal Independent Set,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-MIS):</a:t>
                </a:r>
                <a:br>
                  <a:rPr lang="en-US" altLang="ja-JP" dirty="0"/>
                </a:br>
                <a:r>
                  <a:rPr lang="ja-JP" altLang="en-US" dirty="0"/>
                  <a:t>独立集合のうち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個の頂点をその集合から取り除いて</a:t>
                </a:r>
                <a:br>
                  <a:rPr lang="en-US" altLang="ja-JP" dirty="0"/>
                </a:br>
                <a:r>
                  <a:rPr lang="ja-JP" altLang="en-US" dirty="0"/>
                  <a:t>独立集合を維持したまま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dirty="0"/>
                  <a:t>個の頂点を追加することが</a:t>
                </a:r>
                <a:br>
                  <a:rPr lang="en-US" altLang="ja-JP" dirty="0"/>
                </a:br>
                <a:r>
                  <a:rPr lang="ja-JP" altLang="en-US" dirty="0"/>
                  <a:t>できないもの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B46A2A-3F2F-4282-AB20-EA18C06AC363}"/>
              </a:ext>
            </a:extLst>
          </p:cNvPr>
          <p:cNvCxnSpPr/>
          <p:nvPr/>
        </p:nvCxnSpPr>
        <p:spPr>
          <a:xfrm>
            <a:off x="995481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9F340F-1036-46E6-A855-0D5EA7653027}"/>
              </a:ext>
            </a:extLst>
          </p:cNvPr>
          <p:cNvCxnSpPr/>
          <p:nvPr/>
        </p:nvCxnSpPr>
        <p:spPr>
          <a:xfrm>
            <a:off x="1720896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390847-B8B8-425E-86B1-21642DB6F44E}"/>
              </a:ext>
            </a:extLst>
          </p:cNvPr>
          <p:cNvCxnSpPr/>
          <p:nvPr/>
        </p:nvCxnSpPr>
        <p:spPr>
          <a:xfrm>
            <a:off x="2446311" y="34424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7FA8F2-84CD-46E9-819F-6133FF01F9C8}"/>
              </a:ext>
            </a:extLst>
          </p:cNvPr>
          <p:cNvCxnSpPr/>
          <p:nvPr/>
        </p:nvCxnSpPr>
        <p:spPr>
          <a:xfrm>
            <a:off x="1728807" y="43757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7E8486-5C33-4023-97E6-6A6020A8B2CB}"/>
              </a:ext>
            </a:extLst>
          </p:cNvPr>
          <p:cNvCxnSpPr/>
          <p:nvPr/>
        </p:nvCxnSpPr>
        <p:spPr>
          <a:xfrm>
            <a:off x="995481" y="43757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E7EA74A-9432-4948-8770-B6460C13C561}"/>
              </a:ext>
            </a:extLst>
          </p:cNvPr>
          <p:cNvCxnSpPr/>
          <p:nvPr/>
        </p:nvCxnSpPr>
        <p:spPr>
          <a:xfrm>
            <a:off x="995481" y="34289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26B862A-4079-4387-A21D-ECA2E6A329D8}"/>
              </a:ext>
            </a:extLst>
          </p:cNvPr>
          <p:cNvCxnSpPr/>
          <p:nvPr/>
        </p:nvCxnSpPr>
        <p:spPr>
          <a:xfrm>
            <a:off x="995481" y="34289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2C082C5-696A-43CE-BDBE-8538A6549886}"/>
              </a:ext>
            </a:extLst>
          </p:cNvPr>
          <p:cNvCxnSpPr/>
          <p:nvPr/>
        </p:nvCxnSpPr>
        <p:spPr>
          <a:xfrm flipH="1">
            <a:off x="1355521" y="34519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1130DA7-D605-49A0-9DBE-47A1709762DD}"/>
              </a:ext>
            </a:extLst>
          </p:cNvPr>
          <p:cNvCxnSpPr/>
          <p:nvPr/>
        </p:nvCxnSpPr>
        <p:spPr>
          <a:xfrm>
            <a:off x="1355521" y="38969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6060BD-2B80-467F-B370-1339DD6609CE}"/>
              </a:ext>
            </a:extLst>
          </p:cNvPr>
          <p:cNvCxnSpPr/>
          <p:nvPr/>
        </p:nvCxnSpPr>
        <p:spPr>
          <a:xfrm flipH="1">
            <a:off x="2083603" y="34519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2E6B36D-3360-40F3-A86B-5829534E46BC}"/>
              </a:ext>
            </a:extLst>
          </p:cNvPr>
          <p:cNvCxnSpPr/>
          <p:nvPr/>
        </p:nvCxnSpPr>
        <p:spPr>
          <a:xfrm flipV="1">
            <a:off x="987570" y="39171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C9229E-782F-4EB9-9515-AC29EAFC757A}"/>
              </a:ext>
            </a:extLst>
          </p:cNvPr>
          <p:cNvCxnSpPr/>
          <p:nvPr/>
        </p:nvCxnSpPr>
        <p:spPr>
          <a:xfrm>
            <a:off x="1354233" y="39149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4A5CDBD-D188-41F2-992D-7218141E69E1}"/>
              </a:ext>
            </a:extLst>
          </p:cNvPr>
          <p:cNvCxnSpPr/>
          <p:nvPr/>
        </p:nvCxnSpPr>
        <p:spPr>
          <a:xfrm flipV="1">
            <a:off x="1720252" y="39023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FF2F99C-F390-4D1C-B62F-58520B7FA87C}"/>
              </a:ext>
            </a:extLst>
          </p:cNvPr>
          <p:cNvSpPr/>
          <p:nvPr/>
        </p:nvSpPr>
        <p:spPr>
          <a:xfrm>
            <a:off x="2266291" y="32671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8C3C824-66A8-429C-BE91-4F57CB0C1DEF}"/>
              </a:ext>
            </a:extLst>
          </p:cNvPr>
          <p:cNvSpPr/>
          <p:nvPr/>
        </p:nvSpPr>
        <p:spPr>
          <a:xfrm>
            <a:off x="1906251" y="37337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85A7F14-6825-472D-9F9D-DCEAB0698DB2}"/>
              </a:ext>
            </a:extLst>
          </p:cNvPr>
          <p:cNvSpPr/>
          <p:nvPr/>
        </p:nvSpPr>
        <p:spPr>
          <a:xfrm>
            <a:off x="2266291" y="42004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52B568-6C1A-4FBD-B578-88E683CAA682}"/>
              </a:ext>
            </a:extLst>
          </p:cNvPr>
          <p:cNvSpPr/>
          <p:nvPr/>
        </p:nvSpPr>
        <p:spPr>
          <a:xfrm>
            <a:off x="815461" y="42066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FE27E3-E7F9-4B15-8DC3-15968D787DDC}"/>
              </a:ext>
            </a:extLst>
          </p:cNvPr>
          <p:cNvSpPr/>
          <p:nvPr/>
        </p:nvSpPr>
        <p:spPr>
          <a:xfrm>
            <a:off x="1180836" y="37530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A74CCC1-733E-4382-B1DD-EB4094673A70}"/>
              </a:ext>
            </a:extLst>
          </p:cNvPr>
          <p:cNvSpPr/>
          <p:nvPr/>
        </p:nvSpPr>
        <p:spPr>
          <a:xfrm>
            <a:off x="1540876" y="32671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444319D-0B4C-4BE3-A4C0-6731CB0BD51F}"/>
              </a:ext>
            </a:extLst>
          </p:cNvPr>
          <p:cNvCxnSpPr/>
          <p:nvPr/>
        </p:nvCxnSpPr>
        <p:spPr>
          <a:xfrm>
            <a:off x="4069214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B3F9B94-C6B2-4F55-8527-884D11C121D4}"/>
              </a:ext>
            </a:extLst>
          </p:cNvPr>
          <p:cNvCxnSpPr/>
          <p:nvPr/>
        </p:nvCxnSpPr>
        <p:spPr>
          <a:xfrm>
            <a:off x="4794629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1035746-69D9-48F8-B0FA-AA489AA25A02}"/>
              </a:ext>
            </a:extLst>
          </p:cNvPr>
          <p:cNvCxnSpPr/>
          <p:nvPr/>
        </p:nvCxnSpPr>
        <p:spPr>
          <a:xfrm>
            <a:off x="5520044" y="34362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2649E1B-BDA0-4549-9699-1AC41A3F754B}"/>
              </a:ext>
            </a:extLst>
          </p:cNvPr>
          <p:cNvCxnSpPr/>
          <p:nvPr/>
        </p:nvCxnSpPr>
        <p:spPr>
          <a:xfrm>
            <a:off x="4802540" y="43695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38920F5-10BF-413E-BCB2-B185792C28E8}"/>
              </a:ext>
            </a:extLst>
          </p:cNvPr>
          <p:cNvCxnSpPr/>
          <p:nvPr/>
        </p:nvCxnSpPr>
        <p:spPr>
          <a:xfrm>
            <a:off x="4069214" y="43695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EA171B-E44B-41ED-A2B5-8DF798A33CA2}"/>
              </a:ext>
            </a:extLst>
          </p:cNvPr>
          <p:cNvCxnSpPr/>
          <p:nvPr/>
        </p:nvCxnSpPr>
        <p:spPr>
          <a:xfrm>
            <a:off x="4069214" y="34227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CEA57E0-08C8-4855-AAD5-AD8DFB350B93}"/>
              </a:ext>
            </a:extLst>
          </p:cNvPr>
          <p:cNvCxnSpPr/>
          <p:nvPr/>
        </p:nvCxnSpPr>
        <p:spPr>
          <a:xfrm>
            <a:off x="4069214" y="34227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B466301-8DE6-4A88-92F4-0EB65F7295A8}"/>
              </a:ext>
            </a:extLst>
          </p:cNvPr>
          <p:cNvCxnSpPr/>
          <p:nvPr/>
        </p:nvCxnSpPr>
        <p:spPr>
          <a:xfrm flipH="1">
            <a:off x="4429254" y="34457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F033C43-375D-4684-B599-06AE2EDCFFB8}"/>
              </a:ext>
            </a:extLst>
          </p:cNvPr>
          <p:cNvCxnSpPr/>
          <p:nvPr/>
        </p:nvCxnSpPr>
        <p:spPr>
          <a:xfrm>
            <a:off x="4429254" y="38907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F6011C7-9341-4688-AEE2-BB1B6768674E}"/>
              </a:ext>
            </a:extLst>
          </p:cNvPr>
          <p:cNvCxnSpPr/>
          <p:nvPr/>
        </p:nvCxnSpPr>
        <p:spPr>
          <a:xfrm flipH="1">
            <a:off x="5157336" y="34457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C55456D-FB1F-4004-BF80-A7730DDFA6DC}"/>
              </a:ext>
            </a:extLst>
          </p:cNvPr>
          <p:cNvCxnSpPr/>
          <p:nvPr/>
        </p:nvCxnSpPr>
        <p:spPr>
          <a:xfrm flipV="1">
            <a:off x="4061303" y="39109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0C89471-7E8B-48C3-94F0-56EE310D1489}"/>
              </a:ext>
            </a:extLst>
          </p:cNvPr>
          <p:cNvCxnSpPr/>
          <p:nvPr/>
        </p:nvCxnSpPr>
        <p:spPr>
          <a:xfrm>
            <a:off x="4427966" y="39087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FB2BF55-1967-4C2C-B2F0-7A680855DA46}"/>
              </a:ext>
            </a:extLst>
          </p:cNvPr>
          <p:cNvCxnSpPr/>
          <p:nvPr/>
        </p:nvCxnSpPr>
        <p:spPr>
          <a:xfrm flipV="1">
            <a:off x="4793985" y="38961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82DA1F05-45F9-4392-9E3B-5A6EF07F2CFF}"/>
              </a:ext>
            </a:extLst>
          </p:cNvPr>
          <p:cNvSpPr/>
          <p:nvPr/>
        </p:nvSpPr>
        <p:spPr>
          <a:xfrm>
            <a:off x="3889194" y="32474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11FA559-5F7C-4324-9311-1D5779A8A2B9}"/>
              </a:ext>
            </a:extLst>
          </p:cNvPr>
          <p:cNvSpPr/>
          <p:nvPr/>
        </p:nvSpPr>
        <p:spPr>
          <a:xfrm>
            <a:off x="5340024" y="32609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0FB67B7-579E-47CE-8C5E-612040B131B3}"/>
              </a:ext>
            </a:extLst>
          </p:cNvPr>
          <p:cNvSpPr/>
          <p:nvPr/>
        </p:nvSpPr>
        <p:spPr>
          <a:xfrm>
            <a:off x="4979984" y="37275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5214FB0E-EEC7-4943-A2F8-77BAB4C50641}"/>
              </a:ext>
            </a:extLst>
          </p:cNvPr>
          <p:cNvSpPr/>
          <p:nvPr/>
        </p:nvSpPr>
        <p:spPr>
          <a:xfrm>
            <a:off x="4622520" y="41942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3EAC34AC-00A6-4091-99DA-A142938172CB}"/>
              </a:ext>
            </a:extLst>
          </p:cNvPr>
          <p:cNvSpPr/>
          <p:nvPr/>
        </p:nvSpPr>
        <p:spPr>
          <a:xfrm>
            <a:off x="5340024" y="41942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9090D99-5B01-4AF5-983C-ECD27E37ED10}"/>
              </a:ext>
            </a:extLst>
          </p:cNvPr>
          <p:cNvSpPr/>
          <p:nvPr/>
        </p:nvSpPr>
        <p:spPr>
          <a:xfrm>
            <a:off x="3889194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3D1F5DEC-29F7-4B2A-8B74-0472B84D3594}"/>
              </a:ext>
            </a:extLst>
          </p:cNvPr>
          <p:cNvSpPr/>
          <p:nvPr/>
        </p:nvSpPr>
        <p:spPr>
          <a:xfrm>
            <a:off x="4254569" y="37468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1FDE5E6-3816-4EC4-826D-A60AA28CFED2}"/>
              </a:ext>
            </a:extLst>
          </p:cNvPr>
          <p:cNvSpPr/>
          <p:nvPr/>
        </p:nvSpPr>
        <p:spPr>
          <a:xfrm>
            <a:off x="4614609" y="32609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9EB17D00-C9EE-45C3-848E-AC5E093CB7BD}"/>
              </a:ext>
            </a:extLst>
          </p:cNvPr>
          <p:cNvSpPr/>
          <p:nvPr/>
        </p:nvSpPr>
        <p:spPr>
          <a:xfrm>
            <a:off x="601617" y="3433482"/>
            <a:ext cx="1155465" cy="1406842"/>
          </a:xfrm>
          <a:custGeom>
            <a:avLst/>
            <a:gdLst>
              <a:gd name="connsiteX0" fmla="*/ 393465 w 1155465"/>
              <a:gd name="connsiteY0" fmla="*/ 0 h 1406842"/>
              <a:gd name="connsiteX1" fmla="*/ 34877 w 1155465"/>
              <a:gd name="connsiteY1" fmla="*/ 1362636 h 1406842"/>
              <a:gd name="connsiteX2" fmla="*/ 1155465 w 1155465"/>
              <a:gd name="connsiteY2" fmla="*/ 941294 h 140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465" h="1406842">
                <a:moveTo>
                  <a:pt x="393465" y="0"/>
                </a:moveTo>
                <a:cubicBezTo>
                  <a:pt x="150671" y="602877"/>
                  <a:pt x="-92123" y="1205754"/>
                  <a:pt x="34877" y="1362636"/>
                </a:cubicBezTo>
                <a:cubicBezTo>
                  <a:pt x="161877" y="1519518"/>
                  <a:pt x="658671" y="1230406"/>
                  <a:pt x="1155465" y="94129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D792F6D-FB5E-4DAF-9925-8EF3DCBF511C}"/>
              </a:ext>
            </a:extLst>
          </p:cNvPr>
          <p:cNvSpPr/>
          <p:nvPr/>
        </p:nvSpPr>
        <p:spPr>
          <a:xfrm>
            <a:off x="815461" y="32536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1DDF656-6D5C-4269-BAF7-4117B233E71C}"/>
              </a:ext>
            </a:extLst>
          </p:cNvPr>
          <p:cNvSpPr/>
          <p:nvPr/>
        </p:nvSpPr>
        <p:spPr>
          <a:xfrm>
            <a:off x="1548787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8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-Maximal Independent Set,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-MIS):</a:t>
                </a:r>
                <a:br>
                  <a:rPr lang="en-US" altLang="ja-JP" dirty="0"/>
                </a:br>
                <a:r>
                  <a:rPr lang="ja-JP" altLang="en-US" dirty="0"/>
                  <a:t>独立集合のうち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個の頂点をその集合から取り除いて</a:t>
                </a:r>
                <a:br>
                  <a:rPr lang="en-US" altLang="ja-JP" dirty="0"/>
                </a:br>
                <a:r>
                  <a:rPr lang="ja-JP" altLang="en-US" dirty="0"/>
                  <a:t>独立集合を維持したまま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dirty="0"/>
                  <a:t>個の頂点を追加することが</a:t>
                </a:r>
                <a:br>
                  <a:rPr lang="en-US" altLang="ja-JP" dirty="0"/>
                </a:br>
                <a:r>
                  <a:rPr lang="ja-JP" altLang="en-US" dirty="0"/>
                  <a:t>できないもの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問題は集中型アルゴリズムで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の多項式時間で</a:t>
                </a:r>
                <a:br>
                  <a:rPr lang="en-US" altLang="ja-JP" dirty="0"/>
                </a:br>
                <a:r>
                  <a:rPr lang="ja-JP" altLang="en-US" dirty="0"/>
                  <a:t>解くことができる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 b="-8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B46A2A-3F2F-4282-AB20-EA18C06AC363}"/>
              </a:ext>
            </a:extLst>
          </p:cNvPr>
          <p:cNvCxnSpPr/>
          <p:nvPr/>
        </p:nvCxnSpPr>
        <p:spPr>
          <a:xfrm>
            <a:off x="995481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9F340F-1036-46E6-A855-0D5EA7653027}"/>
              </a:ext>
            </a:extLst>
          </p:cNvPr>
          <p:cNvCxnSpPr/>
          <p:nvPr/>
        </p:nvCxnSpPr>
        <p:spPr>
          <a:xfrm>
            <a:off x="1720896" y="34424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390847-B8B8-425E-86B1-21642DB6F44E}"/>
              </a:ext>
            </a:extLst>
          </p:cNvPr>
          <p:cNvCxnSpPr/>
          <p:nvPr/>
        </p:nvCxnSpPr>
        <p:spPr>
          <a:xfrm>
            <a:off x="2446311" y="34424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7FA8F2-84CD-46E9-819F-6133FF01F9C8}"/>
              </a:ext>
            </a:extLst>
          </p:cNvPr>
          <p:cNvCxnSpPr/>
          <p:nvPr/>
        </p:nvCxnSpPr>
        <p:spPr>
          <a:xfrm>
            <a:off x="1728807" y="43757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7E8486-5C33-4023-97E6-6A6020A8B2CB}"/>
              </a:ext>
            </a:extLst>
          </p:cNvPr>
          <p:cNvCxnSpPr/>
          <p:nvPr/>
        </p:nvCxnSpPr>
        <p:spPr>
          <a:xfrm>
            <a:off x="995481" y="43757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E7EA74A-9432-4948-8770-B6460C13C561}"/>
              </a:ext>
            </a:extLst>
          </p:cNvPr>
          <p:cNvCxnSpPr/>
          <p:nvPr/>
        </p:nvCxnSpPr>
        <p:spPr>
          <a:xfrm>
            <a:off x="995481" y="34289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26B862A-4079-4387-A21D-ECA2E6A329D8}"/>
              </a:ext>
            </a:extLst>
          </p:cNvPr>
          <p:cNvCxnSpPr/>
          <p:nvPr/>
        </p:nvCxnSpPr>
        <p:spPr>
          <a:xfrm>
            <a:off x="995481" y="34289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2C082C5-696A-43CE-BDBE-8538A6549886}"/>
              </a:ext>
            </a:extLst>
          </p:cNvPr>
          <p:cNvCxnSpPr/>
          <p:nvPr/>
        </p:nvCxnSpPr>
        <p:spPr>
          <a:xfrm flipH="1">
            <a:off x="1355521" y="34519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1130DA7-D605-49A0-9DBE-47A1709762DD}"/>
              </a:ext>
            </a:extLst>
          </p:cNvPr>
          <p:cNvCxnSpPr/>
          <p:nvPr/>
        </p:nvCxnSpPr>
        <p:spPr>
          <a:xfrm>
            <a:off x="1355521" y="38969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86060BD-2B80-467F-B370-1339DD6609CE}"/>
              </a:ext>
            </a:extLst>
          </p:cNvPr>
          <p:cNvCxnSpPr/>
          <p:nvPr/>
        </p:nvCxnSpPr>
        <p:spPr>
          <a:xfrm flipH="1">
            <a:off x="2083603" y="34519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2E6B36D-3360-40F3-A86B-5829534E46BC}"/>
              </a:ext>
            </a:extLst>
          </p:cNvPr>
          <p:cNvCxnSpPr/>
          <p:nvPr/>
        </p:nvCxnSpPr>
        <p:spPr>
          <a:xfrm flipV="1">
            <a:off x="987570" y="39171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C9229E-782F-4EB9-9515-AC29EAFC757A}"/>
              </a:ext>
            </a:extLst>
          </p:cNvPr>
          <p:cNvCxnSpPr/>
          <p:nvPr/>
        </p:nvCxnSpPr>
        <p:spPr>
          <a:xfrm>
            <a:off x="1354233" y="39149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4A5CDBD-D188-41F2-992D-7218141E69E1}"/>
              </a:ext>
            </a:extLst>
          </p:cNvPr>
          <p:cNvCxnSpPr/>
          <p:nvPr/>
        </p:nvCxnSpPr>
        <p:spPr>
          <a:xfrm flipV="1">
            <a:off x="1720252" y="39023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7FF2F99C-F390-4D1C-B62F-58520B7FA87C}"/>
              </a:ext>
            </a:extLst>
          </p:cNvPr>
          <p:cNvSpPr/>
          <p:nvPr/>
        </p:nvSpPr>
        <p:spPr>
          <a:xfrm>
            <a:off x="2266291" y="32671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8C3C824-66A8-429C-BE91-4F57CB0C1DEF}"/>
              </a:ext>
            </a:extLst>
          </p:cNvPr>
          <p:cNvSpPr/>
          <p:nvPr/>
        </p:nvSpPr>
        <p:spPr>
          <a:xfrm>
            <a:off x="1906251" y="37337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85A7F14-6825-472D-9F9D-DCEAB0698DB2}"/>
              </a:ext>
            </a:extLst>
          </p:cNvPr>
          <p:cNvSpPr/>
          <p:nvPr/>
        </p:nvSpPr>
        <p:spPr>
          <a:xfrm>
            <a:off x="2266291" y="42004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52B568-6C1A-4FBD-B578-88E683CAA682}"/>
              </a:ext>
            </a:extLst>
          </p:cNvPr>
          <p:cNvSpPr/>
          <p:nvPr/>
        </p:nvSpPr>
        <p:spPr>
          <a:xfrm>
            <a:off x="815461" y="42066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FE27E3-E7F9-4B15-8DC3-15968D787DDC}"/>
              </a:ext>
            </a:extLst>
          </p:cNvPr>
          <p:cNvSpPr/>
          <p:nvPr/>
        </p:nvSpPr>
        <p:spPr>
          <a:xfrm>
            <a:off x="1180836" y="37530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A74CCC1-733E-4382-B1DD-EB4094673A70}"/>
              </a:ext>
            </a:extLst>
          </p:cNvPr>
          <p:cNvSpPr/>
          <p:nvPr/>
        </p:nvSpPr>
        <p:spPr>
          <a:xfrm>
            <a:off x="1540876" y="32671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444319D-0B4C-4BE3-A4C0-6731CB0BD51F}"/>
              </a:ext>
            </a:extLst>
          </p:cNvPr>
          <p:cNvCxnSpPr/>
          <p:nvPr/>
        </p:nvCxnSpPr>
        <p:spPr>
          <a:xfrm>
            <a:off x="4069214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B3F9B94-C6B2-4F55-8527-884D11C121D4}"/>
              </a:ext>
            </a:extLst>
          </p:cNvPr>
          <p:cNvCxnSpPr/>
          <p:nvPr/>
        </p:nvCxnSpPr>
        <p:spPr>
          <a:xfrm>
            <a:off x="4794629" y="3436244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1035746-69D9-48F8-B0FA-AA489AA25A02}"/>
              </a:ext>
            </a:extLst>
          </p:cNvPr>
          <p:cNvCxnSpPr/>
          <p:nvPr/>
        </p:nvCxnSpPr>
        <p:spPr>
          <a:xfrm>
            <a:off x="5520044" y="3436244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2649E1B-BDA0-4549-9699-1AC41A3F754B}"/>
              </a:ext>
            </a:extLst>
          </p:cNvPr>
          <p:cNvCxnSpPr/>
          <p:nvPr/>
        </p:nvCxnSpPr>
        <p:spPr>
          <a:xfrm>
            <a:off x="4802540" y="4369563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38920F5-10BF-413E-BCB2-B185792C28E8}"/>
              </a:ext>
            </a:extLst>
          </p:cNvPr>
          <p:cNvCxnSpPr/>
          <p:nvPr/>
        </p:nvCxnSpPr>
        <p:spPr>
          <a:xfrm>
            <a:off x="4069214" y="436956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EA171B-E44B-41ED-A2B5-8DF798A33CA2}"/>
              </a:ext>
            </a:extLst>
          </p:cNvPr>
          <p:cNvCxnSpPr/>
          <p:nvPr/>
        </p:nvCxnSpPr>
        <p:spPr>
          <a:xfrm>
            <a:off x="4069214" y="3422799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CEA57E0-08C8-4855-AAD5-AD8DFB350B93}"/>
              </a:ext>
            </a:extLst>
          </p:cNvPr>
          <p:cNvCxnSpPr/>
          <p:nvPr/>
        </p:nvCxnSpPr>
        <p:spPr>
          <a:xfrm>
            <a:off x="4069214" y="3422799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B466301-8DE6-4A88-92F4-0EB65F7295A8}"/>
              </a:ext>
            </a:extLst>
          </p:cNvPr>
          <p:cNvCxnSpPr/>
          <p:nvPr/>
        </p:nvCxnSpPr>
        <p:spPr>
          <a:xfrm flipH="1">
            <a:off x="4429254" y="3445703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F033C43-375D-4684-B599-06AE2EDCFFB8}"/>
              </a:ext>
            </a:extLst>
          </p:cNvPr>
          <p:cNvCxnSpPr/>
          <p:nvPr/>
        </p:nvCxnSpPr>
        <p:spPr>
          <a:xfrm>
            <a:off x="4429254" y="3890774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F6011C7-9341-4688-AEE2-BB1B6768674E}"/>
              </a:ext>
            </a:extLst>
          </p:cNvPr>
          <p:cNvCxnSpPr/>
          <p:nvPr/>
        </p:nvCxnSpPr>
        <p:spPr>
          <a:xfrm flipH="1">
            <a:off x="5157336" y="3445703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C55456D-FB1F-4004-BF80-A7730DDFA6DC}"/>
              </a:ext>
            </a:extLst>
          </p:cNvPr>
          <p:cNvCxnSpPr/>
          <p:nvPr/>
        </p:nvCxnSpPr>
        <p:spPr>
          <a:xfrm flipV="1">
            <a:off x="4061303" y="3910995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0C89471-7E8B-48C3-94F0-56EE310D1489}"/>
              </a:ext>
            </a:extLst>
          </p:cNvPr>
          <p:cNvCxnSpPr/>
          <p:nvPr/>
        </p:nvCxnSpPr>
        <p:spPr>
          <a:xfrm>
            <a:off x="4427966" y="3908739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FB2BF55-1967-4C2C-B2F0-7A680855DA46}"/>
              </a:ext>
            </a:extLst>
          </p:cNvPr>
          <p:cNvCxnSpPr/>
          <p:nvPr/>
        </p:nvCxnSpPr>
        <p:spPr>
          <a:xfrm flipV="1">
            <a:off x="4793985" y="3896181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82DA1F05-45F9-4392-9E3B-5A6EF07F2CFF}"/>
              </a:ext>
            </a:extLst>
          </p:cNvPr>
          <p:cNvSpPr/>
          <p:nvPr/>
        </p:nvSpPr>
        <p:spPr>
          <a:xfrm>
            <a:off x="3889194" y="32474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11FA559-5F7C-4324-9311-1D5779A8A2B9}"/>
              </a:ext>
            </a:extLst>
          </p:cNvPr>
          <p:cNvSpPr/>
          <p:nvPr/>
        </p:nvSpPr>
        <p:spPr>
          <a:xfrm>
            <a:off x="5340024" y="326093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20FB67B7-579E-47CE-8C5E-612040B131B3}"/>
              </a:ext>
            </a:extLst>
          </p:cNvPr>
          <p:cNvSpPr/>
          <p:nvPr/>
        </p:nvSpPr>
        <p:spPr>
          <a:xfrm>
            <a:off x="4979984" y="372759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5214FB0E-EEC7-4943-A2F8-77BAB4C50641}"/>
              </a:ext>
            </a:extLst>
          </p:cNvPr>
          <p:cNvSpPr/>
          <p:nvPr/>
        </p:nvSpPr>
        <p:spPr>
          <a:xfrm>
            <a:off x="4622520" y="41942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3EAC34AC-00A6-4091-99DA-A142938172CB}"/>
              </a:ext>
            </a:extLst>
          </p:cNvPr>
          <p:cNvSpPr/>
          <p:nvPr/>
        </p:nvSpPr>
        <p:spPr>
          <a:xfrm>
            <a:off x="5340024" y="41942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9090D99-5B01-4AF5-983C-ECD27E37ED10}"/>
              </a:ext>
            </a:extLst>
          </p:cNvPr>
          <p:cNvSpPr/>
          <p:nvPr/>
        </p:nvSpPr>
        <p:spPr>
          <a:xfrm>
            <a:off x="3889194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3D1F5DEC-29F7-4B2A-8B74-0472B84D3594}"/>
              </a:ext>
            </a:extLst>
          </p:cNvPr>
          <p:cNvSpPr/>
          <p:nvPr/>
        </p:nvSpPr>
        <p:spPr>
          <a:xfrm>
            <a:off x="4254569" y="3746876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1FDE5E6-3816-4EC4-826D-A60AA28CFED2}"/>
              </a:ext>
            </a:extLst>
          </p:cNvPr>
          <p:cNvSpPr/>
          <p:nvPr/>
        </p:nvSpPr>
        <p:spPr>
          <a:xfrm>
            <a:off x="4614609" y="326093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9EB17D00-C9EE-45C3-848E-AC5E093CB7BD}"/>
              </a:ext>
            </a:extLst>
          </p:cNvPr>
          <p:cNvSpPr/>
          <p:nvPr/>
        </p:nvSpPr>
        <p:spPr>
          <a:xfrm>
            <a:off x="601617" y="3433482"/>
            <a:ext cx="1155465" cy="1406842"/>
          </a:xfrm>
          <a:custGeom>
            <a:avLst/>
            <a:gdLst>
              <a:gd name="connsiteX0" fmla="*/ 393465 w 1155465"/>
              <a:gd name="connsiteY0" fmla="*/ 0 h 1406842"/>
              <a:gd name="connsiteX1" fmla="*/ 34877 w 1155465"/>
              <a:gd name="connsiteY1" fmla="*/ 1362636 h 1406842"/>
              <a:gd name="connsiteX2" fmla="*/ 1155465 w 1155465"/>
              <a:gd name="connsiteY2" fmla="*/ 941294 h 140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465" h="1406842">
                <a:moveTo>
                  <a:pt x="393465" y="0"/>
                </a:moveTo>
                <a:cubicBezTo>
                  <a:pt x="150671" y="602877"/>
                  <a:pt x="-92123" y="1205754"/>
                  <a:pt x="34877" y="1362636"/>
                </a:cubicBezTo>
                <a:cubicBezTo>
                  <a:pt x="161877" y="1519518"/>
                  <a:pt x="658671" y="1230406"/>
                  <a:pt x="1155465" y="94129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D792F6D-FB5E-4DAF-9925-8EF3DCBF511C}"/>
              </a:ext>
            </a:extLst>
          </p:cNvPr>
          <p:cNvSpPr/>
          <p:nvPr/>
        </p:nvSpPr>
        <p:spPr>
          <a:xfrm>
            <a:off x="815461" y="325369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1DDF656-6D5C-4269-BAF7-4117B233E71C}"/>
              </a:ext>
            </a:extLst>
          </p:cNvPr>
          <p:cNvSpPr/>
          <p:nvPr/>
        </p:nvSpPr>
        <p:spPr>
          <a:xfrm>
            <a:off x="1548787" y="420045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32C1C29-0F98-4E72-8D26-E5E64114BEC0}"/>
              </a:ext>
            </a:extLst>
          </p:cNvPr>
          <p:cNvSpPr/>
          <p:nvPr/>
        </p:nvSpPr>
        <p:spPr>
          <a:xfrm>
            <a:off x="6051175" y="3675409"/>
            <a:ext cx="493057" cy="466660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C03F4E1-4E5A-4CD1-BC04-6FC71EC624C6}"/>
              </a:ext>
            </a:extLst>
          </p:cNvPr>
          <p:cNvCxnSpPr/>
          <p:nvPr/>
        </p:nvCxnSpPr>
        <p:spPr>
          <a:xfrm>
            <a:off x="6963987" y="346172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4534F33-279C-4E60-820D-07B798C6D658}"/>
              </a:ext>
            </a:extLst>
          </p:cNvPr>
          <p:cNvCxnSpPr/>
          <p:nvPr/>
        </p:nvCxnSpPr>
        <p:spPr>
          <a:xfrm>
            <a:off x="7689402" y="3461723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750754D-CC06-4FB1-9FB1-1AA952566DF2}"/>
              </a:ext>
            </a:extLst>
          </p:cNvPr>
          <p:cNvCxnSpPr/>
          <p:nvPr/>
        </p:nvCxnSpPr>
        <p:spPr>
          <a:xfrm>
            <a:off x="8414817" y="3461723"/>
            <a:ext cx="0" cy="9333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7D56A8B-593E-4E03-BCF7-44BF88799EC7}"/>
              </a:ext>
            </a:extLst>
          </p:cNvPr>
          <p:cNvCxnSpPr/>
          <p:nvPr/>
        </p:nvCxnSpPr>
        <p:spPr>
          <a:xfrm>
            <a:off x="7697313" y="4395042"/>
            <a:ext cx="71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A1203DC-E04E-4E47-B514-5BAA7B500F86}"/>
              </a:ext>
            </a:extLst>
          </p:cNvPr>
          <p:cNvCxnSpPr/>
          <p:nvPr/>
        </p:nvCxnSpPr>
        <p:spPr>
          <a:xfrm>
            <a:off x="6963987" y="4395042"/>
            <a:ext cx="725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EEBF6A4-6FDF-4C3A-8535-4661FFBC07DD}"/>
              </a:ext>
            </a:extLst>
          </p:cNvPr>
          <p:cNvCxnSpPr/>
          <p:nvPr/>
        </p:nvCxnSpPr>
        <p:spPr>
          <a:xfrm>
            <a:off x="6963987" y="3448278"/>
            <a:ext cx="0" cy="946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4AE26E3-9B05-4F28-9122-C45D19A6CF00}"/>
              </a:ext>
            </a:extLst>
          </p:cNvPr>
          <p:cNvCxnSpPr/>
          <p:nvPr/>
        </p:nvCxnSpPr>
        <p:spPr>
          <a:xfrm>
            <a:off x="6963987" y="3448278"/>
            <a:ext cx="362707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BD87B67F-C050-4B15-9834-C0DD320F1FE4}"/>
              </a:ext>
            </a:extLst>
          </p:cNvPr>
          <p:cNvCxnSpPr/>
          <p:nvPr/>
        </p:nvCxnSpPr>
        <p:spPr>
          <a:xfrm flipH="1">
            <a:off x="7324027" y="3471182"/>
            <a:ext cx="357464" cy="51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14A7259-AD34-41AA-9333-617592A5010E}"/>
              </a:ext>
            </a:extLst>
          </p:cNvPr>
          <p:cNvCxnSpPr/>
          <p:nvPr/>
        </p:nvCxnSpPr>
        <p:spPr>
          <a:xfrm>
            <a:off x="7324027" y="3916253"/>
            <a:ext cx="722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8F07FFD-F09F-4E1E-A937-22F4CB5EA551}"/>
              </a:ext>
            </a:extLst>
          </p:cNvPr>
          <p:cNvCxnSpPr/>
          <p:nvPr/>
        </p:nvCxnSpPr>
        <p:spPr>
          <a:xfrm flipH="1">
            <a:off x="8052109" y="3471182"/>
            <a:ext cx="362708" cy="4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4A3E722-29E7-4F46-B84C-49C54E007E3E}"/>
              </a:ext>
            </a:extLst>
          </p:cNvPr>
          <p:cNvCxnSpPr/>
          <p:nvPr/>
        </p:nvCxnSpPr>
        <p:spPr>
          <a:xfrm flipV="1">
            <a:off x="6956076" y="3936474"/>
            <a:ext cx="381197" cy="458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04E580-CF09-419A-AAB1-C57DE2D1936C}"/>
              </a:ext>
            </a:extLst>
          </p:cNvPr>
          <p:cNvCxnSpPr/>
          <p:nvPr/>
        </p:nvCxnSpPr>
        <p:spPr>
          <a:xfrm>
            <a:off x="7322739" y="3934218"/>
            <a:ext cx="374573" cy="499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993B03E-BA96-4C83-8528-EB4CEAEF95D0}"/>
              </a:ext>
            </a:extLst>
          </p:cNvPr>
          <p:cNvCxnSpPr/>
          <p:nvPr/>
        </p:nvCxnSpPr>
        <p:spPr>
          <a:xfrm flipV="1">
            <a:off x="7688758" y="3921660"/>
            <a:ext cx="373930" cy="502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E90ADF10-F811-40DF-B05A-1D5A7EB83B89}"/>
              </a:ext>
            </a:extLst>
          </p:cNvPr>
          <p:cNvSpPr/>
          <p:nvPr/>
        </p:nvSpPr>
        <p:spPr>
          <a:xfrm>
            <a:off x="6783967" y="3272970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7C5B74D-0F33-4324-A7B7-02323CCE4C89}"/>
              </a:ext>
            </a:extLst>
          </p:cNvPr>
          <p:cNvSpPr/>
          <p:nvPr/>
        </p:nvSpPr>
        <p:spPr>
          <a:xfrm>
            <a:off x="8234797" y="3286415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8FAF6930-DBA7-4147-B4FA-1685DCE8340C}"/>
              </a:ext>
            </a:extLst>
          </p:cNvPr>
          <p:cNvSpPr/>
          <p:nvPr/>
        </p:nvSpPr>
        <p:spPr>
          <a:xfrm>
            <a:off x="7874757" y="375307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B4A29DB9-77ED-4300-93C7-15105FA8777B}"/>
              </a:ext>
            </a:extLst>
          </p:cNvPr>
          <p:cNvSpPr/>
          <p:nvPr/>
        </p:nvSpPr>
        <p:spPr>
          <a:xfrm>
            <a:off x="7517293" y="4219734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5FFA54AA-9614-4D0C-877E-E0609B245121}"/>
              </a:ext>
            </a:extLst>
          </p:cNvPr>
          <p:cNvSpPr/>
          <p:nvPr/>
        </p:nvSpPr>
        <p:spPr>
          <a:xfrm>
            <a:off x="8234797" y="421973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9A04635F-3475-458A-BB02-1BC3B8B2F4D5}"/>
              </a:ext>
            </a:extLst>
          </p:cNvPr>
          <p:cNvSpPr/>
          <p:nvPr/>
        </p:nvSpPr>
        <p:spPr>
          <a:xfrm>
            <a:off x="6783967" y="4225934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2B2E3722-DC56-4F1E-B16C-EA5401F03F0F}"/>
              </a:ext>
            </a:extLst>
          </p:cNvPr>
          <p:cNvSpPr/>
          <p:nvPr/>
        </p:nvSpPr>
        <p:spPr>
          <a:xfrm>
            <a:off x="7149342" y="3772355"/>
            <a:ext cx="360040" cy="350617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F4E98BD0-D714-4DBA-92DA-E72497A934BF}"/>
              </a:ext>
            </a:extLst>
          </p:cNvPr>
          <p:cNvSpPr/>
          <p:nvPr/>
        </p:nvSpPr>
        <p:spPr>
          <a:xfrm>
            <a:off x="7509382" y="3286415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2B4A10-A6A5-4AE6-83B3-6A55DB9B24D6}"/>
              </a:ext>
            </a:extLst>
          </p:cNvPr>
          <p:cNvSpPr txBox="1"/>
          <p:nvPr/>
        </p:nvSpPr>
        <p:spPr>
          <a:xfrm>
            <a:off x="1316032" y="5078676"/>
            <a:ext cx="88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1-MIS</a:t>
            </a:r>
            <a:endParaRPr kumimoji="1" lang="ja-JP" altLang="en-US" sz="16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24AD445A-F8A9-4CFA-A8BB-ED93CE5C9D5D}"/>
              </a:ext>
            </a:extLst>
          </p:cNvPr>
          <p:cNvSpPr txBox="1"/>
          <p:nvPr/>
        </p:nvSpPr>
        <p:spPr>
          <a:xfrm>
            <a:off x="4069214" y="5066035"/>
            <a:ext cx="144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1-MIS</a:t>
            </a:r>
            <a:r>
              <a:rPr kumimoji="1" lang="ja-JP" altLang="en-US" sz="1600" dirty="0"/>
              <a:t>でない</a:t>
            </a:r>
          </a:p>
        </p:txBody>
      </p:sp>
    </p:spTree>
    <p:extLst>
      <p:ext uri="{BB962C8B-B14F-4D97-AF65-F5344CB8AC3E}">
        <p14:creationId xmlns:p14="http://schemas.microsoft.com/office/powerpoint/2010/main" val="219757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今回は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特に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の検証問題</a:t>
                </a:r>
                <a:r>
                  <a:rPr lang="en-US" altLang="ja-JP" dirty="0"/>
                  <a:t>(verification)</a:t>
                </a:r>
                <a:r>
                  <a:rPr lang="ja-JP" altLang="en-US" dirty="0"/>
                  <a:t>に着目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ネットワーク上に独立集合が与えられたとき</a:t>
                </a:r>
                <a:r>
                  <a:rPr lang="en-US" altLang="ja-JP" dirty="0"/>
                  <a:t>,</a:t>
                </a:r>
                <a:br>
                  <a:rPr lang="en-US" altLang="ja-JP" dirty="0"/>
                </a:br>
                <a:r>
                  <a:rPr lang="ja-JP" altLang="en-US" dirty="0"/>
                  <a:t>それが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であるかどうかを判定する問題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問題に対する素朴なアルゴリズムは</a:t>
                </a:r>
                <a:br>
                  <a:rPr lang="en-US" altLang="ja-JP" dirty="0"/>
                </a:br>
                <a:r>
                  <a:rPr lang="ja-JP" altLang="en-US" dirty="0"/>
                  <a:t>以下のフェーズを含む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ja-JP" altLang="en-US" dirty="0"/>
                  <a:t>現在の状態が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であるか判定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altLang="ja-JP" dirty="0"/>
                  <a:t>YES</a:t>
                </a:r>
                <a:r>
                  <a:rPr lang="ja-JP" altLang="en-US" dirty="0"/>
                  <a:t>ならそれを出力</a:t>
                </a:r>
                <a:r>
                  <a:rPr lang="en-US" altLang="ja-JP" dirty="0"/>
                  <a:t>,No</a:t>
                </a:r>
                <a:r>
                  <a:rPr lang="ja-JP" altLang="en-US" dirty="0"/>
                  <a:t>なら状態を更新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55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5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今回は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特に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の検証問題</a:t>
                </a:r>
                <a:r>
                  <a:rPr lang="en-US" altLang="ja-JP" dirty="0"/>
                  <a:t>(verification)</a:t>
                </a:r>
                <a:r>
                  <a:rPr lang="ja-JP" altLang="en-US" dirty="0"/>
                  <a:t>に着目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ネットワーク上に独立集合が与えられたとき</a:t>
                </a:r>
                <a:r>
                  <a:rPr lang="en-US" altLang="ja-JP" dirty="0"/>
                  <a:t>,</a:t>
                </a:r>
                <a:br>
                  <a:rPr lang="en-US" altLang="ja-JP" dirty="0"/>
                </a:br>
                <a:r>
                  <a:rPr lang="ja-JP" altLang="en-US" dirty="0"/>
                  <a:t>それが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であるかどうかを判定する問題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問題に対する素朴なアルゴリズムには</a:t>
                </a:r>
                <a:br>
                  <a:rPr lang="en-US" altLang="ja-JP" dirty="0"/>
                </a:br>
                <a:r>
                  <a:rPr lang="ja-JP" altLang="en-US" dirty="0"/>
                  <a:t>以下のフェーズを含む</a:t>
                </a:r>
                <a:endParaRPr lang="en-US" altLang="ja-JP" dirty="0"/>
              </a:p>
              <a:p>
                <a:pPr marL="514350" indent="-514350">
                  <a:buFont typeface="+mj-lt"/>
                  <a:buAutoNum type="romanUcPeriod"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現在の状態が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-MIS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であるか判定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romanUcPeriod"/>
                </a:pPr>
                <a:r>
                  <a:rPr lang="en-US" altLang="ja-JP" dirty="0"/>
                  <a:t>YES</a:t>
                </a:r>
                <a:r>
                  <a:rPr lang="ja-JP" altLang="en-US" dirty="0"/>
                  <a:t>ならそれを出力</a:t>
                </a:r>
                <a:r>
                  <a:rPr lang="en-US" altLang="ja-JP" dirty="0"/>
                  <a:t>,No</a:t>
                </a:r>
                <a:r>
                  <a:rPr lang="ja-JP" altLang="en-US" dirty="0"/>
                  <a:t>なら状態を更新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55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70C58A4D-35AE-4D26-B6B5-E3C82EA935CC}"/>
                  </a:ext>
                </a:extLst>
              </p:cNvPr>
              <p:cNvSpPr/>
              <p:nvPr/>
            </p:nvSpPr>
            <p:spPr>
              <a:xfrm>
                <a:off x="4300538" y="2593858"/>
                <a:ext cx="2257425" cy="1014413"/>
              </a:xfrm>
              <a:prstGeom prst="wedgeRoundRectCallou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検証問題に対応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70C58A4D-35AE-4D26-B6B5-E3C82EA93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8" y="2593858"/>
                <a:ext cx="2257425" cy="1014413"/>
              </a:xfrm>
              <a:prstGeom prst="wedgeRoundRectCallou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830D6-99BC-44F0-9E32-AB39E495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162B45-EC63-4FE1-8880-E974016124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32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者間通信複雑性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lvl="1"/>
                <a:r>
                  <a:rPr lang="ja-JP" altLang="en-US" dirty="0"/>
                  <a:t>目的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/>
                  <a:t>が与えられたとき</a:t>
                </a:r>
                <a:r>
                  <a:rPr lang="en-US" altLang="ja-JP" dirty="0"/>
                  <a:t>,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を計算すること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問題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の計算に必要な最悪通信ビット数はどのくらいか？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Alice </a:t>
                </a:r>
                <a:r>
                  <a:rPr lang="ja-JP" altLang="en-US" dirty="0"/>
                  <a:t>と 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の計算能力は無限とする</a:t>
                </a:r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810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810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475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475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810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810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475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475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7182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40069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116931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交叉判定問題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人が共通のアイテムを持つか？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ja-JP" altLang="en-US" dirty="0"/>
                  <a:t>が存在するか？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5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5080C-4114-4489-B9C1-0956A90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等価問題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Alice </a:t>
                </a:r>
                <a:r>
                  <a:rPr kumimoji="1" lang="ja-JP" altLang="en-US" dirty="0"/>
                  <a:t>と </a:t>
                </a:r>
                <a:r>
                  <a:rPr kumimoji="1" lang="en-US" altLang="ja-JP" dirty="0"/>
                  <a:t>Bob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人のプレイヤーがいてそれぞれが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ビットのデータ列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を持っている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か？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740F7D8-D5CB-4078-8165-961AC04E5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1E651-0A96-436B-83BC-D65D6F11E990}"/>
              </a:ext>
            </a:extLst>
          </p:cNvPr>
          <p:cNvSpPr txBox="1"/>
          <p:nvPr/>
        </p:nvSpPr>
        <p:spPr>
          <a:xfrm>
            <a:off x="1272988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Alice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18DBE-4B50-4CDA-88E3-E9F47D02A7C2}"/>
              </a:ext>
            </a:extLst>
          </p:cNvPr>
          <p:cNvSpPr/>
          <p:nvPr/>
        </p:nvSpPr>
        <p:spPr>
          <a:xfrm>
            <a:off x="1272988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/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=001011001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79AEA0-D1B0-4C38-9D58-4327E32B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2613193"/>
                <a:ext cx="17750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266B6-3581-4418-BFBD-A9A9D305113A}"/>
              </a:ext>
            </a:extLst>
          </p:cNvPr>
          <p:cNvSpPr txBox="1"/>
          <p:nvPr/>
        </p:nvSpPr>
        <p:spPr>
          <a:xfrm>
            <a:off x="6284259" y="2151528"/>
            <a:ext cx="89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Bob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AC4876-C0DA-4436-B842-D697F7B606D2}"/>
              </a:ext>
            </a:extLst>
          </p:cNvPr>
          <p:cNvSpPr/>
          <p:nvPr/>
        </p:nvSpPr>
        <p:spPr>
          <a:xfrm>
            <a:off x="6284259" y="2151528"/>
            <a:ext cx="896471" cy="3765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/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=001101010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61C578-9A07-48CD-B1C4-B2FE371D0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88" y="2613193"/>
                <a:ext cx="177501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4C85541E-1FA4-4BBD-9FC1-68FE037D145A}"/>
              </a:ext>
            </a:extLst>
          </p:cNvPr>
          <p:cNvSpPr/>
          <p:nvPr/>
        </p:nvSpPr>
        <p:spPr>
          <a:xfrm>
            <a:off x="3411070" y="2156900"/>
            <a:ext cx="1649506" cy="6678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773926-60EC-4CC3-ACED-0D85CAAC2A04}"/>
              </a:ext>
            </a:extLst>
          </p:cNvPr>
          <p:cNvSpPr txBox="1"/>
          <p:nvPr/>
        </p:nvSpPr>
        <p:spPr>
          <a:xfrm>
            <a:off x="3958851" y="2339787"/>
            <a:ext cx="70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</a:t>
            </a:r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CC6730F7-62D1-4CD6-905C-A89B79E508AB}"/>
              </a:ext>
            </a:extLst>
          </p:cNvPr>
          <p:cNvSpPr/>
          <p:nvPr/>
        </p:nvSpPr>
        <p:spPr>
          <a:xfrm>
            <a:off x="1546411" y="2989711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/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5, 6, 9}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6C531D-6E81-4265-A5DF-4C94B93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0" y="3668940"/>
                <a:ext cx="1604683" cy="584775"/>
              </a:xfrm>
              <a:prstGeom prst="rect">
                <a:avLst/>
              </a:prstGeom>
              <a:blipFill>
                <a:blip r:embed="rId5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上下 14">
            <a:extLst>
              <a:ext uri="{FF2B5EF4-FFF2-40B4-BE49-F238E27FC236}">
                <a16:creationId xmlns:a16="http://schemas.microsoft.com/office/drawing/2014/main" id="{C60DDBD6-D0DE-4424-86F8-D7D54E43F116}"/>
              </a:ext>
            </a:extLst>
          </p:cNvPr>
          <p:cNvSpPr/>
          <p:nvPr/>
        </p:nvSpPr>
        <p:spPr>
          <a:xfrm>
            <a:off x="6620437" y="2982525"/>
            <a:ext cx="349623" cy="582706"/>
          </a:xfrm>
          <a:prstGeom prst="upDownArrow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/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アイテム集合</a:t>
                </a:r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{3, 4, 6, 8}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7146EF4-E151-4BCC-9AB7-765C4C3A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06" y="3661754"/>
                <a:ext cx="1604683" cy="584775"/>
              </a:xfrm>
              <a:prstGeom prst="rect">
                <a:avLst/>
              </a:prstGeom>
              <a:blipFill>
                <a:blip r:embed="rId6"/>
                <a:stretch>
                  <a:fillRect t="-3125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0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証明の戦略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交叉判定のインスタンス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が与えられたとき</a:t>
                </a:r>
                <a:br>
                  <a:rPr lang="en-US" altLang="ja-JP" dirty="0"/>
                </a:br>
                <a:r>
                  <a:rPr lang="ja-JP" altLang="en-US" dirty="0"/>
                  <a:t>それを埋め込んだ特殊なグラフ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を構成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中に含まれる独立集合が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ja-JP" dirty="0"/>
                  <a:t>-MIS</a:t>
                </a:r>
                <a:r>
                  <a:rPr lang="ja-JP" altLang="en-US" dirty="0"/>
                  <a:t>でない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ja-JP" altLang="en-US" dirty="0"/>
                  <a:t>は</a:t>
                </a:r>
                <a:r>
                  <a:rPr lang="en-US" altLang="ja-JP" dirty="0"/>
                  <a:t>intersect</a:t>
                </a:r>
              </a:p>
              <a:p>
                <a:r>
                  <a:rPr lang="en-US" altLang="ja-JP" dirty="0"/>
                  <a:t>Alice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Bob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上の直径計算の</a:t>
                </a:r>
                <a:br>
                  <a:rPr lang="en-US" altLang="ja-JP" dirty="0"/>
                </a:br>
                <a:r>
                  <a:rPr lang="ja-JP" altLang="en-US" dirty="0"/>
                  <a:t>分散アルゴリズムを（協調的に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シミュレート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3-MIS</a:t>
                </a:r>
                <a:r>
                  <a:rPr lang="ja-JP" altLang="en-US" dirty="0"/>
                  <a:t>の計算結果から交叉判定が解ける</a:t>
                </a:r>
                <a:endParaRPr lang="en-US" altLang="ja-JP" dirty="0"/>
              </a:p>
              <a:p>
                <a:r>
                  <a:rPr lang="ja-JP" altLang="en-US" dirty="0"/>
                  <a:t>このシミュレーションは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ビットぐらい通信していなければならない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← 通信複雑性下界より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元のアルゴリズムも同程度通信している</a:t>
                </a:r>
                <a:br>
                  <a:rPr lang="en-US" altLang="ja-JP" dirty="0"/>
                </a:br>
                <a:r>
                  <a:rPr lang="ja-JP" altLang="en-US" dirty="0"/>
                  <a:t>→　十分な量の通信ができるぐらいの時間が必要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/>
              <a:t>2015/3/17-18</a:t>
            </a:r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/>
              <a:t>「符号理論とその応用セミナー」＠名古屋工業大学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1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ネットワーク</a:t>
            </a:r>
            <a:r>
              <a:rPr lang="en-US" altLang="ja-JP" dirty="0"/>
              <a:t>=</a:t>
            </a:r>
            <a:r>
              <a:rPr lang="ja-JP" altLang="en-US" dirty="0"/>
              <a:t>グラフ</a:t>
            </a:r>
            <a:endParaRPr lang="en-US" altLang="ja-JP" dirty="0"/>
          </a:p>
          <a:p>
            <a:pPr lvl="1"/>
            <a:r>
              <a:rPr lang="ja-JP" altLang="en-US" dirty="0"/>
              <a:t>頂点</a:t>
            </a:r>
            <a:r>
              <a:rPr lang="en-US" altLang="ja-JP" dirty="0"/>
              <a:t>=</a:t>
            </a:r>
            <a:r>
              <a:rPr lang="ja-JP" altLang="en-US" dirty="0"/>
              <a:t>計算機</a:t>
            </a:r>
            <a:endParaRPr lang="en-US" altLang="ja-JP" dirty="0"/>
          </a:p>
          <a:p>
            <a:pPr lvl="1"/>
            <a:r>
              <a:rPr lang="ja-JP" altLang="en-US" dirty="0"/>
              <a:t>辺</a:t>
            </a:r>
            <a:r>
              <a:rPr lang="en-US" altLang="ja-JP" dirty="0"/>
              <a:t>=</a:t>
            </a:r>
            <a:r>
              <a:rPr lang="ja-JP" altLang="en-US" dirty="0"/>
              <a:t>通信リンク</a:t>
            </a:r>
          </a:p>
        </p:txBody>
      </p:sp>
      <p:pic>
        <p:nvPicPr>
          <p:cNvPr id="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760" y="5743616"/>
            <a:ext cx="622708" cy="642942"/>
          </a:xfrm>
          <a:prstGeom prst="rect">
            <a:avLst/>
          </a:prstGeom>
          <a:noFill/>
        </p:spPr>
      </p:pic>
      <p:pic>
        <p:nvPicPr>
          <p:cNvPr id="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30" y="4519446"/>
            <a:ext cx="622708" cy="642942"/>
          </a:xfrm>
          <a:prstGeom prst="rect">
            <a:avLst/>
          </a:prstGeom>
          <a:noFill/>
        </p:spPr>
      </p:pic>
      <p:pic>
        <p:nvPicPr>
          <p:cNvPr id="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30" y="5594448"/>
            <a:ext cx="622708" cy="642942"/>
          </a:xfrm>
          <a:prstGeom prst="rect">
            <a:avLst/>
          </a:prstGeom>
          <a:noFill/>
        </p:spPr>
      </p:pic>
      <p:cxnSp>
        <p:nvCxnSpPr>
          <p:cNvPr id="10" name="直線コネクタ 9"/>
          <p:cNvCxnSpPr>
            <a:stCxn id="17" idx="3"/>
            <a:endCxn id="8" idx="1"/>
          </p:cNvCxnSpPr>
          <p:nvPr/>
        </p:nvCxnSpPr>
        <p:spPr>
          <a:xfrm flipV="1">
            <a:off x="2314308" y="4840917"/>
            <a:ext cx="1033522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470" y="5810478"/>
            <a:ext cx="622708" cy="642942"/>
          </a:xfrm>
          <a:prstGeom prst="rect">
            <a:avLst/>
          </a:prstGeom>
          <a:noFill/>
        </p:spPr>
      </p:pic>
      <p:pic>
        <p:nvPicPr>
          <p:cNvPr id="14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00" y="3439296"/>
            <a:ext cx="622708" cy="642942"/>
          </a:xfrm>
          <a:prstGeom prst="rect">
            <a:avLst/>
          </a:prstGeom>
          <a:noFill/>
        </p:spPr>
      </p:pic>
      <p:pic>
        <p:nvPicPr>
          <p:cNvPr id="17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00" y="4735476"/>
            <a:ext cx="622708" cy="642942"/>
          </a:xfrm>
          <a:prstGeom prst="rect">
            <a:avLst/>
          </a:prstGeom>
          <a:noFill/>
        </p:spPr>
      </p:pic>
      <p:pic>
        <p:nvPicPr>
          <p:cNvPr id="18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5018368"/>
            <a:ext cx="622708" cy="642942"/>
          </a:xfrm>
          <a:prstGeom prst="rect">
            <a:avLst/>
          </a:prstGeom>
          <a:noFill/>
        </p:spPr>
      </p:pic>
      <p:pic>
        <p:nvPicPr>
          <p:cNvPr id="19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80" y="5594448"/>
            <a:ext cx="622708" cy="642942"/>
          </a:xfrm>
          <a:prstGeom prst="rect">
            <a:avLst/>
          </a:prstGeom>
          <a:noFill/>
        </p:spPr>
      </p:pic>
      <p:pic>
        <p:nvPicPr>
          <p:cNvPr id="20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330" y="3511306"/>
            <a:ext cx="622708" cy="642942"/>
          </a:xfrm>
          <a:prstGeom prst="rect">
            <a:avLst/>
          </a:prstGeom>
          <a:noFill/>
        </p:spPr>
      </p:pic>
      <p:pic>
        <p:nvPicPr>
          <p:cNvPr id="22" name="Picture 5" descr="C:\Documents and Settings\Taisuke Izumi\Local Settings\Temporary Internet Files\Content.IE5\0DCFGVSR\MCj039803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0" y="3295276"/>
            <a:ext cx="622708" cy="642942"/>
          </a:xfrm>
          <a:prstGeom prst="rect">
            <a:avLst/>
          </a:prstGeom>
          <a:noFill/>
        </p:spPr>
      </p:pic>
      <p:cxnSp>
        <p:nvCxnSpPr>
          <p:cNvPr id="26" name="直線コネクタ 25"/>
          <p:cNvCxnSpPr/>
          <p:nvPr/>
        </p:nvCxnSpPr>
        <p:spPr>
          <a:xfrm>
            <a:off x="2195670" y="5455576"/>
            <a:ext cx="645088" cy="34975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331550" y="5306408"/>
            <a:ext cx="288040" cy="43206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123660" y="4159396"/>
            <a:ext cx="216030" cy="4706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2" idx="1"/>
            <a:endCxn id="14" idx="3"/>
          </p:cNvCxnSpPr>
          <p:nvPr/>
        </p:nvCxnSpPr>
        <p:spPr>
          <a:xfrm flipH="1">
            <a:off x="3034408" y="3616747"/>
            <a:ext cx="1465582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4067930" y="4015376"/>
            <a:ext cx="648090" cy="5760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995920" y="5023518"/>
            <a:ext cx="432060" cy="2108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563860" y="5594449"/>
            <a:ext cx="817492" cy="36004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91850" y="6026508"/>
            <a:ext cx="187226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6300240" y="5882488"/>
            <a:ext cx="93613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6012200" y="4298268"/>
            <a:ext cx="1008140" cy="12961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4139940" y="4159396"/>
            <a:ext cx="2664370" cy="64809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20090" y="5450428"/>
            <a:ext cx="216030" cy="144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148080" y="4015376"/>
            <a:ext cx="2232310" cy="157907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20090" y="3583316"/>
            <a:ext cx="1584220" cy="21603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グラフの構成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Alice</a:t>
            </a:r>
            <a:r>
              <a:rPr kumimoji="1" lang="ja-JP" altLang="en-US" dirty="0"/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Bob</a:t>
            </a:r>
            <a:r>
              <a:rPr kumimoji="1" lang="ja-JP" altLang="en-US" dirty="0"/>
              <a:t>側</a:t>
            </a:r>
          </a:p>
        </p:txBody>
      </p:sp>
    </p:spTree>
    <p:extLst>
      <p:ext uri="{BB962C8B-B14F-4D97-AF65-F5344CB8AC3E}">
        <p14:creationId xmlns:p14="http://schemas.microsoft.com/office/powerpoint/2010/main" val="2530526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B94A9E7-9803-4422-ACD0-0721DB427C83}"/>
              </a:ext>
            </a:extLst>
          </p:cNvPr>
          <p:cNvCxnSpPr/>
          <p:nvPr/>
        </p:nvCxnSpPr>
        <p:spPr>
          <a:xfrm>
            <a:off x="3361765" y="1272988"/>
            <a:ext cx="0" cy="49036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0F598-75C2-4945-A852-CF420032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グラフの構成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8AE035-9225-4403-A09C-5592D18D7ECB}"/>
              </a:ext>
            </a:extLst>
          </p:cNvPr>
          <p:cNvCxnSpPr/>
          <p:nvPr/>
        </p:nvCxnSpPr>
        <p:spPr>
          <a:xfrm>
            <a:off x="1003720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975636-735A-4D2D-A07B-2ABA54BAB8FC}"/>
              </a:ext>
            </a:extLst>
          </p:cNvPr>
          <p:cNvCxnSpPr/>
          <p:nvPr/>
        </p:nvCxnSpPr>
        <p:spPr>
          <a:xfrm>
            <a:off x="1003720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44D0D19-D9F4-4616-9920-CF368E676E6F}"/>
              </a:ext>
            </a:extLst>
          </p:cNvPr>
          <p:cNvCxnSpPr/>
          <p:nvPr/>
        </p:nvCxnSpPr>
        <p:spPr>
          <a:xfrm>
            <a:off x="1599033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2875D8-DBF9-42A7-BDE2-82060E53CBA9}"/>
              </a:ext>
            </a:extLst>
          </p:cNvPr>
          <p:cNvCxnSpPr/>
          <p:nvPr/>
        </p:nvCxnSpPr>
        <p:spPr>
          <a:xfrm>
            <a:off x="2465312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8D9A190-2D24-4415-A0C9-37C92240F36D}"/>
              </a:ext>
            </a:extLst>
          </p:cNvPr>
          <p:cNvCxnSpPr/>
          <p:nvPr/>
        </p:nvCxnSpPr>
        <p:spPr>
          <a:xfrm>
            <a:off x="1599033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270A3C-A052-4418-823D-2798285F8784}"/>
              </a:ext>
            </a:extLst>
          </p:cNvPr>
          <p:cNvCxnSpPr/>
          <p:nvPr/>
        </p:nvCxnSpPr>
        <p:spPr>
          <a:xfrm flipH="1">
            <a:off x="2465312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/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E619710-1A10-4440-A331-A49C76BD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2070791"/>
                <a:ext cx="360040" cy="350617"/>
              </a:xfrm>
              <a:prstGeom prst="ellipse">
                <a:avLst/>
              </a:prstGeom>
              <a:blipFill>
                <a:blip r:embed="rId2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/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41537E9E-60ED-43BC-B5CE-32F222A1A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13" y="3526903"/>
                <a:ext cx="360040" cy="350617"/>
              </a:xfrm>
              <a:prstGeom prst="ellipse">
                <a:avLst/>
              </a:prstGeom>
              <a:blipFill>
                <a:blip r:embed="rId3"/>
                <a:stretch>
                  <a:fillRect l="-78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6F47B23F-B290-4C42-9DE0-16113F76751D}"/>
              </a:ext>
            </a:extLst>
          </p:cNvPr>
          <p:cNvSpPr/>
          <p:nvPr/>
        </p:nvSpPr>
        <p:spPr>
          <a:xfrm>
            <a:off x="1013029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/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3260BD7-B6C5-4067-9EDF-61E4A9514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2070792"/>
                <a:ext cx="360040" cy="350617"/>
              </a:xfrm>
              <a:prstGeom prst="ellipse">
                <a:avLst/>
              </a:prstGeom>
              <a:blipFill>
                <a:blip r:embed="rId4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/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1984F7E4-C74C-433D-BC63-D27A82E23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2070791"/>
                <a:ext cx="360040" cy="350617"/>
              </a:xfrm>
              <a:prstGeom prst="ellipse">
                <a:avLst/>
              </a:prstGeom>
              <a:blipFill>
                <a:blip r:embed="rId5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4834878-1697-40B8-AE57-4DCE00C04202}"/>
              </a:ext>
            </a:extLst>
          </p:cNvPr>
          <p:cNvSpPr/>
          <p:nvPr/>
        </p:nvSpPr>
        <p:spPr>
          <a:xfrm rot="10800000">
            <a:off x="1003720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/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0B63C2EC-F179-49AC-B140-1400DB0A0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00" y="3520081"/>
                <a:ext cx="360040" cy="350617"/>
              </a:xfrm>
              <a:prstGeom prst="ellipse">
                <a:avLst/>
              </a:prstGeom>
              <a:blipFill>
                <a:blip r:embed="rId6"/>
                <a:stretch>
                  <a:fillRect l="-109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/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ADCAE6D8-7E84-4AC1-8D96-E15F7A908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0" y="3520083"/>
                <a:ext cx="360040" cy="350617"/>
              </a:xfrm>
              <a:prstGeom prst="ellipse">
                <a:avLst/>
              </a:prstGeom>
              <a:blipFill>
                <a:blip r:embed="rId7"/>
                <a:stretch>
                  <a:fillRect l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FEA058D-0EC8-47F7-A8F3-746FC02FBAA7}"/>
              </a:ext>
            </a:extLst>
          </p:cNvPr>
          <p:cNvSpPr txBox="1"/>
          <p:nvPr/>
        </p:nvSpPr>
        <p:spPr>
          <a:xfrm>
            <a:off x="1788362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110BD22-6EC2-4C10-95E2-6B188BB961C7}"/>
              </a:ext>
            </a:extLst>
          </p:cNvPr>
          <p:cNvSpPr txBox="1"/>
          <p:nvPr/>
        </p:nvSpPr>
        <p:spPr>
          <a:xfrm>
            <a:off x="1769783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/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A0BB9BD-D5D6-4CD4-9E74-700C9198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2072433"/>
                <a:ext cx="360040" cy="350617"/>
              </a:xfrm>
              <a:prstGeom prst="ellipse">
                <a:avLst/>
              </a:prstGeom>
              <a:blipFill>
                <a:blip r:embed="rId8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/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B26E9D54-8747-4143-ADC2-10A3BB771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3528545"/>
                <a:ext cx="360040" cy="350617"/>
              </a:xfrm>
              <a:prstGeom prst="ellipse">
                <a:avLst/>
              </a:prstGeom>
              <a:blipFill>
                <a:blip r:embed="rId9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/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3C79B91E-E660-4596-A862-1B7C105FC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2072434"/>
                <a:ext cx="360040" cy="350617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/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FB7D13EA-C139-48F1-B983-7763D09B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2072433"/>
                <a:ext cx="360040" cy="350617"/>
              </a:xfrm>
              <a:prstGeom prst="ellipse">
                <a:avLst/>
              </a:prstGeom>
              <a:blipFill>
                <a:blip r:embed="rId11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/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9E3490C-FB5B-44E1-90C5-9A06C105C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422" y="3521723"/>
                <a:ext cx="360040" cy="350617"/>
              </a:xfrm>
              <a:prstGeom prst="ellipse">
                <a:avLst/>
              </a:prstGeom>
              <a:blipFill>
                <a:blip r:embed="rId12"/>
                <a:stretch>
                  <a:fillRect l="-6250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/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AFD6A9FE-4515-467D-BF69-5572F2911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2" y="3521725"/>
                <a:ext cx="360040" cy="350617"/>
              </a:xfrm>
              <a:prstGeom prst="ellipse">
                <a:avLst/>
              </a:prstGeom>
              <a:blipFill>
                <a:blip r:embed="rId13"/>
                <a:stretch>
                  <a:fillRect l="-4688"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B44C964-4B45-4B1C-92FA-DE7C99DD21F8}"/>
              </a:ext>
            </a:extLst>
          </p:cNvPr>
          <p:cNvCxnSpPr/>
          <p:nvPr/>
        </p:nvCxnSpPr>
        <p:spPr>
          <a:xfrm>
            <a:off x="6596302" y="224609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852EACE-BAAF-482B-AE47-307BC807A35F}"/>
              </a:ext>
            </a:extLst>
          </p:cNvPr>
          <p:cNvCxnSpPr/>
          <p:nvPr/>
        </p:nvCxnSpPr>
        <p:spPr>
          <a:xfrm>
            <a:off x="6596302" y="3695389"/>
            <a:ext cx="5953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2BA2EF1-4876-4642-A49F-87EB4F9D69E8}"/>
              </a:ext>
            </a:extLst>
          </p:cNvPr>
          <p:cNvCxnSpPr/>
          <p:nvPr/>
        </p:nvCxnSpPr>
        <p:spPr>
          <a:xfrm>
            <a:off x="7191615" y="2246099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485E244-0BD3-4443-9AC3-EC8E47524B29}"/>
              </a:ext>
            </a:extLst>
          </p:cNvPr>
          <p:cNvCxnSpPr/>
          <p:nvPr/>
        </p:nvCxnSpPr>
        <p:spPr>
          <a:xfrm>
            <a:off x="8057894" y="2246099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787A33-4652-4DD7-8014-26FE41616CBF}"/>
              </a:ext>
            </a:extLst>
          </p:cNvPr>
          <p:cNvCxnSpPr/>
          <p:nvPr/>
        </p:nvCxnSpPr>
        <p:spPr>
          <a:xfrm>
            <a:off x="7191615" y="3702211"/>
            <a:ext cx="265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7418088-79F4-4938-86DD-8248150522C1}"/>
              </a:ext>
            </a:extLst>
          </p:cNvPr>
          <p:cNvCxnSpPr/>
          <p:nvPr/>
        </p:nvCxnSpPr>
        <p:spPr>
          <a:xfrm flipH="1">
            <a:off x="8057894" y="3702211"/>
            <a:ext cx="2910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/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77135F54-20D9-4A5A-9530-F34A4261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2070791"/>
                <a:ext cx="360040" cy="350617"/>
              </a:xfrm>
              <a:prstGeom prst="ellipse">
                <a:avLst/>
              </a:prstGeom>
              <a:blipFill>
                <a:blip r:embed="rId14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/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6422577F-AE02-46D1-9A28-4E45E51E9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95" y="3526903"/>
                <a:ext cx="360040" cy="350617"/>
              </a:xfrm>
              <a:prstGeom prst="ellipse">
                <a:avLst/>
              </a:prstGeom>
              <a:blipFill>
                <a:blip r:embed="rId15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4B90366B-8FD3-499F-816D-5AB0111C5E78}"/>
              </a:ext>
            </a:extLst>
          </p:cNvPr>
          <p:cNvSpPr/>
          <p:nvPr/>
        </p:nvSpPr>
        <p:spPr>
          <a:xfrm>
            <a:off x="6605611" y="1882580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/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38AC94A0-AD18-4678-8FE2-7E8A22145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2070792"/>
                <a:ext cx="360040" cy="350617"/>
              </a:xfrm>
              <a:prstGeom prst="ellipse">
                <a:avLst/>
              </a:prstGeom>
              <a:blipFill>
                <a:blip r:embed="rId16"/>
                <a:stretch>
                  <a:fillRect l="-125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/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37063B1E-285A-4B01-8385-697CC1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2070791"/>
                <a:ext cx="360040" cy="350617"/>
              </a:xfrm>
              <a:prstGeom prst="ellipse">
                <a:avLst/>
              </a:prstGeom>
              <a:blipFill>
                <a:blip r:embed="rId17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5BB3EA14-47C6-4D08-B0A6-9D4658497F6D}"/>
              </a:ext>
            </a:extLst>
          </p:cNvPr>
          <p:cNvSpPr/>
          <p:nvPr/>
        </p:nvSpPr>
        <p:spPr>
          <a:xfrm rot="10800000">
            <a:off x="6596302" y="3718652"/>
            <a:ext cx="1748118" cy="394455"/>
          </a:xfrm>
          <a:custGeom>
            <a:avLst/>
            <a:gdLst>
              <a:gd name="connsiteX0" fmla="*/ 0 w 1748118"/>
              <a:gd name="connsiteY0" fmla="*/ 394455 h 394455"/>
              <a:gd name="connsiteX1" fmla="*/ 1013012 w 1748118"/>
              <a:gd name="connsiteY1" fmla="*/ 8 h 394455"/>
              <a:gd name="connsiteX2" fmla="*/ 1748118 w 1748118"/>
              <a:gd name="connsiteY2" fmla="*/ 385491 h 3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394455">
                <a:moveTo>
                  <a:pt x="0" y="394455"/>
                </a:moveTo>
                <a:cubicBezTo>
                  <a:pt x="360829" y="197978"/>
                  <a:pt x="721659" y="1502"/>
                  <a:pt x="1013012" y="8"/>
                </a:cubicBezTo>
                <a:cubicBezTo>
                  <a:pt x="1304365" y="-1486"/>
                  <a:pt x="1526241" y="192002"/>
                  <a:pt x="1748118" y="38549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/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A83CC9FA-57CF-4752-BD80-4607E7CB0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882" y="3520081"/>
                <a:ext cx="360040" cy="350617"/>
              </a:xfrm>
              <a:prstGeom prst="ellipse">
                <a:avLst/>
              </a:prstGeom>
              <a:blipFill>
                <a:blip r:embed="rId18"/>
                <a:stretch>
                  <a:fillRect l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/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1494422-BCD0-47CA-9584-D07EEBF75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3520083"/>
                <a:ext cx="360040" cy="350617"/>
              </a:xfrm>
              <a:prstGeom prst="ellipse">
                <a:avLst/>
              </a:prstGeom>
              <a:blipFill>
                <a:blip r:embed="rId19"/>
                <a:stretch>
                  <a:fillRect l="-140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39626C-D486-4715-A326-DD18B2A05A7D}"/>
              </a:ext>
            </a:extLst>
          </p:cNvPr>
          <p:cNvSpPr txBox="1"/>
          <p:nvPr/>
        </p:nvSpPr>
        <p:spPr>
          <a:xfrm>
            <a:off x="7380944" y="2106116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45DEBB-64CC-4E6C-BB6E-D0E092656C08}"/>
              </a:ext>
            </a:extLst>
          </p:cNvPr>
          <p:cNvSpPr txBox="1"/>
          <p:nvPr/>
        </p:nvSpPr>
        <p:spPr>
          <a:xfrm>
            <a:off x="7362365" y="3563473"/>
            <a:ext cx="81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・・・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/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55ED3C0D-CF33-4EA7-9CA5-5CDCCDE76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35" y="5008693"/>
                <a:ext cx="360040" cy="3506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D2A8B58-0F73-4101-A931-66E61E711F06}"/>
              </a:ext>
            </a:extLst>
          </p:cNvPr>
          <p:cNvSpPr/>
          <p:nvPr/>
        </p:nvSpPr>
        <p:spPr>
          <a:xfrm>
            <a:off x="591671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189EA59-4A8C-4559-83B4-8E163A8E8C80}"/>
              </a:ext>
            </a:extLst>
          </p:cNvPr>
          <p:cNvSpPr/>
          <p:nvPr/>
        </p:nvSpPr>
        <p:spPr>
          <a:xfrm>
            <a:off x="3568124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3240ABB-203B-44E9-9BF2-1288A8D0E36A}"/>
              </a:ext>
            </a:extLst>
          </p:cNvPr>
          <p:cNvSpPr/>
          <p:nvPr/>
        </p:nvSpPr>
        <p:spPr>
          <a:xfrm>
            <a:off x="6212630" y="1730188"/>
            <a:ext cx="2503892" cy="248322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88F9FDE-EF1B-48BA-B87A-5F71A05C3E85}"/>
              </a:ext>
            </a:extLst>
          </p:cNvPr>
          <p:cNvSpPr txBox="1"/>
          <p:nvPr/>
        </p:nvSpPr>
        <p:spPr>
          <a:xfrm>
            <a:off x="1260370" y="482337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Alice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C91C7AD-730B-46F9-A2DE-CFA4AB16920D}"/>
              </a:ext>
            </a:extLst>
          </p:cNvPr>
          <p:cNvSpPr txBox="1"/>
          <p:nvPr/>
        </p:nvSpPr>
        <p:spPr>
          <a:xfrm>
            <a:off x="5791104" y="4824027"/>
            <a:ext cx="1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Bob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/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653F7B3-21E3-4BBF-8A3D-BCA61FFD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5" y="5487392"/>
                <a:ext cx="3255227" cy="457241"/>
              </a:xfrm>
              <a:prstGeom prst="rect">
                <a:avLst/>
              </a:prstGeom>
              <a:blipFill>
                <a:blip r:embed="rId21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/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Sup>
                        <m:sSub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AF0222D-E33F-4EE6-84CA-A462BB83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94" y="5890385"/>
                <a:ext cx="3255227" cy="457241"/>
              </a:xfrm>
              <a:prstGeom prst="rect">
                <a:avLst/>
              </a:prstGeom>
              <a:blipFill>
                <a:blip r:embed="rId2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/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D08818-E00B-4BA9-82AB-A994EF68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93" y="2589894"/>
                <a:ext cx="1061848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/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B4A9DF-61B6-40BF-A995-8538BB7D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6" y="2598915"/>
                <a:ext cx="1061848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7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47EAB-4B8F-4046-8206-8875E51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CD8757-7EA8-4DE0-B1F4-F3AE75E982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3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𝐶𝑂𝑁𝐺𝐸𝑆𝑇モデルにおいてさまざまな問題に対する</a:t>
            </a:r>
            <a:br>
              <a:rPr lang="ja-JP" altLang="en-US" dirty="0"/>
            </a:br>
            <a:r>
              <a:rPr lang="ja-JP" altLang="en-US" dirty="0"/>
              <a:t>複雑性に興味がもたれている</a:t>
            </a:r>
          </a:p>
          <a:p>
            <a:pPr lvl="1"/>
            <a:r>
              <a:rPr lang="ja-JP" altLang="en-US" dirty="0"/>
              <a:t>距離計算</a:t>
            </a:r>
          </a:p>
          <a:p>
            <a:pPr lvl="1"/>
            <a:r>
              <a:rPr lang="ja-JP" altLang="en-US" dirty="0"/>
              <a:t>最小全域木の構築</a:t>
            </a:r>
          </a:p>
          <a:p>
            <a:pPr lvl="1"/>
            <a:r>
              <a:rPr lang="ja-JP" altLang="en-US" dirty="0"/>
              <a:t>最小頂点被覆の発見 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近年</a:t>
            </a:r>
            <a:r>
              <a:rPr lang="en-US" altLang="ja-JP" dirty="0"/>
              <a:t>,2</a:t>
            </a:r>
            <a:r>
              <a:rPr lang="ja-JP" altLang="en-US" dirty="0"/>
              <a:t>者間通信複雑性への帰着を通じて下限を証明する</a:t>
            </a:r>
            <a:br>
              <a:rPr lang="en-US" altLang="ja-JP" dirty="0"/>
            </a:br>
            <a:r>
              <a:rPr lang="ja-JP" altLang="en-US" dirty="0"/>
              <a:t>手法のおかげで𝐶𝑂𝑁𝐺𝐸𝑆𝑇モデルにおけるいくつかの問題の</a:t>
            </a:r>
            <a:br>
              <a:rPr lang="en-US" altLang="ja-JP" dirty="0"/>
            </a:br>
            <a:r>
              <a:rPr lang="ja-JP" altLang="en-US" dirty="0"/>
              <a:t>複雑性に関する理解が大幅に向上している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02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分散システム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/>
              <a:t>ネットワーク</a:t>
            </a:r>
            <a:r>
              <a:rPr lang="en-US" altLang="ja-JP"/>
              <a:t>=</a:t>
            </a:r>
            <a:r>
              <a:rPr lang="ja-JP" altLang="en-US"/>
              <a:t>グラフ</a:t>
            </a:r>
            <a:endParaRPr lang="en-US" altLang="ja-JP"/>
          </a:p>
          <a:p>
            <a:pPr lvl="1"/>
            <a:r>
              <a:rPr lang="ja-JP" altLang="en-US"/>
              <a:t>頂点</a:t>
            </a:r>
            <a:r>
              <a:rPr lang="en-US" altLang="ja-JP"/>
              <a:t>=</a:t>
            </a:r>
            <a:r>
              <a:rPr lang="ja-JP" altLang="en-US"/>
              <a:t>計算機</a:t>
            </a:r>
            <a:endParaRPr lang="en-US" altLang="ja-JP"/>
          </a:p>
          <a:p>
            <a:pPr lvl="1"/>
            <a:r>
              <a:rPr lang="ja-JP" altLang="en-US"/>
              <a:t>辺</a:t>
            </a:r>
            <a:r>
              <a:rPr lang="en-US" altLang="ja-JP"/>
              <a:t>=</a:t>
            </a:r>
            <a:r>
              <a:rPr lang="ja-JP" altLang="en-US"/>
              <a:t>通信リンク</a:t>
            </a:r>
            <a:endParaRPr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051650" y="4725180"/>
            <a:ext cx="1656230" cy="2160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0" idx="5"/>
          </p:cNvCxnSpPr>
          <p:nvPr/>
        </p:nvCxnSpPr>
        <p:spPr>
          <a:xfrm>
            <a:off x="2121839" y="5154787"/>
            <a:ext cx="937951" cy="7945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1187530" y="5013220"/>
            <a:ext cx="720100" cy="9361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979640" y="3789050"/>
            <a:ext cx="648090" cy="1152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2843760" y="3645030"/>
            <a:ext cx="201628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3779890" y="3717040"/>
            <a:ext cx="1080150" cy="1008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 flipV="1">
            <a:off x="3779890" y="4797190"/>
            <a:ext cx="936130" cy="50407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75820" y="5373270"/>
            <a:ext cx="1440200" cy="6480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275820" y="5877340"/>
            <a:ext cx="252035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5796170" y="5877340"/>
            <a:ext cx="1800250" cy="7201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24160" y="4005080"/>
            <a:ext cx="1368190" cy="1872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3779890" y="3933070"/>
            <a:ext cx="3312460" cy="8641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860040" y="5373270"/>
            <a:ext cx="792110" cy="4320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932050" y="3717040"/>
            <a:ext cx="2664370" cy="20882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932050" y="3645030"/>
            <a:ext cx="2088290" cy="2160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円/楕円 30"/>
              <p:cNvSpPr/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10" y="3429000"/>
                <a:ext cx="504056" cy="508467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/>
              <p:cNvSpPr/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円/楕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00" y="4720783"/>
                <a:ext cx="504056" cy="508467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円/楕円 50"/>
              <p:cNvSpPr/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円/楕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" y="5728923"/>
                <a:ext cx="504056" cy="508467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円/楕円 51"/>
              <p:cNvSpPr/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円/楕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70" y="5728923"/>
                <a:ext cx="504056" cy="508467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円/楕円 52"/>
              <p:cNvSpPr/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円/楕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50" y="4509150"/>
                <a:ext cx="504056" cy="508467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円/楕円 53"/>
              <p:cNvSpPr/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円/楕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10" y="3356990"/>
                <a:ext cx="504056" cy="508467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円/楕円 54"/>
              <p:cNvSpPr/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円/楕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20" y="3645030"/>
                <a:ext cx="504056" cy="508467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円/楕円 55"/>
              <p:cNvSpPr/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円/楕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0" y="5085230"/>
                <a:ext cx="504056" cy="508467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/>
              <p:cNvSpPr/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円/楕円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0" y="5589300"/>
                <a:ext cx="504056" cy="50846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/>
              <p:cNvSpPr/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円/楕円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90" y="5589300"/>
                <a:ext cx="504056" cy="508467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2915770" y="1772770"/>
            <a:ext cx="5929828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ネットワーク自身を入力と見なして</a:t>
            </a:r>
            <a:endParaRPr kumimoji="1" lang="en-US" altLang="ja-JP" sz="2800" dirty="0"/>
          </a:p>
          <a:p>
            <a:r>
              <a:rPr kumimoji="1" lang="ja-JP" altLang="en-US" sz="2800" dirty="0"/>
              <a:t>グラフ上の問題を解く</a:t>
            </a:r>
            <a:endParaRPr kumimoji="1" lang="en-US" altLang="ja-JP" sz="2800" dirty="0"/>
          </a:p>
          <a:p>
            <a:r>
              <a:rPr kumimoji="1" lang="ja-JP" altLang="en-US" sz="2800" dirty="0"/>
              <a:t>　　→ 分散グラフアルゴリズム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34919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計算モデル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各ノードは同期して同じアルゴリズムを実行して</a:t>
                </a:r>
                <a:br>
                  <a:rPr lang="en-US" altLang="ja-JP" dirty="0"/>
                </a:br>
                <a:r>
                  <a:rPr lang="ja-JP" altLang="en-US" dirty="0"/>
                  <a:t>入力グラフ上の問題を解決する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各ラウンドの動作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dirty="0"/>
                  <a:t>ビットのメッセージを近傍に送信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近傍からメッセージを受信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内部計算</a:t>
                </a:r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lang="ja-JP" altLang="en-US" b="0" i="1" dirty="0">
                    <a:latin typeface="Cambria Math" panose="02040503050406030204" pitchFamily="18" charset="0"/>
                  </a:rPr>
                  <a:t>できるだけ少ない通信ラウンド数で問題を解決したい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ja-JP" altLang="en-US" dirty="0"/>
                  <a:t>と想定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はグラフの頂点数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組み合わせ最適化問題の一つである最大独立集合問題の</a:t>
            </a:r>
            <a:br>
              <a:rPr lang="en-US" altLang="ja-JP" dirty="0"/>
            </a:br>
            <a:r>
              <a:rPr lang="ja-JP" altLang="en-US" dirty="0"/>
              <a:t>分散アルゴリズムに対する多くの研究がされている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独立集合</a:t>
            </a:r>
            <a:r>
              <a:rPr lang="en-US" altLang="ja-JP" dirty="0"/>
              <a:t>:</a:t>
            </a:r>
            <a:r>
              <a:rPr lang="ja-JP" altLang="en-US" dirty="0"/>
              <a:t>各頂点が隣接していない頂点部分集合</a:t>
            </a:r>
            <a:endParaRPr lang="en-US" altLang="ja-JP" dirty="0"/>
          </a:p>
          <a:p>
            <a:r>
              <a:rPr lang="ja-JP" altLang="en-US" dirty="0"/>
              <a:t>最大独立集合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dirty="0"/>
              <a:t>重みなしグラフ</a:t>
            </a:r>
            <a:r>
              <a:rPr lang="en-US" altLang="ja-JP" dirty="0"/>
              <a:t>-</a:t>
            </a:r>
            <a:r>
              <a:rPr lang="ja-JP" altLang="en-US" dirty="0"/>
              <a:t>頂点数が最も多い独立集合</a:t>
            </a:r>
            <a:br>
              <a:rPr lang="en-US" altLang="ja-JP" dirty="0"/>
            </a:br>
            <a:r>
              <a:rPr lang="ja-JP" altLang="en-US" dirty="0"/>
              <a:t>重み付きグラフ</a:t>
            </a:r>
            <a:r>
              <a:rPr lang="en-US" altLang="ja-JP" dirty="0"/>
              <a:t>-</a:t>
            </a:r>
            <a:r>
              <a:rPr lang="ja-JP" altLang="en-US" dirty="0"/>
              <a:t>合計重みが最も大きい独立集合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076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5119C-01E4-4E2F-ABE2-E8C8C583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86B5869-7147-4403-8D68-50FEF49040E1}"/>
              </a:ext>
            </a:extLst>
          </p:cNvPr>
          <p:cNvCxnSpPr/>
          <p:nvPr/>
        </p:nvCxnSpPr>
        <p:spPr>
          <a:xfrm>
            <a:off x="1120987" y="1532351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CB329F2-26B4-4F35-A8EA-281B0CEFE421}"/>
              </a:ext>
            </a:extLst>
          </p:cNvPr>
          <p:cNvCxnSpPr/>
          <p:nvPr/>
        </p:nvCxnSpPr>
        <p:spPr>
          <a:xfrm flipV="1">
            <a:off x="1477398" y="1490467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DAEF61-3D37-4FBD-B70B-A3C8DEC2F937}"/>
              </a:ext>
            </a:extLst>
          </p:cNvPr>
          <p:cNvCxnSpPr/>
          <p:nvPr/>
        </p:nvCxnSpPr>
        <p:spPr>
          <a:xfrm>
            <a:off x="1477398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8233E19-0D5C-4428-9BF9-E5CE5AFC6F8B}"/>
              </a:ext>
            </a:extLst>
          </p:cNvPr>
          <p:cNvCxnSpPr/>
          <p:nvPr/>
        </p:nvCxnSpPr>
        <p:spPr>
          <a:xfrm flipH="1">
            <a:off x="1120987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78C7AB3-13B6-4CDE-81D8-B8BEE33891F0}"/>
              </a:ext>
            </a:extLst>
          </p:cNvPr>
          <p:cNvCxnSpPr/>
          <p:nvPr/>
        </p:nvCxnSpPr>
        <p:spPr>
          <a:xfrm>
            <a:off x="1486761" y="2210458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9000D5F-B26F-4F1A-8212-E26AB774209A}"/>
              </a:ext>
            </a:extLst>
          </p:cNvPr>
          <p:cNvCxnSpPr/>
          <p:nvPr/>
        </p:nvCxnSpPr>
        <p:spPr>
          <a:xfrm flipH="1">
            <a:off x="760947" y="2210458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925A0C5-4938-42D3-B7B4-6102F61B2C80}"/>
              </a:ext>
            </a:extLst>
          </p:cNvPr>
          <p:cNvCxnSpPr/>
          <p:nvPr/>
        </p:nvCxnSpPr>
        <p:spPr>
          <a:xfrm flipV="1">
            <a:off x="760947" y="1532351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38280CC-B12B-4195-B26E-306F20136667}"/>
              </a:ext>
            </a:extLst>
          </p:cNvPr>
          <p:cNvCxnSpPr/>
          <p:nvPr/>
        </p:nvCxnSpPr>
        <p:spPr>
          <a:xfrm>
            <a:off x="760947" y="2210458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E4AF1ED-7B74-45B4-BF45-3B003EE72307}"/>
              </a:ext>
            </a:extLst>
          </p:cNvPr>
          <p:cNvCxnSpPr/>
          <p:nvPr/>
        </p:nvCxnSpPr>
        <p:spPr>
          <a:xfrm>
            <a:off x="1846801" y="1528468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31A4498-C634-4D5C-A02F-509F9741BFC3}"/>
              </a:ext>
            </a:extLst>
          </p:cNvPr>
          <p:cNvCxnSpPr/>
          <p:nvPr/>
        </p:nvCxnSpPr>
        <p:spPr>
          <a:xfrm flipH="1">
            <a:off x="1829127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601C2BF-FB5C-442C-B4F2-B4A5C806696D}"/>
              </a:ext>
            </a:extLst>
          </p:cNvPr>
          <p:cNvSpPr/>
          <p:nvPr/>
        </p:nvSpPr>
        <p:spPr>
          <a:xfrm>
            <a:off x="940967" y="1357043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5D0CD8C-BAD5-42CF-8FF4-5635AFC7BB01}"/>
              </a:ext>
            </a:extLst>
          </p:cNvPr>
          <p:cNvSpPr/>
          <p:nvPr/>
        </p:nvSpPr>
        <p:spPr>
          <a:xfrm>
            <a:off x="1657418" y="1357043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12786D-1F97-4C16-90D9-BC78B3B73ABC}"/>
              </a:ext>
            </a:extLst>
          </p:cNvPr>
          <p:cNvSpPr/>
          <p:nvPr/>
        </p:nvSpPr>
        <p:spPr>
          <a:xfrm>
            <a:off x="2023192" y="203515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AFD99F8-D9CB-45E9-925C-18371B56A365}"/>
              </a:ext>
            </a:extLst>
          </p:cNvPr>
          <p:cNvSpPr/>
          <p:nvPr/>
        </p:nvSpPr>
        <p:spPr>
          <a:xfrm>
            <a:off x="1657418" y="262948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5DD559A-F2DE-461F-9C75-F779635500DF}"/>
              </a:ext>
            </a:extLst>
          </p:cNvPr>
          <p:cNvSpPr/>
          <p:nvPr/>
        </p:nvSpPr>
        <p:spPr>
          <a:xfrm>
            <a:off x="580927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AB89BCE-763F-4A36-A7D0-F7AFBD235AFA}"/>
              </a:ext>
            </a:extLst>
          </p:cNvPr>
          <p:cNvSpPr/>
          <p:nvPr/>
        </p:nvSpPr>
        <p:spPr>
          <a:xfrm>
            <a:off x="940967" y="262948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DFB5AE-1F05-48C1-9A37-90AEE03056D0}"/>
              </a:ext>
            </a:extLst>
          </p:cNvPr>
          <p:cNvSpPr/>
          <p:nvPr/>
        </p:nvSpPr>
        <p:spPr>
          <a:xfrm>
            <a:off x="1297378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5C44992-BB17-4AC4-8C0F-A5FE69790C0A}"/>
              </a:ext>
            </a:extLst>
          </p:cNvPr>
          <p:cNvCxnSpPr/>
          <p:nvPr/>
        </p:nvCxnSpPr>
        <p:spPr>
          <a:xfrm>
            <a:off x="4617223" y="1532351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94277E0-04BD-46A6-9226-C53060AADAE3}"/>
              </a:ext>
            </a:extLst>
          </p:cNvPr>
          <p:cNvCxnSpPr/>
          <p:nvPr/>
        </p:nvCxnSpPr>
        <p:spPr>
          <a:xfrm flipV="1">
            <a:off x="4973634" y="1490467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70D886D-838A-42DA-B2F6-71F0DA3DB3F1}"/>
              </a:ext>
            </a:extLst>
          </p:cNvPr>
          <p:cNvCxnSpPr/>
          <p:nvPr/>
        </p:nvCxnSpPr>
        <p:spPr>
          <a:xfrm>
            <a:off x="4973634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FBFFF06-E87F-4575-B4B7-16E44A659A58}"/>
              </a:ext>
            </a:extLst>
          </p:cNvPr>
          <p:cNvCxnSpPr/>
          <p:nvPr/>
        </p:nvCxnSpPr>
        <p:spPr>
          <a:xfrm flipH="1">
            <a:off x="4617223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19772D0-FD1B-47E6-9BB8-ECBC5CBA0C0F}"/>
              </a:ext>
            </a:extLst>
          </p:cNvPr>
          <p:cNvCxnSpPr/>
          <p:nvPr/>
        </p:nvCxnSpPr>
        <p:spPr>
          <a:xfrm>
            <a:off x="4982997" y="2210458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29944A1-5C68-45E8-B7E6-05C05E3194F6}"/>
              </a:ext>
            </a:extLst>
          </p:cNvPr>
          <p:cNvCxnSpPr/>
          <p:nvPr/>
        </p:nvCxnSpPr>
        <p:spPr>
          <a:xfrm flipH="1">
            <a:off x="4257183" y="2210458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FBAA94F-9B23-4BBE-841C-AED7CA58A673}"/>
              </a:ext>
            </a:extLst>
          </p:cNvPr>
          <p:cNvCxnSpPr/>
          <p:nvPr/>
        </p:nvCxnSpPr>
        <p:spPr>
          <a:xfrm flipV="1">
            <a:off x="4257183" y="1532351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D1DF0CC-B5CC-4BE9-A933-80F4C5C363E3}"/>
              </a:ext>
            </a:extLst>
          </p:cNvPr>
          <p:cNvCxnSpPr/>
          <p:nvPr/>
        </p:nvCxnSpPr>
        <p:spPr>
          <a:xfrm>
            <a:off x="4257183" y="2210458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42AF39C-B6E9-4163-AC48-64DFD28AD7FD}"/>
              </a:ext>
            </a:extLst>
          </p:cNvPr>
          <p:cNvCxnSpPr/>
          <p:nvPr/>
        </p:nvCxnSpPr>
        <p:spPr>
          <a:xfrm>
            <a:off x="5343037" y="1528468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5B21131-D71F-4D17-9D6D-6AE816BEFE24}"/>
              </a:ext>
            </a:extLst>
          </p:cNvPr>
          <p:cNvCxnSpPr/>
          <p:nvPr/>
        </p:nvCxnSpPr>
        <p:spPr>
          <a:xfrm flipH="1">
            <a:off x="5325363" y="2210458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F2B1A305-9D48-44F1-BA72-79E24B11285C}"/>
              </a:ext>
            </a:extLst>
          </p:cNvPr>
          <p:cNvSpPr/>
          <p:nvPr/>
        </p:nvSpPr>
        <p:spPr>
          <a:xfrm>
            <a:off x="4437203" y="1357043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0CBAB49-F83B-4995-A5E9-E19C77E67CBB}"/>
              </a:ext>
            </a:extLst>
          </p:cNvPr>
          <p:cNvSpPr/>
          <p:nvPr/>
        </p:nvSpPr>
        <p:spPr>
          <a:xfrm>
            <a:off x="5153654" y="1357043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57626EA-1432-4FEA-B188-1D79BA3C096C}"/>
              </a:ext>
            </a:extLst>
          </p:cNvPr>
          <p:cNvSpPr/>
          <p:nvPr/>
        </p:nvSpPr>
        <p:spPr>
          <a:xfrm>
            <a:off x="5519428" y="2035150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276332D-B8F6-4F53-B50C-E20643BD5862}"/>
              </a:ext>
            </a:extLst>
          </p:cNvPr>
          <p:cNvSpPr/>
          <p:nvPr/>
        </p:nvSpPr>
        <p:spPr>
          <a:xfrm>
            <a:off x="5153654" y="262948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842298F1-32EA-45AF-9D79-AD2D1C75C104}"/>
              </a:ext>
            </a:extLst>
          </p:cNvPr>
          <p:cNvSpPr/>
          <p:nvPr/>
        </p:nvSpPr>
        <p:spPr>
          <a:xfrm>
            <a:off x="4077163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71EEFE45-310F-47C7-9947-2F1D66A5FF52}"/>
              </a:ext>
            </a:extLst>
          </p:cNvPr>
          <p:cNvSpPr/>
          <p:nvPr/>
        </p:nvSpPr>
        <p:spPr>
          <a:xfrm>
            <a:off x="4437203" y="2629488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30F9B39A-27D7-4EF9-BC06-23EDA2EF6A45}"/>
              </a:ext>
            </a:extLst>
          </p:cNvPr>
          <p:cNvSpPr/>
          <p:nvPr/>
        </p:nvSpPr>
        <p:spPr>
          <a:xfrm>
            <a:off x="4793614" y="203515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76CF47E-9010-4E05-B144-5B278F6E0E76}"/>
              </a:ext>
            </a:extLst>
          </p:cNvPr>
          <p:cNvCxnSpPr/>
          <p:nvPr/>
        </p:nvCxnSpPr>
        <p:spPr>
          <a:xfrm>
            <a:off x="6731134" y="1532350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11A3382-EA57-43F4-9B30-A39986A72027}"/>
              </a:ext>
            </a:extLst>
          </p:cNvPr>
          <p:cNvCxnSpPr/>
          <p:nvPr/>
        </p:nvCxnSpPr>
        <p:spPr>
          <a:xfrm flipV="1">
            <a:off x="7087545" y="1490466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FA67A59-EA41-4986-9C32-4EE0B87E49F2}"/>
              </a:ext>
            </a:extLst>
          </p:cNvPr>
          <p:cNvCxnSpPr/>
          <p:nvPr/>
        </p:nvCxnSpPr>
        <p:spPr>
          <a:xfrm>
            <a:off x="7087545" y="221045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51BF541-8BFA-4E3B-B100-82335C9FFAED}"/>
              </a:ext>
            </a:extLst>
          </p:cNvPr>
          <p:cNvCxnSpPr/>
          <p:nvPr/>
        </p:nvCxnSpPr>
        <p:spPr>
          <a:xfrm flipH="1">
            <a:off x="6731134" y="221045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13B1860-9253-4474-B2C8-376369D4D139}"/>
              </a:ext>
            </a:extLst>
          </p:cNvPr>
          <p:cNvCxnSpPr/>
          <p:nvPr/>
        </p:nvCxnSpPr>
        <p:spPr>
          <a:xfrm>
            <a:off x="7096908" y="2210457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B140D1A-9A30-4C47-8A9B-556CE286A543}"/>
              </a:ext>
            </a:extLst>
          </p:cNvPr>
          <p:cNvCxnSpPr/>
          <p:nvPr/>
        </p:nvCxnSpPr>
        <p:spPr>
          <a:xfrm flipH="1">
            <a:off x="6371094" y="2210457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7B362DC-94F9-42A4-A161-94290D7065DD}"/>
              </a:ext>
            </a:extLst>
          </p:cNvPr>
          <p:cNvCxnSpPr/>
          <p:nvPr/>
        </p:nvCxnSpPr>
        <p:spPr>
          <a:xfrm flipV="1">
            <a:off x="6371094" y="1532350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65FD410-315B-43CA-811D-F73010EB242B}"/>
              </a:ext>
            </a:extLst>
          </p:cNvPr>
          <p:cNvCxnSpPr/>
          <p:nvPr/>
        </p:nvCxnSpPr>
        <p:spPr>
          <a:xfrm>
            <a:off x="6371094" y="2210457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B7FE3DE-3C1A-4BAA-8AAF-2651703F7A3C}"/>
              </a:ext>
            </a:extLst>
          </p:cNvPr>
          <p:cNvCxnSpPr/>
          <p:nvPr/>
        </p:nvCxnSpPr>
        <p:spPr>
          <a:xfrm>
            <a:off x="7456948" y="1528467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0AF6041-131E-4318-ACF8-141ED38D7332}"/>
              </a:ext>
            </a:extLst>
          </p:cNvPr>
          <p:cNvCxnSpPr/>
          <p:nvPr/>
        </p:nvCxnSpPr>
        <p:spPr>
          <a:xfrm flipH="1">
            <a:off x="7439274" y="221045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8465C81E-8BDE-47FA-8BAA-4EF2EDF86FC5}"/>
              </a:ext>
            </a:extLst>
          </p:cNvPr>
          <p:cNvSpPr/>
          <p:nvPr/>
        </p:nvSpPr>
        <p:spPr>
          <a:xfrm>
            <a:off x="6551114" y="1357042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2950F27D-6BA9-48CA-A7FF-897CD156228A}"/>
              </a:ext>
            </a:extLst>
          </p:cNvPr>
          <p:cNvSpPr/>
          <p:nvPr/>
        </p:nvSpPr>
        <p:spPr>
          <a:xfrm>
            <a:off x="7267565" y="1357042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 dirty="0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948DFDE-7ECA-4896-A478-8D4C912D03E3}"/>
              </a:ext>
            </a:extLst>
          </p:cNvPr>
          <p:cNvSpPr/>
          <p:nvPr/>
        </p:nvSpPr>
        <p:spPr>
          <a:xfrm>
            <a:off x="7633339" y="2035149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D1E30A8-9362-4D33-B21C-ABDF04F042A4}"/>
              </a:ext>
            </a:extLst>
          </p:cNvPr>
          <p:cNvSpPr/>
          <p:nvPr/>
        </p:nvSpPr>
        <p:spPr>
          <a:xfrm>
            <a:off x="7267565" y="2629487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5C49827D-4BC3-4CCB-81AB-5D8B073081EC}"/>
              </a:ext>
            </a:extLst>
          </p:cNvPr>
          <p:cNvSpPr/>
          <p:nvPr/>
        </p:nvSpPr>
        <p:spPr>
          <a:xfrm>
            <a:off x="6191074" y="203515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2989ED38-8477-4830-9C20-00AD075B32BD}"/>
              </a:ext>
            </a:extLst>
          </p:cNvPr>
          <p:cNvSpPr/>
          <p:nvPr/>
        </p:nvSpPr>
        <p:spPr>
          <a:xfrm>
            <a:off x="6551114" y="2629487"/>
            <a:ext cx="360040" cy="3506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60B26192-FBC6-4AA2-9688-E32417A0A2A2}"/>
              </a:ext>
            </a:extLst>
          </p:cNvPr>
          <p:cNvSpPr/>
          <p:nvPr/>
        </p:nvSpPr>
        <p:spPr>
          <a:xfrm>
            <a:off x="6907525" y="203515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19E9D23E-DE2F-4B1A-AA71-DE6E4F433676}"/>
              </a:ext>
            </a:extLst>
          </p:cNvPr>
          <p:cNvSpPr/>
          <p:nvPr/>
        </p:nvSpPr>
        <p:spPr>
          <a:xfrm>
            <a:off x="2761402" y="1900518"/>
            <a:ext cx="892842" cy="5943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3AA6D4C-FF31-4300-BF6E-88B814DF8104}"/>
              </a:ext>
            </a:extLst>
          </p:cNvPr>
          <p:cNvCxnSpPr/>
          <p:nvPr/>
        </p:nvCxnSpPr>
        <p:spPr>
          <a:xfrm>
            <a:off x="1120987" y="4403820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8AC7957-EE09-4680-B349-255D543D769E}"/>
              </a:ext>
            </a:extLst>
          </p:cNvPr>
          <p:cNvCxnSpPr/>
          <p:nvPr/>
        </p:nvCxnSpPr>
        <p:spPr>
          <a:xfrm flipV="1">
            <a:off x="1477398" y="4361936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C6A32601-85B3-44A0-B797-822DAFB29D14}"/>
              </a:ext>
            </a:extLst>
          </p:cNvPr>
          <p:cNvCxnSpPr/>
          <p:nvPr/>
        </p:nvCxnSpPr>
        <p:spPr>
          <a:xfrm>
            <a:off x="1477398" y="508192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9EB8E4DB-B6D8-4C82-89DE-3F282003A5BC}"/>
              </a:ext>
            </a:extLst>
          </p:cNvPr>
          <p:cNvCxnSpPr/>
          <p:nvPr/>
        </p:nvCxnSpPr>
        <p:spPr>
          <a:xfrm flipH="1">
            <a:off x="1120987" y="508192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5388E25-DAEA-4640-8B9F-154756EE5343}"/>
              </a:ext>
            </a:extLst>
          </p:cNvPr>
          <p:cNvCxnSpPr/>
          <p:nvPr/>
        </p:nvCxnSpPr>
        <p:spPr>
          <a:xfrm>
            <a:off x="1486761" y="5081927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980E7B3-5477-4C85-BDDA-3FE734A43489}"/>
              </a:ext>
            </a:extLst>
          </p:cNvPr>
          <p:cNvCxnSpPr/>
          <p:nvPr/>
        </p:nvCxnSpPr>
        <p:spPr>
          <a:xfrm flipH="1">
            <a:off x="760947" y="5081927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36C8933-B7F3-42E2-B298-AC7129FFF2EA}"/>
              </a:ext>
            </a:extLst>
          </p:cNvPr>
          <p:cNvCxnSpPr/>
          <p:nvPr/>
        </p:nvCxnSpPr>
        <p:spPr>
          <a:xfrm flipV="1">
            <a:off x="760947" y="4403820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AD695C6C-525A-466F-A73E-6B64E9E62B62}"/>
              </a:ext>
            </a:extLst>
          </p:cNvPr>
          <p:cNvCxnSpPr/>
          <p:nvPr/>
        </p:nvCxnSpPr>
        <p:spPr>
          <a:xfrm>
            <a:off x="760947" y="5081927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93B2B2D-7170-43FD-ACA4-177F70BFA091}"/>
              </a:ext>
            </a:extLst>
          </p:cNvPr>
          <p:cNvCxnSpPr/>
          <p:nvPr/>
        </p:nvCxnSpPr>
        <p:spPr>
          <a:xfrm>
            <a:off x="1846801" y="4399937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921495F-1775-4B55-A00B-C802B07EE7CB}"/>
              </a:ext>
            </a:extLst>
          </p:cNvPr>
          <p:cNvCxnSpPr/>
          <p:nvPr/>
        </p:nvCxnSpPr>
        <p:spPr>
          <a:xfrm flipH="1">
            <a:off x="1829127" y="5081927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0E343303-218F-4B3B-B680-E25DA4165F1B}"/>
              </a:ext>
            </a:extLst>
          </p:cNvPr>
          <p:cNvSpPr/>
          <p:nvPr/>
        </p:nvSpPr>
        <p:spPr>
          <a:xfrm>
            <a:off x="940967" y="4228512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5D5662BA-0D1E-4E16-9251-29DD98FA5BA7}"/>
              </a:ext>
            </a:extLst>
          </p:cNvPr>
          <p:cNvSpPr/>
          <p:nvPr/>
        </p:nvSpPr>
        <p:spPr>
          <a:xfrm>
            <a:off x="1657418" y="4228512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A6CA643-4B93-4B92-A11B-93E64B4C6037}"/>
              </a:ext>
            </a:extLst>
          </p:cNvPr>
          <p:cNvSpPr/>
          <p:nvPr/>
        </p:nvSpPr>
        <p:spPr>
          <a:xfrm>
            <a:off x="2023192" y="4906619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B43D68B6-2776-4418-802D-353979B9BC16}"/>
              </a:ext>
            </a:extLst>
          </p:cNvPr>
          <p:cNvSpPr/>
          <p:nvPr/>
        </p:nvSpPr>
        <p:spPr>
          <a:xfrm>
            <a:off x="1657418" y="5500957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425A586E-7CAF-452E-B654-49356EF90224}"/>
              </a:ext>
            </a:extLst>
          </p:cNvPr>
          <p:cNvSpPr/>
          <p:nvPr/>
        </p:nvSpPr>
        <p:spPr>
          <a:xfrm>
            <a:off x="580927" y="490662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59D1730-F0B9-4211-ADD6-9F23B5EC8DB1}"/>
              </a:ext>
            </a:extLst>
          </p:cNvPr>
          <p:cNvSpPr/>
          <p:nvPr/>
        </p:nvSpPr>
        <p:spPr>
          <a:xfrm>
            <a:off x="940967" y="5500957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76E02650-8DFB-433D-8E84-B782859F32F0}"/>
              </a:ext>
            </a:extLst>
          </p:cNvPr>
          <p:cNvSpPr/>
          <p:nvPr/>
        </p:nvSpPr>
        <p:spPr>
          <a:xfrm>
            <a:off x="1297378" y="4906620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3FD515F4-A54E-4B4A-9ECB-E0903F9AD22F}"/>
              </a:ext>
            </a:extLst>
          </p:cNvPr>
          <p:cNvSpPr/>
          <p:nvPr/>
        </p:nvSpPr>
        <p:spPr>
          <a:xfrm>
            <a:off x="2761402" y="4784758"/>
            <a:ext cx="892842" cy="59433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FDEE0540-7E31-48D9-A649-08764B7886CC}"/>
              </a:ext>
            </a:extLst>
          </p:cNvPr>
          <p:cNvCxnSpPr/>
          <p:nvPr/>
        </p:nvCxnSpPr>
        <p:spPr>
          <a:xfrm>
            <a:off x="4617223" y="4403819"/>
            <a:ext cx="356411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2F527D78-67EA-425E-8583-D07D80DCDE93}"/>
              </a:ext>
            </a:extLst>
          </p:cNvPr>
          <p:cNvCxnSpPr/>
          <p:nvPr/>
        </p:nvCxnSpPr>
        <p:spPr>
          <a:xfrm flipV="1">
            <a:off x="4973634" y="4361935"/>
            <a:ext cx="360040" cy="7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E590ED76-270F-482B-9DB8-0EEA536BA113}"/>
              </a:ext>
            </a:extLst>
          </p:cNvPr>
          <p:cNvCxnSpPr/>
          <p:nvPr/>
        </p:nvCxnSpPr>
        <p:spPr>
          <a:xfrm>
            <a:off x="4973634" y="5081926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8E6AD169-A04F-49E0-A581-169B763C0229}"/>
              </a:ext>
            </a:extLst>
          </p:cNvPr>
          <p:cNvCxnSpPr/>
          <p:nvPr/>
        </p:nvCxnSpPr>
        <p:spPr>
          <a:xfrm flipH="1">
            <a:off x="4617223" y="5081926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035AAC1C-DD4E-4A2A-87DA-A70D9317D86C}"/>
              </a:ext>
            </a:extLst>
          </p:cNvPr>
          <p:cNvCxnSpPr/>
          <p:nvPr/>
        </p:nvCxnSpPr>
        <p:spPr>
          <a:xfrm>
            <a:off x="4982997" y="5081926"/>
            <a:ext cx="71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4578C9F0-0CE5-46C8-A190-42C613B15D00}"/>
              </a:ext>
            </a:extLst>
          </p:cNvPr>
          <p:cNvCxnSpPr/>
          <p:nvPr/>
        </p:nvCxnSpPr>
        <p:spPr>
          <a:xfrm flipH="1">
            <a:off x="4257183" y="5081926"/>
            <a:ext cx="7164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D212118-CADF-4C45-83E3-49BD4965EE9D}"/>
              </a:ext>
            </a:extLst>
          </p:cNvPr>
          <p:cNvCxnSpPr/>
          <p:nvPr/>
        </p:nvCxnSpPr>
        <p:spPr>
          <a:xfrm flipV="1">
            <a:off x="4257183" y="4403819"/>
            <a:ext cx="360040" cy="67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AC2EFF4-E46E-4836-88C2-781710BA4DD5}"/>
              </a:ext>
            </a:extLst>
          </p:cNvPr>
          <p:cNvCxnSpPr/>
          <p:nvPr/>
        </p:nvCxnSpPr>
        <p:spPr>
          <a:xfrm>
            <a:off x="4257183" y="5081926"/>
            <a:ext cx="364722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9B058B4-3C4A-48E6-A695-E77C031043E0}"/>
              </a:ext>
            </a:extLst>
          </p:cNvPr>
          <p:cNvCxnSpPr/>
          <p:nvPr/>
        </p:nvCxnSpPr>
        <p:spPr>
          <a:xfrm>
            <a:off x="5343037" y="4399936"/>
            <a:ext cx="350677" cy="681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D646509B-25A1-4252-9815-DD6E03FB190A}"/>
              </a:ext>
            </a:extLst>
          </p:cNvPr>
          <p:cNvCxnSpPr/>
          <p:nvPr/>
        </p:nvCxnSpPr>
        <p:spPr>
          <a:xfrm flipH="1">
            <a:off x="5325363" y="5081926"/>
            <a:ext cx="356411" cy="59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54612C67-32DD-4D35-95BF-47BF852EC0C4}"/>
              </a:ext>
            </a:extLst>
          </p:cNvPr>
          <p:cNvSpPr/>
          <p:nvPr/>
        </p:nvSpPr>
        <p:spPr>
          <a:xfrm>
            <a:off x="4437203" y="4228511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FC9FB0E-A696-4885-B589-3982B7577259}"/>
              </a:ext>
            </a:extLst>
          </p:cNvPr>
          <p:cNvSpPr/>
          <p:nvPr/>
        </p:nvSpPr>
        <p:spPr>
          <a:xfrm>
            <a:off x="5153654" y="4228511"/>
            <a:ext cx="360040" cy="35061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EAD07F19-FE86-4C8B-9D39-DCD99BA7764D}"/>
              </a:ext>
            </a:extLst>
          </p:cNvPr>
          <p:cNvSpPr/>
          <p:nvPr/>
        </p:nvSpPr>
        <p:spPr>
          <a:xfrm>
            <a:off x="5519428" y="4906618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C4E14AA8-6E85-4975-96FC-E8C3AFA9D280}"/>
              </a:ext>
            </a:extLst>
          </p:cNvPr>
          <p:cNvSpPr/>
          <p:nvPr/>
        </p:nvSpPr>
        <p:spPr>
          <a:xfrm>
            <a:off x="5153654" y="5500956"/>
            <a:ext cx="360040" cy="35061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0466F319-D395-4C9E-A74F-2B9C3F999FD5}"/>
              </a:ext>
            </a:extLst>
          </p:cNvPr>
          <p:cNvSpPr/>
          <p:nvPr/>
        </p:nvSpPr>
        <p:spPr>
          <a:xfrm>
            <a:off x="4077163" y="4906619"/>
            <a:ext cx="360040" cy="350617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7E72B716-77F6-4145-B736-8C9DDDCA9658}"/>
              </a:ext>
            </a:extLst>
          </p:cNvPr>
          <p:cNvSpPr/>
          <p:nvPr/>
        </p:nvSpPr>
        <p:spPr>
          <a:xfrm>
            <a:off x="4437203" y="5500956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57DAF9D4-7144-41A4-97DE-A59CA2F3DCEA}"/>
              </a:ext>
            </a:extLst>
          </p:cNvPr>
          <p:cNvSpPr/>
          <p:nvPr/>
        </p:nvSpPr>
        <p:spPr>
          <a:xfrm>
            <a:off x="4793614" y="4906619"/>
            <a:ext cx="360040" cy="35061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88CC3EF5-8A30-453B-B781-55CD44CF1145}"/>
              </a:ext>
            </a:extLst>
          </p:cNvPr>
          <p:cNvSpPr txBox="1"/>
          <p:nvPr/>
        </p:nvSpPr>
        <p:spPr>
          <a:xfrm>
            <a:off x="706832" y="326978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重みなしグラフ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DDCE6B1-1993-4068-945C-F69872D7BC04}"/>
              </a:ext>
            </a:extLst>
          </p:cNvPr>
          <p:cNvSpPr txBox="1"/>
          <p:nvPr/>
        </p:nvSpPr>
        <p:spPr>
          <a:xfrm>
            <a:off x="639198" y="609529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重み付きグラフ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D16A54B-DCBC-48DA-831F-2977D3D6FB9D}"/>
              </a:ext>
            </a:extLst>
          </p:cNvPr>
          <p:cNvSpPr txBox="1"/>
          <p:nvPr/>
        </p:nvSpPr>
        <p:spPr>
          <a:xfrm>
            <a:off x="4516760" y="3269783"/>
            <a:ext cx="1086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独立集合</a:t>
            </a:r>
            <a:endParaRPr kumimoji="1" lang="ja-JP" altLang="en-US" sz="16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59693FB-6AC7-41FD-A90E-0EB669AF3ECE}"/>
              </a:ext>
            </a:extLst>
          </p:cNvPr>
          <p:cNvSpPr txBox="1"/>
          <p:nvPr/>
        </p:nvSpPr>
        <p:spPr>
          <a:xfrm>
            <a:off x="6325637" y="325972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最大</a:t>
            </a:r>
            <a:r>
              <a:rPr lang="en-US" altLang="ja-JP" sz="1600" dirty="0"/>
              <a:t>)</a:t>
            </a:r>
            <a:r>
              <a:rPr lang="ja-JP" altLang="en-US" sz="1600" dirty="0"/>
              <a:t>独立集合</a:t>
            </a:r>
            <a:endParaRPr kumimoji="1" lang="ja-JP" altLang="en-US" sz="16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487D284D-3706-45AA-B8F0-0F2A3A4F5560}"/>
              </a:ext>
            </a:extLst>
          </p:cNvPr>
          <p:cNvSpPr txBox="1"/>
          <p:nvPr/>
        </p:nvSpPr>
        <p:spPr>
          <a:xfrm>
            <a:off x="4144797" y="609529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最大</a:t>
            </a:r>
            <a:r>
              <a:rPr lang="en-US" altLang="ja-JP" sz="1600" dirty="0"/>
              <a:t>)</a:t>
            </a:r>
            <a:r>
              <a:rPr lang="ja-JP" altLang="en-US" sz="1600" dirty="0"/>
              <a:t>独立集合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16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組み合わせ最適化問題の一つである最大独立集合問題の</a:t>
                </a:r>
                <a:br>
                  <a:rPr lang="en-US" altLang="ja-JP" dirty="0"/>
                </a:br>
                <a:r>
                  <a:rPr lang="ja-JP" altLang="en-US" dirty="0"/>
                  <a:t>分散アルゴリズムに対する多くの研究がされている</a:t>
                </a:r>
                <a:endParaRPr lang="en-US" altLang="ja-JP" dirty="0"/>
              </a:p>
              <a:p>
                <a:r>
                  <a:rPr lang="ja-JP" altLang="en-US" dirty="0"/>
                  <a:t>最大独立集合問題の分散複雑性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モデルにおいて最大重み付き独立集合の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近似を</a:t>
                </a:r>
                <a:br>
                  <a:rPr lang="en-US" altLang="ja-JP" dirty="0"/>
                </a:br>
                <a:r>
                  <a:rPr lang="ja-JP" altLang="en-US" dirty="0"/>
                  <a:t>高確率で見つける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ラウンドアルゴリズム</a:t>
                </a:r>
                <a:br>
                  <a:rPr lang="en-US" altLang="ja-JP" dirty="0"/>
                </a:b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グラフ中の頂点の最大次数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𝐶𝑂𝑁𝐺𝐸𝑆𝑇</m:t>
                    </m:r>
                  </m:oMath>
                </a14:m>
                <a:r>
                  <a:rPr lang="ja-JP" altLang="en-US" dirty="0"/>
                  <a:t>モデルにおいて最大独立集合の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近似を見つける</a:t>
                </a:r>
                <a:br>
                  <a:rPr lang="en-US" altLang="ja-JP" dirty="0"/>
                </a:br>
                <a:r>
                  <a:rPr lang="ja-JP" altLang="en-US" dirty="0"/>
                  <a:t>アルゴリズムには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ラウンド必要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7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大きなサイズの独立集合は様々な分野への応用に用いられる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経済学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計算生物学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符号理論 </a:t>
                </a:r>
                <a:r>
                  <a:rPr lang="en-US" altLang="ja-JP" dirty="0"/>
                  <a:t>etc.</a:t>
                </a:r>
              </a:p>
              <a:p>
                <a:r>
                  <a:rPr lang="ja-JP" altLang="en-US" dirty="0"/>
                  <a:t>最大独立集合問題は</a:t>
                </a:r>
                <a:r>
                  <a:rPr lang="en-US" altLang="ja-JP" dirty="0"/>
                  <a:t>NP</a:t>
                </a:r>
                <a:r>
                  <a:rPr lang="ja-JP" altLang="en-US" dirty="0"/>
                  <a:t>完全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頂点数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に対して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の多項式時間で解くことは</a:t>
                </a:r>
                <a:br>
                  <a:rPr lang="en-US" altLang="ja-JP" dirty="0"/>
                </a:br>
                <a:r>
                  <a:rPr lang="ja-JP" altLang="en-US" dirty="0"/>
                  <a:t>その近似を含めて絶望的であるとされている</a:t>
                </a:r>
                <a:endParaRPr lang="en-US" altLang="ja-JP" dirty="0"/>
              </a:p>
              <a:p>
                <a:r>
                  <a:rPr lang="ja-JP" altLang="en-US" dirty="0"/>
                  <a:t>最大独立集合問題の近似の分散アルゴリズムの複雑性</a:t>
                </a:r>
                <a:br>
                  <a:rPr lang="en-US" altLang="ja-JP" dirty="0"/>
                </a:br>
                <a:r>
                  <a:rPr lang="ja-JP" altLang="en-US" dirty="0"/>
                  <a:t>→内部計算の部分に指数時間かかるため議論の妥当性に</a:t>
                </a:r>
                <a:br>
                  <a:rPr lang="en-US" altLang="ja-JP" dirty="0"/>
                </a:br>
                <a:r>
                  <a:rPr lang="ja-JP" altLang="en-US" dirty="0"/>
                  <a:t>やや疑問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局所最適解である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極大独立集合について考える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矢印: 下 3">
            <a:extLst>
              <a:ext uri="{FF2B5EF4-FFF2-40B4-BE49-F238E27FC236}">
                <a16:creationId xmlns:a16="http://schemas.microsoft.com/office/drawing/2014/main" id="{F94A6B5C-8D1A-4E4C-A38D-BCCCD1AE79E0}"/>
              </a:ext>
            </a:extLst>
          </p:cNvPr>
          <p:cNvSpPr/>
          <p:nvPr/>
        </p:nvSpPr>
        <p:spPr>
          <a:xfrm>
            <a:off x="3935506" y="4527175"/>
            <a:ext cx="636494" cy="564777"/>
          </a:xfrm>
          <a:prstGeom prst="down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24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ulabo-template.potx" id="{64EF99C9-5F7C-414B-B9D1-F9221B77BA53}" vid="{B300FB0B-03CF-4122-B075-AF58523707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izulabo-template</Template>
  <TotalTime>240</TotalTime>
  <Words>1327</Words>
  <Application>Microsoft Office PowerPoint</Application>
  <PresentationFormat>画面に合わせる (4:3)</PresentationFormat>
  <Paragraphs>234</Paragraphs>
  <Slides>23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メイリオ</vt:lpstr>
      <vt:lpstr>游ゴシック</vt:lpstr>
      <vt:lpstr>Cambria Math</vt:lpstr>
      <vt:lpstr>Wingdings</vt:lpstr>
      <vt:lpstr>Wingdings 2</vt:lpstr>
      <vt:lpstr>デザート</vt:lpstr>
      <vt:lpstr>中間発表</vt:lpstr>
      <vt:lpstr>分散システム</vt:lpstr>
      <vt:lpstr>分散システム</vt:lpstr>
      <vt:lpstr>分散システム</vt:lpstr>
      <vt:lpstr>計算モデル</vt:lpstr>
      <vt:lpstr>背景</vt:lpstr>
      <vt:lpstr>背景</vt:lpstr>
      <vt:lpstr>背景</vt:lpstr>
      <vt:lpstr>問題</vt:lpstr>
      <vt:lpstr>問題</vt:lpstr>
      <vt:lpstr>問題</vt:lpstr>
      <vt:lpstr>問題</vt:lpstr>
      <vt:lpstr>問題</vt:lpstr>
      <vt:lpstr>問題</vt:lpstr>
      <vt:lpstr>結果</vt:lpstr>
      <vt:lpstr>2者間通信複雑性</vt:lpstr>
      <vt:lpstr>交叉判定問題</vt:lpstr>
      <vt:lpstr>等価問題</vt:lpstr>
      <vt:lpstr>証明の戦略</vt:lpstr>
      <vt:lpstr>グラフの構成</vt:lpstr>
      <vt:lpstr>グラフの構成</vt:lpstr>
      <vt:lpstr>今後の課題</vt:lpstr>
      <vt:lpstr>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ryo sato</dc:creator>
  <cp:lastModifiedBy>佐藤　僚祐</cp:lastModifiedBy>
  <cp:revision>28</cp:revision>
  <dcterms:created xsi:type="dcterms:W3CDTF">2020-12-06T09:51:40Z</dcterms:created>
  <dcterms:modified xsi:type="dcterms:W3CDTF">2020-12-10T07:15:56Z</dcterms:modified>
</cp:coreProperties>
</file>