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36" r:id="rId3"/>
    <p:sldId id="421" r:id="rId4"/>
    <p:sldId id="269" r:id="rId5"/>
    <p:sldId id="428" r:id="rId6"/>
    <p:sldId id="485" r:id="rId7"/>
    <p:sldId id="437" r:id="rId8"/>
    <p:sldId id="487" r:id="rId9"/>
    <p:sldId id="432" r:id="rId10"/>
    <p:sldId id="431" r:id="rId11"/>
    <p:sldId id="488" r:id="rId12"/>
    <p:sldId id="433" r:id="rId13"/>
    <p:sldId id="434" r:id="rId14"/>
    <p:sldId id="429" r:id="rId15"/>
    <p:sldId id="486" r:id="rId16"/>
    <p:sldId id="423" r:id="rId17"/>
    <p:sldId id="489" r:id="rId18"/>
    <p:sldId id="435" r:id="rId19"/>
    <p:sldId id="451" r:id="rId20"/>
    <p:sldId id="507" r:id="rId21"/>
    <p:sldId id="467" r:id="rId22"/>
    <p:sldId id="480" r:id="rId23"/>
    <p:sldId id="494" r:id="rId24"/>
    <p:sldId id="495" r:id="rId25"/>
    <p:sldId id="496" r:id="rId26"/>
    <p:sldId id="497" r:id="rId27"/>
    <p:sldId id="444" r:id="rId28"/>
    <p:sldId id="445" r:id="rId29"/>
    <p:sldId id="457" r:id="rId30"/>
    <p:sldId id="508" r:id="rId31"/>
    <p:sldId id="500" r:id="rId32"/>
    <p:sldId id="501" r:id="rId33"/>
    <p:sldId id="509" r:id="rId34"/>
    <p:sldId id="502" r:id="rId35"/>
    <p:sldId id="503" r:id="rId36"/>
    <p:sldId id="504" r:id="rId37"/>
    <p:sldId id="465" r:id="rId38"/>
    <p:sldId id="261" r:id="rId39"/>
    <p:sldId id="422" r:id="rId40"/>
    <p:sldId id="505" r:id="rId41"/>
    <p:sldId id="506"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右のグラフにおいて</a:t>
            </a:r>
            <a:r>
              <a:rPr kumimoji="1" lang="en-US" altLang="ja-JP" dirty="0"/>
              <a:t>,</a:t>
            </a:r>
            <a:r>
              <a:rPr kumimoji="1" lang="ja-JP" altLang="en-US" dirty="0"/>
              <a:t>水色の頂点を取り除いてオレンジ色の頂点を追加することで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p>
          <a:p>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5</a:t>
            </a:r>
            <a:r>
              <a:rPr kumimoji="1" lang="ja-JP" altLang="en-US" dirty="0"/>
              <a:t>分以内で行きたい</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以下の</a:t>
            </a:r>
            <a:r>
              <a:rPr kumimoji="1" lang="en-US" altLang="ja-JP" dirty="0"/>
              <a:t>4</a:t>
            </a:r>
            <a:r>
              <a:rPr kumimoji="1" lang="ja-JP" altLang="en-US" dirty="0"/>
              <a:t>つの結果が成立することを示しました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時間の都合上</a:t>
            </a:r>
            <a:r>
              <a:rPr kumimoji="1" lang="en-US" altLang="ja-JP" dirty="0"/>
              <a:t>,</a:t>
            </a:r>
            <a:r>
              <a:rPr kumimoji="1" lang="ja-JP" altLang="en-US" dirty="0"/>
              <a:t>ここからは</a:t>
            </a:r>
            <a:r>
              <a:rPr kumimoji="1" lang="en-US" altLang="ja-JP" dirty="0"/>
              <a:t>3</a:t>
            </a:r>
            <a:r>
              <a:rPr kumimoji="1" lang="ja-JP" altLang="en-US" dirty="0"/>
              <a:t>つ目の結果について話を進めます</a:t>
            </a:r>
            <a:r>
              <a:rPr kumimoji="1" lang="en-US" altLang="ja-JP" dirty="0"/>
              <a:t>.</a:t>
            </a:r>
          </a:p>
          <a:p>
            <a:endParaRPr kumimoji="1" lang="en-US" altLang="ja-JP" dirty="0"/>
          </a:p>
          <a:p>
            <a:r>
              <a:rPr kumimoji="1" lang="en-US" altLang="ja-JP" dirty="0"/>
              <a:t>2</a:t>
            </a:r>
            <a:r>
              <a:rPr kumimoji="1" lang="ja-JP" altLang="en-US" dirty="0"/>
              <a:t>から</a:t>
            </a:r>
            <a:r>
              <a:rPr kumimoji="1" lang="en-US" altLang="ja-JP" dirty="0"/>
              <a:t>4</a:t>
            </a:r>
            <a:r>
              <a:rPr kumimoji="1" lang="ja-JP" altLang="en-US" dirty="0"/>
              <a:t>番目の下界の</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225920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a:t>
            </a:r>
            <a:r>
              <a:rPr kumimoji="1" lang="en-US" altLang="ja-JP" dirty="0"/>
              <a:t>Ω(n)</a:t>
            </a:r>
            <a:r>
              <a:rPr kumimoji="1" lang="ja-JP" altLang="en-US" dirty="0"/>
              <a:t>ビット交換する必要があることが知られています</a:t>
            </a:r>
            <a:r>
              <a:rPr kumimoji="1" lang="en-US" altLang="ja-JP" dirty="0"/>
              <a:t>.</a:t>
            </a:r>
          </a:p>
          <a:p>
            <a:r>
              <a:rPr kumimoji="1" lang="ja-JP" altLang="en-US" dirty="0"/>
              <a:t>この事実を用いて数多くの問題の下界が証明されています</a:t>
            </a:r>
            <a:r>
              <a:rPr kumimoji="1" lang="en-US" altLang="ja-JP" dirty="0"/>
              <a:t>.</a:t>
            </a:r>
          </a:p>
          <a:p>
            <a:endParaRPr kumimoji="1" lang="en-US" altLang="ja-JP" dirty="0"/>
          </a:p>
          <a:p>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ja-JP" altLang="en-US" dirty="0"/>
              <a:t>下界グラフ</a:t>
            </a:r>
            <a:r>
              <a:rPr kumimoji="1" lang="en-US" altLang="ja-JP" dirty="0"/>
              <a:t>G</a:t>
            </a:r>
            <a:r>
              <a:rPr kumimoji="1" lang="ja-JP" altLang="en-US" dirty="0"/>
              <a:t>は次のように構成します</a:t>
            </a:r>
            <a:r>
              <a:rPr kumimoji="1" lang="en-US" altLang="ja-JP" dirty="0"/>
              <a:t>.</a:t>
            </a:r>
          </a:p>
          <a:p>
            <a:r>
              <a:rPr kumimoji="1" lang="ja-JP" altLang="en-US" dirty="0"/>
              <a:t>まず</a:t>
            </a:r>
            <a:r>
              <a:rPr kumimoji="1" lang="en-US" altLang="ja-JP" dirty="0"/>
              <a:t>,~</a:t>
            </a:r>
            <a:r>
              <a:rPr kumimoji="1" lang="ja-JP" altLang="en-US" dirty="0"/>
              <a:t>し</a:t>
            </a:r>
            <a:r>
              <a:rPr kumimoji="1" lang="en-US" altLang="ja-JP" dirty="0"/>
              <a:t>,~</a:t>
            </a:r>
            <a:r>
              <a:rPr kumimoji="1" lang="ja-JP" altLang="en-US" dirty="0"/>
              <a:t>とします</a:t>
            </a:r>
            <a:r>
              <a:rPr kumimoji="1" lang="en-US" altLang="ja-JP" dirty="0"/>
              <a:t>.</a:t>
            </a:r>
          </a:p>
          <a:p>
            <a:r>
              <a:rPr kumimoji="1" lang="ja-JP" altLang="en-US" dirty="0"/>
              <a:t>次に</a:t>
            </a:r>
            <a:r>
              <a:rPr kumimoji="1" lang="en-US" altLang="ja-JP" dirty="0"/>
              <a:t>,~.</a:t>
            </a:r>
          </a:p>
          <a:p>
            <a:r>
              <a:rPr kumimoji="1" lang="ja-JP" altLang="en-US" dirty="0"/>
              <a:t>このとき</a:t>
            </a:r>
            <a:r>
              <a:rPr kumimoji="1" lang="en-US" altLang="ja-JP" dirty="0"/>
              <a:t>,~</a:t>
            </a:r>
            <a:r>
              <a:rPr kumimoji="1" lang="ja-JP" altLang="en-US" dirty="0"/>
              <a:t>ようにして</a:t>
            </a:r>
            <a:r>
              <a:rPr kumimoji="1" lang="en-US" altLang="ja-JP" dirty="0"/>
              <a:t>,</a:t>
            </a:r>
          </a:p>
          <a:p>
            <a:r>
              <a:rPr kumimoji="1" lang="ja-JP" altLang="en-US" dirty="0"/>
              <a:t>辺や頂点の追加方法は</a:t>
            </a:r>
            <a:r>
              <a:rPr kumimoji="1" lang="en-US" altLang="ja-JP" dirty="0"/>
              <a:t>,~</a:t>
            </a:r>
            <a:r>
              <a:rPr kumimoji="1" lang="ja-JP" altLang="en-US" dirty="0"/>
              <a:t>を持つようにします</a:t>
            </a:r>
            <a:r>
              <a:rPr kumimoji="1" lang="en-US" altLang="ja-JP" dirty="0"/>
              <a:t>.</a:t>
            </a:r>
            <a:r>
              <a:rPr kumimoji="1" lang="ja-JP" altLang="en-US" dirty="0"/>
              <a:t>今回場合は</a:t>
            </a:r>
            <a:r>
              <a:rPr kumimoji="1" lang="en-US" altLang="ja-JP" dirty="0"/>
              <a:t>~</a:t>
            </a:r>
            <a:r>
              <a:rPr kumimoji="1" lang="ja-JP" altLang="en-US" dirty="0"/>
              <a:t>という特性を持つようにします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構成した下界グラフ上の</a:t>
            </a:r>
            <a:r>
              <a:rPr kumimoji="1" lang="en-US" altLang="ja-JP" dirty="0"/>
              <a:t>~.</a:t>
            </a:r>
          </a:p>
          <a:p>
            <a:endParaRPr kumimoji="1" lang="en-US" altLang="ja-JP" dirty="0"/>
          </a:p>
          <a:p>
            <a:r>
              <a:rPr kumimoji="1" lang="ja-JP" altLang="en-US" dirty="0"/>
              <a:t>従って</a:t>
            </a:r>
            <a:r>
              <a:rPr kumimoji="1" lang="en-US" altLang="ja-JP" dirty="0"/>
              <a:t>,</a:t>
            </a:r>
            <a:r>
              <a:rPr kumimoji="1" lang="ja-JP" altLang="en-US" dirty="0"/>
              <a:t>構成した下界グラフが特性を満たしていることを示すことができれば</a:t>
            </a:r>
            <a:endParaRPr kumimoji="1" lang="en-US" altLang="ja-JP" dirty="0"/>
          </a:p>
          <a:p>
            <a:r>
              <a:rPr kumimoji="1" lang="ja-JP" altLang="en-US" dirty="0"/>
              <a:t>その特性に関する問題の下界を導くことができます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3464718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アリスとボブが構築するグラフの全体はこのようにします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で構成されます</a:t>
            </a:r>
            <a:r>
              <a:rPr kumimoji="1" lang="en-US" altLang="ja-JP" dirty="0"/>
              <a:t>.</a:t>
            </a:r>
          </a:p>
          <a:p>
            <a:r>
              <a:rPr kumimoji="1" lang="ja-JP" altLang="en-US" dirty="0"/>
              <a:t>辺については順に説明します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者間通信交叉判定問題から</a:t>
            </a:r>
            <a:r>
              <a:rPr kumimoji="1" lang="en-US" altLang="ja-JP" dirty="0"/>
              <a:t>3-MIS</a:t>
            </a:r>
            <a:r>
              <a:rPr kumimoji="1" lang="ja-JP" altLang="en-US" dirty="0"/>
              <a:t>検証問題に帰着するための下界グラフはこのようにします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,N×N</a:t>
            </a:r>
            <a:r>
              <a:rPr kumimoji="1" lang="ja-JP" altLang="en-US" dirty="0"/>
              <a:t>ビットの交叉判定インスタンスを埋め込みます</a:t>
            </a:r>
            <a:r>
              <a:rPr kumimoji="1" lang="en-US" altLang="ja-JP" dirty="0"/>
              <a:t>.</a:t>
            </a:r>
          </a:p>
          <a:p>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t>
            </a:r>
            <a:r>
              <a:rPr kumimoji="1" lang="ja-JP" altLang="en-US" dirty="0"/>
              <a:t>と</a:t>
            </a:r>
            <a:r>
              <a:rPr kumimoji="1" lang="en-US" altLang="ja-JP" dirty="0"/>
              <a:t>a1j</a:t>
            </a:r>
            <a:r>
              <a:rPr kumimoji="1" lang="ja-JP" altLang="en-US" dirty="0"/>
              <a:t>間に辺を引くようにします</a:t>
            </a:r>
            <a:r>
              <a:rPr kumimoji="1" lang="en-US" altLang="ja-JP" dirty="0"/>
              <a:t>.</a:t>
            </a:r>
          </a:p>
          <a:p>
            <a:r>
              <a:rPr kumimoji="1" lang="en-US" altLang="ja-JP" dirty="0"/>
              <a:t>B</a:t>
            </a:r>
            <a:r>
              <a:rPr kumimoji="1" lang="ja-JP" altLang="en-US" dirty="0"/>
              <a:t>についても</a:t>
            </a:r>
            <a:r>
              <a:rPr kumimoji="1" lang="en-US" altLang="ja-JP" dirty="0"/>
              <a:t>x</a:t>
            </a:r>
            <a:r>
              <a:rPr kumimoji="1" lang="ja-JP" altLang="en-US" dirty="0"/>
              <a:t>の代わりに</a:t>
            </a:r>
            <a:r>
              <a:rPr kumimoji="1" lang="en-US" altLang="ja-JP" dirty="0"/>
              <a:t>y</a:t>
            </a:r>
            <a:r>
              <a:rPr kumimoji="1" lang="ja-JP" altLang="en-US" dirty="0"/>
              <a:t>を用いて同様の埋め込みをします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例えば入力</a:t>
            </a:r>
            <a:r>
              <a:rPr kumimoji="1" lang="en-US" altLang="ja-JP" dirty="0"/>
              <a:t>x</a:t>
            </a:r>
            <a:r>
              <a:rPr kumimoji="1" lang="ja-JP" altLang="en-US" dirty="0"/>
              <a:t>がこのような文字列だったとします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3549161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X1,1=0</a:t>
            </a:r>
            <a:r>
              <a:rPr kumimoji="1" lang="ja-JP" altLang="en-US" dirty="0"/>
              <a:t>だからここに辺を引く</a:t>
            </a:r>
            <a:r>
              <a:rPr kumimoji="1" lang="en-US" altLang="ja-JP" dirty="0"/>
              <a:t>,x1,3=0</a:t>
            </a:r>
            <a:r>
              <a:rPr kumimoji="1" lang="ja-JP" altLang="en-US" dirty="0"/>
              <a:t>だからここに辺を引く</a:t>
            </a:r>
            <a:r>
              <a:rPr kumimoji="1" lang="en-US" altLang="ja-JP" dirty="0"/>
              <a:t>…</a:t>
            </a:r>
            <a:r>
              <a:rPr kumimoji="1" lang="ja-JP" altLang="en-US" dirty="0"/>
              <a:t>という要領でこのように辺がひけます</a:t>
            </a:r>
            <a:r>
              <a:rPr kumimoji="1" lang="en-US" altLang="ja-JP" dirty="0"/>
              <a:t>.</a:t>
            </a:r>
          </a:p>
          <a:p>
            <a:endParaRPr kumimoji="1" lang="en-US" altLang="ja-JP" dirty="0"/>
          </a:p>
          <a:p>
            <a:r>
              <a:rPr kumimoji="1" lang="en-US" altLang="ja-JP" dirty="0"/>
              <a:t>9</a:t>
            </a:r>
            <a:r>
              <a:rPr kumimoji="1" lang="ja-JP" altLang="en-US" dirty="0"/>
              <a:t>分</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947543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先ほどの要領で構成したグラフが</a:t>
            </a:r>
            <a:r>
              <a:rPr kumimoji="1" lang="en-US" altLang="ja-JP" dirty="0"/>
              <a:t>~</a:t>
            </a:r>
            <a:r>
              <a:rPr kumimoji="1" lang="ja-JP" altLang="en-US" dirty="0"/>
              <a:t>という特性を持つことを示すために</a:t>
            </a:r>
            <a:r>
              <a:rPr kumimoji="1" lang="en-US" altLang="ja-JP" dirty="0"/>
              <a:t>,</a:t>
            </a:r>
            <a:r>
              <a:rPr kumimoji="1" lang="ja-JP" altLang="en-US" dirty="0"/>
              <a:t>次の</a:t>
            </a:r>
            <a:r>
              <a:rPr kumimoji="1" lang="en-US" altLang="ja-JP" dirty="0"/>
              <a:t>2</a:t>
            </a:r>
            <a:r>
              <a:rPr kumimoji="1" lang="ja-JP" altLang="en-US" dirty="0"/>
              <a:t>点を確認します</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で</a:t>
            </a:r>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3259700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en-US" altLang="ja-JP" dirty="0" err="1"/>
              <a:t>DISJxy</a:t>
            </a:r>
            <a:r>
              <a:rPr kumimoji="1" lang="en-US" altLang="ja-JP" dirty="0"/>
              <a:t>=1</a:t>
            </a:r>
            <a:r>
              <a:rPr kumimoji="1" lang="ja-JP" altLang="en-US" dirty="0"/>
              <a:t>のとき与えられた独立集合が</a:t>
            </a:r>
            <a:r>
              <a:rPr kumimoji="1" lang="en-US" altLang="ja-JP" dirty="0"/>
              <a:t>3-MIS</a:t>
            </a:r>
            <a:r>
              <a:rPr kumimoji="1" lang="ja-JP" altLang="en-US" dirty="0"/>
              <a:t>でない</a:t>
            </a:r>
            <a:r>
              <a:rPr kumimoji="1" lang="en-US" altLang="ja-JP" dirty="0"/>
              <a:t>,</a:t>
            </a:r>
            <a:r>
              <a:rPr kumimoji="1" lang="ja-JP" altLang="en-US" dirty="0"/>
              <a:t>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223817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en-US" altLang="ja-JP" dirty="0" err="1"/>
              <a:t>DISJxy</a:t>
            </a:r>
            <a:r>
              <a:rPr kumimoji="1" lang="en-US" altLang="ja-JP" dirty="0"/>
              <a:t>=1</a:t>
            </a:r>
            <a:r>
              <a:rPr kumimoji="1" lang="ja-JP" altLang="en-US" dirty="0"/>
              <a:t>のとき与えられた独立集合が</a:t>
            </a:r>
            <a:r>
              <a:rPr kumimoji="1" lang="en-US" altLang="ja-JP" dirty="0"/>
              <a:t>3-MIS</a:t>
            </a:r>
            <a:r>
              <a:rPr kumimoji="1" lang="ja-JP" altLang="en-US" dirty="0"/>
              <a:t>でない</a:t>
            </a:r>
            <a:r>
              <a:rPr kumimoji="1" lang="en-US" altLang="ja-JP" dirty="0"/>
              <a:t>,</a:t>
            </a:r>
            <a:r>
              <a:rPr kumimoji="1" lang="ja-JP" altLang="en-US" dirty="0"/>
              <a:t>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xi,j</a:t>
            </a:r>
            <a:r>
              <a:rPr kumimoji="1" lang="en-US" altLang="ja-JP" dirty="0"/>
              <a:t>=</a:t>
            </a:r>
            <a:r>
              <a:rPr kumimoji="1" lang="en-US" altLang="ja-JP" dirty="0" err="1"/>
              <a:t>yi,j</a:t>
            </a:r>
            <a:r>
              <a:rPr kumimoji="1" lang="en-US" altLang="ja-JP" dirty="0"/>
              <a:t>=1</a:t>
            </a:r>
            <a:r>
              <a:rPr kumimoji="1" lang="ja-JP" altLang="en-US" dirty="0"/>
              <a:t>とします</a:t>
            </a:r>
            <a:r>
              <a:rPr kumimoji="1" lang="en-US" altLang="ja-JP" dirty="0"/>
              <a:t>.</a:t>
            </a:r>
          </a:p>
          <a:p>
            <a:r>
              <a:rPr kumimoji="1" lang="ja-JP" altLang="en-US" dirty="0"/>
              <a:t>このとき</a:t>
            </a:r>
            <a:r>
              <a:rPr kumimoji="1" lang="en-US" altLang="ja-JP" dirty="0"/>
              <a:t>, a1i</a:t>
            </a:r>
            <a:r>
              <a:rPr kumimoji="1" lang="ja-JP" altLang="en-US" dirty="0"/>
              <a:t>と</a:t>
            </a:r>
            <a:r>
              <a:rPr kumimoji="1" lang="en-US" altLang="ja-JP" dirty="0"/>
              <a:t>a2j</a:t>
            </a:r>
            <a:r>
              <a:rPr kumimoji="1" lang="ja-JP" altLang="en-US" dirty="0"/>
              <a:t>間にも</a:t>
            </a:r>
            <a:r>
              <a:rPr kumimoji="1" lang="en-US" altLang="ja-JP" dirty="0"/>
              <a:t>b1i</a:t>
            </a:r>
            <a:r>
              <a:rPr kumimoji="1" lang="ja-JP" altLang="en-US" dirty="0"/>
              <a:t>と</a:t>
            </a:r>
            <a:r>
              <a:rPr kumimoji="1" lang="en-US" altLang="ja-JP" dirty="0"/>
              <a:t>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点を追加できることから示せます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つ目は</a:t>
            </a:r>
            <a:r>
              <a:rPr kumimoji="1" lang="en-US" altLang="ja-JP" dirty="0" err="1"/>
              <a:t>DISJxy</a:t>
            </a:r>
            <a:r>
              <a:rPr kumimoji="1" lang="en-US" altLang="ja-JP" dirty="0"/>
              <a:t>=0</a:t>
            </a:r>
            <a:r>
              <a:rPr kumimoji="1" lang="ja-JP" altLang="en-US" dirty="0"/>
              <a:t>のとき与えられた独立集合が</a:t>
            </a:r>
            <a:r>
              <a:rPr kumimoji="1" lang="en-US" altLang="ja-JP" dirty="0"/>
              <a:t>3-MIS</a:t>
            </a:r>
            <a:r>
              <a:rPr kumimoji="1" lang="ja-JP" altLang="en-US" dirty="0"/>
              <a:t>である</a:t>
            </a:r>
            <a:r>
              <a:rPr kumimoji="1" lang="en-US" altLang="ja-JP" dirty="0"/>
              <a:t>,</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490446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これは与えられた独立集合が</a:t>
            </a:r>
            <a:r>
              <a:rPr kumimoji="1" lang="en-US" altLang="ja-JP" dirty="0"/>
              <a:t>3-MIS</a:t>
            </a:r>
            <a:r>
              <a:rPr kumimoji="1" lang="ja-JP" altLang="en-US" dirty="0"/>
              <a:t>でないと仮定して矛盾を導きます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3251402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3-MIS</a:t>
            </a:r>
            <a:r>
              <a:rPr kumimoji="1" lang="ja-JP" altLang="en-US" dirty="0"/>
              <a:t>でないならば</a:t>
            </a:r>
            <a:r>
              <a:rPr kumimoji="1" lang="en-US" altLang="ja-JP" dirty="0"/>
              <a:t>3</a:t>
            </a:r>
            <a:r>
              <a:rPr kumimoji="1" lang="ja-JP" altLang="en-US" dirty="0"/>
              <a:t>頂点取り除いて</a:t>
            </a:r>
            <a:r>
              <a:rPr kumimoji="1" lang="en-US" altLang="ja-JP" dirty="0"/>
              <a:t>4</a:t>
            </a:r>
            <a:r>
              <a:rPr kumimoji="1" lang="ja-JP" altLang="en-US" dirty="0"/>
              <a:t>つ以上の頂点追加できるのですが</a:t>
            </a:r>
            <a:endParaRPr kumimoji="1" lang="en-US" altLang="ja-JP" dirty="0"/>
          </a:p>
          <a:p>
            <a:r>
              <a:rPr kumimoji="1" lang="en-US" altLang="ja-JP" dirty="0"/>
              <a:t>A12B12</a:t>
            </a:r>
            <a:r>
              <a:rPr kumimoji="1" lang="ja-JP" altLang="en-US" dirty="0"/>
              <a:t>がそれぞれクリークなのでそれぞれから</a:t>
            </a:r>
            <a:r>
              <a:rPr kumimoji="1" lang="en-US" altLang="ja-JP" dirty="0"/>
              <a:t>1</a:t>
            </a:r>
            <a:r>
              <a:rPr kumimoji="1" lang="ja-JP" altLang="en-US" dirty="0"/>
              <a:t>つずつの</a:t>
            </a:r>
            <a:r>
              <a:rPr kumimoji="1" lang="en-US" altLang="ja-JP" dirty="0"/>
              <a:t>4</a:t>
            </a:r>
            <a:r>
              <a:rPr kumimoji="1" lang="ja-JP" altLang="en-US" dirty="0"/>
              <a:t>頂点を追加するのが限界となります</a:t>
            </a:r>
            <a:r>
              <a:rPr kumimoji="1" lang="en-US" altLang="ja-JP" dirty="0"/>
              <a:t>.</a:t>
            </a:r>
          </a:p>
          <a:p>
            <a:r>
              <a:rPr kumimoji="1" lang="ja-JP" altLang="en-US" dirty="0"/>
              <a:t>そのためには取り除く</a:t>
            </a:r>
            <a:r>
              <a:rPr kumimoji="1" lang="en-US" altLang="ja-JP" dirty="0"/>
              <a:t>3</a:t>
            </a:r>
            <a:r>
              <a:rPr kumimoji="1" lang="ja-JP" altLang="en-US" dirty="0"/>
              <a:t>頂点は</a:t>
            </a:r>
            <a:r>
              <a:rPr kumimoji="1" lang="en-US" altLang="ja-JP" dirty="0"/>
              <a:t>s</a:t>
            </a:r>
            <a:r>
              <a:rPr kumimoji="1" lang="ja-JP" altLang="en-US" dirty="0"/>
              <a:t>と</a:t>
            </a:r>
            <a:r>
              <a:rPr kumimoji="1" lang="en-US" altLang="ja-JP" dirty="0"/>
              <a:t>,C1</a:t>
            </a:r>
            <a:r>
              <a:rPr kumimoji="1" lang="ja-JP" altLang="en-US" dirty="0"/>
              <a:t>から</a:t>
            </a:r>
            <a:r>
              <a:rPr kumimoji="1" lang="en-US" altLang="ja-JP" dirty="0"/>
              <a:t>1</a:t>
            </a:r>
            <a:r>
              <a:rPr kumimoji="1" lang="ja-JP" altLang="en-US" dirty="0"/>
              <a:t>つ</a:t>
            </a:r>
            <a:r>
              <a:rPr kumimoji="1" lang="en-US" altLang="ja-JP" dirty="0"/>
              <a:t>C2</a:t>
            </a:r>
            <a:r>
              <a:rPr kumimoji="1" lang="ja-JP" altLang="en-US" dirty="0"/>
              <a:t>から</a:t>
            </a:r>
            <a:r>
              <a:rPr kumimoji="1" lang="en-US" altLang="ja-JP" dirty="0"/>
              <a:t>1</a:t>
            </a:r>
            <a:r>
              <a:rPr kumimoji="1" lang="ja-JP" altLang="en-US" dirty="0"/>
              <a:t>つ選ぶ必要があります</a:t>
            </a:r>
            <a:r>
              <a:rPr kumimoji="1" lang="en-US" altLang="ja-JP" dirty="0"/>
              <a:t>.</a:t>
            </a:r>
            <a:endParaRPr kumimoji="1" lang="ja-JP" altLang="en-US" dirty="0"/>
          </a:p>
          <a:p>
            <a:r>
              <a:rPr kumimoji="1" lang="en-US" altLang="ja-JP" dirty="0"/>
              <a:t>s,c1i,c2j</a:t>
            </a:r>
            <a:r>
              <a:rPr kumimoji="1" lang="ja-JP" altLang="en-US" dirty="0"/>
              <a:t>を取り除いたとします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238057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このとき</a:t>
                </a:r>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14:m>
                  <m:oMath xmlns:m="http://schemas.openxmlformats.org/officeDocument/2006/math">
                    <m:sSub>
                      <m:sSubPr>
                        <m:ctrlPr>
                          <a:rPr lang="en-US" altLang="ja-JP" sz="1200" i="1" smtClean="0">
                            <a:latin typeface="Cambria Math" panose="02040503050406030204" pitchFamily="18" charset="0"/>
                          </a:rPr>
                        </m:ctrlPr>
                      </m:sSubPr>
                      <m:e>
                        <m:r>
                          <m:rPr>
                            <m:nor/>
                          </m:rPr>
                          <a:rPr lang="en-US" altLang="ja-JP" sz="1200">
                            <a:latin typeface="Cambria Math" panose="02040503050406030204" pitchFamily="18" charset="0"/>
                          </a:rPr>
                          <m:t>DISJ</m:t>
                        </m:r>
                      </m:e>
                      <m:sub>
                        <m:r>
                          <a:rPr lang="en-US" altLang="ja-JP" sz="1200" i="1">
                            <a:latin typeface="Cambria Math" panose="02040503050406030204" pitchFamily="18" charset="0"/>
                          </a:rPr>
                          <m:t>𝑁</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𝑁</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𝑥</m:t>
                        </m:r>
                        <m:r>
                          <a:rPr lang="en-US" altLang="ja-JP" sz="1200" i="1">
                            <a:latin typeface="Cambria Math" panose="02040503050406030204" pitchFamily="18" charset="0"/>
                          </a:rPr>
                          <m:t>,</m:t>
                        </m:r>
                        <m:r>
                          <a:rPr lang="en-US" altLang="ja-JP" sz="1200" i="1">
                            <a:latin typeface="Cambria Math" panose="02040503050406030204" pitchFamily="18" charset="0"/>
                          </a:rPr>
                          <m:t>𝑦</m:t>
                        </m:r>
                      </m:e>
                    </m:d>
                    <m:r>
                      <a:rPr lang="en-US" altLang="ja-JP" sz="1200" i="1">
                        <a:latin typeface="Cambria Math" panose="02040503050406030204" pitchFamily="18" charset="0"/>
                      </a:rPr>
                      <m:t>=0</m:t>
                    </m:r>
                  </m:oMath>
                </a14:m>
                <a:r>
                  <a:rPr lang="ja-JP" altLang="en-US" dirty="0"/>
                  <a:t>に矛盾します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以上から</a:t>
                </a:r>
                <a:r>
                  <a:rPr kumimoji="1" lang="en-US" altLang="ja-JP" dirty="0"/>
                  <a:t>,</a:t>
                </a:r>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という特性を持つことを示せました</a:t>
                </a:r>
                <a:r>
                  <a:rPr lang="en-US" altLang="ja-JP" dirty="0"/>
                  <a:t>.</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a1i,a2j,b1i,b2j</a:t>
                </a:r>
                <a:r>
                  <a:rPr kumimoji="1" lang="ja-JP" altLang="en-US" dirty="0"/>
                  <a:t>が追加できる可能性があります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a1i</a:t>
                </a:r>
                <a:r>
                  <a:rPr kumimoji="1" lang="ja-JP" altLang="en-US" dirty="0"/>
                  <a:t>と</a:t>
                </a:r>
                <a:r>
                  <a:rPr kumimoji="1" lang="en-US" altLang="ja-JP" dirty="0"/>
                  <a:t>a2j</a:t>
                </a:r>
                <a:r>
                  <a:rPr kumimoji="1" lang="ja-JP" altLang="en-US" dirty="0"/>
                  <a:t>が両方追加できるのは</a:t>
                </a:r>
                <a:r>
                  <a:rPr kumimoji="1" lang="en-US" altLang="ja-JP" dirty="0" err="1"/>
                  <a:t>xi,j</a:t>
                </a:r>
                <a:r>
                  <a:rPr kumimoji="1" lang="en-US" altLang="ja-JP" dirty="0"/>
                  <a:t>=1</a:t>
                </a:r>
                <a:r>
                  <a:rPr kumimoji="1" lang="ja-JP" altLang="en-US" dirty="0"/>
                  <a:t>のときのみ</a:t>
                </a:r>
                <a:r>
                  <a:rPr kumimoji="1" lang="en-US" altLang="ja-JP" dirty="0"/>
                  <a:t>, b1i</a:t>
                </a:r>
                <a:r>
                  <a:rPr kumimoji="1" lang="ja-JP" altLang="en-US" dirty="0"/>
                  <a:t>と</a:t>
                </a:r>
                <a:r>
                  <a:rPr kumimoji="1" lang="en-US" altLang="ja-JP" dirty="0"/>
                  <a:t>b2j</a:t>
                </a:r>
                <a:r>
                  <a:rPr kumimoji="1" lang="ja-JP" altLang="en-US" dirty="0"/>
                  <a:t>が両方追加できるのは</a:t>
                </a:r>
                <a:r>
                  <a:rPr kumimoji="1" lang="en-US" altLang="ja-JP" dirty="0" err="1"/>
                  <a:t>yi,j</a:t>
                </a:r>
                <a:r>
                  <a:rPr kumimoji="1" lang="en-US" altLang="ja-JP" dirty="0"/>
                  <a:t>=1</a:t>
                </a:r>
                <a:r>
                  <a:rPr kumimoji="1" lang="ja-JP" altLang="en-US" dirty="0"/>
                  <a:t>のときのみですが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lang="en-US" altLang="ja-JP" sz="1200" i="0">
                    <a:latin typeface="Cambria Math" panose="02040503050406030204" pitchFamily="18" charset="0"/>
                  </a:rPr>
                  <a:t>〖"DISJ" 〗_(𝑁</a:t>
                </a:r>
                <a:r>
                  <a:rPr lang="en-US" altLang="ja-JP" sz="1200" i="0">
                    <a:latin typeface="Cambria Math" panose="02040503050406030204" pitchFamily="18" charset="0"/>
                    <a:ea typeface="Cambria Math" panose="02040503050406030204" pitchFamily="18" charset="0"/>
                  </a:rPr>
                  <a:t>×𝑁) </a:t>
                </a:r>
                <a:r>
                  <a:rPr lang="en-US" altLang="ja-JP" sz="1200" i="0">
                    <a:latin typeface="Cambria Math" panose="02040503050406030204" pitchFamily="18" charset="0"/>
                  </a:rPr>
                  <a:t>(𝑥,𝑦)=0</a:t>
                </a:r>
                <a:r>
                  <a:rPr lang="ja-JP" altLang="en-US" dirty="0"/>
                  <a:t>に矛盾します</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3506719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今回構成した下界グラフは</a:t>
                </a:r>
                <a:r>
                  <a:rPr kumimoji="1" lang="en-US" altLang="ja-JP" dirty="0"/>
                  <a:t>N×N</a:t>
                </a:r>
                <a:r>
                  <a:rPr kumimoji="1" lang="ja-JP" altLang="en-US" dirty="0"/>
                  <a:t>ビットの</a:t>
                </a:r>
                <a:r>
                  <a:rPr kumimoji="1" lang="en-US" altLang="ja-JP" dirty="0"/>
                  <a:t>~</a:t>
                </a:r>
                <a:r>
                  <a:rPr kumimoji="1" lang="ja-JP" altLang="en-US" dirty="0"/>
                  <a:t>であることがわかります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この事実と先ほどの補題から</a:t>
                </a:r>
                <a:r>
                  <a:rPr kumimoji="1" lang="en-US" altLang="ja-JP" dirty="0"/>
                  <a:t>~</a:t>
                </a:r>
                <a:r>
                  <a:rPr kumimoji="1" lang="ja-JP" altLang="en-US" dirty="0"/>
                  <a:t>持つことが示せ</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37</a:t>
            </a:fld>
            <a:endParaRPr kumimoji="1" lang="ja-JP" altLang="en-US"/>
          </a:p>
        </p:txBody>
      </p:sp>
    </p:spTree>
    <p:extLst>
      <p:ext uri="{BB962C8B-B14F-4D97-AF65-F5344CB8AC3E}">
        <p14:creationId xmlns:p14="http://schemas.microsoft.com/office/powerpoint/2010/main" val="2170364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p>
          <a:p>
            <a:r>
              <a:rPr kumimoji="1" lang="ja-JP" altLang="en-US" dirty="0"/>
              <a:t>独立集合とは</a:t>
            </a:r>
            <a:r>
              <a:rPr kumimoji="1" lang="en-US" altLang="ja-JP" dirty="0"/>
              <a:t>,~</a:t>
            </a:r>
            <a:r>
              <a:rPr kumimoji="1" lang="ja-JP" altLang="en-US" dirty="0"/>
              <a:t>で</a:t>
            </a:r>
            <a:r>
              <a:rPr kumimoji="1" lang="en-US" altLang="ja-JP" dirty="0"/>
              <a:t>,</a:t>
            </a:r>
            <a:r>
              <a:rPr kumimoji="1" lang="ja-JP" altLang="en-US" dirty="0"/>
              <a:t>最大独立集合とは</a:t>
            </a:r>
            <a:r>
              <a:rPr kumimoji="1" lang="en-US" altLang="ja-JP" dirty="0"/>
              <a:t>,~.</a:t>
            </a:r>
          </a:p>
          <a:p>
            <a:r>
              <a:rPr kumimoji="1" lang="ja-JP" altLang="en-US" dirty="0"/>
              <a:t>例えば</a:t>
            </a:r>
            <a:r>
              <a:rPr kumimoji="1" lang="en-US" altLang="ja-JP" dirty="0"/>
              <a:t>,</a:t>
            </a:r>
            <a:r>
              <a:rPr kumimoji="1" lang="ja-JP" altLang="en-US" dirty="0"/>
              <a:t>左のようなグラフが与えられたとき</a:t>
            </a:r>
            <a:r>
              <a:rPr kumimoji="1" lang="en-US" altLang="ja-JP" dirty="0"/>
              <a:t>,</a:t>
            </a:r>
            <a:r>
              <a:rPr kumimoji="1" lang="ja-JP" altLang="en-US" dirty="0"/>
              <a:t>これらの頂点の集合は独立集合になります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頂点で構成される独立集合は存在しないので</a:t>
            </a:r>
            <a:r>
              <a:rPr kumimoji="1" lang="en-US" altLang="ja-JP" dirty="0"/>
              <a:t>,</a:t>
            </a:r>
            <a:r>
              <a:rPr kumimoji="1" lang="ja-JP" altLang="en-US" dirty="0"/>
              <a:t>右の頂点集合は最大独立集合となります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39</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通信ビット数とラウンド複雑性を結びつけるために</a:t>
            </a:r>
            <a:r>
              <a:rPr kumimoji="1" lang="en-US" altLang="ja-JP" dirty="0"/>
              <a:t>,~</a:t>
            </a:r>
            <a:r>
              <a:rPr kumimoji="1" lang="ja-JP" altLang="en-US" dirty="0"/>
              <a:t>ことを考えます</a:t>
            </a:r>
            <a:r>
              <a:rPr kumimoji="1" lang="en-US" altLang="ja-JP" dirty="0"/>
              <a:t>.</a:t>
            </a:r>
          </a:p>
          <a:p>
            <a:r>
              <a:rPr kumimoji="1" lang="ja-JP" altLang="en-US" dirty="0"/>
              <a:t>このとき</a:t>
            </a:r>
            <a:r>
              <a:rPr kumimoji="1" lang="en-US" altLang="ja-JP" dirty="0"/>
              <a:t>,~</a:t>
            </a:r>
            <a:r>
              <a:rPr kumimoji="1" lang="ja-JP" altLang="en-US" dirty="0"/>
              <a:t>計算できるため</a:t>
            </a:r>
            <a:r>
              <a:rPr kumimoji="1" lang="en-US" altLang="ja-JP" dirty="0"/>
              <a:t>,</a:t>
            </a:r>
          </a:p>
          <a:p>
            <a:r>
              <a:rPr kumimoji="1" lang="en-US" altLang="ja-JP" dirty="0"/>
              <a:t>~</a:t>
            </a:r>
            <a:r>
              <a:rPr kumimoji="1" lang="ja-JP" altLang="en-US" dirty="0"/>
              <a:t>を互いにやり取りすれば</a:t>
            </a:r>
            <a:r>
              <a:rPr kumimoji="1" lang="en-US" altLang="ja-JP" dirty="0"/>
              <a:t>~.</a:t>
            </a:r>
          </a:p>
          <a:p>
            <a:r>
              <a:rPr kumimoji="1" lang="en-US" altLang="ja-JP" dirty="0"/>
              <a:t>3-MIS</a:t>
            </a:r>
            <a:r>
              <a:rPr kumimoji="1" lang="ja-JP" altLang="en-US" dirty="0"/>
              <a:t>検証問題で構成したグラフのカット辺のサイズは</a:t>
            </a:r>
            <a:r>
              <a:rPr kumimoji="1" lang="en-US" altLang="ja-JP" dirty="0"/>
              <a:t>4N</a:t>
            </a:r>
            <a:r>
              <a:rPr kumimoji="1" lang="ja-JP" altLang="en-US" dirty="0"/>
              <a:t>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40</a:t>
            </a:fld>
            <a:endParaRPr kumimoji="1" lang="ja-JP" altLang="en-US"/>
          </a:p>
        </p:txBody>
      </p:sp>
    </p:spTree>
    <p:extLst>
      <p:ext uri="{BB962C8B-B14F-4D97-AF65-F5344CB8AC3E}">
        <p14:creationId xmlns:p14="http://schemas.microsoft.com/office/powerpoint/2010/main" val="6212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存在したとすると</a:t>
                </a:r>
                <a:r>
                  <a:rPr kumimoji="1" lang="en-US" altLang="ja-JP" dirty="0"/>
                  <a:t>,</a:t>
                </a:r>
                <a:r>
                  <a:rPr kumimoji="1" lang="ja-JP" altLang="en-US" dirty="0"/>
                  <a:t>アリスとボブは少なくともこれだけのメッセージを交換しています</a:t>
                </a:r>
                <a:r>
                  <a:rPr kumimoji="1" lang="en-US" altLang="ja-JP" dirty="0"/>
                  <a:t>.</a:t>
                </a:r>
              </a:p>
              <a:p>
                <a:r>
                  <a:rPr kumimoji="1" lang="ja-JP" altLang="en-US" dirty="0"/>
                  <a:t>また</a:t>
                </a:r>
                <a:r>
                  <a:rPr kumimoji="1" lang="en-US" altLang="ja-JP" dirty="0"/>
                  <a:t>,~</a:t>
                </a:r>
                <a:r>
                  <a:rPr kumimoji="1" lang="ja-JP" altLang="en-US" dirty="0"/>
                  <a:t>なるため</a:t>
                </a:r>
                <a:r>
                  <a:rPr kumimoji="1" lang="en-US" altLang="ja-JP" dirty="0"/>
                  <a:t>,~.</a:t>
                </a:r>
              </a:p>
              <a:p>
                <a:r>
                  <a:rPr kumimoji="1" lang="ja-JP" altLang="en-US" dirty="0"/>
                  <a:t>したがってこの</a:t>
                </a:r>
                <a:r>
                  <a:rPr kumimoji="1" lang="en-US" altLang="ja-JP" dirty="0"/>
                  <a:t>2</a:t>
                </a:r>
                <a:r>
                  <a:rPr kumimoji="1" lang="ja-JP" altLang="en-US" dirty="0"/>
                  <a:t>つを結びつけるとこのような下界が得られ</a:t>
                </a:r>
                <a:r>
                  <a:rPr kumimoji="1" lang="en-US" altLang="ja-JP" dirty="0"/>
                  <a:t>~,</a:t>
                </a:r>
              </a:p>
              <a:p>
                <a:r>
                  <a:rPr kumimoji="1" lang="ja-JP" altLang="en-US" dirty="0"/>
                  <a:t>今回の構成では</a:t>
                </a:r>
                <a:r>
                  <a:rPr kumimoji="1" lang="en-US" altLang="ja-JP" dirty="0"/>
                  <a:t>N=Ω(n)</a:t>
                </a:r>
                <a:r>
                  <a:rPr kumimoji="1" lang="ja-JP" altLang="en-US" dirty="0"/>
                  <a:t>なので</a:t>
                </a:r>
                <a:r>
                  <a:rPr kumimoji="1" lang="en-US" altLang="ja-JP" dirty="0"/>
                  <a:t>~</a:t>
                </a:r>
                <a:r>
                  <a:rPr kumimoji="1" lang="ja-JP" altLang="en-US" dirty="0"/>
                  <a:t>の下界を得ることができます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41</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r>
              <a:rPr kumimoji="1" lang="ja-JP" altLang="en-US" dirty="0"/>
              <a:t>知られており</a:t>
            </a:r>
            <a:r>
              <a:rPr kumimoji="1" lang="en-US" altLang="ja-JP" dirty="0"/>
              <a:t>,~.</a:t>
            </a:r>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lang="ja-JP" altLang="en-US" dirty="0"/>
              <a:t>グラフ上の最適化問題の一つである</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en-US" altLang="ja-JP" dirty="0"/>
              <a:t>~</a:t>
            </a:r>
            <a:r>
              <a:rPr kumimoji="1" lang="ja-JP" altLang="en-US" dirty="0"/>
              <a:t>になります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177086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の定義はこのようになります</a:t>
            </a:r>
            <a:r>
              <a:rPr kumimoji="1" lang="en-US" altLang="ja-JP" dirty="0"/>
              <a:t>.</a:t>
            </a:r>
          </a:p>
          <a:p>
            <a:r>
              <a:rPr kumimoji="1" lang="ja-JP" altLang="en-US" dirty="0"/>
              <a:t>直感的には</a:t>
            </a:r>
            <a:r>
              <a:rPr kumimoji="1" lang="en-US" altLang="ja-JP" dirty="0"/>
              <a:t>,</a:t>
            </a:r>
            <a:r>
              <a:rPr kumimoji="1" lang="ja-JP" altLang="en-US" dirty="0"/>
              <a:t>独立集合</a:t>
            </a:r>
            <a:r>
              <a:rPr kumimoji="1" lang="en-US" altLang="ja-JP" dirty="0"/>
              <a:t>I</a:t>
            </a:r>
            <a:r>
              <a:rPr kumimoji="1" lang="ja-JP" altLang="en-US" dirty="0"/>
              <a:t>があったときに</a:t>
            </a:r>
            <a:r>
              <a:rPr kumimoji="1" lang="en-US" altLang="ja-JP" dirty="0"/>
              <a:t>,</a:t>
            </a:r>
            <a:r>
              <a:rPr kumimoji="1" lang="ja-JP" altLang="en-US" dirty="0"/>
              <a:t>サイズ</a:t>
            </a:r>
            <a:r>
              <a:rPr kumimoji="1" lang="en-US" altLang="ja-JP" dirty="0"/>
              <a:t>k</a:t>
            </a:r>
            <a:r>
              <a:rPr kumimoji="1" lang="ja-JP" altLang="en-US" dirty="0"/>
              <a:t>以下の</a:t>
            </a:r>
            <a:r>
              <a:rPr kumimoji="1" lang="en-US" altLang="ja-JP" dirty="0"/>
              <a:t>I</a:t>
            </a:r>
            <a:r>
              <a:rPr kumimoji="1" lang="ja-JP" altLang="en-US" dirty="0"/>
              <a:t>の部分集合</a:t>
            </a:r>
            <a:r>
              <a:rPr kumimoji="1" lang="en-US" altLang="ja-JP" dirty="0"/>
              <a:t>I’</a:t>
            </a:r>
            <a:r>
              <a:rPr kumimoji="1" lang="ja-JP" altLang="en-US" dirty="0"/>
              <a:t>を取り除いて</a:t>
            </a:r>
            <a:r>
              <a:rPr kumimoji="1" lang="en-US" altLang="ja-JP" dirty="0"/>
              <a:t>,I‘</a:t>
            </a:r>
            <a:r>
              <a:rPr kumimoji="1" lang="ja-JP" altLang="en-US" dirty="0"/>
              <a:t>のサイズより大きい頂点集合</a:t>
            </a:r>
            <a:r>
              <a:rPr kumimoji="1" lang="en-US" altLang="ja-JP" dirty="0"/>
              <a:t>S</a:t>
            </a:r>
            <a:r>
              <a:rPr kumimoji="1" lang="ja-JP" altLang="en-US" dirty="0"/>
              <a:t>追加するという操作で</a:t>
            </a:r>
            <a:endParaRPr kumimoji="1" lang="en-US" altLang="ja-JP" dirty="0"/>
          </a:p>
          <a:p>
            <a:r>
              <a:rPr kumimoji="1" lang="ja-JP" altLang="en-US" dirty="0"/>
              <a:t>サイズが大きい新たな独立集合をつくることができないとき</a:t>
            </a:r>
            <a:r>
              <a:rPr kumimoji="1" lang="en-US" altLang="ja-JP" dirty="0"/>
              <a:t>,</a:t>
            </a:r>
            <a:r>
              <a:rPr kumimoji="1" lang="ja-JP" altLang="en-US" dirty="0"/>
              <a:t>独立集合</a:t>
            </a:r>
            <a:r>
              <a:rPr kumimoji="1" lang="en-US" altLang="ja-JP" dirty="0"/>
              <a:t>I</a:t>
            </a:r>
            <a:r>
              <a:rPr kumimoji="1" lang="ja-JP" altLang="en-US" dirty="0"/>
              <a:t>を</a:t>
            </a:r>
            <a:r>
              <a:rPr kumimoji="1" lang="en-US" altLang="ja-JP" dirty="0"/>
              <a:t>~</a:t>
            </a:r>
            <a:r>
              <a:rPr kumimoji="1" lang="ja-JP" altLang="en-US" dirty="0"/>
              <a:t>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134440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つのグラフと赤丸で示した独立集合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2021/1/29</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2021/1/29</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2021/1/29</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2021/1/29</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2021/1/29</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2021/1/29</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2021/1/29</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2021/1/29</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2021/1/29</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23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2.png"/><Relationship Id="rId5" Type="http://schemas.openxmlformats.org/officeDocument/2006/relationships/image" Target="../media/image200.png"/><Relationship Id="rId10" Type="http://schemas.openxmlformats.org/officeDocument/2006/relationships/image" Target="../media/image23.png"/><Relationship Id="rId4" Type="http://schemas.openxmlformats.org/officeDocument/2006/relationships/image" Target="../media/image241.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35.png"/><Relationship Id="rId2" Type="http://schemas.openxmlformats.org/officeDocument/2006/relationships/notesSlide" Target="../notesSlides/notesSlide2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4.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3.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png"/><Relationship Id="rId8"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2" Type="http://schemas.openxmlformats.org/officeDocument/2006/relationships/notesSlide" Target="../notesSlides/notesSlide2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png"/></Relationships>
</file>

<file path=ppt/slides/_rels/slide24.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7.png"/><Relationship Id="rId34" Type="http://schemas.openxmlformats.org/officeDocument/2006/relationships/image" Target="../media/image43.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0.png"/><Relationship Id="rId2" Type="http://schemas.openxmlformats.org/officeDocument/2006/relationships/notesSlide" Target="../notesSlides/notesSlide24.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54.png"/></Relationships>
</file>

<file path=ppt/slides/_rels/slide25.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46.png"/><Relationship Id="rId2" Type="http://schemas.openxmlformats.org/officeDocument/2006/relationships/notesSlide" Target="../notesSlides/notesSlide25.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png"/><Relationship Id="rId35" Type="http://schemas.openxmlformats.org/officeDocument/2006/relationships/image" Target="../media/image50.png"/><Relationship Id="rId8" Type="http://schemas.openxmlformats.org/officeDocument/2006/relationships/image" Target="../media/image54.png"/></Relationships>
</file>

<file path=ppt/slides/_rels/slide26.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65.png"/><Relationship Id="rId26" Type="http://schemas.openxmlformats.org/officeDocument/2006/relationships/image" Target="../media/image42.png"/><Relationship Id="rId3" Type="http://schemas.openxmlformats.org/officeDocument/2006/relationships/image" Target="../media/image48.png"/><Relationship Id="rId21" Type="http://schemas.openxmlformats.org/officeDocument/2006/relationships/image" Target="../media/image30.png"/><Relationship Id="rId7" Type="http://schemas.openxmlformats.org/officeDocument/2006/relationships/image" Target="../media/image53.png"/><Relationship Id="rId12" Type="http://schemas.openxmlformats.org/officeDocument/2006/relationships/image" Target="../media/image27.png"/><Relationship Id="rId17" Type="http://schemas.openxmlformats.org/officeDocument/2006/relationships/image" Target="../media/image64.png"/><Relationship Id="rId25" Type="http://schemas.openxmlformats.org/officeDocument/2006/relationships/image" Target="../media/image41.png"/><Relationship Id="rId33" Type="http://schemas.openxmlformats.org/officeDocument/2006/relationships/image" Target="../media/image57.png"/><Relationship Id="rId2" Type="http://schemas.openxmlformats.org/officeDocument/2006/relationships/notesSlide" Target="../notesSlides/notesSlide26.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png"/><Relationship Id="rId24" Type="http://schemas.openxmlformats.org/officeDocument/2006/relationships/image" Target="../media/image401.png"/><Relationship Id="rId32" Type="http://schemas.openxmlformats.org/officeDocument/2006/relationships/image" Target="../media/image35.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66.png"/><Relationship Id="rId31" Type="http://schemas.openxmlformats.org/officeDocument/2006/relationships/image" Target="../media/image34.png"/><Relationship Id="rId4" Type="http://schemas.openxmlformats.org/officeDocument/2006/relationships/image" Target="../media/image4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6.png"/><Relationship Id="rId8"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99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1.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5.png"/></Relationships>
</file>

<file path=ppt/slides/_rels/slide3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9.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101.png"/><Relationship Id="rId25" Type="http://schemas.openxmlformats.org/officeDocument/2006/relationships/image" Target="../media/image89.png"/><Relationship Id="rId2" Type="http://schemas.openxmlformats.org/officeDocument/2006/relationships/notesSlide" Target="../notesSlides/notesSlide32.xml"/><Relationship Id="rId16" Type="http://schemas.openxmlformats.org/officeDocument/2006/relationships/image" Target="../media/image10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png"/><Relationship Id="rId4" Type="http://schemas.openxmlformats.org/officeDocument/2006/relationships/image" Target="../media/image9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5.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4.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5.png"/></Relationships>
</file>

<file path=ppt/slides/_rels/slide35.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5.png"/><Relationship Id="rId21" Type="http://schemas.openxmlformats.org/officeDocument/2006/relationships/image" Target="../media/image85.png"/><Relationship Id="rId34" Type="http://schemas.openxmlformats.org/officeDocument/2006/relationships/image" Target="../media/image1050.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81.png"/><Relationship Id="rId25" Type="http://schemas.openxmlformats.org/officeDocument/2006/relationships/image" Target="../media/image89.png"/><Relationship Id="rId33" Type="http://schemas.openxmlformats.org/officeDocument/2006/relationships/image" Target="../media/image35.png"/><Relationship Id="rId2" Type="http://schemas.openxmlformats.org/officeDocument/2006/relationships/notesSlide" Target="../notesSlides/notesSlide35.xml"/><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24" Type="http://schemas.openxmlformats.org/officeDocument/2006/relationships/image" Target="../media/image88.png"/><Relationship Id="rId32" Type="http://schemas.openxmlformats.org/officeDocument/2006/relationships/image" Target="../media/image34.png"/><Relationship Id="rId5" Type="http://schemas.openxmlformats.org/officeDocument/2006/relationships/image" Target="../media/image72.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77.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70.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86.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5.png"/></Relationships>
</file>

<file path=ppt/slides/_rels/slide36.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105.png"/><Relationship Id="rId21" Type="http://schemas.openxmlformats.org/officeDocument/2006/relationships/image" Target="../media/image85.png"/><Relationship Id="rId7" Type="http://schemas.openxmlformats.org/officeDocument/2006/relationships/image" Target="../media/image74.png"/><Relationship Id="rId12" Type="http://schemas.openxmlformats.org/officeDocument/2006/relationships/image" Target="../media/image26.png"/><Relationship Id="rId17" Type="http://schemas.openxmlformats.org/officeDocument/2006/relationships/image" Target="../media/image109.png"/><Relationship Id="rId25" Type="http://schemas.openxmlformats.org/officeDocument/2006/relationships/image" Target="../media/image89.png"/><Relationship Id="rId33" Type="http://schemas.openxmlformats.org/officeDocument/2006/relationships/image" Target="../media/image111.png"/><Relationship Id="rId2" Type="http://schemas.openxmlformats.org/officeDocument/2006/relationships/notesSlide" Target="../notesSlides/notesSlide36.xml"/><Relationship Id="rId16" Type="http://schemas.openxmlformats.org/officeDocument/2006/relationships/image" Target="../media/image108.png"/><Relationship Id="rId20" Type="http://schemas.openxmlformats.org/officeDocument/2006/relationships/image" Target="../media/image84.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99.png"/><Relationship Id="rId24" Type="http://schemas.openxmlformats.org/officeDocument/2006/relationships/image" Target="../media/image88.png"/><Relationship Id="rId32" Type="http://schemas.openxmlformats.org/officeDocument/2006/relationships/image" Target="../media/image110.png"/><Relationship Id="rId5" Type="http://schemas.openxmlformats.org/officeDocument/2006/relationships/image" Target="../media/image107.png"/><Relationship Id="rId15" Type="http://schemas.openxmlformats.org/officeDocument/2006/relationships/image" Target="../media/image29.png"/><Relationship Id="rId23" Type="http://schemas.openxmlformats.org/officeDocument/2006/relationships/image" Target="../media/image87.png"/><Relationship Id="rId28" Type="http://schemas.openxmlformats.org/officeDocument/2006/relationships/image" Target="../media/image93.png"/><Relationship Id="rId10" Type="http://schemas.openxmlformats.org/officeDocument/2006/relationships/image" Target="../media/image98.png"/><Relationship Id="rId19" Type="http://schemas.openxmlformats.org/officeDocument/2006/relationships/image" Target="../media/image83.png"/><Relationship Id="rId31" Type="http://schemas.openxmlformats.org/officeDocument/2006/relationships/image" Target="../media/image35.png"/><Relationship Id="rId4" Type="http://schemas.openxmlformats.org/officeDocument/2006/relationships/image" Target="../media/image106.png"/><Relationship Id="rId9" Type="http://schemas.openxmlformats.org/officeDocument/2006/relationships/image" Target="../media/image76.png"/><Relationship Id="rId14" Type="http://schemas.openxmlformats.org/officeDocument/2006/relationships/image" Target="../media/image79.png"/><Relationship Id="rId22" Type="http://schemas.openxmlformats.org/officeDocument/2006/relationships/image" Target="../media/image102.png"/><Relationship Id="rId27" Type="http://schemas.openxmlformats.org/officeDocument/2006/relationships/image" Target="../media/image92.png"/><Relationship Id="rId30" Type="http://schemas.openxmlformats.org/officeDocument/2006/relationships/image" Target="../media/image34.png"/><Relationship Id="rId8" Type="http://schemas.openxmlformats.org/officeDocument/2006/relationships/image" Target="../media/image75.png"/></Relationships>
</file>

<file path=ppt/slides/_rels/slide3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38.xml.rels><?xml version="1.0" encoding="UTF-8" standalone="yes"?>
<Relationships xmlns="http://schemas.openxmlformats.org/package/2006/relationships"><Relationship Id="rId2" Type="http://schemas.openxmlformats.org/officeDocument/2006/relationships/image" Target="../media/image11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4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r>
                  <a:rPr lang="ja-JP" altLang="en-US" dirty="0"/>
                  <a:t>ある独立集合</a:t>
                </a:r>
                <a14:m>
                  <m:oMath xmlns:m="http://schemas.openxmlformats.org/officeDocument/2006/math">
                    <m:r>
                      <a:rPr lang="en-US" altLang="ja-JP" i="1">
                        <a:latin typeface="Cambria Math" panose="02040503050406030204" pitchFamily="18" charset="0"/>
                      </a:rPr>
                      <m:t>𝐼</m:t>
                    </m:r>
                  </m:oMath>
                </a14:m>
                <a:r>
                  <a:rPr lang="ja-JP" altLang="en-US" dirty="0"/>
                  <a:t>に対してサイズ</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oMath>
                </a14:m>
                <a:r>
                  <a:rPr lang="ja-JP" altLang="en-US" dirty="0"/>
                  <a:t>の</a:t>
                </a:r>
                <a14:m>
                  <m:oMath xmlns:m="http://schemas.openxmlformats.org/officeDocument/2006/math">
                    <m:r>
                      <a:rPr lang="en-US" altLang="ja-JP" i="1" dirty="0">
                        <a:latin typeface="Cambria Math" panose="02040503050406030204" pitchFamily="18" charset="0"/>
                      </a:rPr>
                      <m:t>𝐼</m:t>
                    </m:r>
                  </m:oMath>
                </a14:m>
                <a:r>
                  <a:rPr lang="ja-JP" altLang="en-US" dirty="0"/>
                  <a:t>の部分集合</a:t>
                </a:r>
                <a14:m>
                  <m:oMath xmlns:m="http://schemas.openxmlformats.org/officeDocument/2006/math">
                    <m:r>
                      <a:rPr lang="en-US" altLang="ja-JP" i="1">
                        <a:latin typeface="Cambria Math" panose="02040503050406030204" pitchFamily="18" charset="0"/>
                      </a:rPr>
                      <m:t>𝐼</m:t>
                    </m:r>
                    <m:r>
                      <a:rPr lang="en-US" altLang="ja-JP" i="1">
                        <a:latin typeface="Cambria Math" panose="02040503050406030204" pitchFamily="18" charset="0"/>
                      </a:rPr>
                      <m:t>′</m:t>
                    </m:r>
                  </m:oMath>
                </a14:m>
                <a:r>
                  <a:rPr lang="ja-JP" altLang="en-US" dirty="0"/>
                  <a:t>を取り除いて</a:t>
                </a:r>
                <a:br>
                  <a:rPr lang="en-US" altLang="ja-JP" dirty="0"/>
                </a:br>
                <a:r>
                  <a:rPr lang="ja-JP" altLang="en-US" dirty="0"/>
                  <a:t>サイズ</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𝑘</m:t>
                        </m:r>
                      </m:e>
                      <m:sup>
                        <m:r>
                          <a:rPr lang="en-US" altLang="ja-JP" i="1">
                            <a:latin typeface="Cambria Math" panose="02040503050406030204" pitchFamily="18" charset="0"/>
                          </a:rPr>
                          <m:t>′</m:t>
                        </m:r>
                      </m:sup>
                    </m:sSup>
                    <m:r>
                      <a:rPr lang="en-US" altLang="ja-JP" i="1">
                        <a:latin typeface="Cambria Math" panose="02040503050406030204" pitchFamily="18" charset="0"/>
                      </a:rPr>
                      <m:t>+1</m:t>
                    </m:r>
                  </m:oMath>
                </a14:m>
                <a:r>
                  <a:rPr lang="ja-JP" altLang="en-US" dirty="0"/>
                  <a:t>以上の</a:t>
                </a:r>
                <a14:m>
                  <m:oMath xmlns:m="http://schemas.openxmlformats.org/officeDocument/2006/math">
                    <m:r>
                      <a:rPr lang="en-US" altLang="ja-JP" i="1">
                        <a:latin typeface="Cambria Math" panose="02040503050406030204" pitchFamily="18" charset="0"/>
                      </a:rPr>
                      <m:t>𝑉</m:t>
                    </m:r>
                  </m:oMath>
                </a14:m>
                <a:r>
                  <a:rPr lang="ja-JP" altLang="en-US" dirty="0"/>
                  <a:t>の部分集合</a:t>
                </a:r>
                <a14:m>
                  <m:oMath xmlns:m="http://schemas.openxmlformats.org/officeDocument/2006/math">
                    <m:r>
                      <a:rPr lang="en-US" altLang="ja-JP" i="1">
                        <a:latin typeface="Cambria Math" panose="02040503050406030204" pitchFamily="18" charset="0"/>
                      </a:rPr>
                      <m:t>𝑆</m:t>
                    </m:r>
                  </m:oMath>
                </a14:m>
                <a:r>
                  <a:rPr lang="ja-JP" altLang="en-US" dirty="0"/>
                  <a:t>を</a:t>
                </a:r>
                <a14:m>
                  <m:oMath xmlns:m="http://schemas.openxmlformats.org/officeDocument/2006/math">
                    <m:r>
                      <a:rPr lang="en-US" altLang="ja-JP" i="1" dirty="0">
                        <a:latin typeface="Cambria Math" panose="02040503050406030204" pitchFamily="18" charset="0"/>
                      </a:rPr>
                      <m:t>𝐼</m:t>
                    </m:r>
                  </m:oMath>
                </a14:m>
                <a:r>
                  <a:rPr lang="ja-JP" altLang="en-US" dirty="0"/>
                  <a:t>に追加したものが新たに</a:t>
                </a:r>
                <a:br>
                  <a:rPr lang="en-US" altLang="ja-JP" dirty="0"/>
                </a:br>
                <a:r>
                  <a:rPr lang="ja-JP" altLang="en-US" dirty="0"/>
                  <a:t>独立集合になり得ないとき</a:t>
                </a:r>
                <a:r>
                  <a:rPr lang="en-US" altLang="ja-JP" dirty="0"/>
                  <a:t>, </a:t>
                </a:r>
                <a14:m>
                  <m:oMath xmlns:m="http://schemas.openxmlformats.org/officeDocument/2006/math">
                    <m:r>
                      <a:rPr lang="en-US" altLang="ja-JP" i="1">
                        <a:latin typeface="Cambria Math" panose="02040503050406030204" pitchFamily="18" charset="0"/>
                      </a:rPr>
                      <m:t>𝐼</m:t>
                    </m:r>
                  </m:oMath>
                </a14:m>
                <a:r>
                  <a:rPr lang="ja-JP" altLang="en-US" dirty="0"/>
                  <a:t>は</a:t>
                </a:r>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極大独立集合</a:t>
                </a:r>
                <a:endParaRPr lang="en-US" altLang="ja-JP" dirty="0"/>
              </a:p>
              <a:p>
                <a:pPr lvl="1"/>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0000"/>
                </a:solidFill>
              </a:rPr>
              <a:t>1-MIS</a:t>
            </a:r>
            <a:endParaRPr kumimoji="1" lang="ja-JP" altLang="en-US" sz="2000" dirty="0">
              <a:solidFill>
                <a:srgbClr val="FF0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0000"/>
                </a:solidFill>
              </a:rPr>
              <a:t>1-MIS</a:t>
            </a:r>
            <a:r>
              <a:rPr kumimoji="1" lang="ja-JP" altLang="en-US" sz="2000" dirty="0">
                <a:solidFill>
                  <a:srgbClr val="FF0000"/>
                </a:solidFill>
              </a:rPr>
              <a:t>でない</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2"/>
                          </a:solidFill>
                          <a:latin typeface="Cambria Math" panose="02040503050406030204" pitchFamily="18" charset="0"/>
                        </a:rPr>
                        <m:t>𝑆</m:t>
                      </m:r>
                    </m:oMath>
                  </m:oMathPara>
                </a14:m>
                <a:endParaRPr kumimoji="1" lang="ja-JP" altLang="en-US" dirty="0">
                  <a:solidFill>
                    <a:schemeClr val="accent2"/>
                  </a:solidFill>
                </a:endParaRPr>
              </a:p>
            </p:txBody>
          </p:sp>
        </mc:Choice>
        <mc:Fallback xmlns="">
          <p:sp>
            <p:nvSpPr>
              <p:cNvPr id="19" name="テキスト ボックス 18">
                <a:extLst>
                  <a:ext uri="{FF2B5EF4-FFF2-40B4-BE49-F238E27FC236}">
                    <a16:creationId xmlns:a16="http://schemas.microsoft.com/office/drawing/2014/main" id="{DBE8D957-2A60-46B1-9F65-A4C5E109C807}"/>
                  </a:ext>
                </a:extLst>
              </p:cNvPr>
              <p:cNvSpPr txBox="1">
                <a:spLocks noRot="1" noChangeAspect="1" noMove="1" noResize="1" noEditPoints="1" noAdjustHandles="1" noChangeArrowheads="1" noChangeShapeType="1" noTextEdit="1"/>
              </p:cNvSpPr>
              <p:nvPr/>
            </p:nvSpPr>
            <p:spPr>
              <a:xfrm>
                <a:off x="7009098" y="4564150"/>
                <a:ext cx="643467"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190470C5-A949-47AD-9A5C-224E551709A3}"/>
                  </a:ext>
                </a:extLst>
              </p:cNvPr>
              <p:cNvSpPr txBox="1"/>
              <p:nvPr/>
            </p:nvSpPr>
            <p:spPr>
              <a:xfrm>
                <a:off x="6527651" y="3783366"/>
                <a:ext cx="6434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rgbClr val="00B0F0"/>
                          </a:solidFill>
                          <a:latin typeface="Cambria Math" panose="02040503050406030204" pitchFamily="18" charset="0"/>
                        </a:rPr>
                        <m:t>𝐼</m:t>
                      </m:r>
                      <m:r>
                        <a:rPr kumimoji="1" lang="en-US" altLang="ja-JP" sz="2400" b="0" i="1" smtClean="0">
                          <a:solidFill>
                            <a:srgbClr val="00B0F0"/>
                          </a:solidFill>
                          <a:latin typeface="Cambria Math" panose="02040503050406030204" pitchFamily="18" charset="0"/>
                        </a:rPr>
                        <m:t>′</m:t>
                      </m:r>
                    </m:oMath>
                  </m:oMathPara>
                </a14:m>
                <a:endParaRPr kumimoji="1" lang="ja-JP" altLang="en-US" dirty="0">
                  <a:solidFill>
                    <a:srgbClr val="00B0F0"/>
                  </a:solidFill>
                </a:endParaRPr>
              </a:p>
            </p:txBody>
          </p:sp>
        </mc:Choice>
        <mc:Fallback xmlns="">
          <p:sp>
            <p:nvSpPr>
              <p:cNvPr id="84" name="テキスト ボックス 83">
                <a:extLst>
                  <a:ext uri="{FF2B5EF4-FFF2-40B4-BE49-F238E27FC236}">
                    <a16:creationId xmlns:a16="http://schemas.microsoft.com/office/drawing/2014/main" id="{190470C5-A949-47AD-9A5C-224E551709A3}"/>
                  </a:ext>
                </a:extLst>
              </p:cNvPr>
              <p:cNvSpPr txBox="1">
                <a:spLocks noRot="1" noChangeAspect="1" noMove="1" noResize="1" noEditPoints="1" noAdjustHandles="1" noChangeArrowheads="1" noChangeShapeType="1" noTextEdit="1"/>
              </p:cNvSpPr>
              <p:nvPr/>
            </p:nvSpPr>
            <p:spPr>
              <a:xfrm>
                <a:off x="6527651" y="3783366"/>
                <a:ext cx="643467" cy="461665"/>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通常の極大独立集合は</a:t>
                </a:r>
                <a:r>
                  <a:rPr lang="en-US" altLang="ja-JP" dirty="0"/>
                  <a:t>0-MIS,</a:t>
                </a:r>
                <a:br>
                  <a:rPr lang="en-US" altLang="ja-JP" dirty="0"/>
                </a:br>
                <a:r>
                  <a:rPr lang="ja-JP" altLang="en-US" dirty="0"/>
                  <a:t>最大独立集合は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t>1-MIS</a:t>
                </a:r>
                <a:r>
                  <a:rPr kumimoji="1" lang="ja-JP" altLang="en-US" dirty="0"/>
                  <a:t>検証問題</a:t>
                </a:r>
                <a:r>
                  <a:rPr lang="ja-JP" altLang="en-US" dirty="0"/>
                  <a:t>を</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ラウンドで解くアルゴリズムが存在</a:t>
                </a:r>
                <a:endParaRPr kumimoji="1" lang="en-US" altLang="ja-JP" dirty="0"/>
              </a:p>
              <a:p>
                <a:pPr lvl="1"/>
                <a:r>
                  <a:rPr lang="en-US" altLang="ja-JP" dirty="0"/>
                  <a:t>2-MIS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a:t>
                </a:r>
                <a:endParaRPr lang="en-US" altLang="ja-JP" dirty="0"/>
              </a:p>
              <a:p>
                <a:pPr lvl="1"/>
                <a:r>
                  <a:rPr lang="en-US" altLang="ja-JP" dirty="0"/>
                  <a:t>3-MIS</a:t>
                </a:r>
                <a:r>
                  <a:rPr lang="ja-JP" altLang="en-US" dirty="0"/>
                  <a:t>検証問題を解く任意のアルゴリズムの</a:t>
                </a:r>
                <a:br>
                  <a:rPr lang="en-US" altLang="ja-JP" dirty="0"/>
                </a:br>
                <a:r>
                  <a:rPr lang="ja-JP" altLang="en-US" dirty="0"/>
                  <a:t>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a:p>
                <a:pPr lvl="1"/>
                <a:r>
                  <a:rPr lang="ja-JP" altLang="en-US" dirty="0"/>
                  <a:t>任意の自然数</a:t>
                </a:r>
                <a14:m>
                  <m:oMath xmlns:m="http://schemas.openxmlformats.org/officeDocument/2006/math">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oMath>
                </a14:m>
                <a:r>
                  <a:rPr lang="ja-JP" altLang="en-US" dirty="0"/>
                  <a:t>に対して</a:t>
                </a:r>
                <a:r>
                  <a:rPr lang="en-US" altLang="ja-JP" dirty="0"/>
                  <a:t>,</a:t>
                </a:r>
                <a14:m>
                  <m:oMath xmlns:m="http://schemas.openxmlformats.org/officeDocument/2006/math">
                    <m:r>
                      <a:rPr lang="en-US" altLang="ja-JP" b="0" i="1" smtClean="0">
                        <a:latin typeface="Cambria Math" panose="02040503050406030204" pitchFamily="18" charset="0"/>
                      </a:rPr>
                      <m:t>(4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oMath>
                </a14:m>
                <a:r>
                  <a:rPr lang="en-US" altLang="ja-JP" dirty="0"/>
                  <a:t>-MIS</a:t>
                </a:r>
                <a:r>
                  <a:rPr lang="ja-JP" altLang="en-US" dirty="0"/>
                  <a:t>検証問題を解く</a:t>
                </a:r>
                <a:br>
                  <a:rPr lang="en-US" altLang="ja-JP" dirty="0"/>
                </a:br>
                <a:r>
                  <a:rPr lang="ja-JP" altLang="en-US" dirty="0"/>
                  <a:t>任意のアルゴリズムの最悪時実行ラウンド数は</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検証問題に関して</a:t>
                </a:r>
                <a:br>
                  <a:rPr lang="en-US" altLang="ja-JP" dirty="0"/>
                </a:br>
                <a:r>
                  <a:rPr lang="ja-JP" altLang="en-US" dirty="0"/>
                  <a:t>以下の結果が成立することを示した</a:t>
                </a:r>
                <a:endParaRPr kumimoji="1" lang="en-US" altLang="ja-JP" dirty="0"/>
              </a:p>
              <a:p>
                <a:pPr lvl="1"/>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を</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ラウンドで解くアルゴリズムが存在</a:t>
                </a:r>
                <a:endParaRPr kumimoji="1" lang="en-US" altLang="ja-JP" dirty="0">
                  <a:solidFill>
                    <a:schemeClr val="bg1">
                      <a:lumMod val="85000"/>
                    </a:schemeClr>
                  </a:solidFill>
                </a:endParaRPr>
              </a:p>
              <a:p>
                <a:pPr lvl="1"/>
                <a:r>
                  <a:rPr lang="en-US" altLang="ja-JP" dirty="0">
                    <a:solidFill>
                      <a:schemeClr val="bg1">
                        <a:lumMod val="85000"/>
                      </a:schemeClr>
                    </a:solidFill>
                  </a:rPr>
                  <a:t>2-MIS</a:t>
                </a:r>
                <a:r>
                  <a:rPr lang="ja-JP" altLang="en-US" dirty="0">
                    <a:solidFill>
                      <a:schemeClr val="bg1">
                        <a:lumMod val="85000"/>
                      </a:schemeClr>
                    </a:solidFill>
                  </a:rPr>
                  <a:t>検証問題を解く任意のアルゴリズムの</a:t>
                </a:r>
                <a:br>
                  <a:rPr lang="en-US" altLang="ja-JP" dirty="0">
                    <a:solidFill>
                      <a:schemeClr val="bg1">
                        <a:lumMod val="85000"/>
                      </a:schemeClr>
                    </a:solidFill>
                  </a:rPr>
                </a:br>
                <a:r>
                  <a:rPr lang="ja-JP" altLang="en-US" dirty="0">
                    <a:solidFill>
                      <a:schemeClr val="bg1">
                        <a:lumMod val="85000"/>
                      </a:schemeClr>
                    </a:solidFill>
                  </a:rPr>
                  <a:t>最悪時実行ラウンド数は</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smtClean="0">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smtClean="0">
                            <a:solidFill>
                              <a:schemeClr val="bg1">
                                <a:lumMod val="85000"/>
                              </a:schemeClr>
                            </a:solidFill>
                            <a:latin typeface="Cambria Math" panose="02040503050406030204" pitchFamily="18" charset="0"/>
                          </a:rPr>
                        </m:ctrlPr>
                      </m:radPr>
                      <m:deg/>
                      <m:e>
                        <m:r>
                          <a:rPr lang="en-US" altLang="ja-JP" b="0" i="1" smtClean="0">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pPr lvl="1"/>
                <a:r>
                  <a:rPr lang="en-US" altLang="ja-JP" dirty="0">
                    <a:solidFill>
                      <a:srgbClr val="FF0000"/>
                    </a:solidFill>
                  </a:rPr>
                  <a:t>3-MIS</a:t>
                </a:r>
                <a:r>
                  <a:rPr lang="ja-JP" altLang="en-US" dirty="0">
                    <a:solidFill>
                      <a:srgbClr val="FF0000"/>
                    </a:solidFill>
                  </a:rPr>
                  <a:t>検証問題を解く任意のアルゴリズムの</a:t>
                </a:r>
                <a:br>
                  <a:rPr lang="en-US" altLang="ja-JP" dirty="0">
                    <a:solidFill>
                      <a:srgbClr val="FF0000"/>
                    </a:solidFill>
                  </a:rPr>
                </a:br>
                <a:r>
                  <a:rPr lang="ja-JP" altLang="en-US" dirty="0">
                    <a:solidFill>
                      <a:srgbClr val="FF0000"/>
                    </a:solidFill>
                  </a:rPr>
                  <a:t>最悪時実行ラウンド数は</a:t>
                </a:r>
                <a14:m>
                  <m:oMath xmlns:m="http://schemas.openxmlformats.org/officeDocument/2006/math">
                    <m:acc>
                      <m:accPr>
                        <m:chr m:val="̃"/>
                        <m:ctrlPr>
                          <a:rPr lang="en-US" altLang="ja-JP" i="1">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a:t>
                </a:r>
                <a:endParaRPr lang="en-US" altLang="ja-JP" dirty="0">
                  <a:solidFill>
                    <a:srgbClr val="FF0000"/>
                  </a:solidFill>
                </a:endParaRPr>
              </a:p>
              <a:p>
                <a:pPr lvl="1"/>
                <a:r>
                  <a:rPr lang="ja-JP" altLang="en-US" dirty="0">
                    <a:solidFill>
                      <a:schemeClr val="bg1">
                        <a:lumMod val="85000"/>
                      </a:schemeClr>
                    </a:solidFill>
                  </a:rPr>
                  <a:t>任意の自然数</a:t>
                </a:r>
                <a14:m>
                  <m:oMath xmlns:m="http://schemas.openxmlformats.org/officeDocument/2006/math">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ea typeface="Cambria Math" panose="02040503050406030204" pitchFamily="18" charset="0"/>
                      </a:rPr>
                      <m:t>≥1</m:t>
                    </m:r>
                  </m:oMath>
                </a14:m>
                <a:r>
                  <a:rPr lang="ja-JP" altLang="en-US" dirty="0">
                    <a:solidFill>
                      <a:schemeClr val="bg1">
                        <a:lumMod val="85000"/>
                      </a:schemeClr>
                    </a:solidFill>
                  </a:rPr>
                  <a:t>に対して</a:t>
                </a:r>
                <a:r>
                  <a:rPr lang="en-US" altLang="ja-JP" dirty="0">
                    <a:solidFill>
                      <a:schemeClr val="bg1">
                        <a:lumMod val="85000"/>
                      </a:schemeClr>
                    </a:solidFill>
                  </a:rPr>
                  <a:t>,</a:t>
                </a:r>
                <a14:m>
                  <m:oMath xmlns:m="http://schemas.openxmlformats.org/officeDocument/2006/math">
                    <m:r>
                      <a:rPr lang="en-US" altLang="ja-JP" b="0" i="1" smtClean="0">
                        <a:solidFill>
                          <a:schemeClr val="bg1">
                            <a:lumMod val="85000"/>
                          </a:schemeClr>
                        </a:solidFill>
                        <a:latin typeface="Cambria Math" panose="02040503050406030204" pitchFamily="18" charset="0"/>
                      </a:rPr>
                      <m:t>(4</m:t>
                    </m:r>
                    <m:r>
                      <a:rPr lang="en-US" altLang="ja-JP" b="0" i="1" smtClean="0">
                        <a:solidFill>
                          <a:schemeClr val="bg1">
                            <a:lumMod val="85000"/>
                          </a:schemeClr>
                        </a:solidFill>
                        <a:latin typeface="Cambria Math" panose="02040503050406030204" pitchFamily="18" charset="0"/>
                      </a:rPr>
                      <m:t>𝑙</m:t>
                    </m:r>
                    <m:r>
                      <a:rPr lang="en-US" altLang="ja-JP" b="0" i="1" smtClean="0">
                        <a:solidFill>
                          <a:schemeClr val="bg1">
                            <a:lumMod val="85000"/>
                          </a:schemeClr>
                        </a:solidFill>
                        <a:latin typeface="Cambria Math" panose="02040503050406030204" pitchFamily="18" charset="0"/>
                      </a:rPr>
                      <m:t>+5)</m:t>
                    </m:r>
                  </m:oMath>
                </a14:m>
                <a:r>
                  <a:rPr lang="en-US" altLang="ja-JP" dirty="0">
                    <a:solidFill>
                      <a:schemeClr val="bg1">
                        <a:lumMod val="85000"/>
                      </a:schemeClr>
                    </a:solidFill>
                  </a:rPr>
                  <a:t>-MIS</a:t>
                </a:r>
                <a:r>
                  <a:rPr lang="ja-JP" altLang="en-US" dirty="0">
                    <a:solidFill>
                      <a:schemeClr val="bg1">
                        <a:lumMod val="85000"/>
                      </a:schemeClr>
                    </a:solidFill>
                  </a:rPr>
                  <a:t>検証問題を解く</a:t>
                </a:r>
                <a:br>
                  <a:rPr lang="en-US" altLang="ja-JP" dirty="0">
                    <a:solidFill>
                      <a:schemeClr val="bg1">
                        <a:lumMod val="85000"/>
                      </a:schemeClr>
                    </a:solidFill>
                  </a:rPr>
                </a:br>
                <a:r>
                  <a:rPr lang="ja-JP" altLang="en-US" dirty="0">
                    <a:solidFill>
                      <a:schemeClr val="bg1">
                        <a:lumMod val="85000"/>
                      </a:schemeClr>
                    </a:solidFill>
                  </a:rPr>
                  <a:t>任意のアルゴリズムの最悪時実行ラウンド数は</a:t>
                </a:r>
                <a14:m>
                  <m:oMath xmlns:m="http://schemas.openxmlformats.org/officeDocument/2006/math">
                    <m:acc>
                      <m:accPr>
                        <m:chr m:val="̃"/>
                        <m:ctrlPr>
                          <a:rPr lang="en-US" altLang="ja-JP" i="1">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
                      <a:rPr lang="en-US" altLang="ja-JP" i="1">
                        <a:solidFill>
                          <a:schemeClr val="bg1">
                            <a:lumMod val="85000"/>
                          </a:schemeClr>
                        </a:solidFill>
                        <a:latin typeface="Cambria Math" panose="02040503050406030204" pitchFamily="18" charset="0"/>
                      </a:rPr>
                      <m:t>𝑛</m:t>
                    </m:r>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a:t>
                </a:r>
                <a:endParaRPr lang="en-US" altLang="ja-JP" dirty="0">
                  <a:solidFill>
                    <a:schemeClr val="bg1">
                      <a:lumMod val="85000"/>
                    </a:schemeClr>
                  </a:solidFill>
                </a:endParaRPr>
              </a:p>
              <a:p>
                <a:r>
                  <a:rPr lang="ja-JP" altLang="en-US" dirty="0"/>
                  <a:t>上記の下界の証明のアイデアは</a:t>
                </a:r>
                <a:br>
                  <a:rPr lang="en-US" altLang="ja-JP" dirty="0"/>
                </a:br>
                <a:r>
                  <a:rPr lang="en-US" altLang="ja-JP" dirty="0"/>
                  <a:t>2</a:t>
                </a:r>
                <a:r>
                  <a:rPr lang="ja-JP" altLang="en-US" dirty="0"/>
                  <a:t>者間通信複雑性からの帰着を用いている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4476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𝑛</m:t>
                        </m:r>
                      </m:e>
                    </m:d>
                  </m:oMath>
                </a14:m>
                <a:r>
                  <a:rPr lang="ja-JP" altLang="en-US" dirty="0"/>
                  <a:t>が存在</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6940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735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kumimoji="1" lang="ja-JP" altLang="en-US" b="0" dirty="0"/>
                  <a:t>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の</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r>
                      <a:rPr lang="ja-JP" altLang="en-US" i="1">
                        <a:latin typeface="Cambria Math" panose="02040503050406030204" pitchFamily="18" charset="0"/>
                      </a:rPr>
                      <m:t>を</m:t>
                    </m:r>
                  </m:oMath>
                </a14:m>
                <a:r>
                  <a:rPr kumimoji="1" lang="ja-JP" altLang="en-US" dirty="0"/>
                  <a:t>ある互いに疎な頂点集合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に分割する</a:t>
                </a:r>
                <a:endParaRPr lang="en-US" altLang="ja-JP" dirty="0"/>
              </a:p>
              <a:p>
                <a:pPr lvl="2"/>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により誘導される部分グラフを</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en-US" altLang="ja-JP" dirty="0"/>
                  <a:t>,</a:t>
                </a:r>
                <a:r>
                  <a:rPr lang="en-US" altLang="ja-JP" dirty="0"/>
                  <a:t> </a:t>
                </a:r>
                <a:br>
                  <a:rPr lang="en-US" altLang="ja-JP" i="1" dirty="0">
                    <a:latin typeface="Cambria Math" panose="02040503050406030204" pitchFamily="18" charset="0"/>
                  </a:rPr>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により誘導される部分グラフを</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とする</a:t>
                </a:r>
                <a:endParaRPr lang="en-US" altLang="ja-JP" dirty="0"/>
              </a:p>
              <a:p>
                <a:pPr lvl="1"/>
                <a:r>
                  <a:rPr lang="ja-JP" altLang="en-US" dirty="0"/>
                  <a:t>アリスは入力文字列</a:t>
                </a:r>
                <a14:m>
                  <m:oMath xmlns:m="http://schemas.openxmlformats.org/officeDocument/2006/math">
                    <m:r>
                      <a:rPr lang="en-US" altLang="ja-JP" b="0" i="1" smtClean="0">
                        <a:latin typeface="Cambria Math" panose="02040503050406030204" pitchFamily="18" charset="0"/>
                      </a:rPr>
                      <m:t>𝑥</m:t>
                    </m:r>
                  </m:oMath>
                </a14:m>
                <a:r>
                  <a:rPr lang="ja-JP" altLang="en-US" dirty="0"/>
                  <a:t>に基づいて</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lang="ja-JP" altLang="en-US" dirty="0"/>
                  <a:t>に辺</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𝐴</m:t>
                        </m:r>
                      </m:sub>
                    </m:sSub>
                  </m:oMath>
                </a14:m>
                <a:r>
                  <a:rPr lang="ja-JP" altLang="en-US" dirty="0"/>
                  <a:t>や頂点</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を</a:t>
                </a:r>
                <a:r>
                  <a:rPr lang="en-US" altLang="ja-JP" dirty="0"/>
                  <a:t>,</a:t>
                </a:r>
                <a:br>
                  <a:rPr lang="en-US" altLang="ja-JP" dirty="0"/>
                </a:br>
                <a:r>
                  <a:rPr lang="ja-JP" altLang="en-US" dirty="0"/>
                  <a:t>ボブは入力文字列</a:t>
                </a:r>
                <a14:m>
                  <m:oMath xmlns:m="http://schemas.openxmlformats.org/officeDocument/2006/math">
                    <m:r>
                      <a:rPr lang="en-US" altLang="ja-JP" b="0" i="1" smtClean="0">
                        <a:latin typeface="Cambria Math" panose="02040503050406030204" pitchFamily="18" charset="0"/>
                      </a:rPr>
                      <m:t>𝑦</m:t>
                    </m:r>
                  </m:oMath>
                </a14:m>
                <a:r>
                  <a:rPr lang="ja-JP" altLang="en-US" dirty="0"/>
                  <a:t>に基づいて</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に辺</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𝐵</m:t>
                        </m:r>
                      </m:sub>
                    </m:sSub>
                  </m:oMath>
                </a14:m>
                <a:r>
                  <a:rPr lang="ja-JP" altLang="en-US" dirty="0"/>
                  <a:t>や頂点</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𝐵</m:t>
                        </m:r>
                      </m:sub>
                    </m:sSub>
                  </m:oMath>
                </a14:m>
                <a:r>
                  <a:rPr lang="ja-JP" altLang="en-US" dirty="0"/>
                  <a:t>を追加する</a:t>
                </a:r>
                <a:endParaRPr lang="en-US" altLang="ja-JP" dirty="0"/>
              </a:p>
              <a:p>
                <a:pPr lvl="2"/>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𝐴</m:t>
                        </m:r>
                      </m:sub>
                    </m:sSub>
                  </m:oMath>
                </a14:m>
                <a:r>
                  <a:rPr kumimoji="1" lang="ja-JP" altLang="en-US" dirty="0"/>
                  <a:t>と</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𝐵</m:t>
                        </m:r>
                      </m:sub>
                    </m:sSub>
                  </m:oMath>
                </a14:m>
                <a:r>
                  <a:rPr kumimoji="1" lang="ja-JP" altLang="en-US" dirty="0"/>
                  <a:t>の間のカット辺の集合</a:t>
                </a:r>
                <a14:m>
                  <m:oMath xmlns:m="http://schemas.openxmlformats.org/officeDocument/2006/math">
                    <m:r>
                      <m:rPr>
                        <m:nor/>
                      </m:rPr>
                      <a:rPr kumimoji="1" lang="en-US" altLang="ja-JP" b="0" i="0" smtClean="0">
                        <a:latin typeface="Cambria Math" panose="02040503050406030204" pitchFamily="18" charset="0"/>
                      </a:rPr>
                      <m:t>Cut</m:t>
                    </m:r>
                  </m:oMath>
                </a14:m>
                <a:r>
                  <a:rPr kumimoji="1" lang="ja-JP" altLang="en-US" dirty="0"/>
                  <a:t>は入力文字列に依存しない</a:t>
                </a:r>
                <a:endParaRPr kumimoji="1" lang="en-US" altLang="ja-JP" dirty="0"/>
              </a:p>
              <a:p>
                <a:pPr lvl="2"/>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br>
                  <a:rPr lang="en-US" altLang="ja-JP" dirty="0"/>
                </a:br>
                <a:r>
                  <a:rPr lang="en-US" altLang="ja-JP" dirty="0"/>
                  <a:t>(</a:t>
                </a:r>
                <a:r>
                  <a:rPr lang="ja-JP" altLang="en-US" dirty="0"/>
                  <a:t>例えば「グラフ中に与えられている独立集合が</a:t>
                </a:r>
                <a:r>
                  <a:rPr lang="en-US" altLang="ja-JP" dirty="0"/>
                  <a:t>3-MIS</a:t>
                </a:r>
                <a:r>
                  <a:rPr lang="ja-JP" altLang="en-US" dirty="0"/>
                  <a:t>でない」</a:t>
                </a:r>
                <a:r>
                  <a:rPr lang="en-US" altLang="ja-JP" dirty="0"/>
                  <a:t>)</a:t>
                </a:r>
                <a:br>
                  <a:rPr lang="en-US" altLang="ja-JP" dirty="0"/>
                </a:br>
                <a:r>
                  <a:rPr lang="ja-JP" altLang="en-US" dirty="0"/>
                  <a:t>を持つように辺や頂点を追加する</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a:xfrm>
                <a:off x="179513" y="1124743"/>
                <a:ext cx="8784976" cy="5059489"/>
              </a:xfrm>
            </p:spPr>
            <p:txBody>
              <a:bodyPr/>
              <a:lstStyle/>
              <a:p>
                <a:r>
                  <a:rPr lang="ja-JP" altLang="en-US" dirty="0"/>
                  <a:t>下界グラフ上の特性を判定する任意のアルゴリズムについて以下の補題が成り立つ</a:t>
                </a:r>
                <a:endParaRPr lang="en-US" altLang="ja-JP" dirty="0"/>
              </a:p>
              <a:p>
                <a:endParaRPr lang="en-US" altLang="ja-JP" dirty="0"/>
              </a:p>
              <a:p>
                <a:endParaRPr lang="en-US" altLang="ja-JP" dirty="0"/>
              </a:p>
              <a:p>
                <a:endParaRPr lang="en-US" altLang="ja-JP" dirty="0"/>
              </a:p>
              <a:p>
                <a:endParaRPr lang="en-US" altLang="ja-JP" dirty="0"/>
              </a:p>
              <a:p>
                <a:r>
                  <a:rPr lang="ja-JP" altLang="en-US" dirty="0"/>
                  <a:t>構成した下界グラフが</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a:t>
                </a:r>
                <a:br>
                  <a:rPr lang="en-US" altLang="ja-JP" dirty="0"/>
                </a:br>
                <a:r>
                  <a:rPr lang="ja-JP" altLang="en-US" dirty="0"/>
                  <a:t>そのときのみある特性を持つことを示せれば</a:t>
                </a:r>
                <a:br>
                  <a:rPr lang="en-US" altLang="ja-JP" dirty="0"/>
                </a:br>
                <a:r>
                  <a:rPr lang="ja-JP" altLang="en-US" dirty="0"/>
                  <a:t>その特性に関する問題の下界を導くことができる</a:t>
                </a:r>
                <a:br>
                  <a:rPr lang="en-US" altLang="ja-JP" dirty="0"/>
                </a:b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3"/>
                <a:ext cx="8784976" cy="5059489"/>
              </a:xfrm>
              <a:blipFill>
                <a:blip r:embed="rId3"/>
                <a:stretch>
                  <a:fillRect l="-139" t="-96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C9E56A9D-A46B-47B0-A30C-1E139D1FD8B1}"/>
                  </a:ext>
                </a:extLst>
              </p:cNvPr>
              <p:cNvSpPr/>
              <p:nvPr/>
            </p:nvSpPr>
            <p:spPr>
              <a:xfrm>
                <a:off x="688895" y="2095067"/>
                <a:ext cx="7766209" cy="16226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a:t>補題</a:t>
                </a:r>
                <a:br>
                  <a:rPr lang="en-US" altLang="ja-JP" sz="2000" dirty="0"/>
                </a:br>
                <a14:m>
                  <m:oMath xmlns:m="http://schemas.openxmlformats.org/officeDocument/2006/math">
                    <m:r>
                      <a:rPr lang="en-US" altLang="ja-JP" sz="2000" b="0" i="1" smtClean="0">
                        <a:latin typeface="Cambria Math" panose="02040503050406030204" pitchFamily="18" charset="0"/>
                      </a:rPr>
                      <m:t>𝑘</m:t>
                    </m:r>
                  </m:oMath>
                </a14:m>
                <a:r>
                  <a:rPr lang="ja-JP" altLang="en-US" sz="2000" dirty="0"/>
                  <a:t>を交叉判定インスタンスのビット数</a:t>
                </a:r>
                <a:r>
                  <a:rPr lang="en-US" altLang="ja-JP" sz="2000" dirty="0"/>
                  <a:t>,</a:t>
                </a:r>
                <a14:m>
                  <m:oMath xmlns:m="http://schemas.openxmlformats.org/officeDocument/2006/math">
                    <m:d>
                      <m:dPr>
                        <m:begChr m:val="|"/>
                        <m:endChr m:val="|"/>
                        <m:ctrlPr>
                          <a:rPr lang="en-US" altLang="ja-JP" sz="2000" i="1" smtClean="0">
                            <a:latin typeface="Cambria Math" panose="02040503050406030204" pitchFamily="18" charset="0"/>
                          </a:rPr>
                        </m:ctrlPr>
                      </m:dPr>
                      <m:e>
                        <m:r>
                          <m:rPr>
                            <m:nor/>
                          </m:rPr>
                          <a:rPr lang="en-US" altLang="ja-JP" sz="2000" b="0" i="0" smtClean="0">
                            <a:latin typeface="Cambria Math" panose="02040503050406030204" pitchFamily="18" charset="0"/>
                          </a:rPr>
                          <m:t>Cut</m:t>
                        </m:r>
                      </m:e>
                    </m:d>
                  </m:oMath>
                </a14:m>
                <a:r>
                  <a:rPr lang="ja-JP" altLang="en-US" sz="2000" dirty="0"/>
                  <a:t>を下界グラフ</a:t>
                </a:r>
                <a14:m>
                  <m:oMath xmlns:m="http://schemas.openxmlformats.org/officeDocument/2006/math">
                    <m:r>
                      <a:rPr lang="en-US" altLang="ja-JP" sz="2000" b="0" i="1" smtClean="0">
                        <a:latin typeface="Cambria Math" panose="02040503050406030204" pitchFamily="18" charset="0"/>
                      </a:rPr>
                      <m:t>𝐺</m:t>
                    </m:r>
                  </m:oMath>
                </a14:m>
                <a:r>
                  <a:rPr lang="ja-JP" altLang="en-US" sz="2000" dirty="0"/>
                  <a:t>における</a:t>
                </a:r>
                <a:br>
                  <a:rPr lang="en-US" altLang="ja-JP" sz="2000" dirty="0"/>
                </a:br>
                <a:r>
                  <a:rPr lang="ja-JP" altLang="en-US" sz="2000" dirty="0"/>
                  <a:t>カット辺のサイズとする</a:t>
                </a:r>
                <a:r>
                  <a:rPr lang="en-US" altLang="ja-JP" sz="2000" dirty="0"/>
                  <a:t>.</a:t>
                </a:r>
                <a:r>
                  <a:rPr lang="ja-JP" altLang="en-US" sz="2000" dirty="0"/>
                  <a:t>このとき</a:t>
                </a:r>
                <a:r>
                  <a:rPr lang="en-US" altLang="ja-JP" sz="2000" dirty="0"/>
                  <a:t>,</a:t>
                </a:r>
                <a14:m>
                  <m:oMath xmlns:m="http://schemas.openxmlformats.org/officeDocument/2006/math">
                    <m:r>
                      <a:rPr lang="en-US" altLang="ja-JP" sz="2000" i="1">
                        <a:latin typeface="Cambria Math" panose="02040503050406030204" pitchFamily="18" charset="0"/>
                      </a:rPr>
                      <m:t>𝐶𝑂𝑁𝐺𝐸𝑆𝑇</m:t>
                    </m:r>
                  </m:oMath>
                </a14:m>
                <a:r>
                  <a:rPr lang="ja-JP" altLang="en-US" sz="2000" dirty="0"/>
                  <a:t>モデルにおいて</a:t>
                </a:r>
                <a:br>
                  <a:rPr lang="en-US" altLang="ja-JP" sz="2000" dirty="0"/>
                </a:br>
                <a:r>
                  <a:rPr lang="ja-JP" altLang="en-US" sz="2000" dirty="0"/>
                  <a:t>グラフ上の特性を判定する任意のアルゴリズムは</a:t>
                </a:r>
                <a14:m>
                  <m:oMath xmlns:m="http://schemas.openxmlformats.org/officeDocument/2006/math">
                    <m:r>
                      <m:rPr>
                        <m:sty m:val="p"/>
                      </m:rPr>
                      <a:rPr lang="el-GR" altLang="ja-JP" sz="2000" i="1" smtClean="0">
                        <a:latin typeface="Cambria Math" panose="02040503050406030204" pitchFamily="18" charset="0"/>
                        <a:ea typeface="Cambria Math" panose="02040503050406030204" pitchFamily="18" charset="0"/>
                      </a:rPr>
                      <m:t>Ω</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d>
                      <m:dPr>
                        <m:begChr m:val="|"/>
                        <m:endChr m:val="|"/>
                        <m:ctrlPr>
                          <a:rPr lang="en-US" altLang="ja-JP" sz="2000" b="0" i="1" smtClean="0">
                            <a:latin typeface="Cambria Math" panose="02040503050406030204" pitchFamily="18" charset="0"/>
                            <a:ea typeface="Cambria Math" panose="02040503050406030204" pitchFamily="18" charset="0"/>
                          </a:rPr>
                        </m:ctrlPr>
                      </m:dPr>
                      <m:e>
                        <m:r>
                          <m:rPr>
                            <m:nor/>
                          </m:rPr>
                          <a:rPr lang="en-US" altLang="ja-JP" sz="2000" b="0" i="0" smtClean="0">
                            <a:latin typeface="Cambria Math" panose="02040503050406030204" pitchFamily="18" charset="0"/>
                            <a:ea typeface="Cambria Math" panose="02040503050406030204" pitchFamily="18" charset="0"/>
                          </a:rPr>
                          <m:t>Cut</m:t>
                        </m:r>
                      </m:e>
                    </m:d>
                    <m:r>
                      <a:rPr lang="en-US" altLang="ja-JP" sz="2000" b="0" i="1" smtClean="0">
                        <a:latin typeface="Cambria Math" panose="02040503050406030204" pitchFamily="18" charset="0"/>
                        <a:ea typeface="Cambria Math" panose="02040503050406030204" pitchFamily="18" charset="0"/>
                      </a:rPr>
                      <m:t>∙</m:t>
                    </m:r>
                    <m:func>
                      <m:funcPr>
                        <m:ctrlPr>
                          <a:rPr lang="en-US" altLang="ja-JP" sz="2000" b="0" i="1" smtClean="0">
                            <a:latin typeface="Cambria Math" panose="02040503050406030204" pitchFamily="18" charset="0"/>
                            <a:ea typeface="Cambria Math" panose="02040503050406030204" pitchFamily="18" charset="0"/>
                          </a:rPr>
                        </m:ctrlPr>
                      </m:funcPr>
                      <m:fName>
                        <m:r>
                          <m:rPr>
                            <m:sty m:val="p"/>
                          </m:rPr>
                          <a:rPr lang="en-US" altLang="ja-JP" sz="2000" b="0" i="0" smtClean="0">
                            <a:latin typeface="Cambria Math" panose="02040503050406030204" pitchFamily="18" charset="0"/>
                            <a:ea typeface="Cambria Math" panose="02040503050406030204" pitchFamily="18" charset="0"/>
                          </a:rPr>
                          <m:t>log</m:t>
                        </m:r>
                      </m:fName>
                      <m:e>
                        <m:r>
                          <a:rPr lang="en-US" altLang="ja-JP" sz="2000" b="0" i="1" smtClean="0">
                            <a:latin typeface="Cambria Math" panose="02040503050406030204" pitchFamily="18" charset="0"/>
                            <a:ea typeface="Cambria Math" panose="02040503050406030204" pitchFamily="18" charset="0"/>
                          </a:rPr>
                          <m:t>𝑛</m:t>
                        </m:r>
                      </m:e>
                    </m:func>
                    <m:r>
                      <a:rPr lang="en-US" altLang="ja-JP" sz="2000" b="0" i="1" smtClean="0">
                        <a:latin typeface="Cambria Math" panose="02040503050406030204" pitchFamily="18" charset="0"/>
                        <a:ea typeface="Cambria Math" panose="02040503050406030204" pitchFamily="18" charset="0"/>
                      </a:rPr>
                      <m:t>)</m:t>
                    </m:r>
                  </m:oMath>
                </a14:m>
                <a:r>
                  <a:rPr lang="ja-JP" altLang="en-US" sz="2000" dirty="0"/>
                  <a:t>ラウンドの下界を持つ</a:t>
                </a:r>
                <a:r>
                  <a:rPr lang="en-US" altLang="ja-JP" sz="2000" dirty="0"/>
                  <a:t>.</a:t>
                </a:r>
              </a:p>
            </p:txBody>
          </p:sp>
        </mc:Choice>
        <mc:Fallback>
          <p:sp>
            <p:nvSpPr>
              <p:cNvPr id="6" name="正方形/長方形 5">
                <a:extLst>
                  <a:ext uri="{FF2B5EF4-FFF2-40B4-BE49-F238E27FC236}">
                    <a16:creationId xmlns:a16="http://schemas.microsoft.com/office/drawing/2014/main" id="{C9E56A9D-A46B-47B0-A30C-1E139D1FD8B1}"/>
                  </a:ext>
                </a:extLst>
              </p:cNvPr>
              <p:cNvSpPr>
                <a:spLocks noRot="1" noChangeAspect="1" noMove="1" noResize="1" noEditPoints="1" noAdjustHandles="1" noChangeArrowheads="1" noChangeShapeType="1" noTextEdit="1"/>
              </p:cNvSpPr>
              <p:nvPr/>
            </p:nvSpPr>
            <p:spPr>
              <a:xfrm>
                <a:off x="688895" y="2095067"/>
                <a:ext cx="7766209" cy="1622692"/>
              </a:xfrm>
              <a:prstGeom prst="rect">
                <a:avLst/>
              </a:prstGeom>
              <a:blipFill>
                <a:blip r:embed="rId4"/>
                <a:stretch>
                  <a:fillRect/>
                </a:stretch>
              </a:blipFill>
              <a:ln/>
            </p:spPr>
            <p:txBody>
              <a:bodyPr/>
              <a:lstStyle/>
              <a:p>
                <a:r>
                  <a:rPr lang="ja-JP" altLang="en-US">
                    <a:noFill/>
                  </a:rPr>
                  <a:t> </a:t>
                </a:r>
              </a:p>
            </p:txBody>
          </p:sp>
        </mc:Fallback>
      </mc:AlternateContent>
    </p:spTree>
    <p:extLst>
      <p:ext uri="{BB962C8B-B14F-4D97-AF65-F5344CB8AC3E}">
        <p14:creationId xmlns:p14="http://schemas.microsoft.com/office/powerpoint/2010/main" val="327009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2" name="直線コネクタ 11">
            <a:extLst>
              <a:ext uri="{FF2B5EF4-FFF2-40B4-BE49-F238E27FC236}">
                <a16:creationId xmlns:a16="http://schemas.microsoft.com/office/drawing/2014/main" id="{BA3369D0-5D4F-4069-A131-26DB0D68FD88}"/>
              </a:ext>
            </a:extLst>
          </p:cNvPr>
          <p:cNvCxnSpPr/>
          <p:nvPr/>
        </p:nvCxnSpPr>
        <p:spPr>
          <a:xfrm>
            <a:off x="4928054" y="2799438"/>
            <a:ext cx="0" cy="127585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C5DDD0E-B35B-410F-B401-6D83A52B7F54}"/>
              </a:ext>
            </a:extLst>
          </p:cNvPr>
          <p:cNvCxnSpPr/>
          <p:nvPr/>
        </p:nvCxnSpPr>
        <p:spPr>
          <a:xfrm>
            <a:off x="2682573" y="3443111"/>
            <a:ext cx="570054" cy="64346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4C0E05A-DBF3-40F7-9A21-495A8797AF07}"/>
              </a:ext>
            </a:extLst>
          </p:cNvPr>
          <p:cNvCxnSpPr/>
          <p:nvPr/>
        </p:nvCxnSpPr>
        <p:spPr>
          <a:xfrm>
            <a:off x="3225067" y="225777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EA27EB66-0ADF-4480-9172-267EEFE7ECF1}"/>
              </a:ext>
            </a:extLst>
          </p:cNvPr>
          <p:cNvCxnSpPr/>
          <p:nvPr/>
        </p:nvCxnSpPr>
        <p:spPr>
          <a:xfrm>
            <a:off x="3252627" y="2799438"/>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88A9E31-6DD2-4C87-A45B-345459780835}"/>
              </a:ext>
            </a:extLst>
          </p:cNvPr>
          <p:cNvCxnSpPr/>
          <p:nvPr/>
        </p:nvCxnSpPr>
        <p:spPr>
          <a:xfrm>
            <a:off x="3252627" y="4052917"/>
            <a:ext cx="1163357"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58D1809-004A-451E-8B3E-1746AF75C90C}"/>
              </a:ext>
            </a:extLst>
          </p:cNvPr>
          <p:cNvCxnSpPr/>
          <p:nvPr/>
        </p:nvCxnSpPr>
        <p:spPr>
          <a:xfrm flipV="1">
            <a:off x="4388424" y="3646311"/>
            <a:ext cx="0" cy="4176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6B9B99-807C-43EB-95A2-B52F3EBF5D71}"/>
              </a:ext>
            </a:extLst>
          </p:cNvPr>
          <p:cNvCxnSpPr/>
          <p:nvPr/>
        </p:nvCxnSpPr>
        <p:spPr>
          <a:xfrm>
            <a:off x="3225067" y="2263649"/>
            <a:ext cx="0" cy="54143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フリーフォーム: 図形 23">
            <a:extLst>
              <a:ext uri="{FF2B5EF4-FFF2-40B4-BE49-F238E27FC236}">
                <a16:creationId xmlns:a16="http://schemas.microsoft.com/office/drawing/2014/main" id="{135DBC12-C5A4-4895-981A-9E30758A718E}"/>
              </a:ext>
            </a:extLst>
          </p:cNvPr>
          <p:cNvSpPr/>
          <p:nvPr/>
        </p:nvSpPr>
        <p:spPr>
          <a:xfrm>
            <a:off x="2968978" y="2822222"/>
            <a:ext cx="259644" cy="1241778"/>
          </a:xfrm>
          <a:custGeom>
            <a:avLst/>
            <a:gdLst>
              <a:gd name="connsiteX0" fmla="*/ 259644 w 259644"/>
              <a:gd name="connsiteY0" fmla="*/ 0 h 1241778"/>
              <a:gd name="connsiteX1" fmla="*/ 0 w 259644"/>
              <a:gd name="connsiteY1" fmla="*/ 496711 h 1241778"/>
              <a:gd name="connsiteX2" fmla="*/ 259644 w 259644"/>
              <a:gd name="connsiteY2" fmla="*/ 1241778 h 1241778"/>
            </a:gdLst>
            <a:ahLst/>
            <a:cxnLst>
              <a:cxn ang="0">
                <a:pos x="connsiteX0" y="connsiteY0"/>
              </a:cxn>
              <a:cxn ang="0">
                <a:pos x="connsiteX1" y="connsiteY1"/>
              </a:cxn>
              <a:cxn ang="0">
                <a:pos x="connsiteX2" y="connsiteY2"/>
              </a:cxn>
            </a:cxnLst>
            <a:rect l="l" t="t" r="r" b="b"/>
            <a:pathLst>
              <a:path w="259644" h="1241778">
                <a:moveTo>
                  <a:pt x="259644" y="0"/>
                </a:moveTo>
                <a:cubicBezTo>
                  <a:pt x="129822" y="144874"/>
                  <a:pt x="0" y="289748"/>
                  <a:pt x="0" y="496711"/>
                </a:cubicBezTo>
                <a:cubicBezTo>
                  <a:pt x="0" y="703674"/>
                  <a:pt x="129822" y="972726"/>
                  <a:pt x="259644" y="1241778"/>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3E26CB26-FD1E-4CFC-99D7-D79400B3499E}"/>
              </a:ext>
            </a:extLst>
          </p:cNvPr>
          <p:cNvSpPr/>
          <p:nvPr/>
        </p:nvSpPr>
        <p:spPr>
          <a:xfrm>
            <a:off x="4391378" y="2257778"/>
            <a:ext cx="417741" cy="1828800"/>
          </a:xfrm>
          <a:custGeom>
            <a:avLst/>
            <a:gdLst>
              <a:gd name="connsiteX0" fmla="*/ 0 w 417741"/>
              <a:gd name="connsiteY0" fmla="*/ 0 h 1828800"/>
              <a:gd name="connsiteX1" fmla="*/ 417689 w 417741"/>
              <a:gd name="connsiteY1" fmla="*/ 1004711 h 1828800"/>
              <a:gd name="connsiteX2" fmla="*/ 22578 w 417741"/>
              <a:gd name="connsiteY2" fmla="*/ 1828800 h 1828800"/>
            </a:gdLst>
            <a:ahLst/>
            <a:cxnLst>
              <a:cxn ang="0">
                <a:pos x="connsiteX0" y="connsiteY0"/>
              </a:cxn>
              <a:cxn ang="0">
                <a:pos x="connsiteX1" y="connsiteY1"/>
              </a:cxn>
              <a:cxn ang="0">
                <a:pos x="connsiteX2" y="connsiteY2"/>
              </a:cxn>
            </a:cxnLst>
            <a:rect l="l" t="t" r="r" b="b"/>
            <a:pathLst>
              <a:path w="417741" h="1828800">
                <a:moveTo>
                  <a:pt x="0" y="0"/>
                </a:moveTo>
                <a:cubicBezTo>
                  <a:pt x="206963" y="349955"/>
                  <a:pt x="413926" y="699911"/>
                  <a:pt x="417689" y="1004711"/>
                </a:cubicBezTo>
                <a:cubicBezTo>
                  <a:pt x="421452" y="1309511"/>
                  <a:pt x="222015" y="1569155"/>
                  <a:pt x="22578" y="1828800"/>
                </a:cubicBezTo>
              </a:path>
            </a:pathLst>
          </a:custGeom>
          <a:no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27D9406B-319E-49CE-ADE2-7827B5E3C7AE}"/>
              </a:ext>
            </a:extLst>
          </p:cNvPr>
          <p:cNvCxnSpPr/>
          <p:nvPr/>
        </p:nvCxnSpPr>
        <p:spPr>
          <a:xfrm>
            <a:off x="2691536"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438842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92805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2158005"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438842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2158005"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en-US" altLang="ja-JP" dirty="0"/>
              <a:t>G^{x, y}</a:t>
            </a:r>
            <a:r>
              <a:rPr kumimoji="1" lang="ja-JP" altLang="en-US" dirty="0"/>
              <a:t>の説明</a:t>
            </a:r>
          </a:p>
        </p:txBody>
      </p:sp>
      <p:sp>
        <p:nvSpPr>
          <p:cNvPr id="123" name="楕円 122">
            <a:extLst>
              <a:ext uri="{FF2B5EF4-FFF2-40B4-BE49-F238E27FC236}">
                <a16:creationId xmlns:a16="http://schemas.microsoft.com/office/drawing/2014/main" id="{35E9A22B-F923-420D-8EF2-BF9938419EEB}"/>
              </a:ext>
            </a:extLst>
          </p:cNvPr>
          <p:cNvSpPr/>
          <p:nvPr/>
        </p:nvSpPr>
        <p:spPr>
          <a:xfrm>
            <a:off x="30450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2171525" y="4737030"/>
            <a:ext cx="1241876" cy="369332"/>
          </a:xfrm>
          <a:prstGeom prst="rect">
            <a:avLst/>
          </a:prstGeom>
          <a:noFill/>
        </p:spPr>
        <p:txBody>
          <a:bodyPr wrap="square" rtlCol="0">
            <a:spAutoFit/>
          </a:bodyPr>
          <a:lstStyle/>
          <a:p>
            <a:r>
              <a:rPr lang="ja-JP" altLang="en-US" dirty="0"/>
              <a:t>アリス</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4455973" y="4737030"/>
            <a:ext cx="1018825" cy="369332"/>
          </a:xfrm>
          <a:prstGeom prst="rect">
            <a:avLst/>
          </a:prstGeom>
          <a:noFill/>
        </p:spPr>
        <p:txBody>
          <a:bodyPr wrap="square" rtlCol="0">
            <a:spAutoFit/>
          </a:bodyPr>
          <a:lstStyle/>
          <a:p>
            <a:r>
              <a:rPr lang="ja-JP" altLang="en-US" dirty="0"/>
              <a:t>ボブ</a:t>
            </a:r>
            <a:r>
              <a:rPr kumimoji="1" lang="ja-JP" altLang="en-US" dirty="0"/>
              <a:t>側</a:t>
            </a:r>
          </a:p>
        </p:txBody>
      </p:sp>
      <p:sp>
        <p:nvSpPr>
          <p:cNvPr id="71" name="楕円 70">
            <a:extLst>
              <a:ext uri="{FF2B5EF4-FFF2-40B4-BE49-F238E27FC236}">
                <a16:creationId xmlns:a16="http://schemas.microsoft.com/office/drawing/2014/main" id="{F19C15E1-35B6-417C-8D24-9A996CCA2E4F}"/>
              </a:ext>
            </a:extLst>
          </p:cNvPr>
          <p:cNvSpPr/>
          <p:nvPr/>
        </p:nvSpPr>
        <p:spPr>
          <a:xfrm>
            <a:off x="528766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475055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2511516"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0025A494-582B-449E-B03F-5D4495C685A8}"/>
              </a:ext>
            </a:extLst>
          </p:cNvPr>
          <p:cNvSpPr/>
          <p:nvPr/>
        </p:nvSpPr>
        <p:spPr>
          <a:xfrm>
            <a:off x="4208405"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4235964"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421344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A1082C5C-55E1-4292-AF6C-8FD6A4FA69B1}"/>
              </a:ext>
            </a:extLst>
          </p:cNvPr>
          <p:cNvSpPr/>
          <p:nvPr/>
        </p:nvSpPr>
        <p:spPr>
          <a:xfrm>
            <a:off x="3045047" y="38776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3045047"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97798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2511516"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475055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テキスト ボックス 17">
            <a:extLst>
              <a:ext uri="{FF2B5EF4-FFF2-40B4-BE49-F238E27FC236}">
                <a16:creationId xmlns:a16="http://schemas.microsoft.com/office/drawing/2014/main" id="{98AEF8AE-772A-4C25-882C-A7877AE876E8}"/>
              </a:ext>
            </a:extLst>
          </p:cNvPr>
          <p:cNvSpPr txBox="1"/>
          <p:nvPr/>
        </p:nvSpPr>
        <p:spPr>
          <a:xfrm>
            <a:off x="3009834" y="3040720"/>
            <a:ext cx="461665" cy="892050"/>
          </a:xfrm>
          <a:prstGeom prst="rect">
            <a:avLst/>
          </a:prstGeom>
          <a:noFill/>
        </p:spPr>
        <p:txBody>
          <a:bodyPr vert="eaVert" wrap="square" rtlCol="0">
            <a:spAutoFit/>
          </a:bodyPr>
          <a:lstStyle/>
          <a:p>
            <a:r>
              <a:rPr kumimoji="1" lang="ja-JP" altLang="en-US" dirty="0"/>
              <a:t>・・・</a:t>
            </a:r>
          </a:p>
        </p:txBody>
      </p:sp>
      <p:sp>
        <p:nvSpPr>
          <p:cNvPr id="150" name="テキスト ボックス 149">
            <a:extLst>
              <a:ext uri="{FF2B5EF4-FFF2-40B4-BE49-F238E27FC236}">
                <a16:creationId xmlns:a16="http://schemas.microsoft.com/office/drawing/2014/main" id="{78221708-1658-4969-B896-88DD49569561}"/>
              </a:ext>
            </a:extLst>
          </p:cNvPr>
          <p:cNvSpPr txBox="1"/>
          <p:nvPr/>
        </p:nvSpPr>
        <p:spPr>
          <a:xfrm>
            <a:off x="4157592" y="3040720"/>
            <a:ext cx="461665" cy="892050"/>
          </a:xfrm>
          <a:prstGeom prst="rect">
            <a:avLst/>
          </a:prstGeom>
          <a:noFill/>
        </p:spPr>
        <p:txBody>
          <a:bodyPr vert="eaVert" wrap="square" rtlCol="0">
            <a:spAutoFit/>
          </a:bodyPr>
          <a:lstStyle/>
          <a:p>
            <a:r>
              <a:rPr kumimoji="1" lang="ja-JP" altLang="en-US" dirty="0"/>
              <a:t>・・・</a:t>
            </a:r>
          </a:p>
        </p:txBody>
      </p:sp>
      <p:sp>
        <p:nvSpPr>
          <p:cNvPr id="30" name="正方形/長方形 29">
            <a:extLst>
              <a:ext uri="{FF2B5EF4-FFF2-40B4-BE49-F238E27FC236}">
                <a16:creationId xmlns:a16="http://schemas.microsoft.com/office/drawing/2014/main" id="{E1121470-0B86-4396-9BAE-E822151E3D5E}"/>
              </a:ext>
            </a:extLst>
          </p:cNvPr>
          <p:cNvSpPr/>
          <p:nvPr/>
        </p:nvSpPr>
        <p:spPr>
          <a:xfrm>
            <a:off x="1887394"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533BEBC1-014F-473B-A455-299482E0D5DF}"/>
              </a:ext>
            </a:extLst>
          </p:cNvPr>
          <p:cNvSpPr/>
          <p:nvPr/>
        </p:nvSpPr>
        <p:spPr>
          <a:xfrm>
            <a:off x="4132675" y="1900770"/>
            <a:ext cx="1590758" cy="246097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1210149" y="1857508"/>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1210149" y="1857508"/>
                <a:ext cx="688622"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a:extLst>
                  <a:ext uri="{FF2B5EF4-FFF2-40B4-BE49-F238E27FC236}">
                    <a16:creationId xmlns:a16="http://schemas.microsoft.com/office/drawing/2014/main" id="{D04566C5-D3F1-4EFE-8CA9-F1CE7DC62807}"/>
                  </a:ext>
                </a:extLst>
              </p:cNvPr>
              <p:cNvSpPr txBox="1"/>
              <p:nvPr/>
            </p:nvSpPr>
            <p:spPr>
              <a:xfrm>
                <a:off x="5716916" y="1857507"/>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3" name="テキスト ボックス 152">
                <a:extLst>
                  <a:ext uri="{FF2B5EF4-FFF2-40B4-BE49-F238E27FC236}">
                    <a16:creationId xmlns:a16="http://schemas.microsoft.com/office/drawing/2014/main" id="{D04566C5-D3F1-4EFE-8CA9-F1CE7DC62807}"/>
                  </a:ext>
                </a:extLst>
              </p:cNvPr>
              <p:cNvSpPr txBox="1">
                <a:spLocks noRot="1" noChangeAspect="1" noMove="1" noResize="1" noEditPoints="1" noAdjustHandles="1" noChangeArrowheads="1" noChangeShapeType="1" noTextEdit="1"/>
              </p:cNvSpPr>
              <p:nvPr/>
            </p:nvSpPr>
            <p:spPr>
              <a:xfrm>
                <a:off x="5716916" y="1857507"/>
                <a:ext cx="68862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5F1DCB2A-B84B-45AA-B8DA-A2BB89970518}"/>
                  </a:ext>
                </a:extLst>
              </p:cNvPr>
              <p:cNvSpPr txBox="1"/>
              <p:nvPr/>
            </p:nvSpPr>
            <p:spPr>
              <a:xfrm>
                <a:off x="4991513" y="3101280"/>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155" name="テキスト ボックス 154">
                <a:extLst>
                  <a:ext uri="{FF2B5EF4-FFF2-40B4-BE49-F238E27FC236}">
                    <a16:creationId xmlns:a16="http://schemas.microsoft.com/office/drawing/2014/main" id="{5F1DCB2A-B84B-45AA-B8DA-A2BB89970518}"/>
                  </a:ext>
                </a:extLst>
              </p:cNvPr>
              <p:cNvSpPr txBox="1">
                <a:spLocks noRot="1" noChangeAspect="1" noMove="1" noResize="1" noEditPoints="1" noAdjustHandles="1" noChangeArrowheads="1" noChangeShapeType="1" noTextEdit="1"/>
              </p:cNvSpPr>
              <p:nvPr/>
            </p:nvSpPr>
            <p:spPr>
              <a:xfrm>
                <a:off x="4991513" y="3101280"/>
                <a:ext cx="68862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テキスト ボックス 157">
                <a:extLst>
                  <a:ext uri="{FF2B5EF4-FFF2-40B4-BE49-F238E27FC236}">
                    <a16:creationId xmlns:a16="http://schemas.microsoft.com/office/drawing/2014/main" id="{D789025D-D660-45CE-B2D4-22D3BEB88555}"/>
                  </a:ext>
                </a:extLst>
              </p:cNvPr>
              <p:cNvSpPr txBox="1"/>
              <p:nvPr/>
            </p:nvSpPr>
            <p:spPr>
              <a:xfrm>
                <a:off x="3489994" y="4690864"/>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50000"/>
                            </a:schemeClr>
                          </a:solidFill>
                          <a:latin typeface="Cambria Math" panose="02040503050406030204" pitchFamily="18" charset="0"/>
                        </a:rPr>
                        <m:t>𝐶𝑢𝑡</m:t>
                      </m:r>
                    </m:oMath>
                  </m:oMathPara>
                </a14:m>
                <a:endParaRPr kumimoji="1" lang="ja-JP" altLang="en-US" dirty="0">
                  <a:solidFill>
                    <a:schemeClr val="bg1">
                      <a:lumMod val="50000"/>
                    </a:schemeClr>
                  </a:solidFill>
                </a:endParaRPr>
              </a:p>
            </p:txBody>
          </p:sp>
        </mc:Choice>
        <mc:Fallback xmlns="">
          <p:sp>
            <p:nvSpPr>
              <p:cNvPr id="158" name="テキスト ボックス 157">
                <a:extLst>
                  <a:ext uri="{FF2B5EF4-FFF2-40B4-BE49-F238E27FC236}">
                    <a16:creationId xmlns:a16="http://schemas.microsoft.com/office/drawing/2014/main" id="{D789025D-D660-45CE-B2D4-22D3BEB88555}"/>
                  </a:ext>
                </a:extLst>
              </p:cNvPr>
              <p:cNvSpPr txBox="1">
                <a:spLocks noRot="1" noChangeAspect="1" noMove="1" noResize="1" noEditPoints="1" noAdjustHandles="1" noChangeArrowheads="1" noChangeShapeType="1" noTextEdit="1"/>
              </p:cNvSpPr>
              <p:nvPr/>
            </p:nvSpPr>
            <p:spPr>
              <a:xfrm>
                <a:off x="3489994" y="4690864"/>
                <a:ext cx="688622" cy="461665"/>
              </a:xfrm>
              <a:prstGeom prst="rect">
                <a:avLst/>
              </a:prstGeom>
              <a:blipFill>
                <a:blip r:embed="rId6"/>
                <a:stretch>
                  <a:fillRect l="-893" r="-893"/>
                </a:stretch>
              </a:blipFill>
            </p:spPr>
            <p:txBody>
              <a:bodyPr/>
              <a:lstStyle/>
              <a:p>
                <a:r>
                  <a:rPr lang="ja-JP" altLang="en-US">
                    <a:noFill/>
                  </a:rPr>
                  <a:t> </a:t>
                </a:r>
              </a:p>
            </p:txBody>
          </p:sp>
        </mc:Fallback>
      </mc:AlternateContent>
      <p:sp>
        <p:nvSpPr>
          <p:cNvPr id="40" name="楕円 39">
            <a:extLst>
              <a:ext uri="{FF2B5EF4-FFF2-40B4-BE49-F238E27FC236}">
                <a16:creationId xmlns:a16="http://schemas.microsoft.com/office/drawing/2014/main" id="{751DBC8D-53D2-45C3-B1E4-3B1DB58E1471}"/>
              </a:ext>
            </a:extLst>
          </p:cNvPr>
          <p:cNvSpPr/>
          <p:nvPr/>
        </p:nvSpPr>
        <p:spPr>
          <a:xfrm>
            <a:off x="2502553" y="3273182"/>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楕円 40">
            <a:extLst>
              <a:ext uri="{FF2B5EF4-FFF2-40B4-BE49-F238E27FC236}">
                <a16:creationId xmlns:a16="http://schemas.microsoft.com/office/drawing/2014/main" id="{53358B34-4B76-479C-BC24-DF60C582D402}"/>
              </a:ext>
            </a:extLst>
          </p:cNvPr>
          <p:cNvSpPr/>
          <p:nvPr/>
        </p:nvSpPr>
        <p:spPr>
          <a:xfrm>
            <a:off x="4750555" y="3873546"/>
            <a:ext cx="360040" cy="350617"/>
          </a:xfrm>
          <a:prstGeom prst="ellipse">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675A78C-5685-4CE4-96B6-46FD7B09EEE0}"/>
                  </a:ext>
                </a:extLst>
              </p:cNvPr>
              <p:cNvSpPr txBox="1"/>
              <p:nvPr/>
            </p:nvSpPr>
            <p:spPr>
              <a:xfrm>
                <a:off x="1916550" y="3097873"/>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4675A78C-5685-4CE4-96B6-46FD7B09EEE0}"/>
                  </a:ext>
                </a:extLst>
              </p:cNvPr>
              <p:cNvSpPr txBox="1">
                <a:spLocks noRot="1" noChangeAspect="1" noMove="1" noResize="1" noEditPoints="1" noAdjustHandles="1" noChangeArrowheads="1" noChangeShapeType="1" noTextEdit="1"/>
              </p:cNvSpPr>
              <p:nvPr/>
            </p:nvSpPr>
            <p:spPr>
              <a:xfrm>
                <a:off x="1916550" y="3097873"/>
                <a:ext cx="688622"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95D9CC5-A167-4DEF-B5EE-414CCD47597B}"/>
                  </a:ext>
                </a:extLst>
              </p:cNvPr>
              <p:cNvSpPr txBox="1"/>
              <p:nvPr/>
            </p:nvSpPr>
            <p:spPr>
              <a:xfrm>
                <a:off x="5059728" y="3833809"/>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495D9CC5-A167-4DEF-B5EE-414CCD47597B}"/>
                  </a:ext>
                </a:extLst>
              </p:cNvPr>
              <p:cNvSpPr txBox="1">
                <a:spLocks noRot="1" noChangeAspect="1" noMove="1" noResize="1" noEditPoints="1" noAdjustHandles="1" noChangeArrowheads="1" noChangeShapeType="1" noTextEdit="1"/>
              </p:cNvSpPr>
              <p:nvPr/>
            </p:nvSpPr>
            <p:spPr>
              <a:xfrm>
                <a:off x="5059728" y="3833809"/>
                <a:ext cx="688622"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a:extLst>
                  <a:ext uri="{FF2B5EF4-FFF2-40B4-BE49-F238E27FC236}">
                    <a16:creationId xmlns:a16="http://schemas.microsoft.com/office/drawing/2014/main" id="{50C6A6DC-42CB-4BBB-9BBC-2A4C4B25115C}"/>
                  </a:ext>
                </a:extLst>
              </p:cNvPr>
              <p:cNvSpPr txBox="1"/>
              <p:nvPr/>
            </p:nvSpPr>
            <p:spPr>
              <a:xfrm>
                <a:off x="2431622" y="3634465"/>
                <a:ext cx="68862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oMath>
                  </m:oMathPara>
                </a14:m>
                <a:endParaRPr kumimoji="1" lang="ja-JP" altLang="en-US" dirty="0"/>
              </a:p>
            </p:txBody>
          </p:sp>
        </mc:Choice>
        <mc:Fallback xmlns="">
          <p:sp>
            <p:nvSpPr>
              <p:cNvPr id="154" name="テキスト ボックス 153">
                <a:extLst>
                  <a:ext uri="{FF2B5EF4-FFF2-40B4-BE49-F238E27FC236}">
                    <a16:creationId xmlns:a16="http://schemas.microsoft.com/office/drawing/2014/main" id="{50C6A6DC-42CB-4BBB-9BBC-2A4C4B25115C}"/>
                  </a:ext>
                </a:extLst>
              </p:cNvPr>
              <p:cNvSpPr txBox="1">
                <a:spLocks noRot="1" noChangeAspect="1" noMove="1" noResize="1" noEditPoints="1" noAdjustHandles="1" noChangeArrowheads="1" noChangeShapeType="1" noTextEdit="1"/>
              </p:cNvSpPr>
              <p:nvPr/>
            </p:nvSpPr>
            <p:spPr>
              <a:xfrm>
                <a:off x="2431622" y="3634465"/>
                <a:ext cx="688622" cy="461665"/>
              </a:xfrm>
              <a:prstGeom prst="rect">
                <a:avLst/>
              </a:prstGeom>
              <a:blipFill>
                <a:blip r:embed="rId10"/>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4DAB7278-4EE5-4A7B-904F-BCC5A8570F69}"/>
              </a:ext>
            </a:extLst>
          </p:cNvPr>
          <p:cNvCxnSpPr>
            <a:cxnSpLocks/>
          </p:cNvCxnSpPr>
          <p:nvPr/>
        </p:nvCxnSpPr>
        <p:spPr>
          <a:xfrm flipV="1">
            <a:off x="3806745" y="1433689"/>
            <a:ext cx="0" cy="3257175"/>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871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090637" cy="400110"/>
          </a:xfrm>
          <a:prstGeom prst="rect">
            <a:avLst/>
          </a:prstGeom>
        </p:spPr>
        <p:txBody>
          <a:bodyPr wrap="none">
            <a:spAutoFit/>
          </a:bodyPr>
          <a:lstStyle/>
          <a:p>
            <a:r>
              <a:rPr lang="en-US" altLang="ja-JP" sz="2000" dirty="0"/>
              <a:t>:</a:t>
            </a:r>
            <a:r>
              <a:rPr lang="ja-JP" altLang="en-US" sz="2000" dirty="0"/>
              <a:t>独立集合の頂点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1" name="楕円 130">
            <a:extLst>
              <a:ext uri="{FF2B5EF4-FFF2-40B4-BE49-F238E27FC236}">
                <a16:creationId xmlns:a16="http://schemas.microsoft.com/office/drawing/2014/main" id="{76A06A4A-3163-4C03-949E-D854E447D19C}"/>
              </a:ext>
            </a:extLst>
          </p:cNvPr>
          <p:cNvSpPr/>
          <p:nvPr/>
        </p:nvSpPr>
        <p:spPr>
          <a:xfrm>
            <a:off x="3484080" y="1947019"/>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71" name="楕円 70">
            <a:extLst>
              <a:ext uri="{FF2B5EF4-FFF2-40B4-BE49-F238E27FC236}">
                <a16:creationId xmlns:a16="http://schemas.microsoft.com/office/drawing/2014/main" id="{217FE913-848E-41BF-96F6-D1338AF6C87C}"/>
              </a:ext>
            </a:extLst>
          </p:cNvPr>
          <p:cNvSpPr/>
          <p:nvPr/>
        </p:nvSpPr>
        <p:spPr>
          <a:xfrm>
            <a:off x="3512201" y="3387068"/>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4443FB-0B52-42B1-8D70-8993D1581F97}"/>
              </a:ext>
            </a:extLst>
          </p:cNvPr>
          <p:cNvSpPr/>
          <p:nvPr/>
        </p:nvSpPr>
        <p:spPr>
          <a:xfrm>
            <a:off x="729491" y="1980574"/>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4FF9208A-F9CD-42AB-9514-29E0E5E2042C}"/>
              </a:ext>
            </a:extLst>
          </p:cNvPr>
          <p:cNvSpPr/>
          <p:nvPr/>
        </p:nvSpPr>
        <p:spPr>
          <a:xfrm>
            <a:off x="722582" y="3430308"/>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DB48BC62-AF2B-411F-8E02-32DD512FA0BE}"/>
              </a:ext>
            </a:extLst>
          </p:cNvPr>
          <p:cNvSpPr/>
          <p:nvPr/>
        </p:nvSpPr>
        <p:spPr>
          <a:xfrm>
            <a:off x="6354325" y="343065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C574DABF-4678-4FEC-B057-F7BA801F8BDF}"/>
              </a:ext>
            </a:extLst>
          </p:cNvPr>
          <p:cNvCxnSpPr/>
          <p:nvPr/>
        </p:nvCxnSpPr>
        <p:spPr>
          <a:xfrm>
            <a:off x="819131" y="2513322"/>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789587F-9229-4609-A10D-137D7D4D5431}"/>
              </a:ext>
            </a:extLst>
          </p:cNvPr>
          <p:cNvCxnSpPr/>
          <p:nvPr/>
        </p:nvCxnSpPr>
        <p:spPr>
          <a:xfrm>
            <a:off x="2936340"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F94638-B33C-45B4-8C2E-18285AAD37E0}"/>
              </a:ext>
            </a:extLst>
          </p:cNvPr>
          <p:cNvCxnSpPr/>
          <p:nvPr/>
        </p:nvCxnSpPr>
        <p:spPr>
          <a:xfrm>
            <a:off x="6502182" y="2521150"/>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6384E1C-C565-47D3-B04A-CAB05BDD975A}"/>
              </a:ext>
            </a:extLst>
          </p:cNvPr>
          <p:cNvCxnSpPr/>
          <p:nvPr/>
        </p:nvCxnSpPr>
        <p:spPr>
          <a:xfrm>
            <a:off x="8528922" y="2497638"/>
            <a:ext cx="0" cy="915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rgbClr val="FF0000"/>
                              </a:solidFill>
                              <a:latin typeface="Cambria Math" panose="02040503050406030204" pitchFamily="18" charset="0"/>
                            </a:rPr>
                          </m:ctrlPr>
                        </m:sSubPr>
                        <m:e>
                          <m:r>
                            <a:rPr lang="en-US" altLang="ja-JP" sz="3200" b="0" i="1" dirty="0" smtClean="0">
                              <a:solidFill>
                                <a:srgbClr val="FF0000"/>
                              </a:solidFill>
                              <a:latin typeface="Cambria Math" panose="02040503050406030204" pitchFamily="18" charset="0"/>
                            </a:rPr>
                            <m:t>𝐻</m:t>
                          </m:r>
                        </m:e>
                        <m:sub>
                          <m:r>
                            <a:rPr lang="en-US" altLang="ja-JP" sz="3200" b="0" i="1" dirty="0" smtClean="0">
                              <a:solidFill>
                                <a:srgbClr val="FF0000"/>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sp>
        <p:nvSpPr>
          <p:cNvPr id="8" name="四角形: 角を丸くする 7">
            <a:extLst>
              <a:ext uri="{FF2B5EF4-FFF2-40B4-BE49-F238E27FC236}">
                <a16:creationId xmlns:a16="http://schemas.microsoft.com/office/drawing/2014/main" id="{B2F8D5C6-8355-41D2-9636-0B25E55DFA29}"/>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724B26F-7533-4CF3-8329-D777AF6C55E2}"/>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E724B26F-7533-4CF3-8329-D777AF6C55E2}"/>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8" name="四角形: 角を丸くする 7">
            <a:extLst>
              <a:ext uri="{FF2B5EF4-FFF2-40B4-BE49-F238E27FC236}">
                <a16:creationId xmlns:a16="http://schemas.microsoft.com/office/drawing/2014/main" id="{FAEAA040-73B5-4C7F-97A2-E88852B3620D}"/>
              </a:ext>
            </a:extLst>
          </p:cNvPr>
          <p:cNvSpPr/>
          <p:nvPr/>
        </p:nvSpPr>
        <p:spPr>
          <a:xfrm>
            <a:off x="5137900" y="129801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BD5E630-1B23-435D-AC49-32CFCA59A3A0}"/>
                  </a:ext>
                </a:extLst>
              </p:cNvPr>
              <p:cNvSpPr/>
              <p:nvPr/>
            </p:nvSpPr>
            <p:spPr>
              <a:xfrm>
                <a:off x="5306869" y="1622524"/>
                <a:ext cx="2990828" cy="420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br>
                  <a:rPr lang="en-US" altLang="ja-JP" i="1" dirty="0">
                    <a:latin typeface="Cambria Math" panose="02040503050406030204" pitchFamily="18" charset="0"/>
                    <a:ea typeface="Cambria Math" panose="02040503050406030204" pitchFamily="18" charset="0"/>
                  </a:rPr>
                </a:br>
                <a:endParaRPr lang="ja-JP" altLang="en-US" dirty="0"/>
              </a:p>
            </p:txBody>
          </p:sp>
        </mc:Choice>
        <mc:Fallback xmlns="">
          <p:sp>
            <p:nvSpPr>
              <p:cNvPr id="9" name="正方形/長方形 8">
                <a:extLst>
                  <a:ext uri="{FF2B5EF4-FFF2-40B4-BE49-F238E27FC236}">
                    <a16:creationId xmlns:a16="http://schemas.microsoft.com/office/drawing/2014/main" id="{6BD5E630-1B23-435D-AC49-32CFCA59A3A0}"/>
                  </a:ext>
                </a:extLst>
              </p:cNvPr>
              <p:cNvSpPr>
                <a:spLocks noRot="1" noChangeAspect="1" noMove="1" noResize="1" noEditPoints="1" noAdjustHandles="1" noChangeArrowheads="1" noChangeShapeType="1" noTextEdit="1"/>
              </p:cNvSpPr>
              <p:nvPr/>
            </p:nvSpPr>
            <p:spPr>
              <a:xfrm>
                <a:off x="5306869" y="1622524"/>
                <a:ext cx="2990828" cy="420693"/>
              </a:xfrm>
              <a:prstGeom prst="rect">
                <a:avLst/>
              </a:prstGeom>
              <a:blipFill>
                <a:blip r:embed="rId5"/>
                <a:stretch>
                  <a:fillRect b="-8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b="0" i="1" smtClean="0">
                        <a:latin typeface="Cambria Math" panose="02040503050406030204" pitchFamily="18" charset="0"/>
                      </a:rPr>
                      <m:t>0</m:t>
                    </m:r>
                  </m:oMath>
                </a14:m>
                <a:r>
                  <a:rPr lang="ja-JP" altLang="en-US" dirty="0"/>
                  <a:t>のとき</a:t>
                </a:r>
                <a:r>
                  <a:rPr lang="en-US" altLang="ja-JP" dirty="0"/>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smtClean="0">
                            <a:solidFill>
                              <a:srgbClr val="FF0000"/>
                            </a:solidFill>
                            <a:latin typeface="Cambria Math" panose="02040503050406030204" pitchFamily="18" charset="0"/>
                          </a:rPr>
                        </m:ctrlPr>
                      </m:sSubPr>
                      <m:e>
                        <m:r>
                          <m:rPr>
                            <m:nor/>
                          </m:rPr>
                          <a:rPr lang="en-US" altLang="ja-JP">
                            <a:solidFill>
                              <a:srgbClr val="FF0000"/>
                            </a:solidFill>
                            <a:latin typeface="Cambria Math" panose="02040503050406030204" pitchFamily="18" charset="0"/>
                          </a:rPr>
                          <m:t>DISJ</m:t>
                        </m:r>
                      </m:e>
                      <m:sub>
                        <m:r>
                          <a:rPr lang="en-US" altLang="ja-JP" i="1">
                            <a:solidFill>
                              <a:srgbClr val="FF0000"/>
                            </a:solidFill>
                            <a:latin typeface="Cambria Math" panose="02040503050406030204" pitchFamily="18" charset="0"/>
                          </a:rPr>
                          <m:t>𝑁</m:t>
                        </m:r>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𝑁</m:t>
                        </m:r>
                      </m:sub>
                    </m:sSub>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𝑦</m:t>
                        </m:r>
                      </m:e>
                    </m:d>
                    <m:r>
                      <a:rPr lang="en-US" altLang="ja-JP" i="1">
                        <a:solidFill>
                          <a:srgbClr val="FF0000"/>
                        </a:solidFill>
                        <a:latin typeface="Cambria Math" panose="02040503050406030204" pitchFamily="18" charset="0"/>
                      </a:rPr>
                      <m:t>=1</m:t>
                    </m:r>
                  </m:oMath>
                </a14:m>
                <a:r>
                  <a:rPr lang="ja-JP" altLang="en-US" dirty="0">
                    <a:solidFill>
                      <a:srgbClr val="FF0000"/>
                    </a:solidFill>
                  </a:rPr>
                  <a:t>のとき</a:t>
                </a:r>
                <a:r>
                  <a:rPr lang="en-US" altLang="ja-JP" dirty="0">
                    <a:solidFill>
                      <a:srgbClr val="FF0000"/>
                    </a:solidFill>
                  </a:rPr>
                  <a:t>3-MIS</a:t>
                </a:r>
                <a:r>
                  <a:rPr lang="ja-JP" altLang="en-US" dirty="0">
                    <a:solidFill>
                      <a:srgbClr val="FF0000"/>
                    </a:solidFill>
                  </a:rPr>
                  <a:t>でない</a:t>
                </a:r>
                <a:endParaRPr lang="en-US" altLang="ja-JP" dirty="0">
                  <a:solidFill>
                    <a:srgbClr val="FF0000"/>
                  </a:solidFill>
                </a:endParaRPr>
              </a:p>
              <a:p>
                <a:pPr marL="514350" indent="-514350">
                  <a:buFont typeface="+mj-lt"/>
                  <a:buAutoNum type="romanUcPeriod"/>
                </a:pPr>
                <a14:m>
                  <m:oMath xmlns:m="http://schemas.openxmlformats.org/officeDocument/2006/math">
                    <m:sSub>
                      <m:sSubPr>
                        <m:ctrlPr>
                          <a:rPr lang="en-US" altLang="ja-JP" i="1" smtClean="0">
                            <a:solidFill>
                              <a:schemeClr val="bg1">
                                <a:lumMod val="75000"/>
                              </a:schemeClr>
                            </a:solidFill>
                            <a:latin typeface="Cambria Math" panose="02040503050406030204" pitchFamily="18" charset="0"/>
                          </a:rPr>
                        </m:ctrlPr>
                      </m:sSubPr>
                      <m:e>
                        <m:r>
                          <m:rPr>
                            <m:nor/>
                          </m:rPr>
                          <a:rPr lang="en-US" altLang="ja-JP">
                            <a:solidFill>
                              <a:schemeClr val="bg1">
                                <a:lumMod val="75000"/>
                              </a:schemeClr>
                            </a:solidFill>
                            <a:latin typeface="Cambria Math" panose="02040503050406030204" pitchFamily="18" charset="0"/>
                          </a:rPr>
                          <m:t>DISJ</m:t>
                        </m:r>
                      </m:e>
                      <m:sub>
                        <m:r>
                          <a:rPr lang="en-US" altLang="ja-JP" i="1">
                            <a:solidFill>
                              <a:schemeClr val="bg1">
                                <a:lumMod val="75000"/>
                              </a:schemeClr>
                            </a:solidFill>
                            <a:latin typeface="Cambria Math" panose="02040503050406030204" pitchFamily="18" charset="0"/>
                          </a:rPr>
                          <m:t>𝑁</m:t>
                        </m:r>
                        <m:r>
                          <a:rPr lang="en-US" altLang="ja-JP" i="1">
                            <a:solidFill>
                              <a:schemeClr val="bg1">
                                <a:lumMod val="75000"/>
                              </a:schemeClr>
                            </a:solidFill>
                            <a:latin typeface="Cambria Math" panose="02040503050406030204" pitchFamily="18" charset="0"/>
                            <a:ea typeface="Cambria Math" panose="02040503050406030204" pitchFamily="18" charset="0"/>
                          </a:rPr>
                          <m:t>×</m:t>
                        </m:r>
                        <m:r>
                          <a:rPr lang="en-US" altLang="ja-JP" i="1">
                            <a:solidFill>
                              <a:schemeClr val="bg1">
                                <a:lumMod val="75000"/>
                              </a:schemeClr>
                            </a:solidFill>
                            <a:latin typeface="Cambria Math" panose="02040503050406030204" pitchFamily="18" charset="0"/>
                            <a:ea typeface="Cambria Math" panose="02040503050406030204" pitchFamily="18" charset="0"/>
                          </a:rPr>
                          <m:t>𝑁</m:t>
                        </m:r>
                      </m:sub>
                    </m:sSub>
                    <m:d>
                      <m:dPr>
                        <m:ctrlPr>
                          <a:rPr lang="en-US" altLang="ja-JP" i="1">
                            <a:solidFill>
                              <a:schemeClr val="bg1">
                                <a:lumMod val="75000"/>
                              </a:schemeClr>
                            </a:solidFill>
                            <a:latin typeface="Cambria Math" panose="02040503050406030204" pitchFamily="18" charset="0"/>
                          </a:rPr>
                        </m:ctrlPr>
                      </m:dPr>
                      <m:e>
                        <m:r>
                          <a:rPr lang="en-US" altLang="ja-JP" i="1">
                            <a:solidFill>
                              <a:schemeClr val="bg1">
                                <a:lumMod val="75000"/>
                              </a:schemeClr>
                            </a:solidFill>
                            <a:latin typeface="Cambria Math" panose="02040503050406030204" pitchFamily="18" charset="0"/>
                          </a:rPr>
                          <m:t>𝑥</m:t>
                        </m:r>
                        <m:r>
                          <a:rPr lang="en-US" altLang="ja-JP" i="1">
                            <a:solidFill>
                              <a:schemeClr val="bg1">
                                <a:lumMod val="75000"/>
                              </a:schemeClr>
                            </a:solidFill>
                            <a:latin typeface="Cambria Math" panose="02040503050406030204" pitchFamily="18" charset="0"/>
                          </a:rPr>
                          <m:t>,</m:t>
                        </m:r>
                        <m:r>
                          <a:rPr lang="en-US" altLang="ja-JP" i="1">
                            <a:solidFill>
                              <a:schemeClr val="bg1">
                                <a:lumMod val="75000"/>
                              </a:schemeClr>
                            </a:solidFill>
                            <a:latin typeface="Cambria Math" panose="02040503050406030204" pitchFamily="18" charset="0"/>
                          </a:rPr>
                          <m:t>𝑦</m:t>
                        </m:r>
                      </m:e>
                    </m:d>
                    <m:r>
                      <a:rPr lang="en-US" altLang="ja-JP" i="1">
                        <a:solidFill>
                          <a:schemeClr val="bg1">
                            <a:lumMod val="75000"/>
                          </a:schemeClr>
                        </a:solidFill>
                        <a:latin typeface="Cambria Math" panose="02040503050406030204" pitchFamily="18" charset="0"/>
                      </a:rPr>
                      <m:t>=</m:t>
                    </m:r>
                    <m:r>
                      <a:rPr lang="en-US" altLang="ja-JP" b="0" i="1" smtClean="0">
                        <a:solidFill>
                          <a:schemeClr val="bg1">
                            <a:lumMod val="75000"/>
                          </a:schemeClr>
                        </a:solidFill>
                        <a:latin typeface="Cambria Math" panose="02040503050406030204" pitchFamily="18" charset="0"/>
                      </a:rPr>
                      <m:t>0</m:t>
                    </m:r>
                  </m:oMath>
                </a14:m>
                <a:r>
                  <a:rPr lang="ja-JP" altLang="en-US" dirty="0">
                    <a:solidFill>
                      <a:schemeClr val="bg1">
                        <a:lumMod val="75000"/>
                      </a:schemeClr>
                    </a:solidFill>
                  </a:rPr>
                  <a:t>のとき</a:t>
                </a:r>
                <a:r>
                  <a:rPr lang="en-US" altLang="ja-JP" dirty="0">
                    <a:solidFill>
                      <a:schemeClr val="bg1">
                        <a:lumMod val="75000"/>
                      </a:schemeClr>
                    </a:solidFill>
                  </a:rPr>
                  <a:t>3-MIS</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93300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a:t>
                </a:r>
                <a:r>
                  <a:rPr lang="en-US" altLang="ja-JP" dirty="0"/>
                  <a:t>3-MIS</a:t>
                </a:r>
                <a:r>
                  <a:rPr lang="ja-JP" altLang="en-US" dirty="0"/>
                  <a:t>でない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2"/>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構成したグラフが</a:t>
                </a:r>
                <a:r>
                  <a:rPr lang="en-US" altLang="ja-JP" dirty="0"/>
                  <a:t>,</a:t>
                </a:r>
                <a:r>
                  <a:rPr lang="ja-JP" altLang="en-US" dirty="0"/>
                  <a:t> 「</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a:t>
                </a:r>
                <a:br>
                  <a:rPr lang="en-US" altLang="ja-JP" dirty="0"/>
                </a:br>
                <a:r>
                  <a:rPr lang="ja-JP" altLang="en-US" dirty="0"/>
                  <a:t>のみグラフ中に与えられている独立集合が</a:t>
                </a:r>
                <a:r>
                  <a:rPr lang="en-US" altLang="ja-JP" dirty="0"/>
                  <a:t>3-MIS</a:t>
                </a:r>
                <a:r>
                  <a:rPr lang="ja-JP" altLang="en-US" dirty="0"/>
                  <a:t>でない」</a:t>
                </a:r>
                <a:br>
                  <a:rPr lang="en-US" altLang="ja-JP" dirty="0"/>
                </a:br>
                <a:r>
                  <a:rPr lang="ja-JP" altLang="en-US" dirty="0"/>
                  <a:t>という特性を持つことを示す</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p>
              <a:p>
                <a:pPr marL="514350" indent="-514350">
                  <a:buFont typeface="+mj-lt"/>
                  <a:buAutoNum type="romanUcPeriod"/>
                </a:pPr>
                <a14:m>
                  <m:oMath xmlns:m="http://schemas.openxmlformats.org/officeDocument/2006/math">
                    <m:sSub>
                      <m:sSubPr>
                        <m:ctrlPr>
                          <a:rPr lang="en-US" altLang="ja-JP" i="1" smtClean="0">
                            <a:solidFill>
                              <a:schemeClr val="bg1">
                                <a:lumMod val="75000"/>
                              </a:schemeClr>
                            </a:solidFill>
                            <a:latin typeface="Cambria Math" panose="02040503050406030204" pitchFamily="18" charset="0"/>
                          </a:rPr>
                        </m:ctrlPr>
                      </m:sSubPr>
                      <m:e>
                        <m:r>
                          <m:rPr>
                            <m:nor/>
                          </m:rPr>
                          <a:rPr lang="en-US" altLang="ja-JP">
                            <a:solidFill>
                              <a:schemeClr val="bg1">
                                <a:lumMod val="75000"/>
                              </a:schemeClr>
                            </a:solidFill>
                            <a:latin typeface="Cambria Math" panose="02040503050406030204" pitchFamily="18" charset="0"/>
                          </a:rPr>
                          <m:t>DISJ</m:t>
                        </m:r>
                      </m:e>
                      <m:sub>
                        <m:r>
                          <a:rPr lang="en-US" altLang="ja-JP" i="1">
                            <a:solidFill>
                              <a:schemeClr val="bg1">
                                <a:lumMod val="75000"/>
                              </a:schemeClr>
                            </a:solidFill>
                            <a:latin typeface="Cambria Math" panose="02040503050406030204" pitchFamily="18" charset="0"/>
                          </a:rPr>
                          <m:t>𝑁</m:t>
                        </m:r>
                        <m:r>
                          <a:rPr lang="en-US" altLang="ja-JP" i="1">
                            <a:solidFill>
                              <a:schemeClr val="bg1">
                                <a:lumMod val="75000"/>
                              </a:schemeClr>
                            </a:solidFill>
                            <a:latin typeface="Cambria Math" panose="02040503050406030204" pitchFamily="18" charset="0"/>
                            <a:ea typeface="Cambria Math" panose="02040503050406030204" pitchFamily="18" charset="0"/>
                          </a:rPr>
                          <m:t>×</m:t>
                        </m:r>
                        <m:r>
                          <a:rPr lang="en-US" altLang="ja-JP" i="1">
                            <a:solidFill>
                              <a:schemeClr val="bg1">
                                <a:lumMod val="75000"/>
                              </a:schemeClr>
                            </a:solidFill>
                            <a:latin typeface="Cambria Math" panose="02040503050406030204" pitchFamily="18" charset="0"/>
                            <a:ea typeface="Cambria Math" panose="02040503050406030204" pitchFamily="18" charset="0"/>
                          </a:rPr>
                          <m:t>𝑁</m:t>
                        </m:r>
                      </m:sub>
                    </m:sSub>
                    <m:d>
                      <m:dPr>
                        <m:ctrlPr>
                          <a:rPr lang="en-US" altLang="ja-JP" i="1">
                            <a:solidFill>
                              <a:schemeClr val="bg1">
                                <a:lumMod val="75000"/>
                              </a:schemeClr>
                            </a:solidFill>
                            <a:latin typeface="Cambria Math" panose="02040503050406030204" pitchFamily="18" charset="0"/>
                          </a:rPr>
                        </m:ctrlPr>
                      </m:dPr>
                      <m:e>
                        <m:r>
                          <a:rPr lang="en-US" altLang="ja-JP" i="1">
                            <a:solidFill>
                              <a:schemeClr val="bg1">
                                <a:lumMod val="75000"/>
                              </a:schemeClr>
                            </a:solidFill>
                            <a:latin typeface="Cambria Math" panose="02040503050406030204" pitchFamily="18" charset="0"/>
                          </a:rPr>
                          <m:t>𝑥</m:t>
                        </m:r>
                        <m:r>
                          <a:rPr lang="en-US" altLang="ja-JP" i="1">
                            <a:solidFill>
                              <a:schemeClr val="bg1">
                                <a:lumMod val="75000"/>
                              </a:schemeClr>
                            </a:solidFill>
                            <a:latin typeface="Cambria Math" panose="02040503050406030204" pitchFamily="18" charset="0"/>
                          </a:rPr>
                          <m:t>,</m:t>
                        </m:r>
                        <m:r>
                          <a:rPr lang="en-US" altLang="ja-JP" i="1">
                            <a:solidFill>
                              <a:schemeClr val="bg1">
                                <a:lumMod val="75000"/>
                              </a:schemeClr>
                            </a:solidFill>
                            <a:latin typeface="Cambria Math" panose="02040503050406030204" pitchFamily="18" charset="0"/>
                          </a:rPr>
                          <m:t>𝑦</m:t>
                        </m:r>
                      </m:e>
                    </m:d>
                    <m:r>
                      <a:rPr lang="en-US" altLang="ja-JP" i="1">
                        <a:solidFill>
                          <a:schemeClr val="bg1">
                            <a:lumMod val="75000"/>
                          </a:schemeClr>
                        </a:solidFill>
                        <a:latin typeface="Cambria Math" panose="02040503050406030204" pitchFamily="18" charset="0"/>
                      </a:rPr>
                      <m:t>=1</m:t>
                    </m:r>
                  </m:oMath>
                </a14:m>
                <a:r>
                  <a:rPr lang="ja-JP" altLang="en-US" dirty="0">
                    <a:solidFill>
                      <a:schemeClr val="bg1">
                        <a:lumMod val="75000"/>
                      </a:schemeClr>
                    </a:solidFill>
                  </a:rPr>
                  <a:t>のとき</a:t>
                </a:r>
                <a:r>
                  <a:rPr lang="en-US" altLang="ja-JP" dirty="0">
                    <a:solidFill>
                      <a:schemeClr val="bg1">
                        <a:lumMod val="75000"/>
                      </a:schemeClr>
                    </a:solidFill>
                  </a:rPr>
                  <a:t>3-MIS</a:t>
                </a:r>
                <a:r>
                  <a:rPr lang="ja-JP" altLang="en-US" dirty="0">
                    <a:solidFill>
                      <a:schemeClr val="bg1">
                        <a:lumMod val="75000"/>
                      </a:schemeClr>
                    </a:solidFill>
                  </a:rPr>
                  <a:t>でない</a:t>
                </a:r>
                <a:endParaRPr lang="en-US" altLang="ja-JP" dirty="0">
                  <a:solidFill>
                    <a:schemeClr val="bg1">
                      <a:lumMod val="75000"/>
                    </a:schemeClr>
                  </a:solidFill>
                </a:endParaRPr>
              </a:p>
              <a:p>
                <a:pPr marL="514350" indent="-514350">
                  <a:buFont typeface="+mj-lt"/>
                  <a:buAutoNum type="romanUcPeriod"/>
                </a:pPr>
                <a14:m>
                  <m:oMath xmlns:m="http://schemas.openxmlformats.org/officeDocument/2006/math">
                    <m:sSub>
                      <m:sSubPr>
                        <m:ctrlPr>
                          <a:rPr lang="en-US" altLang="ja-JP" i="1" smtClean="0">
                            <a:solidFill>
                              <a:srgbClr val="FF0000"/>
                            </a:solidFill>
                            <a:latin typeface="Cambria Math" panose="02040503050406030204" pitchFamily="18" charset="0"/>
                          </a:rPr>
                        </m:ctrlPr>
                      </m:sSubPr>
                      <m:e>
                        <m:r>
                          <m:rPr>
                            <m:nor/>
                          </m:rPr>
                          <a:rPr lang="en-US" altLang="ja-JP">
                            <a:solidFill>
                              <a:srgbClr val="FF0000"/>
                            </a:solidFill>
                            <a:latin typeface="Cambria Math" panose="02040503050406030204" pitchFamily="18" charset="0"/>
                          </a:rPr>
                          <m:t>DISJ</m:t>
                        </m:r>
                      </m:e>
                      <m:sub>
                        <m:r>
                          <a:rPr lang="en-US" altLang="ja-JP" i="1">
                            <a:solidFill>
                              <a:srgbClr val="FF0000"/>
                            </a:solidFill>
                            <a:latin typeface="Cambria Math" panose="02040503050406030204" pitchFamily="18" charset="0"/>
                          </a:rPr>
                          <m:t>𝑁</m:t>
                        </m:r>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𝑁</m:t>
                        </m:r>
                      </m:sub>
                    </m:sSub>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𝑦</m:t>
                        </m:r>
                      </m:e>
                    </m:d>
                    <m:r>
                      <a:rPr lang="en-US" altLang="ja-JP" i="1">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0</m:t>
                    </m:r>
                  </m:oMath>
                </a14:m>
                <a:r>
                  <a:rPr lang="ja-JP" altLang="en-US" dirty="0">
                    <a:solidFill>
                      <a:srgbClr val="FF0000"/>
                    </a:solidFill>
                  </a:rPr>
                  <a:t>のとき</a:t>
                </a:r>
                <a:r>
                  <a:rPr lang="en-US" altLang="ja-JP" dirty="0">
                    <a:solidFill>
                      <a:srgbClr val="FF0000"/>
                    </a:solidFill>
                  </a:rPr>
                  <a:t>3-MIS</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81445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b="0" i="1" smtClean="0">
                        <a:latin typeface="Cambria Math" panose="02040503050406030204" pitchFamily="18" charset="0"/>
                      </a:rPr>
                      <m:t>0</m:t>
                    </m:r>
                  </m:oMath>
                </a14:m>
                <a:r>
                  <a:rPr lang="ja-JP" altLang="en-US" dirty="0"/>
                  <a:t>のとき</a:t>
                </a:r>
                <a:r>
                  <a:rPr lang="en-US" altLang="ja-JP" dirty="0"/>
                  <a:t>3-MIS</a:t>
                </a:r>
                <a:r>
                  <a:rPr lang="ja-JP" altLang="en-US" dirty="0"/>
                  <a:t>でないと仮定する</a:t>
                </a:r>
                <a:endParaRPr lang="en-US" altLang="ja-JP" dirty="0"/>
              </a:p>
            </p:txBody>
          </p:sp>
        </mc:Choice>
        <mc:Fallback>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9933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i="1">
                        <a:latin typeface="Cambria Math" panose="02040503050406030204" pitchFamily="18" charset="0"/>
                      </a:rPr>
                      <m:t>0</m:t>
                    </m:r>
                  </m:oMath>
                </a14:m>
                <a:r>
                  <a:rPr lang="ja-JP" altLang="en-US" dirty="0"/>
                  <a:t>のとき</a:t>
                </a:r>
                <a:r>
                  <a:rPr lang="en-US" altLang="ja-JP" dirty="0"/>
                  <a:t>3-MIS</a:t>
                </a:r>
                <a:r>
                  <a:rPr lang="ja-JP" altLang="en-US" dirty="0"/>
                  <a:t>でないと仮定する</a:t>
                </a:r>
                <a:endParaRPr lang="en-US" altLang="ja-JP" dirty="0"/>
              </a:p>
            </p:txBody>
          </p:sp>
        </mc:Choice>
        <mc:Fallback>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3"/>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5474844" y="5470543"/>
                <a:ext cx="3433541" cy="785087"/>
              </a:xfrm>
              <a:prstGeom prst="rect">
                <a:avLst/>
              </a:prstGeom>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𝐴</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lang="ja-JP" altLang="en-US" sz="2000" b="0" dirty="0"/>
                  <a:t>から</a:t>
                </a:r>
                <a:r>
                  <a:rPr lang="en-US" altLang="ja-JP" sz="2000" b="0" dirty="0"/>
                  <a:t>1</a:t>
                </a:r>
                <a:r>
                  <a:rPr lang="ja-JP" altLang="en-US" sz="2000" b="0" dirty="0"/>
                  <a:t>点追加</a:t>
                </a:r>
                <a:endParaRPr lang="en-US" altLang="ja-JP" sz="2000" b="0" dirty="0"/>
              </a:p>
              <a:p>
                <a14:m>
                  <m:oMath xmlns:m="http://schemas.openxmlformats.org/officeDocument/2006/math">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1</m:t>
                        </m:r>
                      </m:sup>
                    </m:sSubSup>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𝑐</m:t>
                        </m:r>
                      </m:e>
                      <m:sub>
                        <m:r>
                          <a:rPr lang="en-US" altLang="ja-JP" sz="2000" b="0" i="1" smtClean="0">
                            <a:latin typeface="Cambria Math" panose="02040503050406030204" pitchFamily="18" charset="0"/>
                          </a:rPr>
                          <m:t>𝑗</m:t>
                        </m:r>
                      </m:sub>
                      <m:sup>
                        <m:r>
                          <a:rPr lang="en-US" altLang="ja-JP" sz="2000" b="0" i="1" smtClean="0">
                            <a:latin typeface="Cambria Math" panose="02040503050406030204" pitchFamily="18" charset="0"/>
                          </a:rPr>
                          <m:t>1</m:t>
                        </m:r>
                      </m:sup>
                    </m:sSubSup>
                  </m:oMath>
                </a14:m>
                <a:r>
                  <a:rPr lang="ja-JP" altLang="en-US" sz="2000" dirty="0"/>
                  <a:t>を取り除くとする</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5474844" y="5470543"/>
                <a:ext cx="3433541" cy="785087"/>
              </a:xfrm>
              <a:prstGeom prst="rect">
                <a:avLst/>
              </a:prstGeom>
              <a:blipFill>
                <a:blip r:embed="rId34"/>
                <a:stretch>
                  <a:fillRect t="-3101"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321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線コネクタ 82">
            <a:extLst>
              <a:ext uri="{FF2B5EF4-FFF2-40B4-BE49-F238E27FC236}">
                <a16:creationId xmlns:a16="http://schemas.microsoft.com/office/drawing/2014/main" id="{0956F2CC-5B5C-4EDA-8E38-D69531D9FC43}"/>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8058692-1A6D-4AB4-9A2C-4DE655E77E4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帰着の流れ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m:t>
                    </m:r>
                    <m:r>
                      <a:rPr lang="en-US" altLang="ja-JP" i="1">
                        <a:latin typeface="Cambria Math" panose="02040503050406030204" pitchFamily="18" charset="0"/>
                      </a:rPr>
                      <m:t>0</m:t>
                    </m:r>
                  </m:oMath>
                </a14:m>
                <a:r>
                  <a:rPr lang="ja-JP" altLang="en-US" dirty="0"/>
                  <a:t>のとき</a:t>
                </a:r>
                <a:r>
                  <a:rPr lang="en-US" altLang="ja-JP" dirty="0"/>
                  <a:t>3-MIS</a:t>
                </a:r>
                <a:r>
                  <a:rPr lang="ja-JP" altLang="en-US" dirty="0"/>
                  <a:t>でないと仮定する</a:t>
                </a:r>
                <a:endParaRPr lang="en-US" altLang="ja-JP" dirty="0"/>
              </a:p>
            </p:txBody>
          </p:sp>
        </mc:Choice>
        <mc:Fallback>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3"/>
                <a:stretch>
                  <a:fillRect l="-139" t="-8333" b="-38889"/>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5"/>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1"/>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3530638-A3DC-49C4-8433-F41291E868B8}"/>
              </a:ext>
            </a:extLst>
          </p:cNvPr>
          <p:cNvSpPr/>
          <p:nvPr/>
        </p:nvSpPr>
        <p:spPr>
          <a:xfrm>
            <a:off x="3484080" y="2251822"/>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3"/>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4"/>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5"/>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6"/>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7"/>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29"/>
                <a:stretch>
                  <a:fillRect/>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DC8C0BBE-8DD8-4B62-9858-A12366E70365}"/>
              </a:ext>
            </a:extLst>
          </p:cNvPr>
          <p:cNvSpPr/>
          <p:nvPr/>
        </p:nvSpPr>
        <p:spPr>
          <a:xfrm>
            <a:off x="3512201" y="3691871"/>
            <a:ext cx="2685478" cy="632444"/>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2A37C9F5-54C9-4AB8-B449-4B56EB29919B}"/>
              </a:ext>
            </a:extLst>
          </p:cNvPr>
          <p:cNvSpPr/>
          <p:nvPr/>
        </p:nvSpPr>
        <p:spPr>
          <a:xfrm>
            <a:off x="729491" y="2285377"/>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ACB9DF8-5783-4FFC-8911-7C37F9D70AAF}"/>
              </a:ext>
            </a:extLst>
          </p:cNvPr>
          <p:cNvSpPr/>
          <p:nvPr/>
        </p:nvSpPr>
        <p:spPr>
          <a:xfrm>
            <a:off x="722582" y="3735111"/>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C15CDEC-C349-4BEA-869D-44720FD64AFB}"/>
              </a:ext>
            </a:extLst>
          </p:cNvPr>
          <p:cNvSpPr/>
          <p:nvPr/>
        </p:nvSpPr>
        <p:spPr>
          <a:xfrm>
            <a:off x="6350210" y="2269693"/>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72FB776-6EA0-4D10-9AED-8240B8B5AB68}"/>
              </a:ext>
            </a:extLst>
          </p:cNvPr>
          <p:cNvSpPr/>
          <p:nvPr/>
        </p:nvSpPr>
        <p:spPr>
          <a:xfrm>
            <a:off x="6354325" y="3735456"/>
            <a:ext cx="2308061" cy="532748"/>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DFFFB83-C454-4C63-95F0-B425F169604B}"/>
              </a:ext>
            </a:extLst>
          </p:cNvPr>
          <p:cNvCxnSpPr/>
          <p:nvPr/>
        </p:nvCxnSpPr>
        <p:spPr>
          <a:xfrm>
            <a:off x="819131" y="2818125"/>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C0E3BC5-B3D0-4CD3-834C-E29BC448C673}"/>
              </a:ext>
            </a:extLst>
          </p:cNvPr>
          <p:cNvCxnSpPr/>
          <p:nvPr/>
        </p:nvCxnSpPr>
        <p:spPr>
          <a:xfrm>
            <a:off x="2936340"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D4DE9C-7071-4140-8ED9-A8B4EE9B206D}"/>
              </a:ext>
            </a:extLst>
          </p:cNvPr>
          <p:cNvCxnSpPr/>
          <p:nvPr/>
        </p:nvCxnSpPr>
        <p:spPr>
          <a:xfrm>
            <a:off x="6502182" y="2825953"/>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E1E4DF6-0A1E-4569-AF25-07819965E1F8}"/>
              </a:ext>
            </a:extLst>
          </p:cNvPr>
          <p:cNvCxnSpPr/>
          <p:nvPr/>
        </p:nvCxnSpPr>
        <p:spPr>
          <a:xfrm>
            <a:off x="8528922" y="2802441"/>
            <a:ext cx="0" cy="915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1"/>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3005998" y="2714939"/>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7" name="正方形/長方形 76">
                <a:extLst>
                  <a:ext uri="{FF2B5EF4-FFF2-40B4-BE49-F238E27FC236}">
                    <a16:creationId xmlns:a16="http://schemas.microsoft.com/office/drawing/2014/main" id="{265D3F82-447D-4E09-A60B-9379FFE8D8BE}"/>
                  </a:ext>
                </a:extLst>
              </p:cNvPr>
              <p:cNvSpPr/>
              <p:nvPr/>
            </p:nvSpPr>
            <p:spPr>
              <a:xfrm>
                <a:off x="3037552" y="2897956"/>
                <a:ext cx="3284610" cy="424796"/>
              </a:xfrm>
              <a:prstGeom prst="rect">
                <a:avLst/>
              </a:prstGeom>
            </p:spPr>
            <p:txBody>
              <a:bodyPr wrap="square">
                <a:spAutoFit/>
              </a:bodyPr>
              <a:lstStyle/>
              <a:p>
                <a:r>
                  <a:rPr lang="ja-JP" altLang="en-US" sz="2000" dirty="0"/>
                  <a:t>←</a:t>
                </a:r>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𝑥</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en-US" altLang="ja-JP" sz="2000" dirty="0">
                    <a:ea typeface="Cambria Math" panose="02040503050406030204" pitchFamily="18" charset="0"/>
                  </a:rPr>
                  <a:t>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i="1">
                            <a:latin typeface="Cambria Math" panose="02040503050406030204" pitchFamily="18" charset="0"/>
                            <a:ea typeface="Cambria Math" panose="02040503050406030204" pitchFamily="18" charset="0"/>
                          </a:rPr>
                          <m:t>𝑖</m:t>
                        </m:r>
                        <m:r>
                          <a:rPr lang="en-US" altLang="ja-JP" sz="2000" i="1">
                            <a:latin typeface="Cambria Math" panose="02040503050406030204" pitchFamily="18" charset="0"/>
                            <a:ea typeface="Cambria Math" panose="02040503050406030204" pitchFamily="18" charset="0"/>
                          </a:rPr>
                          <m:t>, </m:t>
                        </m:r>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=1</m:t>
                    </m:r>
                  </m:oMath>
                </a14:m>
                <a:r>
                  <a:rPr lang="ja-JP" altLang="en-US" sz="2000" dirty="0"/>
                  <a:t>→</a:t>
                </a:r>
              </a:p>
            </p:txBody>
          </p:sp>
        </mc:Choice>
        <mc:Fallback xmlns="">
          <p:sp>
            <p:nvSpPr>
              <p:cNvPr id="77" name="正方形/長方形 76">
                <a:extLst>
                  <a:ext uri="{FF2B5EF4-FFF2-40B4-BE49-F238E27FC236}">
                    <a16:creationId xmlns:a16="http://schemas.microsoft.com/office/drawing/2014/main" id="{265D3F82-447D-4E09-A60B-9379FFE8D8BE}"/>
                  </a:ext>
                </a:extLst>
              </p:cNvPr>
              <p:cNvSpPr>
                <a:spLocks noRot="1" noChangeAspect="1" noMove="1" noResize="1" noEditPoints="1" noAdjustHandles="1" noChangeArrowheads="1" noChangeShapeType="1" noTextEdit="1"/>
              </p:cNvSpPr>
              <p:nvPr/>
            </p:nvSpPr>
            <p:spPr>
              <a:xfrm>
                <a:off x="3037552" y="2897956"/>
                <a:ext cx="3284610" cy="424796"/>
              </a:xfrm>
              <a:prstGeom prst="rect">
                <a:avLst/>
              </a:prstGeom>
              <a:blipFill>
                <a:blip r:embed="rId32"/>
                <a:stretch>
                  <a:fillRect l="-1855" t="-2857" r="-1670" b="-2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FB5F3D85-17DE-48FA-9B0E-84D232D24319}"/>
                  </a:ext>
                </a:extLst>
              </p:cNvPr>
              <p:cNvSpPr/>
              <p:nvPr/>
            </p:nvSpPr>
            <p:spPr>
              <a:xfrm>
                <a:off x="3191676" y="3245835"/>
                <a:ext cx="2848857" cy="392993"/>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i="1">
                            <a:latin typeface="Cambria Math" panose="02040503050406030204" pitchFamily="18" charset="0"/>
                          </a:rPr>
                          <m:t>𝑁</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𝑁</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=0</m:t>
                    </m:r>
                  </m:oMath>
                </a14:m>
                <a:r>
                  <a:rPr lang="ja-JP" altLang="en-US" dirty="0"/>
                  <a:t>に矛盾</a:t>
                </a:r>
              </a:p>
            </p:txBody>
          </p:sp>
        </mc:Choice>
        <mc:Fallback xmlns="">
          <p:sp>
            <p:nvSpPr>
              <p:cNvPr id="17" name="正方形/長方形 16">
                <a:extLst>
                  <a:ext uri="{FF2B5EF4-FFF2-40B4-BE49-F238E27FC236}">
                    <a16:creationId xmlns:a16="http://schemas.microsoft.com/office/drawing/2014/main" id="{FB5F3D85-17DE-48FA-9B0E-84D232D24319}"/>
                  </a:ext>
                </a:extLst>
              </p:cNvPr>
              <p:cNvSpPr>
                <a:spLocks noRot="1" noChangeAspect="1" noMove="1" noResize="1" noEditPoints="1" noAdjustHandles="1" noChangeArrowheads="1" noChangeShapeType="1" noTextEdit="1"/>
              </p:cNvSpPr>
              <p:nvPr/>
            </p:nvSpPr>
            <p:spPr>
              <a:xfrm>
                <a:off x="3191676" y="3245835"/>
                <a:ext cx="2848857" cy="392993"/>
              </a:xfrm>
              <a:prstGeom prst="rect">
                <a:avLst/>
              </a:prstGeom>
              <a:blipFill>
                <a:blip r:embed="rId33"/>
                <a:stretch>
                  <a:fillRect l="-857" r="-1071" b="-2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79072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帰着の結論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ビットの交叉判定インスタンスを埋め込んでおりカット辺のサイズ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pPr marL="0" indent="0">
                  <a:buNone/>
                </a:pPr>
                <a:br>
                  <a:rPr lang="en-US" altLang="ja-JP" dirty="0"/>
                </a:br>
                <a:endParaRPr lang="en-US" altLang="ja-JP" b="0" i="1" dirty="0">
                  <a:latin typeface="Cambria Math" panose="02040503050406030204" pitchFamily="18" charset="0"/>
                </a:endParaRPr>
              </a:p>
              <a:p>
                <a:endParaRPr lang="en-US" altLang="ja-JP" b="0" i="1" dirty="0">
                  <a:latin typeface="Cambria Math" panose="02040503050406030204" pitchFamily="18" charset="0"/>
                </a:endParaRPr>
              </a:p>
              <a:p>
                <a:endParaRPr lang="en-US" altLang="ja-JP" dirty="0"/>
              </a:p>
              <a:p>
                <a:r>
                  <a:rPr lang="ja-JP" altLang="en-US" dirty="0"/>
                  <a:t>グラフ上の独立集合が</a:t>
                </a:r>
                <a:r>
                  <a:rPr lang="en-US" altLang="ja-JP" dirty="0"/>
                  <a:t>3-MIS</a:t>
                </a:r>
                <a:r>
                  <a:rPr lang="ja-JP" altLang="en-US" dirty="0"/>
                  <a:t>かどうかを判定する任意の</a:t>
                </a:r>
                <a:br>
                  <a:rPr lang="en-US" altLang="ja-JP" dirty="0"/>
                </a:br>
                <a:r>
                  <a:rPr lang="ja-JP" altLang="en-US" dirty="0"/>
                  <a:t>アルゴリズムは</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b="0" i="1" smtClean="0">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/4</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d>
                  </m:oMath>
                </a14:m>
                <a:r>
                  <a:rPr lang="ja-JP" altLang="en-US" dirty="0"/>
                  <a:t>ラウンドの</a:t>
                </a:r>
                <a:br>
                  <a:rPr lang="en-US" altLang="ja-JP" dirty="0"/>
                </a:br>
                <a:r>
                  <a:rPr lang="ja-JP" altLang="en-US" dirty="0"/>
                  <a:t>下界を持つ</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DFCC4CA-2952-49A7-8AFD-9A831F3C8CDC}"/>
              </a:ext>
            </a:extLst>
          </p:cNvPr>
          <p:cNvPicPr>
            <a:picLocks noChangeAspect="1"/>
          </p:cNvPicPr>
          <p:nvPr/>
        </p:nvPicPr>
        <p:blipFill>
          <a:blip r:embed="rId4"/>
          <a:stretch>
            <a:fillRect/>
          </a:stretch>
        </p:blipFill>
        <p:spPr>
          <a:xfrm>
            <a:off x="4572000" y="1612941"/>
            <a:ext cx="4158117" cy="2293037"/>
          </a:xfrm>
          <a:prstGeom prst="rect">
            <a:avLst/>
          </a:prstGeom>
        </p:spPr>
      </p:pic>
    </p:spTree>
    <p:extLst>
      <p:ext uri="{BB962C8B-B14F-4D97-AF65-F5344CB8AC3E}">
        <p14:creationId xmlns:p14="http://schemas.microsoft.com/office/powerpoint/2010/main" val="3177828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132730" y="5367488"/>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b="0" i="0" smtClean="0">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m:rPr>
                            <m:nor/>
                          </m:rPr>
                          <a:rPr lang="en-US" altLang="ja-JP" b="0" i="0" smtClean="0">
                            <a:latin typeface="Cambria Math" panose="02040503050406030204" pitchFamily="18" charset="0"/>
                          </a:rPr>
                          <m:t>Cut</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682EB6AB-9459-42E2-975A-574992ED3B1A}"/>
              </a:ext>
            </a:extLst>
          </p:cNvPr>
          <p:cNvPicPr>
            <a:picLocks noChangeAspect="1"/>
          </p:cNvPicPr>
          <p:nvPr/>
        </p:nvPicPr>
        <p:blipFill>
          <a:blip r:embed="rId4"/>
          <a:stretch>
            <a:fillRect/>
          </a:stretch>
        </p:blipFill>
        <p:spPr>
          <a:xfrm>
            <a:off x="4572000" y="4416308"/>
            <a:ext cx="4158117" cy="2293037"/>
          </a:xfrm>
          <a:prstGeom prst="rect">
            <a:avLst/>
          </a:prstGeom>
        </p:spPr>
      </p:pic>
    </p:spTree>
    <p:extLst>
      <p:ext uri="{BB962C8B-B14F-4D97-AF65-F5344CB8AC3E}">
        <p14:creationId xmlns:p14="http://schemas.microsoft.com/office/powerpoint/2010/main" val="2182245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𝑟</m:t>
                    </m:r>
                  </m:oMath>
                </a14:m>
                <a:r>
                  <a:rPr lang="ja-JP" altLang="en-US" dirty="0"/>
                  <a:t>ラウンドで特性を判定するアルゴリズム</a:t>
                </a:r>
                <a14:m>
                  <m:oMath xmlns:m="http://schemas.openxmlformats.org/officeDocument/2006/math">
                    <m:r>
                      <a:rPr lang="ja-JP" altLang="en-US" i="1" smtClean="0">
                        <a:latin typeface="Cambria Math" panose="02040503050406030204" pitchFamily="18" charset="0"/>
                      </a:rPr>
                      <m:t>𝒜</m:t>
                    </m:r>
                  </m:oMath>
                </a14:m>
                <a:r>
                  <a:rPr lang="ja-JP" altLang="en-US" dirty="0"/>
                  <a:t>が存在したとする</a:t>
                </a:r>
                <a:br>
                  <a:rPr lang="en-US" altLang="ja-JP" dirty="0"/>
                </a:br>
                <a:r>
                  <a:rPr lang="ja-JP" altLang="en-US" dirty="0"/>
                  <a:t>→アリスとボブが通信したメッセージは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Cut</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a:t>
                </a:r>
                <a:endParaRPr lang="en-US" altLang="ja-JP" dirty="0"/>
              </a:p>
              <a:p>
                <a:r>
                  <a:rPr lang="ja-JP" altLang="en-US" dirty="0"/>
                  <a:t>構成した下界グラフで</a:t>
                </a:r>
                <a14:m>
                  <m:oMath xmlns:m="http://schemas.openxmlformats.org/officeDocument/2006/math">
                    <m:r>
                      <a:rPr lang="ja-JP" altLang="en-US" i="1" smtClean="0">
                        <a:latin typeface="Cambria Math" panose="02040503050406030204" pitchFamily="18" charset="0"/>
                      </a:rPr>
                      <m:t>𝒜</m:t>
                    </m:r>
                  </m:oMath>
                </a14:m>
                <a:r>
                  <a:rPr lang="ja-JP" altLang="en-US" dirty="0"/>
                  <a:t>を動かすと</a:t>
                </a:r>
                <a14:m>
                  <m:oMath xmlns:m="http://schemas.openxmlformats.org/officeDocument/2006/math">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a:t>
                </a:r>
                <a:br>
                  <a:rPr lang="en-US" altLang="ja-JP" dirty="0"/>
                </a:br>
                <a:r>
                  <a:rPr lang="en-US" altLang="ja-JP" dirty="0"/>
                  <a:t>2</a:t>
                </a:r>
                <a:r>
                  <a:rPr lang="ja-JP" altLang="en-US" dirty="0"/>
                  <a:t>者間交叉判定問題も解けていることになる</a:t>
                </a:r>
                <a:endParaRPr lang="en-US" altLang="ja-JP" dirty="0"/>
              </a:p>
              <a:p>
                <a:pPr lvl="1"/>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oMath>
                </a14:m>
                <a:r>
                  <a:rPr lang="ja-JP" altLang="en-US" dirty="0"/>
                  <a:t>ビットは通信しているはずである</a:t>
                </a:r>
                <a:endParaRPr lang="en-US" altLang="ja-JP" dirty="0"/>
              </a:p>
              <a:p>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num>
                          <m:den>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b="0" i="0" smtClean="0">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smtClean="0">
                                    <a:latin typeface="Cambria Math" panose="02040503050406030204" pitchFamily="18" charset="0"/>
                                    <a:ea typeface="Cambria Math" panose="02040503050406030204" pitchFamily="18" charset="0"/>
                                  </a:rPr>
                                </m:ctrlPr>
                              </m:funcPr>
                              <m:fName>
                                <m:r>
                                  <m:rPr>
                                    <m:sty m:val="p"/>
                                  </m:rPr>
                                  <a:rPr lang="en-US" altLang="ja-JP"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den>
                        </m:f>
                      </m:e>
                    </m:d>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𝑁</m:t>
                            </m:r>
                          </m:num>
                          <m:den>
                            <m:r>
                              <a:rPr lang="en-US" altLang="ja-JP" b="0" i="1" smtClean="0">
                                <a:latin typeface="Cambria Math" panose="02040503050406030204" pitchFamily="18" charset="0"/>
                                <a:ea typeface="Cambria Math" panose="02040503050406030204" pitchFamily="18" charset="0"/>
                              </a:rPr>
                              <m:t>4</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den>
                        </m:f>
                      </m:e>
                    </m:d>
                  </m:oMath>
                </a14:m>
                <a:r>
                  <a:rPr lang="ja-JP" altLang="en-US" dirty="0"/>
                  <a:t>ラウンドの下界が得られる</a:t>
                </a:r>
                <a:endParaRPr lang="en-US" altLang="ja-JP" dirty="0"/>
              </a:p>
              <a:p>
                <a:pPr lvl="1"/>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lang="ja-JP" altLang="en-US" dirty="0"/>
                  <a:t>より</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r="-9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最大独立集合問題は逐次計算の文脈において</a:t>
                </a:r>
                <a:br>
                  <a:rPr lang="en-US" altLang="ja-JP" dirty="0"/>
                </a:br>
                <a:r>
                  <a:rPr lang="ja-JP" altLang="en-US" dirty="0"/>
                  <a:t>重要な基本問題として知られている</a:t>
                </a:r>
                <a:endParaRPr lang="en-US" altLang="ja-JP" dirty="0"/>
              </a:p>
              <a:p>
                <a:pPr lvl="1"/>
                <a:r>
                  <a:rPr lang="ja-JP" altLang="en-US" dirty="0"/>
                  <a:t>分散グラフアルゴリズムの分野でも数多くの応用が存在</a:t>
                </a:r>
                <a:endParaRPr lang="en-US" altLang="ja-JP" dirty="0"/>
              </a:p>
              <a:p>
                <a:pPr marL="274320" lvl="1" indent="0">
                  <a:buNone/>
                </a:pPr>
                <a:endParaRPr lang="en-US" altLang="ja-JP" dirty="0"/>
              </a:p>
              <a:p>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モデルにおける最大独立集合を見つける</a:t>
                </a:r>
                <a:br>
                  <a:rPr lang="en-US" altLang="ja-JP" dirty="0"/>
                </a:br>
                <a:r>
                  <a:rPr lang="ja-JP" altLang="en-US" dirty="0"/>
                  <a:t>アルゴリズムのラウンド複雑性の既知の結果</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グラフ上の最適化問題の一つである最大独立集合問題は</a:t>
                </a:r>
                <a:br>
                  <a:rPr lang="en-US" altLang="ja-JP" dirty="0"/>
                </a:br>
                <a:r>
                  <a:rPr lang="ja-JP" altLang="en-US" dirty="0"/>
                  <a:t>逐次計算の文脈において重要な基本問題として知られている</a:t>
                </a:r>
                <a:endParaRPr lang="en-US" altLang="ja-JP" dirty="0"/>
              </a:p>
              <a:p>
                <a:pPr lvl="1"/>
                <a:r>
                  <a:rPr lang="ja-JP" altLang="en-US" dirty="0"/>
                  <a:t>分散アルゴリズムの分野でも数多くの応用が存在</a:t>
                </a:r>
                <a:br>
                  <a:rPr lang="en-US" altLang="ja-JP" dirty="0"/>
                </a:br>
                <a:endParaRPr lang="en-US" altLang="ja-JP" dirty="0"/>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a:p>
                <a:pPr lvl="1"/>
                <a:endParaRPr lang="en-US" altLang="ja-JP" dirty="0"/>
              </a:p>
              <a:p>
                <a:r>
                  <a:rPr lang="ja-JP" altLang="en-US" dirty="0"/>
                  <a:t>前述の結果はローカル計算に指数時間かかることを</a:t>
                </a:r>
                <a:br>
                  <a:rPr lang="en-US" altLang="ja-JP" dirty="0"/>
                </a:br>
                <a:r>
                  <a:rPr lang="ja-JP" altLang="en-US" dirty="0"/>
                  <a:t>許容した</a:t>
                </a: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モデルにおけるもの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175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4815658"/>
                <a:ext cx="8784976" cy="1108064"/>
              </a:xfrm>
            </p:spPr>
            <p:txBody>
              <a:bodyPr/>
              <a:lstStyle/>
              <a:p>
                <a:r>
                  <a:rPr lang="ja-JP" altLang="en-US" sz="2000" dirty="0"/>
                  <a:t>ある独立集合</a:t>
                </a:r>
                <a14:m>
                  <m:oMath xmlns:m="http://schemas.openxmlformats.org/officeDocument/2006/math">
                    <m:r>
                      <a:rPr lang="en-US" altLang="ja-JP" sz="2000" b="0" i="1" smtClean="0">
                        <a:latin typeface="Cambria Math" panose="02040503050406030204" pitchFamily="18" charset="0"/>
                      </a:rPr>
                      <m:t>𝐼</m:t>
                    </m:r>
                  </m:oMath>
                </a14:m>
                <a:r>
                  <a:rPr lang="ja-JP" altLang="en-US" sz="2000" dirty="0"/>
                  <a:t>に対して</a:t>
                </a:r>
                <a:r>
                  <a:rPr lang="en-US" altLang="ja-JP" sz="2000" dirty="0"/>
                  <a:t>,</a:t>
                </a:r>
                <a:r>
                  <a:rPr lang="ja-JP" altLang="en-US" sz="2000" dirty="0"/>
                  <a:t>サイズ</a:t>
                </a:r>
                <a14:m>
                  <m:oMath xmlns:m="http://schemas.openxmlformats.org/officeDocument/2006/math">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rPr>
                      <m:t>)</m:t>
                    </m:r>
                  </m:oMath>
                </a14:m>
                <a:r>
                  <a:rPr lang="ja-JP" altLang="en-US" sz="2000" dirty="0"/>
                  <a:t>の</a:t>
                </a:r>
                <a14:m>
                  <m:oMath xmlns:m="http://schemas.openxmlformats.org/officeDocument/2006/math">
                    <m:r>
                      <a:rPr lang="en-US" altLang="ja-JP" sz="2000" b="0" i="1" dirty="0" smtClean="0">
                        <a:latin typeface="Cambria Math" panose="02040503050406030204" pitchFamily="18" charset="0"/>
                      </a:rPr>
                      <m:t>𝐼</m:t>
                    </m:r>
                  </m:oMath>
                </a14:m>
                <a:r>
                  <a:rPr lang="ja-JP" altLang="en-US" sz="2000" dirty="0"/>
                  <a:t>の部分集合</a:t>
                </a: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rPr>
                      <m:t>′</m:t>
                    </m:r>
                  </m:oMath>
                </a14:m>
                <a:r>
                  <a:rPr lang="ja-JP" altLang="en-US" sz="2000" dirty="0"/>
                  <a:t>を取り除いて</a:t>
                </a:r>
                <a:br>
                  <a:rPr lang="en-US" altLang="ja-JP" sz="2000" dirty="0"/>
                </a:br>
                <a:r>
                  <a:rPr lang="ja-JP" altLang="en-US" sz="2000" dirty="0"/>
                  <a:t>サイズ</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𝑘</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+1</m:t>
                    </m:r>
                  </m:oMath>
                </a14:m>
                <a:r>
                  <a:rPr lang="ja-JP" altLang="en-US" sz="2000" dirty="0"/>
                  <a:t>以上の</a:t>
                </a:r>
                <a14:m>
                  <m:oMath xmlns:m="http://schemas.openxmlformats.org/officeDocument/2006/math">
                    <m:r>
                      <a:rPr lang="en-US" altLang="ja-JP" sz="2000" b="0" i="1" smtClean="0">
                        <a:latin typeface="Cambria Math" panose="02040503050406030204" pitchFamily="18" charset="0"/>
                      </a:rPr>
                      <m:t>𝑉</m:t>
                    </m:r>
                  </m:oMath>
                </a14:m>
                <a:r>
                  <a:rPr lang="ja-JP" altLang="en-US" sz="2000" dirty="0"/>
                  <a:t>の部分集合</a:t>
                </a:r>
                <a14:m>
                  <m:oMath xmlns:m="http://schemas.openxmlformats.org/officeDocument/2006/math">
                    <m:r>
                      <a:rPr lang="en-US" altLang="ja-JP" sz="2000" b="0" i="1" smtClean="0">
                        <a:latin typeface="Cambria Math" panose="02040503050406030204" pitchFamily="18" charset="0"/>
                      </a:rPr>
                      <m:t>𝑆</m:t>
                    </m:r>
                  </m:oMath>
                </a14:m>
                <a:r>
                  <a:rPr lang="ja-JP" altLang="en-US" sz="2000" dirty="0"/>
                  <a:t>を</a:t>
                </a:r>
                <a14:m>
                  <m:oMath xmlns:m="http://schemas.openxmlformats.org/officeDocument/2006/math">
                    <m:r>
                      <a:rPr lang="en-US" altLang="ja-JP" sz="2000" b="0" i="1" dirty="0" smtClean="0">
                        <a:latin typeface="Cambria Math" panose="02040503050406030204" pitchFamily="18" charset="0"/>
                      </a:rPr>
                      <m:t>𝐼</m:t>
                    </m:r>
                  </m:oMath>
                </a14:m>
                <a:r>
                  <a:rPr lang="ja-JP" altLang="en-US" sz="2000" dirty="0"/>
                  <a:t>に追加したものが</a:t>
                </a:r>
                <a:r>
                  <a:rPr lang="en-US" altLang="ja-JP" sz="2000" dirty="0"/>
                  <a:t>,</a:t>
                </a:r>
                <a:br>
                  <a:rPr lang="en-US" altLang="ja-JP" sz="2000" dirty="0"/>
                </a:br>
                <a:r>
                  <a:rPr lang="ja-JP" altLang="en-US" sz="2000" dirty="0"/>
                  <a:t>新たに独立集合になり得ないとき</a:t>
                </a:r>
                <a14:m>
                  <m:oMath xmlns:m="http://schemas.openxmlformats.org/officeDocument/2006/math">
                    <m:r>
                      <a:rPr lang="en-US" altLang="ja-JP" sz="2000" i="1">
                        <a:latin typeface="Cambria Math" panose="02040503050406030204" pitchFamily="18" charset="0"/>
                      </a:rPr>
                      <m:t>𝐼</m:t>
                    </m:r>
                  </m:oMath>
                </a14:m>
                <a:r>
                  <a:rPr lang="ja-JP" altLang="en-US" sz="2000" dirty="0"/>
                  <a:t>は</a:t>
                </a:r>
                <a14:m>
                  <m:oMath xmlns:m="http://schemas.openxmlformats.org/officeDocument/2006/math">
                    <m:r>
                      <a:rPr lang="en-US" altLang="ja-JP" sz="2000" i="1">
                        <a:latin typeface="Cambria Math" panose="02040503050406030204" pitchFamily="18" charset="0"/>
                      </a:rPr>
                      <m:t>𝑘</m:t>
                    </m:r>
                  </m:oMath>
                </a14:m>
                <a:r>
                  <a:rPr lang="en-US" altLang="ja-JP" sz="2000" dirty="0"/>
                  <a:t>-</a:t>
                </a:r>
                <a:r>
                  <a:rPr lang="ja-JP" altLang="en-US" sz="2000" dirty="0"/>
                  <a:t>極大独立集合</a:t>
                </a: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4815658"/>
                <a:ext cx="8784976" cy="1108064"/>
              </a:xfrm>
              <a:blipFill>
                <a:blip r:embed="rId4"/>
                <a:stretch>
                  <a:fillRect t="-3297" b="-5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8E6B9F82-41F7-4C2A-9453-DDE772AC52AC}"/>
                  </a:ext>
                </a:extLst>
              </p:cNvPr>
              <p:cNvSpPr/>
              <p:nvPr/>
            </p:nvSpPr>
            <p:spPr>
              <a:xfrm>
                <a:off x="688895" y="1192695"/>
                <a:ext cx="7766209" cy="311426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2000" dirty="0"/>
                  <a:t>定義</a:t>
                </a:r>
                <a:r>
                  <a:rPr lang="en-US" altLang="ja-JP" sz="2000" dirty="0"/>
                  <a:t>:</a:t>
                </a:r>
                <a14:m>
                  <m:oMath xmlns:m="http://schemas.openxmlformats.org/officeDocument/2006/math">
                    <m:r>
                      <a:rPr lang="en-US" altLang="ja-JP" sz="2000" b="0" i="1" smtClean="0">
                        <a:latin typeface="Cambria Math" panose="02040503050406030204" pitchFamily="18" charset="0"/>
                      </a:rPr>
                      <m:t>𝑘</m:t>
                    </m:r>
                  </m:oMath>
                </a14:m>
                <a:r>
                  <a:rPr lang="en-US" altLang="ja-JP" sz="2000" dirty="0"/>
                  <a:t>-</a:t>
                </a:r>
                <a:r>
                  <a:rPr lang="ja-JP" altLang="en-US" sz="2000" dirty="0"/>
                  <a:t>極大独立集合</a:t>
                </a:r>
                <a:r>
                  <a:rPr lang="en-US" altLang="ja-JP" sz="2000" dirty="0"/>
                  <a:t>(</a:t>
                </a:r>
                <a14:m>
                  <m:oMath xmlns:m="http://schemas.openxmlformats.org/officeDocument/2006/math">
                    <m:r>
                      <a:rPr lang="en-US" altLang="ja-JP" sz="2000" b="0" i="1" smtClean="0">
                        <a:latin typeface="Cambria Math" panose="02040503050406030204" pitchFamily="18" charset="0"/>
                      </a:rPr>
                      <m:t>𝑘</m:t>
                    </m:r>
                  </m:oMath>
                </a14:m>
                <a:r>
                  <a:rPr lang="en-US" altLang="ja-JP" sz="2000" dirty="0"/>
                  <a:t>-Maximal Independent Set, </a:t>
                </a:r>
                <a14:m>
                  <m:oMath xmlns:m="http://schemas.openxmlformats.org/officeDocument/2006/math">
                    <m:r>
                      <a:rPr lang="en-US" altLang="ja-JP" sz="2000" b="0" i="1" smtClean="0">
                        <a:latin typeface="Cambria Math" panose="02040503050406030204" pitchFamily="18" charset="0"/>
                      </a:rPr>
                      <m:t>𝑘</m:t>
                    </m:r>
                  </m:oMath>
                </a14:m>
                <a:r>
                  <a:rPr lang="en-US" altLang="ja-JP" sz="2000" dirty="0"/>
                  <a:t>-MIS)</a:t>
                </a:r>
                <a:br>
                  <a:rPr lang="en-US" altLang="ja-JP" sz="2000" dirty="0"/>
                </a:br>
                <a:br>
                  <a:rPr lang="en-US" altLang="ja-JP" sz="2000" dirty="0"/>
                </a:br>
                <a:r>
                  <a:rPr lang="ja-JP" altLang="en-US" sz="2000" dirty="0"/>
                  <a:t>頂点集合</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𝐼</m:t>
                    </m:r>
                  </m:oMath>
                </a14:m>
                <a:r>
                  <a:rPr lang="ja-JP" altLang="en-US" sz="2000" dirty="0"/>
                  <a:t>に対して</a:t>
                </a:r>
                <a:r>
                  <a:rPr lang="en-US" altLang="ja-JP" sz="2000" dirty="0"/>
                  <a:t>,</a:t>
                </a:r>
                <a:r>
                  <a:rPr lang="ja-JP" altLang="en-US" sz="2000" dirty="0"/>
                  <a:t>以下を満たす頂点集合</a:t>
                </a: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𝐼</m:t>
                    </m:r>
                  </m:oMath>
                </a14:m>
                <a:r>
                  <a:rPr lang="ja-JP" altLang="en-US" sz="2000" dirty="0"/>
                  <a:t>と</a:t>
                </a:r>
                <a14:m>
                  <m:oMath xmlns:m="http://schemas.openxmlformats.org/officeDocument/2006/math">
                    <m:r>
                      <a:rPr lang="en-US" altLang="ja-JP" sz="2000" b="0" i="1" dirty="0" smtClean="0">
                        <a:latin typeface="Cambria Math" panose="02040503050406030204" pitchFamily="18" charset="0"/>
                      </a:rPr>
                      <m:t>𝑆</m:t>
                    </m:r>
                    <m:r>
                      <a:rPr lang="en-US" altLang="ja-JP" sz="2000" b="0" i="1" dirty="0" smtClean="0">
                        <a:latin typeface="Cambria Math" panose="02040503050406030204" pitchFamily="18" charset="0"/>
                        <a:ea typeface="Cambria Math" panose="02040503050406030204" pitchFamily="18" charset="0"/>
                      </a:rPr>
                      <m:t>⊆</m:t>
                    </m:r>
                    <m:r>
                      <a:rPr lang="en-US" altLang="ja-JP" sz="2000" b="0" i="1" dirty="0" smtClean="0">
                        <a:latin typeface="Cambria Math" panose="02040503050406030204" pitchFamily="18" charset="0"/>
                        <a:ea typeface="Cambria Math" panose="02040503050406030204" pitchFamily="18" charset="0"/>
                      </a:rPr>
                      <m:t>𝑉</m:t>
                    </m:r>
                    <m:r>
                      <a:rPr lang="en-US" altLang="ja-JP" sz="2000" b="0" i="1" dirty="0" smtClean="0">
                        <a:latin typeface="Cambria Math" panose="02040503050406030204" pitchFamily="18" charset="0"/>
                        <a:ea typeface="Cambria Math" panose="02040503050406030204" pitchFamily="18" charset="0"/>
                      </a:rPr>
                      <m:t>∖</m:t>
                    </m:r>
                    <m:r>
                      <a:rPr lang="en-US" altLang="ja-JP" sz="2000" b="0" i="1" dirty="0" smtClean="0">
                        <a:latin typeface="Cambria Math" panose="02040503050406030204" pitchFamily="18" charset="0"/>
                        <a:ea typeface="Cambria Math" panose="02040503050406030204" pitchFamily="18" charset="0"/>
                      </a:rPr>
                      <m:t>𝐼</m:t>
                    </m:r>
                  </m:oMath>
                </a14:m>
                <a:r>
                  <a:rPr lang="ja-JP" altLang="en-US" sz="2000" dirty="0"/>
                  <a:t>の</a:t>
                </a:r>
                <a:br>
                  <a:rPr lang="en-US" altLang="ja-JP" sz="2000" dirty="0"/>
                </a:br>
                <a:r>
                  <a:rPr lang="ja-JP" altLang="en-US" sz="2000" dirty="0"/>
                  <a:t>ペアが存在しないとき</a:t>
                </a:r>
                <a:r>
                  <a:rPr lang="en-US" altLang="ja-JP" sz="2000" dirty="0"/>
                  <a:t>,</a:t>
                </a:r>
                <a14:m>
                  <m:oMath xmlns:m="http://schemas.openxmlformats.org/officeDocument/2006/math">
                    <m:r>
                      <a:rPr lang="en-US" altLang="ja-JP" sz="2000" b="0" i="1" smtClean="0">
                        <a:latin typeface="Cambria Math" panose="02040503050406030204" pitchFamily="18" charset="0"/>
                      </a:rPr>
                      <m:t>𝐼</m:t>
                    </m:r>
                  </m:oMath>
                </a14:m>
                <a:r>
                  <a:rPr lang="ja-JP" altLang="en-US" sz="2000" dirty="0"/>
                  <a:t>を</a:t>
                </a:r>
                <a14:m>
                  <m:oMath xmlns:m="http://schemas.openxmlformats.org/officeDocument/2006/math">
                    <m:r>
                      <a:rPr lang="en-US" altLang="ja-JP" sz="2000" i="1">
                        <a:latin typeface="Cambria Math" panose="02040503050406030204" pitchFamily="18" charset="0"/>
                      </a:rPr>
                      <m:t>𝑘</m:t>
                    </m:r>
                  </m:oMath>
                </a14:m>
                <a:r>
                  <a:rPr lang="en-US" altLang="ja-JP" sz="2000" dirty="0"/>
                  <a:t>-</a:t>
                </a:r>
                <a:r>
                  <a:rPr lang="ja-JP" altLang="en-US" sz="2000" dirty="0"/>
                  <a:t>極大独立集合と呼ぶ</a:t>
                </a:r>
                <a:r>
                  <a:rPr lang="en-US" altLang="ja-JP" sz="2000" dirty="0"/>
                  <a:t>.</a:t>
                </a:r>
              </a:p>
              <a:p>
                <a:endParaRPr lang="en-US" altLang="ja-JP" sz="2000" dirty="0"/>
              </a:p>
              <a:p>
                <a:pPr marL="457200" indent="-457200">
                  <a:buFont typeface="+mj-lt"/>
                  <a:buAutoNum type="arabicPeriod"/>
                </a:pP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oMath>
                </a14:m>
                <a:endParaRPr lang="en-US" altLang="ja-JP" sz="2000" dirty="0"/>
              </a:p>
              <a:p>
                <a:pPr marL="457200" indent="-457200">
                  <a:buFont typeface="+mj-lt"/>
                  <a:buAutoNum type="arabicPeriod"/>
                </a:pPr>
                <a14:m>
                  <m:oMath xmlns:m="http://schemas.openxmlformats.org/officeDocument/2006/math">
                    <m:d>
                      <m:dPr>
                        <m:begChr m:val="|"/>
                        <m:endChr m:val="|"/>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𝑆</m:t>
                        </m:r>
                      </m:e>
                    </m:d>
                    <m:r>
                      <a:rPr lang="en-US" altLang="ja-JP" sz="2000" i="1" smtClean="0">
                        <a:latin typeface="Cambria Math" panose="02040503050406030204" pitchFamily="18" charset="0"/>
                        <a:ea typeface="Cambria Math" panose="02040503050406030204" pitchFamily="18" charset="0"/>
                      </a:rPr>
                      <m:t>≥</m:t>
                    </m:r>
                    <m:d>
                      <m:dPr>
                        <m:begChr m:val="|"/>
                        <m:endChr m:val="|"/>
                        <m:ctrlPr>
                          <a:rPr lang="en-US" altLang="ja-JP" sz="2000" i="1" smtClean="0">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e>
                    </m:d>
                    <m:r>
                      <a:rPr lang="en-US" altLang="ja-JP" sz="2000" b="0" i="1" smtClean="0">
                        <a:latin typeface="Cambria Math" panose="02040503050406030204" pitchFamily="18" charset="0"/>
                        <a:ea typeface="Cambria Math" panose="02040503050406030204" pitchFamily="18" charset="0"/>
                      </a:rPr>
                      <m:t>+1</m:t>
                    </m:r>
                  </m:oMath>
                </a14:m>
                <a:endParaRPr lang="en-US" altLang="ja-JP" sz="2000" dirty="0"/>
              </a:p>
              <a:p>
                <a:pPr marL="457200" indent="-457200">
                  <a:buFont typeface="+mj-lt"/>
                  <a:buAutoNum type="arabicPeriod"/>
                </a:pPr>
                <a14:m>
                  <m:oMath xmlns:m="http://schemas.openxmlformats.org/officeDocument/2006/math">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𝐼</m:t>
                        </m:r>
                        <m:r>
                          <a:rPr lang="en-US" altLang="ja-JP" sz="2000" b="0" i="1" smtClean="0">
                            <a:latin typeface="Cambria Math" panose="02040503050406030204" pitchFamily="18" charset="0"/>
                            <a:ea typeface="Cambria Math" panose="02040503050406030204" pitchFamily="18" charset="0"/>
                          </a:rPr>
                          <m:t>′</m:t>
                        </m:r>
                      </m:e>
                    </m:d>
                    <m:r>
                      <a:rPr lang="en-US" altLang="ja-JP" sz="200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𝑆</m:t>
                    </m:r>
                  </m:oMath>
                </a14:m>
                <a:r>
                  <a:rPr lang="ja-JP" altLang="en-US" sz="2000" dirty="0"/>
                  <a:t>は独立集合</a:t>
                </a:r>
                <a:endParaRPr lang="en-US" altLang="ja-JP" sz="2000" dirty="0"/>
              </a:p>
            </p:txBody>
          </p:sp>
        </mc:Choice>
        <mc:Fallback xmlns="">
          <p:sp>
            <p:nvSpPr>
              <p:cNvPr id="4" name="正方形/長方形 3">
                <a:extLst>
                  <a:ext uri="{FF2B5EF4-FFF2-40B4-BE49-F238E27FC236}">
                    <a16:creationId xmlns:a16="http://schemas.microsoft.com/office/drawing/2014/main" id="{8E6B9F82-41F7-4C2A-9453-DDE772AC52AC}"/>
                  </a:ext>
                </a:extLst>
              </p:cNvPr>
              <p:cNvSpPr>
                <a:spLocks noRot="1" noChangeAspect="1" noMove="1" noResize="1" noEditPoints="1" noAdjustHandles="1" noChangeArrowheads="1" noChangeShapeType="1" noTextEdit="1"/>
              </p:cNvSpPr>
              <p:nvPr/>
            </p:nvSpPr>
            <p:spPr>
              <a:xfrm>
                <a:off x="688895" y="1192695"/>
                <a:ext cx="7766209" cy="3114261"/>
              </a:xfrm>
              <a:prstGeom prst="rect">
                <a:avLst/>
              </a:prstGeom>
              <a:blipFill>
                <a:blip r:embed="rId5"/>
                <a:stretch>
                  <a:fillRect/>
                </a:stretch>
              </a:blipFill>
              <a:ln/>
            </p:spPr>
            <p:txBody>
              <a:bodyPr/>
              <a:lstStyle/>
              <a:p>
                <a:r>
                  <a:rPr lang="ja-JP" altLang="en-US">
                    <a:noFill/>
                  </a:rPr>
                  <a:t> </a:t>
                </a:r>
              </a:p>
            </p:txBody>
          </p:sp>
        </mc:Fallback>
      </mc:AlternateContent>
    </p:spTree>
    <p:extLst>
      <p:ext uri="{BB962C8B-B14F-4D97-AF65-F5344CB8AC3E}">
        <p14:creationId xmlns:p14="http://schemas.microsoft.com/office/powerpoint/2010/main" val="18130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r>
                  <a:rPr lang="ja-JP" altLang="en-US" dirty="0"/>
                  <a:t>ある独立集合</a:t>
                </a:r>
                <a14:m>
                  <m:oMath xmlns:m="http://schemas.openxmlformats.org/officeDocument/2006/math">
                    <m:r>
                      <a:rPr lang="en-US" altLang="ja-JP" i="1">
                        <a:latin typeface="Cambria Math" panose="02040503050406030204" pitchFamily="18" charset="0"/>
                      </a:rPr>
                      <m:t>𝐼</m:t>
                    </m:r>
                  </m:oMath>
                </a14:m>
                <a:r>
                  <a:rPr lang="ja-JP" altLang="en-US" dirty="0"/>
                  <a:t>に対して</a:t>
                </a:r>
                <a:r>
                  <a:rPr lang="en-US" altLang="ja-JP" dirty="0"/>
                  <a:t>,</a:t>
                </a:r>
                <a:r>
                  <a:rPr lang="ja-JP" altLang="en-US" dirty="0"/>
                  <a:t>サイズ</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rPr>
                      <m:t>)</m:t>
                    </m:r>
                  </m:oMath>
                </a14:m>
                <a:r>
                  <a:rPr lang="ja-JP" altLang="en-US" dirty="0"/>
                  <a:t>の</a:t>
                </a:r>
                <a14:m>
                  <m:oMath xmlns:m="http://schemas.openxmlformats.org/officeDocument/2006/math">
                    <m:r>
                      <a:rPr lang="en-US" altLang="ja-JP" i="1" dirty="0">
                        <a:latin typeface="Cambria Math" panose="02040503050406030204" pitchFamily="18" charset="0"/>
                      </a:rPr>
                      <m:t>𝐼</m:t>
                    </m:r>
                  </m:oMath>
                </a14:m>
                <a:r>
                  <a:rPr lang="ja-JP" altLang="en-US" dirty="0"/>
                  <a:t>の部分集合</a:t>
                </a:r>
                <a14:m>
                  <m:oMath xmlns:m="http://schemas.openxmlformats.org/officeDocument/2006/math">
                    <m:r>
                      <a:rPr lang="en-US" altLang="ja-JP" i="1">
                        <a:latin typeface="Cambria Math" panose="02040503050406030204" pitchFamily="18" charset="0"/>
                      </a:rPr>
                      <m:t>𝐼</m:t>
                    </m:r>
                    <m:r>
                      <a:rPr lang="en-US" altLang="ja-JP" i="1">
                        <a:latin typeface="Cambria Math" panose="02040503050406030204" pitchFamily="18" charset="0"/>
                      </a:rPr>
                      <m:t>′</m:t>
                    </m:r>
                  </m:oMath>
                </a14:m>
                <a:r>
                  <a:rPr lang="ja-JP" altLang="en-US" dirty="0"/>
                  <a:t>を取り除いて</a:t>
                </a:r>
                <a:br>
                  <a:rPr lang="en-US" altLang="ja-JP" dirty="0"/>
                </a:br>
                <a:r>
                  <a:rPr lang="ja-JP" altLang="en-US" dirty="0"/>
                  <a:t>サイズ</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𝑘</m:t>
                        </m:r>
                      </m:e>
                      <m:sup>
                        <m:r>
                          <a:rPr lang="en-US" altLang="ja-JP" i="1">
                            <a:latin typeface="Cambria Math" panose="02040503050406030204" pitchFamily="18" charset="0"/>
                          </a:rPr>
                          <m:t>′</m:t>
                        </m:r>
                      </m:sup>
                    </m:sSup>
                    <m:r>
                      <a:rPr lang="en-US" altLang="ja-JP" i="1">
                        <a:latin typeface="Cambria Math" panose="02040503050406030204" pitchFamily="18" charset="0"/>
                      </a:rPr>
                      <m:t>+1</m:t>
                    </m:r>
                  </m:oMath>
                </a14:m>
                <a:r>
                  <a:rPr lang="ja-JP" altLang="en-US" dirty="0"/>
                  <a:t>以上の</a:t>
                </a:r>
                <a14:m>
                  <m:oMath xmlns:m="http://schemas.openxmlformats.org/officeDocument/2006/math">
                    <m:r>
                      <a:rPr lang="en-US" altLang="ja-JP" i="1">
                        <a:latin typeface="Cambria Math" panose="02040503050406030204" pitchFamily="18" charset="0"/>
                      </a:rPr>
                      <m:t>𝑉</m:t>
                    </m:r>
                  </m:oMath>
                </a14:m>
                <a:r>
                  <a:rPr lang="ja-JP" altLang="en-US" dirty="0"/>
                  <a:t>の部分集合</a:t>
                </a:r>
                <a14:m>
                  <m:oMath xmlns:m="http://schemas.openxmlformats.org/officeDocument/2006/math">
                    <m:r>
                      <a:rPr lang="en-US" altLang="ja-JP" i="1">
                        <a:latin typeface="Cambria Math" panose="02040503050406030204" pitchFamily="18" charset="0"/>
                      </a:rPr>
                      <m:t>𝑆</m:t>
                    </m:r>
                  </m:oMath>
                </a14:m>
                <a:r>
                  <a:rPr lang="ja-JP" altLang="en-US" dirty="0"/>
                  <a:t>を</a:t>
                </a:r>
                <a14:m>
                  <m:oMath xmlns:m="http://schemas.openxmlformats.org/officeDocument/2006/math">
                    <m:r>
                      <a:rPr lang="en-US" altLang="ja-JP" i="1" dirty="0">
                        <a:latin typeface="Cambria Math" panose="02040503050406030204" pitchFamily="18" charset="0"/>
                      </a:rPr>
                      <m:t>𝐼</m:t>
                    </m:r>
                  </m:oMath>
                </a14:m>
                <a:r>
                  <a:rPr lang="ja-JP" altLang="en-US" dirty="0"/>
                  <a:t>に追加したものが</a:t>
                </a:r>
                <a:r>
                  <a:rPr lang="en-US" altLang="ja-JP" dirty="0"/>
                  <a:t>,</a:t>
                </a:r>
                <a:br>
                  <a:rPr lang="en-US" altLang="ja-JP" dirty="0"/>
                </a:br>
                <a:r>
                  <a:rPr lang="ja-JP" altLang="en-US" dirty="0"/>
                  <a:t>新たに独立集合になり得ないとき</a:t>
                </a:r>
                <a14:m>
                  <m:oMath xmlns:m="http://schemas.openxmlformats.org/officeDocument/2006/math">
                    <m:r>
                      <a:rPr lang="en-US" altLang="ja-JP" i="1">
                        <a:latin typeface="Cambria Math" panose="02040503050406030204" pitchFamily="18" charset="0"/>
                      </a:rPr>
                      <m:t>𝐼</m:t>
                    </m:r>
                  </m:oMath>
                </a14:m>
                <a:r>
                  <a:rPr lang="ja-JP" altLang="en-US" dirty="0"/>
                  <a:t>は</a:t>
                </a:r>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極大独立集合</a:t>
                </a:r>
                <a:endParaRPr lang="en-US" altLang="ja-JP" dirty="0"/>
              </a:p>
              <a:p>
                <a:pPr lvl="1"/>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4CAECD9A-4998-4E57-9695-E6E51C23A7D2}"/>
              </a:ext>
            </a:extLst>
          </p:cNvPr>
          <p:cNvSpPr/>
          <p:nvPr/>
        </p:nvSpPr>
        <p:spPr>
          <a:xfrm>
            <a:off x="2793010" y="4772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497A477-7AE6-48BA-8156-E3E2CE6C13D2}"/>
                  </a:ext>
                </a:extLst>
              </p:cNvPr>
              <p:cNvSpPr txBox="1"/>
              <p:nvPr/>
            </p:nvSpPr>
            <p:spPr>
              <a:xfrm>
                <a:off x="2970212" y="4741077"/>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0000"/>
                          </a:solidFill>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𝐼</m:t>
                      </m:r>
                    </m:oMath>
                  </m:oMathPara>
                </a14:m>
                <a:endParaRPr kumimoji="1" lang="ja-JP" altLang="en-US" sz="2400" dirty="0">
                  <a:solidFill>
                    <a:srgbClr val="FF0000"/>
                  </a:solidFill>
                </a:endParaRPr>
              </a:p>
            </p:txBody>
          </p:sp>
        </mc:Choice>
        <mc:Fallback xmlns="">
          <p:sp>
            <p:nvSpPr>
              <p:cNvPr id="4" name="テキスト ボックス 3">
                <a:extLst>
                  <a:ext uri="{FF2B5EF4-FFF2-40B4-BE49-F238E27FC236}">
                    <a16:creationId xmlns:a16="http://schemas.microsoft.com/office/drawing/2014/main" id="{D497A477-7AE6-48BA-8156-E3E2CE6C13D2}"/>
                  </a:ext>
                </a:extLst>
              </p:cNvPr>
              <p:cNvSpPr txBox="1">
                <a:spLocks noRot="1" noChangeAspect="1" noMove="1" noResize="1" noEditPoints="1" noAdjustHandles="1" noChangeArrowheads="1" noChangeShapeType="1" noTextEdit="1"/>
              </p:cNvSpPr>
              <p:nvPr/>
            </p:nvSpPr>
            <p:spPr>
              <a:xfrm>
                <a:off x="2970212" y="4741077"/>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0814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4550</Words>
  <Application>Microsoft Office PowerPoint</Application>
  <PresentationFormat>画面に合わせる (4:3)</PresentationFormat>
  <Paragraphs>747</Paragraphs>
  <Slides>41</Slides>
  <Notes>40</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41</vt:i4>
      </vt:variant>
    </vt:vector>
  </HeadingPairs>
  <TitlesOfParts>
    <vt:vector size="47"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問題</vt:lpstr>
      <vt:lpstr>問題</vt:lpstr>
      <vt:lpstr>k-極大独立集合</vt:lpstr>
      <vt:lpstr>k-極大独立集合</vt:lpstr>
      <vt:lpstr>k-極大独立集合</vt:lpstr>
      <vt:lpstr>k-極大独立集合</vt:lpstr>
      <vt:lpstr>k-MIS検証問題</vt:lpstr>
      <vt:lpstr>k-MIS検証問題</vt:lpstr>
      <vt:lpstr>本研究の成果</vt:lpstr>
      <vt:lpstr>本研究の成果</vt:lpstr>
      <vt:lpstr>2者間通信複雑性</vt:lpstr>
      <vt:lpstr>交叉判定(set-disjointness)問題</vt:lpstr>
      <vt:lpstr>交叉判定(set-disjointness)問題</vt:lpstr>
      <vt:lpstr>帰着の流れ</vt:lpstr>
      <vt:lpstr>帰着の流れ</vt:lpstr>
      <vt:lpstr>G^{x, y}の説明</vt:lpstr>
      <vt:lpstr>グラフの構成</vt:lpstr>
      <vt:lpstr>グラフの構成</vt:lpstr>
      <vt:lpstr>グラフの構成</vt:lpstr>
      <vt:lpstr>グラフの構成</vt:lpstr>
      <vt:lpstr>グラフの構成</vt:lpstr>
      <vt:lpstr>グラフの構成</vt:lpstr>
      <vt:lpstr>グラフの構成</vt:lpstr>
      <vt:lpstr>帰着の流れ</vt:lpstr>
      <vt:lpstr>帰着の流れ</vt:lpstr>
      <vt:lpstr>帰着の流れ</vt:lpstr>
      <vt:lpstr>帰着の流れ</vt:lpstr>
      <vt:lpstr>帰着の流れ</vt:lpstr>
      <vt:lpstr>帰着の流れ</vt:lpstr>
      <vt:lpstr>帰着の流れ</vt:lpstr>
      <vt:lpstr>帰着の流れ</vt:lpstr>
      <vt:lpstr>帰着の結論</vt:lpstr>
      <vt:lpstr>まとめと今後の課題</vt:lpstr>
      <vt:lpstr>背景</vt:lpstr>
      <vt:lpstr>通信ビット数→ラウンド複雑性</vt:lpstr>
      <vt:lpstr>通信ビット数→ラウンド複雑性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佐藤　僚祐</cp:lastModifiedBy>
  <cp:revision>102</cp:revision>
  <dcterms:created xsi:type="dcterms:W3CDTF">2020-12-12T15:54:29Z</dcterms:created>
  <dcterms:modified xsi:type="dcterms:W3CDTF">2021-01-29T06:30:32Z</dcterms:modified>
</cp:coreProperties>
</file>