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336" r:id="rId3"/>
    <p:sldId id="337" r:id="rId4"/>
    <p:sldId id="421" r:id="rId5"/>
    <p:sldId id="269" r:id="rId6"/>
    <p:sldId id="422" r:id="rId7"/>
    <p:sldId id="427" r:id="rId8"/>
    <p:sldId id="426" r:id="rId9"/>
    <p:sldId id="428" r:id="rId10"/>
    <p:sldId id="430" r:id="rId11"/>
    <p:sldId id="432" r:id="rId12"/>
    <p:sldId id="431" r:id="rId13"/>
    <p:sldId id="433" r:id="rId14"/>
    <p:sldId id="434" r:id="rId15"/>
    <p:sldId id="429" r:id="rId16"/>
    <p:sldId id="423" r:id="rId17"/>
    <p:sldId id="264" r:id="rId18"/>
    <p:sldId id="424" r:id="rId19"/>
    <p:sldId id="420" r:id="rId20"/>
    <p:sldId id="262" r:id="rId21"/>
    <p:sldId id="263" r:id="rId22"/>
    <p:sldId id="261" r:id="rId23"/>
    <p:sldId id="425" r:id="rId2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48" y="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9BC34-7631-4F07-B44B-E8A1F99FCDCB}" type="datetimeFigureOut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1D5E1-FE6F-4674-AAC8-28163DEE8E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1944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D76C6-4199-49CA-B08F-E11A84751589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9668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0" name="正方形/長方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1" name="正方形/長方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b="1" cap="none" baseline="0"/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 dirty="0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50">
                <a:solidFill>
                  <a:srgbClr val="FFFFFF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kumimoji="0" lang="ja-JP" altLang="en-US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fld id="{844F5DE2-B296-4507-AFDA-C68D4D277656}" type="datetimeFigureOut">
              <a:rPr kumimoji="1" lang="ja-JP" altLang="en-US" smtClean="0"/>
              <a:t>2020/12/10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40256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5DE2-B296-4507-AFDA-C68D4D277656}" type="datetimeFigureOut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9EA3-5B50-4235-9437-1D7408148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7768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53200" y="609602"/>
            <a:ext cx="2057400" cy="5516563"/>
          </a:xfrm>
        </p:spPr>
        <p:txBody>
          <a:bodyPr vert="eaVert"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6553200" y="6248404"/>
            <a:ext cx="2209800" cy="365125"/>
          </a:xfrm>
        </p:spPr>
        <p:txBody>
          <a:bodyPr/>
          <a:lstStyle/>
          <a:p>
            <a:fld id="{844F5DE2-B296-4507-AFDA-C68D4D277656}" type="datetimeFigureOut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57202" y="6248209"/>
            <a:ext cx="5573483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8" name="正方形/長方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9" name="正方形/長方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AF6E9EA3-5B50-4235-9437-1D7408148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83281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タイトルと 4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sz="quarter"/>
          </p:nvPr>
        </p:nvSpPr>
        <p:spPr>
          <a:xfrm>
            <a:off x="228600" y="152400"/>
            <a:ext cx="8783638" cy="685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228600" y="1371602"/>
            <a:ext cx="4286250" cy="25368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quarter" idx="2"/>
          </p:nvPr>
        </p:nvSpPr>
        <p:spPr>
          <a:xfrm>
            <a:off x="4667250" y="1371602"/>
            <a:ext cx="4287838" cy="25368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コンテンツ プレースホルダ 4"/>
          <p:cNvSpPr>
            <a:spLocks noGrp="1"/>
          </p:cNvSpPr>
          <p:nvPr>
            <p:ph sz="quarter" idx="3"/>
          </p:nvPr>
        </p:nvSpPr>
        <p:spPr>
          <a:xfrm>
            <a:off x="228600" y="4060827"/>
            <a:ext cx="4286250" cy="25368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67250" y="4060827"/>
            <a:ext cx="4287838" cy="25368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>
          <a:xfrm>
            <a:off x="34925" y="4445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fld id="{844F5DE2-B296-4507-AFDA-C68D4D277656}" type="datetimeFigureOut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>
          <a:xfrm>
            <a:off x="0" y="6629400"/>
            <a:ext cx="28956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>
          <a:xfrm>
            <a:off x="7924800" y="6629400"/>
            <a:ext cx="1219200" cy="228600"/>
          </a:xfrm>
        </p:spPr>
        <p:txBody>
          <a:bodyPr/>
          <a:lstStyle>
            <a:lvl1pPr>
              <a:defRPr/>
            </a:lvl1pPr>
          </a:lstStyle>
          <a:p>
            <a:fld id="{AF6E9EA3-5B50-4235-9437-1D7408148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2425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3" y="188642"/>
            <a:ext cx="8784976" cy="608167"/>
          </a:xfrm>
        </p:spPr>
        <p:txBody>
          <a:bodyPr>
            <a:normAutofit/>
          </a:bodyPr>
          <a:lstStyle>
            <a:lvl1pPr>
              <a:defRPr sz="2700" b="1"/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 dirty="0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"/>
          </p:nvPr>
        </p:nvSpPr>
        <p:spPr>
          <a:xfrm>
            <a:off x="179513" y="1124744"/>
            <a:ext cx="8784976" cy="5256666"/>
          </a:xfrm>
        </p:spPr>
        <p:txBody>
          <a:bodyPr>
            <a:noAutofit/>
          </a:bodyPr>
          <a:lstStyle>
            <a:lvl1pPr>
              <a:spcBef>
                <a:spcPts val="1350"/>
              </a:spcBef>
              <a:spcAft>
                <a:spcPts val="450"/>
              </a:spcAft>
              <a:defRPr sz="2400"/>
            </a:lvl1pPr>
            <a:lvl2pPr>
              <a:spcAft>
                <a:spcPts val="600"/>
              </a:spcAft>
              <a:defRPr sz="20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800"/>
            </a:lvl4pPr>
            <a:lvl5pPr>
              <a:spcAft>
                <a:spcPts val="600"/>
              </a:spcAft>
              <a:defRPr sz="1800"/>
            </a:lvl5pPr>
          </a:lstStyle>
          <a:p>
            <a:pPr lvl="0" eaLnBrk="1" latinLnBrk="0" hangingPunct="1"/>
            <a:r>
              <a:rPr lang="ja-JP" altLang="en-US" dirty="0"/>
              <a:t>マスター テキストの書式設定</a:t>
            </a:r>
          </a:p>
          <a:p>
            <a:pPr lvl="1" eaLnBrk="1" latinLnBrk="0" hangingPunct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eaLnBrk="1" latinLnBrk="0" hangingPunct="1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eaLnBrk="1" latinLnBrk="0" hangingPunct="1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 eaLnBrk="1" latinLnBrk="0" hangingPunct="1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kumimoji="0" lang="en-US" dirty="0"/>
          </a:p>
        </p:txBody>
      </p:sp>
      <p:sp>
        <p:nvSpPr>
          <p:cNvPr id="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7524329" y="6448347"/>
            <a:ext cx="144016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050">
                <a:solidFill>
                  <a:schemeClr val="tx2"/>
                </a:solidFill>
              </a:defRPr>
            </a:lvl1pPr>
          </a:lstStyle>
          <a:p>
            <a:fld id="{844F5DE2-B296-4507-AFDA-C68D4D277656}" type="datetimeFigureOut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179513" y="6418219"/>
            <a:ext cx="7272808" cy="395059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05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363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371601" y="2743200"/>
            <a:ext cx="7123113" cy="1673225"/>
          </a:xfrm>
        </p:spPr>
        <p:txBody>
          <a:bodyPr anchor="t"/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7" name="正方形/長方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8" name="正方形/長方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9" name="正方形/長方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3300" b="0" cap="none">
                <a:solidFill>
                  <a:srgbClr val="FFFFFF"/>
                </a:solidFill>
              </a:defRPr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12" name="日付プレースホルダー 11"/>
          <p:cNvSpPr>
            <a:spLocks noGrp="1"/>
          </p:cNvSpPr>
          <p:nvPr>
            <p:ph type="dt" sz="half" idx="10"/>
          </p:nvPr>
        </p:nvSpPr>
        <p:spPr>
          <a:xfrm>
            <a:off x="6096000" y="6520357"/>
            <a:ext cx="2667000" cy="365125"/>
          </a:xfrm>
        </p:spPr>
        <p:txBody>
          <a:bodyPr/>
          <a:lstStyle/>
          <a:p>
            <a:fld id="{844F5DE2-B296-4507-AFDA-C68D4D277656}" type="datetimeFigureOut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AF6E9EA3-5B50-4235-9437-1D7408148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フッター プレースホルダー 13"/>
          <p:cNvSpPr>
            <a:spLocks noGrp="1"/>
          </p:cNvSpPr>
          <p:nvPr>
            <p:ph type="ftr" sz="quarter" idx="12"/>
          </p:nvPr>
        </p:nvSpPr>
        <p:spPr>
          <a:xfrm>
            <a:off x="609601" y="6520163"/>
            <a:ext cx="5421083" cy="365125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36445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"/>
          </p:nvPr>
        </p:nvSpPr>
        <p:spPr>
          <a:xfrm>
            <a:off x="609600" y="1589568"/>
            <a:ext cx="3886200" cy="4791843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4844901" y="1589568"/>
            <a:ext cx="3886200" cy="4791843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8" name="日付プレースホルダー 7"/>
          <p:cNvSpPr>
            <a:spLocks noGrp="1"/>
          </p:cNvSpPr>
          <p:nvPr>
            <p:ph type="dt" sz="half" idx="15"/>
          </p:nvPr>
        </p:nvSpPr>
        <p:spPr>
          <a:xfrm>
            <a:off x="6096000" y="6453616"/>
            <a:ext cx="2667000" cy="365125"/>
          </a:xfrm>
        </p:spPr>
        <p:txBody>
          <a:bodyPr rtlCol="0"/>
          <a:lstStyle/>
          <a:p>
            <a:fld id="{844F5DE2-B296-4507-AFDA-C68D4D277656}" type="datetimeFigureOut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F6E9EA3-5B50-4235-9437-1D7408148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フッター プレースホルダー 11"/>
          <p:cNvSpPr>
            <a:spLocks noGrp="1"/>
          </p:cNvSpPr>
          <p:nvPr>
            <p:ph type="ftr" sz="quarter" idx="17"/>
          </p:nvPr>
        </p:nvSpPr>
        <p:spPr>
          <a:xfrm>
            <a:off x="609601" y="6453422"/>
            <a:ext cx="5421083" cy="365125"/>
          </a:xfrm>
        </p:spPr>
        <p:txBody>
          <a:bodyPr rtlCol="0"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0997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94301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13" name="コンテンツ プレースホルダー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94301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15"/>
          </p:nvPr>
        </p:nvSpPr>
        <p:spPr>
          <a:xfrm>
            <a:off x="6096000" y="6448347"/>
            <a:ext cx="2667000" cy="365125"/>
          </a:xfrm>
        </p:spPr>
        <p:txBody>
          <a:bodyPr rtlCol="0"/>
          <a:lstStyle/>
          <a:p>
            <a:fld id="{844F5DE2-B296-4507-AFDA-C68D4D277656}" type="datetimeFigureOut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12" name="スライド番号プレースホルダー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F6E9EA3-5B50-4235-9437-1D7408148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フッター プレースホルダー 13"/>
          <p:cNvSpPr>
            <a:spLocks noGrp="1"/>
          </p:cNvSpPr>
          <p:nvPr>
            <p:ph type="ftr" sz="quarter" idx="17"/>
          </p:nvPr>
        </p:nvSpPr>
        <p:spPr>
          <a:xfrm>
            <a:off x="609601" y="6448153"/>
            <a:ext cx="5421083" cy="365125"/>
          </a:xfrm>
        </p:spPr>
        <p:txBody>
          <a:bodyPr rtlCol="0"/>
          <a:lstStyle/>
          <a:p>
            <a:endParaRPr kumimoji="1" lang="ja-JP" altLang="en-US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15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15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760834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6096000" y="6453616"/>
            <a:ext cx="2667000" cy="365125"/>
          </a:xfrm>
        </p:spPr>
        <p:txBody>
          <a:bodyPr/>
          <a:lstStyle/>
          <a:p>
            <a:fld id="{844F5DE2-B296-4507-AFDA-C68D4D277656}" type="datetimeFigureOut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609601" y="6453422"/>
            <a:ext cx="5421083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F6E9EA3-5B50-4235-9437-1D7408148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8100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5DE2-B296-4507-AFDA-C68D4D277656}" type="datetimeFigureOut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6E9EA3-5B50-4235-9437-1D7408148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9097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3300" b="0"/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5DE2-B296-4507-AFDA-C68D4D277656}" type="datetimeFigureOut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F6E9EA3-5B50-4235-9437-1D7408148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750"/>
              </a:spcAft>
              <a:buNone/>
              <a:defRPr sz="1350"/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94074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275"/>
            </a:lvl1pPr>
            <a:lvl2pPr>
              <a:buFontTx/>
              <a:buNone/>
              <a:defRPr sz="900"/>
            </a:lvl2pPr>
            <a:lvl3pPr>
              <a:buFontTx/>
              <a:buNone/>
              <a:defRPr sz="750"/>
            </a:lvl3pPr>
            <a:lvl4pPr>
              <a:buFontTx/>
              <a:buNone/>
              <a:defRPr sz="675"/>
            </a:lvl4pPr>
            <a:lvl5pPr>
              <a:buFontTx/>
              <a:buNone/>
              <a:defRPr sz="675"/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8" name="正方形/長方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9" name="正方形/長方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0" name="正方形/長方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100" b="0">
                <a:solidFill>
                  <a:srgbClr val="FFFFFF"/>
                </a:solidFill>
              </a:defRPr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11" name="正方形/長方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日付プレースホルダー 11"/>
          <p:cNvSpPr>
            <a:spLocks noGrp="1"/>
          </p:cNvSpPr>
          <p:nvPr>
            <p:ph type="dt" sz="half" idx="10"/>
          </p:nvPr>
        </p:nvSpPr>
        <p:spPr>
          <a:xfrm>
            <a:off x="6248400" y="6248402"/>
            <a:ext cx="2667000" cy="365125"/>
          </a:xfrm>
        </p:spPr>
        <p:txBody>
          <a:bodyPr rtlCol="0"/>
          <a:lstStyle/>
          <a:p>
            <a:fld id="{844F5DE2-B296-4507-AFDA-C68D4D277656}" type="datetimeFigureOut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100"/>
            </a:lvl1pPr>
          </a:lstStyle>
          <a:p>
            <a:fld id="{AF6E9EA3-5B50-4235-9437-1D7408148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フッター プレースホルダー 13"/>
          <p:cNvSpPr>
            <a:spLocks noGrp="1"/>
          </p:cNvSpPr>
          <p:nvPr>
            <p:ph type="ftr" sz="quarter" idx="12"/>
          </p:nvPr>
        </p:nvSpPr>
        <p:spPr>
          <a:xfrm>
            <a:off x="1600200" y="6248208"/>
            <a:ext cx="4572000" cy="365125"/>
          </a:xfrm>
        </p:spPr>
        <p:txBody>
          <a:bodyPr rtlCol="0"/>
          <a:lstStyle/>
          <a:p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2400"/>
            </a:lvl1pPr>
          </a:lstStyle>
          <a:p>
            <a:r>
              <a:rPr kumimoji="0" lang="ja-JP" altLang="en-US"/>
              <a:t>アイコンをクリックして図を追加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190909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179513" y="-27384"/>
            <a:ext cx="8784976" cy="82212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dirty="0"/>
              <a:t>マスター タイトルの書式設定</a:t>
            </a:r>
            <a:endParaRPr kumimoji="0" 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179513" y="1124745"/>
            <a:ext cx="8784976" cy="527562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dirty="0"/>
              <a:t>マスター テキストの書式設定</a:t>
            </a:r>
          </a:p>
          <a:p>
            <a:pPr lvl="1" eaLnBrk="1" latinLnBrk="0" hangingPunct="1"/>
            <a:r>
              <a:rPr kumimoji="0" lang="ja-JP" altLang="en-US" dirty="0"/>
              <a:t>第 </a:t>
            </a:r>
            <a:r>
              <a:rPr kumimoji="0" lang="en-US" altLang="ja-JP" dirty="0"/>
              <a:t>2 </a:t>
            </a:r>
            <a:r>
              <a:rPr kumimoji="0" lang="ja-JP" altLang="en-US" dirty="0"/>
              <a:t>レベル</a:t>
            </a:r>
          </a:p>
          <a:p>
            <a:pPr lvl="2" eaLnBrk="1" latinLnBrk="0" hangingPunct="1"/>
            <a:r>
              <a:rPr kumimoji="0" lang="ja-JP" altLang="en-US" dirty="0"/>
              <a:t>第 </a:t>
            </a:r>
            <a:r>
              <a:rPr kumimoji="0" lang="en-US" altLang="ja-JP" dirty="0"/>
              <a:t>3 </a:t>
            </a:r>
            <a:r>
              <a:rPr kumimoji="0" lang="ja-JP" altLang="en-US" dirty="0"/>
              <a:t>レベル</a:t>
            </a:r>
          </a:p>
          <a:p>
            <a:pPr lvl="3" eaLnBrk="1" latinLnBrk="0" hangingPunct="1"/>
            <a:r>
              <a:rPr kumimoji="0" lang="ja-JP" altLang="en-US" dirty="0"/>
              <a:t>第 </a:t>
            </a:r>
            <a:r>
              <a:rPr kumimoji="0" lang="en-US" altLang="ja-JP" dirty="0"/>
              <a:t>4 </a:t>
            </a:r>
            <a:r>
              <a:rPr kumimoji="0" lang="ja-JP" altLang="en-US" dirty="0"/>
              <a:t>レベル</a:t>
            </a:r>
          </a:p>
          <a:p>
            <a:pPr lvl="4" eaLnBrk="1" latinLnBrk="0" hangingPunct="1"/>
            <a:r>
              <a:rPr kumimoji="0" lang="ja-JP" altLang="en-US" dirty="0"/>
              <a:t>第 </a:t>
            </a:r>
            <a:r>
              <a:rPr kumimoji="0" lang="en-US" altLang="ja-JP" dirty="0"/>
              <a:t>5 </a:t>
            </a:r>
            <a:r>
              <a:rPr kumimoji="0" lang="ja-JP" altLang="en-US" dirty="0"/>
              <a:t>レベル</a:t>
            </a:r>
            <a:endParaRPr kumimoji="0" lang="en-US" dirty="0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7524329" y="6448253"/>
            <a:ext cx="144016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050">
                <a:solidFill>
                  <a:schemeClr val="tx2"/>
                </a:solidFill>
              </a:defRPr>
            </a:lvl1pPr>
          </a:lstStyle>
          <a:p>
            <a:fld id="{844F5DE2-B296-4507-AFDA-C68D4D277656}" type="datetimeFigureOut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179512" y="6448253"/>
            <a:ext cx="7344816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05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 bwMode="white">
          <a:xfrm>
            <a:off x="0" y="764704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8" name="正方形/長方形 7"/>
          <p:cNvSpPr/>
          <p:nvPr/>
        </p:nvSpPr>
        <p:spPr>
          <a:xfrm>
            <a:off x="0" y="8082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9" name="正方形/長方形 8"/>
          <p:cNvSpPr/>
          <p:nvPr/>
        </p:nvSpPr>
        <p:spPr>
          <a:xfrm>
            <a:off x="590550" y="816198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0" y="8082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050" b="1">
                <a:solidFill>
                  <a:srgbClr val="FFFFFF"/>
                </a:solidFill>
              </a:defRPr>
            </a:lvl1pPr>
          </a:lstStyle>
          <a:p>
            <a:fld id="{AF6E9EA3-5B50-4235-9437-1D7408148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0999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1" sz="3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40030" indent="-240030" algn="l" rtl="0" eaLnBrk="1" latinLnBrk="0" hangingPunct="1">
        <a:spcBef>
          <a:spcPts val="1350"/>
        </a:spcBef>
        <a:spcAft>
          <a:spcPts val="450"/>
        </a:spcAft>
        <a:buClr>
          <a:schemeClr val="accent2"/>
        </a:buClr>
        <a:buSzPct val="60000"/>
        <a:buFont typeface="Wingdings"/>
        <a:buChar char="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205740" algn="l" rtl="0" eaLnBrk="1" latinLnBrk="0" hangingPunct="1">
        <a:spcBef>
          <a:spcPts val="413"/>
        </a:spcBef>
        <a:spcAft>
          <a:spcPts val="450"/>
        </a:spcAft>
        <a:buClr>
          <a:schemeClr val="accent1"/>
        </a:buClr>
        <a:buSzPct val="70000"/>
        <a:buFont typeface="Wingdings 2"/>
        <a:buChar char="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1450" algn="l" rtl="0" eaLnBrk="1" latinLnBrk="0" hangingPunct="1">
        <a:spcBef>
          <a:spcPts val="375"/>
        </a:spcBef>
        <a:spcAft>
          <a:spcPts val="450"/>
        </a:spcAft>
        <a:buClr>
          <a:schemeClr val="accent2"/>
        </a:buClr>
        <a:buSzPct val="75000"/>
        <a:buFont typeface="Wingdings"/>
        <a:buChar char="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-171450" algn="l" rtl="0" eaLnBrk="1" latinLnBrk="0" hangingPunct="1">
        <a:spcBef>
          <a:spcPts val="300"/>
        </a:spcBef>
        <a:spcAft>
          <a:spcPts val="450"/>
        </a:spcAft>
        <a:buClr>
          <a:schemeClr val="accent3"/>
        </a:buClr>
        <a:buSzPct val="75000"/>
        <a:buFont typeface="Wingdings"/>
        <a:buChar char="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171450" algn="l" rtl="0" eaLnBrk="1" latinLnBrk="0" hangingPunct="1">
        <a:spcBef>
          <a:spcPts val="300"/>
        </a:spcBef>
        <a:spcAft>
          <a:spcPts val="450"/>
        </a:spcAft>
        <a:buClr>
          <a:schemeClr val="accent4"/>
        </a:buClr>
        <a:buSzPct val="65000"/>
        <a:buFont typeface="Wingdings"/>
        <a:buChar char="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577340" indent="-17145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1" sz="135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7145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1" sz="135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988820" indent="-17145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1" sz="13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7145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1" sz="13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1.png"/><Relationship Id="rId4" Type="http://schemas.openxmlformats.org/officeDocument/2006/relationships/image" Target="../media/image1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1.png"/><Relationship Id="rId4" Type="http://schemas.openxmlformats.org/officeDocument/2006/relationships/image" Target="../media/image13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140.png"/><Relationship Id="rId18" Type="http://schemas.openxmlformats.org/officeDocument/2006/relationships/image" Target="../media/image19.png"/><Relationship Id="rId3" Type="http://schemas.openxmlformats.org/officeDocument/2006/relationships/image" Target="../media/image40.png"/><Relationship Id="rId7" Type="http://schemas.openxmlformats.org/officeDocument/2006/relationships/image" Target="../media/image80.png"/><Relationship Id="rId12" Type="http://schemas.openxmlformats.org/officeDocument/2006/relationships/image" Target="../media/image131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0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120.png"/><Relationship Id="rId5" Type="http://schemas.openxmlformats.org/officeDocument/2006/relationships/image" Target="../media/image60.png"/><Relationship Id="rId15" Type="http://schemas.openxmlformats.org/officeDocument/2006/relationships/image" Target="../media/image160.png"/><Relationship Id="rId10" Type="http://schemas.openxmlformats.org/officeDocument/2006/relationships/image" Target="../media/image110.png"/><Relationship Id="rId19" Type="http://schemas.openxmlformats.org/officeDocument/2006/relationships/image" Target="../media/image20.png"/><Relationship Id="rId4" Type="http://schemas.openxmlformats.org/officeDocument/2006/relationships/image" Target="../media/image50.png"/><Relationship Id="rId9" Type="http://schemas.openxmlformats.org/officeDocument/2006/relationships/image" Target="../media/image100.png"/><Relationship Id="rId14" Type="http://schemas.openxmlformats.org/officeDocument/2006/relationships/image" Target="../media/image15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19.png"/><Relationship Id="rId3" Type="http://schemas.openxmlformats.org/officeDocument/2006/relationships/image" Target="../media/image40.png"/><Relationship Id="rId21" Type="http://schemas.openxmlformats.org/officeDocument/2006/relationships/image" Target="../media/image29.png"/><Relationship Id="rId7" Type="http://schemas.openxmlformats.org/officeDocument/2006/relationships/image" Target="../media/image80.png"/><Relationship Id="rId12" Type="http://schemas.openxmlformats.org/officeDocument/2006/relationships/image" Target="../media/image26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0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25.png"/><Relationship Id="rId24" Type="http://schemas.openxmlformats.org/officeDocument/2006/relationships/image" Target="../media/image32.png"/><Relationship Id="rId5" Type="http://schemas.openxmlformats.org/officeDocument/2006/relationships/image" Target="../media/image60.png"/><Relationship Id="rId15" Type="http://schemas.openxmlformats.org/officeDocument/2006/relationships/image" Target="../media/image160.png"/><Relationship Id="rId23" Type="http://schemas.openxmlformats.org/officeDocument/2006/relationships/image" Target="../media/image31.png"/><Relationship Id="rId10" Type="http://schemas.openxmlformats.org/officeDocument/2006/relationships/image" Target="../media/image24.png"/><Relationship Id="rId19" Type="http://schemas.openxmlformats.org/officeDocument/2006/relationships/image" Target="../media/image20.png"/><Relationship Id="rId4" Type="http://schemas.openxmlformats.org/officeDocument/2006/relationships/image" Target="../media/image50.png"/><Relationship Id="rId9" Type="http://schemas.openxmlformats.org/officeDocument/2006/relationships/image" Target="../media/image23.png"/><Relationship Id="rId14" Type="http://schemas.openxmlformats.org/officeDocument/2006/relationships/image" Target="../media/image150.png"/><Relationship Id="rId22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92F90A-D59B-4D4B-93AB-784E0B323F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中間発表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92066EA-6D95-452C-8D0D-D0E4E76E08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片山・金研究室 </a:t>
            </a:r>
            <a:r>
              <a:rPr kumimoji="1" lang="en-US" altLang="ja-JP" dirty="0"/>
              <a:t>M2 </a:t>
            </a:r>
            <a:r>
              <a:rPr kumimoji="1" lang="ja-JP" altLang="en-US" dirty="0"/>
              <a:t>佐藤</a:t>
            </a:r>
          </a:p>
        </p:txBody>
      </p:sp>
    </p:spTree>
    <p:extLst>
      <p:ext uri="{BB962C8B-B14F-4D97-AF65-F5344CB8AC3E}">
        <p14:creationId xmlns:p14="http://schemas.microsoft.com/office/powerpoint/2010/main" val="1162071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問題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ja-JP" dirty="0"/>
                  <a:t>-</a:t>
                </a:r>
                <a:r>
                  <a:rPr lang="ja-JP" altLang="en-US" dirty="0"/>
                  <a:t>極大独立集合</a:t>
                </a:r>
                <a:r>
                  <a:rPr lang="en-US" altLang="ja-JP" dirty="0"/>
                  <a:t>(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ja-JP" dirty="0"/>
                  <a:t>-Maximal Independent Set,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ja-JP" dirty="0"/>
                  <a:t>-MIS):</a:t>
                </a:r>
                <a:br>
                  <a:rPr lang="en-US" altLang="ja-JP" dirty="0"/>
                </a:br>
                <a:r>
                  <a:rPr lang="ja-JP" altLang="en-US" dirty="0"/>
                  <a:t>独立集合のうち</a:t>
                </a:r>
                <a:r>
                  <a:rPr lang="en-US" altLang="ja-JP" dirty="0"/>
                  <a:t>,</a:t>
                </a:r>
                <a:r>
                  <a:rPr lang="ja-JP" altLang="en-US" dirty="0"/>
                  <a:t>任意の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ja-JP" altLang="en-US" dirty="0"/>
                  <a:t>個の頂点をその集合から取り除いて</a:t>
                </a:r>
                <a:br>
                  <a:rPr lang="en-US" altLang="ja-JP" dirty="0"/>
                </a:br>
                <a:r>
                  <a:rPr lang="ja-JP" altLang="en-US" dirty="0"/>
                  <a:t>独立集合を維持したまま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ja-JP" altLang="en-US" dirty="0"/>
                  <a:t>個の頂点を追加することが</a:t>
                </a:r>
                <a:br>
                  <a:rPr lang="en-US" altLang="ja-JP" dirty="0"/>
                </a:br>
                <a:r>
                  <a:rPr lang="ja-JP" altLang="en-US" dirty="0"/>
                  <a:t>できないもの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39" t="-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9433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問題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ja-JP" dirty="0"/>
                  <a:t>-</a:t>
                </a:r>
                <a:r>
                  <a:rPr lang="ja-JP" altLang="en-US" dirty="0"/>
                  <a:t>極大独立集合</a:t>
                </a:r>
                <a:r>
                  <a:rPr lang="en-US" altLang="ja-JP" dirty="0"/>
                  <a:t>(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ja-JP" dirty="0"/>
                  <a:t>-Maximal Independent Set,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ja-JP" dirty="0"/>
                  <a:t>-MIS):</a:t>
                </a:r>
                <a:br>
                  <a:rPr lang="en-US" altLang="ja-JP" dirty="0"/>
                </a:br>
                <a:r>
                  <a:rPr lang="ja-JP" altLang="en-US" dirty="0"/>
                  <a:t>独立集合のうち</a:t>
                </a:r>
                <a:r>
                  <a:rPr lang="en-US" altLang="ja-JP" dirty="0"/>
                  <a:t>,</a:t>
                </a:r>
                <a:r>
                  <a:rPr lang="ja-JP" altLang="en-US" dirty="0"/>
                  <a:t>任意の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ja-JP" altLang="en-US" dirty="0"/>
                  <a:t>個の頂点をその集合から取り除いて</a:t>
                </a:r>
                <a:br>
                  <a:rPr lang="en-US" altLang="ja-JP" dirty="0"/>
                </a:br>
                <a:r>
                  <a:rPr lang="ja-JP" altLang="en-US" dirty="0"/>
                  <a:t>独立集合を維持したまま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ja-JP" altLang="en-US" dirty="0"/>
                  <a:t>個の頂点を追加することが</a:t>
                </a:r>
                <a:br>
                  <a:rPr lang="en-US" altLang="ja-JP" dirty="0"/>
                </a:br>
                <a:r>
                  <a:rPr lang="ja-JP" altLang="en-US" dirty="0"/>
                  <a:t>できないもの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39" t="-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3EB46A2A-3F2F-4282-AB20-EA18C06AC363}"/>
              </a:ext>
            </a:extLst>
          </p:cNvPr>
          <p:cNvCxnSpPr/>
          <p:nvPr/>
        </p:nvCxnSpPr>
        <p:spPr>
          <a:xfrm>
            <a:off x="995481" y="3442444"/>
            <a:ext cx="7254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E39F340F-1036-46E6-A855-0D5EA7653027}"/>
              </a:ext>
            </a:extLst>
          </p:cNvPr>
          <p:cNvCxnSpPr/>
          <p:nvPr/>
        </p:nvCxnSpPr>
        <p:spPr>
          <a:xfrm>
            <a:off x="1720896" y="3442444"/>
            <a:ext cx="7254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05390847-B8B8-425E-86B1-21642DB6F44E}"/>
              </a:ext>
            </a:extLst>
          </p:cNvPr>
          <p:cNvCxnSpPr/>
          <p:nvPr/>
        </p:nvCxnSpPr>
        <p:spPr>
          <a:xfrm>
            <a:off x="2446311" y="3442444"/>
            <a:ext cx="0" cy="9333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AA7FA8F2-84CD-46E9-819F-6133FF01F9C8}"/>
              </a:ext>
            </a:extLst>
          </p:cNvPr>
          <p:cNvCxnSpPr/>
          <p:nvPr/>
        </p:nvCxnSpPr>
        <p:spPr>
          <a:xfrm>
            <a:off x="1728807" y="4375763"/>
            <a:ext cx="7175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C67E8486-5C33-4023-97E6-6A6020A8B2CB}"/>
              </a:ext>
            </a:extLst>
          </p:cNvPr>
          <p:cNvCxnSpPr/>
          <p:nvPr/>
        </p:nvCxnSpPr>
        <p:spPr>
          <a:xfrm>
            <a:off x="995481" y="4375763"/>
            <a:ext cx="7254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EE7EA74A-9432-4948-8770-B6460C13C561}"/>
              </a:ext>
            </a:extLst>
          </p:cNvPr>
          <p:cNvCxnSpPr/>
          <p:nvPr/>
        </p:nvCxnSpPr>
        <p:spPr>
          <a:xfrm>
            <a:off x="995481" y="3428999"/>
            <a:ext cx="0" cy="9467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D26B862A-4079-4387-A21D-ECA2E6A329D8}"/>
              </a:ext>
            </a:extLst>
          </p:cNvPr>
          <p:cNvCxnSpPr/>
          <p:nvPr/>
        </p:nvCxnSpPr>
        <p:spPr>
          <a:xfrm>
            <a:off x="995481" y="3428999"/>
            <a:ext cx="362707" cy="4993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42C082C5-696A-43CE-BDBE-8538A6549886}"/>
              </a:ext>
            </a:extLst>
          </p:cNvPr>
          <p:cNvCxnSpPr/>
          <p:nvPr/>
        </p:nvCxnSpPr>
        <p:spPr>
          <a:xfrm flipH="1">
            <a:off x="1355521" y="3451903"/>
            <a:ext cx="357464" cy="510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91130DA7-D605-49A0-9DBE-47A1709762DD}"/>
              </a:ext>
            </a:extLst>
          </p:cNvPr>
          <p:cNvCxnSpPr/>
          <p:nvPr/>
        </p:nvCxnSpPr>
        <p:spPr>
          <a:xfrm>
            <a:off x="1355521" y="3896974"/>
            <a:ext cx="72283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486060BD-2B80-467F-B370-1339DD6609CE}"/>
              </a:ext>
            </a:extLst>
          </p:cNvPr>
          <p:cNvCxnSpPr/>
          <p:nvPr/>
        </p:nvCxnSpPr>
        <p:spPr>
          <a:xfrm flipH="1">
            <a:off x="2083603" y="3451903"/>
            <a:ext cx="362708" cy="4504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E2E6B36D-3360-40F3-A86B-5829534E46BC}"/>
              </a:ext>
            </a:extLst>
          </p:cNvPr>
          <p:cNvCxnSpPr/>
          <p:nvPr/>
        </p:nvCxnSpPr>
        <p:spPr>
          <a:xfrm flipV="1">
            <a:off x="987570" y="3917195"/>
            <a:ext cx="381197" cy="4585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E7C9229E-782F-4EB9-9515-AC29EAFC757A}"/>
              </a:ext>
            </a:extLst>
          </p:cNvPr>
          <p:cNvCxnSpPr/>
          <p:nvPr/>
        </p:nvCxnSpPr>
        <p:spPr>
          <a:xfrm>
            <a:off x="1354233" y="3914939"/>
            <a:ext cx="374573" cy="4993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C4A5CDBD-D188-41F2-992D-7218141E69E1}"/>
              </a:ext>
            </a:extLst>
          </p:cNvPr>
          <p:cNvCxnSpPr/>
          <p:nvPr/>
        </p:nvCxnSpPr>
        <p:spPr>
          <a:xfrm flipV="1">
            <a:off x="1720252" y="3902381"/>
            <a:ext cx="373930" cy="5024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>
            <a:extLst>
              <a:ext uri="{FF2B5EF4-FFF2-40B4-BE49-F238E27FC236}">
                <a16:creationId xmlns:a16="http://schemas.microsoft.com/office/drawing/2014/main" id="{7FF2F99C-F390-4D1C-B62F-58520B7FA87C}"/>
              </a:ext>
            </a:extLst>
          </p:cNvPr>
          <p:cNvSpPr/>
          <p:nvPr/>
        </p:nvSpPr>
        <p:spPr>
          <a:xfrm>
            <a:off x="2266291" y="3267136"/>
            <a:ext cx="360040" cy="350617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58C3C824-66A8-429C-BE91-4F57CB0C1DEF}"/>
              </a:ext>
            </a:extLst>
          </p:cNvPr>
          <p:cNvSpPr/>
          <p:nvPr/>
        </p:nvSpPr>
        <p:spPr>
          <a:xfrm>
            <a:off x="1906251" y="3733796"/>
            <a:ext cx="360040" cy="3506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385A7F14-6825-472D-9F9D-DCEAB0698DB2}"/>
              </a:ext>
            </a:extLst>
          </p:cNvPr>
          <p:cNvSpPr/>
          <p:nvPr/>
        </p:nvSpPr>
        <p:spPr>
          <a:xfrm>
            <a:off x="2266291" y="4200456"/>
            <a:ext cx="360040" cy="3506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8652B568-6C1A-4FBD-B578-88E683CAA682}"/>
              </a:ext>
            </a:extLst>
          </p:cNvPr>
          <p:cNvSpPr/>
          <p:nvPr/>
        </p:nvSpPr>
        <p:spPr>
          <a:xfrm>
            <a:off x="815461" y="4206655"/>
            <a:ext cx="360040" cy="3506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78FE27E3-E7F9-4B15-8DC3-15968D787DDC}"/>
              </a:ext>
            </a:extLst>
          </p:cNvPr>
          <p:cNvSpPr/>
          <p:nvPr/>
        </p:nvSpPr>
        <p:spPr>
          <a:xfrm>
            <a:off x="1180836" y="3753076"/>
            <a:ext cx="360040" cy="350617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EA74CCC1-733E-4382-B1DD-EB4094673A70}"/>
              </a:ext>
            </a:extLst>
          </p:cNvPr>
          <p:cNvSpPr/>
          <p:nvPr/>
        </p:nvSpPr>
        <p:spPr>
          <a:xfrm>
            <a:off x="1540876" y="3267136"/>
            <a:ext cx="360040" cy="3506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C444319D-0B4C-4BE3-A4C0-6731CB0BD51F}"/>
              </a:ext>
            </a:extLst>
          </p:cNvPr>
          <p:cNvCxnSpPr/>
          <p:nvPr/>
        </p:nvCxnSpPr>
        <p:spPr>
          <a:xfrm>
            <a:off x="4069214" y="3436244"/>
            <a:ext cx="7254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CB3F9B94-C6B2-4F55-8527-884D11C121D4}"/>
              </a:ext>
            </a:extLst>
          </p:cNvPr>
          <p:cNvCxnSpPr/>
          <p:nvPr/>
        </p:nvCxnSpPr>
        <p:spPr>
          <a:xfrm>
            <a:off x="4794629" y="3436244"/>
            <a:ext cx="7254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51035746-69D9-48F8-B0FA-AA489AA25A02}"/>
              </a:ext>
            </a:extLst>
          </p:cNvPr>
          <p:cNvCxnSpPr/>
          <p:nvPr/>
        </p:nvCxnSpPr>
        <p:spPr>
          <a:xfrm>
            <a:off x="5520044" y="3436244"/>
            <a:ext cx="0" cy="9333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A2649E1B-BDA0-4549-9699-1AC41A3F754B}"/>
              </a:ext>
            </a:extLst>
          </p:cNvPr>
          <p:cNvCxnSpPr/>
          <p:nvPr/>
        </p:nvCxnSpPr>
        <p:spPr>
          <a:xfrm>
            <a:off x="4802540" y="4369563"/>
            <a:ext cx="7175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838920F5-10BF-413E-BCB2-B185792C28E8}"/>
              </a:ext>
            </a:extLst>
          </p:cNvPr>
          <p:cNvCxnSpPr/>
          <p:nvPr/>
        </p:nvCxnSpPr>
        <p:spPr>
          <a:xfrm>
            <a:off x="4069214" y="4369563"/>
            <a:ext cx="7254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CCEA171B-E44B-41ED-A2B5-8DF798A33CA2}"/>
              </a:ext>
            </a:extLst>
          </p:cNvPr>
          <p:cNvCxnSpPr/>
          <p:nvPr/>
        </p:nvCxnSpPr>
        <p:spPr>
          <a:xfrm>
            <a:off x="4069214" y="3422799"/>
            <a:ext cx="0" cy="9467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1CEA57E0-08C8-4855-AAD5-AD8DFB350B93}"/>
              </a:ext>
            </a:extLst>
          </p:cNvPr>
          <p:cNvCxnSpPr/>
          <p:nvPr/>
        </p:nvCxnSpPr>
        <p:spPr>
          <a:xfrm>
            <a:off x="4069214" y="3422799"/>
            <a:ext cx="362707" cy="4993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9B466301-8DE6-4A88-92F4-0EB65F7295A8}"/>
              </a:ext>
            </a:extLst>
          </p:cNvPr>
          <p:cNvCxnSpPr/>
          <p:nvPr/>
        </p:nvCxnSpPr>
        <p:spPr>
          <a:xfrm flipH="1">
            <a:off x="4429254" y="3445703"/>
            <a:ext cx="357464" cy="510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EF033C43-375D-4684-B599-06AE2EDCFFB8}"/>
              </a:ext>
            </a:extLst>
          </p:cNvPr>
          <p:cNvCxnSpPr/>
          <p:nvPr/>
        </p:nvCxnSpPr>
        <p:spPr>
          <a:xfrm>
            <a:off x="4429254" y="3890774"/>
            <a:ext cx="72283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7F6011C7-9341-4688-AEE2-BB1B6768674E}"/>
              </a:ext>
            </a:extLst>
          </p:cNvPr>
          <p:cNvCxnSpPr/>
          <p:nvPr/>
        </p:nvCxnSpPr>
        <p:spPr>
          <a:xfrm flipH="1">
            <a:off x="5157336" y="3445703"/>
            <a:ext cx="362708" cy="4504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2C55456D-FB1F-4004-BF80-A7730DDFA6DC}"/>
              </a:ext>
            </a:extLst>
          </p:cNvPr>
          <p:cNvCxnSpPr/>
          <p:nvPr/>
        </p:nvCxnSpPr>
        <p:spPr>
          <a:xfrm flipV="1">
            <a:off x="4061303" y="3910995"/>
            <a:ext cx="381197" cy="4585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F0C89471-7E8B-48C3-94F0-56EE310D1489}"/>
              </a:ext>
            </a:extLst>
          </p:cNvPr>
          <p:cNvCxnSpPr/>
          <p:nvPr/>
        </p:nvCxnSpPr>
        <p:spPr>
          <a:xfrm>
            <a:off x="4427966" y="3908739"/>
            <a:ext cx="374573" cy="4993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9FB2BF55-1967-4C2C-B2F0-7A680855DA46}"/>
              </a:ext>
            </a:extLst>
          </p:cNvPr>
          <p:cNvCxnSpPr/>
          <p:nvPr/>
        </p:nvCxnSpPr>
        <p:spPr>
          <a:xfrm flipV="1">
            <a:off x="4793985" y="3896181"/>
            <a:ext cx="373930" cy="5024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楕円 53">
            <a:extLst>
              <a:ext uri="{FF2B5EF4-FFF2-40B4-BE49-F238E27FC236}">
                <a16:creationId xmlns:a16="http://schemas.microsoft.com/office/drawing/2014/main" id="{82DA1F05-45F9-4392-9E3B-5A6EF07F2CFF}"/>
              </a:ext>
            </a:extLst>
          </p:cNvPr>
          <p:cNvSpPr/>
          <p:nvPr/>
        </p:nvSpPr>
        <p:spPr>
          <a:xfrm>
            <a:off x="3889194" y="3247491"/>
            <a:ext cx="360040" cy="3506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111FA559-5F7C-4324-9311-1D5779A8A2B9}"/>
              </a:ext>
            </a:extLst>
          </p:cNvPr>
          <p:cNvSpPr/>
          <p:nvPr/>
        </p:nvSpPr>
        <p:spPr>
          <a:xfrm>
            <a:off x="5340024" y="3260936"/>
            <a:ext cx="360040" cy="350617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id="{20FB67B7-579E-47CE-8C5E-612040B131B3}"/>
              </a:ext>
            </a:extLst>
          </p:cNvPr>
          <p:cNvSpPr/>
          <p:nvPr/>
        </p:nvSpPr>
        <p:spPr>
          <a:xfrm>
            <a:off x="4979984" y="3727596"/>
            <a:ext cx="360040" cy="3506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5214FB0E-EEC7-4943-A2F8-77BAB4C50641}"/>
              </a:ext>
            </a:extLst>
          </p:cNvPr>
          <p:cNvSpPr/>
          <p:nvPr/>
        </p:nvSpPr>
        <p:spPr>
          <a:xfrm>
            <a:off x="4622520" y="4194255"/>
            <a:ext cx="360040" cy="3506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58" name="楕円 57">
            <a:extLst>
              <a:ext uri="{FF2B5EF4-FFF2-40B4-BE49-F238E27FC236}">
                <a16:creationId xmlns:a16="http://schemas.microsoft.com/office/drawing/2014/main" id="{3EAC34AC-00A6-4091-99DA-A142938172CB}"/>
              </a:ext>
            </a:extLst>
          </p:cNvPr>
          <p:cNvSpPr/>
          <p:nvPr/>
        </p:nvSpPr>
        <p:spPr>
          <a:xfrm>
            <a:off x="5340024" y="4194256"/>
            <a:ext cx="360040" cy="3506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99090D99-5B01-4AF5-983C-ECD27E37ED10}"/>
              </a:ext>
            </a:extLst>
          </p:cNvPr>
          <p:cNvSpPr/>
          <p:nvPr/>
        </p:nvSpPr>
        <p:spPr>
          <a:xfrm>
            <a:off x="3889194" y="4200455"/>
            <a:ext cx="360040" cy="3506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3D1F5DEC-29F7-4B2A-8B74-0472B84D3594}"/>
              </a:ext>
            </a:extLst>
          </p:cNvPr>
          <p:cNvSpPr/>
          <p:nvPr/>
        </p:nvSpPr>
        <p:spPr>
          <a:xfrm>
            <a:off x="4254569" y="3746876"/>
            <a:ext cx="360040" cy="350617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61" name="楕円 60">
            <a:extLst>
              <a:ext uri="{FF2B5EF4-FFF2-40B4-BE49-F238E27FC236}">
                <a16:creationId xmlns:a16="http://schemas.microsoft.com/office/drawing/2014/main" id="{21FDE5E6-3816-4EC4-826D-A60AA28CFED2}"/>
              </a:ext>
            </a:extLst>
          </p:cNvPr>
          <p:cNvSpPr/>
          <p:nvPr/>
        </p:nvSpPr>
        <p:spPr>
          <a:xfrm>
            <a:off x="4614609" y="3260936"/>
            <a:ext cx="360040" cy="3506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63" name="フリーフォーム: 図形 62">
            <a:extLst>
              <a:ext uri="{FF2B5EF4-FFF2-40B4-BE49-F238E27FC236}">
                <a16:creationId xmlns:a16="http://schemas.microsoft.com/office/drawing/2014/main" id="{9EB17D00-C9EE-45C3-848E-AC5E093CB7BD}"/>
              </a:ext>
            </a:extLst>
          </p:cNvPr>
          <p:cNvSpPr/>
          <p:nvPr/>
        </p:nvSpPr>
        <p:spPr>
          <a:xfrm>
            <a:off x="601617" y="3433482"/>
            <a:ext cx="1155465" cy="1406842"/>
          </a:xfrm>
          <a:custGeom>
            <a:avLst/>
            <a:gdLst>
              <a:gd name="connsiteX0" fmla="*/ 393465 w 1155465"/>
              <a:gd name="connsiteY0" fmla="*/ 0 h 1406842"/>
              <a:gd name="connsiteX1" fmla="*/ 34877 w 1155465"/>
              <a:gd name="connsiteY1" fmla="*/ 1362636 h 1406842"/>
              <a:gd name="connsiteX2" fmla="*/ 1155465 w 1155465"/>
              <a:gd name="connsiteY2" fmla="*/ 941294 h 1406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5465" h="1406842">
                <a:moveTo>
                  <a:pt x="393465" y="0"/>
                </a:moveTo>
                <a:cubicBezTo>
                  <a:pt x="150671" y="602877"/>
                  <a:pt x="-92123" y="1205754"/>
                  <a:pt x="34877" y="1362636"/>
                </a:cubicBezTo>
                <a:cubicBezTo>
                  <a:pt x="161877" y="1519518"/>
                  <a:pt x="658671" y="1230406"/>
                  <a:pt x="1155465" y="941294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AD792F6D-FB5E-4DAF-9925-8EF3DCBF511C}"/>
              </a:ext>
            </a:extLst>
          </p:cNvPr>
          <p:cNvSpPr/>
          <p:nvPr/>
        </p:nvSpPr>
        <p:spPr>
          <a:xfrm>
            <a:off x="815461" y="3253691"/>
            <a:ext cx="360040" cy="3506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11DDF656-6D5C-4269-BAF7-4117B233E71C}"/>
              </a:ext>
            </a:extLst>
          </p:cNvPr>
          <p:cNvSpPr/>
          <p:nvPr/>
        </p:nvSpPr>
        <p:spPr>
          <a:xfrm>
            <a:off x="1548787" y="4200455"/>
            <a:ext cx="360040" cy="3506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081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問題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ja-JP" dirty="0"/>
                  <a:t>-</a:t>
                </a:r>
                <a:r>
                  <a:rPr lang="ja-JP" altLang="en-US" dirty="0"/>
                  <a:t>極大独立集合</a:t>
                </a:r>
                <a:r>
                  <a:rPr lang="en-US" altLang="ja-JP" dirty="0"/>
                  <a:t>(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ja-JP" dirty="0"/>
                  <a:t>-Maximal Independent Set,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ja-JP" dirty="0"/>
                  <a:t>-MIS):</a:t>
                </a:r>
                <a:br>
                  <a:rPr lang="en-US" altLang="ja-JP" dirty="0"/>
                </a:br>
                <a:r>
                  <a:rPr lang="ja-JP" altLang="en-US" dirty="0"/>
                  <a:t>独立集合のうち</a:t>
                </a:r>
                <a:r>
                  <a:rPr lang="en-US" altLang="ja-JP" dirty="0"/>
                  <a:t>,</a:t>
                </a:r>
                <a:r>
                  <a:rPr lang="ja-JP" altLang="en-US" dirty="0"/>
                  <a:t>任意の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ja-JP" altLang="en-US" dirty="0"/>
                  <a:t>個の頂点をその集合から取り除いて</a:t>
                </a:r>
                <a:br>
                  <a:rPr lang="en-US" altLang="ja-JP" dirty="0"/>
                </a:br>
                <a:r>
                  <a:rPr lang="ja-JP" altLang="en-US" dirty="0"/>
                  <a:t>独立集合を維持したまま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ja-JP" altLang="en-US" dirty="0"/>
                  <a:t>個の頂点を追加することが</a:t>
                </a:r>
                <a:br>
                  <a:rPr lang="en-US" altLang="ja-JP" dirty="0"/>
                </a:br>
                <a:r>
                  <a:rPr lang="ja-JP" altLang="en-US" dirty="0"/>
                  <a:t>できないもの</a:t>
                </a:r>
                <a:endParaRPr lang="en-US" altLang="ja-JP" dirty="0"/>
              </a:p>
              <a:p>
                <a:endParaRPr lang="en-US" altLang="ja-JP" dirty="0"/>
              </a:p>
              <a:p>
                <a:endParaRPr lang="en-US" altLang="ja-JP" dirty="0"/>
              </a:p>
              <a:p>
                <a:endParaRPr lang="en-US" altLang="ja-JP" dirty="0"/>
              </a:p>
              <a:p>
                <a:endParaRPr lang="en-US" altLang="ja-JP" dirty="0"/>
              </a:p>
              <a:p>
                <a:endParaRPr lang="en-US" altLang="ja-JP" dirty="0"/>
              </a:p>
              <a:p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ja-JP" dirty="0"/>
                  <a:t>-MIS</a:t>
                </a:r>
                <a:r>
                  <a:rPr lang="ja-JP" altLang="en-US" dirty="0"/>
                  <a:t>問題は集中型アルゴリズムで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ja-JP" altLang="en-US" dirty="0"/>
                  <a:t>の多項式時間で</a:t>
                </a:r>
                <a:br>
                  <a:rPr lang="en-US" altLang="ja-JP" dirty="0"/>
                </a:br>
                <a:r>
                  <a:rPr lang="ja-JP" altLang="en-US" dirty="0"/>
                  <a:t>解くことができる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39" t="-696" b="-85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3EB46A2A-3F2F-4282-AB20-EA18C06AC363}"/>
              </a:ext>
            </a:extLst>
          </p:cNvPr>
          <p:cNvCxnSpPr/>
          <p:nvPr/>
        </p:nvCxnSpPr>
        <p:spPr>
          <a:xfrm>
            <a:off x="995481" y="3442444"/>
            <a:ext cx="7254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E39F340F-1036-46E6-A855-0D5EA7653027}"/>
              </a:ext>
            </a:extLst>
          </p:cNvPr>
          <p:cNvCxnSpPr/>
          <p:nvPr/>
        </p:nvCxnSpPr>
        <p:spPr>
          <a:xfrm>
            <a:off x="1720896" y="3442444"/>
            <a:ext cx="7254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05390847-B8B8-425E-86B1-21642DB6F44E}"/>
              </a:ext>
            </a:extLst>
          </p:cNvPr>
          <p:cNvCxnSpPr/>
          <p:nvPr/>
        </p:nvCxnSpPr>
        <p:spPr>
          <a:xfrm>
            <a:off x="2446311" y="3442444"/>
            <a:ext cx="0" cy="9333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AA7FA8F2-84CD-46E9-819F-6133FF01F9C8}"/>
              </a:ext>
            </a:extLst>
          </p:cNvPr>
          <p:cNvCxnSpPr/>
          <p:nvPr/>
        </p:nvCxnSpPr>
        <p:spPr>
          <a:xfrm>
            <a:off x="1728807" y="4375763"/>
            <a:ext cx="7175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C67E8486-5C33-4023-97E6-6A6020A8B2CB}"/>
              </a:ext>
            </a:extLst>
          </p:cNvPr>
          <p:cNvCxnSpPr/>
          <p:nvPr/>
        </p:nvCxnSpPr>
        <p:spPr>
          <a:xfrm>
            <a:off x="995481" y="4375763"/>
            <a:ext cx="7254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EE7EA74A-9432-4948-8770-B6460C13C561}"/>
              </a:ext>
            </a:extLst>
          </p:cNvPr>
          <p:cNvCxnSpPr/>
          <p:nvPr/>
        </p:nvCxnSpPr>
        <p:spPr>
          <a:xfrm>
            <a:off x="995481" y="3428999"/>
            <a:ext cx="0" cy="9467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D26B862A-4079-4387-A21D-ECA2E6A329D8}"/>
              </a:ext>
            </a:extLst>
          </p:cNvPr>
          <p:cNvCxnSpPr/>
          <p:nvPr/>
        </p:nvCxnSpPr>
        <p:spPr>
          <a:xfrm>
            <a:off x="995481" y="3428999"/>
            <a:ext cx="362707" cy="4993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42C082C5-696A-43CE-BDBE-8538A6549886}"/>
              </a:ext>
            </a:extLst>
          </p:cNvPr>
          <p:cNvCxnSpPr/>
          <p:nvPr/>
        </p:nvCxnSpPr>
        <p:spPr>
          <a:xfrm flipH="1">
            <a:off x="1355521" y="3451903"/>
            <a:ext cx="357464" cy="510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91130DA7-D605-49A0-9DBE-47A1709762DD}"/>
              </a:ext>
            </a:extLst>
          </p:cNvPr>
          <p:cNvCxnSpPr/>
          <p:nvPr/>
        </p:nvCxnSpPr>
        <p:spPr>
          <a:xfrm>
            <a:off x="1355521" y="3896974"/>
            <a:ext cx="72283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486060BD-2B80-467F-B370-1339DD6609CE}"/>
              </a:ext>
            </a:extLst>
          </p:cNvPr>
          <p:cNvCxnSpPr/>
          <p:nvPr/>
        </p:nvCxnSpPr>
        <p:spPr>
          <a:xfrm flipH="1">
            <a:off x="2083603" y="3451903"/>
            <a:ext cx="362708" cy="4504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E2E6B36D-3360-40F3-A86B-5829534E46BC}"/>
              </a:ext>
            </a:extLst>
          </p:cNvPr>
          <p:cNvCxnSpPr/>
          <p:nvPr/>
        </p:nvCxnSpPr>
        <p:spPr>
          <a:xfrm flipV="1">
            <a:off x="987570" y="3917195"/>
            <a:ext cx="381197" cy="4585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E7C9229E-782F-4EB9-9515-AC29EAFC757A}"/>
              </a:ext>
            </a:extLst>
          </p:cNvPr>
          <p:cNvCxnSpPr/>
          <p:nvPr/>
        </p:nvCxnSpPr>
        <p:spPr>
          <a:xfrm>
            <a:off x="1354233" y="3914939"/>
            <a:ext cx="374573" cy="4993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C4A5CDBD-D188-41F2-992D-7218141E69E1}"/>
              </a:ext>
            </a:extLst>
          </p:cNvPr>
          <p:cNvCxnSpPr/>
          <p:nvPr/>
        </p:nvCxnSpPr>
        <p:spPr>
          <a:xfrm flipV="1">
            <a:off x="1720252" y="3902381"/>
            <a:ext cx="373930" cy="5024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>
            <a:extLst>
              <a:ext uri="{FF2B5EF4-FFF2-40B4-BE49-F238E27FC236}">
                <a16:creationId xmlns:a16="http://schemas.microsoft.com/office/drawing/2014/main" id="{7FF2F99C-F390-4D1C-B62F-58520B7FA87C}"/>
              </a:ext>
            </a:extLst>
          </p:cNvPr>
          <p:cNvSpPr/>
          <p:nvPr/>
        </p:nvSpPr>
        <p:spPr>
          <a:xfrm>
            <a:off x="2266291" y="3267136"/>
            <a:ext cx="360040" cy="350617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58C3C824-66A8-429C-BE91-4F57CB0C1DEF}"/>
              </a:ext>
            </a:extLst>
          </p:cNvPr>
          <p:cNvSpPr/>
          <p:nvPr/>
        </p:nvSpPr>
        <p:spPr>
          <a:xfrm>
            <a:off x="1906251" y="3733796"/>
            <a:ext cx="360040" cy="3506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385A7F14-6825-472D-9F9D-DCEAB0698DB2}"/>
              </a:ext>
            </a:extLst>
          </p:cNvPr>
          <p:cNvSpPr/>
          <p:nvPr/>
        </p:nvSpPr>
        <p:spPr>
          <a:xfrm>
            <a:off x="2266291" y="4200456"/>
            <a:ext cx="360040" cy="3506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8652B568-6C1A-4FBD-B578-88E683CAA682}"/>
              </a:ext>
            </a:extLst>
          </p:cNvPr>
          <p:cNvSpPr/>
          <p:nvPr/>
        </p:nvSpPr>
        <p:spPr>
          <a:xfrm>
            <a:off x="815461" y="4206655"/>
            <a:ext cx="360040" cy="3506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78FE27E3-E7F9-4B15-8DC3-15968D787DDC}"/>
              </a:ext>
            </a:extLst>
          </p:cNvPr>
          <p:cNvSpPr/>
          <p:nvPr/>
        </p:nvSpPr>
        <p:spPr>
          <a:xfrm>
            <a:off x="1180836" y="3753076"/>
            <a:ext cx="360040" cy="350617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EA74CCC1-733E-4382-B1DD-EB4094673A70}"/>
              </a:ext>
            </a:extLst>
          </p:cNvPr>
          <p:cNvSpPr/>
          <p:nvPr/>
        </p:nvSpPr>
        <p:spPr>
          <a:xfrm>
            <a:off x="1540876" y="3267136"/>
            <a:ext cx="360040" cy="3506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C444319D-0B4C-4BE3-A4C0-6731CB0BD51F}"/>
              </a:ext>
            </a:extLst>
          </p:cNvPr>
          <p:cNvCxnSpPr/>
          <p:nvPr/>
        </p:nvCxnSpPr>
        <p:spPr>
          <a:xfrm>
            <a:off x="4069214" y="3436244"/>
            <a:ext cx="7254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CB3F9B94-C6B2-4F55-8527-884D11C121D4}"/>
              </a:ext>
            </a:extLst>
          </p:cNvPr>
          <p:cNvCxnSpPr/>
          <p:nvPr/>
        </p:nvCxnSpPr>
        <p:spPr>
          <a:xfrm>
            <a:off x="4794629" y="3436244"/>
            <a:ext cx="7254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51035746-69D9-48F8-B0FA-AA489AA25A02}"/>
              </a:ext>
            </a:extLst>
          </p:cNvPr>
          <p:cNvCxnSpPr/>
          <p:nvPr/>
        </p:nvCxnSpPr>
        <p:spPr>
          <a:xfrm>
            <a:off x="5520044" y="3436244"/>
            <a:ext cx="0" cy="9333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A2649E1B-BDA0-4549-9699-1AC41A3F754B}"/>
              </a:ext>
            </a:extLst>
          </p:cNvPr>
          <p:cNvCxnSpPr/>
          <p:nvPr/>
        </p:nvCxnSpPr>
        <p:spPr>
          <a:xfrm>
            <a:off x="4802540" y="4369563"/>
            <a:ext cx="7175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838920F5-10BF-413E-BCB2-B185792C28E8}"/>
              </a:ext>
            </a:extLst>
          </p:cNvPr>
          <p:cNvCxnSpPr/>
          <p:nvPr/>
        </p:nvCxnSpPr>
        <p:spPr>
          <a:xfrm>
            <a:off x="4069214" y="4369563"/>
            <a:ext cx="7254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CCEA171B-E44B-41ED-A2B5-8DF798A33CA2}"/>
              </a:ext>
            </a:extLst>
          </p:cNvPr>
          <p:cNvCxnSpPr/>
          <p:nvPr/>
        </p:nvCxnSpPr>
        <p:spPr>
          <a:xfrm>
            <a:off x="4069214" y="3422799"/>
            <a:ext cx="0" cy="9467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1CEA57E0-08C8-4855-AAD5-AD8DFB350B93}"/>
              </a:ext>
            </a:extLst>
          </p:cNvPr>
          <p:cNvCxnSpPr/>
          <p:nvPr/>
        </p:nvCxnSpPr>
        <p:spPr>
          <a:xfrm>
            <a:off x="4069214" y="3422799"/>
            <a:ext cx="362707" cy="4993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9B466301-8DE6-4A88-92F4-0EB65F7295A8}"/>
              </a:ext>
            </a:extLst>
          </p:cNvPr>
          <p:cNvCxnSpPr/>
          <p:nvPr/>
        </p:nvCxnSpPr>
        <p:spPr>
          <a:xfrm flipH="1">
            <a:off x="4429254" y="3445703"/>
            <a:ext cx="357464" cy="510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EF033C43-375D-4684-B599-06AE2EDCFFB8}"/>
              </a:ext>
            </a:extLst>
          </p:cNvPr>
          <p:cNvCxnSpPr/>
          <p:nvPr/>
        </p:nvCxnSpPr>
        <p:spPr>
          <a:xfrm>
            <a:off x="4429254" y="3890774"/>
            <a:ext cx="72283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7F6011C7-9341-4688-AEE2-BB1B6768674E}"/>
              </a:ext>
            </a:extLst>
          </p:cNvPr>
          <p:cNvCxnSpPr/>
          <p:nvPr/>
        </p:nvCxnSpPr>
        <p:spPr>
          <a:xfrm flipH="1">
            <a:off x="5157336" y="3445703"/>
            <a:ext cx="362708" cy="4504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2C55456D-FB1F-4004-BF80-A7730DDFA6DC}"/>
              </a:ext>
            </a:extLst>
          </p:cNvPr>
          <p:cNvCxnSpPr/>
          <p:nvPr/>
        </p:nvCxnSpPr>
        <p:spPr>
          <a:xfrm flipV="1">
            <a:off x="4061303" y="3910995"/>
            <a:ext cx="381197" cy="4585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F0C89471-7E8B-48C3-94F0-56EE310D1489}"/>
              </a:ext>
            </a:extLst>
          </p:cNvPr>
          <p:cNvCxnSpPr/>
          <p:nvPr/>
        </p:nvCxnSpPr>
        <p:spPr>
          <a:xfrm>
            <a:off x="4427966" y="3908739"/>
            <a:ext cx="374573" cy="4993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9FB2BF55-1967-4C2C-B2F0-7A680855DA46}"/>
              </a:ext>
            </a:extLst>
          </p:cNvPr>
          <p:cNvCxnSpPr/>
          <p:nvPr/>
        </p:nvCxnSpPr>
        <p:spPr>
          <a:xfrm flipV="1">
            <a:off x="4793985" y="3896181"/>
            <a:ext cx="373930" cy="5024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楕円 53">
            <a:extLst>
              <a:ext uri="{FF2B5EF4-FFF2-40B4-BE49-F238E27FC236}">
                <a16:creationId xmlns:a16="http://schemas.microsoft.com/office/drawing/2014/main" id="{82DA1F05-45F9-4392-9E3B-5A6EF07F2CFF}"/>
              </a:ext>
            </a:extLst>
          </p:cNvPr>
          <p:cNvSpPr/>
          <p:nvPr/>
        </p:nvSpPr>
        <p:spPr>
          <a:xfrm>
            <a:off x="3889194" y="3247491"/>
            <a:ext cx="360040" cy="3506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111FA559-5F7C-4324-9311-1D5779A8A2B9}"/>
              </a:ext>
            </a:extLst>
          </p:cNvPr>
          <p:cNvSpPr/>
          <p:nvPr/>
        </p:nvSpPr>
        <p:spPr>
          <a:xfrm>
            <a:off x="5340024" y="3260936"/>
            <a:ext cx="360040" cy="350617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id="{20FB67B7-579E-47CE-8C5E-612040B131B3}"/>
              </a:ext>
            </a:extLst>
          </p:cNvPr>
          <p:cNvSpPr/>
          <p:nvPr/>
        </p:nvSpPr>
        <p:spPr>
          <a:xfrm>
            <a:off x="4979984" y="3727596"/>
            <a:ext cx="360040" cy="3506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5214FB0E-EEC7-4943-A2F8-77BAB4C50641}"/>
              </a:ext>
            </a:extLst>
          </p:cNvPr>
          <p:cNvSpPr/>
          <p:nvPr/>
        </p:nvSpPr>
        <p:spPr>
          <a:xfrm>
            <a:off x="4622520" y="4194255"/>
            <a:ext cx="360040" cy="3506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58" name="楕円 57">
            <a:extLst>
              <a:ext uri="{FF2B5EF4-FFF2-40B4-BE49-F238E27FC236}">
                <a16:creationId xmlns:a16="http://schemas.microsoft.com/office/drawing/2014/main" id="{3EAC34AC-00A6-4091-99DA-A142938172CB}"/>
              </a:ext>
            </a:extLst>
          </p:cNvPr>
          <p:cNvSpPr/>
          <p:nvPr/>
        </p:nvSpPr>
        <p:spPr>
          <a:xfrm>
            <a:off x="5340024" y="4194256"/>
            <a:ext cx="360040" cy="3506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99090D99-5B01-4AF5-983C-ECD27E37ED10}"/>
              </a:ext>
            </a:extLst>
          </p:cNvPr>
          <p:cNvSpPr/>
          <p:nvPr/>
        </p:nvSpPr>
        <p:spPr>
          <a:xfrm>
            <a:off x="3889194" y="4200455"/>
            <a:ext cx="360040" cy="3506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3D1F5DEC-29F7-4B2A-8B74-0472B84D3594}"/>
              </a:ext>
            </a:extLst>
          </p:cNvPr>
          <p:cNvSpPr/>
          <p:nvPr/>
        </p:nvSpPr>
        <p:spPr>
          <a:xfrm>
            <a:off x="4254569" y="3746876"/>
            <a:ext cx="360040" cy="350617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61" name="楕円 60">
            <a:extLst>
              <a:ext uri="{FF2B5EF4-FFF2-40B4-BE49-F238E27FC236}">
                <a16:creationId xmlns:a16="http://schemas.microsoft.com/office/drawing/2014/main" id="{21FDE5E6-3816-4EC4-826D-A60AA28CFED2}"/>
              </a:ext>
            </a:extLst>
          </p:cNvPr>
          <p:cNvSpPr/>
          <p:nvPr/>
        </p:nvSpPr>
        <p:spPr>
          <a:xfrm>
            <a:off x="4614609" y="3260936"/>
            <a:ext cx="360040" cy="3506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63" name="フリーフォーム: 図形 62">
            <a:extLst>
              <a:ext uri="{FF2B5EF4-FFF2-40B4-BE49-F238E27FC236}">
                <a16:creationId xmlns:a16="http://schemas.microsoft.com/office/drawing/2014/main" id="{9EB17D00-C9EE-45C3-848E-AC5E093CB7BD}"/>
              </a:ext>
            </a:extLst>
          </p:cNvPr>
          <p:cNvSpPr/>
          <p:nvPr/>
        </p:nvSpPr>
        <p:spPr>
          <a:xfrm>
            <a:off x="601617" y="3433482"/>
            <a:ext cx="1155465" cy="1406842"/>
          </a:xfrm>
          <a:custGeom>
            <a:avLst/>
            <a:gdLst>
              <a:gd name="connsiteX0" fmla="*/ 393465 w 1155465"/>
              <a:gd name="connsiteY0" fmla="*/ 0 h 1406842"/>
              <a:gd name="connsiteX1" fmla="*/ 34877 w 1155465"/>
              <a:gd name="connsiteY1" fmla="*/ 1362636 h 1406842"/>
              <a:gd name="connsiteX2" fmla="*/ 1155465 w 1155465"/>
              <a:gd name="connsiteY2" fmla="*/ 941294 h 1406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5465" h="1406842">
                <a:moveTo>
                  <a:pt x="393465" y="0"/>
                </a:moveTo>
                <a:cubicBezTo>
                  <a:pt x="150671" y="602877"/>
                  <a:pt x="-92123" y="1205754"/>
                  <a:pt x="34877" y="1362636"/>
                </a:cubicBezTo>
                <a:cubicBezTo>
                  <a:pt x="161877" y="1519518"/>
                  <a:pt x="658671" y="1230406"/>
                  <a:pt x="1155465" y="941294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AD792F6D-FB5E-4DAF-9925-8EF3DCBF511C}"/>
              </a:ext>
            </a:extLst>
          </p:cNvPr>
          <p:cNvSpPr/>
          <p:nvPr/>
        </p:nvSpPr>
        <p:spPr>
          <a:xfrm>
            <a:off x="815461" y="3253691"/>
            <a:ext cx="360040" cy="3506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11DDF656-6D5C-4269-BAF7-4117B233E71C}"/>
              </a:ext>
            </a:extLst>
          </p:cNvPr>
          <p:cNvSpPr/>
          <p:nvPr/>
        </p:nvSpPr>
        <p:spPr>
          <a:xfrm>
            <a:off x="1548787" y="4200455"/>
            <a:ext cx="360040" cy="3506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B32C1C29-0F98-4E72-8D26-E5E64114BEC0}"/>
              </a:ext>
            </a:extLst>
          </p:cNvPr>
          <p:cNvSpPr/>
          <p:nvPr/>
        </p:nvSpPr>
        <p:spPr>
          <a:xfrm>
            <a:off x="6051175" y="3675409"/>
            <a:ext cx="493057" cy="466660"/>
          </a:xfrm>
          <a:prstGeom prst="rightArrow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DC03F4E1-4E5A-4CD1-BC04-6FC71EC624C6}"/>
              </a:ext>
            </a:extLst>
          </p:cNvPr>
          <p:cNvCxnSpPr/>
          <p:nvPr/>
        </p:nvCxnSpPr>
        <p:spPr>
          <a:xfrm>
            <a:off x="6963987" y="3461723"/>
            <a:ext cx="7254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94534F33-279C-4E60-820D-07B798C6D658}"/>
              </a:ext>
            </a:extLst>
          </p:cNvPr>
          <p:cNvCxnSpPr/>
          <p:nvPr/>
        </p:nvCxnSpPr>
        <p:spPr>
          <a:xfrm>
            <a:off x="7689402" y="3461723"/>
            <a:ext cx="7254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8750754D-CC06-4FB1-9FB1-1AA952566DF2}"/>
              </a:ext>
            </a:extLst>
          </p:cNvPr>
          <p:cNvCxnSpPr/>
          <p:nvPr/>
        </p:nvCxnSpPr>
        <p:spPr>
          <a:xfrm>
            <a:off x="8414817" y="3461723"/>
            <a:ext cx="0" cy="9333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C7D56A8B-593E-4E03-BCF7-44BF88799EC7}"/>
              </a:ext>
            </a:extLst>
          </p:cNvPr>
          <p:cNvCxnSpPr/>
          <p:nvPr/>
        </p:nvCxnSpPr>
        <p:spPr>
          <a:xfrm>
            <a:off x="7697313" y="4395042"/>
            <a:ext cx="7175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2A1203DC-E04E-4E47-B514-5BAA7B500F86}"/>
              </a:ext>
            </a:extLst>
          </p:cNvPr>
          <p:cNvCxnSpPr/>
          <p:nvPr/>
        </p:nvCxnSpPr>
        <p:spPr>
          <a:xfrm>
            <a:off x="6963987" y="4395042"/>
            <a:ext cx="7254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4EEBF6A4-6FDF-4C3A-8535-4661FFBC07DD}"/>
              </a:ext>
            </a:extLst>
          </p:cNvPr>
          <p:cNvCxnSpPr/>
          <p:nvPr/>
        </p:nvCxnSpPr>
        <p:spPr>
          <a:xfrm>
            <a:off x="6963987" y="3448278"/>
            <a:ext cx="0" cy="9467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A4AE26E3-9B05-4F28-9122-C45D19A6CF00}"/>
              </a:ext>
            </a:extLst>
          </p:cNvPr>
          <p:cNvCxnSpPr/>
          <p:nvPr/>
        </p:nvCxnSpPr>
        <p:spPr>
          <a:xfrm>
            <a:off x="6963987" y="3448278"/>
            <a:ext cx="362707" cy="4993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BD87B67F-C050-4B15-9834-C0DD320F1FE4}"/>
              </a:ext>
            </a:extLst>
          </p:cNvPr>
          <p:cNvCxnSpPr/>
          <p:nvPr/>
        </p:nvCxnSpPr>
        <p:spPr>
          <a:xfrm flipH="1">
            <a:off x="7324027" y="3471182"/>
            <a:ext cx="357464" cy="510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D14A7259-AD34-41AA-9333-617592A5010E}"/>
              </a:ext>
            </a:extLst>
          </p:cNvPr>
          <p:cNvCxnSpPr/>
          <p:nvPr/>
        </p:nvCxnSpPr>
        <p:spPr>
          <a:xfrm>
            <a:off x="7324027" y="3916253"/>
            <a:ext cx="72283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18F07FFD-F09F-4E1E-A937-22F4CB5EA551}"/>
              </a:ext>
            </a:extLst>
          </p:cNvPr>
          <p:cNvCxnSpPr/>
          <p:nvPr/>
        </p:nvCxnSpPr>
        <p:spPr>
          <a:xfrm flipH="1">
            <a:off x="8052109" y="3471182"/>
            <a:ext cx="362708" cy="4504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74A3E722-29E7-4F46-B84C-49C54E007E3E}"/>
              </a:ext>
            </a:extLst>
          </p:cNvPr>
          <p:cNvCxnSpPr/>
          <p:nvPr/>
        </p:nvCxnSpPr>
        <p:spPr>
          <a:xfrm flipV="1">
            <a:off x="6956076" y="3936474"/>
            <a:ext cx="381197" cy="4585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A604E580-CF09-419A-AAB1-C57DE2D1936C}"/>
              </a:ext>
            </a:extLst>
          </p:cNvPr>
          <p:cNvCxnSpPr/>
          <p:nvPr/>
        </p:nvCxnSpPr>
        <p:spPr>
          <a:xfrm>
            <a:off x="7322739" y="3934218"/>
            <a:ext cx="374573" cy="4993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6993B03E-BA96-4C83-8528-EB4CEAEF95D0}"/>
              </a:ext>
            </a:extLst>
          </p:cNvPr>
          <p:cNvCxnSpPr/>
          <p:nvPr/>
        </p:nvCxnSpPr>
        <p:spPr>
          <a:xfrm flipV="1">
            <a:off x="7688758" y="3921660"/>
            <a:ext cx="373930" cy="5024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楕円 75">
            <a:extLst>
              <a:ext uri="{FF2B5EF4-FFF2-40B4-BE49-F238E27FC236}">
                <a16:creationId xmlns:a16="http://schemas.microsoft.com/office/drawing/2014/main" id="{E90ADF10-F811-40DF-B05A-1D5A7EB83B89}"/>
              </a:ext>
            </a:extLst>
          </p:cNvPr>
          <p:cNvSpPr/>
          <p:nvPr/>
        </p:nvSpPr>
        <p:spPr>
          <a:xfrm>
            <a:off x="6783967" y="3272970"/>
            <a:ext cx="360040" cy="350617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77" name="楕円 76">
            <a:extLst>
              <a:ext uri="{FF2B5EF4-FFF2-40B4-BE49-F238E27FC236}">
                <a16:creationId xmlns:a16="http://schemas.microsoft.com/office/drawing/2014/main" id="{57C5B74D-0F33-4324-A7B7-02323CCE4C89}"/>
              </a:ext>
            </a:extLst>
          </p:cNvPr>
          <p:cNvSpPr/>
          <p:nvPr/>
        </p:nvSpPr>
        <p:spPr>
          <a:xfrm>
            <a:off x="8234797" y="3286415"/>
            <a:ext cx="360040" cy="350617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78" name="楕円 77">
            <a:extLst>
              <a:ext uri="{FF2B5EF4-FFF2-40B4-BE49-F238E27FC236}">
                <a16:creationId xmlns:a16="http://schemas.microsoft.com/office/drawing/2014/main" id="{8FAF6930-DBA7-4147-B4FA-1685DCE8340C}"/>
              </a:ext>
            </a:extLst>
          </p:cNvPr>
          <p:cNvSpPr/>
          <p:nvPr/>
        </p:nvSpPr>
        <p:spPr>
          <a:xfrm>
            <a:off x="7874757" y="3753075"/>
            <a:ext cx="360040" cy="3506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79" name="楕円 78">
            <a:extLst>
              <a:ext uri="{FF2B5EF4-FFF2-40B4-BE49-F238E27FC236}">
                <a16:creationId xmlns:a16="http://schemas.microsoft.com/office/drawing/2014/main" id="{B4A29DB9-77ED-4300-93C7-15105FA8777B}"/>
              </a:ext>
            </a:extLst>
          </p:cNvPr>
          <p:cNvSpPr/>
          <p:nvPr/>
        </p:nvSpPr>
        <p:spPr>
          <a:xfrm>
            <a:off x="7517293" y="4219734"/>
            <a:ext cx="360040" cy="350617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80" name="楕円 79">
            <a:extLst>
              <a:ext uri="{FF2B5EF4-FFF2-40B4-BE49-F238E27FC236}">
                <a16:creationId xmlns:a16="http://schemas.microsoft.com/office/drawing/2014/main" id="{5FFA54AA-9614-4D0C-877E-E0609B245121}"/>
              </a:ext>
            </a:extLst>
          </p:cNvPr>
          <p:cNvSpPr/>
          <p:nvPr/>
        </p:nvSpPr>
        <p:spPr>
          <a:xfrm>
            <a:off x="8234797" y="4219735"/>
            <a:ext cx="360040" cy="3506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81" name="楕円 80">
            <a:extLst>
              <a:ext uri="{FF2B5EF4-FFF2-40B4-BE49-F238E27FC236}">
                <a16:creationId xmlns:a16="http://schemas.microsoft.com/office/drawing/2014/main" id="{9A04635F-3475-458A-BB02-1BC3B8B2F4D5}"/>
              </a:ext>
            </a:extLst>
          </p:cNvPr>
          <p:cNvSpPr/>
          <p:nvPr/>
        </p:nvSpPr>
        <p:spPr>
          <a:xfrm>
            <a:off x="6783967" y="4225934"/>
            <a:ext cx="360040" cy="3506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82" name="楕円 81">
            <a:extLst>
              <a:ext uri="{FF2B5EF4-FFF2-40B4-BE49-F238E27FC236}">
                <a16:creationId xmlns:a16="http://schemas.microsoft.com/office/drawing/2014/main" id="{2B2E3722-DC56-4F1E-B16C-EA5401F03F0F}"/>
              </a:ext>
            </a:extLst>
          </p:cNvPr>
          <p:cNvSpPr/>
          <p:nvPr/>
        </p:nvSpPr>
        <p:spPr>
          <a:xfrm>
            <a:off x="7149342" y="3772355"/>
            <a:ext cx="360040" cy="350617"/>
          </a:xfrm>
          <a:prstGeom prst="ellipse">
            <a:avLst/>
          </a:prstGeom>
          <a:solidFill>
            <a:srgbClr val="FFCCFF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83" name="楕円 82">
            <a:extLst>
              <a:ext uri="{FF2B5EF4-FFF2-40B4-BE49-F238E27FC236}">
                <a16:creationId xmlns:a16="http://schemas.microsoft.com/office/drawing/2014/main" id="{F4E98BD0-D714-4DBA-92DA-E72497A934BF}"/>
              </a:ext>
            </a:extLst>
          </p:cNvPr>
          <p:cNvSpPr/>
          <p:nvPr/>
        </p:nvSpPr>
        <p:spPr>
          <a:xfrm>
            <a:off x="7509382" y="3286415"/>
            <a:ext cx="360040" cy="3506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52B4A10-A6A5-4AE6-83B3-6A55DB9B24D6}"/>
              </a:ext>
            </a:extLst>
          </p:cNvPr>
          <p:cNvSpPr txBox="1"/>
          <p:nvPr/>
        </p:nvSpPr>
        <p:spPr>
          <a:xfrm>
            <a:off x="1316032" y="5078676"/>
            <a:ext cx="882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1-MIS</a:t>
            </a:r>
            <a:endParaRPr kumimoji="1" lang="ja-JP" altLang="en-US" sz="1600" dirty="0"/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24AD445A-F8A9-4CFA-A8BB-ED93CE5C9D5D}"/>
              </a:ext>
            </a:extLst>
          </p:cNvPr>
          <p:cNvSpPr txBox="1"/>
          <p:nvPr/>
        </p:nvSpPr>
        <p:spPr>
          <a:xfrm>
            <a:off x="4069214" y="5066035"/>
            <a:ext cx="1445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1-MIS</a:t>
            </a:r>
            <a:r>
              <a:rPr kumimoji="1" lang="ja-JP" altLang="en-US" sz="1600" dirty="0"/>
              <a:t>でない</a:t>
            </a:r>
          </a:p>
        </p:txBody>
      </p:sp>
    </p:spTree>
    <p:extLst>
      <p:ext uri="{BB962C8B-B14F-4D97-AF65-F5344CB8AC3E}">
        <p14:creationId xmlns:p14="http://schemas.microsoft.com/office/powerpoint/2010/main" val="2197573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問題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今回は</a:t>
                </a:r>
                <a:r>
                  <a:rPr lang="en-US" altLang="ja-JP" dirty="0"/>
                  <a:t>,</a:t>
                </a:r>
                <a:r>
                  <a:rPr lang="ja-JP" altLang="en-US" dirty="0"/>
                  <a:t>特に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ja-JP" dirty="0"/>
                  <a:t>-MIS</a:t>
                </a:r>
                <a:r>
                  <a:rPr lang="ja-JP" altLang="en-US" dirty="0"/>
                  <a:t>の検証問題</a:t>
                </a:r>
                <a:r>
                  <a:rPr lang="en-US" altLang="ja-JP" dirty="0"/>
                  <a:t>(verification)</a:t>
                </a:r>
                <a:r>
                  <a:rPr lang="ja-JP" altLang="en-US" dirty="0"/>
                  <a:t>に着目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ネットワーク上に独立集合が与えられたとき</a:t>
                </a:r>
                <a:r>
                  <a:rPr lang="en-US" altLang="ja-JP" dirty="0"/>
                  <a:t>,</a:t>
                </a:r>
                <a:br>
                  <a:rPr lang="en-US" altLang="ja-JP" dirty="0"/>
                </a:br>
                <a:r>
                  <a:rPr lang="ja-JP" altLang="en-US" dirty="0"/>
                  <a:t>それが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ja-JP" dirty="0"/>
                  <a:t>-MIS</a:t>
                </a:r>
                <a:r>
                  <a:rPr lang="ja-JP" altLang="en-US" dirty="0"/>
                  <a:t>であるかどうかを判定する問題</a:t>
                </a:r>
                <a:endParaRPr lang="en-US" altLang="ja-JP" dirty="0"/>
              </a:p>
              <a:p>
                <a:pPr lvl="1"/>
                <a:endParaRPr lang="en-US" altLang="ja-JP" dirty="0"/>
              </a:p>
              <a:p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ja-JP" dirty="0"/>
                  <a:t>-MIS</a:t>
                </a:r>
                <a:r>
                  <a:rPr lang="ja-JP" altLang="en-US" dirty="0"/>
                  <a:t>問題に対する素朴なアルゴリズムは</a:t>
                </a:r>
                <a:br>
                  <a:rPr lang="en-US" altLang="ja-JP" dirty="0"/>
                </a:br>
                <a:r>
                  <a:rPr lang="ja-JP" altLang="en-US" dirty="0"/>
                  <a:t>以下のフェーズを含む</a:t>
                </a:r>
                <a:endParaRPr lang="en-US" altLang="ja-JP" dirty="0"/>
              </a:p>
              <a:p>
                <a:pPr marL="514350" indent="-514350">
                  <a:buFont typeface="+mj-lt"/>
                  <a:buAutoNum type="romanUcPeriod"/>
                </a:pPr>
                <a:r>
                  <a:rPr lang="ja-JP" altLang="en-US" dirty="0"/>
                  <a:t>現在の状態が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ja-JP" dirty="0"/>
                  <a:t>-MIS</a:t>
                </a:r>
                <a:r>
                  <a:rPr lang="ja-JP" altLang="en-US" dirty="0"/>
                  <a:t>であるか判定</a:t>
                </a:r>
                <a:endParaRPr lang="en-US" altLang="ja-JP" dirty="0"/>
              </a:p>
              <a:p>
                <a:pPr marL="514350" indent="-514350">
                  <a:buFont typeface="+mj-lt"/>
                  <a:buAutoNum type="romanUcPeriod"/>
                </a:pPr>
                <a:r>
                  <a:rPr lang="en-US" altLang="ja-JP" dirty="0"/>
                  <a:t>YES</a:t>
                </a:r>
                <a:r>
                  <a:rPr lang="ja-JP" altLang="en-US" dirty="0"/>
                  <a:t>ならそれを出力</a:t>
                </a:r>
                <a:r>
                  <a:rPr lang="en-US" altLang="ja-JP" dirty="0"/>
                  <a:t>,No</a:t>
                </a:r>
                <a:r>
                  <a:rPr lang="ja-JP" altLang="en-US" dirty="0"/>
                  <a:t>なら状態を更新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55" t="-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1057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問題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今回は</a:t>
                </a:r>
                <a:r>
                  <a:rPr lang="en-US" altLang="ja-JP" dirty="0"/>
                  <a:t>,</a:t>
                </a:r>
                <a:r>
                  <a:rPr lang="ja-JP" altLang="en-US" dirty="0"/>
                  <a:t>特に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ja-JP" dirty="0"/>
                  <a:t>-MIS</a:t>
                </a:r>
                <a:r>
                  <a:rPr lang="ja-JP" altLang="en-US" dirty="0"/>
                  <a:t>の検証問題</a:t>
                </a:r>
                <a:r>
                  <a:rPr lang="en-US" altLang="ja-JP" dirty="0"/>
                  <a:t>(verification)</a:t>
                </a:r>
                <a:r>
                  <a:rPr lang="ja-JP" altLang="en-US" dirty="0"/>
                  <a:t>に着目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ネットワーク上に独立集合が与えられたとき</a:t>
                </a:r>
                <a:r>
                  <a:rPr lang="en-US" altLang="ja-JP" dirty="0"/>
                  <a:t>,</a:t>
                </a:r>
                <a:br>
                  <a:rPr lang="en-US" altLang="ja-JP" dirty="0"/>
                </a:br>
                <a:r>
                  <a:rPr lang="ja-JP" altLang="en-US" dirty="0"/>
                  <a:t>それが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ja-JP" dirty="0"/>
                  <a:t>-MIS</a:t>
                </a:r>
                <a:r>
                  <a:rPr lang="ja-JP" altLang="en-US" dirty="0"/>
                  <a:t>であるかどうかを判定する問題</a:t>
                </a:r>
                <a:endParaRPr lang="en-US" altLang="ja-JP" dirty="0"/>
              </a:p>
              <a:p>
                <a:pPr lvl="1"/>
                <a:endParaRPr lang="en-US" altLang="ja-JP" dirty="0"/>
              </a:p>
              <a:p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ja-JP" dirty="0"/>
                  <a:t>-MIS</a:t>
                </a:r>
                <a:r>
                  <a:rPr lang="ja-JP" altLang="en-US" dirty="0"/>
                  <a:t>問題に対する素朴なアルゴリズムには</a:t>
                </a:r>
                <a:br>
                  <a:rPr lang="en-US" altLang="ja-JP" dirty="0"/>
                </a:br>
                <a:r>
                  <a:rPr lang="ja-JP" altLang="en-US" dirty="0"/>
                  <a:t>以下のフェーズを含む</a:t>
                </a:r>
                <a:endParaRPr lang="en-US" altLang="ja-JP" dirty="0"/>
              </a:p>
              <a:p>
                <a:pPr marL="514350" indent="-514350">
                  <a:buFont typeface="+mj-lt"/>
                  <a:buAutoNum type="romanUcPeriod"/>
                </a:pPr>
                <a:r>
                  <a:rPr lang="ja-JP" altLang="en-US" dirty="0">
                    <a:solidFill>
                      <a:srgbClr val="FF0000"/>
                    </a:solidFill>
                  </a:rPr>
                  <a:t>現在の状態が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ja-JP" dirty="0">
                    <a:solidFill>
                      <a:srgbClr val="FF0000"/>
                    </a:solidFill>
                  </a:rPr>
                  <a:t>-MIS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であるか判定</a:t>
                </a:r>
                <a:endParaRPr lang="en-US" altLang="ja-JP" dirty="0">
                  <a:solidFill>
                    <a:srgbClr val="FF0000"/>
                  </a:solidFill>
                </a:endParaRPr>
              </a:p>
              <a:p>
                <a:pPr marL="514350" indent="-514350">
                  <a:buFont typeface="+mj-lt"/>
                  <a:buAutoNum type="romanUcPeriod"/>
                </a:pPr>
                <a:r>
                  <a:rPr lang="en-US" altLang="ja-JP" dirty="0"/>
                  <a:t>YES</a:t>
                </a:r>
                <a:r>
                  <a:rPr lang="ja-JP" altLang="en-US" dirty="0"/>
                  <a:t>ならそれを出力</a:t>
                </a:r>
                <a:r>
                  <a:rPr lang="en-US" altLang="ja-JP" dirty="0"/>
                  <a:t>,No</a:t>
                </a:r>
                <a:r>
                  <a:rPr lang="ja-JP" altLang="en-US" dirty="0"/>
                  <a:t>なら状態を更新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55" t="-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吹き出し: 角を丸めた四角形 3">
                <a:extLst>
                  <a:ext uri="{FF2B5EF4-FFF2-40B4-BE49-F238E27FC236}">
                    <a16:creationId xmlns:a16="http://schemas.microsoft.com/office/drawing/2014/main" id="{70C58A4D-35AE-4D26-B6B5-E3C82EA935CC}"/>
                  </a:ext>
                </a:extLst>
              </p:cNvPr>
              <p:cNvSpPr/>
              <p:nvPr/>
            </p:nvSpPr>
            <p:spPr>
              <a:xfrm>
                <a:off x="4300538" y="2593858"/>
                <a:ext cx="2257425" cy="1014413"/>
              </a:xfrm>
              <a:prstGeom prst="wedgeRoundRectCallou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ja-JP" dirty="0"/>
                  <a:t>-MIS</a:t>
                </a:r>
                <a:r>
                  <a:rPr lang="ja-JP" altLang="en-US" dirty="0"/>
                  <a:t>検証問題に対応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4" name="吹き出し: 角を丸めた四角形 3">
                <a:extLst>
                  <a:ext uri="{FF2B5EF4-FFF2-40B4-BE49-F238E27FC236}">
                    <a16:creationId xmlns:a16="http://schemas.microsoft.com/office/drawing/2014/main" id="{70C58A4D-35AE-4D26-B6B5-E3C82EA935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0538" y="2593858"/>
                <a:ext cx="2257425" cy="1014413"/>
              </a:xfrm>
              <a:prstGeom prst="wedgeRoundRectCallou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85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8830D6-99BC-44F0-9E32-AB39E495C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162B45-EC63-4FE1-8880-E974016124A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ja-JP" dirty="0"/>
              <a:t>1-MIS</a:t>
            </a:r>
            <a:r>
              <a:rPr kumimoji="1" lang="ja-JP" altLang="en-US"/>
              <a:t>検証問題に対する</a:t>
            </a:r>
          </a:p>
        </p:txBody>
      </p:sp>
    </p:spTree>
    <p:extLst>
      <p:ext uri="{BB962C8B-B14F-4D97-AF65-F5344CB8AC3E}">
        <p14:creationId xmlns:p14="http://schemas.microsoft.com/office/powerpoint/2010/main" val="3256320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B5080C-4114-4489-B9C1-0956A909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r>
              <a:rPr kumimoji="1" lang="ja-JP" altLang="en-US" dirty="0"/>
              <a:t>者間通信複雑性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740F7D8-D5CB-4078-8165-961AC04E5531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kumimoji="1" lang="en-US" altLang="ja-JP" dirty="0"/>
                  <a:t>Alice </a:t>
                </a:r>
                <a:r>
                  <a:rPr kumimoji="1" lang="ja-JP" altLang="en-US" dirty="0"/>
                  <a:t>と </a:t>
                </a:r>
                <a:r>
                  <a:rPr kumimoji="1" lang="en-US" altLang="ja-JP" dirty="0"/>
                  <a:t>Bob</a:t>
                </a:r>
                <a:r>
                  <a:rPr kumimoji="1" lang="ja-JP" altLang="en-US" dirty="0"/>
                  <a:t>の</a:t>
                </a:r>
                <a:r>
                  <a:rPr kumimoji="1" lang="en-US" altLang="ja-JP" dirty="0"/>
                  <a:t>2</a:t>
                </a:r>
                <a:r>
                  <a:rPr kumimoji="1" lang="ja-JP" altLang="en-US" dirty="0"/>
                  <a:t>人のプレイヤーがいてそれぞれが</a:t>
                </a:r>
                <a:br>
                  <a:rPr kumimoji="1" lang="en-US" altLang="ja-JP" dirty="0"/>
                </a:b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ja-JP" altLang="en-US" dirty="0"/>
                  <a:t>ビットのデータ列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ja-JP" altLang="en-US" dirty="0"/>
                  <a:t>を持っている</a:t>
                </a:r>
                <a:endParaRPr kumimoji="1" lang="en-US" altLang="ja-JP" dirty="0"/>
              </a:p>
              <a:p>
                <a:endParaRPr kumimoji="1" lang="en-US" altLang="ja-JP" dirty="0"/>
              </a:p>
              <a:p>
                <a:endParaRPr lang="en-US" altLang="ja-JP" dirty="0"/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pPr lvl="1"/>
                <a:r>
                  <a:rPr lang="ja-JP" altLang="en-US" dirty="0"/>
                  <a:t>目的</a:t>
                </a:r>
                <a:r>
                  <a:rPr lang="en-US" altLang="ja-JP" dirty="0"/>
                  <a:t>: </a:t>
                </a:r>
                <a:r>
                  <a:rPr lang="ja-JP" altLang="en-US" dirty="0"/>
                  <a:t>関数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ja-JP" altLang="en-US" dirty="0"/>
                  <a:t>が与えられたとき</a:t>
                </a:r>
                <a:r>
                  <a:rPr lang="en-US" altLang="ja-JP" dirty="0"/>
                  <a:t>,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/>
                  <a:t>を計算すること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問題</a:t>
                </a:r>
                <a:r>
                  <a:rPr lang="en-US" altLang="ja-JP" dirty="0"/>
                  <a:t>: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/>
                  <a:t>の計算に必要な最悪通信ビット数はどのくらいか？</a:t>
                </a:r>
                <a:endParaRPr lang="en-US" altLang="ja-JP" dirty="0"/>
              </a:p>
              <a:p>
                <a:pPr lvl="1"/>
                <a:r>
                  <a:rPr lang="en-US" altLang="ja-JP" dirty="0"/>
                  <a:t>Alice </a:t>
                </a:r>
                <a:r>
                  <a:rPr lang="ja-JP" altLang="en-US" dirty="0"/>
                  <a:t>と </a:t>
                </a:r>
                <a:r>
                  <a:rPr lang="en-US" altLang="ja-JP" dirty="0"/>
                  <a:t>Bob</a:t>
                </a:r>
                <a:r>
                  <a:rPr lang="ja-JP" altLang="en-US" dirty="0"/>
                  <a:t>の計算能力は無限とする</a:t>
                </a:r>
              </a:p>
              <a:p>
                <a:pPr lvl="1"/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740F7D8-D5CB-4078-8165-961AC04E55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39" t="-92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A21E651-0A96-436B-83BC-D65D6F11E990}"/>
              </a:ext>
            </a:extLst>
          </p:cNvPr>
          <p:cNvSpPr txBox="1"/>
          <p:nvPr/>
        </p:nvSpPr>
        <p:spPr>
          <a:xfrm>
            <a:off x="1272988" y="2151810"/>
            <a:ext cx="896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Alice</a:t>
            </a:r>
            <a:endParaRPr kumimoji="1" lang="ja-JP" altLang="en-US" sz="24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5718DBE-4B50-4CDA-88E3-E9F47D02A7C2}"/>
              </a:ext>
            </a:extLst>
          </p:cNvPr>
          <p:cNvSpPr/>
          <p:nvPr/>
        </p:nvSpPr>
        <p:spPr>
          <a:xfrm>
            <a:off x="1272988" y="2151810"/>
            <a:ext cx="896471" cy="376518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179AEA0-D1B0-4C38-9D58-4327E32BC4D5}"/>
                  </a:ext>
                </a:extLst>
              </p:cNvPr>
              <p:cNvSpPr txBox="1"/>
              <p:nvPr/>
            </p:nvSpPr>
            <p:spPr>
              <a:xfrm>
                <a:off x="833717" y="2613475"/>
                <a:ext cx="17750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=001011001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179AEA0-D1B0-4C38-9D58-4327E32BC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717" y="2613475"/>
                <a:ext cx="177501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7266B6-3581-4418-BFBD-A9A9D305113A}"/>
              </a:ext>
            </a:extLst>
          </p:cNvPr>
          <p:cNvSpPr txBox="1"/>
          <p:nvPr/>
        </p:nvSpPr>
        <p:spPr>
          <a:xfrm>
            <a:off x="6284259" y="2151810"/>
            <a:ext cx="896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/>
              <a:t>Bob</a:t>
            </a:r>
            <a:endParaRPr kumimoji="1" lang="ja-JP" altLang="en-US" sz="24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FAC4876-C0DA-4436-B842-D697F7B606D2}"/>
              </a:ext>
            </a:extLst>
          </p:cNvPr>
          <p:cNvSpPr/>
          <p:nvPr/>
        </p:nvSpPr>
        <p:spPr>
          <a:xfrm>
            <a:off x="6284259" y="2151810"/>
            <a:ext cx="896471" cy="376518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E261C578-9A07-48CD-B1C4-B2FE371D00D2}"/>
                  </a:ext>
                </a:extLst>
              </p:cNvPr>
              <p:cNvSpPr txBox="1"/>
              <p:nvPr/>
            </p:nvSpPr>
            <p:spPr>
              <a:xfrm>
                <a:off x="5844988" y="2613475"/>
                <a:ext cx="17750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=001101010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E261C578-9A07-48CD-B1C4-B2FE371D0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988" y="2613475"/>
                <a:ext cx="1775012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矢印: 左右 9">
            <a:extLst>
              <a:ext uri="{FF2B5EF4-FFF2-40B4-BE49-F238E27FC236}">
                <a16:creationId xmlns:a16="http://schemas.microsoft.com/office/drawing/2014/main" id="{4C85541E-1FA4-4BBD-9FC1-68FE037D145A}"/>
              </a:ext>
            </a:extLst>
          </p:cNvPr>
          <p:cNvSpPr/>
          <p:nvPr/>
        </p:nvSpPr>
        <p:spPr>
          <a:xfrm>
            <a:off x="3411070" y="2157182"/>
            <a:ext cx="1649506" cy="667853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D773926-60EC-4CC3-ACED-0D85CAAC2A04}"/>
              </a:ext>
            </a:extLst>
          </p:cNvPr>
          <p:cNvSpPr txBox="1"/>
          <p:nvPr/>
        </p:nvSpPr>
        <p:spPr>
          <a:xfrm>
            <a:off x="3958851" y="2340069"/>
            <a:ext cx="707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通信</a:t>
            </a:r>
          </a:p>
        </p:txBody>
      </p:sp>
    </p:spTree>
    <p:extLst>
      <p:ext uri="{BB962C8B-B14F-4D97-AF65-F5344CB8AC3E}">
        <p14:creationId xmlns:p14="http://schemas.microsoft.com/office/powerpoint/2010/main" val="1169318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B5080C-4114-4489-B9C1-0956A909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交叉判定問題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740F7D8-D5CB-4078-8165-961AC04E5531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kumimoji="1" lang="en-US" altLang="ja-JP" dirty="0"/>
                  <a:t>Alice </a:t>
                </a:r>
                <a:r>
                  <a:rPr kumimoji="1" lang="ja-JP" altLang="en-US" dirty="0"/>
                  <a:t>と </a:t>
                </a:r>
                <a:r>
                  <a:rPr kumimoji="1" lang="en-US" altLang="ja-JP" dirty="0"/>
                  <a:t>Bob</a:t>
                </a:r>
                <a:r>
                  <a:rPr kumimoji="1" lang="ja-JP" altLang="en-US" dirty="0"/>
                  <a:t>の</a:t>
                </a:r>
                <a:r>
                  <a:rPr kumimoji="1" lang="en-US" altLang="ja-JP" dirty="0"/>
                  <a:t>2</a:t>
                </a:r>
                <a:r>
                  <a:rPr kumimoji="1" lang="ja-JP" altLang="en-US" dirty="0"/>
                  <a:t>人のプレイヤーがいてそれぞれが</a:t>
                </a:r>
                <a:br>
                  <a:rPr kumimoji="1" lang="en-US" altLang="ja-JP" dirty="0"/>
                </a:b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ja-JP" altLang="en-US" dirty="0"/>
                  <a:t>ビットのデータ列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ja-JP" altLang="en-US" dirty="0"/>
                  <a:t>を持っている</a:t>
                </a:r>
                <a:endParaRPr kumimoji="1" lang="en-US" altLang="ja-JP" dirty="0"/>
              </a:p>
              <a:p>
                <a:endParaRPr kumimoji="1" lang="en-US" altLang="ja-JP" dirty="0"/>
              </a:p>
              <a:p>
                <a:endParaRPr lang="en-US" altLang="ja-JP" dirty="0"/>
              </a:p>
              <a:p>
                <a:endParaRPr kumimoji="1" lang="en-US" altLang="ja-JP" dirty="0"/>
              </a:p>
              <a:p>
                <a:endParaRPr kumimoji="1" lang="en-US" altLang="ja-JP" dirty="0"/>
              </a:p>
              <a:p>
                <a:pPr lvl="1"/>
                <a:r>
                  <a:rPr kumimoji="1" lang="en-US" altLang="ja-JP" dirty="0"/>
                  <a:t>2</a:t>
                </a:r>
                <a:r>
                  <a:rPr kumimoji="1" lang="ja-JP" altLang="en-US" dirty="0"/>
                  <a:t>人が共通のアイテムを持つか？</a:t>
                </a:r>
                <a:br>
                  <a:rPr kumimoji="1" lang="en-US" altLang="ja-JP" dirty="0"/>
                </a:br>
                <a14:m>
                  <m:oMath xmlns:m="http://schemas.openxmlformats.org/officeDocument/2006/math">
                    <m:r>
                      <a:rPr kumimoji="1"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kumimoji="1" lang="ja-JP" altLang="en-US" dirty="0"/>
                  <a:t>となる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1" lang="ja-JP" altLang="en-US" dirty="0"/>
                  <a:t>が存在するか？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740F7D8-D5CB-4078-8165-961AC04E55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39" t="-92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A21E651-0A96-436B-83BC-D65D6F11E990}"/>
              </a:ext>
            </a:extLst>
          </p:cNvPr>
          <p:cNvSpPr txBox="1"/>
          <p:nvPr/>
        </p:nvSpPr>
        <p:spPr>
          <a:xfrm>
            <a:off x="1272988" y="2151528"/>
            <a:ext cx="896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Alice</a:t>
            </a:r>
            <a:endParaRPr kumimoji="1" lang="ja-JP" altLang="en-US" sz="24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5718DBE-4B50-4CDA-88E3-E9F47D02A7C2}"/>
              </a:ext>
            </a:extLst>
          </p:cNvPr>
          <p:cNvSpPr/>
          <p:nvPr/>
        </p:nvSpPr>
        <p:spPr>
          <a:xfrm>
            <a:off x="1272988" y="2151528"/>
            <a:ext cx="896471" cy="376518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179AEA0-D1B0-4C38-9D58-4327E32BC4D5}"/>
                  </a:ext>
                </a:extLst>
              </p:cNvPr>
              <p:cNvSpPr txBox="1"/>
              <p:nvPr/>
            </p:nvSpPr>
            <p:spPr>
              <a:xfrm>
                <a:off x="833717" y="2613193"/>
                <a:ext cx="17750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=001011001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179AEA0-D1B0-4C38-9D58-4327E32BC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717" y="2613193"/>
                <a:ext cx="177501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7266B6-3581-4418-BFBD-A9A9D305113A}"/>
              </a:ext>
            </a:extLst>
          </p:cNvPr>
          <p:cNvSpPr txBox="1"/>
          <p:nvPr/>
        </p:nvSpPr>
        <p:spPr>
          <a:xfrm>
            <a:off x="6284259" y="2151528"/>
            <a:ext cx="896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/>
              <a:t>Bob</a:t>
            </a:r>
            <a:endParaRPr kumimoji="1" lang="ja-JP" altLang="en-US" sz="24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FAC4876-C0DA-4436-B842-D697F7B606D2}"/>
              </a:ext>
            </a:extLst>
          </p:cNvPr>
          <p:cNvSpPr/>
          <p:nvPr/>
        </p:nvSpPr>
        <p:spPr>
          <a:xfrm>
            <a:off x="6284259" y="2151528"/>
            <a:ext cx="896471" cy="376518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E261C578-9A07-48CD-B1C4-B2FE371D00D2}"/>
                  </a:ext>
                </a:extLst>
              </p:cNvPr>
              <p:cNvSpPr txBox="1"/>
              <p:nvPr/>
            </p:nvSpPr>
            <p:spPr>
              <a:xfrm>
                <a:off x="5844988" y="2613193"/>
                <a:ext cx="17750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=001101010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E261C578-9A07-48CD-B1C4-B2FE371D0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988" y="2613193"/>
                <a:ext cx="1775012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矢印: 左右 9">
            <a:extLst>
              <a:ext uri="{FF2B5EF4-FFF2-40B4-BE49-F238E27FC236}">
                <a16:creationId xmlns:a16="http://schemas.microsoft.com/office/drawing/2014/main" id="{4C85541E-1FA4-4BBD-9FC1-68FE037D145A}"/>
              </a:ext>
            </a:extLst>
          </p:cNvPr>
          <p:cNvSpPr/>
          <p:nvPr/>
        </p:nvSpPr>
        <p:spPr>
          <a:xfrm>
            <a:off x="3411070" y="2156900"/>
            <a:ext cx="1649506" cy="667853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D773926-60EC-4CC3-ACED-0D85CAAC2A04}"/>
              </a:ext>
            </a:extLst>
          </p:cNvPr>
          <p:cNvSpPr txBox="1"/>
          <p:nvPr/>
        </p:nvSpPr>
        <p:spPr>
          <a:xfrm>
            <a:off x="3958851" y="2339787"/>
            <a:ext cx="707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通信</a:t>
            </a:r>
          </a:p>
        </p:txBody>
      </p:sp>
      <p:sp>
        <p:nvSpPr>
          <p:cNvPr id="13" name="矢印: 上下 12">
            <a:extLst>
              <a:ext uri="{FF2B5EF4-FFF2-40B4-BE49-F238E27FC236}">
                <a16:creationId xmlns:a16="http://schemas.microsoft.com/office/drawing/2014/main" id="{CC6730F7-62D1-4CD6-905C-A89B79E508AB}"/>
              </a:ext>
            </a:extLst>
          </p:cNvPr>
          <p:cNvSpPr/>
          <p:nvPr/>
        </p:nvSpPr>
        <p:spPr>
          <a:xfrm>
            <a:off x="1546411" y="2989711"/>
            <a:ext cx="349623" cy="582706"/>
          </a:xfrm>
          <a:prstGeom prst="upDownArrow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C66C531D-6E81-4265-A5DF-4C94B935BB6D}"/>
                  </a:ext>
                </a:extLst>
              </p:cNvPr>
              <p:cNvSpPr txBox="1"/>
              <p:nvPr/>
            </p:nvSpPr>
            <p:spPr>
              <a:xfrm>
                <a:off x="918880" y="3668940"/>
                <a:ext cx="160468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600" dirty="0"/>
                  <a:t>アイテム集合</a:t>
                </a:r>
                <a:endParaRPr kumimoji="1" lang="en-US" altLang="ja-JP" sz="1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{3, 5, 6, 9}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C66C531D-6E81-4265-A5DF-4C94B935BB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80" y="3668940"/>
                <a:ext cx="1604683" cy="584775"/>
              </a:xfrm>
              <a:prstGeom prst="rect">
                <a:avLst/>
              </a:prstGeom>
              <a:blipFill>
                <a:blip r:embed="rId5"/>
                <a:stretch>
                  <a:fillRect t="-3125" b="-3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矢印: 上下 14">
            <a:extLst>
              <a:ext uri="{FF2B5EF4-FFF2-40B4-BE49-F238E27FC236}">
                <a16:creationId xmlns:a16="http://schemas.microsoft.com/office/drawing/2014/main" id="{C60DDBD6-D0DE-4424-86F8-D7D54E43F116}"/>
              </a:ext>
            </a:extLst>
          </p:cNvPr>
          <p:cNvSpPr/>
          <p:nvPr/>
        </p:nvSpPr>
        <p:spPr>
          <a:xfrm>
            <a:off x="6620437" y="2982525"/>
            <a:ext cx="349623" cy="582706"/>
          </a:xfrm>
          <a:prstGeom prst="upDownArrow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A7146EF4-E151-4BCC-9AB7-765C4C3AEF88}"/>
                  </a:ext>
                </a:extLst>
              </p:cNvPr>
              <p:cNvSpPr txBox="1"/>
              <p:nvPr/>
            </p:nvSpPr>
            <p:spPr>
              <a:xfrm>
                <a:off x="5992906" y="3661754"/>
                <a:ext cx="160468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600" dirty="0"/>
                  <a:t>アイテム集合</a:t>
                </a:r>
                <a:endParaRPr kumimoji="1" lang="en-US" altLang="ja-JP" sz="1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{3, 4, 6, 8}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A7146EF4-E151-4BCC-9AB7-765C4C3AE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2906" y="3661754"/>
                <a:ext cx="1604683" cy="584775"/>
              </a:xfrm>
              <a:prstGeom prst="rect">
                <a:avLst/>
              </a:prstGeom>
              <a:blipFill>
                <a:blip r:embed="rId6"/>
                <a:stretch>
                  <a:fillRect t="-3125" b="-3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2157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B5080C-4114-4489-B9C1-0956A909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等価問題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740F7D8-D5CB-4078-8165-961AC04E5531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kumimoji="1" lang="en-US" altLang="ja-JP" dirty="0"/>
                  <a:t>Alice </a:t>
                </a:r>
                <a:r>
                  <a:rPr kumimoji="1" lang="ja-JP" altLang="en-US" dirty="0"/>
                  <a:t>と </a:t>
                </a:r>
                <a:r>
                  <a:rPr kumimoji="1" lang="en-US" altLang="ja-JP" dirty="0"/>
                  <a:t>Bob</a:t>
                </a:r>
                <a:r>
                  <a:rPr kumimoji="1" lang="ja-JP" altLang="en-US" dirty="0"/>
                  <a:t>の</a:t>
                </a:r>
                <a:r>
                  <a:rPr kumimoji="1" lang="en-US" altLang="ja-JP" dirty="0"/>
                  <a:t>2</a:t>
                </a:r>
                <a:r>
                  <a:rPr kumimoji="1" lang="ja-JP" altLang="en-US" dirty="0"/>
                  <a:t>人のプレイヤーがいてそれぞれが</a:t>
                </a:r>
                <a:br>
                  <a:rPr kumimoji="1" lang="en-US" altLang="ja-JP" dirty="0"/>
                </a:b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ja-JP" altLang="en-US" dirty="0"/>
                  <a:t>ビットのデータ列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ja-JP" altLang="en-US" dirty="0"/>
                  <a:t>を持っている</a:t>
                </a:r>
                <a:endParaRPr kumimoji="1" lang="en-US" altLang="ja-JP" dirty="0"/>
              </a:p>
              <a:p>
                <a:endParaRPr kumimoji="1" lang="en-US" altLang="ja-JP" dirty="0"/>
              </a:p>
              <a:p>
                <a:endParaRPr lang="en-US" altLang="ja-JP" dirty="0"/>
              </a:p>
              <a:p>
                <a:endParaRPr kumimoji="1" lang="en-US" altLang="ja-JP" dirty="0"/>
              </a:p>
              <a:p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ja-JP" altLang="en-US" dirty="0"/>
                  <a:t>か？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740F7D8-D5CB-4078-8165-961AC04E55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39" t="-92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A21E651-0A96-436B-83BC-D65D6F11E990}"/>
              </a:ext>
            </a:extLst>
          </p:cNvPr>
          <p:cNvSpPr txBox="1"/>
          <p:nvPr/>
        </p:nvSpPr>
        <p:spPr>
          <a:xfrm>
            <a:off x="1272988" y="2151528"/>
            <a:ext cx="896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Alice</a:t>
            </a:r>
            <a:endParaRPr kumimoji="1" lang="ja-JP" altLang="en-US" sz="24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5718DBE-4B50-4CDA-88E3-E9F47D02A7C2}"/>
              </a:ext>
            </a:extLst>
          </p:cNvPr>
          <p:cNvSpPr/>
          <p:nvPr/>
        </p:nvSpPr>
        <p:spPr>
          <a:xfrm>
            <a:off x="1272988" y="2151528"/>
            <a:ext cx="896471" cy="376518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179AEA0-D1B0-4C38-9D58-4327E32BC4D5}"/>
                  </a:ext>
                </a:extLst>
              </p:cNvPr>
              <p:cNvSpPr txBox="1"/>
              <p:nvPr/>
            </p:nvSpPr>
            <p:spPr>
              <a:xfrm>
                <a:off x="833717" y="2613193"/>
                <a:ext cx="17750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=001011001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179AEA0-D1B0-4C38-9D58-4327E32BC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717" y="2613193"/>
                <a:ext cx="177501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7266B6-3581-4418-BFBD-A9A9D305113A}"/>
              </a:ext>
            </a:extLst>
          </p:cNvPr>
          <p:cNvSpPr txBox="1"/>
          <p:nvPr/>
        </p:nvSpPr>
        <p:spPr>
          <a:xfrm>
            <a:off x="6284259" y="2151528"/>
            <a:ext cx="896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/>
              <a:t>Bob</a:t>
            </a:r>
            <a:endParaRPr kumimoji="1" lang="ja-JP" altLang="en-US" sz="24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FAC4876-C0DA-4436-B842-D697F7B606D2}"/>
              </a:ext>
            </a:extLst>
          </p:cNvPr>
          <p:cNvSpPr/>
          <p:nvPr/>
        </p:nvSpPr>
        <p:spPr>
          <a:xfrm>
            <a:off x="6284259" y="2151528"/>
            <a:ext cx="896471" cy="376518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E261C578-9A07-48CD-B1C4-B2FE371D00D2}"/>
                  </a:ext>
                </a:extLst>
              </p:cNvPr>
              <p:cNvSpPr txBox="1"/>
              <p:nvPr/>
            </p:nvSpPr>
            <p:spPr>
              <a:xfrm>
                <a:off x="5844988" y="2613193"/>
                <a:ext cx="17750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=001101010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E261C578-9A07-48CD-B1C4-B2FE371D0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988" y="2613193"/>
                <a:ext cx="1775012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矢印: 左右 9">
            <a:extLst>
              <a:ext uri="{FF2B5EF4-FFF2-40B4-BE49-F238E27FC236}">
                <a16:creationId xmlns:a16="http://schemas.microsoft.com/office/drawing/2014/main" id="{4C85541E-1FA4-4BBD-9FC1-68FE037D145A}"/>
              </a:ext>
            </a:extLst>
          </p:cNvPr>
          <p:cNvSpPr/>
          <p:nvPr/>
        </p:nvSpPr>
        <p:spPr>
          <a:xfrm>
            <a:off x="3411070" y="2156900"/>
            <a:ext cx="1649506" cy="667853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D773926-60EC-4CC3-ACED-0D85CAAC2A04}"/>
              </a:ext>
            </a:extLst>
          </p:cNvPr>
          <p:cNvSpPr txBox="1"/>
          <p:nvPr/>
        </p:nvSpPr>
        <p:spPr>
          <a:xfrm>
            <a:off x="3958851" y="2339787"/>
            <a:ext cx="707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通信</a:t>
            </a:r>
          </a:p>
        </p:txBody>
      </p:sp>
      <p:sp>
        <p:nvSpPr>
          <p:cNvPr id="13" name="矢印: 上下 12">
            <a:extLst>
              <a:ext uri="{FF2B5EF4-FFF2-40B4-BE49-F238E27FC236}">
                <a16:creationId xmlns:a16="http://schemas.microsoft.com/office/drawing/2014/main" id="{CC6730F7-62D1-4CD6-905C-A89B79E508AB}"/>
              </a:ext>
            </a:extLst>
          </p:cNvPr>
          <p:cNvSpPr/>
          <p:nvPr/>
        </p:nvSpPr>
        <p:spPr>
          <a:xfrm>
            <a:off x="1546411" y="2989711"/>
            <a:ext cx="349623" cy="582706"/>
          </a:xfrm>
          <a:prstGeom prst="upDownArrow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C66C531D-6E81-4265-A5DF-4C94B935BB6D}"/>
                  </a:ext>
                </a:extLst>
              </p:cNvPr>
              <p:cNvSpPr txBox="1"/>
              <p:nvPr/>
            </p:nvSpPr>
            <p:spPr>
              <a:xfrm>
                <a:off x="918880" y="3668940"/>
                <a:ext cx="160468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600" dirty="0"/>
                  <a:t>アイテム集合</a:t>
                </a:r>
                <a:endParaRPr kumimoji="1" lang="en-US" altLang="ja-JP" sz="1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{3, 5, 6, 9}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C66C531D-6E81-4265-A5DF-4C94B935BB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80" y="3668940"/>
                <a:ext cx="1604683" cy="584775"/>
              </a:xfrm>
              <a:prstGeom prst="rect">
                <a:avLst/>
              </a:prstGeom>
              <a:blipFill>
                <a:blip r:embed="rId5"/>
                <a:stretch>
                  <a:fillRect t="-3125" b="-3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矢印: 上下 14">
            <a:extLst>
              <a:ext uri="{FF2B5EF4-FFF2-40B4-BE49-F238E27FC236}">
                <a16:creationId xmlns:a16="http://schemas.microsoft.com/office/drawing/2014/main" id="{C60DDBD6-D0DE-4424-86F8-D7D54E43F116}"/>
              </a:ext>
            </a:extLst>
          </p:cNvPr>
          <p:cNvSpPr/>
          <p:nvPr/>
        </p:nvSpPr>
        <p:spPr>
          <a:xfrm>
            <a:off x="6620437" y="2982525"/>
            <a:ext cx="349623" cy="582706"/>
          </a:xfrm>
          <a:prstGeom prst="upDownArrow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A7146EF4-E151-4BCC-9AB7-765C4C3AEF88}"/>
                  </a:ext>
                </a:extLst>
              </p:cNvPr>
              <p:cNvSpPr txBox="1"/>
              <p:nvPr/>
            </p:nvSpPr>
            <p:spPr>
              <a:xfrm>
                <a:off x="5992906" y="3661754"/>
                <a:ext cx="160468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600" dirty="0"/>
                  <a:t>アイテム集合</a:t>
                </a:r>
                <a:endParaRPr kumimoji="1" lang="en-US" altLang="ja-JP" sz="1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{3, 4, 6, 8}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A7146EF4-E151-4BCC-9AB7-765C4C3AE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2906" y="3661754"/>
                <a:ext cx="1604683" cy="584775"/>
              </a:xfrm>
              <a:prstGeom prst="rect">
                <a:avLst/>
              </a:prstGeom>
              <a:blipFill>
                <a:blip r:embed="rId6"/>
                <a:stretch>
                  <a:fillRect t="-3125" b="-3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008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証明の戦略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交叉判定のインスタンス</a:t>
                </a:r>
                <a14:m>
                  <m:oMath xmlns:m="http://schemas.openxmlformats.org/officeDocument/2006/math">
                    <m:r>
                      <a:rPr lang="en-US" altLang="ja-JP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ja-JP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ja-JP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/>
                  <a:t>が与えられたとき</a:t>
                </a:r>
                <a:br>
                  <a:rPr lang="en-US" altLang="ja-JP" dirty="0"/>
                </a:br>
                <a:r>
                  <a:rPr lang="ja-JP" altLang="en-US" dirty="0"/>
                  <a:t>それを埋め込んだ特殊なグラフ</a:t>
                </a:r>
                <a14:m>
                  <m:oMath xmlns:m="http://schemas.openxmlformats.org/officeDocument/2006/math">
                    <m:r>
                      <a:rPr lang="en-US" altLang="ja-JP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ja-JP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ja-JP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ja-JP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/>
                  <a:t>を構成</a:t>
                </a:r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ja-JP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/>
                  <a:t>中に含まれる独立集合が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ja-JP" dirty="0"/>
                  <a:t>-MIS</a:t>
                </a:r>
                <a:r>
                  <a:rPr lang="ja-JP" altLang="en-US" dirty="0"/>
                  <a:t>でない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⇔</m:t>
                    </m:r>
                    <m:r>
                      <a:rPr lang="en-US" altLang="ja-JP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ja-JP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ja-JP" altLang="en-US" dirty="0"/>
                  <a:t>は</a:t>
                </a:r>
                <a:r>
                  <a:rPr lang="en-US" altLang="ja-JP" dirty="0"/>
                  <a:t>intersect</a:t>
                </a:r>
              </a:p>
              <a:p>
                <a:r>
                  <a:rPr lang="en-US" altLang="ja-JP" dirty="0"/>
                  <a:t>Alice</a:t>
                </a:r>
                <a:r>
                  <a:rPr lang="ja-JP" altLang="en-US" dirty="0"/>
                  <a:t>と</a:t>
                </a:r>
                <a:r>
                  <a:rPr lang="en-US" altLang="ja-JP" dirty="0"/>
                  <a:t>Bob</a:t>
                </a:r>
                <a:r>
                  <a:rPr lang="ja-JP" altLang="en-US" dirty="0"/>
                  <a:t>は</a:t>
                </a:r>
                <a14:m>
                  <m:oMath xmlns:m="http://schemas.openxmlformats.org/officeDocument/2006/math">
                    <m:r>
                      <a:rPr lang="en-US" altLang="ja-JP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ja-JP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ja-JP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ja-JP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/>
                  <a:t>上の直径計算の</a:t>
                </a:r>
                <a:br>
                  <a:rPr lang="en-US" altLang="ja-JP" dirty="0"/>
                </a:br>
                <a:r>
                  <a:rPr lang="ja-JP" altLang="en-US" dirty="0"/>
                  <a:t>分散アルゴリズムを（協調的に</a:t>
                </a:r>
                <a:r>
                  <a:rPr lang="en-US" altLang="ja-JP" dirty="0"/>
                  <a:t>)</a:t>
                </a:r>
                <a:r>
                  <a:rPr lang="ja-JP" altLang="en-US" dirty="0"/>
                  <a:t>シミュレート</a:t>
                </a:r>
                <a:endParaRPr lang="en-US" altLang="ja-JP" dirty="0"/>
              </a:p>
              <a:p>
                <a:pPr lvl="1"/>
                <a:r>
                  <a:rPr lang="en-US" altLang="ja-JP" dirty="0"/>
                  <a:t>3-MIS</a:t>
                </a:r>
                <a:r>
                  <a:rPr lang="ja-JP" altLang="en-US" dirty="0"/>
                  <a:t>の計算結果から交叉判定が解ける</a:t>
                </a:r>
                <a:endParaRPr lang="en-US" altLang="ja-JP" dirty="0"/>
              </a:p>
              <a:p>
                <a:r>
                  <a:rPr lang="ja-JP" altLang="en-US" dirty="0"/>
                  <a:t>このシミュレーションは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altLang="ja-JP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ja-JP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/>
                  <a:t>ビットぐらい通信していなければならない</a:t>
                </a:r>
                <a:r>
                  <a:rPr lang="en-US" altLang="ja-JP" dirty="0"/>
                  <a:t>(</a:t>
                </a:r>
                <a:r>
                  <a:rPr lang="ja-JP" altLang="en-US" dirty="0"/>
                  <a:t>← 通信複雑性下界より</a:t>
                </a:r>
                <a:r>
                  <a:rPr lang="en-US" altLang="ja-JP" dirty="0"/>
                  <a:t>)</a:t>
                </a:r>
              </a:p>
              <a:p>
                <a:pPr lvl="1"/>
                <a:r>
                  <a:rPr lang="ja-JP" altLang="en-US" dirty="0"/>
                  <a:t>元のアルゴリズムも同程度通信している</a:t>
                </a:r>
                <a:br>
                  <a:rPr lang="en-US" altLang="ja-JP" dirty="0"/>
                </a:br>
                <a:r>
                  <a:rPr lang="ja-JP" altLang="en-US" dirty="0"/>
                  <a:t>→　十分な量の通信ができるぐらいの時間が必要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39" t="-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日付プレースホルダー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ja-JP"/>
              <a:t>2015/3/17-18</a:t>
            </a:r>
            <a:endParaRPr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ja-JP" altLang="en-US"/>
              <a:t>「符号理論とその応用セミナー」＠名古屋工業大学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33160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分散システム</a:t>
            </a:r>
            <a:endParaRPr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 dirty="0"/>
              <a:t>ネットワーク</a:t>
            </a:r>
            <a:r>
              <a:rPr lang="en-US" altLang="ja-JP" dirty="0"/>
              <a:t>=</a:t>
            </a:r>
            <a:r>
              <a:rPr lang="ja-JP" altLang="en-US" dirty="0"/>
              <a:t>グラフ</a:t>
            </a:r>
            <a:endParaRPr lang="en-US" altLang="ja-JP" dirty="0"/>
          </a:p>
          <a:p>
            <a:pPr lvl="1"/>
            <a:r>
              <a:rPr lang="ja-JP" altLang="en-US" dirty="0"/>
              <a:t>頂点</a:t>
            </a:r>
            <a:r>
              <a:rPr lang="en-US" altLang="ja-JP" dirty="0"/>
              <a:t>=</a:t>
            </a:r>
            <a:r>
              <a:rPr lang="ja-JP" altLang="en-US" dirty="0"/>
              <a:t>計算機</a:t>
            </a:r>
            <a:endParaRPr lang="en-US" altLang="ja-JP" dirty="0"/>
          </a:p>
          <a:p>
            <a:pPr lvl="1"/>
            <a:r>
              <a:rPr lang="ja-JP" altLang="en-US" dirty="0"/>
              <a:t>辺</a:t>
            </a:r>
            <a:r>
              <a:rPr lang="en-US" altLang="ja-JP" dirty="0"/>
              <a:t>=</a:t>
            </a:r>
            <a:r>
              <a:rPr lang="ja-JP" altLang="en-US" dirty="0"/>
              <a:t>通信リンク</a:t>
            </a:r>
          </a:p>
        </p:txBody>
      </p:sp>
      <p:pic>
        <p:nvPicPr>
          <p:cNvPr id="7" name="Picture 5" descr="C:\Documents and Settings\Taisuke Izumi\Local Settings\Temporary Internet Files\Content.IE5\0DCFGVSR\MCj0398039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760" y="5743616"/>
            <a:ext cx="622708" cy="642942"/>
          </a:xfrm>
          <a:prstGeom prst="rect">
            <a:avLst/>
          </a:prstGeom>
          <a:noFill/>
        </p:spPr>
      </p:pic>
      <p:pic>
        <p:nvPicPr>
          <p:cNvPr id="8" name="Picture 5" descr="C:\Documents and Settings\Taisuke Izumi\Local Settings\Temporary Internet Files\Content.IE5\0DCFGVSR\MCj0398039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30" y="4519446"/>
            <a:ext cx="622708" cy="642942"/>
          </a:xfrm>
          <a:prstGeom prst="rect">
            <a:avLst/>
          </a:prstGeom>
          <a:noFill/>
        </p:spPr>
      </p:pic>
      <p:pic>
        <p:nvPicPr>
          <p:cNvPr id="9" name="Picture 5" descr="C:\Documents and Settings\Taisuke Izumi\Local Settings\Temporary Internet Files\Content.IE5\0DCFGVSR\MCj0398039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8130" y="5594448"/>
            <a:ext cx="622708" cy="642942"/>
          </a:xfrm>
          <a:prstGeom prst="rect">
            <a:avLst/>
          </a:prstGeom>
          <a:noFill/>
        </p:spPr>
      </p:pic>
      <p:cxnSp>
        <p:nvCxnSpPr>
          <p:cNvPr id="10" name="直線コネクタ 9"/>
          <p:cNvCxnSpPr>
            <a:stCxn id="17" idx="3"/>
            <a:endCxn id="8" idx="1"/>
          </p:cNvCxnSpPr>
          <p:nvPr/>
        </p:nvCxnSpPr>
        <p:spPr>
          <a:xfrm flipV="1">
            <a:off x="2314308" y="4840917"/>
            <a:ext cx="1033522" cy="21603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5" descr="C:\Documents and Settings\Taisuke Izumi\Local Settings\Temporary Internet Files\Content.IE5\0DCFGVSR\MCj0398039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470" y="5810478"/>
            <a:ext cx="622708" cy="642942"/>
          </a:xfrm>
          <a:prstGeom prst="rect">
            <a:avLst/>
          </a:prstGeom>
          <a:noFill/>
        </p:spPr>
      </p:pic>
      <p:pic>
        <p:nvPicPr>
          <p:cNvPr id="14" name="Picture 5" descr="C:\Documents and Settings\Taisuke Izumi\Local Settings\Temporary Internet Files\Content.IE5\0DCFGVSR\MCj0398039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00" y="3439296"/>
            <a:ext cx="622708" cy="642942"/>
          </a:xfrm>
          <a:prstGeom prst="rect">
            <a:avLst/>
          </a:prstGeom>
          <a:noFill/>
        </p:spPr>
      </p:pic>
      <p:pic>
        <p:nvPicPr>
          <p:cNvPr id="17" name="Picture 5" descr="C:\Documents and Settings\Taisuke Izumi\Local Settings\Temporary Internet Files\Content.IE5\0DCFGVSR\MCj0398039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00" y="4735476"/>
            <a:ext cx="622708" cy="642942"/>
          </a:xfrm>
          <a:prstGeom prst="rect">
            <a:avLst/>
          </a:prstGeom>
          <a:noFill/>
        </p:spPr>
      </p:pic>
      <p:pic>
        <p:nvPicPr>
          <p:cNvPr id="18" name="Picture 5" descr="C:\Documents and Settings\Taisuke Izumi\Local Settings\Temporary Internet Files\Content.IE5\0DCFGVSR\MCj0398039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0" y="5018368"/>
            <a:ext cx="622708" cy="642942"/>
          </a:xfrm>
          <a:prstGeom prst="rect">
            <a:avLst/>
          </a:prstGeom>
          <a:noFill/>
        </p:spPr>
      </p:pic>
      <p:pic>
        <p:nvPicPr>
          <p:cNvPr id="19" name="Picture 5" descr="C:\Documents and Settings\Taisuke Izumi\Local Settings\Temporary Internet Files\Content.IE5\0DCFGVSR\MCj0398039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8380" y="5594448"/>
            <a:ext cx="622708" cy="642942"/>
          </a:xfrm>
          <a:prstGeom prst="rect">
            <a:avLst/>
          </a:prstGeom>
          <a:noFill/>
        </p:spPr>
      </p:pic>
      <p:pic>
        <p:nvPicPr>
          <p:cNvPr id="20" name="Picture 5" descr="C:\Documents and Settings\Taisuke Izumi\Local Settings\Temporary Internet Files\Content.IE5\0DCFGVSR\MCj0398039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48330" y="3511306"/>
            <a:ext cx="622708" cy="642942"/>
          </a:xfrm>
          <a:prstGeom prst="rect">
            <a:avLst/>
          </a:prstGeom>
          <a:noFill/>
        </p:spPr>
      </p:pic>
      <p:pic>
        <p:nvPicPr>
          <p:cNvPr id="22" name="Picture 5" descr="C:\Documents and Settings\Taisuke Izumi\Local Settings\Temporary Internet Files\Content.IE5\0DCFGVSR\MCj0398039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0" y="3295276"/>
            <a:ext cx="622708" cy="642942"/>
          </a:xfrm>
          <a:prstGeom prst="rect">
            <a:avLst/>
          </a:prstGeom>
          <a:noFill/>
        </p:spPr>
      </p:pic>
      <p:cxnSp>
        <p:nvCxnSpPr>
          <p:cNvPr id="26" name="直線コネクタ 25"/>
          <p:cNvCxnSpPr/>
          <p:nvPr/>
        </p:nvCxnSpPr>
        <p:spPr>
          <a:xfrm>
            <a:off x="2195670" y="5455576"/>
            <a:ext cx="645088" cy="349752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 flipH="1">
            <a:off x="1331550" y="5306408"/>
            <a:ext cx="288040" cy="43206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 flipH="1">
            <a:off x="2123660" y="4159396"/>
            <a:ext cx="216030" cy="470619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22" idx="1"/>
            <a:endCxn id="14" idx="3"/>
          </p:cNvCxnSpPr>
          <p:nvPr/>
        </p:nvCxnSpPr>
        <p:spPr>
          <a:xfrm flipH="1">
            <a:off x="3034408" y="3616747"/>
            <a:ext cx="1465582" cy="14402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 flipH="1">
            <a:off x="4067930" y="4015376"/>
            <a:ext cx="648090" cy="57608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 flipH="1" flipV="1">
            <a:off x="3995920" y="5023518"/>
            <a:ext cx="432060" cy="21088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 flipV="1">
            <a:off x="3563860" y="5594449"/>
            <a:ext cx="817492" cy="360049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 flipV="1">
            <a:off x="3491850" y="6026508"/>
            <a:ext cx="1872260" cy="21603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 flipH="1">
            <a:off x="6300240" y="5882488"/>
            <a:ext cx="936130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 flipV="1">
            <a:off x="6012200" y="4298268"/>
            <a:ext cx="1008140" cy="129618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 flipV="1">
            <a:off x="4139940" y="4159396"/>
            <a:ext cx="2664370" cy="64809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>
            <a:off x="5220090" y="5450428"/>
            <a:ext cx="216030" cy="14402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>
            <a:off x="5148080" y="4015376"/>
            <a:ext cx="2232310" cy="1579072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>
            <a:off x="5220090" y="3583316"/>
            <a:ext cx="1584220" cy="21603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677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50F598-75C2-4945-A852-CF420032C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グラフの構成</a:t>
            </a:r>
            <a:endParaRPr kumimoji="1" lang="ja-JP" altLang="en-US" dirty="0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4E8AE035-9225-4403-A09C-5592D18D7ECB}"/>
              </a:ext>
            </a:extLst>
          </p:cNvPr>
          <p:cNvCxnSpPr/>
          <p:nvPr/>
        </p:nvCxnSpPr>
        <p:spPr>
          <a:xfrm>
            <a:off x="1003720" y="2246099"/>
            <a:ext cx="59531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D975636-735A-4D2D-A07B-2ABA54BAB8FC}"/>
              </a:ext>
            </a:extLst>
          </p:cNvPr>
          <p:cNvCxnSpPr/>
          <p:nvPr/>
        </p:nvCxnSpPr>
        <p:spPr>
          <a:xfrm>
            <a:off x="1003720" y="3695389"/>
            <a:ext cx="59531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244D0D19-D9F4-4616-9920-CF368E676E6F}"/>
              </a:ext>
            </a:extLst>
          </p:cNvPr>
          <p:cNvCxnSpPr/>
          <p:nvPr/>
        </p:nvCxnSpPr>
        <p:spPr>
          <a:xfrm>
            <a:off x="1599033" y="2246099"/>
            <a:ext cx="2656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FD2875D8-DBF9-42A7-BDE2-82060E53CBA9}"/>
              </a:ext>
            </a:extLst>
          </p:cNvPr>
          <p:cNvCxnSpPr/>
          <p:nvPr/>
        </p:nvCxnSpPr>
        <p:spPr>
          <a:xfrm>
            <a:off x="2465312" y="2246099"/>
            <a:ext cx="2910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48D9A190-2D24-4415-A0C9-37C92240F36D}"/>
              </a:ext>
            </a:extLst>
          </p:cNvPr>
          <p:cNvCxnSpPr/>
          <p:nvPr/>
        </p:nvCxnSpPr>
        <p:spPr>
          <a:xfrm>
            <a:off x="1599033" y="3702211"/>
            <a:ext cx="2656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E1270A3C-A052-4418-823D-2798285F8784}"/>
              </a:ext>
            </a:extLst>
          </p:cNvPr>
          <p:cNvCxnSpPr/>
          <p:nvPr/>
        </p:nvCxnSpPr>
        <p:spPr>
          <a:xfrm flipH="1">
            <a:off x="2465312" y="3702211"/>
            <a:ext cx="2910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楕円 5">
                <a:extLst>
                  <a:ext uri="{FF2B5EF4-FFF2-40B4-BE49-F238E27FC236}">
                    <a16:creationId xmlns:a16="http://schemas.microsoft.com/office/drawing/2014/main" id="{BE619710-1A10-4440-A331-A49C76BD502F}"/>
                  </a:ext>
                </a:extLst>
              </p:cNvPr>
              <p:cNvSpPr/>
              <p:nvPr/>
            </p:nvSpPr>
            <p:spPr>
              <a:xfrm>
                <a:off x="1419013" y="2070791"/>
                <a:ext cx="360040" cy="3506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" name="楕円 5">
                <a:extLst>
                  <a:ext uri="{FF2B5EF4-FFF2-40B4-BE49-F238E27FC236}">
                    <a16:creationId xmlns:a16="http://schemas.microsoft.com/office/drawing/2014/main" id="{BE619710-1A10-4440-A331-A49C76BD50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013" y="2070791"/>
                <a:ext cx="360040" cy="350617"/>
              </a:xfrm>
              <a:prstGeom prst="ellipse">
                <a:avLst/>
              </a:prstGeom>
              <a:blipFill>
                <a:blip r:embed="rId2"/>
                <a:stretch>
                  <a:fillRect l="-6250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楕円 6">
                <a:extLst>
                  <a:ext uri="{FF2B5EF4-FFF2-40B4-BE49-F238E27FC236}">
                    <a16:creationId xmlns:a16="http://schemas.microsoft.com/office/drawing/2014/main" id="{41537E9E-60ED-43BC-B5CE-32F222A1A180}"/>
                  </a:ext>
                </a:extLst>
              </p:cNvPr>
              <p:cNvSpPr/>
              <p:nvPr/>
            </p:nvSpPr>
            <p:spPr>
              <a:xfrm>
                <a:off x="1419013" y="3526903"/>
                <a:ext cx="360040" cy="3506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" name="楕円 6">
                <a:extLst>
                  <a:ext uri="{FF2B5EF4-FFF2-40B4-BE49-F238E27FC236}">
                    <a16:creationId xmlns:a16="http://schemas.microsoft.com/office/drawing/2014/main" id="{41537E9E-60ED-43BC-B5CE-32F222A1A1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013" y="3526903"/>
                <a:ext cx="360040" cy="350617"/>
              </a:xfrm>
              <a:prstGeom prst="ellipse">
                <a:avLst/>
              </a:prstGeom>
              <a:blipFill>
                <a:blip r:embed="rId3"/>
                <a:stretch>
                  <a:fillRect l="-7813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フリーフォーム: 図形 37">
            <a:extLst>
              <a:ext uri="{FF2B5EF4-FFF2-40B4-BE49-F238E27FC236}">
                <a16:creationId xmlns:a16="http://schemas.microsoft.com/office/drawing/2014/main" id="{6F47B23F-B290-4C42-9DE0-16113F76751D}"/>
              </a:ext>
            </a:extLst>
          </p:cNvPr>
          <p:cNvSpPr/>
          <p:nvPr/>
        </p:nvSpPr>
        <p:spPr>
          <a:xfrm>
            <a:off x="1013029" y="1882580"/>
            <a:ext cx="1748118" cy="394455"/>
          </a:xfrm>
          <a:custGeom>
            <a:avLst/>
            <a:gdLst>
              <a:gd name="connsiteX0" fmla="*/ 0 w 1748118"/>
              <a:gd name="connsiteY0" fmla="*/ 394455 h 394455"/>
              <a:gd name="connsiteX1" fmla="*/ 1013012 w 1748118"/>
              <a:gd name="connsiteY1" fmla="*/ 8 h 394455"/>
              <a:gd name="connsiteX2" fmla="*/ 1748118 w 1748118"/>
              <a:gd name="connsiteY2" fmla="*/ 385491 h 394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8118" h="394455">
                <a:moveTo>
                  <a:pt x="0" y="394455"/>
                </a:moveTo>
                <a:cubicBezTo>
                  <a:pt x="360829" y="197978"/>
                  <a:pt x="721659" y="1502"/>
                  <a:pt x="1013012" y="8"/>
                </a:cubicBezTo>
                <a:cubicBezTo>
                  <a:pt x="1304365" y="-1486"/>
                  <a:pt x="1526241" y="192002"/>
                  <a:pt x="1748118" y="385491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楕円 3">
                <a:extLst>
                  <a:ext uri="{FF2B5EF4-FFF2-40B4-BE49-F238E27FC236}">
                    <a16:creationId xmlns:a16="http://schemas.microsoft.com/office/drawing/2014/main" id="{33260BD7-B6C5-4067-9EDF-61E4A95144F6}"/>
                  </a:ext>
                </a:extLst>
              </p:cNvPr>
              <p:cNvSpPr/>
              <p:nvPr/>
            </p:nvSpPr>
            <p:spPr>
              <a:xfrm>
                <a:off x="823700" y="2070792"/>
                <a:ext cx="360040" cy="3506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" name="楕円 3">
                <a:extLst>
                  <a:ext uri="{FF2B5EF4-FFF2-40B4-BE49-F238E27FC236}">
                    <a16:creationId xmlns:a16="http://schemas.microsoft.com/office/drawing/2014/main" id="{33260BD7-B6C5-4067-9EDF-61E4A95144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00" y="2070792"/>
                <a:ext cx="360040" cy="350617"/>
              </a:xfrm>
              <a:prstGeom prst="ellipse">
                <a:avLst/>
              </a:prstGeom>
              <a:blipFill>
                <a:blip r:embed="rId4"/>
                <a:stretch>
                  <a:fillRect l="-6250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楕円 7">
                <a:extLst>
                  <a:ext uri="{FF2B5EF4-FFF2-40B4-BE49-F238E27FC236}">
                    <a16:creationId xmlns:a16="http://schemas.microsoft.com/office/drawing/2014/main" id="{1984F7E4-C74C-433D-BC63-D27A82E23471}"/>
                  </a:ext>
                </a:extLst>
              </p:cNvPr>
              <p:cNvSpPr/>
              <p:nvPr/>
            </p:nvSpPr>
            <p:spPr>
              <a:xfrm>
                <a:off x="2576300" y="2070791"/>
                <a:ext cx="360040" cy="3506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" name="楕円 7">
                <a:extLst>
                  <a:ext uri="{FF2B5EF4-FFF2-40B4-BE49-F238E27FC236}">
                    <a16:creationId xmlns:a16="http://schemas.microsoft.com/office/drawing/2014/main" id="{1984F7E4-C74C-433D-BC63-D27A82E234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300" y="2070791"/>
                <a:ext cx="360040" cy="350617"/>
              </a:xfrm>
              <a:prstGeom prst="ellipse">
                <a:avLst/>
              </a:prstGeom>
              <a:blipFill>
                <a:blip r:embed="rId5"/>
                <a:stretch>
                  <a:fillRect l="-10938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フリーフォーム: 図形 38">
            <a:extLst>
              <a:ext uri="{FF2B5EF4-FFF2-40B4-BE49-F238E27FC236}">
                <a16:creationId xmlns:a16="http://schemas.microsoft.com/office/drawing/2014/main" id="{24834878-1697-40B8-AE57-4DCE00C04202}"/>
              </a:ext>
            </a:extLst>
          </p:cNvPr>
          <p:cNvSpPr/>
          <p:nvPr/>
        </p:nvSpPr>
        <p:spPr>
          <a:xfrm rot="10800000">
            <a:off x="1003720" y="3718652"/>
            <a:ext cx="1748118" cy="394455"/>
          </a:xfrm>
          <a:custGeom>
            <a:avLst/>
            <a:gdLst>
              <a:gd name="connsiteX0" fmla="*/ 0 w 1748118"/>
              <a:gd name="connsiteY0" fmla="*/ 394455 h 394455"/>
              <a:gd name="connsiteX1" fmla="*/ 1013012 w 1748118"/>
              <a:gd name="connsiteY1" fmla="*/ 8 h 394455"/>
              <a:gd name="connsiteX2" fmla="*/ 1748118 w 1748118"/>
              <a:gd name="connsiteY2" fmla="*/ 385491 h 394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8118" h="394455">
                <a:moveTo>
                  <a:pt x="0" y="394455"/>
                </a:moveTo>
                <a:cubicBezTo>
                  <a:pt x="360829" y="197978"/>
                  <a:pt x="721659" y="1502"/>
                  <a:pt x="1013012" y="8"/>
                </a:cubicBezTo>
                <a:cubicBezTo>
                  <a:pt x="1304365" y="-1486"/>
                  <a:pt x="1526241" y="192002"/>
                  <a:pt x="1748118" y="385491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楕円 8">
                <a:extLst>
                  <a:ext uri="{FF2B5EF4-FFF2-40B4-BE49-F238E27FC236}">
                    <a16:creationId xmlns:a16="http://schemas.microsoft.com/office/drawing/2014/main" id="{0B63C2EC-F179-49AC-B140-1400DB0A0436}"/>
                  </a:ext>
                </a:extLst>
              </p:cNvPr>
              <p:cNvSpPr/>
              <p:nvPr/>
            </p:nvSpPr>
            <p:spPr>
              <a:xfrm>
                <a:off x="2576300" y="3520081"/>
                <a:ext cx="360040" cy="3506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楕円 8">
                <a:extLst>
                  <a:ext uri="{FF2B5EF4-FFF2-40B4-BE49-F238E27FC236}">
                    <a16:creationId xmlns:a16="http://schemas.microsoft.com/office/drawing/2014/main" id="{0B63C2EC-F179-49AC-B140-1400DB0A04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300" y="3520081"/>
                <a:ext cx="360040" cy="350617"/>
              </a:xfrm>
              <a:prstGeom prst="ellipse">
                <a:avLst/>
              </a:prstGeom>
              <a:blipFill>
                <a:blip r:embed="rId6"/>
                <a:stretch>
                  <a:fillRect l="-10938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楕円 4">
                <a:extLst>
                  <a:ext uri="{FF2B5EF4-FFF2-40B4-BE49-F238E27FC236}">
                    <a16:creationId xmlns:a16="http://schemas.microsoft.com/office/drawing/2014/main" id="{ADCAE6D8-7E84-4AC1-8D96-E15F7A908165}"/>
                  </a:ext>
                </a:extLst>
              </p:cNvPr>
              <p:cNvSpPr/>
              <p:nvPr/>
            </p:nvSpPr>
            <p:spPr>
              <a:xfrm>
                <a:off x="823700" y="3520083"/>
                <a:ext cx="360040" cy="3506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" name="楕円 4">
                <a:extLst>
                  <a:ext uri="{FF2B5EF4-FFF2-40B4-BE49-F238E27FC236}">
                    <a16:creationId xmlns:a16="http://schemas.microsoft.com/office/drawing/2014/main" id="{ADCAE6D8-7E84-4AC1-8D96-E15F7A9081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00" y="3520083"/>
                <a:ext cx="360040" cy="350617"/>
              </a:xfrm>
              <a:prstGeom prst="ellipse">
                <a:avLst/>
              </a:prstGeom>
              <a:blipFill>
                <a:blip r:embed="rId7"/>
                <a:stretch>
                  <a:fillRect l="-6250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FEA058D-0EC8-47F7-A8F3-746FC02FBAA7}"/>
              </a:ext>
            </a:extLst>
          </p:cNvPr>
          <p:cNvSpPr txBox="1"/>
          <p:nvPr/>
        </p:nvSpPr>
        <p:spPr>
          <a:xfrm>
            <a:off x="1788362" y="2106116"/>
            <a:ext cx="815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・・・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E110BD22-6EC2-4C10-95E2-6B188BB961C7}"/>
              </a:ext>
            </a:extLst>
          </p:cNvPr>
          <p:cNvSpPr txBox="1"/>
          <p:nvPr/>
        </p:nvSpPr>
        <p:spPr>
          <a:xfrm>
            <a:off x="1769783" y="3563473"/>
            <a:ext cx="815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・・・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楕円 47">
                <a:extLst>
                  <a:ext uri="{FF2B5EF4-FFF2-40B4-BE49-F238E27FC236}">
                    <a16:creationId xmlns:a16="http://schemas.microsoft.com/office/drawing/2014/main" id="{5A0BB9BD-D5D6-4CD4-9E74-700C9198CC97}"/>
                  </a:ext>
                </a:extLst>
              </p:cNvPr>
              <p:cNvSpPr/>
              <p:nvPr/>
            </p:nvSpPr>
            <p:spPr>
              <a:xfrm>
                <a:off x="4377135" y="2072433"/>
                <a:ext cx="360040" cy="350617"/>
              </a:xfrm>
              <a:prstGeom prst="ellipse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8" name="楕円 47">
                <a:extLst>
                  <a:ext uri="{FF2B5EF4-FFF2-40B4-BE49-F238E27FC236}">
                    <a16:creationId xmlns:a16="http://schemas.microsoft.com/office/drawing/2014/main" id="{5A0BB9BD-D5D6-4CD4-9E74-700C9198CC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135" y="2072433"/>
                <a:ext cx="360040" cy="350617"/>
              </a:xfrm>
              <a:prstGeom prst="ellipse">
                <a:avLst/>
              </a:prstGeom>
              <a:blipFill>
                <a:blip r:embed="rId8"/>
                <a:stretch>
                  <a:fillRect l="-4688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楕円 48">
                <a:extLst>
                  <a:ext uri="{FF2B5EF4-FFF2-40B4-BE49-F238E27FC236}">
                    <a16:creationId xmlns:a16="http://schemas.microsoft.com/office/drawing/2014/main" id="{B26E9D54-8747-4143-ADC2-10A3BB77178E}"/>
                  </a:ext>
                </a:extLst>
              </p:cNvPr>
              <p:cNvSpPr/>
              <p:nvPr/>
            </p:nvSpPr>
            <p:spPr>
              <a:xfrm>
                <a:off x="4377135" y="3528545"/>
                <a:ext cx="360040" cy="350617"/>
              </a:xfrm>
              <a:prstGeom prst="ellipse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9" name="楕円 48">
                <a:extLst>
                  <a:ext uri="{FF2B5EF4-FFF2-40B4-BE49-F238E27FC236}">
                    <a16:creationId xmlns:a16="http://schemas.microsoft.com/office/drawing/2014/main" id="{B26E9D54-8747-4143-ADC2-10A3BB7717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135" y="3528545"/>
                <a:ext cx="360040" cy="350617"/>
              </a:xfrm>
              <a:prstGeom prst="ellipse">
                <a:avLst/>
              </a:prstGeom>
              <a:blipFill>
                <a:blip r:embed="rId9"/>
                <a:stretch>
                  <a:fillRect l="-4688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楕円 50">
                <a:extLst>
                  <a:ext uri="{FF2B5EF4-FFF2-40B4-BE49-F238E27FC236}">
                    <a16:creationId xmlns:a16="http://schemas.microsoft.com/office/drawing/2014/main" id="{3C79B91E-E660-4596-A862-1B7C105FCE9C}"/>
                  </a:ext>
                </a:extLst>
              </p:cNvPr>
              <p:cNvSpPr/>
              <p:nvPr/>
            </p:nvSpPr>
            <p:spPr>
              <a:xfrm>
                <a:off x="3781822" y="2072434"/>
                <a:ext cx="360040" cy="350617"/>
              </a:xfrm>
              <a:prstGeom prst="ellipse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1" name="楕円 50">
                <a:extLst>
                  <a:ext uri="{FF2B5EF4-FFF2-40B4-BE49-F238E27FC236}">
                    <a16:creationId xmlns:a16="http://schemas.microsoft.com/office/drawing/2014/main" id="{3C79B91E-E660-4596-A862-1B7C105FCE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1822" y="2072434"/>
                <a:ext cx="360040" cy="350617"/>
              </a:xfrm>
              <a:prstGeom prst="ellipse">
                <a:avLst/>
              </a:prstGeom>
              <a:blipFill>
                <a:blip r:embed="rId10"/>
                <a:stretch>
                  <a:fillRect l="-3125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楕円 51">
                <a:extLst>
                  <a:ext uri="{FF2B5EF4-FFF2-40B4-BE49-F238E27FC236}">
                    <a16:creationId xmlns:a16="http://schemas.microsoft.com/office/drawing/2014/main" id="{FB7D13EA-C139-48F1-B983-7763D09B1C7C}"/>
                  </a:ext>
                </a:extLst>
              </p:cNvPr>
              <p:cNvSpPr/>
              <p:nvPr/>
            </p:nvSpPr>
            <p:spPr>
              <a:xfrm>
                <a:off x="5534422" y="2072433"/>
                <a:ext cx="360040" cy="350617"/>
              </a:xfrm>
              <a:prstGeom prst="ellipse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2" name="楕円 51">
                <a:extLst>
                  <a:ext uri="{FF2B5EF4-FFF2-40B4-BE49-F238E27FC236}">
                    <a16:creationId xmlns:a16="http://schemas.microsoft.com/office/drawing/2014/main" id="{FB7D13EA-C139-48F1-B983-7763D09B1C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422" y="2072433"/>
                <a:ext cx="360040" cy="350617"/>
              </a:xfrm>
              <a:prstGeom prst="ellipse">
                <a:avLst/>
              </a:prstGeom>
              <a:blipFill>
                <a:blip r:embed="rId11"/>
                <a:stretch>
                  <a:fillRect l="-6250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楕円 53">
                <a:extLst>
                  <a:ext uri="{FF2B5EF4-FFF2-40B4-BE49-F238E27FC236}">
                    <a16:creationId xmlns:a16="http://schemas.microsoft.com/office/drawing/2014/main" id="{B9E3490C-FB5B-44E1-90C5-9A06C105CFEA}"/>
                  </a:ext>
                </a:extLst>
              </p:cNvPr>
              <p:cNvSpPr/>
              <p:nvPr/>
            </p:nvSpPr>
            <p:spPr>
              <a:xfrm>
                <a:off x="5534422" y="3521723"/>
                <a:ext cx="360040" cy="350617"/>
              </a:xfrm>
              <a:prstGeom prst="ellipse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4" name="楕円 53">
                <a:extLst>
                  <a:ext uri="{FF2B5EF4-FFF2-40B4-BE49-F238E27FC236}">
                    <a16:creationId xmlns:a16="http://schemas.microsoft.com/office/drawing/2014/main" id="{B9E3490C-FB5B-44E1-90C5-9A06C105CF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422" y="3521723"/>
                <a:ext cx="360040" cy="350617"/>
              </a:xfrm>
              <a:prstGeom prst="ellipse">
                <a:avLst/>
              </a:prstGeom>
              <a:blipFill>
                <a:blip r:embed="rId12"/>
                <a:stretch>
                  <a:fillRect l="-6250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楕円 54">
                <a:extLst>
                  <a:ext uri="{FF2B5EF4-FFF2-40B4-BE49-F238E27FC236}">
                    <a16:creationId xmlns:a16="http://schemas.microsoft.com/office/drawing/2014/main" id="{AFD6A9FE-4515-467D-BF69-5572F291198A}"/>
                  </a:ext>
                </a:extLst>
              </p:cNvPr>
              <p:cNvSpPr/>
              <p:nvPr/>
            </p:nvSpPr>
            <p:spPr>
              <a:xfrm>
                <a:off x="3781822" y="3521725"/>
                <a:ext cx="360040" cy="350617"/>
              </a:xfrm>
              <a:prstGeom prst="ellipse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5" name="楕円 54">
                <a:extLst>
                  <a:ext uri="{FF2B5EF4-FFF2-40B4-BE49-F238E27FC236}">
                    <a16:creationId xmlns:a16="http://schemas.microsoft.com/office/drawing/2014/main" id="{AFD6A9FE-4515-467D-BF69-5572F29119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1822" y="3521725"/>
                <a:ext cx="360040" cy="350617"/>
              </a:xfrm>
              <a:prstGeom prst="ellipse">
                <a:avLst/>
              </a:prstGeom>
              <a:blipFill>
                <a:blip r:embed="rId13"/>
                <a:stretch>
                  <a:fillRect l="-4688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DB44C964-4B45-4B1C-92FA-DE7C99DD21F8}"/>
              </a:ext>
            </a:extLst>
          </p:cNvPr>
          <p:cNvCxnSpPr/>
          <p:nvPr/>
        </p:nvCxnSpPr>
        <p:spPr>
          <a:xfrm>
            <a:off x="6596302" y="2246099"/>
            <a:ext cx="59531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D852EACE-BAAF-482B-AE47-307BC807A35F}"/>
              </a:ext>
            </a:extLst>
          </p:cNvPr>
          <p:cNvCxnSpPr/>
          <p:nvPr/>
        </p:nvCxnSpPr>
        <p:spPr>
          <a:xfrm>
            <a:off x="6596302" y="3695389"/>
            <a:ext cx="59531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A2BA2EF1-4876-4642-A49F-87EB4F9D69E8}"/>
              </a:ext>
            </a:extLst>
          </p:cNvPr>
          <p:cNvCxnSpPr/>
          <p:nvPr/>
        </p:nvCxnSpPr>
        <p:spPr>
          <a:xfrm>
            <a:off x="7191615" y="2246099"/>
            <a:ext cx="2656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2485E244-0BD3-4443-9AC3-EC8E47524B29}"/>
              </a:ext>
            </a:extLst>
          </p:cNvPr>
          <p:cNvCxnSpPr/>
          <p:nvPr/>
        </p:nvCxnSpPr>
        <p:spPr>
          <a:xfrm>
            <a:off x="8057894" y="2246099"/>
            <a:ext cx="2910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B4787A33-4652-4DD7-8014-26FE41616CBF}"/>
              </a:ext>
            </a:extLst>
          </p:cNvPr>
          <p:cNvCxnSpPr/>
          <p:nvPr/>
        </p:nvCxnSpPr>
        <p:spPr>
          <a:xfrm>
            <a:off x="7191615" y="3702211"/>
            <a:ext cx="2656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D7418088-79F4-4938-86DD-8248150522C1}"/>
              </a:ext>
            </a:extLst>
          </p:cNvPr>
          <p:cNvCxnSpPr/>
          <p:nvPr/>
        </p:nvCxnSpPr>
        <p:spPr>
          <a:xfrm flipH="1">
            <a:off x="8057894" y="3702211"/>
            <a:ext cx="2910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楕円 63">
                <a:extLst>
                  <a:ext uri="{FF2B5EF4-FFF2-40B4-BE49-F238E27FC236}">
                    <a16:creationId xmlns:a16="http://schemas.microsoft.com/office/drawing/2014/main" id="{77135F54-20D9-4A5A-9530-F34A42619D92}"/>
                  </a:ext>
                </a:extLst>
              </p:cNvPr>
              <p:cNvSpPr/>
              <p:nvPr/>
            </p:nvSpPr>
            <p:spPr>
              <a:xfrm>
                <a:off x="7011595" y="2070791"/>
                <a:ext cx="360040" cy="3506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4" name="楕円 63">
                <a:extLst>
                  <a:ext uri="{FF2B5EF4-FFF2-40B4-BE49-F238E27FC236}">
                    <a16:creationId xmlns:a16="http://schemas.microsoft.com/office/drawing/2014/main" id="{77135F54-20D9-4A5A-9530-F34A42619D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595" y="2070791"/>
                <a:ext cx="360040" cy="350617"/>
              </a:xfrm>
              <a:prstGeom prst="ellipse">
                <a:avLst/>
              </a:prstGeom>
              <a:blipFill>
                <a:blip r:embed="rId14"/>
                <a:stretch>
                  <a:fillRect l="-12500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楕円 64">
                <a:extLst>
                  <a:ext uri="{FF2B5EF4-FFF2-40B4-BE49-F238E27FC236}">
                    <a16:creationId xmlns:a16="http://schemas.microsoft.com/office/drawing/2014/main" id="{6422577F-AE02-46D1-9A28-4E45E51E902F}"/>
                  </a:ext>
                </a:extLst>
              </p:cNvPr>
              <p:cNvSpPr/>
              <p:nvPr/>
            </p:nvSpPr>
            <p:spPr>
              <a:xfrm>
                <a:off x="7011595" y="3526903"/>
                <a:ext cx="360040" cy="3506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5" name="楕円 64">
                <a:extLst>
                  <a:ext uri="{FF2B5EF4-FFF2-40B4-BE49-F238E27FC236}">
                    <a16:creationId xmlns:a16="http://schemas.microsoft.com/office/drawing/2014/main" id="{6422577F-AE02-46D1-9A28-4E45E51E90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595" y="3526903"/>
                <a:ext cx="360040" cy="350617"/>
              </a:xfrm>
              <a:prstGeom prst="ellipse">
                <a:avLst/>
              </a:prstGeom>
              <a:blipFill>
                <a:blip r:embed="rId15"/>
                <a:stretch>
                  <a:fillRect l="-12500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フリーフォーム: 図形 65">
            <a:extLst>
              <a:ext uri="{FF2B5EF4-FFF2-40B4-BE49-F238E27FC236}">
                <a16:creationId xmlns:a16="http://schemas.microsoft.com/office/drawing/2014/main" id="{4B90366B-8FD3-499F-816D-5AB0111C5E78}"/>
              </a:ext>
            </a:extLst>
          </p:cNvPr>
          <p:cNvSpPr/>
          <p:nvPr/>
        </p:nvSpPr>
        <p:spPr>
          <a:xfrm>
            <a:off x="6605611" y="1882580"/>
            <a:ext cx="1748118" cy="394455"/>
          </a:xfrm>
          <a:custGeom>
            <a:avLst/>
            <a:gdLst>
              <a:gd name="connsiteX0" fmla="*/ 0 w 1748118"/>
              <a:gd name="connsiteY0" fmla="*/ 394455 h 394455"/>
              <a:gd name="connsiteX1" fmla="*/ 1013012 w 1748118"/>
              <a:gd name="connsiteY1" fmla="*/ 8 h 394455"/>
              <a:gd name="connsiteX2" fmla="*/ 1748118 w 1748118"/>
              <a:gd name="connsiteY2" fmla="*/ 385491 h 394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8118" h="394455">
                <a:moveTo>
                  <a:pt x="0" y="394455"/>
                </a:moveTo>
                <a:cubicBezTo>
                  <a:pt x="360829" y="197978"/>
                  <a:pt x="721659" y="1502"/>
                  <a:pt x="1013012" y="8"/>
                </a:cubicBezTo>
                <a:cubicBezTo>
                  <a:pt x="1304365" y="-1486"/>
                  <a:pt x="1526241" y="192002"/>
                  <a:pt x="1748118" y="385491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楕円 66">
                <a:extLst>
                  <a:ext uri="{FF2B5EF4-FFF2-40B4-BE49-F238E27FC236}">
                    <a16:creationId xmlns:a16="http://schemas.microsoft.com/office/drawing/2014/main" id="{38AC94A0-AD18-4678-8FE2-7E8A221453A8}"/>
                  </a:ext>
                </a:extLst>
              </p:cNvPr>
              <p:cNvSpPr/>
              <p:nvPr/>
            </p:nvSpPr>
            <p:spPr>
              <a:xfrm>
                <a:off x="6416282" y="2070792"/>
                <a:ext cx="360040" cy="3506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7" name="楕円 66">
                <a:extLst>
                  <a:ext uri="{FF2B5EF4-FFF2-40B4-BE49-F238E27FC236}">
                    <a16:creationId xmlns:a16="http://schemas.microsoft.com/office/drawing/2014/main" id="{38AC94A0-AD18-4678-8FE2-7E8A221453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282" y="2070792"/>
                <a:ext cx="360040" cy="350617"/>
              </a:xfrm>
              <a:prstGeom prst="ellipse">
                <a:avLst/>
              </a:prstGeom>
              <a:blipFill>
                <a:blip r:embed="rId16"/>
                <a:stretch>
                  <a:fillRect l="-12500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楕円 67">
                <a:extLst>
                  <a:ext uri="{FF2B5EF4-FFF2-40B4-BE49-F238E27FC236}">
                    <a16:creationId xmlns:a16="http://schemas.microsoft.com/office/drawing/2014/main" id="{37063B1E-285A-4B01-8385-697CC1FFDFB5}"/>
                  </a:ext>
                </a:extLst>
              </p:cNvPr>
              <p:cNvSpPr/>
              <p:nvPr/>
            </p:nvSpPr>
            <p:spPr>
              <a:xfrm>
                <a:off x="8168882" y="2070791"/>
                <a:ext cx="360040" cy="3506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8" name="楕円 67">
                <a:extLst>
                  <a:ext uri="{FF2B5EF4-FFF2-40B4-BE49-F238E27FC236}">
                    <a16:creationId xmlns:a16="http://schemas.microsoft.com/office/drawing/2014/main" id="{37063B1E-285A-4B01-8385-697CC1FFDF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8882" y="2070791"/>
                <a:ext cx="360040" cy="350617"/>
              </a:xfrm>
              <a:prstGeom prst="ellipse">
                <a:avLst/>
              </a:prstGeom>
              <a:blipFill>
                <a:blip r:embed="rId17"/>
                <a:stretch>
                  <a:fillRect l="-15625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フリーフォーム: 図形 68">
            <a:extLst>
              <a:ext uri="{FF2B5EF4-FFF2-40B4-BE49-F238E27FC236}">
                <a16:creationId xmlns:a16="http://schemas.microsoft.com/office/drawing/2014/main" id="{5BB3EA14-47C6-4D08-B0A6-9D4658497F6D}"/>
              </a:ext>
            </a:extLst>
          </p:cNvPr>
          <p:cNvSpPr/>
          <p:nvPr/>
        </p:nvSpPr>
        <p:spPr>
          <a:xfrm rot="10800000">
            <a:off x="6596302" y="3718652"/>
            <a:ext cx="1748118" cy="394455"/>
          </a:xfrm>
          <a:custGeom>
            <a:avLst/>
            <a:gdLst>
              <a:gd name="connsiteX0" fmla="*/ 0 w 1748118"/>
              <a:gd name="connsiteY0" fmla="*/ 394455 h 394455"/>
              <a:gd name="connsiteX1" fmla="*/ 1013012 w 1748118"/>
              <a:gd name="connsiteY1" fmla="*/ 8 h 394455"/>
              <a:gd name="connsiteX2" fmla="*/ 1748118 w 1748118"/>
              <a:gd name="connsiteY2" fmla="*/ 385491 h 394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8118" h="394455">
                <a:moveTo>
                  <a:pt x="0" y="394455"/>
                </a:moveTo>
                <a:cubicBezTo>
                  <a:pt x="360829" y="197978"/>
                  <a:pt x="721659" y="1502"/>
                  <a:pt x="1013012" y="8"/>
                </a:cubicBezTo>
                <a:cubicBezTo>
                  <a:pt x="1304365" y="-1486"/>
                  <a:pt x="1526241" y="192002"/>
                  <a:pt x="1748118" y="385491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楕円 69">
                <a:extLst>
                  <a:ext uri="{FF2B5EF4-FFF2-40B4-BE49-F238E27FC236}">
                    <a16:creationId xmlns:a16="http://schemas.microsoft.com/office/drawing/2014/main" id="{A83CC9FA-57CF-4752-BD80-4607E7CB0BD4}"/>
                  </a:ext>
                </a:extLst>
              </p:cNvPr>
              <p:cNvSpPr/>
              <p:nvPr/>
            </p:nvSpPr>
            <p:spPr>
              <a:xfrm>
                <a:off x="8168882" y="3520081"/>
                <a:ext cx="360040" cy="3506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0" name="楕円 69">
                <a:extLst>
                  <a:ext uri="{FF2B5EF4-FFF2-40B4-BE49-F238E27FC236}">
                    <a16:creationId xmlns:a16="http://schemas.microsoft.com/office/drawing/2014/main" id="{A83CC9FA-57CF-4752-BD80-4607E7CB0B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8882" y="3520081"/>
                <a:ext cx="360040" cy="350617"/>
              </a:xfrm>
              <a:prstGeom prst="ellipse">
                <a:avLst/>
              </a:prstGeom>
              <a:blipFill>
                <a:blip r:embed="rId18"/>
                <a:stretch>
                  <a:fillRect l="-15625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楕円 70">
                <a:extLst>
                  <a:ext uri="{FF2B5EF4-FFF2-40B4-BE49-F238E27FC236}">
                    <a16:creationId xmlns:a16="http://schemas.microsoft.com/office/drawing/2014/main" id="{71494422-BCD0-47CA-9584-D07EEBF75669}"/>
                  </a:ext>
                </a:extLst>
              </p:cNvPr>
              <p:cNvSpPr/>
              <p:nvPr/>
            </p:nvSpPr>
            <p:spPr>
              <a:xfrm>
                <a:off x="6416282" y="3520083"/>
                <a:ext cx="360040" cy="3506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1" name="楕円 70">
                <a:extLst>
                  <a:ext uri="{FF2B5EF4-FFF2-40B4-BE49-F238E27FC236}">
                    <a16:creationId xmlns:a16="http://schemas.microsoft.com/office/drawing/2014/main" id="{71494422-BCD0-47CA-9584-D07EEBF756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282" y="3520083"/>
                <a:ext cx="360040" cy="350617"/>
              </a:xfrm>
              <a:prstGeom prst="ellipse">
                <a:avLst/>
              </a:prstGeom>
              <a:blipFill>
                <a:blip r:embed="rId19"/>
                <a:stretch>
                  <a:fillRect l="-14063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D239626C-D486-4715-A326-DD18B2A05A7D}"/>
              </a:ext>
            </a:extLst>
          </p:cNvPr>
          <p:cNvSpPr txBox="1"/>
          <p:nvPr/>
        </p:nvSpPr>
        <p:spPr>
          <a:xfrm>
            <a:off x="7380944" y="2106116"/>
            <a:ext cx="815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・・・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AC45DEBB-64CC-4E6C-BB6E-D0E092656C08}"/>
              </a:ext>
            </a:extLst>
          </p:cNvPr>
          <p:cNvSpPr txBox="1"/>
          <p:nvPr/>
        </p:nvSpPr>
        <p:spPr>
          <a:xfrm>
            <a:off x="7362365" y="3563473"/>
            <a:ext cx="815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・・・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楕円 73">
                <a:extLst>
                  <a:ext uri="{FF2B5EF4-FFF2-40B4-BE49-F238E27FC236}">
                    <a16:creationId xmlns:a16="http://schemas.microsoft.com/office/drawing/2014/main" id="{55ED3C0D-CF33-4EA7-9CA5-5CDCCDE76E2C}"/>
                  </a:ext>
                </a:extLst>
              </p:cNvPr>
              <p:cNvSpPr/>
              <p:nvPr/>
            </p:nvSpPr>
            <p:spPr>
              <a:xfrm>
                <a:off x="4377135" y="5008693"/>
                <a:ext cx="360040" cy="350617"/>
              </a:xfrm>
              <a:prstGeom prst="ellipse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4" name="楕円 73">
                <a:extLst>
                  <a:ext uri="{FF2B5EF4-FFF2-40B4-BE49-F238E27FC236}">
                    <a16:creationId xmlns:a16="http://schemas.microsoft.com/office/drawing/2014/main" id="{55ED3C0D-CF33-4EA7-9CA5-5CDCCDE76E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135" y="5008693"/>
                <a:ext cx="360040" cy="350617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2D2A8B58-0F73-4101-A931-66E61E711F06}"/>
              </a:ext>
            </a:extLst>
          </p:cNvPr>
          <p:cNvSpPr/>
          <p:nvPr/>
        </p:nvSpPr>
        <p:spPr>
          <a:xfrm>
            <a:off x="591671" y="1730188"/>
            <a:ext cx="2503892" cy="2483224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4189EA59-4A8C-4559-83B4-8E163A8E8C80}"/>
              </a:ext>
            </a:extLst>
          </p:cNvPr>
          <p:cNvSpPr/>
          <p:nvPr/>
        </p:nvSpPr>
        <p:spPr>
          <a:xfrm>
            <a:off x="3568124" y="1730188"/>
            <a:ext cx="2503892" cy="2483224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53240ABB-203B-44E9-9BF2-1288A8D0E36A}"/>
              </a:ext>
            </a:extLst>
          </p:cNvPr>
          <p:cNvSpPr/>
          <p:nvPr/>
        </p:nvSpPr>
        <p:spPr>
          <a:xfrm>
            <a:off x="6212630" y="1730188"/>
            <a:ext cx="2503892" cy="2483224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8B94A9E7-9803-4422-ACD0-0721DB427C83}"/>
              </a:ext>
            </a:extLst>
          </p:cNvPr>
          <p:cNvCxnSpPr/>
          <p:nvPr/>
        </p:nvCxnSpPr>
        <p:spPr>
          <a:xfrm>
            <a:off x="3361765" y="1272988"/>
            <a:ext cx="0" cy="49036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088F9FDE-EF1B-48BA-B87A-5F71A05C3E85}"/>
              </a:ext>
            </a:extLst>
          </p:cNvPr>
          <p:cNvSpPr txBox="1"/>
          <p:nvPr/>
        </p:nvSpPr>
        <p:spPr>
          <a:xfrm>
            <a:off x="1260370" y="4823377"/>
            <a:ext cx="101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Alice</a:t>
            </a:r>
            <a:r>
              <a:rPr kumimoji="1" lang="ja-JP" altLang="en-US" dirty="0"/>
              <a:t>側</a:t>
            </a: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EC91C7AD-730B-46F9-A2DE-CFA4AB16920D}"/>
              </a:ext>
            </a:extLst>
          </p:cNvPr>
          <p:cNvSpPr txBox="1"/>
          <p:nvPr/>
        </p:nvSpPr>
        <p:spPr>
          <a:xfrm>
            <a:off x="5791104" y="4824027"/>
            <a:ext cx="101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Bob</a:t>
            </a:r>
            <a:r>
              <a:rPr kumimoji="1" lang="ja-JP" altLang="en-US" dirty="0"/>
              <a:t>側</a:t>
            </a:r>
          </a:p>
        </p:txBody>
      </p:sp>
    </p:spTree>
    <p:extLst>
      <p:ext uri="{BB962C8B-B14F-4D97-AF65-F5344CB8AC3E}">
        <p14:creationId xmlns:p14="http://schemas.microsoft.com/office/powerpoint/2010/main" val="2530526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8B94A9E7-9803-4422-ACD0-0721DB427C83}"/>
              </a:ext>
            </a:extLst>
          </p:cNvPr>
          <p:cNvCxnSpPr/>
          <p:nvPr/>
        </p:nvCxnSpPr>
        <p:spPr>
          <a:xfrm>
            <a:off x="3361765" y="1272988"/>
            <a:ext cx="0" cy="4903694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E150F598-75C2-4945-A852-CF420032C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グラフの構成</a:t>
            </a:r>
            <a:endParaRPr kumimoji="1" lang="ja-JP" altLang="en-US" dirty="0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4E8AE035-9225-4403-A09C-5592D18D7ECB}"/>
              </a:ext>
            </a:extLst>
          </p:cNvPr>
          <p:cNvCxnSpPr/>
          <p:nvPr/>
        </p:nvCxnSpPr>
        <p:spPr>
          <a:xfrm>
            <a:off x="1003720" y="2246099"/>
            <a:ext cx="59531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D975636-735A-4D2D-A07B-2ABA54BAB8FC}"/>
              </a:ext>
            </a:extLst>
          </p:cNvPr>
          <p:cNvCxnSpPr/>
          <p:nvPr/>
        </p:nvCxnSpPr>
        <p:spPr>
          <a:xfrm>
            <a:off x="1003720" y="3695389"/>
            <a:ext cx="59531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244D0D19-D9F4-4616-9920-CF368E676E6F}"/>
              </a:ext>
            </a:extLst>
          </p:cNvPr>
          <p:cNvCxnSpPr/>
          <p:nvPr/>
        </p:nvCxnSpPr>
        <p:spPr>
          <a:xfrm>
            <a:off x="1599033" y="2246099"/>
            <a:ext cx="2656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FD2875D8-DBF9-42A7-BDE2-82060E53CBA9}"/>
              </a:ext>
            </a:extLst>
          </p:cNvPr>
          <p:cNvCxnSpPr/>
          <p:nvPr/>
        </p:nvCxnSpPr>
        <p:spPr>
          <a:xfrm>
            <a:off x="2465312" y="2246099"/>
            <a:ext cx="2910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48D9A190-2D24-4415-A0C9-37C92240F36D}"/>
              </a:ext>
            </a:extLst>
          </p:cNvPr>
          <p:cNvCxnSpPr/>
          <p:nvPr/>
        </p:nvCxnSpPr>
        <p:spPr>
          <a:xfrm>
            <a:off x="1599033" y="3702211"/>
            <a:ext cx="2656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E1270A3C-A052-4418-823D-2798285F8784}"/>
              </a:ext>
            </a:extLst>
          </p:cNvPr>
          <p:cNvCxnSpPr/>
          <p:nvPr/>
        </p:nvCxnSpPr>
        <p:spPr>
          <a:xfrm flipH="1">
            <a:off x="2465312" y="3702211"/>
            <a:ext cx="2910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楕円 5">
                <a:extLst>
                  <a:ext uri="{FF2B5EF4-FFF2-40B4-BE49-F238E27FC236}">
                    <a16:creationId xmlns:a16="http://schemas.microsoft.com/office/drawing/2014/main" id="{BE619710-1A10-4440-A331-A49C76BD502F}"/>
                  </a:ext>
                </a:extLst>
              </p:cNvPr>
              <p:cNvSpPr/>
              <p:nvPr/>
            </p:nvSpPr>
            <p:spPr>
              <a:xfrm>
                <a:off x="1419013" y="2070791"/>
                <a:ext cx="360040" cy="3506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" name="楕円 5">
                <a:extLst>
                  <a:ext uri="{FF2B5EF4-FFF2-40B4-BE49-F238E27FC236}">
                    <a16:creationId xmlns:a16="http://schemas.microsoft.com/office/drawing/2014/main" id="{BE619710-1A10-4440-A331-A49C76BD50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013" y="2070791"/>
                <a:ext cx="360040" cy="350617"/>
              </a:xfrm>
              <a:prstGeom prst="ellipse">
                <a:avLst/>
              </a:prstGeom>
              <a:blipFill>
                <a:blip r:embed="rId2"/>
                <a:stretch>
                  <a:fillRect l="-6250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楕円 6">
                <a:extLst>
                  <a:ext uri="{FF2B5EF4-FFF2-40B4-BE49-F238E27FC236}">
                    <a16:creationId xmlns:a16="http://schemas.microsoft.com/office/drawing/2014/main" id="{41537E9E-60ED-43BC-B5CE-32F222A1A180}"/>
                  </a:ext>
                </a:extLst>
              </p:cNvPr>
              <p:cNvSpPr/>
              <p:nvPr/>
            </p:nvSpPr>
            <p:spPr>
              <a:xfrm>
                <a:off x="1419013" y="3526903"/>
                <a:ext cx="360040" cy="3506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" name="楕円 6">
                <a:extLst>
                  <a:ext uri="{FF2B5EF4-FFF2-40B4-BE49-F238E27FC236}">
                    <a16:creationId xmlns:a16="http://schemas.microsoft.com/office/drawing/2014/main" id="{41537E9E-60ED-43BC-B5CE-32F222A1A1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013" y="3526903"/>
                <a:ext cx="360040" cy="350617"/>
              </a:xfrm>
              <a:prstGeom prst="ellipse">
                <a:avLst/>
              </a:prstGeom>
              <a:blipFill>
                <a:blip r:embed="rId3"/>
                <a:stretch>
                  <a:fillRect l="-7813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フリーフォーム: 図形 37">
            <a:extLst>
              <a:ext uri="{FF2B5EF4-FFF2-40B4-BE49-F238E27FC236}">
                <a16:creationId xmlns:a16="http://schemas.microsoft.com/office/drawing/2014/main" id="{6F47B23F-B290-4C42-9DE0-16113F76751D}"/>
              </a:ext>
            </a:extLst>
          </p:cNvPr>
          <p:cNvSpPr/>
          <p:nvPr/>
        </p:nvSpPr>
        <p:spPr>
          <a:xfrm>
            <a:off x="1013029" y="1882580"/>
            <a:ext cx="1748118" cy="394455"/>
          </a:xfrm>
          <a:custGeom>
            <a:avLst/>
            <a:gdLst>
              <a:gd name="connsiteX0" fmla="*/ 0 w 1748118"/>
              <a:gd name="connsiteY0" fmla="*/ 394455 h 394455"/>
              <a:gd name="connsiteX1" fmla="*/ 1013012 w 1748118"/>
              <a:gd name="connsiteY1" fmla="*/ 8 h 394455"/>
              <a:gd name="connsiteX2" fmla="*/ 1748118 w 1748118"/>
              <a:gd name="connsiteY2" fmla="*/ 385491 h 394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8118" h="394455">
                <a:moveTo>
                  <a:pt x="0" y="394455"/>
                </a:moveTo>
                <a:cubicBezTo>
                  <a:pt x="360829" y="197978"/>
                  <a:pt x="721659" y="1502"/>
                  <a:pt x="1013012" y="8"/>
                </a:cubicBezTo>
                <a:cubicBezTo>
                  <a:pt x="1304365" y="-1486"/>
                  <a:pt x="1526241" y="192002"/>
                  <a:pt x="1748118" y="385491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楕円 3">
                <a:extLst>
                  <a:ext uri="{FF2B5EF4-FFF2-40B4-BE49-F238E27FC236}">
                    <a16:creationId xmlns:a16="http://schemas.microsoft.com/office/drawing/2014/main" id="{33260BD7-B6C5-4067-9EDF-61E4A95144F6}"/>
                  </a:ext>
                </a:extLst>
              </p:cNvPr>
              <p:cNvSpPr/>
              <p:nvPr/>
            </p:nvSpPr>
            <p:spPr>
              <a:xfrm>
                <a:off x="823700" y="2070792"/>
                <a:ext cx="360040" cy="3506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" name="楕円 3">
                <a:extLst>
                  <a:ext uri="{FF2B5EF4-FFF2-40B4-BE49-F238E27FC236}">
                    <a16:creationId xmlns:a16="http://schemas.microsoft.com/office/drawing/2014/main" id="{33260BD7-B6C5-4067-9EDF-61E4A95144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00" y="2070792"/>
                <a:ext cx="360040" cy="350617"/>
              </a:xfrm>
              <a:prstGeom prst="ellipse">
                <a:avLst/>
              </a:prstGeom>
              <a:blipFill>
                <a:blip r:embed="rId4"/>
                <a:stretch>
                  <a:fillRect l="-6250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楕円 7">
                <a:extLst>
                  <a:ext uri="{FF2B5EF4-FFF2-40B4-BE49-F238E27FC236}">
                    <a16:creationId xmlns:a16="http://schemas.microsoft.com/office/drawing/2014/main" id="{1984F7E4-C74C-433D-BC63-D27A82E23471}"/>
                  </a:ext>
                </a:extLst>
              </p:cNvPr>
              <p:cNvSpPr/>
              <p:nvPr/>
            </p:nvSpPr>
            <p:spPr>
              <a:xfrm>
                <a:off x="2576300" y="2070791"/>
                <a:ext cx="360040" cy="3506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" name="楕円 7">
                <a:extLst>
                  <a:ext uri="{FF2B5EF4-FFF2-40B4-BE49-F238E27FC236}">
                    <a16:creationId xmlns:a16="http://schemas.microsoft.com/office/drawing/2014/main" id="{1984F7E4-C74C-433D-BC63-D27A82E234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300" y="2070791"/>
                <a:ext cx="360040" cy="350617"/>
              </a:xfrm>
              <a:prstGeom prst="ellipse">
                <a:avLst/>
              </a:prstGeom>
              <a:blipFill>
                <a:blip r:embed="rId5"/>
                <a:stretch>
                  <a:fillRect l="-10938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フリーフォーム: 図形 38">
            <a:extLst>
              <a:ext uri="{FF2B5EF4-FFF2-40B4-BE49-F238E27FC236}">
                <a16:creationId xmlns:a16="http://schemas.microsoft.com/office/drawing/2014/main" id="{24834878-1697-40B8-AE57-4DCE00C04202}"/>
              </a:ext>
            </a:extLst>
          </p:cNvPr>
          <p:cNvSpPr/>
          <p:nvPr/>
        </p:nvSpPr>
        <p:spPr>
          <a:xfrm rot="10800000">
            <a:off x="1003720" y="3718652"/>
            <a:ext cx="1748118" cy="394455"/>
          </a:xfrm>
          <a:custGeom>
            <a:avLst/>
            <a:gdLst>
              <a:gd name="connsiteX0" fmla="*/ 0 w 1748118"/>
              <a:gd name="connsiteY0" fmla="*/ 394455 h 394455"/>
              <a:gd name="connsiteX1" fmla="*/ 1013012 w 1748118"/>
              <a:gd name="connsiteY1" fmla="*/ 8 h 394455"/>
              <a:gd name="connsiteX2" fmla="*/ 1748118 w 1748118"/>
              <a:gd name="connsiteY2" fmla="*/ 385491 h 394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8118" h="394455">
                <a:moveTo>
                  <a:pt x="0" y="394455"/>
                </a:moveTo>
                <a:cubicBezTo>
                  <a:pt x="360829" y="197978"/>
                  <a:pt x="721659" y="1502"/>
                  <a:pt x="1013012" y="8"/>
                </a:cubicBezTo>
                <a:cubicBezTo>
                  <a:pt x="1304365" y="-1486"/>
                  <a:pt x="1526241" y="192002"/>
                  <a:pt x="1748118" y="385491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楕円 8">
                <a:extLst>
                  <a:ext uri="{FF2B5EF4-FFF2-40B4-BE49-F238E27FC236}">
                    <a16:creationId xmlns:a16="http://schemas.microsoft.com/office/drawing/2014/main" id="{0B63C2EC-F179-49AC-B140-1400DB0A0436}"/>
                  </a:ext>
                </a:extLst>
              </p:cNvPr>
              <p:cNvSpPr/>
              <p:nvPr/>
            </p:nvSpPr>
            <p:spPr>
              <a:xfrm>
                <a:off x="2576300" y="3520081"/>
                <a:ext cx="360040" cy="3506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楕円 8">
                <a:extLst>
                  <a:ext uri="{FF2B5EF4-FFF2-40B4-BE49-F238E27FC236}">
                    <a16:creationId xmlns:a16="http://schemas.microsoft.com/office/drawing/2014/main" id="{0B63C2EC-F179-49AC-B140-1400DB0A04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300" y="3520081"/>
                <a:ext cx="360040" cy="350617"/>
              </a:xfrm>
              <a:prstGeom prst="ellipse">
                <a:avLst/>
              </a:prstGeom>
              <a:blipFill>
                <a:blip r:embed="rId6"/>
                <a:stretch>
                  <a:fillRect l="-10938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楕円 4">
                <a:extLst>
                  <a:ext uri="{FF2B5EF4-FFF2-40B4-BE49-F238E27FC236}">
                    <a16:creationId xmlns:a16="http://schemas.microsoft.com/office/drawing/2014/main" id="{ADCAE6D8-7E84-4AC1-8D96-E15F7A908165}"/>
                  </a:ext>
                </a:extLst>
              </p:cNvPr>
              <p:cNvSpPr/>
              <p:nvPr/>
            </p:nvSpPr>
            <p:spPr>
              <a:xfrm>
                <a:off x="823700" y="3520083"/>
                <a:ext cx="360040" cy="3506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" name="楕円 4">
                <a:extLst>
                  <a:ext uri="{FF2B5EF4-FFF2-40B4-BE49-F238E27FC236}">
                    <a16:creationId xmlns:a16="http://schemas.microsoft.com/office/drawing/2014/main" id="{ADCAE6D8-7E84-4AC1-8D96-E15F7A9081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00" y="3520083"/>
                <a:ext cx="360040" cy="350617"/>
              </a:xfrm>
              <a:prstGeom prst="ellipse">
                <a:avLst/>
              </a:prstGeom>
              <a:blipFill>
                <a:blip r:embed="rId7"/>
                <a:stretch>
                  <a:fillRect l="-6250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FEA058D-0EC8-47F7-A8F3-746FC02FBAA7}"/>
              </a:ext>
            </a:extLst>
          </p:cNvPr>
          <p:cNvSpPr txBox="1"/>
          <p:nvPr/>
        </p:nvSpPr>
        <p:spPr>
          <a:xfrm>
            <a:off x="1788362" y="2106116"/>
            <a:ext cx="815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・・・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E110BD22-6EC2-4C10-95E2-6B188BB961C7}"/>
              </a:ext>
            </a:extLst>
          </p:cNvPr>
          <p:cNvSpPr txBox="1"/>
          <p:nvPr/>
        </p:nvSpPr>
        <p:spPr>
          <a:xfrm>
            <a:off x="1769783" y="3563473"/>
            <a:ext cx="815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・・・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楕円 47">
                <a:extLst>
                  <a:ext uri="{FF2B5EF4-FFF2-40B4-BE49-F238E27FC236}">
                    <a16:creationId xmlns:a16="http://schemas.microsoft.com/office/drawing/2014/main" id="{5A0BB9BD-D5D6-4CD4-9E74-700C9198CC97}"/>
                  </a:ext>
                </a:extLst>
              </p:cNvPr>
              <p:cNvSpPr/>
              <p:nvPr/>
            </p:nvSpPr>
            <p:spPr>
              <a:xfrm>
                <a:off x="4377135" y="2072433"/>
                <a:ext cx="360040" cy="35061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ja-JP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ja-JP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楕円 47">
                <a:extLst>
                  <a:ext uri="{FF2B5EF4-FFF2-40B4-BE49-F238E27FC236}">
                    <a16:creationId xmlns:a16="http://schemas.microsoft.com/office/drawing/2014/main" id="{5A0BB9BD-D5D6-4CD4-9E74-700C9198CC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135" y="2072433"/>
                <a:ext cx="360040" cy="350617"/>
              </a:xfrm>
              <a:prstGeom prst="ellipse">
                <a:avLst/>
              </a:prstGeom>
              <a:blipFill>
                <a:blip r:embed="rId8"/>
                <a:stretch>
                  <a:fillRect l="-4688"/>
                </a:stretch>
              </a:blipFill>
              <a:ln w="28575"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楕円 48">
                <a:extLst>
                  <a:ext uri="{FF2B5EF4-FFF2-40B4-BE49-F238E27FC236}">
                    <a16:creationId xmlns:a16="http://schemas.microsoft.com/office/drawing/2014/main" id="{B26E9D54-8747-4143-ADC2-10A3BB77178E}"/>
                  </a:ext>
                </a:extLst>
              </p:cNvPr>
              <p:cNvSpPr/>
              <p:nvPr/>
            </p:nvSpPr>
            <p:spPr>
              <a:xfrm>
                <a:off x="4377135" y="3528545"/>
                <a:ext cx="360040" cy="35061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ja-JP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ja-JP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楕円 48">
                <a:extLst>
                  <a:ext uri="{FF2B5EF4-FFF2-40B4-BE49-F238E27FC236}">
                    <a16:creationId xmlns:a16="http://schemas.microsoft.com/office/drawing/2014/main" id="{B26E9D54-8747-4143-ADC2-10A3BB7717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135" y="3528545"/>
                <a:ext cx="360040" cy="350617"/>
              </a:xfrm>
              <a:prstGeom prst="ellipse">
                <a:avLst/>
              </a:prstGeom>
              <a:blipFill>
                <a:blip r:embed="rId9"/>
                <a:stretch>
                  <a:fillRect l="-4688"/>
                </a:stretch>
              </a:blipFill>
              <a:ln w="28575"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楕円 50">
                <a:extLst>
                  <a:ext uri="{FF2B5EF4-FFF2-40B4-BE49-F238E27FC236}">
                    <a16:creationId xmlns:a16="http://schemas.microsoft.com/office/drawing/2014/main" id="{3C79B91E-E660-4596-A862-1B7C105FCE9C}"/>
                  </a:ext>
                </a:extLst>
              </p:cNvPr>
              <p:cNvSpPr/>
              <p:nvPr/>
            </p:nvSpPr>
            <p:spPr>
              <a:xfrm>
                <a:off x="3781822" y="2072434"/>
                <a:ext cx="360040" cy="35061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ja-JP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ja-JP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1" name="楕円 50">
                <a:extLst>
                  <a:ext uri="{FF2B5EF4-FFF2-40B4-BE49-F238E27FC236}">
                    <a16:creationId xmlns:a16="http://schemas.microsoft.com/office/drawing/2014/main" id="{3C79B91E-E660-4596-A862-1B7C105FCE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1822" y="2072434"/>
                <a:ext cx="360040" cy="350617"/>
              </a:xfrm>
              <a:prstGeom prst="ellipse">
                <a:avLst/>
              </a:prstGeom>
              <a:blipFill>
                <a:blip r:embed="rId10"/>
                <a:stretch>
                  <a:fillRect l="-3125"/>
                </a:stretch>
              </a:blipFill>
              <a:ln w="28575"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楕円 51">
                <a:extLst>
                  <a:ext uri="{FF2B5EF4-FFF2-40B4-BE49-F238E27FC236}">
                    <a16:creationId xmlns:a16="http://schemas.microsoft.com/office/drawing/2014/main" id="{FB7D13EA-C139-48F1-B983-7763D09B1C7C}"/>
                  </a:ext>
                </a:extLst>
              </p:cNvPr>
              <p:cNvSpPr/>
              <p:nvPr/>
            </p:nvSpPr>
            <p:spPr>
              <a:xfrm>
                <a:off x="5534422" y="2072433"/>
                <a:ext cx="360040" cy="35061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ja-JP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altLang="ja-JP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ja-JP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2" name="楕円 51">
                <a:extLst>
                  <a:ext uri="{FF2B5EF4-FFF2-40B4-BE49-F238E27FC236}">
                    <a16:creationId xmlns:a16="http://schemas.microsoft.com/office/drawing/2014/main" id="{FB7D13EA-C139-48F1-B983-7763D09B1C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422" y="2072433"/>
                <a:ext cx="360040" cy="350617"/>
              </a:xfrm>
              <a:prstGeom prst="ellipse">
                <a:avLst/>
              </a:prstGeom>
              <a:blipFill>
                <a:blip r:embed="rId11"/>
                <a:stretch>
                  <a:fillRect l="-6250"/>
                </a:stretch>
              </a:blipFill>
              <a:ln w="28575"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楕円 53">
                <a:extLst>
                  <a:ext uri="{FF2B5EF4-FFF2-40B4-BE49-F238E27FC236}">
                    <a16:creationId xmlns:a16="http://schemas.microsoft.com/office/drawing/2014/main" id="{B9E3490C-FB5B-44E1-90C5-9A06C105CFEA}"/>
                  </a:ext>
                </a:extLst>
              </p:cNvPr>
              <p:cNvSpPr/>
              <p:nvPr/>
            </p:nvSpPr>
            <p:spPr>
              <a:xfrm>
                <a:off x="5534422" y="3521723"/>
                <a:ext cx="360040" cy="35061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ja-JP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altLang="ja-JP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ja-JP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4" name="楕円 53">
                <a:extLst>
                  <a:ext uri="{FF2B5EF4-FFF2-40B4-BE49-F238E27FC236}">
                    <a16:creationId xmlns:a16="http://schemas.microsoft.com/office/drawing/2014/main" id="{B9E3490C-FB5B-44E1-90C5-9A06C105CF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422" y="3521723"/>
                <a:ext cx="360040" cy="350617"/>
              </a:xfrm>
              <a:prstGeom prst="ellipse">
                <a:avLst/>
              </a:prstGeom>
              <a:blipFill>
                <a:blip r:embed="rId12"/>
                <a:stretch>
                  <a:fillRect l="-6250"/>
                </a:stretch>
              </a:blipFill>
              <a:ln w="28575"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楕円 54">
                <a:extLst>
                  <a:ext uri="{FF2B5EF4-FFF2-40B4-BE49-F238E27FC236}">
                    <a16:creationId xmlns:a16="http://schemas.microsoft.com/office/drawing/2014/main" id="{AFD6A9FE-4515-467D-BF69-5572F291198A}"/>
                  </a:ext>
                </a:extLst>
              </p:cNvPr>
              <p:cNvSpPr/>
              <p:nvPr/>
            </p:nvSpPr>
            <p:spPr>
              <a:xfrm>
                <a:off x="3781822" y="3521725"/>
                <a:ext cx="360040" cy="35061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ja-JP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5" name="楕円 54">
                <a:extLst>
                  <a:ext uri="{FF2B5EF4-FFF2-40B4-BE49-F238E27FC236}">
                    <a16:creationId xmlns:a16="http://schemas.microsoft.com/office/drawing/2014/main" id="{AFD6A9FE-4515-467D-BF69-5572F29119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1822" y="3521725"/>
                <a:ext cx="360040" cy="350617"/>
              </a:xfrm>
              <a:prstGeom prst="ellipse">
                <a:avLst/>
              </a:prstGeom>
              <a:blipFill>
                <a:blip r:embed="rId13"/>
                <a:stretch>
                  <a:fillRect l="-4688"/>
                </a:stretch>
              </a:blipFill>
              <a:ln w="28575"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DB44C964-4B45-4B1C-92FA-DE7C99DD21F8}"/>
              </a:ext>
            </a:extLst>
          </p:cNvPr>
          <p:cNvCxnSpPr/>
          <p:nvPr/>
        </p:nvCxnSpPr>
        <p:spPr>
          <a:xfrm>
            <a:off x="6596302" y="2246099"/>
            <a:ext cx="59531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D852EACE-BAAF-482B-AE47-307BC807A35F}"/>
              </a:ext>
            </a:extLst>
          </p:cNvPr>
          <p:cNvCxnSpPr/>
          <p:nvPr/>
        </p:nvCxnSpPr>
        <p:spPr>
          <a:xfrm>
            <a:off x="6596302" y="3695389"/>
            <a:ext cx="59531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A2BA2EF1-4876-4642-A49F-87EB4F9D69E8}"/>
              </a:ext>
            </a:extLst>
          </p:cNvPr>
          <p:cNvCxnSpPr/>
          <p:nvPr/>
        </p:nvCxnSpPr>
        <p:spPr>
          <a:xfrm>
            <a:off x="7191615" y="2246099"/>
            <a:ext cx="2656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2485E244-0BD3-4443-9AC3-EC8E47524B29}"/>
              </a:ext>
            </a:extLst>
          </p:cNvPr>
          <p:cNvCxnSpPr/>
          <p:nvPr/>
        </p:nvCxnSpPr>
        <p:spPr>
          <a:xfrm>
            <a:off x="8057894" y="2246099"/>
            <a:ext cx="2910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B4787A33-4652-4DD7-8014-26FE41616CBF}"/>
              </a:ext>
            </a:extLst>
          </p:cNvPr>
          <p:cNvCxnSpPr/>
          <p:nvPr/>
        </p:nvCxnSpPr>
        <p:spPr>
          <a:xfrm>
            <a:off x="7191615" y="3702211"/>
            <a:ext cx="2656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D7418088-79F4-4938-86DD-8248150522C1}"/>
              </a:ext>
            </a:extLst>
          </p:cNvPr>
          <p:cNvCxnSpPr/>
          <p:nvPr/>
        </p:nvCxnSpPr>
        <p:spPr>
          <a:xfrm flipH="1">
            <a:off x="8057894" y="3702211"/>
            <a:ext cx="2910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楕円 63">
                <a:extLst>
                  <a:ext uri="{FF2B5EF4-FFF2-40B4-BE49-F238E27FC236}">
                    <a16:creationId xmlns:a16="http://schemas.microsoft.com/office/drawing/2014/main" id="{77135F54-20D9-4A5A-9530-F34A42619D92}"/>
                  </a:ext>
                </a:extLst>
              </p:cNvPr>
              <p:cNvSpPr/>
              <p:nvPr/>
            </p:nvSpPr>
            <p:spPr>
              <a:xfrm>
                <a:off x="7011595" y="2070791"/>
                <a:ext cx="360040" cy="3506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4" name="楕円 63">
                <a:extLst>
                  <a:ext uri="{FF2B5EF4-FFF2-40B4-BE49-F238E27FC236}">
                    <a16:creationId xmlns:a16="http://schemas.microsoft.com/office/drawing/2014/main" id="{77135F54-20D9-4A5A-9530-F34A42619D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595" y="2070791"/>
                <a:ext cx="360040" cy="350617"/>
              </a:xfrm>
              <a:prstGeom prst="ellipse">
                <a:avLst/>
              </a:prstGeom>
              <a:blipFill>
                <a:blip r:embed="rId14"/>
                <a:stretch>
                  <a:fillRect l="-12500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楕円 64">
                <a:extLst>
                  <a:ext uri="{FF2B5EF4-FFF2-40B4-BE49-F238E27FC236}">
                    <a16:creationId xmlns:a16="http://schemas.microsoft.com/office/drawing/2014/main" id="{6422577F-AE02-46D1-9A28-4E45E51E902F}"/>
                  </a:ext>
                </a:extLst>
              </p:cNvPr>
              <p:cNvSpPr/>
              <p:nvPr/>
            </p:nvSpPr>
            <p:spPr>
              <a:xfrm>
                <a:off x="7011595" y="3526903"/>
                <a:ext cx="360040" cy="3506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5" name="楕円 64">
                <a:extLst>
                  <a:ext uri="{FF2B5EF4-FFF2-40B4-BE49-F238E27FC236}">
                    <a16:creationId xmlns:a16="http://schemas.microsoft.com/office/drawing/2014/main" id="{6422577F-AE02-46D1-9A28-4E45E51E90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595" y="3526903"/>
                <a:ext cx="360040" cy="350617"/>
              </a:xfrm>
              <a:prstGeom prst="ellipse">
                <a:avLst/>
              </a:prstGeom>
              <a:blipFill>
                <a:blip r:embed="rId15"/>
                <a:stretch>
                  <a:fillRect l="-12500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フリーフォーム: 図形 65">
            <a:extLst>
              <a:ext uri="{FF2B5EF4-FFF2-40B4-BE49-F238E27FC236}">
                <a16:creationId xmlns:a16="http://schemas.microsoft.com/office/drawing/2014/main" id="{4B90366B-8FD3-499F-816D-5AB0111C5E78}"/>
              </a:ext>
            </a:extLst>
          </p:cNvPr>
          <p:cNvSpPr/>
          <p:nvPr/>
        </p:nvSpPr>
        <p:spPr>
          <a:xfrm>
            <a:off x="6605611" y="1882580"/>
            <a:ext cx="1748118" cy="394455"/>
          </a:xfrm>
          <a:custGeom>
            <a:avLst/>
            <a:gdLst>
              <a:gd name="connsiteX0" fmla="*/ 0 w 1748118"/>
              <a:gd name="connsiteY0" fmla="*/ 394455 h 394455"/>
              <a:gd name="connsiteX1" fmla="*/ 1013012 w 1748118"/>
              <a:gd name="connsiteY1" fmla="*/ 8 h 394455"/>
              <a:gd name="connsiteX2" fmla="*/ 1748118 w 1748118"/>
              <a:gd name="connsiteY2" fmla="*/ 385491 h 394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8118" h="394455">
                <a:moveTo>
                  <a:pt x="0" y="394455"/>
                </a:moveTo>
                <a:cubicBezTo>
                  <a:pt x="360829" y="197978"/>
                  <a:pt x="721659" y="1502"/>
                  <a:pt x="1013012" y="8"/>
                </a:cubicBezTo>
                <a:cubicBezTo>
                  <a:pt x="1304365" y="-1486"/>
                  <a:pt x="1526241" y="192002"/>
                  <a:pt x="1748118" y="385491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楕円 66">
                <a:extLst>
                  <a:ext uri="{FF2B5EF4-FFF2-40B4-BE49-F238E27FC236}">
                    <a16:creationId xmlns:a16="http://schemas.microsoft.com/office/drawing/2014/main" id="{38AC94A0-AD18-4678-8FE2-7E8A221453A8}"/>
                  </a:ext>
                </a:extLst>
              </p:cNvPr>
              <p:cNvSpPr/>
              <p:nvPr/>
            </p:nvSpPr>
            <p:spPr>
              <a:xfrm>
                <a:off x="6416282" y="2070792"/>
                <a:ext cx="360040" cy="3506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7" name="楕円 66">
                <a:extLst>
                  <a:ext uri="{FF2B5EF4-FFF2-40B4-BE49-F238E27FC236}">
                    <a16:creationId xmlns:a16="http://schemas.microsoft.com/office/drawing/2014/main" id="{38AC94A0-AD18-4678-8FE2-7E8A221453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282" y="2070792"/>
                <a:ext cx="360040" cy="350617"/>
              </a:xfrm>
              <a:prstGeom prst="ellipse">
                <a:avLst/>
              </a:prstGeom>
              <a:blipFill>
                <a:blip r:embed="rId16"/>
                <a:stretch>
                  <a:fillRect l="-12500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楕円 67">
                <a:extLst>
                  <a:ext uri="{FF2B5EF4-FFF2-40B4-BE49-F238E27FC236}">
                    <a16:creationId xmlns:a16="http://schemas.microsoft.com/office/drawing/2014/main" id="{37063B1E-285A-4B01-8385-697CC1FFDFB5}"/>
                  </a:ext>
                </a:extLst>
              </p:cNvPr>
              <p:cNvSpPr/>
              <p:nvPr/>
            </p:nvSpPr>
            <p:spPr>
              <a:xfrm>
                <a:off x="8168882" y="2070791"/>
                <a:ext cx="360040" cy="3506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8" name="楕円 67">
                <a:extLst>
                  <a:ext uri="{FF2B5EF4-FFF2-40B4-BE49-F238E27FC236}">
                    <a16:creationId xmlns:a16="http://schemas.microsoft.com/office/drawing/2014/main" id="{37063B1E-285A-4B01-8385-697CC1FFDF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8882" y="2070791"/>
                <a:ext cx="360040" cy="350617"/>
              </a:xfrm>
              <a:prstGeom prst="ellipse">
                <a:avLst/>
              </a:prstGeom>
              <a:blipFill>
                <a:blip r:embed="rId17"/>
                <a:stretch>
                  <a:fillRect l="-15625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フリーフォーム: 図形 68">
            <a:extLst>
              <a:ext uri="{FF2B5EF4-FFF2-40B4-BE49-F238E27FC236}">
                <a16:creationId xmlns:a16="http://schemas.microsoft.com/office/drawing/2014/main" id="{5BB3EA14-47C6-4D08-B0A6-9D4658497F6D}"/>
              </a:ext>
            </a:extLst>
          </p:cNvPr>
          <p:cNvSpPr/>
          <p:nvPr/>
        </p:nvSpPr>
        <p:spPr>
          <a:xfrm rot="10800000">
            <a:off x="6596302" y="3718652"/>
            <a:ext cx="1748118" cy="394455"/>
          </a:xfrm>
          <a:custGeom>
            <a:avLst/>
            <a:gdLst>
              <a:gd name="connsiteX0" fmla="*/ 0 w 1748118"/>
              <a:gd name="connsiteY0" fmla="*/ 394455 h 394455"/>
              <a:gd name="connsiteX1" fmla="*/ 1013012 w 1748118"/>
              <a:gd name="connsiteY1" fmla="*/ 8 h 394455"/>
              <a:gd name="connsiteX2" fmla="*/ 1748118 w 1748118"/>
              <a:gd name="connsiteY2" fmla="*/ 385491 h 394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8118" h="394455">
                <a:moveTo>
                  <a:pt x="0" y="394455"/>
                </a:moveTo>
                <a:cubicBezTo>
                  <a:pt x="360829" y="197978"/>
                  <a:pt x="721659" y="1502"/>
                  <a:pt x="1013012" y="8"/>
                </a:cubicBezTo>
                <a:cubicBezTo>
                  <a:pt x="1304365" y="-1486"/>
                  <a:pt x="1526241" y="192002"/>
                  <a:pt x="1748118" y="385491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楕円 69">
                <a:extLst>
                  <a:ext uri="{FF2B5EF4-FFF2-40B4-BE49-F238E27FC236}">
                    <a16:creationId xmlns:a16="http://schemas.microsoft.com/office/drawing/2014/main" id="{A83CC9FA-57CF-4752-BD80-4607E7CB0BD4}"/>
                  </a:ext>
                </a:extLst>
              </p:cNvPr>
              <p:cNvSpPr/>
              <p:nvPr/>
            </p:nvSpPr>
            <p:spPr>
              <a:xfrm>
                <a:off x="8168882" y="3520081"/>
                <a:ext cx="360040" cy="3506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0" name="楕円 69">
                <a:extLst>
                  <a:ext uri="{FF2B5EF4-FFF2-40B4-BE49-F238E27FC236}">
                    <a16:creationId xmlns:a16="http://schemas.microsoft.com/office/drawing/2014/main" id="{A83CC9FA-57CF-4752-BD80-4607E7CB0B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8882" y="3520081"/>
                <a:ext cx="360040" cy="350617"/>
              </a:xfrm>
              <a:prstGeom prst="ellipse">
                <a:avLst/>
              </a:prstGeom>
              <a:blipFill>
                <a:blip r:embed="rId18"/>
                <a:stretch>
                  <a:fillRect l="-15625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楕円 70">
                <a:extLst>
                  <a:ext uri="{FF2B5EF4-FFF2-40B4-BE49-F238E27FC236}">
                    <a16:creationId xmlns:a16="http://schemas.microsoft.com/office/drawing/2014/main" id="{71494422-BCD0-47CA-9584-D07EEBF75669}"/>
                  </a:ext>
                </a:extLst>
              </p:cNvPr>
              <p:cNvSpPr/>
              <p:nvPr/>
            </p:nvSpPr>
            <p:spPr>
              <a:xfrm>
                <a:off x="6416282" y="3520083"/>
                <a:ext cx="360040" cy="3506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1" name="楕円 70">
                <a:extLst>
                  <a:ext uri="{FF2B5EF4-FFF2-40B4-BE49-F238E27FC236}">
                    <a16:creationId xmlns:a16="http://schemas.microsoft.com/office/drawing/2014/main" id="{71494422-BCD0-47CA-9584-D07EEBF756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282" y="3520083"/>
                <a:ext cx="360040" cy="350617"/>
              </a:xfrm>
              <a:prstGeom prst="ellipse">
                <a:avLst/>
              </a:prstGeom>
              <a:blipFill>
                <a:blip r:embed="rId19"/>
                <a:stretch>
                  <a:fillRect l="-14063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D239626C-D486-4715-A326-DD18B2A05A7D}"/>
              </a:ext>
            </a:extLst>
          </p:cNvPr>
          <p:cNvSpPr txBox="1"/>
          <p:nvPr/>
        </p:nvSpPr>
        <p:spPr>
          <a:xfrm>
            <a:off x="7380944" y="2106116"/>
            <a:ext cx="815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・・・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AC45DEBB-64CC-4E6C-BB6E-D0E092656C08}"/>
              </a:ext>
            </a:extLst>
          </p:cNvPr>
          <p:cNvSpPr txBox="1"/>
          <p:nvPr/>
        </p:nvSpPr>
        <p:spPr>
          <a:xfrm>
            <a:off x="7362365" y="3563473"/>
            <a:ext cx="815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・・・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楕円 73">
                <a:extLst>
                  <a:ext uri="{FF2B5EF4-FFF2-40B4-BE49-F238E27FC236}">
                    <a16:creationId xmlns:a16="http://schemas.microsoft.com/office/drawing/2014/main" id="{55ED3C0D-CF33-4EA7-9CA5-5CDCCDE76E2C}"/>
                  </a:ext>
                </a:extLst>
              </p:cNvPr>
              <p:cNvSpPr/>
              <p:nvPr/>
            </p:nvSpPr>
            <p:spPr>
              <a:xfrm>
                <a:off x="4377135" y="5008693"/>
                <a:ext cx="360040" cy="35061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kumimoji="1" lang="ja-JP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4" name="楕円 73">
                <a:extLst>
                  <a:ext uri="{FF2B5EF4-FFF2-40B4-BE49-F238E27FC236}">
                    <a16:creationId xmlns:a16="http://schemas.microsoft.com/office/drawing/2014/main" id="{55ED3C0D-CF33-4EA7-9CA5-5CDCCDE76E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135" y="5008693"/>
                <a:ext cx="360040" cy="350617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  <a:ln w="28575"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2D2A8B58-0F73-4101-A931-66E61E711F06}"/>
              </a:ext>
            </a:extLst>
          </p:cNvPr>
          <p:cNvSpPr/>
          <p:nvPr/>
        </p:nvSpPr>
        <p:spPr>
          <a:xfrm>
            <a:off x="591671" y="1730188"/>
            <a:ext cx="2503892" cy="2483224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4189EA59-4A8C-4559-83B4-8E163A8E8C80}"/>
              </a:ext>
            </a:extLst>
          </p:cNvPr>
          <p:cNvSpPr/>
          <p:nvPr/>
        </p:nvSpPr>
        <p:spPr>
          <a:xfrm>
            <a:off x="3568124" y="1730188"/>
            <a:ext cx="2503892" cy="2483224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53240ABB-203B-44E9-9BF2-1288A8D0E36A}"/>
              </a:ext>
            </a:extLst>
          </p:cNvPr>
          <p:cNvSpPr/>
          <p:nvPr/>
        </p:nvSpPr>
        <p:spPr>
          <a:xfrm>
            <a:off x="6212630" y="1730188"/>
            <a:ext cx="2503892" cy="2483224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088F9FDE-EF1B-48BA-B87A-5F71A05C3E85}"/>
              </a:ext>
            </a:extLst>
          </p:cNvPr>
          <p:cNvSpPr txBox="1"/>
          <p:nvPr/>
        </p:nvSpPr>
        <p:spPr>
          <a:xfrm>
            <a:off x="1260370" y="4823377"/>
            <a:ext cx="101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bg1">
                    <a:lumMod val="85000"/>
                  </a:schemeClr>
                </a:solidFill>
              </a:rPr>
              <a:t>Alice</a:t>
            </a:r>
            <a:r>
              <a:rPr kumimoji="1" lang="ja-JP" altLang="en-US" dirty="0">
                <a:solidFill>
                  <a:schemeClr val="bg1">
                    <a:lumMod val="85000"/>
                  </a:schemeClr>
                </a:solidFill>
              </a:rPr>
              <a:t>側</a:t>
            </a: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EC91C7AD-730B-46F9-A2DE-CFA4AB16920D}"/>
              </a:ext>
            </a:extLst>
          </p:cNvPr>
          <p:cNvSpPr txBox="1"/>
          <p:nvPr/>
        </p:nvSpPr>
        <p:spPr>
          <a:xfrm>
            <a:off x="5791104" y="4824027"/>
            <a:ext cx="101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bg1">
                    <a:lumMod val="85000"/>
                  </a:schemeClr>
                </a:solidFill>
              </a:rPr>
              <a:t>Bob</a:t>
            </a:r>
            <a:r>
              <a:rPr kumimoji="1" lang="ja-JP" altLang="en-US" dirty="0">
                <a:solidFill>
                  <a:schemeClr val="bg1">
                    <a:lumMod val="85000"/>
                  </a:schemeClr>
                </a:solidFill>
              </a:rPr>
              <a:t>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7653F7B3-21E3-4BBF-8A3D-BCA61FFD8D45}"/>
                  </a:ext>
                </a:extLst>
              </p:cNvPr>
              <p:cNvSpPr txBox="1"/>
              <p:nvPr/>
            </p:nvSpPr>
            <p:spPr>
              <a:xfrm>
                <a:off x="2279195" y="5487392"/>
                <a:ext cx="3255227" cy="4572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sSubSup>
                        <m:sSubSup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7653F7B3-21E3-4BBF-8A3D-BCA61FFD8D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195" y="5487392"/>
                <a:ext cx="3255227" cy="457241"/>
              </a:xfrm>
              <a:prstGeom prst="rect">
                <a:avLst/>
              </a:prstGeom>
              <a:blipFill>
                <a:blip r:embed="rId21"/>
                <a:stretch>
                  <a:fillRect b="-9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2AF0222D-E33F-4EE6-84CA-A462BB83EC72}"/>
                  </a:ext>
                </a:extLst>
              </p:cNvPr>
              <p:cNvSpPr txBox="1"/>
              <p:nvPr/>
            </p:nvSpPr>
            <p:spPr>
              <a:xfrm>
                <a:off x="2279194" y="5890385"/>
                <a:ext cx="3255227" cy="4572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sSubSup>
                        <m:sSubSup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2AF0222D-E33F-4EE6-84CA-A462BB83E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194" y="5890385"/>
                <a:ext cx="3255227" cy="457241"/>
              </a:xfrm>
              <a:prstGeom prst="rect">
                <a:avLst/>
              </a:prstGeom>
              <a:blipFill>
                <a:blip r:embed="rId22"/>
                <a:stretch>
                  <a:fillRect b="-9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35D08818-E00B-4BA9-82AB-A994EF68A3FF}"/>
                  </a:ext>
                </a:extLst>
              </p:cNvPr>
              <p:cNvSpPr txBox="1"/>
              <p:nvPr/>
            </p:nvSpPr>
            <p:spPr>
              <a:xfrm>
                <a:off x="1312693" y="2589894"/>
                <a:ext cx="10618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35D08818-E00B-4BA9-82AB-A994EF68A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693" y="2589894"/>
                <a:ext cx="1061848" cy="70788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27B4A9DF-61B6-40BF-A995-8538BB7DFEEE}"/>
                  </a:ext>
                </a:extLst>
              </p:cNvPr>
              <p:cNvSpPr txBox="1"/>
              <p:nvPr/>
            </p:nvSpPr>
            <p:spPr>
              <a:xfrm>
                <a:off x="6948746" y="2598915"/>
                <a:ext cx="10618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27B4A9DF-61B6-40BF-A995-8538BB7DF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746" y="2598915"/>
                <a:ext cx="1061848" cy="70788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07073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B47EAB-4B8F-4046-8206-8875E51FB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今後の課題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CD8757-7EA8-4DE0-B1F4-F3AE75E982E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5732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背景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 dirty="0"/>
              <a:t>𝐶𝑂𝑁𝐺𝐸𝑆𝑇モデルにおいてさまざまな問題に対する</a:t>
            </a:r>
            <a:br>
              <a:rPr lang="ja-JP" altLang="en-US" dirty="0"/>
            </a:br>
            <a:r>
              <a:rPr lang="ja-JP" altLang="en-US" dirty="0"/>
              <a:t>複雑性に興味がもたれている</a:t>
            </a:r>
          </a:p>
          <a:p>
            <a:pPr lvl="1"/>
            <a:r>
              <a:rPr lang="ja-JP" altLang="en-US" dirty="0"/>
              <a:t>距離計算</a:t>
            </a:r>
          </a:p>
          <a:p>
            <a:pPr lvl="1"/>
            <a:r>
              <a:rPr lang="ja-JP" altLang="en-US" dirty="0"/>
              <a:t>最小全域木の構築</a:t>
            </a:r>
          </a:p>
          <a:p>
            <a:pPr lvl="1"/>
            <a:r>
              <a:rPr lang="ja-JP" altLang="en-US" dirty="0"/>
              <a:t>最小頂点被覆の発見 など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 dirty="0"/>
              <a:t>近年</a:t>
            </a:r>
            <a:r>
              <a:rPr lang="en-US" altLang="ja-JP" dirty="0"/>
              <a:t>,2</a:t>
            </a:r>
            <a:r>
              <a:rPr lang="ja-JP" altLang="en-US" dirty="0"/>
              <a:t>者間通信複雑性への帰着を通じて下限を証明する</a:t>
            </a:r>
            <a:br>
              <a:rPr lang="en-US" altLang="ja-JP" dirty="0"/>
            </a:br>
            <a:r>
              <a:rPr lang="ja-JP" altLang="en-US" dirty="0"/>
              <a:t>手法のおかげで𝐶𝑂𝑁𝐺𝐸𝑆𝑇モデルにおけるいくつかの問題の</a:t>
            </a:r>
            <a:br>
              <a:rPr lang="en-US" altLang="ja-JP" dirty="0"/>
            </a:br>
            <a:r>
              <a:rPr lang="ja-JP" altLang="en-US" dirty="0"/>
              <a:t>複雑性に関する理解が大幅に向上している</a:t>
            </a:r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4027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分散システム</a:t>
            </a:r>
            <a:endParaRPr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/>
              <a:t>ネットワーク</a:t>
            </a:r>
            <a:r>
              <a:rPr lang="en-US" altLang="ja-JP"/>
              <a:t>=</a:t>
            </a:r>
            <a:r>
              <a:rPr lang="ja-JP" altLang="en-US"/>
              <a:t>グラフ</a:t>
            </a:r>
            <a:endParaRPr lang="en-US" altLang="ja-JP"/>
          </a:p>
          <a:p>
            <a:pPr lvl="1"/>
            <a:r>
              <a:rPr lang="ja-JP" altLang="en-US"/>
              <a:t>頂点</a:t>
            </a:r>
            <a:r>
              <a:rPr lang="en-US" altLang="ja-JP"/>
              <a:t>=</a:t>
            </a:r>
            <a:r>
              <a:rPr lang="ja-JP" altLang="en-US"/>
              <a:t>計算機</a:t>
            </a:r>
            <a:endParaRPr lang="en-US" altLang="ja-JP"/>
          </a:p>
          <a:p>
            <a:pPr lvl="1"/>
            <a:r>
              <a:rPr lang="ja-JP" altLang="en-US"/>
              <a:t>辺</a:t>
            </a:r>
            <a:r>
              <a:rPr lang="en-US" altLang="ja-JP"/>
              <a:t>=</a:t>
            </a:r>
            <a:r>
              <a:rPr lang="ja-JP" altLang="en-US"/>
              <a:t>通信リンク</a:t>
            </a:r>
            <a:endParaRPr lang="ja-JP" altLang="en-US" dirty="0"/>
          </a:p>
        </p:txBody>
      </p:sp>
      <p:cxnSp>
        <p:nvCxnSpPr>
          <p:cNvPr id="10" name="直線コネクタ 9"/>
          <p:cNvCxnSpPr/>
          <p:nvPr/>
        </p:nvCxnSpPr>
        <p:spPr>
          <a:xfrm flipV="1">
            <a:off x="2051650" y="4725180"/>
            <a:ext cx="1656230" cy="21603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50" idx="5"/>
          </p:cNvCxnSpPr>
          <p:nvPr/>
        </p:nvCxnSpPr>
        <p:spPr>
          <a:xfrm>
            <a:off x="2121839" y="5154787"/>
            <a:ext cx="937951" cy="79456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 flipH="1">
            <a:off x="1187530" y="5013220"/>
            <a:ext cx="720100" cy="93613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 flipH="1">
            <a:off x="1979640" y="3789050"/>
            <a:ext cx="648090" cy="115216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 flipH="1">
            <a:off x="2843760" y="3645030"/>
            <a:ext cx="2016280" cy="7201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 flipH="1">
            <a:off x="3779890" y="3717040"/>
            <a:ext cx="1080150" cy="100814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 flipH="1" flipV="1">
            <a:off x="3779890" y="4797190"/>
            <a:ext cx="936130" cy="50407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 flipV="1">
            <a:off x="3275820" y="5373270"/>
            <a:ext cx="1440200" cy="64809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 flipV="1">
            <a:off x="3275820" y="5877340"/>
            <a:ext cx="2520350" cy="21603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 flipH="1" flipV="1">
            <a:off x="5796170" y="5877340"/>
            <a:ext cx="1800250" cy="7201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 flipV="1">
            <a:off x="5724160" y="4005080"/>
            <a:ext cx="1368190" cy="187226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 flipV="1">
            <a:off x="3779890" y="3933070"/>
            <a:ext cx="3312460" cy="86412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>
            <a:off x="4860040" y="5373270"/>
            <a:ext cx="792110" cy="43206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>
            <a:off x="4932050" y="3717040"/>
            <a:ext cx="2664370" cy="208829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>
            <a:off x="4932050" y="3645030"/>
            <a:ext cx="2088290" cy="21603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円/楕円 30"/>
              <p:cNvSpPr/>
              <p:nvPr/>
            </p:nvSpPr>
            <p:spPr>
              <a:xfrm>
                <a:off x="2483710" y="3429000"/>
                <a:ext cx="504056" cy="50846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1" name="円/楕円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10" y="3429000"/>
                <a:ext cx="504056" cy="508467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円/楕円 49"/>
              <p:cNvSpPr/>
              <p:nvPr/>
            </p:nvSpPr>
            <p:spPr>
              <a:xfrm>
                <a:off x="1691600" y="4720783"/>
                <a:ext cx="504056" cy="50846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0" name="円/楕円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00" y="4720783"/>
                <a:ext cx="504056" cy="508467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円/楕円 50"/>
              <p:cNvSpPr/>
              <p:nvPr/>
            </p:nvSpPr>
            <p:spPr>
              <a:xfrm>
                <a:off x="899490" y="5728923"/>
                <a:ext cx="504056" cy="50846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1" name="円/楕円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490" y="5728923"/>
                <a:ext cx="504056" cy="508467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円/楕円 51"/>
              <p:cNvSpPr/>
              <p:nvPr/>
            </p:nvSpPr>
            <p:spPr>
              <a:xfrm>
                <a:off x="2915770" y="5728923"/>
                <a:ext cx="504056" cy="50846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2" name="円/楕円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770" y="5728923"/>
                <a:ext cx="504056" cy="508467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円/楕円 52"/>
              <p:cNvSpPr/>
              <p:nvPr/>
            </p:nvSpPr>
            <p:spPr>
              <a:xfrm>
                <a:off x="3491850" y="4509150"/>
                <a:ext cx="504056" cy="50846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3" name="円/楕円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50" y="4509150"/>
                <a:ext cx="504056" cy="508467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円/楕円 53"/>
              <p:cNvSpPr/>
              <p:nvPr/>
            </p:nvSpPr>
            <p:spPr>
              <a:xfrm>
                <a:off x="4644010" y="3356990"/>
                <a:ext cx="504056" cy="50846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4" name="円/楕円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10" y="3356990"/>
                <a:ext cx="504056" cy="508467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円/楕円 54"/>
              <p:cNvSpPr/>
              <p:nvPr/>
            </p:nvSpPr>
            <p:spPr>
              <a:xfrm>
                <a:off x="6876320" y="3645030"/>
                <a:ext cx="504056" cy="50846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5" name="円/楕円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320" y="3645030"/>
                <a:ext cx="504056" cy="508467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円/楕円 55"/>
              <p:cNvSpPr/>
              <p:nvPr/>
            </p:nvSpPr>
            <p:spPr>
              <a:xfrm>
                <a:off x="4499990" y="5085230"/>
                <a:ext cx="504056" cy="50846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6" name="円/楕円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0" y="5085230"/>
                <a:ext cx="504056" cy="508467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円/楕円 56"/>
              <p:cNvSpPr/>
              <p:nvPr/>
            </p:nvSpPr>
            <p:spPr>
              <a:xfrm>
                <a:off x="5508130" y="5589300"/>
                <a:ext cx="504056" cy="50846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7" name="円/楕円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30" y="5589300"/>
                <a:ext cx="504056" cy="508467"/>
              </a:xfrm>
              <a:prstGeom prst="ellipse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円/楕円 57"/>
              <p:cNvSpPr/>
              <p:nvPr/>
            </p:nvSpPr>
            <p:spPr>
              <a:xfrm>
                <a:off x="7380390" y="5589300"/>
                <a:ext cx="504056" cy="50846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8" name="円/楕円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390" y="5589300"/>
                <a:ext cx="504056" cy="508467"/>
              </a:xfrm>
              <a:prstGeom prst="ellipse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2316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分散システム</a:t>
            </a:r>
            <a:endParaRPr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/>
              <a:t>ネットワーク</a:t>
            </a:r>
            <a:r>
              <a:rPr lang="en-US" altLang="ja-JP"/>
              <a:t>=</a:t>
            </a:r>
            <a:r>
              <a:rPr lang="ja-JP" altLang="en-US"/>
              <a:t>グラフ</a:t>
            </a:r>
            <a:endParaRPr lang="en-US" altLang="ja-JP"/>
          </a:p>
          <a:p>
            <a:pPr lvl="1"/>
            <a:r>
              <a:rPr lang="ja-JP" altLang="en-US"/>
              <a:t>頂点</a:t>
            </a:r>
            <a:r>
              <a:rPr lang="en-US" altLang="ja-JP"/>
              <a:t>=</a:t>
            </a:r>
            <a:r>
              <a:rPr lang="ja-JP" altLang="en-US"/>
              <a:t>計算機</a:t>
            </a:r>
            <a:endParaRPr lang="en-US" altLang="ja-JP"/>
          </a:p>
          <a:p>
            <a:pPr lvl="1"/>
            <a:r>
              <a:rPr lang="ja-JP" altLang="en-US"/>
              <a:t>辺</a:t>
            </a:r>
            <a:r>
              <a:rPr lang="en-US" altLang="ja-JP"/>
              <a:t>=</a:t>
            </a:r>
            <a:r>
              <a:rPr lang="ja-JP" altLang="en-US"/>
              <a:t>通信リンク</a:t>
            </a:r>
            <a:endParaRPr lang="ja-JP" altLang="en-US" dirty="0"/>
          </a:p>
        </p:txBody>
      </p:sp>
      <p:cxnSp>
        <p:nvCxnSpPr>
          <p:cNvPr id="10" name="直線コネクタ 9"/>
          <p:cNvCxnSpPr/>
          <p:nvPr/>
        </p:nvCxnSpPr>
        <p:spPr>
          <a:xfrm flipV="1">
            <a:off x="2051650" y="4725180"/>
            <a:ext cx="1656230" cy="21603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50" idx="5"/>
          </p:cNvCxnSpPr>
          <p:nvPr/>
        </p:nvCxnSpPr>
        <p:spPr>
          <a:xfrm>
            <a:off x="2121839" y="5154787"/>
            <a:ext cx="937951" cy="79456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 flipH="1">
            <a:off x="1187530" y="5013220"/>
            <a:ext cx="720100" cy="93613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 flipH="1">
            <a:off x="1979640" y="3789050"/>
            <a:ext cx="648090" cy="115216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 flipH="1">
            <a:off x="2843760" y="3645030"/>
            <a:ext cx="2016280" cy="7201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 flipH="1">
            <a:off x="3779890" y="3717040"/>
            <a:ext cx="1080150" cy="100814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 flipH="1" flipV="1">
            <a:off x="3779890" y="4797190"/>
            <a:ext cx="936130" cy="50407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 flipV="1">
            <a:off x="3275820" y="5373270"/>
            <a:ext cx="1440200" cy="64809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 flipV="1">
            <a:off x="3275820" y="5877340"/>
            <a:ext cx="2520350" cy="21603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 flipH="1" flipV="1">
            <a:off x="5796170" y="5877340"/>
            <a:ext cx="1800250" cy="7201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 flipV="1">
            <a:off x="5724160" y="4005080"/>
            <a:ext cx="1368190" cy="187226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 flipV="1">
            <a:off x="3779890" y="3933070"/>
            <a:ext cx="3312460" cy="86412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>
            <a:off x="4860040" y="5373270"/>
            <a:ext cx="792110" cy="43206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>
            <a:off x="4932050" y="3717040"/>
            <a:ext cx="2664370" cy="208829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>
            <a:off x="4932050" y="3645030"/>
            <a:ext cx="2088290" cy="21603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円/楕円 30"/>
              <p:cNvSpPr/>
              <p:nvPr/>
            </p:nvSpPr>
            <p:spPr>
              <a:xfrm>
                <a:off x="2483710" y="3429000"/>
                <a:ext cx="504056" cy="50846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1" name="円/楕円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10" y="3429000"/>
                <a:ext cx="504056" cy="508467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円/楕円 49"/>
              <p:cNvSpPr/>
              <p:nvPr/>
            </p:nvSpPr>
            <p:spPr>
              <a:xfrm>
                <a:off x="1691600" y="4720783"/>
                <a:ext cx="504056" cy="50846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0" name="円/楕円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00" y="4720783"/>
                <a:ext cx="504056" cy="508467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円/楕円 50"/>
              <p:cNvSpPr/>
              <p:nvPr/>
            </p:nvSpPr>
            <p:spPr>
              <a:xfrm>
                <a:off x="899490" y="5728923"/>
                <a:ext cx="504056" cy="50846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1" name="円/楕円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490" y="5728923"/>
                <a:ext cx="504056" cy="508467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円/楕円 51"/>
              <p:cNvSpPr/>
              <p:nvPr/>
            </p:nvSpPr>
            <p:spPr>
              <a:xfrm>
                <a:off x="2915770" y="5728923"/>
                <a:ext cx="504056" cy="50846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2" name="円/楕円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770" y="5728923"/>
                <a:ext cx="504056" cy="508467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円/楕円 52"/>
              <p:cNvSpPr/>
              <p:nvPr/>
            </p:nvSpPr>
            <p:spPr>
              <a:xfrm>
                <a:off x="3491850" y="4509150"/>
                <a:ext cx="504056" cy="50846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3" name="円/楕円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50" y="4509150"/>
                <a:ext cx="504056" cy="508467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円/楕円 53"/>
              <p:cNvSpPr/>
              <p:nvPr/>
            </p:nvSpPr>
            <p:spPr>
              <a:xfrm>
                <a:off x="4644010" y="3356990"/>
                <a:ext cx="504056" cy="50846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4" name="円/楕円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10" y="3356990"/>
                <a:ext cx="504056" cy="508467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円/楕円 54"/>
              <p:cNvSpPr/>
              <p:nvPr/>
            </p:nvSpPr>
            <p:spPr>
              <a:xfrm>
                <a:off x="6876320" y="3645030"/>
                <a:ext cx="504056" cy="50846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5" name="円/楕円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320" y="3645030"/>
                <a:ext cx="504056" cy="508467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円/楕円 55"/>
              <p:cNvSpPr/>
              <p:nvPr/>
            </p:nvSpPr>
            <p:spPr>
              <a:xfrm>
                <a:off x="4499990" y="5085230"/>
                <a:ext cx="504056" cy="50846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6" name="円/楕円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0" y="5085230"/>
                <a:ext cx="504056" cy="508467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円/楕円 56"/>
              <p:cNvSpPr/>
              <p:nvPr/>
            </p:nvSpPr>
            <p:spPr>
              <a:xfrm>
                <a:off x="5508130" y="5589300"/>
                <a:ext cx="504056" cy="50846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7" name="円/楕円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30" y="5589300"/>
                <a:ext cx="504056" cy="508467"/>
              </a:xfrm>
              <a:prstGeom prst="ellipse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円/楕円 57"/>
              <p:cNvSpPr/>
              <p:nvPr/>
            </p:nvSpPr>
            <p:spPr>
              <a:xfrm>
                <a:off x="7380390" y="5589300"/>
                <a:ext cx="504056" cy="50846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8" name="円/楕円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390" y="5589300"/>
                <a:ext cx="504056" cy="508467"/>
              </a:xfrm>
              <a:prstGeom prst="ellipse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テキスト ボックス 82"/>
          <p:cNvSpPr txBox="1"/>
          <p:nvPr/>
        </p:nvSpPr>
        <p:spPr>
          <a:xfrm>
            <a:off x="2915770" y="1772770"/>
            <a:ext cx="5929828" cy="13849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2800" dirty="0"/>
              <a:t>ネットワーク自身を入力と見なして</a:t>
            </a:r>
            <a:endParaRPr kumimoji="1" lang="en-US" altLang="ja-JP" sz="2800" dirty="0"/>
          </a:p>
          <a:p>
            <a:r>
              <a:rPr kumimoji="1" lang="ja-JP" altLang="en-US" sz="2800" dirty="0"/>
              <a:t>グラフ上の問題を解く</a:t>
            </a:r>
            <a:endParaRPr kumimoji="1" lang="en-US" altLang="ja-JP" sz="2800" dirty="0"/>
          </a:p>
          <a:p>
            <a:r>
              <a:rPr kumimoji="1" lang="ja-JP" altLang="en-US" sz="2800" dirty="0"/>
              <a:t>　　→ 分散グラフアルゴリズム</a:t>
            </a:r>
          </a:p>
        </p:txBody>
      </p:sp>
    </p:spTree>
    <p:extLst>
      <p:ext uri="{BB962C8B-B14F-4D97-AF65-F5344CB8AC3E}">
        <p14:creationId xmlns:p14="http://schemas.microsoft.com/office/powerpoint/2010/main" val="3491914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計算モデル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𝐶𝑂𝑁𝐺𝐸𝑆𝑇</m:t>
                    </m:r>
                  </m:oMath>
                </a14:m>
                <a:r>
                  <a:rPr lang="ja-JP" altLang="en-US" dirty="0"/>
                  <a:t>モデル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各ノードは同期して同じアルゴリズムを実行して</a:t>
                </a:r>
                <a:br>
                  <a:rPr lang="en-US" altLang="ja-JP" dirty="0"/>
                </a:br>
                <a:r>
                  <a:rPr lang="ja-JP" altLang="en-US" dirty="0"/>
                  <a:t>入力グラフ上の問題を解決する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各ラウンドの動作</a:t>
                </a:r>
                <a:endParaRPr lang="en-US" altLang="ja-JP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ja-JP" altLang="en-US" dirty="0"/>
                  <a:t>ビットのメッセージを近傍に送信</a:t>
                </a:r>
                <a:endParaRPr lang="en-US" altLang="ja-JP" dirty="0"/>
              </a:p>
              <a:p>
                <a:pPr lvl="2"/>
                <a:r>
                  <a:rPr lang="ja-JP" altLang="en-US" dirty="0"/>
                  <a:t>近傍からメッセージを受信</a:t>
                </a:r>
                <a:endParaRPr lang="en-US" altLang="ja-JP" dirty="0"/>
              </a:p>
              <a:p>
                <a:pPr lvl="2"/>
                <a:r>
                  <a:rPr lang="ja-JP" altLang="en-US" dirty="0"/>
                  <a:t>内部計算</a:t>
                </a:r>
                <a:endParaRPr lang="en-US" altLang="ja-JP" dirty="0"/>
              </a:p>
              <a:p>
                <a:pPr lvl="2"/>
                <a:endParaRPr lang="en-US" altLang="ja-JP" dirty="0"/>
              </a:p>
              <a:p>
                <a:pPr lvl="1"/>
                <a:r>
                  <a:rPr lang="ja-JP" altLang="en-US" b="0" i="1" dirty="0">
                    <a:latin typeface="Cambria Math" panose="02040503050406030204" pitchFamily="18" charset="0"/>
                  </a:rPr>
                  <a:t>できるだけ少ない通信ラウンド数で問題を解決したい</a:t>
                </a:r>
                <a:endParaRPr lang="en-US" altLang="ja-JP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ja-JP" altLang="en-US" dirty="0"/>
                  <a:t>と想定</a:t>
                </a:r>
                <a:r>
                  <a:rPr lang="en-US" altLang="ja-JP" dirty="0"/>
                  <a:t>(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ja-JP" altLang="en-US" dirty="0"/>
                  <a:t>はグラフの頂点数</a:t>
                </a:r>
                <a:r>
                  <a:rPr lang="en-US" altLang="ja-JP" dirty="0"/>
                  <a:t>)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39" t="-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3863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背景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 dirty="0"/>
              <a:t>組み合わせ最適化問題の一つである最大独立集合問題の</a:t>
            </a:r>
            <a:br>
              <a:rPr lang="en-US" altLang="ja-JP" dirty="0"/>
            </a:br>
            <a:r>
              <a:rPr lang="ja-JP" altLang="en-US" dirty="0"/>
              <a:t>分散アルゴリズムに対する多くの研究がされている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独立集合</a:t>
            </a:r>
            <a:r>
              <a:rPr lang="en-US" altLang="ja-JP" dirty="0"/>
              <a:t>:</a:t>
            </a:r>
            <a:r>
              <a:rPr lang="ja-JP" altLang="en-US" dirty="0"/>
              <a:t>各頂点が隣接していない頂点部分集合</a:t>
            </a:r>
            <a:endParaRPr lang="en-US" altLang="ja-JP" dirty="0"/>
          </a:p>
          <a:p>
            <a:r>
              <a:rPr lang="ja-JP" altLang="en-US" dirty="0"/>
              <a:t>最大独立集合</a:t>
            </a:r>
            <a:r>
              <a:rPr lang="en-US" altLang="ja-JP" dirty="0"/>
              <a:t>:</a:t>
            </a:r>
            <a:br>
              <a:rPr lang="en-US" altLang="ja-JP" dirty="0"/>
            </a:br>
            <a:r>
              <a:rPr lang="ja-JP" altLang="en-US" dirty="0"/>
              <a:t>重みなしグラフ</a:t>
            </a:r>
            <a:r>
              <a:rPr lang="en-US" altLang="ja-JP" dirty="0"/>
              <a:t>-</a:t>
            </a:r>
            <a:r>
              <a:rPr lang="ja-JP" altLang="en-US" dirty="0"/>
              <a:t>頂点数が最も多い独立集合</a:t>
            </a:r>
            <a:br>
              <a:rPr lang="en-US" altLang="ja-JP" dirty="0"/>
            </a:br>
            <a:r>
              <a:rPr lang="ja-JP" altLang="en-US" dirty="0"/>
              <a:t>重み付きグラフ</a:t>
            </a:r>
            <a:r>
              <a:rPr lang="en-US" altLang="ja-JP" dirty="0"/>
              <a:t>-</a:t>
            </a:r>
            <a:r>
              <a:rPr lang="ja-JP" altLang="en-US" dirty="0"/>
              <a:t>合計重みが最も大きい独立集合</a:t>
            </a:r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40769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85119C-01E4-4E2F-ABE2-E8C8C583F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背景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86B5869-7147-4403-8D68-50FEF49040E1}"/>
              </a:ext>
            </a:extLst>
          </p:cNvPr>
          <p:cNvCxnSpPr/>
          <p:nvPr/>
        </p:nvCxnSpPr>
        <p:spPr>
          <a:xfrm>
            <a:off x="1120987" y="1532351"/>
            <a:ext cx="356411" cy="6781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ECB329F2-26B4-4F35-A8EA-281B0CEFE421}"/>
              </a:ext>
            </a:extLst>
          </p:cNvPr>
          <p:cNvCxnSpPr/>
          <p:nvPr/>
        </p:nvCxnSpPr>
        <p:spPr>
          <a:xfrm flipV="1">
            <a:off x="1477398" y="1490467"/>
            <a:ext cx="360040" cy="7199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7BDAEF61-3D37-4FBD-B70B-A3C8DEC2F937}"/>
              </a:ext>
            </a:extLst>
          </p:cNvPr>
          <p:cNvCxnSpPr/>
          <p:nvPr/>
        </p:nvCxnSpPr>
        <p:spPr>
          <a:xfrm>
            <a:off x="1477398" y="2210458"/>
            <a:ext cx="356411" cy="5943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68233E19-0D5C-4428-9BF9-E5CE5AFC6F8B}"/>
              </a:ext>
            </a:extLst>
          </p:cNvPr>
          <p:cNvCxnSpPr/>
          <p:nvPr/>
        </p:nvCxnSpPr>
        <p:spPr>
          <a:xfrm flipH="1">
            <a:off x="1120987" y="2210458"/>
            <a:ext cx="356411" cy="5943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E78C7AB3-13B6-4CDE-81D8-B8BEE33891F0}"/>
              </a:ext>
            </a:extLst>
          </p:cNvPr>
          <p:cNvCxnSpPr/>
          <p:nvPr/>
        </p:nvCxnSpPr>
        <p:spPr>
          <a:xfrm>
            <a:off x="1486761" y="2210458"/>
            <a:ext cx="7107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99000D5F-B26F-4F1A-8212-E26AB774209A}"/>
              </a:ext>
            </a:extLst>
          </p:cNvPr>
          <p:cNvCxnSpPr/>
          <p:nvPr/>
        </p:nvCxnSpPr>
        <p:spPr>
          <a:xfrm flipH="1">
            <a:off x="760947" y="2210458"/>
            <a:ext cx="71645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C925A0C5-4938-42D3-B7B4-6102F61B2C80}"/>
              </a:ext>
            </a:extLst>
          </p:cNvPr>
          <p:cNvCxnSpPr/>
          <p:nvPr/>
        </p:nvCxnSpPr>
        <p:spPr>
          <a:xfrm flipV="1">
            <a:off x="760947" y="1532351"/>
            <a:ext cx="360040" cy="6781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D38280CC-B12B-4195-B26E-306F20136667}"/>
              </a:ext>
            </a:extLst>
          </p:cNvPr>
          <p:cNvCxnSpPr/>
          <p:nvPr/>
        </p:nvCxnSpPr>
        <p:spPr>
          <a:xfrm>
            <a:off x="760947" y="2210458"/>
            <a:ext cx="364722" cy="5943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AE4AF1ED-7B74-45B4-BF45-3B003EE72307}"/>
              </a:ext>
            </a:extLst>
          </p:cNvPr>
          <p:cNvCxnSpPr/>
          <p:nvPr/>
        </p:nvCxnSpPr>
        <p:spPr>
          <a:xfrm>
            <a:off x="1846801" y="1528468"/>
            <a:ext cx="350677" cy="6819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D31A4498-C634-4D5C-A02F-509F9741BFC3}"/>
              </a:ext>
            </a:extLst>
          </p:cNvPr>
          <p:cNvCxnSpPr/>
          <p:nvPr/>
        </p:nvCxnSpPr>
        <p:spPr>
          <a:xfrm flipH="1">
            <a:off x="1829127" y="2210458"/>
            <a:ext cx="356411" cy="5943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楕円 2">
            <a:extLst>
              <a:ext uri="{FF2B5EF4-FFF2-40B4-BE49-F238E27FC236}">
                <a16:creationId xmlns:a16="http://schemas.microsoft.com/office/drawing/2014/main" id="{4601C2BF-FB5C-442C-B4F2-B4A5C806696D}"/>
              </a:ext>
            </a:extLst>
          </p:cNvPr>
          <p:cNvSpPr/>
          <p:nvPr/>
        </p:nvSpPr>
        <p:spPr>
          <a:xfrm>
            <a:off x="940967" y="1357043"/>
            <a:ext cx="360040" cy="3506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35D0CD8C-BAD5-42CF-8FF4-5635AFC7BB01}"/>
              </a:ext>
            </a:extLst>
          </p:cNvPr>
          <p:cNvSpPr/>
          <p:nvPr/>
        </p:nvSpPr>
        <p:spPr>
          <a:xfrm>
            <a:off x="1657418" y="1357043"/>
            <a:ext cx="360040" cy="3506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dirty="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FC12786D-1F97-4C16-90D9-BC78B3B73ABC}"/>
              </a:ext>
            </a:extLst>
          </p:cNvPr>
          <p:cNvSpPr/>
          <p:nvPr/>
        </p:nvSpPr>
        <p:spPr>
          <a:xfrm>
            <a:off x="2023192" y="2035150"/>
            <a:ext cx="360040" cy="3506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2AFD99F8-D9CB-45E9-925C-18371B56A365}"/>
              </a:ext>
            </a:extLst>
          </p:cNvPr>
          <p:cNvSpPr/>
          <p:nvPr/>
        </p:nvSpPr>
        <p:spPr>
          <a:xfrm>
            <a:off x="1657418" y="2629488"/>
            <a:ext cx="360040" cy="3506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F5DD559A-F2DE-461F-9C75-F779635500DF}"/>
              </a:ext>
            </a:extLst>
          </p:cNvPr>
          <p:cNvSpPr/>
          <p:nvPr/>
        </p:nvSpPr>
        <p:spPr>
          <a:xfrm>
            <a:off x="580927" y="2035151"/>
            <a:ext cx="360040" cy="3506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CAB89BCE-763F-4A36-A7D0-F7AFBD235AFA}"/>
              </a:ext>
            </a:extLst>
          </p:cNvPr>
          <p:cNvSpPr/>
          <p:nvPr/>
        </p:nvSpPr>
        <p:spPr>
          <a:xfrm>
            <a:off x="940967" y="2629488"/>
            <a:ext cx="360040" cy="3506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37DFB5AE-1F05-48C1-9A37-90AEE03056D0}"/>
              </a:ext>
            </a:extLst>
          </p:cNvPr>
          <p:cNvSpPr/>
          <p:nvPr/>
        </p:nvSpPr>
        <p:spPr>
          <a:xfrm>
            <a:off x="1297378" y="2035151"/>
            <a:ext cx="360040" cy="3506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95C44992-BB17-4AC4-8C0F-A5FE69790C0A}"/>
              </a:ext>
            </a:extLst>
          </p:cNvPr>
          <p:cNvCxnSpPr/>
          <p:nvPr/>
        </p:nvCxnSpPr>
        <p:spPr>
          <a:xfrm>
            <a:off x="4617223" y="1532351"/>
            <a:ext cx="356411" cy="6781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894277E0-04BD-46A6-9226-C53060AADAE3}"/>
              </a:ext>
            </a:extLst>
          </p:cNvPr>
          <p:cNvCxnSpPr/>
          <p:nvPr/>
        </p:nvCxnSpPr>
        <p:spPr>
          <a:xfrm flipV="1">
            <a:off x="4973634" y="1490467"/>
            <a:ext cx="360040" cy="7199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370D886D-838A-42DA-B2F6-71F0DA3DB3F1}"/>
              </a:ext>
            </a:extLst>
          </p:cNvPr>
          <p:cNvCxnSpPr/>
          <p:nvPr/>
        </p:nvCxnSpPr>
        <p:spPr>
          <a:xfrm>
            <a:off x="4973634" y="2210458"/>
            <a:ext cx="356411" cy="5943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3FBFFF06-E87F-4575-B4B7-16E44A659A58}"/>
              </a:ext>
            </a:extLst>
          </p:cNvPr>
          <p:cNvCxnSpPr/>
          <p:nvPr/>
        </p:nvCxnSpPr>
        <p:spPr>
          <a:xfrm flipH="1">
            <a:off x="4617223" y="2210458"/>
            <a:ext cx="356411" cy="5943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119772D0-FD1B-47E6-9BB8-ECBC5CBA0C0F}"/>
              </a:ext>
            </a:extLst>
          </p:cNvPr>
          <p:cNvCxnSpPr/>
          <p:nvPr/>
        </p:nvCxnSpPr>
        <p:spPr>
          <a:xfrm>
            <a:off x="4982997" y="2210458"/>
            <a:ext cx="7107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D29944A1-5C68-45E8-B7E6-05C05E3194F6}"/>
              </a:ext>
            </a:extLst>
          </p:cNvPr>
          <p:cNvCxnSpPr/>
          <p:nvPr/>
        </p:nvCxnSpPr>
        <p:spPr>
          <a:xfrm flipH="1">
            <a:off x="4257183" y="2210458"/>
            <a:ext cx="71645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5FBAA94F-9B23-4BBE-841C-AED7CA58A673}"/>
              </a:ext>
            </a:extLst>
          </p:cNvPr>
          <p:cNvCxnSpPr/>
          <p:nvPr/>
        </p:nvCxnSpPr>
        <p:spPr>
          <a:xfrm flipV="1">
            <a:off x="4257183" y="1532351"/>
            <a:ext cx="360040" cy="6781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3D1DF0CC-B5CC-4BE9-A933-80F4C5C363E3}"/>
              </a:ext>
            </a:extLst>
          </p:cNvPr>
          <p:cNvCxnSpPr/>
          <p:nvPr/>
        </p:nvCxnSpPr>
        <p:spPr>
          <a:xfrm>
            <a:off x="4257183" y="2210458"/>
            <a:ext cx="364722" cy="5943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142AF39C-B6E9-4163-AC48-64DFD28AD7FD}"/>
              </a:ext>
            </a:extLst>
          </p:cNvPr>
          <p:cNvCxnSpPr/>
          <p:nvPr/>
        </p:nvCxnSpPr>
        <p:spPr>
          <a:xfrm>
            <a:off x="5343037" y="1528468"/>
            <a:ext cx="350677" cy="6819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B5B21131-D71F-4D17-9D6D-6AE816BEFE24}"/>
              </a:ext>
            </a:extLst>
          </p:cNvPr>
          <p:cNvCxnSpPr/>
          <p:nvPr/>
        </p:nvCxnSpPr>
        <p:spPr>
          <a:xfrm flipH="1">
            <a:off x="5325363" y="2210458"/>
            <a:ext cx="356411" cy="5943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楕円 57">
            <a:extLst>
              <a:ext uri="{FF2B5EF4-FFF2-40B4-BE49-F238E27FC236}">
                <a16:creationId xmlns:a16="http://schemas.microsoft.com/office/drawing/2014/main" id="{F2B1A305-9D48-44F1-BA72-79E24B11285C}"/>
              </a:ext>
            </a:extLst>
          </p:cNvPr>
          <p:cNvSpPr/>
          <p:nvPr/>
        </p:nvSpPr>
        <p:spPr>
          <a:xfrm>
            <a:off x="4437203" y="1357043"/>
            <a:ext cx="360040" cy="350617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50CBAB49-F83B-4995-A5E9-E19C77E67CBB}"/>
              </a:ext>
            </a:extLst>
          </p:cNvPr>
          <p:cNvSpPr/>
          <p:nvPr/>
        </p:nvSpPr>
        <p:spPr>
          <a:xfrm>
            <a:off x="5153654" y="1357043"/>
            <a:ext cx="360040" cy="3506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dirty="0"/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657626EA-1432-4FEA-B188-1D79BA3C096C}"/>
              </a:ext>
            </a:extLst>
          </p:cNvPr>
          <p:cNvSpPr/>
          <p:nvPr/>
        </p:nvSpPr>
        <p:spPr>
          <a:xfrm>
            <a:off x="5519428" y="2035150"/>
            <a:ext cx="360040" cy="350617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61" name="楕円 60">
            <a:extLst>
              <a:ext uri="{FF2B5EF4-FFF2-40B4-BE49-F238E27FC236}">
                <a16:creationId xmlns:a16="http://schemas.microsoft.com/office/drawing/2014/main" id="{3276332D-B8F6-4F53-B50C-E20643BD5862}"/>
              </a:ext>
            </a:extLst>
          </p:cNvPr>
          <p:cNvSpPr/>
          <p:nvPr/>
        </p:nvSpPr>
        <p:spPr>
          <a:xfrm>
            <a:off x="5153654" y="2629488"/>
            <a:ext cx="360040" cy="3506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62" name="楕円 61">
            <a:extLst>
              <a:ext uri="{FF2B5EF4-FFF2-40B4-BE49-F238E27FC236}">
                <a16:creationId xmlns:a16="http://schemas.microsoft.com/office/drawing/2014/main" id="{842298F1-32EA-45AF-9D79-AD2D1C75C104}"/>
              </a:ext>
            </a:extLst>
          </p:cNvPr>
          <p:cNvSpPr/>
          <p:nvPr/>
        </p:nvSpPr>
        <p:spPr>
          <a:xfrm>
            <a:off x="4077163" y="2035151"/>
            <a:ext cx="360040" cy="3506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71EEFE45-310F-47C7-9947-2F1D66A5FF52}"/>
              </a:ext>
            </a:extLst>
          </p:cNvPr>
          <p:cNvSpPr/>
          <p:nvPr/>
        </p:nvSpPr>
        <p:spPr>
          <a:xfrm>
            <a:off x="4437203" y="2629488"/>
            <a:ext cx="360040" cy="350617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64" name="楕円 63">
            <a:extLst>
              <a:ext uri="{FF2B5EF4-FFF2-40B4-BE49-F238E27FC236}">
                <a16:creationId xmlns:a16="http://schemas.microsoft.com/office/drawing/2014/main" id="{30F9B39A-27D7-4EF9-BC06-23EDA2EF6A45}"/>
              </a:ext>
            </a:extLst>
          </p:cNvPr>
          <p:cNvSpPr/>
          <p:nvPr/>
        </p:nvSpPr>
        <p:spPr>
          <a:xfrm>
            <a:off x="4793614" y="2035151"/>
            <a:ext cx="360040" cy="3506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076CF47E-9010-4E05-B144-5B278F6E0E76}"/>
              </a:ext>
            </a:extLst>
          </p:cNvPr>
          <p:cNvCxnSpPr/>
          <p:nvPr/>
        </p:nvCxnSpPr>
        <p:spPr>
          <a:xfrm>
            <a:off x="6731134" y="1532350"/>
            <a:ext cx="356411" cy="6781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011A3382-EA57-43F4-9B30-A39986A72027}"/>
              </a:ext>
            </a:extLst>
          </p:cNvPr>
          <p:cNvCxnSpPr/>
          <p:nvPr/>
        </p:nvCxnSpPr>
        <p:spPr>
          <a:xfrm flipV="1">
            <a:off x="7087545" y="1490466"/>
            <a:ext cx="360040" cy="7199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6FA67A59-EA41-4986-9C32-4EE0B87E49F2}"/>
              </a:ext>
            </a:extLst>
          </p:cNvPr>
          <p:cNvCxnSpPr/>
          <p:nvPr/>
        </p:nvCxnSpPr>
        <p:spPr>
          <a:xfrm>
            <a:off x="7087545" y="2210457"/>
            <a:ext cx="356411" cy="5943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651BF541-8BFA-4E3B-B100-82335C9FFAED}"/>
              </a:ext>
            </a:extLst>
          </p:cNvPr>
          <p:cNvCxnSpPr/>
          <p:nvPr/>
        </p:nvCxnSpPr>
        <p:spPr>
          <a:xfrm flipH="1">
            <a:off x="6731134" y="2210457"/>
            <a:ext cx="356411" cy="5943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513B1860-9253-4474-B2C8-376369D4D139}"/>
              </a:ext>
            </a:extLst>
          </p:cNvPr>
          <p:cNvCxnSpPr/>
          <p:nvPr/>
        </p:nvCxnSpPr>
        <p:spPr>
          <a:xfrm>
            <a:off x="7096908" y="2210457"/>
            <a:ext cx="7107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EB140D1A-9A30-4C47-8A9B-556CE286A543}"/>
              </a:ext>
            </a:extLst>
          </p:cNvPr>
          <p:cNvCxnSpPr/>
          <p:nvPr/>
        </p:nvCxnSpPr>
        <p:spPr>
          <a:xfrm flipH="1">
            <a:off x="6371094" y="2210457"/>
            <a:ext cx="71645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57B362DC-94F9-42A4-A161-94290D7065DD}"/>
              </a:ext>
            </a:extLst>
          </p:cNvPr>
          <p:cNvCxnSpPr/>
          <p:nvPr/>
        </p:nvCxnSpPr>
        <p:spPr>
          <a:xfrm flipV="1">
            <a:off x="6371094" y="1532350"/>
            <a:ext cx="360040" cy="6781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E65FD410-315B-43CA-811D-F73010EB242B}"/>
              </a:ext>
            </a:extLst>
          </p:cNvPr>
          <p:cNvCxnSpPr/>
          <p:nvPr/>
        </p:nvCxnSpPr>
        <p:spPr>
          <a:xfrm>
            <a:off x="6371094" y="2210457"/>
            <a:ext cx="364722" cy="5943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FB7FE3DE-3C1A-4BAA-8AAF-2651703F7A3C}"/>
              </a:ext>
            </a:extLst>
          </p:cNvPr>
          <p:cNvCxnSpPr/>
          <p:nvPr/>
        </p:nvCxnSpPr>
        <p:spPr>
          <a:xfrm>
            <a:off x="7456948" y="1528467"/>
            <a:ext cx="350677" cy="6819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50AF6041-131E-4318-ACF8-141ED38D7332}"/>
              </a:ext>
            </a:extLst>
          </p:cNvPr>
          <p:cNvCxnSpPr/>
          <p:nvPr/>
        </p:nvCxnSpPr>
        <p:spPr>
          <a:xfrm flipH="1">
            <a:off x="7439274" y="2210457"/>
            <a:ext cx="356411" cy="5943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楕円 74">
            <a:extLst>
              <a:ext uri="{FF2B5EF4-FFF2-40B4-BE49-F238E27FC236}">
                <a16:creationId xmlns:a16="http://schemas.microsoft.com/office/drawing/2014/main" id="{8465C81E-8BDE-47FA-8BAA-4EF2EDF86FC5}"/>
              </a:ext>
            </a:extLst>
          </p:cNvPr>
          <p:cNvSpPr/>
          <p:nvPr/>
        </p:nvSpPr>
        <p:spPr>
          <a:xfrm>
            <a:off x="6551114" y="1357042"/>
            <a:ext cx="360040" cy="350617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76" name="楕円 75">
            <a:extLst>
              <a:ext uri="{FF2B5EF4-FFF2-40B4-BE49-F238E27FC236}">
                <a16:creationId xmlns:a16="http://schemas.microsoft.com/office/drawing/2014/main" id="{2950F27D-6BA9-48CA-A7FF-897CD156228A}"/>
              </a:ext>
            </a:extLst>
          </p:cNvPr>
          <p:cNvSpPr/>
          <p:nvPr/>
        </p:nvSpPr>
        <p:spPr>
          <a:xfrm>
            <a:off x="7267565" y="1357042"/>
            <a:ext cx="360040" cy="350617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dirty="0"/>
          </a:p>
        </p:txBody>
      </p:sp>
      <p:sp>
        <p:nvSpPr>
          <p:cNvPr id="77" name="楕円 76">
            <a:extLst>
              <a:ext uri="{FF2B5EF4-FFF2-40B4-BE49-F238E27FC236}">
                <a16:creationId xmlns:a16="http://schemas.microsoft.com/office/drawing/2014/main" id="{1948DFDE-7ECA-4896-A478-8D4C912D03E3}"/>
              </a:ext>
            </a:extLst>
          </p:cNvPr>
          <p:cNvSpPr/>
          <p:nvPr/>
        </p:nvSpPr>
        <p:spPr>
          <a:xfrm>
            <a:off x="7633339" y="2035149"/>
            <a:ext cx="360040" cy="3506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78" name="楕円 77">
            <a:extLst>
              <a:ext uri="{FF2B5EF4-FFF2-40B4-BE49-F238E27FC236}">
                <a16:creationId xmlns:a16="http://schemas.microsoft.com/office/drawing/2014/main" id="{DD1E30A8-9362-4D33-B21C-ABDF04F042A4}"/>
              </a:ext>
            </a:extLst>
          </p:cNvPr>
          <p:cNvSpPr/>
          <p:nvPr/>
        </p:nvSpPr>
        <p:spPr>
          <a:xfrm>
            <a:off x="7267565" y="2629487"/>
            <a:ext cx="360040" cy="350617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79" name="楕円 78">
            <a:extLst>
              <a:ext uri="{FF2B5EF4-FFF2-40B4-BE49-F238E27FC236}">
                <a16:creationId xmlns:a16="http://schemas.microsoft.com/office/drawing/2014/main" id="{5C49827D-4BC3-4CCB-81AB-5D8B073081EC}"/>
              </a:ext>
            </a:extLst>
          </p:cNvPr>
          <p:cNvSpPr/>
          <p:nvPr/>
        </p:nvSpPr>
        <p:spPr>
          <a:xfrm>
            <a:off x="6191074" y="2035150"/>
            <a:ext cx="360040" cy="3506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80" name="楕円 79">
            <a:extLst>
              <a:ext uri="{FF2B5EF4-FFF2-40B4-BE49-F238E27FC236}">
                <a16:creationId xmlns:a16="http://schemas.microsoft.com/office/drawing/2014/main" id="{2989ED38-8477-4830-9C20-00AD075B32BD}"/>
              </a:ext>
            </a:extLst>
          </p:cNvPr>
          <p:cNvSpPr/>
          <p:nvPr/>
        </p:nvSpPr>
        <p:spPr>
          <a:xfrm>
            <a:off x="6551114" y="2629487"/>
            <a:ext cx="360040" cy="350617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81" name="楕円 80">
            <a:extLst>
              <a:ext uri="{FF2B5EF4-FFF2-40B4-BE49-F238E27FC236}">
                <a16:creationId xmlns:a16="http://schemas.microsoft.com/office/drawing/2014/main" id="{60B26192-FBC6-4AA2-9688-E32417A0A2A2}"/>
              </a:ext>
            </a:extLst>
          </p:cNvPr>
          <p:cNvSpPr/>
          <p:nvPr/>
        </p:nvSpPr>
        <p:spPr>
          <a:xfrm>
            <a:off x="6907525" y="2035150"/>
            <a:ext cx="360040" cy="3506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82" name="矢印: 右 81">
            <a:extLst>
              <a:ext uri="{FF2B5EF4-FFF2-40B4-BE49-F238E27FC236}">
                <a16:creationId xmlns:a16="http://schemas.microsoft.com/office/drawing/2014/main" id="{19E9D23E-DE2F-4B1A-AA71-DE6E4F433676}"/>
              </a:ext>
            </a:extLst>
          </p:cNvPr>
          <p:cNvSpPr/>
          <p:nvPr/>
        </p:nvSpPr>
        <p:spPr>
          <a:xfrm>
            <a:off x="2761402" y="1900518"/>
            <a:ext cx="892842" cy="59433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13AA6D4C-FF31-4300-BF6E-88B814DF8104}"/>
              </a:ext>
            </a:extLst>
          </p:cNvPr>
          <p:cNvCxnSpPr/>
          <p:nvPr/>
        </p:nvCxnSpPr>
        <p:spPr>
          <a:xfrm>
            <a:off x="1120987" y="4403820"/>
            <a:ext cx="356411" cy="6781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E8AC7957-EE09-4680-B349-255D543D769E}"/>
              </a:ext>
            </a:extLst>
          </p:cNvPr>
          <p:cNvCxnSpPr/>
          <p:nvPr/>
        </p:nvCxnSpPr>
        <p:spPr>
          <a:xfrm flipV="1">
            <a:off x="1477398" y="4361936"/>
            <a:ext cx="360040" cy="7199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C6A32601-85B3-44A0-B797-822DAFB29D14}"/>
              </a:ext>
            </a:extLst>
          </p:cNvPr>
          <p:cNvCxnSpPr/>
          <p:nvPr/>
        </p:nvCxnSpPr>
        <p:spPr>
          <a:xfrm>
            <a:off x="1477398" y="5081927"/>
            <a:ext cx="356411" cy="5943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9EB8E4DB-B6D8-4C82-89DE-3F282003A5BC}"/>
              </a:ext>
            </a:extLst>
          </p:cNvPr>
          <p:cNvCxnSpPr/>
          <p:nvPr/>
        </p:nvCxnSpPr>
        <p:spPr>
          <a:xfrm flipH="1">
            <a:off x="1120987" y="5081927"/>
            <a:ext cx="356411" cy="5943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65388E25-DAEA-4640-8B9F-154756EE5343}"/>
              </a:ext>
            </a:extLst>
          </p:cNvPr>
          <p:cNvCxnSpPr/>
          <p:nvPr/>
        </p:nvCxnSpPr>
        <p:spPr>
          <a:xfrm>
            <a:off x="1486761" y="5081927"/>
            <a:ext cx="7107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1980E7B3-5477-4C85-BDDA-3FE734A43489}"/>
              </a:ext>
            </a:extLst>
          </p:cNvPr>
          <p:cNvCxnSpPr/>
          <p:nvPr/>
        </p:nvCxnSpPr>
        <p:spPr>
          <a:xfrm flipH="1">
            <a:off x="760947" y="5081927"/>
            <a:ext cx="71645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F36C8933-B7F3-42E2-B298-AC7129FFF2EA}"/>
              </a:ext>
            </a:extLst>
          </p:cNvPr>
          <p:cNvCxnSpPr/>
          <p:nvPr/>
        </p:nvCxnSpPr>
        <p:spPr>
          <a:xfrm flipV="1">
            <a:off x="760947" y="4403820"/>
            <a:ext cx="360040" cy="6781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AD695C6C-525A-466F-A73E-6B64E9E62B62}"/>
              </a:ext>
            </a:extLst>
          </p:cNvPr>
          <p:cNvCxnSpPr/>
          <p:nvPr/>
        </p:nvCxnSpPr>
        <p:spPr>
          <a:xfrm>
            <a:off x="760947" y="5081927"/>
            <a:ext cx="364722" cy="5943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693B2B2D-7170-43FD-ACA4-177F70BFA091}"/>
              </a:ext>
            </a:extLst>
          </p:cNvPr>
          <p:cNvCxnSpPr/>
          <p:nvPr/>
        </p:nvCxnSpPr>
        <p:spPr>
          <a:xfrm>
            <a:off x="1846801" y="4399937"/>
            <a:ext cx="350677" cy="6819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3921495F-1775-4B55-A00B-C802B07EE7CB}"/>
              </a:ext>
            </a:extLst>
          </p:cNvPr>
          <p:cNvCxnSpPr/>
          <p:nvPr/>
        </p:nvCxnSpPr>
        <p:spPr>
          <a:xfrm flipH="1">
            <a:off x="1829127" y="5081927"/>
            <a:ext cx="356411" cy="5943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楕円 92">
            <a:extLst>
              <a:ext uri="{FF2B5EF4-FFF2-40B4-BE49-F238E27FC236}">
                <a16:creationId xmlns:a16="http://schemas.microsoft.com/office/drawing/2014/main" id="{0E343303-218F-4B3B-B680-E25DA4165F1B}"/>
              </a:ext>
            </a:extLst>
          </p:cNvPr>
          <p:cNvSpPr/>
          <p:nvPr/>
        </p:nvSpPr>
        <p:spPr>
          <a:xfrm>
            <a:off x="940967" y="4228512"/>
            <a:ext cx="360040" cy="3506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94" name="楕円 93">
            <a:extLst>
              <a:ext uri="{FF2B5EF4-FFF2-40B4-BE49-F238E27FC236}">
                <a16:creationId xmlns:a16="http://schemas.microsoft.com/office/drawing/2014/main" id="{5D5662BA-0D1E-4E16-9251-29DD98FA5BA7}"/>
              </a:ext>
            </a:extLst>
          </p:cNvPr>
          <p:cNvSpPr/>
          <p:nvPr/>
        </p:nvSpPr>
        <p:spPr>
          <a:xfrm>
            <a:off x="1657418" y="4228512"/>
            <a:ext cx="360040" cy="3506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95" name="楕円 94">
            <a:extLst>
              <a:ext uri="{FF2B5EF4-FFF2-40B4-BE49-F238E27FC236}">
                <a16:creationId xmlns:a16="http://schemas.microsoft.com/office/drawing/2014/main" id="{9A6CA643-4B93-4B92-A11B-93E64B4C6037}"/>
              </a:ext>
            </a:extLst>
          </p:cNvPr>
          <p:cNvSpPr/>
          <p:nvPr/>
        </p:nvSpPr>
        <p:spPr>
          <a:xfrm>
            <a:off x="2023192" y="4906619"/>
            <a:ext cx="360040" cy="3506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96" name="楕円 95">
            <a:extLst>
              <a:ext uri="{FF2B5EF4-FFF2-40B4-BE49-F238E27FC236}">
                <a16:creationId xmlns:a16="http://schemas.microsoft.com/office/drawing/2014/main" id="{B43D68B6-2776-4418-802D-353979B9BC16}"/>
              </a:ext>
            </a:extLst>
          </p:cNvPr>
          <p:cNvSpPr/>
          <p:nvPr/>
        </p:nvSpPr>
        <p:spPr>
          <a:xfrm>
            <a:off x="1657418" y="5500957"/>
            <a:ext cx="360040" cy="3506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97" name="楕円 96">
            <a:extLst>
              <a:ext uri="{FF2B5EF4-FFF2-40B4-BE49-F238E27FC236}">
                <a16:creationId xmlns:a16="http://schemas.microsoft.com/office/drawing/2014/main" id="{425A586E-7CAF-452E-B654-49356EF90224}"/>
              </a:ext>
            </a:extLst>
          </p:cNvPr>
          <p:cNvSpPr/>
          <p:nvPr/>
        </p:nvSpPr>
        <p:spPr>
          <a:xfrm>
            <a:off x="580927" y="4906620"/>
            <a:ext cx="360040" cy="3506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/>
              <a:t>6</a:t>
            </a:r>
            <a:endParaRPr kumimoji="1" lang="ja-JP" altLang="en-US" dirty="0"/>
          </a:p>
        </p:txBody>
      </p:sp>
      <p:sp>
        <p:nvSpPr>
          <p:cNvPr id="98" name="楕円 97">
            <a:extLst>
              <a:ext uri="{FF2B5EF4-FFF2-40B4-BE49-F238E27FC236}">
                <a16:creationId xmlns:a16="http://schemas.microsoft.com/office/drawing/2014/main" id="{459D1730-F0B9-4211-ADD6-9F23B5EC8DB1}"/>
              </a:ext>
            </a:extLst>
          </p:cNvPr>
          <p:cNvSpPr/>
          <p:nvPr/>
        </p:nvSpPr>
        <p:spPr>
          <a:xfrm>
            <a:off x="940967" y="5500957"/>
            <a:ext cx="360040" cy="3506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99" name="楕円 98">
            <a:extLst>
              <a:ext uri="{FF2B5EF4-FFF2-40B4-BE49-F238E27FC236}">
                <a16:creationId xmlns:a16="http://schemas.microsoft.com/office/drawing/2014/main" id="{76E02650-8DFB-433D-8E84-B782859F32F0}"/>
              </a:ext>
            </a:extLst>
          </p:cNvPr>
          <p:cNvSpPr/>
          <p:nvPr/>
        </p:nvSpPr>
        <p:spPr>
          <a:xfrm>
            <a:off x="1297378" y="4906620"/>
            <a:ext cx="360040" cy="3506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00" name="矢印: 右 99">
            <a:extLst>
              <a:ext uri="{FF2B5EF4-FFF2-40B4-BE49-F238E27FC236}">
                <a16:creationId xmlns:a16="http://schemas.microsoft.com/office/drawing/2014/main" id="{3FD515F4-A54E-4B4A-9ECB-E0903F9AD22F}"/>
              </a:ext>
            </a:extLst>
          </p:cNvPr>
          <p:cNvSpPr/>
          <p:nvPr/>
        </p:nvSpPr>
        <p:spPr>
          <a:xfrm>
            <a:off x="2761402" y="4784758"/>
            <a:ext cx="892842" cy="59433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FDEE0540-7E31-48D9-A649-08764B7886CC}"/>
              </a:ext>
            </a:extLst>
          </p:cNvPr>
          <p:cNvCxnSpPr/>
          <p:nvPr/>
        </p:nvCxnSpPr>
        <p:spPr>
          <a:xfrm>
            <a:off x="4617223" y="4403819"/>
            <a:ext cx="356411" cy="6781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コネクタ 101">
            <a:extLst>
              <a:ext uri="{FF2B5EF4-FFF2-40B4-BE49-F238E27FC236}">
                <a16:creationId xmlns:a16="http://schemas.microsoft.com/office/drawing/2014/main" id="{2F527D78-67EA-425E-8583-D07D80DCDE93}"/>
              </a:ext>
            </a:extLst>
          </p:cNvPr>
          <p:cNvCxnSpPr/>
          <p:nvPr/>
        </p:nvCxnSpPr>
        <p:spPr>
          <a:xfrm flipV="1">
            <a:off x="4973634" y="4361935"/>
            <a:ext cx="360040" cy="7199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E590ED76-270F-482B-9DB8-0EEA536BA113}"/>
              </a:ext>
            </a:extLst>
          </p:cNvPr>
          <p:cNvCxnSpPr/>
          <p:nvPr/>
        </p:nvCxnSpPr>
        <p:spPr>
          <a:xfrm>
            <a:off x="4973634" y="5081926"/>
            <a:ext cx="356411" cy="5943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8E6AD169-A04F-49E0-A581-169B763C0229}"/>
              </a:ext>
            </a:extLst>
          </p:cNvPr>
          <p:cNvCxnSpPr/>
          <p:nvPr/>
        </p:nvCxnSpPr>
        <p:spPr>
          <a:xfrm flipH="1">
            <a:off x="4617223" y="5081926"/>
            <a:ext cx="356411" cy="5943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035AAC1C-DD4E-4A2A-87DA-A70D9317D86C}"/>
              </a:ext>
            </a:extLst>
          </p:cNvPr>
          <p:cNvCxnSpPr/>
          <p:nvPr/>
        </p:nvCxnSpPr>
        <p:spPr>
          <a:xfrm>
            <a:off x="4982997" y="5081926"/>
            <a:ext cx="7107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4578C9F0-0CE5-46C8-A190-42C613B15D00}"/>
              </a:ext>
            </a:extLst>
          </p:cNvPr>
          <p:cNvCxnSpPr/>
          <p:nvPr/>
        </p:nvCxnSpPr>
        <p:spPr>
          <a:xfrm flipH="1">
            <a:off x="4257183" y="5081926"/>
            <a:ext cx="71645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8D212118-CADF-4C45-83E3-49BD4965EE9D}"/>
              </a:ext>
            </a:extLst>
          </p:cNvPr>
          <p:cNvCxnSpPr/>
          <p:nvPr/>
        </p:nvCxnSpPr>
        <p:spPr>
          <a:xfrm flipV="1">
            <a:off x="4257183" y="4403819"/>
            <a:ext cx="360040" cy="6781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5AC2EFF4-E46E-4836-88C2-781710BA4DD5}"/>
              </a:ext>
            </a:extLst>
          </p:cNvPr>
          <p:cNvCxnSpPr/>
          <p:nvPr/>
        </p:nvCxnSpPr>
        <p:spPr>
          <a:xfrm>
            <a:off x="4257183" y="5081926"/>
            <a:ext cx="364722" cy="5943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49B058B4-3C4A-48E6-A695-E77C031043E0}"/>
              </a:ext>
            </a:extLst>
          </p:cNvPr>
          <p:cNvCxnSpPr/>
          <p:nvPr/>
        </p:nvCxnSpPr>
        <p:spPr>
          <a:xfrm>
            <a:off x="5343037" y="4399936"/>
            <a:ext cx="350677" cy="6819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>
            <a:extLst>
              <a:ext uri="{FF2B5EF4-FFF2-40B4-BE49-F238E27FC236}">
                <a16:creationId xmlns:a16="http://schemas.microsoft.com/office/drawing/2014/main" id="{D646509B-25A1-4252-9815-DD6E03FB190A}"/>
              </a:ext>
            </a:extLst>
          </p:cNvPr>
          <p:cNvCxnSpPr/>
          <p:nvPr/>
        </p:nvCxnSpPr>
        <p:spPr>
          <a:xfrm flipH="1">
            <a:off x="5325363" y="5081926"/>
            <a:ext cx="356411" cy="5943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楕円 110">
            <a:extLst>
              <a:ext uri="{FF2B5EF4-FFF2-40B4-BE49-F238E27FC236}">
                <a16:creationId xmlns:a16="http://schemas.microsoft.com/office/drawing/2014/main" id="{54612C67-32DD-4D35-95BF-47BF852EC0C4}"/>
              </a:ext>
            </a:extLst>
          </p:cNvPr>
          <p:cNvSpPr/>
          <p:nvPr/>
        </p:nvSpPr>
        <p:spPr>
          <a:xfrm>
            <a:off x="4437203" y="4228511"/>
            <a:ext cx="360040" cy="3506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12" name="楕円 111">
            <a:extLst>
              <a:ext uri="{FF2B5EF4-FFF2-40B4-BE49-F238E27FC236}">
                <a16:creationId xmlns:a16="http://schemas.microsoft.com/office/drawing/2014/main" id="{CFC9FB0E-A696-4885-B589-3982B7577259}"/>
              </a:ext>
            </a:extLst>
          </p:cNvPr>
          <p:cNvSpPr/>
          <p:nvPr/>
        </p:nvSpPr>
        <p:spPr>
          <a:xfrm>
            <a:off x="5153654" y="4228511"/>
            <a:ext cx="360040" cy="350617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13" name="楕円 112">
            <a:extLst>
              <a:ext uri="{FF2B5EF4-FFF2-40B4-BE49-F238E27FC236}">
                <a16:creationId xmlns:a16="http://schemas.microsoft.com/office/drawing/2014/main" id="{EAD07F19-FE86-4C8B-9D39-DCD99BA7764D}"/>
              </a:ext>
            </a:extLst>
          </p:cNvPr>
          <p:cNvSpPr/>
          <p:nvPr/>
        </p:nvSpPr>
        <p:spPr>
          <a:xfrm>
            <a:off x="5519428" y="4906618"/>
            <a:ext cx="360040" cy="3506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114" name="楕円 113">
            <a:extLst>
              <a:ext uri="{FF2B5EF4-FFF2-40B4-BE49-F238E27FC236}">
                <a16:creationId xmlns:a16="http://schemas.microsoft.com/office/drawing/2014/main" id="{C4E14AA8-6E85-4975-96FC-E8C3AFA9D280}"/>
              </a:ext>
            </a:extLst>
          </p:cNvPr>
          <p:cNvSpPr/>
          <p:nvPr/>
        </p:nvSpPr>
        <p:spPr>
          <a:xfrm>
            <a:off x="5153654" y="5500956"/>
            <a:ext cx="360040" cy="350617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15" name="楕円 114">
            <a:extLst>
              <a:ext uri="{FF2B5EF4-FFF2-40B4-BE49-F238E27FC236}">
                <a16:creationId xmlns:a16="http://schemas.microsoft.com/office/drawing/2014/main" id="{0466F319-D395-4C9E-A74F-2B9C3F999FD5}"/>
              </a:ext>
            </a:extLst>
          </p:cNvPr>
          <p:cNvSpPr/>
          <p:nvPr/>
        </p:nvSpPr>
        <p:spPr>
          <a:xfrm>
            <a:off x="4077163" y="4906619"/>
            <a:ext cx="360040" cy="350617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/>
              <a:t>6</a:t>
            </a:r>
            <a:endParaRPr kumimoji="1" lang="ja-JP" altLang="en-US" dirty="0"/>
          </a:p>
        </p:txBody>
      </p:sp>
      <p:sp>
        <p:nvSpPr>
          <p:cNvPr id="116" name="楕円 115">
            <a:extLst>
              <a:ext uri="{FF2B5EF4-FFF2-40B4-BE49-F238E27FC236}">
                <a16:creationId xmlns:a16="http://schemas.microsoft.com/office/drawing/2014/main" id="{7E72B716-77F6-4145-B736-8C9DDDCA9658}"/>
              </a:ext>
            </a:extLst>
          </p:cNvPr>
          <p:cNvSpPr/>
          <p:nvPr/>
        </p:nvSpPr>
        <p:spPr>
          <a:xfrm>
            <a:off x="4437203" y="5500956"/>
            <a:ext cx="360040" cy="3506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117" name="楕円 116">
            <a:extLst>
              <a:ext uri="{FF2B5EF4-FFF2-40B4-BE49-F238E27FC236}">
                <a16:creationId xmlns:a16="http://schemas.microsoft.com/office/drawing/2014/main" id="{57DAF9D4-7144-41A4-97DE-A59CA2F3DCEA}"/>
              </a:ext>
            </a:extLst>
          </p:cNvPr>
          <p:cNvSpPr/>
          <p:nvPr/>
        </p:nvSpPr>
        <p:spPr>
          <a:xfrm>
            <a:off x="4793614" y="4906619"/>
            <a:ext cx="360040" cy="3506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88CC3EF5-8A30-453B-B781-55CD44CF1145}"/>
              </a:ext>
            </a:extLst>
          </p:cNvPr>
          <p:cNvSpPr txBox="1"/>
          <p:nvPr/>
        </p:nvSpPr>
        <p:spPr>
          <a:xfrm>
            <a:off x="706832" y="3269783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重みなしグラフ</a:t>
            </a:r>
          </a:p>
        </p:txBody>
      </p: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EDDCE6B1-1993-4068-945C-F69872D7BC04}"/>
              </a:ext>
            </a:extLst>
          </p:cNvPr>
          <p:cNvSpPr txBox="1"/>
          <p:nvPr/>
        </p:nvSpPr>
        <p:spPr>
          <a:xfrm>
            <a:off x="639198" y="6095294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重み付きグラフ</a:t>
            </a:r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9D16A54B-DCBC-48DA-831F-2977D3D6FB9D}"/>
              </a:ext>
            </a:extLst>
          </p:cNvPr>
          <p:cNvSpPr txBox="1"/>
          <p:nvPr/>
        </p:nvSpPr>
        <p:spPr>
          <a:xfrm>
            <a:off x="4516760" y="3269783"/>
            <a:ext cx="10868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独立集合</a:t>
            </a:r>
            <a:endParaRPr kumimoji="1" lang="ja-JP" altLang="en-US" sz="1600" dirty="0"/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759693FB-6AC7-41FD-A90E-0EB669AF3ECE}"/>
              </a:ext>
            </a:extLst>
          </p:cNvPr>
          <p:cNvSpPr txBox="1"/>
          <p:nvPr/>
        </p:nvSpPr>
        <p:spPr>
          <a:xfrm>
            <a:off x="6325637" y="3259723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(</a:t>
            </a:r>
            <a:r>
              <a:rPr lang="ja-JP" altLang="en-US" sz="1600" dirty="0"/>
              <a:t>最大</a:t>
            </a:r>
            <a:r>
              <a:rPr lang="en-US" altLang="ja-JP" sz="1600" dirty="0"/>
              <a:t>)</a:t>
            </a:r>
            <a:r>
              <a:rPr lang="ja-JP" altLang="en-US" sz="1600" dirty="0"/>
              <a:t>独立集合</a:t>
            </a:r>
            <a:endParaRPr kumimoji="1" lang="ja-JP" altLang="en-US" sz="1600" dirty="0"/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487D284D-3706-45AA-B8F0-0F2A3A4F5560}"/>
              </a:ext>
            </a:extLst>
          </p:cNvPr>
          <p:cNvSpPr txBox="1"/>
          <p:nvPr/>
        </p:nvSpPr>
        <p:spPr>
          <a:xfrm>
            <a:off x="4144797" y="6095294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(</a:t>
            </a:r>
            <a:r>
              <a:rPr lang="ja-JP" altLang="en-US" sz="1600" dirty="0"/>
              <a:t>最大</a:t>
            </a:r>
            <a:r>
              <a:rPr lang="en-US" altLang="ja-JP" sz="1600" dirty="0"/>
              <a:t>)</a:t>
            </a:r>
            <a:r>
              <a:rPr lang="ja-JP" altLang="en-US" sz="1600" dirty="0"/>
              <a:t>独立集合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61695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背景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組み合わせ最適化問題の一つである最大独立集合問題の</a:t>
                </a:r>
                <a:br>
                  <a:rPr lang="en-US" altLang="ja-JP" dirty="0"/>
                </a:br>
                <a:r>
                  <a:rPr lang="ja-JP" altLang="en-US" dirty="0"/>
                  <a:t>分散アルゴリズムに対する多くの研究がされている</a:t>
                </a:r>
                <a:endParaRPr lang="en-US" altLang="ja-JP" dirty="0"/>
              </a:p>
              <a:p>
                <a:r>
                  <a:rPr lang="ja-JP" altLang="en-US" dirty="0"/>
                  <a:t>最大独立集合問題の分散複雑性</a:t>
                </a:r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𝐶𝑂𝑁𝐺𝐸𝑆𝑇</m:t>
                    </m:r>
                  </m:oMath>
                </a14:m>
                <a:r>
                  <a:rPr lang="ja-JP" altLang="en-US" dirty="0"/>
                  <a:t>モデルにおいて最大重み付き独立集合の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l-GR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altLang="ja-JP" dirty="0"/>
                  <a:t>-</a:t>
                </a:r>
                <a:r>
                  <a:rPr lang="ja-JP" altLang="en-US" dirty="0"/>
                  <a:t>近似を</a:t>
                </a:r>
                <a:br>
                  <a:rPr lang="en-US" altLang="ja-JP" dirty="0"/>
                </a:br>
                <a:r>
                  <a:rPr lang="ja-JP" altLang="en-US" dirty="0"/>
                  <a:t>高確率で見つける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𝑝𝑜𝑙𝑦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func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ja-JP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/>
                  <a:t>ラウンドアルゴリズム</a:t>
                </a:r>
                <a:br>
                  <a:rPr lang="en-US" altLang="ja-JP" dirty="0"/>
                </a:br>
                <a:r>
                  <a:rPr lang="en-US" altLang="ja-JP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altLang="ja-JP" dirty="0"/>
                  <a:t>:</a:t>
                </a:r>
                <a:r>
                  <a:rPr lang="ja-JP" altLang="en-US" dirty="0"/>
                  <a:t>グラフ中の頂点の最大次数</a:t>
                </a:r>
                <a:r>
                  <a:rPr lang="en-US" altLang="ja-JP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𝐶𝑂𝑁𝐺𝐸𝑆𝑇</m:t>
                    </m:r>
                  </m:oMath>
                </a14:m>
                <a:r>
                  <a:rPr lang="ja-JP" altLang="en-US" dirty="0"/>
                  <a:t>モデルにおいて最大独立集合の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dirty="0"/>
                  <a:t>-</a:t>
                </a:r>
                <a:r>
                  <a:rPr lang="ja-JP" altLang="en-US" dirty="0"/>
                  <a:t>近似を見つける</a:t>
                </a:r>
                <a:br>
                  <a:rPr lang="en-US" altLang="ja-JP" dirty="0"/>
                </a:br>
                <a:r>
                  <a:rPr lang="ja-JP" altLang="en-US" dirty="0"/>
                  <a:t>アルゴリズムには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/>
                  <a:t>ラウンド必要</a:t>
                </a:r>
                <a:endParaRPr lang="en-US" altLang="ja-JP" dirty="0"/>
              </a:p>
              <a:p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39" t="-92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5799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問題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大きなサイズの独立集合は様々な分野への応用に用いられる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経済学</a:t>
                </a:r>
                <a:r>
                  <a:rPr lang="en-US" altLang="ja-JP" dirty="0"/>
                  <a:t>,</a:t>
                </a:r>
                <a:r>
                  <a:rPr lang="ja-JP" altLang="en-US" dirty="0"/>
                  <a:t>計算生物学</a:t>
                </a:r>
                <a:r>
                  <a:rPr lang="en-US" altLang="ja-JP" dirty="0"/>
                  <a:t>,</a:t>
                </a:r>
                <a:r>
                  <a:rPr lang="ja-JP" altLang="en-US" dirty="0"/>
                  <a:t>符号理論 </a:t>
                </a:r>
                <a:r>
                  <a:rPr lang="en-US" altLang="ja-JP" dirty="0"/>
                  <a:t>etc.</a:t>
                </a:r>
              </a:p>
              <a:p>
                <a:r>
                  <a:rPr lang="ja-JP" altLang="en-US" dirty="0"/>
                  <a:t>最大独立集合問題は</a:t>
                </a:r>
                <a:r>
                  <a:rPr lang="en-US" altLang="ja-JP" dirty="0"/>
                  <a:t>NP</a:t>
                </a:r>
                <a:r>
                  <a:rPr lang="ja-JP" altLang="en-US" dirty="0"/>
                  <a:t>完全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頂点数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ja-JP" altLang="en-US" dirty="0"/>
                  <a:t>に対して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ja-JP" altLang="en-US" dirty="0"/>
                  <a:t>の多項式時間で解くことは</a:t>
                </a:r>
                <a:br>
                  <a:rPr lang="en-US" altLang="ja-JP" dirty="0"/>
                </a:br>
                <a:r>
                  <a:rPr lang="ja-JP" altLang="en-US" dirty="0"/>
                  <a:t>その近似を含めて絶望的であるとされている</a:t>
                </a:r>
                <a:endParaRPr lang="en-US" altLang="ja-JP" dirty="0"/>
              </a:p>
              <a:p>
                <a:r>
                  <a:rPr lang="ja-JP" altLang="en-US" dirty="0"/>
                  <a:t>最大独立集合問題の近似の分散アルゴリズムの複雑性</a:t>
                </a:r>
                <a:br>
                  <a:rPr lang="en-US" altLang="ja-JP" dirty="0"/>
                </a:br>
                <a:r>
                  <a:rPr lang="ja-JP" altLang="en-US" dirty="0"/>
                  <a:t>→内部計算の部分に指数時間かかるため議論の妥当性に</a:t>
                </a:r>
                <a:br>
                  <a:rPr lang="en-US" altLang="ja-JP" dirty="0"/>
                </a:br>
                <a:r>
                  <a:rPr lang="ja-JP" altLang="en-US" dirty="0"/>
                  <a:t>やや疑問</a:t>
                </a:r>
                <a:endParaRPr lang="en-US" altLang="ja-JP" dirty="0"/>
              </a:p>
              <a:p>
                <a:endParaRPr lang="en-US" altLang="ja-JP" dirty="0"/>
              </a:p>
              <a:p>
                <a:r>
                  <a:rPr lang="ja-JP" altLang="en-US" dirty="0"/>
                  <a:t>局所最適解である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ja-JP" dirty="0"/>
                  <a:t>-</a:t>
                </a:r>
                <a:r>
                  <a:rPr lang="ja-JP" altLang="en-US" dirty="0"/>
                  <a:t>極大独立集合について考える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39" t="-92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矢印: 下 3">
            <a:extLst>
              <a:ext uri="{FF2B5EF4-FFF2-40B4-BE49-F238E27FC236}">
                <a16:creationId xmlns:a16="http://schemas.microsoft.com/office/drawing/2014/main" id="{F94A6B5C-8D1A-4E4C-A38D-BCCCD1AE79E0}"/>
              </a:ext>
            </a:extLst>
          </p:cNvPr>
          <p:cNvSpPr/>
          <p:nvPr/>
        </p:nvSpPr>
        <p:spPr>
          <a:xfrm>
            <a:off x="3935506" y="4527175"/>
            <a:ext cx="636494" cy="564777"/>
          </a:xfrm>
          <a:prstGeom prst="downArrow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84241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デザート">
  <a:themeElements>
    <a:clrScheme name="フレッシュ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ユーザー定義 1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デザート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ln w="28575"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zulabo-template.potx" id="{64EF99C9-5F7C-414B-B9D1-F9221B77BA53}" vid="{B300FB0B-03CF-4122-B075-AF585237072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izulabo-template</Template>
  <TotalTime>290</TotalTime>
  <Words>1332</Words>
  <Application>Microsoft Office PowerPoint</Application>
  <PresentationFormat>画面に合わせる (4:3)</PresentationFormat>
  <Paragraphs>235</Paragraphs>
  <Slides>23</Slides>
  <Notes>1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29" baseType="lpstr">
      <vt:lpstr>メイリオ</vt:lpstr>
      <vt:lpstr>游ゴシック</vt:lpstr>
      <vt:lpstr>Cambria Math</vt:lpstr>
      <vt:lpstr>Wingdings</vt:lpstr>
      <vt:lpstr>Wingdings 2</vt:lpstr>
      <vt:lpstr>デザート</vt:lpstr>
      <vt:lpstr>中間発表</vt:lpstr>
      <vt:lpstr>分散システム</vt:lpstr>
      <vt:lpstr>分散システム</vt:lpstr>
      <vt:lpstr>分散システム</vt:lpstr>
      <vt:lpstr>計算モデル</vt:lpstr>
      <vt:lpstr>背景</vt:lpstr>
      <vt:lpstr>背景</vt:lpstr>
      <vt:lpstr>背景</vt:lpstr>
      <vt:lpstr>問題</vt:lpstr>
      <vt:lpstr>問題</vt:lpstr>
      <vt:lpstr>問題</vt:lpstr>
      <vt:lpstr>問題</vt:lpstr>
      <vt:lpstr>問題</vt:lpstr>
      <vt:lpstr>問題</vt:lpstr>
      <vt:lpstr>結果</vt:lpstr>
      <vt:lpstr>2者間通信複雑性</vt:lpstr>
      <vt:lpstr>交叉判定問題</vt:lpstr>
      <vt:lpstr>等価問題</vt:lpstr>
      <vt:lpstr>証明の戦略</vt:lpstr>
      <vt:lpstr>グラフの構成</vt:lpstr>
      <vt:lpstr>グラフの構成</vt:lpstr>
      <vt:lpstr>今後の課題</vt:lpstr>
      <vt:lpstr>背景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中間発表</dc:title>
  <dc:creator>ryo sato</dc:creator>
  <cp:lastModifiedBy>佐藤　僚祐</cp:lastModifiedBy>
  <cp:revision>29</cp:revision>
  <dcterms:created xsi:type="dcterms:W3CDTF">2020-12-06T09:51:40Z</dcterms:created>
  <dcterms:modified xsi:type="dcterms:W3CDTF">2020-12-10T15:17:48Z</dcterms:modified>
</cp:coreProperties>
</file>