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6" r:id="rId2"/>
    <p:sldId id="336" r:id="rId3"/>
    <p:sldId id="421" r:id="rId4"/>
    <p:sldId id="269" r:id="rId5"/>
    <p:sldId id="422" r:id="rId6"/>
    <p:sldId id="428" r:id="rId7"/>
    <p:sldId id="437" r:id="rId8"/>
    <p:sldId id="431" r:id="rId9"/>
    <p:sldId id="488" r:id="rId10"/>
    <p:sldId id="433" r:id="rId11"/>
    <p:sldId id="434" r:id="rId12"/>
    <p:sldId id="512" r:id="rId13"/>
    <p:sldId id="423" r:id="rId14"/>
    <p:sldId id="489" r:id="rId15"/>
    <p:sldId id="435" r:id="rId16"/>
    <p:sldId id="451" r:id="rId17"/>
    <p:sldId id="467" r:id="rId18"/>
    <p:sldId id="517" r:id="rId19"/>
    <p:sldId id="518" r:id="rId20"/>
    <p:sldId id="529" r:id="rId21"/>
    <p:sldId id="531" r:id="rId22"/>
    <p:sldId id="520" r:id="rId23"/>
    <p:sldId id="513" r:id="rId24"/>
    <p:sldId id="521" r:id="rId25"/>
    <p:sldId id="524" r:id="rId26"/>
    <p:sldId id="525" r:id="rId27"/>
    <p:sldId id="506" r:id="rId28"/>
    <p:sldId id="526" r:id="rId29"/>
    <p:sldId id="480" r:id="rId30"/>
    <p:sldId id="494" r:id="rId31"/>
    <p:sldId id="495" r:id="rId32"/>
    <p:sldId id="496" r:id="rId33"/>
    <p:sldId id="497" r:id="rId34"/>
    <p:sldId id="500" r:id="rId35"/>
    <p:sldId id="501" r:id="rId36"/>
    <p:sldId id="261" r:id="rId37"/>
    <p:sldId id="514" r:id="rId38"/>
    <p:sldId id="444" r:id="rId39"/>
    <p:sldId id="445" r:id="rId40"/>
    <p:sldId id="457" r:id="rId41"/>
    <p:sldId id="502" r:id="rId42"/>
    <p:sldId id="503" r:id="rId43"/>
    <p:sldId id="504" r:id="rId44"/>
    <p:sldId id="465" r:id="rId45"/>
    <p:sldId id="515" r:id="rId46"/>
    <p:sldId id="429" r:id="rId47"/>
    <p:sldId id="486" r:id="rId48"/>
    <p:sldId id="507" r:id="rId49"/>
    <p:sldId id="505" r:id="rId50"/>
  </p:sldIdLst>
  <p:sldSz cx="9144000" cy="6858000" type="screen4x3"/>
  <p:notesSz cx="6888163" cy="100203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269" autoAdjust="0"/>
  </p:normalViewPr>
  <p:slideViewPr>
    <p:cSldViewPr snapToGrid="0">
      <p:cViewPr varScale="1">
        <p:scale>
          <a:sx n="68" d="100"/>
          <a:sy n="68" d="100"/>
        </p:scale>
        <p:origin x="19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871" cy="502755"/>
          </a:xfrm>
          <a:prstGeom prst="rect">
            <a:avLst/>
          </a:prstGeom>
        </p:spPr>
        <p:txBody>
          <a:bodyPr vert="horz" lIns="96616" tIns="48308" rIns="96616" bIns="48308" rtlCol="0"/>
          <a:lstStyle>
            <a:lvl1pPr algn="l">
              <a:defRPr sz="1300"/>
            </a:lvl1pPr>
          </a:lstStyle>
          <a:p>
            <a:endParaRPr kumimoji="1" lang="ja-JP" altLang="en-US"/>
          </a:p>
        </p:txBody>
      </p:sp>
      <p:sp>
        <p:nvSpPr>
          <p:cNvPr id="3" name="日付プレースホルダー 2"/>
          <p:cNvSpPr>
            <a:spLocks noGrp="1"/>
          </p:cNvSpPr>
          <p:nvPr>
            <p:ph type="dt" idx="1"/>
          </p:nvPr>
        </p:nvSpPr>
        <p:spPr>
          <a:xfrm>
            <a:off x="3901698" y="0"/>
            <a:ext cx="2984871" cy="502755"/>
          </a:xfrm>
          <a:prstGeom prst="rect">
            <a:avLst/>
          </a:prstGeom>
        </p:spPr>
        <p:txBody>
          <a:bodyPr vert="horz" lIns="96616" tIns="48308" rIns="96616" bIns="48308" rtlCol="0"/>
          <a:lstStyle>
            <a:lvl1pPr algn="r">
              <a:defRPr sz="1300"/>
            </a:lvl1pPr>
          </a:lstStyle>
          <a:p>
            <a:fld id="{0FB9BC34-7631-4F07-B44B-E8A1F99FCDCB}" type="datetimeFigureOut">
              <a:rPr kumimoji="1" lang="ja-JP" altLang="en-US" smtClean="0"/>
              <a:t>2021/2/1</a:t>
            </a:fld>
            <a:endParaRPr kumimoji="1" lang="ja-JP" altLang="en-US"/>
          </a:p>
        </p:txBody>
      </p:sp>
      <p:sp>
        <p:nvSpPr>
          <p:cNvPr id="4" name="スライド イメージ プレースホルダー 3"/>
          <p:cNvSpPr>
            <a:spLocks noGrp="1" noRot="1" noChangeAspect="1"/>
          </p:cNvSpPr>
          <p:nvPr>
            <p:ph type="sldImg" idx="2"/>
          </p:nvPr>
        </p:nvSpPr>
        <p:spPr>
          <a:xfrm>
            <a:off x="1190625" y="1252538"/>
            <a:ext cx="4506913" cy="3381375"/>
          </a:xfrm>
          <a:prstGeom prst="rect">
            <a:avLst/>
          </a:prstGeom>
          <a:noFill/>
          <a:ln w="12700">
            <a:solidFill>
              <a:prstClr val="black"/>
            </a:solidFill>
          </a:ln>
        </p:spPr>
        <p:txBody>
          <a:bodyPr vert="horz" lIns="96616" tIns="48308" rIns="96616" bIns="48308" rtlCol="0" anchor="ctr"/>
          <a:lstStyle/>
          <a:p>
            <a:endParaRPr lang="ja-JP" altLang="en-US"/>
          </a:p>
        </p:txBody>
      </p:sp>
      <p:sp>
        <p:nvSpPr>
          <p:cNvPr id="5" name="ノート プレースホルダー 4"/>
          <p:cNvSpPr>
            <a:spLocks noGrp="1"/>
          </p:cNvSpPr>
          <p:nvPr>
            <p:ph type="body" sz="quarter" idx="3"/>
          </p:nvPr>
        </p:nvSpPr>
        <p:spPr>
          <a:xfrm>
            <a:off x="688817" y="4822269"/>
            <a:ext cx="5510530" cy="3945493"/>
          </a:xfrm>
          <a:prstGeom prst="rect">
            <a:avLst/>
          </a:prstGeom>
        </p:spPr>
        <p:txBody>
          <a:bodyPr vert="horz" lIns="96616" tIns="48308" rIns="96616" bIns="48308"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517547"/>
            <a:ext cx="2984871" cy="502754"/>
          </a:xfrm>
          <a:prstGeom prst="rect">
            <a:avLst/>
          </a:prstGeom>
        </p:spPr>
        <p:txBody>
          <a:bodyPr vert="horz" lIns="96616" tIns="48308" rIns="96616" bIns="48308"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901698" y="9517547"/>
            <a:ext cx="2984871" cy="502754"/>
          </a:xfrm>
          <a:prstGeom prst="rect">
            <a:avLst/>
          </a:prstGeom>
        </p:spPr>
        <p:txBody>
          <a:bodyPr vert="horz" lIns="96616" tIns="48308" rIns="96616" bIns="48308" rtlCol="0" anchor="b"/>
          <a:lstStyle>
            <a:lvl1pPr algn="r">
              <a:defRPr sz="1300"/>
            </a:lvl1pPr>
          </a:lstStyle>
          <a:p>
            <a:fld id="{4161D5E1-FE6F-4674-AAC8-28163DEE8E71}" type="slidenum">
              <a:rPr kumimoji="1" lang="ja-JP" altLang="en-US" smtClean="0"/>
              <a:t>‹#›</a:t>
            </a:fld>
            <a:endParaRPr kumimoji="1" lang="ja-JP" altLang="en-US"/>
          </a:p>
        </p:txBody>
      </p:sp>
    </p:spTree>
    <p:extLst>
      <p:ext uri="{BB962C8B-B14F-4D97-AF65-F5344CB8AC3E}">
        <p14:creationId xmlns:p14="http://schemas.microsoft.com/office/powerpoint/2010/main" val="641944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a:t>
            </a:r>
            <a:r>
              <a:rPr kumimoji="1" lang="en-US" altLang="ja-JP" dirty="0"/>
              <a:t>~</a:t>
            </a:r>
            <a:r>
              <a:rPr kumimoji="1" lang="ja-JP" altLang="en-US" dirty="0"/>
              <a:t>が</a:t>
            </a:r>
            <a:r>
              <a:rPr kumimoji="1" lang="en-US" altLang="ja-JP" dirty="0"/>
              <a:t>~</a:t>
            </a:r>
            <a:r>
              <a:rPr kumimoji="1" lang="ja-JP" altLang="en-US" dirty="0"/>
              <a:t>と題しまして発表させていただきます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a:t>
            </a:fld>
            <a:endParaRPr kumimoji="1" lang="ja-JP" altLang="en-US"/>
          </a:p>
        </p:txBody>
      </p:sp>
    </p:spTree>
    <p:extLst>
      <p:ext uri="{BB962C8B-B14F-4D97-AF65-F5344CB8AC3E}">
        <p14:creationId xmlns:p14="http://schemas.microsoft.com/office/powerpoint/2010/main" val="1020023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今回は</a:t>
            </a:r>
            <a:r>
              <a:rPr kumimoji="1" lang="en-US" altLang="ja-JP" dirty="0"/>
              <a:t>,~</a:t>
            </a:r>
            <a:r>
              <a:rPr kumimoji="1" lang="ja-JP" altLang="en-US" dirty="0"/>
              <a:t>します</a:t>
            </a:r>
            <a:r>
              <a:rPr kumimoji="1" lang="en-US" altLang="ja-JP" dirty="0"/>
              <a:t>.</a:t>
            </a:r>
          </a:p>
          <a:p>
            <a:r>
              <a:rPr kumimoji="1" lang="en-US" altLang="ja-JP" dirty="0"/>
              <a:t>k-MIS</a:t>
            </a:r>
            <a:r>
              <a:rPr kumimoji="1" lang="ja-JP" altLang="en-US" dirty="0"/>
              <a:t>検証問題とは</a:t>
            </a:r>
            <a:r>
              <a:rPr kumimoji="1" lang="en-US" altLang="ja-JP" dirty="0"/>
              <a:t>~</a:t>
            </a:r>
            <a:r>
              <a:rPr kumimoji="1" lang="ja-JP" altLang="en-US" dirty="0"/>
              <a:t>です</a:t>
            </a:r>
            <a:r>
              <a:rPr kumimoji="1" lang="en-US" altLang="ja-JP" dirty="0"/>
              <a:t>.</a:t>
            </a:r>
          </a:p>
          <a:p>
            <a:r>
              <a:rPr kumimoji="1" lang="en-US" altLang="ja-JP" dirty="0"/>
              <a:t>~</a:t>
            </a:r>
            <a:r>
              <a:rPr kumimoji="1" lang="ja-JP" altLang="en-US" dirty="0"/>
              <a:t>は、</a:t>
            </a:r>
            <a:r>
              <a:rPr kumimoji="1" lang="en-US" altLang="ja-JP" dirty="0"/>
              <a:t>1.~,2,~</a:t>
            </a:r>
            <a:r>
              <a:rPr kumimoji="1" lang="ja-JP" altLang="en-US" dirty="0"/>
              <a:t>というフェーズを繰り返します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10</a:t>
            </a:fld>
            <a:endParaRPr kumimoji="1" lang="ja-JP" altLang="en-US"/>
          </a:p>
        </p:txBody>
      </p:sp>
    </p:spTree>
    <p:extLst>
      <p:ext uri="{BB962C8B-B14F-4D97-AF65-F5344CB8AC3E}">
        <p14:creationId xmlns:p14="http://schemas.microsoft.com/office/powerpoint/2010/main" val="3355316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この部分が</a:t>
            </a:r>
            <a:r>
              <a:rPr kumimoji="1" lang="en-US" altLang="ja-JP" dirty="0"/>
              <a:t>k-MIS</a:t>
            </a:r>
            <a:r>
              <a:rPr kumimoji="1" lang="ja-JP" altLang="en-US" dirty="0"/>
              <a:t>検証問題に対応するので</a:t>
            </a:r>
            <a:r>
              <a:rPr kumimoji="1" lang="en-US" altLang="ja-JP" dirty="0"/>
              <a:t>,k-MIS</a:t>
            </a:r>
            <a:r>
              <a:rPr kumimoji="1" lang="ja-JP" altLang="en-US" dirty="0"/>
              <a:t>検証問題は</a:t>
            </a:r>
            <a:r>
              <a:rPr kumimoji="1" lang="en-US" altLang="ja-JP" dirty="0"/>
              <a:t>k-MIS</a:t>
            </a:r>
            <a:r>
              <a:rPr kumimoji="1" lang="ja-JP" altLang="en-US" dirty="0"/>
              <a:t>問題に関連づいた問題であることが分かります</a:t>
            </a:r>
            <a:r>
              <a:rPr kumimoji="1" lang="en-US" altLang="ja-JP" dirty="0"/>
              <a:t>.</a:t>
            </a:r>
          </a:p>
          <a:p>
            <a:r>
              <a:rPr kumimoji="1" lang="en-US" altLang="ja-JP" dirty="0"/>
              <a:t>4</a:t>
            </a:r>
            <a:r>
              <a:rPr kumimoji="1" lang="ja-JP" altLang="en-US" dirty="0"/>
              <a:t>分</a:t>
            </a:r>
            <a:r>
              <a:rPr kumimoji="1" lang="en-US" altLang="ja-JP" dirty="0"/>
              <a:t>44</a:t>
            </a:r>
            <a:r>
              <a:rPr kumimoji="1" lang="ja-JP" altLang="en-US" dirty="0"/>
              <a:t>秒</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11</a:t>
            </a:fld>
            <a:endParaRPr kumimoji="1" lang="ja-JP" altLang="en-US"/>
          </a:p>
        </p:txBody>
      </p:sp>
    </p:spTree>
    <p:extLst>
      <p:ext uri="{BB962C8B-B14F-4D97-AF65-F5344CB8AC3E}">
        <p14:creationId xmlns:p14="http://schemas.microsoft.com/office/powerpoint/2010/main" val="2357450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a:t>
            </a:r>
            <a:r>
              <a:rPr kumimoji="1" lang="en-US" altLang="ja-JP" dirty="0"/>
              <a:t>,~</a:t>
            </a:r>
            <a:r>
              <a:rPr kumimoji="1" lang="ja-JP" altLang="en-US" dirty="0"/>
              <a:t>に対して</a:t>
            </a:r>
            <a:r>
              <a:rPr kumimoji="1" lang="en-US" altLang="ja-JP" dirty="0"/>
              <a:t>4</a:t>
            </a:r>
            <a:r>
              <a:rPr kumimoji="1" lang="ja-JP" altLang="en-US" dirty="0"/>
              <a:t>つの結果が成立することを示しました</a:t>
            </a:r>
            <a:r>
              <a:rPr kumimoji="1" lang="en-US" altLang="ja-JP" dirty="0"/>
              <a:t>.</a:t>
            </a:r>
          </a:p>
          <a:p>
            <a:r>
              <a:rPr kumimoji="1" lang="en-US" altLang="ja-JP" dirty="0"/>
              <a:t>1</a:t>
            </a:r>
            <a:r>
              <a:rPr kumimoji="1" lang="ja-JP" altLang="en-US" dirty="0"/>
              <a:t>つ目は</a:t>
            </a:r>
            <a:r>
              <a:rPr kumimoji="1" lang="en-US" altLang="ja-JP" dirty="0"/>
              <a:t>,</a:t>
            </a:r>
            <a:r>
              <a:rPr kumimoji="1" lang="ja-JP" altLang="en-US" dirty="0"/>
              <a:t>既存のアイデアを</a:t>
            </a:r>
            <a:r>
              <a:rPr kumimoji="1" lang="en-US" altLang="ja-JP" dirty="0"/>
              <a:t>CONGEST</a:t>
            </a:r>
            <a:r>
              <a:rPr kumimoji="1" lang="ja-JP" altLang="en-US" dirty="0"/>
              <a:t>モデルに適用するように書き換えただけのものですが</a:t>
            </a:r>
            <a:r>
              <a:rPr kumimoji="1" lang="en-US" altLang="ja-JP" dirty="0"/>
              <a:t>,1-MIS</a:t>
            </a:r>
            <a:r>
              <a:rPr kumimoji="1" lang="ja-JP" altLang="en-US" dirty="0"/>
              <a:t>を</a:t>
            </a:r>
            <a:r>
              <a:rPr kumimoji="1" lang="en-US" altLang="ja-JP" dirty="0"/>
              <a:t>1</a:t>
            </a:r>
            <a:r>
              <a:rPr kumimoji="1" lang="ja-JP" altLang="en-US" dirty="0"/>
              <a:t>ラウンドで解くアルゴリズムを示しました</a:t>
            </a:r>
            <a:r>
              <a:rPr kumimoji="1" lang="en-US" altLang="ja-JP" dirty="0"/>
              <a:t>.</a:t>
            </a:r>
          </a:p>
          <a:p>
            <a:r>
              <a:rPr kumimoji="1" lang="en-US" altLang="ja-JP" dirty="0"/>
              <a:t>n</a:t>
            </a:r>
            <a:r>
              <a:rPr kumimoji="1" lang="ja-JP" altLang="en-US" dirty="0"/>
              <a:t>つ目は</a:t>
            </a:r>
            <a:r>
              <a:rPr kumimoji="1" lang="en-US" altLang="ja-JP" dirty="0"/>
              <a:t>2-MIS</a:t>
            </a:r>
            <a:r>
              <a:rPr kumimoji="1" lang="ja-JP" altLang="en-US" dirty="0"/>
              <a:t>検証問題にはおめがちるだ</a:t>
            </a:r>
            <a:r>
              <a:rPr kumimoji="1" lang="en-US" altLang="ja-JP" dirty="0"/>
              <a:t>(</a:t>
            </a:r>
            <a:r>
              <a:rPr kumimoji="1" lang="ja-JP" altLang="en-US" dirty="0"/>
              <a:t>るーとえぬ</a:t>
            </a:r>
            <a:r>
              <a:rPr kumimoji="1" lang="en-US" altLang="ja-JP" dirty="0"/>
              <a:t>)</a:t>
            </a:r>
            <a:r>
              <a:rPr kumimoji="1" lang="ja-JP" altLang="en-US" dirty="0"/>
              <a:t>ラウンドの下界が存在することを示しました</a:t>
            </a:r>
            <a:r>
              <a:rPr kumimoji="1" lang="en-US" altLang="ja-JP" dirty="0"/>
              <a:t>.</a:t>
            </a:r>
          </a:p>
          <a:p>
            <a:r>
              <a:rPr kumimoji="1" lang="en-US" altLang="ja-JP" dirty="0"/>
              <a:t>2,3,4</a:t>
            </a:r>
            <a:r>
              <a:rPr kumimoji="1" lang="ja-JP" altLang="en-US" dirty="0"/>
              <a:t>つ目の</a:t>
            </a:r>
            <a:r>
              <a:rPr kumimoji="1" lang="en-US" altLang="ja-JP" dirty="0"/>
              <a:t>~.</a:t>
            </a:r>
          </a:p>
          <a:p>
            <a:r>
              <a:rPr kumimoji="1" lang="en-US" altLang="ja-JP" dirty="0"/>
              <a:t>5</a:t>
            </a:r>
            <a:r>
              <a:rPr kumimoji="1" lang="ja-JP" altLang="en-US" dirty="0"/>
              <a:t>分</a:t>
            </a:r>
            <a:r>
              <a:rPr kumimoji="1" lang="en-US" altLang="ja-JP" dirty="0"/>
              <a:t>44</a:t>
            </a:r>
            <a:r>
              <a:rPr kumimoji="1" lang="ja-JP" altLang="en-US" dirty="0"/>
              <a:t>秒</a:t>
            </a:r>
            <a:endParaRPr kumimoji="1" lang="en-US" altLang="ja-JP"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12</a:t>
            </a:fld>
            <a:endParaRPr kumimoji="1" lang="ja-JP" altLang="en-US"/>
          </a:p>
        </p:txBody>
      </p:sp>
    </p:spTree>
    <p:extLst>
      <p:ext uri="{BB962C8B-B14F-4D97-AF65-F5344CB8AC3E}">
        <p14:creationId xmlns:p14="http://schemas.microsoft.com/office/powerpoint/2010/main" val="1707289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についてお話します</a:t>
            </a:r>
            <a:r>
              <a:rPr kumimoji="1" lang="en-US" altLang="ja-JP" dirty="0"/>
              <a:t>.</a:t>
            </a:r>
          </a:p>
          <a:p>
            <a:r>
              <a:rPr kumimoji="1" lang="ja-JP" altLang="en-US" dirty="0"/>
              <a:t>今</a:t>
            </a:r>
            <a:r>
              <a:rPr kumimoji="1" lang="en-US" altLang="ja-JP" dirty="0"/>
              <a:t>,~</a:t>
            </a:r>
            <a:r>
              <a:rPr kumimoji="1" lang="ja-JP" altLang="en-US" dirty="0"/>
              <a:t>とします</a:t>
            </a:r>
            <a:r>
              <a:rPr kumimoji="1" lang="en-US" altLang="ja-JP" dirty="0"/>
              <a:t>.</a:t>
            </a:r>
          </a:p>
          <a:p>
            <a:r>
              <a:rPr kumimoji="1" lang="ja-JP" altLang="en-US" dirty="0"/>
              <a:t>目的は</a:t>
            </a:r>
            <a:r>
              <a:rPr kumimoji="1" lang="en-US" altLang="ja-JP" dirty="0"/>
              <a:t>,</a:t>
            </a:r>
            <a:r>
              <a:rPr kumimoji="1" lang="ja-JP" altLang="en-US" dirty="0"/>
              <a:t>結合関数</a:t>
            </a:r>
            <a:r>
              <a:rPr kumimoji="1" lang="en-US" altLang="ja-JP" dirty="0"/>
              <a:t>~</a:t>
            </a:r>
            <a:r>
              <a:rPr kumimoji="1" lang="ja-JP" altLang="en-US" dirty="0"/>
              <a:t>であり</a:t>
            </a:r>
            <a:r>
              <a:rPr kumimoji="1" lang="en-US" altLang="ja-JP" dirty="0"/>
              <a:t>,~</a:t>
            </a:r>
            <a:r>
              <a:rPr kumimoji="1" lang="ja-JP" altLang="en-US" dirty="0"/>
              <a:t>というのが問題となります</a:t>
            </a:r>
            <a:r>
              <a:rPr kumimoji="1" lang="en-US" altLang="ja-JP" dirty="0"/>
              <a:t>.</a:t>
            </a:r>
          </a:p>
          <a:p>
            <a:r>
              <a:rPr kumimoji="1" lang="ja-JP" altLang="en-US" dirty="0"/>
              <a:t>また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13</a:t>
            </a:fld>
            <a:endParaRPr kumimoji="1" lang="ja-JP" altLang="en-US"/>
          </a:p>
        </p:txBody>
      </p:sp>
    </p:spTree>
    <p:extLst>
      <p:ext uri="{BB962C8B-B14F-4D97-AF65-F5344CB8AC3E}">
        <p14:creationId xmlns:p14="http://schemas.microsoft.com/office/powerpoint/2010/main" val="1874110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この枠組みにおける重要な問題として</a:t>
            </a:r>
            <a:r>
              <a:rPr kumimoji="1" lang="en-US" altLang="ja-JP" dirty="0"/>
              <a:t>,</a:t>
            </a:r>
            <a:r>
              <a:rPr kumimoji="1" lang="ja-JP" altLang="en-US" dirty="0"/>
              <a:t>交叉判定問題というものがあります</a:t>
            </a:r>
            <a:r>
              <a:rPr kumimoji="1" lang="en-US" altLang="ja-JP" dirty="0"/>
              <a:t>.</a:t>
            </a:r>
          </a:p>
          <a:p>
            <a:r>
              <a:rPr kumimoji="1" lang="ja-JP" altLang="en-US" dirty="0"/>
              <a:t>目的はこのように定義される</a:t>
            </a:r>
            <a:r>
              <a:rPr kumimoji="1" lang="en-US" altLang="ja-JP" dirty="0" err="1"/>
              <a:t>DISJxy</a:t>
            </a:r>
            <a:r>
              <a:rPr kumimoji="1" lang="ja-JP" altLang="en-US" dirty="0"/>
              <a:t>という関数を計算することです</a:t>
            </a:r>
            <a:r>
              <a:rPr kumimoji="1" lang="en-US" altLang="ja-JP" dirty="0"/>
              <a:t>.</a:t>
            </a:r>
          </a:p>
          <a:p>
            <a:r>
              <a:rPr kumimoji="1" lang="en-US" altLang="ja-JP" dirty="0" err="1"/>
              <a:t>DISJxy</a:t>
            </a:r>
            <a:r>
              <a:rPr kumimoji="1" lang="ja-JP" altLang="en-US" dirty="0"/>
              <a:t>は</a:t>
            </a:r>
            <a:r>
              <a:rPr kumimoji="1" lang="en-US" altLang="ja-JP" dirty="0"/>
              <a:t>xi</a:t>
            </a:r>
            <a:r>
              <a:rPr kumimoji="1" lang="ja-JP" altLang="en-US" dirty="0"/>
              <a:t>と</a:t>
            </a:r>
            <a:r>
              <a:rPr kumimoji="1" lang="en-US" altLang="ja-JP" dirty="0" err="1"/>
              <a:t>yi</a:t>
            </a:r>
            <a:r>
              <a:rPr kumimoji="1" lang="ja-JP" altLang="en-US" dirty="0"/>
              <a:t>がともに</a:t>
            </a:r>
            <a:r>
              <a:rPr kumimoji="1" lang="en-US" altLang="ja-JP" dirty="0"/>
              <a:t>1</a:t>
            </a:r>
            <a:r>
              <a:rPr kumimoji="1" lang="ja-JP" altLang="en-US" dirty="0"/>
              <a:t>となっている</a:t>
            </a:r>
            <a:r>
              <a:rPr kumimoji="1" lang="en-US" altLang="ja-JP" dirty="0" err="1"/>
              <a:t>i</a:t>
            </a:r>
            <a:r>
              <a:rPr kumimoji="1" lang="ja-JP" altLang="en-US" dirty="0"/>
              <a:t>が存在するならば</a:t>
            </a:r>
            <a:r>
              <a:rPr kumimoji="1" lang="en-US" altLang="ja-JP" dirty="0"/>
              <a:t>1</a:t>
            </a:r>
            <a:r>
              <a:rPr kumimoji="1" lang="ja-JP" altLang="en-US" dirty="0"/>
              <a:t>を返し</a:t>
            </a:r>
            <a:r>
              <a:rPr kumimoji="1" lang="en-US" altLang="ja-JP" dirty="0"/>
              <a:t>,</a:t>
            </a:r>
            <a:r>
              <a:rPr kumimoji="1" lang="ja-JP" altLang="en-US" dirty="0"/>
              <a:t>そうでないならば</a:t>
            </a:r>
            <a:r>
              <a:rPr kumimoji="1" lang="en-US" altLang="ja-JP" dirty="0"/>
              <a:t>0</a:t>
            </a:r>
            <a:r>
              <a:rPr kumimoji="1" lang="ja-JP" altLang="en-US" dirty="0"/>
              <a:t>を返します</a:t>
            </a:r>
            <a:r>
              <a:rPr kumimoji="1" lang="en-US" altLang="ja-JP" dirty="0"/>
              <a:t>.</a:t>
            </a:r>
          </a:p>
          <a:p>
            <a:r>
              <a:rPr kumimoji="1" lang="en-US" altLang="ja-JP" dirty="0"/>
              <a:t>m</a:t>
            </a:r>
            <a:r>
              <a:rPr kumimoji="1" lang="ja-JP" altLang="en-US" dirty="0"/>
              <a:t>ビット交換すれば交叉判定問題が解けるのは自明ですが</a:t>
            </a:r>
            <a:r>
              <a:rPr kumimoji="1" lang="en-US" altLang="ja-JP" dirty="0"/>
              <a:t>,</a:t>
            </a:r>
          </a:p>
          <a:p>
            <a:r>
              <a:rPr kumimoji="1" lang="ja-JP" altLang="en-US" dirty="0"/>
              <a:t>逆に交叉判定問題を解くためにはおめが</a:t>
            </a:r>
            <a:r>
              <a:rPr kumimoji="1" lang="en-US" altLang="ja-JP" dirty="0"/>
              <a:t>(m)</a:t>
            </a:r>
            <a:r>
              <a:rPr kumimoji="1" lang="ja-JP" altLang="en-US" dirty="0"/>
              <a:t>ビット交換する必要があることが知られています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14</a:t>
            </a:fld>
            <a:endParaRPr kumimoji="1" lang="ja-JP" altLang="en-US"/>
          </a:p>
        </p:txBody>
      </p:sp>
    </p:spTree>
    <p:extLst>
      <p:ext uri="{BB962C8B-B14F-4D97-AF65-F5344CB8AC3E}">
        <p14:creationId xmlns:p14="http://schemas.microsoft.com/office/powerpoint/2010/main" val="710996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この事実を用いて数多くの問題の下界が証明されています</a:t>
            </a:r>
            <a:r>
              <a:rPr kumimoji="1" lang="en-US" altLang="ja-JP" dirty="0"/>
              <a:t>.</a:t>
            </a:r>
          </a:p>
          <a:p>
            <a:r>
              <a:rPr kumimoji="1" lang="en-US" altLang="ja-JP" dirty="0"/>
              <a:t>~.</a:t>
            </a:r>
          </a:p>
          <a:p>
            <a:r>
              <a:rPr kumimoji="1" lang="en-US" altLang="ja-JP" dirty="0"/>
              <a:t>7</a:t>
            </a:r>
            <a:r>
              <a:rPr kumimoji="1" lang="ja-JP" altLang="en-US" dirty="0"/>
              <a:t>分</a:t>
            </a:r>
            <a:endParaRPr kumimoji="1" lang="en-US" altLang="ja-JP"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15</a:t>
            </a:fld>
            <a:endParaRPr kumimoji="1" lang="ja-JP" altLang="en-US"/>
          </a:p>
        </p:txBody>
      </p:sp>
    </p:spTree>
    <p:extLst>
      <p:ext uri="{BB962C8B-B14F-4D97-AF65-F5344CB8AC3E}">
        <p14:creationId xmlns:p14="http://schemas.microsoft.com/office/powerpoint/2010/main" val="1713663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下界グラフの構成による帰着の流れは次の通りです</a:t>
            </a:r>
            <a:r>
              <a:rPr kumimoji="1" lang="en-US" altLang="ja-JP" dirty="0"/>
              <a:t>.</a:t>
            </a:r>
          </a:p>
          <a:p>
            <a:r>
              <a:rPr kumimoji="1" lang="en-US" altLang="ja-JP" dirty="0"/>
              <a:t>m</a:t>
            </a:r>
            <a:r>
              <a:rPr kumimoji="1" lang="ja-JP" altLang="en-US" dirty="0"/>
              <a:t>ビットの入力文字列</a:t>
            </a:r>
            <a:r>
              <a:rPr kumimoji="1" lang="en-US" altLang="ja-JP" dirty="0" err="1"/>
              <a:t>x,y</a:t>
            </a:r>
            <a:r>
              <a:rPr kumimoji="1" lang="ja-JP" altLang="en-US" dirty="0"/>
              <a:t>に対して下界グラフ</a:t>
            </a:r>
            <a:r>
              <a:rPr kumimoji="1" lang="en-US" altLang="ja-JP" dirty="0"/>
              <a:t>G</a:t>
            </a:r>
            <a:r>
              <a:rPr kumimoji="1" lang="ja-JP" altLang="en-US" dirty="0"/>
              <a:t>は次のように構成します</a:t>
            </a:r>
            <a:r>
              <a:rPr kumimoji="1" lang="en-US" altLang="ja-JP" dirty="0"/>
              <a:t>.</a:t>
            </a:r>
          </a:p>
          <a:p>
            <a:r>
              <a:rPr kumimoji="1" lang="ja-JP" altLang="en-US" dirty="0"/>
              <a:t>まず</a:t>
            </a:r>
            <a:r>
              <a:rPr kumimoji="1" lang="en-US" altLang="ja-JP" dirty="0"/>
              <a:t>,~</a:t>
            </a:r>
            <a:r>
              <a:rPr kumimoji="1" lang="ja-JP" altLang="en-US" dirty="0"/>
              <a:t>し</a:t>
            </a:r>
            <a:r>
              <a:rPr kumimoji="1" lang="en-US" altLang="ja-JP" dirty="0"/>
              <a:t>,~</a:t>
            </a:r>
            <a:r>
              <a:rPr kumimoji="1" lang="ja-JP" altLang="en-US" dirty="0"/>
              <a:t>とします</a:t>
            </a:r>
            <a:r>
              <a:rPr kumimoji="1" lang="en-US" altLang="ja-JP" dirty="0"/>
              <a:t>.</a:t>
            </a:r>
          </a:p>
          <a:p>
            <a:r>
              <a:rPr kumimoji="1" lang="ja-JP" altLang="en-US" dirty="0"/>
              <a:t>次に</a:t>
            </a:r>
            <a:r>
              <a:rPr kumimoji="1" lang="en-US" altLang="ja-JP" dirty="0"/>
              <a:t>,~.</a:t>
            </a:r>
          </a:p>
          <a:p>
            <a:r>
              <a:rPr kumimoji="1" lang="ja-JP" altLang="en-US" dirty="0"/>
              <a:t>このとき</a:t>
            </a:r>
            <a:r>
              <a:rPr kumimoji="1" lang="en-US" altLang="ja-JP" dirty="0"/>
              <a:t>,~</a:t>
            </a:r>
            <a:r>
              <a:rPr kumimoji="1" lang="ja-JP" altLang="en-US" dirty="0"/>
              <a:t>ようにして</a:t>
            </a:r>
            <a:r>
              <a:rPr kumimoji="1" lang="en-US" altLang="ja-JP" dirty="0"/>
              <a:t>,</a:t>
            </a:r>
          </a:p>
          <a:p>
            <a:r>
              <a:rPr kumimoji="1" lang="ja-JP" altLang="en-US" dirty="0"/>
              <a:t>辺や頂点の追加方法は</a:t>
            </a:r>
            <a:r>
              <a:rPr kumimoji="1" lang="en-US" altLang="ja-JP" dirty="0"/>
              <a:t>,~</a:t>
            </a:r>
            <a:r>
              <a:rPr kumimoji="1" lang="ja-JP" altLang="en-US" dirty="0"/>
              <a:t>を持つようにします</a:t>
            </a:r>
            <a:r>
              <a:rPr kumimoji="1" lang="en-US" altLang="ja-JP" dirty="0"/>
              <a:t>.</a:t>
            </a:r>
            <a:r>
              <a:rPr kumimoji="1" lang="ja-JP" altLang="en-US" dirty="0"/>
              <a:t>今回場合は</a:t>
            </a:r>
            <a:r>
              <a:rPr kumimoji="1" lang="en-US" altLang="ja-JP" dirty="0"/>
              <a:t>~</a:t>
            </a:r>
            <a:r>
              <a:rPr kumimoji="1" lang="ja-JP" altLang="en-US" dirty="0"/>
              <a:t>という特性を持つようにします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16</a:t>
            </a:fld>
            <a:endParaRPr kumimoji="1" lang="ja-JP" altLang="en-US"/>
          </a:p>
        </p:txBody>
      </p:sp>
    </p:spTree>
    <p:extLst>
      <p:ext uri="{BB962C8B-B14F-4D97-AF65-F5344CB8AC3E}">
        <p14:creationId xmlns:p14="http://schemas.microsoft.com/office/powerpoint/2010/main" val="3440886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例えばこのようなグラフが下界グラフになります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17</a:t>
            </a:fld>
            <a:endParaRPr kumimoji="1" lang="ja-JP" altLang="en-US"/>
          </a:p>
        </p:txBody>
      </p:sp>
    </p:spTree>
    <p:extLst>
      <p:ext uri="{BB962C8B-B14F-4D97-AF65-F5344CB8AC3E}">
        <p14:creationId xmlns:p14="http://schemas.microsoft.com/office/powerpoint/2010/main" val="3062655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defTabSz="966155">
                  <a:defRPr/>
                </a:pPr>
                <a:r>
                  <a:rPr kumimoji="1" lang="ja-JP" altLang="en-US" b="0" dirty="0"/>
                  <a:t>頂点</a:t>
                </a:r>
                <a14:m>
                  <m:oMath xmlns:m="http://schemas.openxmlformats.org/officeDocument/2006/math">
                    <m:r>
                      <a:rPr kumimoji="1" lang="en-US" altLang="ja-JP" b="0" i="1" smtClean="0">
                        <a:latin typeface="Cambria Math" panose="02040503050406030204" pitchFamily="18" charset="0"/>
                      </a:rPr>
                      <m:t>𝑉</m:t>
                    </m:r>
                  </m:oMath>
                </a14:m>
                <a:r>
                  <a:rPr kumimoji="1" lang="ja-JP" altLang="en-US" dirty="0"/>
                  <a:t>は互いに疎な頂点集合</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a14:m>
                <a:r>
                  <a:rPr kumimoji="1" lang="ja-JP" altLang="en-US" dirty="0"/>
                  <a:t>に分割</a:t>
                </a:r>
                <a:r>
                  <a:rPr lang="ja-JP" altLang="en-US" dirty="0"/>
                  <a:t>されます</a:t>
                </a:r>
                <a:r>
                  <a:rPr lang="en-US" altLang="ja-JP" dirty="0"/>
                  <a:t>.</a:t>
                </a:r>
              </a:p>
              <a:p>
                <a:endParaRPr kumimoji="1" lang="ja-JP" altLang="en-US"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a:t>頂点</a:t>
                </a:r>
                <a:r>
                  <a:rPr kumimoji="1" lang="en-US" altLang="ja-JP" b="0" i="0">
                    <a:latin typeface="Cambria Math" panose="02040503050406030204" pitchFamily="18" charset="0"/>
                  </a:rPr>
                  <a:t>𝑉</a:t>
                </a:r>
                <a:r>
                  <a:rPr kumimoji="1" lang="ja-JP" altLang="en-US" dirty="0"/>
                  <a:t>は互いに疎な頂点集合</a:t>
                </a:r>
                <a:r>
                  <a:rPr kumimoji="1" lang="en-US" altLang="ja-JP" b="0" i="0">
                    <a:latin typeface="Cambria Math" panose="02040503050406030204" pitchFamily="18" charset="0"/>
                  </a:rPr>
                  <a:t>𝑉_𝐴,𝑉_𝐵</a:t>
                </a:r>
                <a:r>
                  <a:rPr kumimoji="1" lang="ja-JP" altLang="en-US" dirty="0"/>
                  <a:t>に分割</a:t>
                </a:r>
                <a:r>
                  <a:rPr lang="ja-JP" altLang="en-US" dirty="0"/>
                  <a:t>されます</a:t>
                </a:r>
                <a:r>
                  <a:rPr lang="en-US" altLang="ja-JP" dirty="0"/>
                  <a:t>.</a:t>
                </a:r>
              </a:p>
              <a:p>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18</a:t>
            </a:fld>
            <a:endParaRPr kumimoji="1" lang="ja-JP" altLang="en-US"/>
          </a:p>
        </p:txBody>
      </p:sp>
    </p:spTree>
    <p:extLst>
      <p:ext uri="{BB962C8B-B14F-4D97-AF65-F5344CB8AC3E}">
        <p14:creationId xmlns:p14="http://schemas.microsoft.com/office/powerpoint/2010/main" val="6200806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lvl="1"/>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𝐴</m:t>
                        </m:r>
                      </m:sub>
                    </m:sSub>
                  </m:oMath>
                </a14:m>
                <a:r>
                  <a:rPr kumimoji="1" lang="ja-JP" altLang="en-US" dirty="0"/>
                  <a:t>により誘導される部分グラフ</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𝐴</m:t>
                        </m:r>
                      </m:sub>
                    </m:sSub>
                  </m:oMath>
                </a14:m>
                <a:r>
                  <a:rPr kumimoji="1" lang="ja-JP" altLang="en-US" dirty="0"/>
                  <a:t>は</a:t>
                </a:r>
                <a14:m>
                  <m:oMath xmlns:m="http://schemas.openxmlformats.org/officeDocument/2006/math">
                    <m:r>
                      <a:rPr kumimoji="1" lang="en-US" altLang="ja-JP" b="0" i="1" dirty="0" smtClean="0">
                        <a:latin typeface="Cambria Math" panose="02040503050406030204" pitchFamily="18" charset="0"/>
                      </a:rPr>
                      <m:t>𝑥</m:t>
                    </m:r>
                  </m:oMath>
                </a14:m>
                <a:r>
                  <a:rPr kumimoji="1" lang="ja-JP" altLang="en-US" dirty="0"/>
                  <a:t>にのみ依存し</a:t>
                </a:r>
                <a:r>
                  <a:rPr kumimoji="1" lang="en-US" altLang="ja-JP" dirty="0"/>
                  <a:t>,</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𝐵</m:t>
                        </m:r>
                      </m:sub>
                    </m:sSub>
                  </m:oMath>
                </a14:m>
                <a:r>
                  <a:rPr lang="ja-JP" altLang="en-US" dirty="0"/>
                  <a:t>により誘導される部分グラフ</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b="0" i="1" dirty="0" smtClean="0">
                            <a:latin typeface="Cambria Math" panose="02040503050406030204" pitchFamily="18" charset="0"/>
                          </a:rPr>
                          <m:t>𝐵</m:t>
                        </m:r>
                      </m:sub>
                    </m:sSub>
                  </m:oMath>
                </a14:m>
                <a:r>
                  <a:rPr lang="ja-JP" altLang="en-US" dirty="0"/>
                  <a:t>は</a:t>
                </a:r>
                <a14:m>
                  <m:oMath xmlns:m="http://schemas.openxmlformats.org/officeDocument/2006/math">
                    <m:r>
                      <a:rPr lang="en-US" altLang="ja-JP" b="0" i="1" smtClean="0">
                        <a:latin typeface="Cambria Math" panose="02040503050406030204" pitchFamily="18" charset="0"/>
                      </a:rPr>
                      <m:t>𝑦</m:t>
                    </m:r>
                  </m:oMath>
                </a14:m>
                <a:r>
                  <a:rPr lang="ja-JP" altLang="en-US" dirty="0"/>
                  <a:t>にのみ依存します</a:t>
                </a:r>
                <a:r>
                  <a:rPr lang="en-US" altLang="ja-JP" dirty="0"/>
                  <a:t>.</a:t>
                </a:r>
              </a:p>
            </p:txBody>
          </p:sp>
        </mc:Choice>
        <mc:Fallback xmlns="">
          <p:sp>
            <p:nvSpPr>
              <p:cNvPr id="3" name="ノート プレースホルダー 2"/>
              <p:cNvSpPr>
                <a:spLocks noGrp="1"/>
              </p:cNvSpPr>
              <p:nvPr>
                <p:ph type="body" idx="1"/>
              </p:nvPr>
            </p:nvSpPr>
            <p:spPr/>
            <p:txBody>
              <a:bodyPr/>
              <a:lstStyle/>
              <a:p>
                <a:pPr lvl="1"/>
                <a:r>
                  <a:rPr lang="en-US" altLang="ja-JP" i="0">
                    <a:latin typeface="Cambria Math" panose="02040503050406030204" pitchFamily="18" charset="0"/>
                  </a:rPr>
                  <a:t>𝑉_𝐴</a:t>
                </a:r>
                <a:r>
                  <a:rPr kumimoji="1" lang="ja-JP" altLang="en-US" dirty="0"/>
                  <a:t>により誘導される部分グラフ</a:t>
                </a:r>
                <a:r>
                  <a:rPr lang="en-US" altLang="ja-JP" i="0" dirty="0">
                    <a:latin typeface="Cambria Math" panose="02040503050406030204" pitchFamily="18" charset="0"/>
                  </a:rPr>
                  <a:t>𝐺_𝐴</a:t>
                </a:r>
                <a:r>
                  <a:rPr kumimoji="1" lang="ja-JP" altLang="en-US" dirty="0"/>
                  <a:t>は</a:t>
                </a:r>
                <a:r>
                  <a:rPr kumimoji="1" lang="en-US" altLang="ja-JP" b="0" i="0" dirty="0">
                    <a:latin typeface="Cambria Math" panose="02040503050406030204" pitchFamily="18" charset="0"/>
                  </a:rPr>
                  <a:t>𝑥</a:t>
                </a:r>
                <a:r>
                  <a:rPr kumimoji="1" lang="ja-JP" altLang="en-US" dirty="0"/>
                  <a:t>にのみ依存し</a:t>
                </a:r>
                <a:r>
                  <a:rPr kumimoji="1" lang="en-US" altLang="ja-JP" dirty="0"/>
                  <a:t>,</a:t>
                </a:r>
                <a:r>
                  <a:rPr lang="en-US" altLang="ja-JP" dirty="0"/>
                  <a:t> </a:t>
                </a:r>
                <a:br>
                  <a:rPr lang="en-US" altLang="ja-JP" dirty="0"/>
                </a:br>
                <a:r>
                  <a:rPr lang="en-US" altLang="ja-JP" i="0">
                    <a:latin typeface="Cambria Math" panose="02040503050406030204" pitchFamily="18" charset="0"/>
                  </a:rPr>
                  <a:t>𝑉_</a:t>
                </a:r>
                <a:r>
                  <a:rPr lang="en-US" altLang="ja-JP" b="0" i="0">
                    <a:latin typeface="Cambria Math" panose="02040503050406030204" pitchFamily="18" charset="0"/>
                  </a:rPr>
                  <a:t>𝐵</a:t>
                </a:r>
                <a:r>
                  <a:rPr lang="ja-JP" altLang="en-US" dirty="0"/>
                  <a:t>により誘導される部分グラフ</a:t>
                </a:r>
                <a:r>
                  <a:rPr lang="en-US" altLang="ja-JP" i="0" dirty="0">
                    <a:latin typeface="Cambria Math" panose="02040503050406030204" pitchFamily="18" charset="0"/>
                  </a:rPr>
                  <a:t>𝐺_</a:t>
                </a:r>
                <a:r>
                  <a:rPr lang="en-US" altLang="ja-JP" b="0" i="0" dirty="0">
                    <a:latin typeface="Cambria Math" panose="02040503050406030204" pitchFamily="18" charset="0"/>
                  </a:rPr>
                  <a:t>𝐵</a:t>
                </a:r>
                <a:r>
                  <a:rPr lang="ja-JP" altLang="en-US" dirty="0"/>
                  <a:t>は</a:t>
                </a:r>
                <a:r>
                  <a:rPr lang="en-US" altLang="ja-JP" b="0" i="0">
                    <a:latin typeface="Cambria Math" panose="02040503050406030204" pitchFamily="18" charset="0"/>
                  </a:rPr>
                  <a:t>𝑦</a:t>
                </a:r>
                <a:r>
                  <a:rPr lang="ja-JP" altLang="en-US" dirty="0"/>
                  <a:t>にのみ依存します</a:t>
                </a:r>
                <a:r>
                  <a:rPr lang="en-US" altLang="ja-JP" dirty="0"/>
                  <a:t>.</a:t>
                </a:r>
              </a:p>
              <a:p>
                <a:pPr lvl="1"/>
                <a:endParaRPr lang="en-US" altLang="ja-JP" dirty="0"/>
              </a:p>
              <a:p>
                <a:pPr lvl="1"/>
                <a:r>
                  <a:rPr lang="ja-JP" altLang="en-US" dirty="0"/>
                  <a:t>あとで</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19</a:t>
            </a:fld>
            <a:endParaRPr kumimoji="1" lang="ja-JP" altLang="en-US"/>
          </a:p>
        </p:txBody>
      </p:sp>
    </p:spTree>
    <p:extLst>
      <p:ext uri="{BB962C8B-B14F-4D97-AF65-F5344CB8AC3E}">
        <p14:creationId xmlns:p14="http://schemas.microsoft.com/office/powerpoint/2010/main" val="2408948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計算機を頂点</a:t>
            </a:r>
            <a:r>
              <a:rPr kumimoji="1" lang="en-US" altLang="ja-JP" dirty="0"/>
              <a:t>,</a:t>
            </a:r>
            <a:r>
              <a:rPr kumimoji="1" lang="ja-JP" altLang="en-US" dirty="0"/>
              <a:t>辺を通信リンクとみなしてネットワークをグラフにモデル化して</a:t>
            </a:r>
            <a:r>
              <a:rPr kumimoji="1" lang="en-US" altLang="ja-JP" dirty="0"/>
              <a:t>,</a:t>
            </a:r>
            <a:endParaRPr kumimoji="1" lang="ja-JP" altLang="en-US" dirty="0"/>
          </a:p>
        </p:txBody>
      </p:sp>
      <p:sp>
        <p:nvSpPr>
          <p:cNvPr id="4" name="スライド番号プレースホルダー 3"/>
          <p:cNvSpPr>
            <a:spLocks noGrp="1"/>
          </p:cNvSpPr>
          <p:nvPr>
            <p:ph type="sldNum" sz="quarter" idx="10"/>
          </p:nvPr>
        </p:nvSpPr>
        <p:spPr/>
        <p:txBody>
          <a:bodyPr/>
          <a:lstStyle/>
          <a:p>
            <a:fld id="{1ADD76C6-4199-49CA-B08F-E11A84751589}" type="slidenum">
              <a:rPr kumimoji="1" lang="ja-JP" altLang="en-US" smtClean="0"/>
              <a:t>2</a:t>
            </a:fld>
            <a:endParaRPr kumimoji="1" lang="ja-JP" altLang="en-US"/>
          </a:p>
        </p:txBody>
      </p:sp>
    </p:spTree>
    <p:extLst>
      <p:ext uri="{BB962C8B-B14F-4D97-AF65-F5344CB8AC3E}">
        <p14:creationId xmlns:p14="http://schemas.microsoft.com/office/powerpoint/2010/main" val="18996686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lvl="1"/>
                <a:r>
                  <a:rPr lang="ja-JP" altLang="en-US" dirty="0"/>
                  <a:t>つまり</a:t>
                </a:r>
                <a:r>
                  <a:rPr lang="en-US" altLang="ja-JP" dirty="0"/>
                  <a:t>,</a:t>
                </a:r>
                <a:r>
                  <a:rPr lang="ja-JP" altLang="en-US" dirty="0"/>
                  <a:t>例えば</a:t>
                </a:r>
                <a:r>
                  <a:rPr lang="en-US" altLang="ja-JP" dirty="0"/>
                  <a:t>x5=1</a:t>
                </a:r>
                <a:r>
                  <a:rPr lang="ja-JP" altLang="en-US" dirty="0"/>
                  <a:t>ならばここに辺を追加</a:t>
                </a:r>
                <a:r>
                  <a:rPr lang="en-US" altLang="ja-JP" dirty="0"/>
                  <a:t>,y3=1</a:t>
                </a:r>
                <a:r>
                  <a:rPr lang="ja-JP" altLang="en-US" dirty="0"/>
                  <a:t>ならばここに辺と頂点を追加というように</a:t>
                </a:r>
                <a:r>
                  <a:rPr lang="en-US" altLang="ja-JP" dirty="0"/>
                  <a:t>,GA</a:t>
                </a:r>
                <a:r>
                  <a:rPr lang="ja-JP" altLang="en-US" dirty="0"/>
                  <a:t>と</a:t>
                </a:r>
                <a:r>
                  <a:rPr lang="en-US" altLang="ja-JP" dirty="0"/>
                  <a:t>GB</a:t>
                </a:r>
                <a:r>
                  <a:rPr lang="ja-JP" altLang="en-US" dirty="0"/>
                  <a:t>はそれぞれ</a:t>
                </a:r>
                <a:r>
                  <a:rPr lang="en-US" altLang="ja-JP" dirty="0" err="1"/>
                  <a:t>x,y</a:t>
                </a:r>
                <a:r>
                  <a:rPr lang="ja-JP" altLang="en-US" dirty="0"/>
                  <a:t>の入力によって変わる構造を持ちます</a:t>
                </a:r>
                <a:r>
                  <a:rPr lang="en-US" altLang="ja-JP" dirty="0"/>
                  <a:t>.</a:t>
                </a:r>
              </a:p>
            </p:txBody>
          </p:sp>
        </mc:Choice>
        <mc:Fallback xmlns="">
          <p:sp>
            <p:nvSpPr>
              <p:cNvPr id="3" name="ノート プレースホルダー 2"/>
              <p:cNvSpPr>
                <a:spLocks noGrp="1"/>
              </p:cNvSpPr>
              <p:nvPr>
                <p:ph type="body" idx="1"/>
              </p:nvPr>
            </p:nvSpPr>
            <p:spPr/>
            <p:txBody>
              <a:bodyPr/>
              <a:lstStyle/>
              <a:p>
                <a:pPr lvl="1"/>
                <a:r>
                  <a:rPr lang="en-US" altLang="ja-JP" i="0">
                    <a:latin typeface="Cambria Math" panose="02040503050406030204" pitchFamily="18" charset="0"/>
                  </a:rPr>
                  <a:t>𝑉_𝐴</a:t>
                </a:r>
                <a:r>
                  <a:rPr kumimoji="1" lang="ja-JP" altLang="en-US" dirty="0"/>
                  <a:t>により誘導される部分グラフ</a:t>
                </a:r>
                <a:r>
                  <a:rPr lang="en-US" altLang="ja-JP" i="0" dirty="0">
                    <a:latin typeface="Cambria Math" panose="02040503050406030204" pitchFamily="18" charset="0"/>
                  </a:rPr>
                  <a:t>𝐺_𝐴</a:t>
                </a:r>
                <a:r>
                  <a:rPr kumimoji="1" lang="ja-JP" altLang="en-US" dirty="0"/>
                  <a:t>は</a:t>
                </a:r>
                <a:r>
                  <a:rPr kumimoji="1" lang="en-US" altLang="ja-JP" b="0" i="0" dirty="0">
                    <a:latin typeface="Cambria Math" panose="02040503050406030204" pitchFamily="18" charset="0"/>
                  </a:rPr>
                  <a:t>𝑥</a:t>
                </a:r>
                <a:r>
                  <a:rPr kumimoji="1" lang="ja-JP" altLang="en-US" dirty="0"/>
                  <a:t>にのみ依存し</a:t>
                </a:r>
                <a:r>
                  <a:rPr kumimoji="1" lang="en-US" altLang="ja-JP" dirty="0"/>
                  <a:t>,</a:t>
                </a:r>
                <a:r>
                  <a:rPr lang="en-US" altLang="ja-JP" dirty="0"/>
                  <a:t> </a:t>
                </a:r>
                <a:br>
                  <a:rPr lang="en-US" altLang="ja-JP" dirty="0"/>
                </a:br>
                <a:r>
                  <a:rPr lang="en-US" altLang="ja-JP" i="0">
                    <a:latin typeface="Cambria Math" panose="02040503050406030204" pitchFamily="18" charset="0"/>
                  </a:rPr>
                  <a:t>𝑉_</a:t>
                </a:r>
                <a:r>
                  <a:rPr lang="en-US" altLang="ja-JP" b="0" i="0">
                    <a:latin typeface="Cambria Math" panose="02040503050406030204" pitchFamily="18" charset="0"/>
                  </a:rPr>
                  <a:t>𝐵</a:t>
                </a:r>
                <a:r>
                  <a:rPr lang="ja-JP" altLang="en-US" dirty="0"/>
                  <a:t>により誘導される部分グラフ</a:t>
                </a:r>
                <a:r>
                  <a:rPr lang="en-US" altLang="ja-JP" i="0" dirty="0">
                    <a:latin typeface="Cambria Math" panose="02040503050406030204" pitchFamily="18" charset="0"/>
                  </a:rPr>
                  <a:t>𝐺_</a:t>
                </a:r>
                <a:r>
                  <a:rPr lang="en-US" altLang="ja-JP" b="0" i="0" dirty="0">
                    <a:latin typeface="Cambria Math" panose="02040503050406030204" pitchFamily="18" charset="0"/>
                  </a:rPr>
                  <a:t>𝐵</a:t>
                </a:r>
                <a:r>
                  <a:rPr lang="ja-JP" altLang="en-US" dirty="0"/>
                  <a:t>は</a:t>
                </a:r>
                <a:r>
                  <a:rPr lang="en-US" altLang="ja-JP" b="0" i="0">
                    <a:latin typeface="Cambria Math" panose="02040503050406030204" pitchFamily="18" charset="0"/>
                  </a:rPr>
                  <a:t>𝑦</a:t>
                </a:r>
                <a:r>
                  <a:rPr lang="ja-JP" altLang="en-US" dirty="0"/>
                  <a:t>にのみ依存します</a:t>
                </a:r>
                <a:r>
                  <a:rPr lang="en-US" altLang="ja-JP" dirty="0"/>
                  <a:t>.</a:t>
                </a:r>
              </a:p>
              <a:p>
                <a:pPr lvl="1"/>
                <a:endParaRPr lang="en-US" altLang="ja-JP" dirty="0"/>
              </a:p>
              <a:p>
                <a:pPr lvl="1"/>
                <a:r>
                  <a:rPr lang="ja-JP" altLang="en-US" dirty="0"/>
                  <a:t>あとで</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20</a:t>
            </a:fld>
            <a:endParaRPr kumimoji="1" lang="ja-JP" altLang="en-US"/>
          </a:p>
        </p:txBody>
      </p:sp>
    </p:spTree>
    <p:extLst>
      <p:ext uri="{BB962C8B-B14F-4D97-AF65-F5344CB8AC3E}">
        <p14:creationId xmlns:p14="http://schemas.microsoft.com/office/powerpoint/2010/main" val="2022930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483078" lvl="1" defTabSz="966155">
                  <a:defRPr/>
                </a:pPr>
                <a:r>
                  <a:rPr lang="ja-JP" altLang="en-US" dirty="0"/>
                  <a:t>その構造は入力文字列</a:t>
                </a:r>
                <a14:m>
                  <m:oMath xmlns:m="http://schemas.openxmlformats.org/officeDocument/2006/math">
                    <m:sSub>
                      <m:sSubPr>
                        <m:ctrlPr>
                          <a:rPr lang="en-US" altLang="ja-JP" i="1" smtClean="0">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のときかつそのときのみ</a:t>
                </a:r>
                <a:r>
                  <a:rPr lang="en-US" altLang="ja-JP" dirty="0"/>
                  <a:t>,</a:t>
                </a:r>
                <a:r>
                  <a:rPr lang="ja-JP" altLang="en-US" dirty="0"/>
                  <a:t>下界を考えたい問題に関する特性</a:t>
                </a:r>
                <a14:m>
                  <m:oMath xmlns:m="http://schemas.openxmlformats.org/officeDocument/2006/math">
                    <m:r>
                      <a:rPr lang="en-US" altLang="ja-JP" b="0" i="1" smtClean="0">
                        <a:latin typeface="Cambria Math" panose="02040503050406030204" pitchFamily="18" charset="0"/>
                      </a:rPr>
                      <m:t>𝑃</m:t>
                    </m:r>
                  </m:oMath>
                </a14:m>
                <a:r>
                  <a:rPr lang="ja-JP" altLang="en-US" dirty="0"/>
                  <a:t>を持つように構成します</a:t>
                </a:r>
                <a:br>
                  <a:rPr lang="en-US" altLang="ja-JP" dirty="0"/>
                </a:br>
                <a:r>
                  <a:rPr lang="en-US" altLang="ja-JP" dirty="0"/>
                  <a:t>(</a:t>
                </a:r>
                <a:r>
                  <a:rPr lang="ja-JP" altLang="en-US" dirty="0"/>
                  <a:t>例えば</a:t>
                </a:r>
                <a:r>
                  <a:rPr lang="en-US" altLang="ja-JP" dirty="0"/>
                  <a:t>3-MIS</a:t>
                </a:r>
                <a:r>
                  <a:rPr lang="ja-JP" altLang="en-US" dirty="0"/>
                  <a:t>検証問題の下界を考えるのであれば特性</a:t>
                </a:r>
                <a:r>
                  <a:rPr lang="en-US" altLang="ja-JP" dirty="0"/>
                  <a:t>P</a:t>
                </a:r>
                <a:r>
                  <a:rPr lang="ja-JP" altLang="en-US" dirty="0"/>
                  <a:t>は「グラフ中に与えられている独立点集合が</a:t>
                </a:r>
                <a:r>
                  <a:rPr lang="en-US" altLang="ja-JP" dirty="0"/>
                  <a:t>3-MIS</a:t>
                </a:r>
                <a:r>
                  <a:rPr lang="ja-JP" altLang="en-US" dirty="0"/>
                  <a:t>でない」となります</a:t>
                </a:r>
                <a:r>
                  <a:rPr lang="en-US" altLang="ja-JP" dirty="0"/>
                  <a:t>)</a:t>
                </a:r>
              </a:p>
            </p:txBody>
          </p:sp>
        </mc:Choice>
        <mc:Fallback xmlns="">
          <p:sp>
            <p:nvSpPr>
              <p:cNvPr id="3" name="ノート プレースホルダー 2"/>
              <p:cNvSpPr>
                <a:spLocks noGrp="1"/>
              </p:cNvSpPr>
              <p:nvPr>
                <p:ph type="body" idx="1"/>
              </p:nvPr>
            </p:nvSpPr>
            <p:spPr/>
            <p:txBody>
              <a:bodyPr/>
              <a:lstStyle/>
              <a:p>
                <a:pPr lvl="1"/>
                <a:r>
                  <a:rPr lang="en-US" altLang="ja-JP" i="0">
                    <a:latin typeface="Cambria Math" panose="02040503050406030204" pitchFamily="18" charset="0"/>
                  </a:rPr>
                  <a:t>𝑉_𝐴</a:t>
                </a:r>
                <a:r>
                  <a:rPr kumimoji="1" lang="ja-JP" altLang="en-US" dirty="0"/>
                  <a:t>により誘導される部分グラフ</a:t>
                </a:r>
                <a:r>
                  <a:rPr lang="en-US" altLang="ja-JP" i="0" dirty="0">
                    <a:latin typeface="Cambria Math" panose="02040503050406030204" pitchFamily="18" charset="0"/>
                  </a:rPr>
                  <a:t>𝐺_𝐴</a:t>
                </a:r>
                <a:r>
                  <a:rPr kumimoji="1" lang="ja-JP" altLang="en-US" dirty="0"/>
                  <a:t>は</a:t>
                </a:r>
                <a:r>
                  <a:rPr kumimoji="1" lang="en-US" altLang="ja-JP" b="0" i="0" dirty="0">
                    <a:latin typeface="Cambria Math" panose="02040503050406030204" pitchFamily="18" charset="0"/>
                  </a:rPr>
                  <a:t>𝑥</a:t>
                </a:r>
                <a:r>
                  <a:rPr kumimoji="1" lang="ja-JP" altLang="en-US" dirty="0"/>
                  <a:t>にのみ依存し</a:t>
                </a:r>
                <a:r>
                  <a:rPr kumimoji="1" lang="en-US" altLang="ja-JP" dirty="0"/>
                  <a:t>,</a:t>
                </a:r>
                <a:r>
                  <a:rPr lang="en-US" altLang="ja-JP" dirty="0"/>
                  <a:t> </a:t>
                </a:r>
                <a:br>
                  <a:rPr lang="en-US" altLang="ja-JP" dirty="0"/>
                </a:br>
                <a:r>
                  <a:rPr lang="en-US" altLang="ja-JP" i="0">
                    <a:latin typeface="Cambria Math" panose="02040503050406030204" pitchFamily="18" charset="0"/>
                  </a:rPr>
                  <a:t>𝑉_</a:t>
                </a:r>
                <a:r>
                  <a:rPr lang="en-US" altLang="ja-JP" b="0" i="0">
                    <a:latin typeface="Cambria Math" panose="02040503050406030204" pitchFamily="18" charset="0"/>
                  </a:rPr>
                  <a:t>𝐵</a:t>
                </a:r>
                <a:r>
                  <a:rPr lang="ja-JP" altLang="en-US" dirty="0"/>
                  <a:t>により誘導される部分グラフ</a:t>
                </a:r>
                <a:r>
                  <a:rPr lang="en-US" altLang="ja-JP" i="0" dirty="0">
                    <a:latin typeface="Cambria Math" panose="02040503050406030204" pitchFamily="18" charset="0"/>
                  </a:rPr>
                  <a:t>𝐺_</a:t>
                </a:r>
                <a:r>
                  <a:rPr lang="en-US" altLang="ja-JP" b="0" i="0" dirty="0">
                    <a:latin typeface="Cambria Math" panose="02040503050406030204" pitchFamily="18" charset="0"/>
                  </a:rPr>
                  <a:t>𝐵</a:t>
                </a:r>
                <a:r>
                  <a:rPr lang="ja-JP" altLang="en-US" dirty="0"/>
                  <a:t>は</a:t>
                </a:r>
                <a:r>
                  <a:rPr lang="en-US" altLang="ja-JP" b="0" i="0">
                    <a:latin typeface="Cambria Math" panose="02040503050406030204" pitchFamily="18" charset="0"/>
                  </a:rPr>
                  <a:t>𝑦</a:t>
                </a:r>
                <a:r>
                  <a:rPr lang="ja-JP" altLang="en-US" dirty="0"/>
                  <a:t>にのみ依存します</a:t>
                </a:r>
                <a:r>
                  <a:rPr lang="en-US" altLang="ja-JP" dirty="0"/>
                  <a:t>.</a:t>
                </a:r>
              </a:p>
              <a:p>
                <a:pPr lvl="1"/>
                <a:endParaRPr lang="en-US" altLang="ja-JP" dirty="0"/>
              </a:p>
              <a:p>
                <a:pPr lvl="1"/>
                <a:r>
                  <a:rPr lang="ja-JP" altLang="en-US" dirty="0"/>
                  <a:t>あとで</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21</a:t>
            </a:fld>
            <a:endParaRPr kumimoji="1" lang="ja-JP" altLang="en-US"/>
          </a:p>
        </p:txBody>
      </p:sp>
    </p:spTree>
    <p:extLst>
      <p:ext uri="{BB962C8B-B14F-4D97-AF65-F5344CB8AC3E}">
        <p14:creationId xmlns:p14="http://schemas.microsoft.com/office/powerpoint/2010/main" val="2480456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𝐴</m:t>
                        </m:r>
                      </m:sub>
                    </m:sSub>
                  </m:oMath>
                </a14:m>
                <a:r>
                  <a:rPr lang="ja-JP" altLang="en-US" dirty="0"/>
                  <a:t>と</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𝐵</m:t>
                        </m:r>
                      </m:sub>
                    </m:sSub>
                  </m:oMath>
                </a14:m>
                <a:r>
                  <a:rPr lang="ja-JP" altLang="en-US" dirty="0"/>
                  <a:t>の間のカット辺の集合</a:t>
                </a:r>
                <a14:m>
                  <m:oMath xmlns:m="http://schemas.openxmlformats.org/officeDocument/2006/math">
                    <m:r>
                      <m:rPr>
                        <m:nor/>
                      </m:rPr>
                      <a:rPr lang="en-US" altLang="ja-JP">
                        <a:latin typeface="Cambria Math" panose="02040503050406030204" pitchFamily="18" charset="0"/>
                      </a:rPr>
                      <m:t>Cut</m:t>
                    </m:r>
                  </m:oMath>
                </a14:m>
                <a:r>
                  <a:rPr lang="ja-JP" altLang="en-US" dirty="0"/>
                  <a:t>は入力文字列</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oMath>
                </a14:m>
                <a:r>
                  <a:rPr lang="ja-JP" altLang="en-US" dirty="0"/>
                  <a:t>に依存しないようにします</a:t>
                </a:r>
                <a:endParaRPr kumimoji="1" lang="ja-JP" altLang="en-US" dirty="0"/>
              </a:p>
            </p:txBody>
          </p:sp>
        </mc:Choice>
        <mc:Fallback xmlns="">
          <p:sp>
            <p:nvSpPr>
              <p:cNvPr id="3" name="ノート プレースホルダー 2"/>
              <p:cNvSpPr>
                <a:spLocks noGrp="1"/>
              </p:cNvSpPr>
              <p:nvPr>
                <p:ph type="body" idx="1"/>
              </p:nvPr>
            </p:nvSpPr>
            <p:spPr/>
            <p:txBody>
              <a:bodyPr/>
              <a:lstStyle/>
              <a:p>
                <a:r>
                  <a:rPr lang="en-US" altLang="ja-JP" i="0">
                    <a:latin typeface="Cambria Math" panose="02040503050406030204" pitchFamily="18" charset="0"/>
                  </a:rPr>
                  <a:t>𝐺_𝐴</a:t>
                </a:r>
                <a:r>
                  <a:rPr lang="ja-JP" altLang="en-US" dirty="0"/>
                  <a:t>と</a:t>
                </a:r>
                <a:r>
                  <a:rPr lang="en-US" altLang="ja-JP" i="0" dirty="0">
                    <a:latin typeface="Cambria Math" panose="02040503050406030204" pitchFamily="18" charset="0"/>
                  </a:rPr>
                  <a:t>𝐺_𝐵</a:t>
                </a:r>
                <a:r>
                  <a:rPr lang="ja-JP" altLang="en-US" dirty="0"/>
                  <a:t>の間のカット辺の集合</a:t>
                </a:r>
                <a:r>
                  <a:rPr lang="en-US" altLang="ja-JP" i="0">
                    <a:latin typeface="Cambria Math" panose="02040503050406030204" pitchFamily="18" charset="0"/>
                  </a:rPr>
                  <a:t>"Cut</a:t>
                </a:r>
                <a:r>
                  <a:rPr lang="ja-JP" altLang="en-US" i="0">
                    <a:latin typeface="Cambria Math" panose="02040503050406030204" pitchFamily="18" charset="0"/>
                  </a:rPr>
                  <a:t>"</a:t>
                </a:r>
                <a:r>
                  <a:rPr lang="ja-JP" altLang="en-US" dirty="0"/>
                  <a:t>は入力文字列</a:t>
                </a:r>
                <a:r>
                  <a:rPr lang="en-US" altLang="ja-JP" i="0">
                    <a:latin typeface="Cambria Math" panose="02040503050406030204" pitchFamily="18" charset="0"/>
                  </a:rPr>
                  <a:t>𝑥,𝑦</a:t>
                </a:r>
                <a:r>
                  <a:rPr lang="ja-JP" altLang="en-US" dirty="0"/>
                  <a:t>に依存しないようにします</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22</a:t>
            </a:fld>
            <a:endParaRPr kumimoji="1" lang="ja-JP" altLang="en-US"/>
          </a:p>
        </p:txBody>
      </p:sp>
    </p:spTree>
    <p:extLst>
      <p:ext uri="{BB962C8B-B14F-4D97-AF65-F5344CB8AC3E}">
        <p14:creationId xmlns:p14="http://schemas.microsoft.com/office/powerpoint/2010/main" val="613589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lang="ja-JP" altLang="en-US" dirty="0"/>
                  <a:t>アリスとボブは構成した下界グラフ上で特性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の実行をシミュレートします</a:t>
                </a:r>
                <a:endParaRPr lang="en-US" altLang="ja-JP" dirty="0"/>
              </a:p>
            </p:txBody>
          </p:sp>
        </mc:Choice>
        <mc:Fallback xmlns="">
          <p:sp>
            <p:nvSpPr>
              <p:cNvPr id="3" name="ノート プレースホルダー 2"/>
              <p:cNvSpPr>
                <a:spLocks noGrp="1"/>
              </p:cNvSpPr>
              <p:nvPr>
                <p:ph type="body" idx="1"/>
              </p:nvPr>
            </p:nvSpPr>
            <p:spPr/>
            <p:txBody>
              <a:bodyPr/>
              <a:lstStyle/>
              <a:p>
                <a:r>
                  <a:rPr lang="ja-JP" altLang="en-US" dirty="0"/>
                  <a:t>アリスとボブは構成した下界グラフ上で特性</a:t>
                </a:r>
                <a:r>
                  <a:rPr lang="en-US" altLang="ja-JP" b="0" i="0">
                    <a:latin typeface="Cambria Math" panose="02040503050406030204" pitchFamily="18" charset="0"/>
                  </a:rPr>
                  <a:t>𝑃</a:t>
                </a:r>
                <a:r>
                  <a:rPr lang="ja-JP" altLang="en-US" dirty="0"/>
                  <a:t>を判定する</a:t>
                </a:r>
                <a:r>
                  <a:rPr lang="en-US" altLang="ja-JP" b="0" i="0">
                    <a:latin typeface="Cambria Math" panose="02040503050406030204" pitchFamily="18" charset="0"/>
                  </a:rPr>
                  <a:t>𝐶𝑂𝑁𝐺𝐸𝑆𝑇</a:t>
                </a:r>
                <a:r>
                  <a:rPr lang="ja-JP" altLang="en-US" dirty="0"/>
                  <a:t>アルゴリズム</a:t>
                </a:r>
                <a:r>
                  <a:rPr lang="ja-JP" altLang="en-US" i="0" dirty="0">
                    <a:latin typeface="Cambria Math" panose="02040503050406030204" pitchFamily="18" charset="0"/>
                  </a:rPr>
                  <a:t>𝒜</a:t>
                </a:r>
                <a:r>
                  <a:rPr lang="ja-JP" altLang="en-US" dirty="0"/>
                  <a:t>の実行をシミュレートします</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23</a:t>
            </a:fld>
            <a:endParaRPr kumimoji="1" lang="ja-JP" altLang="en-US"/>
          </a:p>
        </p:txBody>
      </p:sp>
    </p:spTree>
    <p:extLst>
      <p:ext uri="{BB962C8B-B14F-4D97-AF65-F5344CB8AC3E}">
        <p14:creationId xmlns:p14="http://schemas.microsoft.com/office/powerpoint/2010/main" val="33091577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lang="ja-JP" altLang="en-US" dirty="0"/>
                  <a:t>アリスは</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𝐴</m:t>
                        </m:r>
                      </m:sub>
                    </m:sSub>
                  </m:oMath>
                </a14:m>
                <a:r>
                  <a:rPr lang="ja-JP" altLang="en-US" dirty="0"/>
                  <a:t>中の頂点のシミュレートを担当し</a:t>
                </a:r>
                <a:r>
                  <a:rPr lang="en-US" altLang="ja-JP" dirty="0"/>
                  <a:t>,</a:t>
                </a:r>
                <a:r>
                  <a:rPr lang="ja-JP" altLang="en-US" dirty="0"/>
                  <a:t>ボブは</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𝐵</m:t>
                        </m:r>
                      </m:sub>
                    </m:sSub>
                  </m:oMath>
                </a14:m>
                <a:r>
                  <a:rPr lang="ja-JP" altLang="en-US" dirty="0"/>
                  <a:t>中の頂点のシミュレートを担当します</a:t>
                </a:r>
                <a:r>
                  <a:rPr lang="en-US" altLang="ja-JP" dirty="0"/>
                  <a:t>.</a:t>
                </a:r>
              </a:p>
            </p:txBody>
          </p:sp>
        </mc:Choice>
        <mc:Fallback xmlns="">
          <p:sp>
            <p:nvSpPr>
              <p:cNvPr id="3" name="ノート プレースホルダー 2"/>
              <p:cNvSpPr>
                <a:spLocks noGrp="1"/>
              </p:cNvSpPr>
              <p:nvPr>
                <p:ph type="body" idx="1"/>
              </p:nvPr>
            </p:nvSpPr>
            <p:spPr/>
            <p:txBody>
              <a:bodyPr/>
              <a:lstStyle/>
              <a:p>
                <a:r>
                  <a:rPr lang="ja-JP" altLang="en-US" dirty="0"/>
                  <a:t>アリスは</a:t>
                </a:r>
                <a:r>
                  <a:rPr lang="en-US" altLang="ja-JP" b="0" i="0">
                    <a:latin typeface="Cambria Math" panose="02040503050406030204" pitchFamily="18" charset="0"/>
                  </a:rPr>
                  <a:t>𝑉_𝐴</a:t>
                </a:r>
                <a:r>
                  <a:rPr lang="ja-JP" altLang="en-US" dirty="0"/>
                  <a:t>中の頂点のシミュレートを担当し</a:t>
                </a:r>
                <a:r>
                  <a:rPr lang="en-US" altLang="ja-JP" dirty="0"/>
                  <a:t>,</a:t>
                </a:r>
                <a:r>
                  <a:rPr lang="ja-JP" altLang="en-US" dirty="0"/>
                  <a:t>ボブは</a:t>
                </a:r>
                <a:r>
                  <a:rPr lang="en-US" altLang="ja-JP" i="0">
                    <a:latin typeface="Cambria Math" panose="02040503050406030204" pitchFamily="18" charset="0"/>
                  </a:rPr>
                  <a:t>𝑉_</a:t>
                </a:r>
                <a:r>
                  <a:rPr lang="en-US" altLang="ja-JP" b="0" i="0">
                    <a:latin typeface="Cambria Math" panose="02040503050406030204" pitchFamily="18" charset="0"/>
                  </a:rPr>
                  <a:t>𝐵</a:t>
                </a:r>
                <a:r>
                  <a:rPr lang="ja-JP" altLang="en-US" dirty="0"/>
                  <a:t>中の頂点のシミュレートを担当します</a:t>
                </a:r>
                <a:r>
                  <a:rPr lang="en-US" altLang="ja-JP" dirty="0"/>
                  <a:t>.</a:t>
                </a:r>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24</a:t>
            </a:fld>
            <a:endParaRPr kumimoji="1" lang="ja-JP" altLang="en-US"/>
          </a:p>
        </p:txBody>
      </p:sp>
    </p:spTree>
    <p:extLst>
      <p:ext uri="{BB962C8B-B14F-4D97-AF65-F5344CB8AC3E}">
        <p14:creationId xmlns:p14="http://schemas.microsoft.com/office/powerpoint/2010/main" val="1542938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defTabSz="966155">
                  <a:defRPr/>
                </a:pP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𝐴</m:t>
                        </m:r>
                      </m:sub>
                    </m:sSub>
                  </m:oMath>
                </a14:m>
                <a:r>
                  <a:rPr lang="ja-JP" altLang="en-US" dirty="0"/>
                  <a:t>中の辺で送信されるメッセージはアリスがボブと通信することなく計算でき</a:t>
                </a:r>
                <a:r>
                  <a:rPr lang="en-US" altLang="ja-JP" dirty="0"/>
                  <a:t>,</a:t>
                </a:r>
                <a:br>
                  <a:rPr lang="en-US" altLang="ja-JP" dirty="0"/>
                </a:b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𝐵</m:t>
                        </m:r>
                      </m:sub>
                    </m:sSub>
                  </m:oMath>
                </a14:m>
                <a:r>
                  <a:rPr lang="ja-JP" altLang="en-US" dirty="0"/>
                  <a:t>中の辺で送信されるメッセージはボブがアリスと通信することなく計算できる</a:t>
                </a:r>
                <a:endParaRPr lang="en-US" altLang="ja-JP" dirty="0"/>
              </a:p>
              <a:p>
                <a:endParaRPr kumimoji="1" lang="en-US" altLang="ja-JP"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i="0">
                    <a:latin typeface="Cambria Math" panose="02040503050406030204" pitchFamily="18" charset="0"/>
                  </a:rPr>
                  <a:t>𝐺_𝐴</a:t>
                </a:r>
                <a:r>
                  <a:rPr lang="ja-JP" altLang="en-US" dirty="0"/>
                  <a:t>中の辺で送信されるメッセージはアリスがボブと通信することなく計算でき</a:t>
                </a:r>
                <a:r>
                  <a:rPr lang="en-US" altLang="ja-JP" dirty="0"/>
                  <a:t>,</a:t>
                </a:r>
                <a:br>
                  <a:rPr lang="en-US" altLang="ja-JP" dirty="0"/>
                </a:br>
                <a:r>
                  <a:rPr lang="en-US" altLang="ja-JP" i="0">
                    <a:latin typeface="Cambria Math" panose="02040503050406030204" pitchFamily="18" charset="0"/>
                  </a:rPr>
                  <a:t>𝐺_𝐵</a:t>
                </a:r>
                <a:r>
                  <a:rPr lang="ja-JP" altLang="en-US" dirty="0"/>
                  <a:t>中の辺で送信されるメッセージはボブがアリスと通信することなく計算できる</a:t>
                </a:r>
                <a:endParaRPr lang="en-US" altLang="ja-JP" dirty="0"/>
              </a:p>
              <a:p>
                <a:endParaRPr kumimoji="1"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25</a:t>
            </a:fld>
            <a:endParaRPr kumimoji="1" lang="ja-JP" altLang="en-US"/>
          </a:p>
        </p:txBody>
      </p:sp>
    </p:spTree>
    <p:extLst>
      <p:ext uri="{BB962C8B-B14F-4D97-AF65-F5344CB8AC3E}">
        <p14:creationId xmlns:p14="http://schemas.microsoft.com/office/powerpoint/2010/main" val="21510039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lang="ja-JP" altLang="en-US" dirty="0"/>
                  <a:t>つまり</a:t>
                </a:r>
                <a:r>
                  <a:rPr lang="en-US" altLang="ja-JP" dirty="0"/>
                  <a:t>,</a:t>
                </a:r>
                <a:r>
                  <a:rPr lang="ja-JP" altLang="en-US" dirty="0"/>
                  <a:t>カット辺</a:t>
                </a:r>
                <a14:m>
                  <m:oMath xmlns:m="http://schemas.openxmlformats.org/officeDocument/2006/math">
                    <m:r>
                      <m:rPr>
                        <m:nor/>
                      </m:rPr>
                      <a:rPr lang="en-US" altLang="ja-JP">
                        <a:latin typeface="Cambria Math" panose="02040503050406030204" pitchFamily="18" charset="0"/>
                      </a:rPr>
                      <m:t>Cut</m:t>
                    </m:r>
                  </m:oMath>
                </a14:m>
                <a:r>
                  <a:rPr lang="ja-JP" altLang="en-US" dirty="0"/>
                  <a:t>を通じて送信されるメッセージを互いに受信できればグラフ全体に対してアルゴリズムを手分けしてシミュレートできます</a:t>
                </a:r>
                <a:r>
                  <a:rPr lang="en-US" altLang="ja-JP" dirty="0"/>
                  <a:t>.</a:t>
                </a:r>
              </a:p>
              <a:p>
                <a:endParaRPr kumimoji="1" lang="en-US" altLang="ja-JP" dirty="0"/>
              </a:p>
            </p:txBody>
          </p:sp>
        </mc:Choice>
        <mc:Fallback xmlns="">
          <p:sp>
            <p:nvSpPr>
              <p:cNvPr id="3" name="ノート プレースホルダー 2"/>
              <p:cNvSpPr>
                <a:spLocks noGrp="1"/>
              </p:cNvSpPr>
              <p:nvPr>
                <p:ph type="body" idx="1"/>
              </p:nvPr>
            </p:nvSpPr>
            <p:spPr/>
            <p:txBody>
              <a:bodyPr/>
              <a:lstStyle/>
              <a:p>
                <a:r>
                  <a:rPr lang="ja-JP" altLang="en-US" dirty="0"/>
                  <a:t>つまり</a:t>
                </a:r>
                <a:r>
                  <a:rPr lang="en-US" altLang="ja-JP" dirty="0"/>
                  <a:t>,</a:t>
                </a:r>
                <a:r>
                  <a:rPr lang="ja-JP" altLang="en-US" dirty="0"/>
                  <a:t>カット辺</a:t>
                </a:r>
                <a:r>
                  <a:rPr lang="en-US" altLang="ja-JP" i="0">
                    <a:latin typeface="Cambria Math" panose="02040503050406030204" pitchFamily="18" charset="0"/>
                  </a:rPr>
                  <a:t>"Cut</a:t>
                </a:r>
                <a:r>
                  <a:rPr lang="ja-JP" altLang="en-US" i="0">
                    <a:latin typeface="Cambria Math" panose="02040503050406030204" pitchFamily="18" charset="0"/>
                  </a:rPr>
                  <a:t>"</a:t>
                </a:r>
                <a:r>
                  <a:rPr lang="ja-JP" altLang="en-US" dirty="0"/>
                  <a:t>を通じて送信されるメッセージを互いに受信できればグラフ全体に対してアルゴリズムを手分けしてシミュレートできる</a:t>
                </a:r>
                <a:endParaRPr lang="en-US" altLang="ja-JP" dirty="0"/>
              </a:p>
              <a:p>
                <a:endParaRPr kumimoji="1"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26</a:t>
            </a:fld>
            <a:endParaRPr kumimoji="1" lang="ja-JP" altLang="en-US"/>
          </a:p>
        </p:txBody>
      </p:sp>
    </p:spTree>
    <p:extLst>
      <p:ext uri="{BB962C8B-B14F-4D97-AF65-F5344CB8AC3E}">
        <p14:creationId xmlns:p14="http://schemas.microsoft.com/office/powerpoint/2010/main" val="9463689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defTabSz="966155">
                  <a:defRPr/>
                </a:pPr>
                <a:r>
                  <a:rPr kumimoji="1" lang="en-US" altLang="ja-JP" dirty="0"/>
                  <a:t>~</a:t>
                </a:r>
                <a:r>
                  <a:rPr kumimoji="1" lang="ja-JP" altLang="en-US" dirty="0"/>
                  <a:t>判定ができ</a:t>
                </a:r>
                <a:r>
                  <a:rPr kumimoji="1" lang="en-US" altLang="ja-JP" dirty="0"/>
                  <a:t>,~</a:t>
                </a:r>
                <a:r>
                  <a:rPr kumimoji="1" lang="ja-JP" altLang="en-US" dirty="0"/>
                  <a:t>を解くことができます</a:t>
                </a:r>
                <a:r>
                  <a:rPr kumimoji="1" lang="en-US" altLang="ja-JP" dirty="0"/>
                  <a:t>.</a:t>
                </a:r>
                <a:r>
                  <a:rPr kumimoji="1" lang="ja-JP" altLang="en-US" dirty="0"/>
                  <a:t>これはアルゴリズム</a:t>
                </a:r>
                <a:r>
                  <a:rPr kumimoji="1" lang="en-US" altLang="ja-JP" dirty="0"/>
                  <a:t>A</a:t>
                </a:r>
                <a:r>
                  <a:rPr kumimoji="1" lang="ja-JP" altLang="en-US" dirty="0"/>
                  <a:t>が</a:t>
                </a:r>
                <a:r>
                  <a:rPr lang="ja-JP" altLang="en-US" dirty="0"/>
                  <a:t>「特性</a:t>
                </a:r>
                <a14:m>
                  <m:oMath xmlns:m="http://schemas.openxmlformats.org/officeDocument/2006/math">
                    <m:r>
                      <a:rPr lang="en-US" altLang="ja-JP" b="0" i="1" smtClean="0">
                        <a:latin typeface="Cambria Math" panose="02040503050406030204" pitchFamily="18" charset="0"/>
                      </a:rPr>
                      <m:t>𝑃</m:t>
                    </m:r>
                  </m:oMath>
                </a14:m>
                <a:r>
                  <a:rPr lang="ja-JP" altLang="en-US" dirty="0"/>
                  <a:t>を持つ」と判定すればすなわち</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ea typeface="Cambria Math" panose="02040503050406030204" pitchFamily="18" charset="0"/>
                          </a:rPr>
                          <m:t>𝑛</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となるように下界グラフを構成しているためです</a:t>
                </a:r>
                <a:r>
                  <a:rPr lang="en-US" altLang="ja-JP" dirty="0"/>
                  <a:t>.</a:t>
                </a:r>
                <a:endParaRPr kumimoji="1" lang="en-US" altLang="ja-JP" dirty="0"/>
              </a:p>
              <a:p>
                <a:pPr defTabSz="966155">
                  <a:defRPr/>
                </a:pPr>
                <a:r>
                  <a:rPr kumimoji="1" lang="en-US" altLang="ja-JP" dirty="0"/>
                  <a:t>~</a:t>
                </a:r>
                <a:r>
                  <a:rPr kumimoji="1" lang="ja-JP" altLang="en-US" dirty="0"/>
                  <a:t>必要とすると</a:t>
                </a:r>
                <a:r>
                  <a:rPr kumimoji="1" lang="en-US" altLang="ja-JP" dirty="0"/>
                  <a:t>,</a:t>
                </a:r>
                <a:r>
                  <a:rPr lang="ja-JP" altLang="en-US" dirty="0"/>
                  <a:t>カット辺中の各辺が</a:t>
                </a:r>
                <a:r>
                  <a:rPr lang="en-US" altLang="ja-JP" dirty="0"/>
                  <a:t>1</a:t>
                </a:r>
                <a:r>
                  <a:rPr lang="ja-JP" altLang="en-US" dirty="0"/>
                  <a:t>ラウンドあたり</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𝑛</m:t>
                        </m:r>
                      </m:e>
                    </m:func>
                    <m:r>
                      <a:rPr lang="en-US" altLang="ja-JP" b="0" i="1" smtClean="0">
                        <a:latin typeface="Cambria Math" panose="02040503050406030204" pitchFamily="18" charset="0"/>
                      </a:rPr>
                      <m:t>)</m:t>
                    </m:r>
                  </m:oMath>
                </a14:m>
                <a:r>
                  <a:rPr lang="ja-JP" altLang="en-US" dirty="0"/>
                  <a:t>ビットの情報を伝送可能なため</a:t>
                </a:r>
                <a:r>
                  <a:rPr kumimoji="1" lang="en-US" altLang="ja-JP" dirty="0"/>
                  <a:t>~.</a:t>
                </a:r>
              </a:p>
              <a:p>
                <a:pPr defTabSz="966155">
                  <a:defRPr/>
                </a:pPr>
                <a:r>
                  <a:rPr kumimoji="1" lang="ja-JP" altLang="en-US" dirty="0"/>
                  <a:t>先述の通り</a:t>
                </a:r>
                <a:r>
                  <a:rPr kumimoji="1" lang="en-US" altLang="ja-JP" dirty="0"/>
                  <a:t>~,</a:t>
                </a:r>
                <a:r>
                  <a:rPr kumimoji="1" lang="ja-JP" altLang="en-US" dirty="0"/>
                  <a:t>この</a:t>
                </a:r>
                <a:r>
                  <a:rPr kumimoji="1" lang="en-US" altLang="ja-JP" dirty="0"/>
                  <a:t>2</a:t>
                </a:r>
                <a:r>
                  <a:rPr kumimoji="1" lang="ja-JP" altLang="en-US" dirty="0"/>
                  <a:t>つを結びつけるとこのような下界を得ることができます</a:t>
                </a:r>
                <a:endParaRPr kumimoji="1" lang="en-US" altLang="ja-JP" dirty="0"/>
              </a:p>
            </p:txBody>
          </p:sp>
        </mc:Choice>
        <mc:Fallback xmlns="">
          <p:sp>
            <p:nvSpPr>
              <p:cNvPr id="3" name="ノート プレースホルダー 2"/>
              <p:cNvSpPr>
                <a:spLocks noGrp="1"/>
              </p:cNvSpPr>
              <p:nvPr>
                <p:ph type="body" idx="1"/>
              </p:nvPr>
            </p:nvSpPr>
            <p:spPr/>
            <p:txBody>
              <a:bodyPr/>
              <a:lstStyle/>
              <a:p>
                <a:r>
                  <a:rPr kumimoji="1" lang="en-US" altLang="ja-JP" dirty="0"/>
                  <a:t>~. </a:t>
                </a:r>
                <a:r>
                  <a:rPr kumimoji="1" lang="ja-JP" altLang="en-US" dirty="0"/>
                  <a:t>このアルゴリズムを動かすと</a:t>
                </a:r>
                <a:r>
                  <a:rPr kumimoji="1" lang="en-US" altLang="ja-JP" dirty="0"/>
                  <a:t>,</a:t>
                </a:r>
                <a:r>
                  <a:rPr kumimoji="1" lang="ja-JP" altLang="en-US" dirty="0"/>
                  <a:t>アリスとボブは</a:t>
                </a:r>
                <a:r>
                  <a:rPr kumimoji="1" lang="en-US" altLang="ja-JP" dirty="0"/>
                  <a:t>1</a:t>
                </a:r>
                <a:r>
                  <a:rPr kumimoji="1" lang="ja-JP" altLang="en-US" dirty="0"/>
                  <a:t>ラウンドで多くとも</a:t>
                </a:r>
                <a:r>
                  <a:rPr kumimoji="1" lang="en-US" altLang="ja-JP" dirty="0"/>
                  <a:t>O(|</a:t>
                </a:r>
                <a:r>
                  <a:rPr kumimoji="1" lang="en-US" altLang="ja-JP" dirty="0" err="1"/>
                  <a:t>C|b</a:t>
                </a:r>
                <a:r>
                  <a:rPr kumimoji="1" lang="en-US" altLang="ja-JP" dirty="0"/>
                  <a:t>)</a:t>
                </a:r>
                <a:r>
                  <a:rPr kumimoji="1" lang="ja-JP" altLang="en-US" dirty="0"/>
                  <a:t>ビット通信するので</a:t>
                </a:r>
                <a:r>
                  <a:rPr kumimoji="1" lang="en-US" altLang="ja-JP" dirty="0"/>
                  <a:t>,r</a:t>
                </a:r>
                <a:r>
                  <a:rPr kumimoji="1" lang="ja-JP" altLang="en-US" dirty="0"/>
                  <a:t>ラウンドで多くとも</a:t>
                </a:r>
                <a:r>
                  <a:rPr lang="en-US" altLang="ja-JP" b="0" i="0">
                    <a:latin typeface="Cambria Math" panose="02040503050406030204" pitchFamily="18" charset="0"/>
                  </a:rPr>
                  <a:t>𝑂(𝑟</a:t>
                </a:r>
                <a:r>
                  <a:rPr lang="en-US" altLang="ja-JP" b="0" i="0">
                    <a:latin typeface="Cambria Math" panose="02040503050406030204" pitchFamily="18" charset="0"/>
                    <a:ea typeface="Cambria Math" panose="02040503050406030204" pitchFamily="18" charset="0"/>
                  </a:rPr>
                  <a:t>∙|𝐶|∙𝑏</a:t>
                </a:r>
                <a:r>
                  <a:rPr lang="en-US" altLang="ja-JP" b="0" i="0">
                    <a:latin typeface="Cambria Math" panose="02040503050406030204" pitchFamily="18" charset="0"/>
                  </a:rPr>
                  <a:t>)</a:t>
                </a:r>
                <a:r>
                  <a:rPr lang="ja-JP" altLang="en-US" dirty="0"/>
                  <a:t>ビット通信します</a:t>
                </a:r>
                <a:r>
                  <a:rPr lang="en-US" altLang="ja-JP" dirty="0"/>
                  <a:t>.</a:t>
                </a:r>
              </a:p>
              <a:p>
                <a:r>
                  <a:rPr kumimoji="1" lang="en-US" altLang="ja-JP" dirty="0"/>
                  <a:t>~.</a:t>
                </a:r>
              </a:p>
              <a:p>
                <a:r>
                  <a:rPr kumimoji="1" lang="en-US" altLang="ja-JP" dirty="0"/>
                  <a:t>~.</a:t>
                </a:r>
              </a:p>
              <a:p>
                <a:r>
                  <a:rPr kumimoji="1" lang="en-US" altLang="ja-JP" dirty="0"/>
                  <a:t>~.</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27</a:t>
            </a:fld>
            <a:endParaRPr kumimoji="1" lang="ja-JP" altLang="en-US"/>
          </a:p>
        </p:txBody>
      </p:sp>
    </p:spTree>
    <p:extLst>
      <p:ext uri="{BB962C8B-B14F-4D97-AF65-F5344CB8AC3E}">
        <p14:creationId xmlns:p14="http://schemas.microsoft.com/office/powerpoint/2010/main" val="66026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a:t>~.</a:t>
                </a:r>
                <a:r>
                  <a:rPr kumimoji="1" lang="ja-JP" altLang="en-US" dirty="0"/>
                  <a:t>例として</a:t>
                </a:r>
                <a:r>
                  <a:rPr kumimoji="1" lang="en-US" altLang="ja-JP" dirty="0"/>
                  <a:t>3-MIS</a:t>
                </a:r>
                <a:r>
                  <a:rPr kumimoji="1" lang="ja-JP" altLang="en-US" dirty="0"/>
                  <a:t>検証問題に対する下界グラフを紹介します</a:t>
                </a:r>
                <a:r>
                  <a:rPr kumimoji="1" lang="en-US" altLang="ja-JP" dirty="0"/>
                  <a:t>.</a:t>
                </a:r>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a:t>~. </a:t>
                </a:r>
                <a:r>
                  <a:rPr kumimoji="1" lang="ja-JP" altLang="en-US" dirty="0"/>
                  <a:t>このアルゴリズムを動かすと</a:t>
                </a:r>
                <a:r>
                  <a:rPr kumimoji="1" lang="en-US" altLang="ja-JP" dirty="0"/>
                  <a:t>,</a:t>
                </a:r>
                <a:r>
                  <a:rPr kumimoji="1" lang="ja-JP" altLang="en-US" dirty="0"/>
                  <a:t>アリスとボブは</a:t>
                </a:r>
                <a:r>
                  <a:rPr kumimoji="1" lang="en-US" altLang="ja-JP" dirty="0"/>
                  <a:t>1</a:t>
                </a:r>
                <a:r>
                  <a:rPr kumimoji="1" lang="ja-JP" altLang="en-US" dirty="0"/>
                  <a:t>ラウンドで多くとも</a:t>
                </a:r>
                <a:r>
                  <a:rPr kumimoji="1" lang="en-US" altLang="ja-JP" dirty="0"/>
                  <a:t>O(|</a:t>
                </a:r>
                <a:r>
                  <a:rPr kumimoji="1" lang="en-US" altLang="ja-JP" dirty="0" err="1"/>
                  <a:t>C|b</a:t>
                </a:r>
                <a:r>
                  <a:rPr kumimoji="1" lang="en-US" altLang="ja-JP" dirty="0"/>
                  <a:t>)</a:t>
                </a:r>
                <a:r>
                  <a:rPr kumimoji="1" lang="ja-JP" altLang="en-US" dirty="0"/>
                  <a:t>ビット通信するので</a:t>
                </a:r>
                <a:r>
                  <a:rPr kumimoji="1" lang="en-US" altLang="ja-JP" dirty="0"/>
                  <a:t>,r</a:t>
                </a:r>
                <a:r>
                  <a:rPr kumimoji="1" lang="ja-JP" altLang="en-US" dirty="0"/>
                  <a:t>ラウンドで多くとも</a:t>
                </a:r>
                <a:r>
                  <a:rPr lang="en-US" altLang="ja-JP" b="0" i="0">
                    <a:latin typeface="Cambria Math" panose="02040503050406030204" pitchFamily="18" charset="0"/>
                  </a:rPr>
                  <a:t>𝑂(𝑟</a:t>
                </a:r>
                <a:r>
                  <a:rPr lang="en-US" altLang="ja-JP" b="0" i="0">
                    <a:latin typeface="Cambria Math" panose="02040503050406030204" pitchFamily="18" charset="0"/>
                    <a:ea typeface="Cambria Math" panose="02040503050406030204" pitchFamily="18" charset="0"/>
                  </a:rPr>
                  <a:t>∙|𝐶|∙𝑏</a:t>
                </a:r>
                <a:r>
                  <a:rPr lang="en-US" altLang="ja-JP" b="0" i="0">
                    <a:latin typeface="Cambria Math" panose="02040503050406030204" pitchFamily="18" charset="0"/>
                  </a:rPr>
                  <a:t>)</a:t>
                </a:r>
                <a:r>
                  <a:rPr lang="ja-JP" altLang="en-US" dirty="0"/>
                  <a:t>ビット通信します</a:t>
                </a:r>
                <a:r>
                  <a:rPr lang="en-US" altLang="ja-JP" dirty="0"/>
                  <a:t>.</a:t>
                </a:r>
              </a:p>
              <a:p>
                <a:r>
                  <a:rPr kumimoji="1" lang="en-US" altLang="ja-JP" dirty="0"/>
                  <a:t>~.</a:t>
                </a:r>
              </a:p>
              <a:p>
                <a:r>
                  <a:rPr kumimoji="1" lang="en-US" altLang="ja-JP" dirty="0"/>
                  <a:t>~.</a:t>
                </a:r>
              </a:p>
              <a:p>
                <a:r>
                  <a:rPr kumimoji="1" lang="en-US" altLang="ja-JP" dirty="0"/>
                  <a:t>~.</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28</a:t>
            </a:fld>
            <a:endParaRPr kumimoji="1" lang="ja-JP" altLang="en-US"/>
          </a:p>
        </p:txBody>
      </p:sp>
    </p:spTree>
    <p:extLst>
      <p:ext uri="{BB962C8B-B14F-4D97-AF65-F5344CB8AC3E}">
        <p14:creationId xmlns:p14="http://schemas.microsoft.com/office/powerpoint/2010/main" val="30116954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頂点は頂点集合</a:t>
            </a:r>
            <a:r>
              <a:rPr kumimoji="1" lang="en-US" altLang="ja-JP" dirty="0"/>
              <a:t>A1~C2</a:t>
            </a:r>
            <a:r>
              <a:rPr kumimoji="1" lang="ja-JP" altLang="en-US" dirty="0"/>
              <a:t>と</a:t>
            </a:r>
            <a:r>
              <a:rPr kumimoji="1" lang="en-US" altLang="ja-JP" dirty="0"/>
              <a:t>s</a:t>
            </a:r>
            <a:r>
              <a:rPr kumimoji="1" lang="ja-JP" altLang="en-US" dirty="0"/>
              <a:t>で構成されアリス側の頂点を</a:t>
            </a:r>
            <a:r>
              <a:rPr kumimoji="1" lang="en-US" altLang="ja-JP" dirty="0"/>
              <a:t>A1</a:t>
            </a:r>
            <a:r>
              <a:rPr kumimoji="1" lang="ja-JP" altLang="en-US" dirty="0"/>
              <a:t>と</a:t>
            </a:r>
            <a:r>
              <a:rPr kumimoji="1" lang="en-US" altLang="ja-JP" dirty="0"/>
              <a:t>A2,</a:t>
            </a:r>
            <a:r>
              <a:rPr kumimoji="1" lang="ja-JP" altLang="en-US" dirty="0"/>
              <a:t>残りをボブ側の頂点とします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29</a:t>
            </a:fld>
            <a:endParaRPr kumimoji="1" lang="ja-JP" altLang="en-US"/>
          </a:p>
        </p:txBody>
      </p:sp>
    </p:spTree>
    <p:extLst>
      <p:ext uri="{BB962C8B-B14F-4D97-AF65-F5344CB8AC3E}">
        <p14:creationId xmlns:p14="http://schemas.microsoft.com/office/powerpoint/2010/main" val="4277511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そのネットワーク自身を入力とみなしてグラフ上の問題を解く枠組みを分散グラフアルゴリズムといいます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a:t>
            </a:fld>
            <a:endParaRPr kumimoji="1" lang="ja-JP" altLang="en-US"/>
          </a:p>
        </p:txBody>
      </p:sp>
    </p:spTree>
    <p:extLst>
      <p:ext uri="{BB962C8B-B14F-4D97-AF65-F5344CB8AC3E}">
        <p14:creationId xmlns:p14="http://schemas.microsoft.com/office/powerpoint/2010/main" val="8027905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オレンジ色の頂点は独立点集合に含まれる頂点とします</a:t>
            </a:r>
            <a:r>
              <a:rPr kumimoji="1" lang="en-US" altLang="ja-JP" dirty="0"/>
              <a:t>.</a:t>
            </a:r>
          </a:p>
          <a:p>
            <a:r>
              <a:rPr kumimoji="1" lang="en-US" altLang="ja-JP" dirty="0"/>
              <a:t>A12,B12</a:t>
            </a:r>
            <a:r>
              <a:rPr kumimoji="1" lang="ja-JP" altLang="en-US" dirty="0"/>
              <a:t>の頂点はクリーク</a:t>
            </a:r>
            <a:r>
              <a:rPr kumimoji="1" lang="en-US" altLang="ja-JP" dirty="0"/>
              <a:t>,</a:t>
            </a:r>
            <a:r>
              <a:rPr kumimoji="1" lang="ja-JP" altLang="en-US" dirty="0"/>
              <a:t>つまりその中の任意の</a:t>
            </a:r>
            <a:r>
              <a:rPr kumimoji="1" lang="en-US" altLang="ja-JP" dirty="0"/>
              <a:t>2</a:t>
            </a:r>
            <a:r>
              <a:rPr kumimoji="1" lang="ja-JP" altLang="en-US" dirty="0"/>
              <a:t>頂点には辺があるものとします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30</a:t>
            </a:fld>
            <a:endParaRPr kumimoji="1" lang="ja-JP" altLang="en-US"/>
          </a:p>
        </p:txBody>
      </p:sp>
    </p:spTree>
    <p:extLst>
      <p:ext uri="{BB962C8B-B14F-4D97-AF65-F5344CB8AC3E}">
        <p14:creationId xmlns:p14="http://schemas.microsoft.com/office/powerpoint/2010/main" val="40736343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a:t>
            </a:r>
            <a:r>
              <a:rPr kumimoji="1" lang="ja-JP" altLang="en-US" dirty="0"/>
              <a:t>と</a:t>
            </a:r>
            <a:r>
              <a:rPr kumimoji="1" lang="en-US" altLang="ja-JP" dirty="0"/>
              <a:t>C,B</a:t>
            </a:r>
            <a:r>
              <a:rPr kumimoji="1" lang="ja-JP" altLang="en-US" dirty="0"/>
              <a:t>と</a:t>
            </a:r>
            <a:r>
              <a:rPr kumimoji="1" lang="en-US" altLang="ja-JP" dirty="0"/>
              <a:t>C</a:t>
            </a:r>
            <a:r>
              <a:rPr kumimoji="1" lang="ja-JP" altLang="en-US" dirty="0"/>
              <a:t>は上下それぞれ</a:t>
            </a:r>
            <a:r>
              <a:rPr kumimoji="1" lang="en-US" altLang="ja-JP" dirty="0"/>
              <a:t>ai</a:t>
            </a:r>
            <a:r>
              <a:rPr kumimoji="1" lang="ja-JP" altLang="en-US" dirty="0"/>
              <a:t>と</a:t>
            </a:r>
            <a:r>
              <a:rPr kumimoji="1" lang="en-US" altLang="ja-JP" dirty="0" err="1"/>
              <a:t>ci,bi</a:t>
            </a:r>
            <a:r>
              <a:rPr kumimoji="1" lang="ja-JP" altLang="en-US" dirty="0"/>
              <a:t>と</a:t>
            </a:r>
            <a:r>
              <a:rPr kumimoji="1" lang="en-US" altLang="ja-JP" dirty="0"/>
              <a:t>ci</a:t>
            </a:r>
            <a:r>
              <a:rPr kumimoji="1" lang="ja-JP" altLang="en-US" dirty="0"/>
              <a:t>が接続するようにします</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31</a:t>
            </a:fld>
            <a:endParaRPr kumimoji="1" lang="ja-JP" altLang="en-US"/>
          </a:p>
        </p:txBody>
      </p:sp>
    </p:spTree>
    <p:extLst>
      <p:ext uri="{BB962C8B-B14F-4D97-AF65-F5344CB8AC3E}">
        <p14:creationId xmlns:p14="http://schemas.microsoft.com/office/powerpoint/2010/main" val="5400425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a:t>
            </a:r>
            <a:r>
              <a:rPr kumimoji="1" lang="ja-JP" altLang="en-US" dirty="0"/>
              <a:t>は</a:t>
            </a:r>
            <a:r>
              <a:rPr kumimoji="1" lang="en-US" altLang="ja-JP" dirty="0"/>
              <a:t>AB</a:t>
            </a:r>
            <a:r>
              <a:rPr kumimoji="1" lang="ja-JP" altLang="en-US" dirty="0"/>
              <a:t>中の頂点すべてと接続するようにします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32</a:t>
            </a:fld>
            <a:endParaRPr kumimoji="1" lang="ja-JP" altLang="en-US"/>
          </a:p>
        </p:txBody>
      </p:sp>
    </p:spTree>
    <p:extLst>
      <p:ext uri="{BB962C8B-B14F-4D97-AF65-F5344CB8AC3E}">
        <p14:creationId xmlns:p14="http://schemas.microsoft.com/office/powerpoint/2010/main" val="36367546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G</a:t>
            </a:r>
            <a:r>
              <a:rPr kumimoji="1" lang="ja-JP" altLang="en-US" dirty="0"/>
              <a:t>に</a:t>
            </a:r>
            <a:r>
              <a:rPr kumimoji="1" lang="en-US" altLang="ja-JP" dirty="0"/>
              <a:t>N*N</a:t>
            </a:r>
            <a:r>
              <a:rPr kumimoji="1" lang="ja-JP" altLang="en-US" dirty="0"/>
              <a:t>ビットの交叉判定インスタンスを埋め込むため</a:t>
            </a:r>
            <a:r>
              <a:rPr kumimoji="1" lang="en-US" altLang="ja-JP" dirty="0"/>
              <a:t>,x</a:t>
            </a:r>
            <a:r>
              <a:rPr kumimoji="1" lang="ja-JP" altLang="en-US" dirty="0"/>
              <a:t>と</a:t>
            </a:r>
            <a:r>
              <a:rPr kumimoji="1" lang="en-US" altLang="ja-JP" dirty="0"/>
              <a:t>2</a:t>
            </a:r>
            <a:r>
              <a:rPr kumimoji="1" lang="ja-JP" altLang="en-US" dirty="0"/>
              <a:t>次元のインデックス</a:t>
            </a:r>
            <a:r>
              <a:rPr kumimoji="1" lang="en-US" altLang="ja-JP" dirty="0" err="1"/>
              <a:t>i,j</a:t>
            </a:r>
            <a:r>
              <a:rPr kumimoji="1" lang="ja-JP" altLang="en-US" dirty="0"/>
              <a:t>をもつ</a:t>
            </a:r>
            <a:endParaRPr kumimoji="1" lang="en-US" altLang="ja-JP" dirty="0"/>
          </a:p>
          <a:p>
            <a:r>
              <a:rPr kumimoji="1" lang="en-US" altLang="ja-JP" dirty="0"/>
              <a:t>HA</a:t>
            </a:r>
            <a:r>
              <a:rPr kumimoji="1" lang="ja-JP" altLang="en-US" dirty="0"/>
              <a:t>と</a:t>
            </a:r>
            <a:r>
              <a:rPr kumimoji="1" lang="en-US" altLang="ja-JP" dirty="0"/>
              <a:t>HB</a:t>
            </a:r>
            <a:r>
              <a:rPr kumimoji="1" lang="ja-JP" altLang="en-US" dirty="0"/>
              <a:t>には</a:t>
            </a:r>
            <a:r>
              <a:rPr kumimoji="1" lang="en-US" altLang="ja-JP" dirty="0"/>
              <a:t>,N×N</a:t>
            </a:r>
            <a:r>
              <a:rPr kumimoji="1" lang="ja-JP" altLang="en-US" dirty="0"/>
              <a:t>ビットの交叉判定インスタンスを埋め込みます</a:t>
            </a:r>
            <a:r>
              <a:rPr kumimoji="1" lang="en-US" altLang="ja-JP" dirty="0"/>
              <a:t>.</a:t>
            </a:r>
            <a:r>
              <a:rPr kumimoji="1" lang="ja-JP" altLang="en-US" dirty="0"/>
              <a:t>埋め込み方は</a:t>
            </a:r>
            <a:r>
              <a:rPr kumimoji="1" lang="en-US" altLang="ja-JP" dirty="0"/>
              <a:t>,</a:t>
            </a:r>
            <a:r>
              <a:rPr kumimoji="1" lang="en-US" altLang="ja-JP" dirty="0" err="1"/>
              <a:t>xi,j</a:t>
            </a:r>
            <a:r>
              <a:rPr kumimoji="1" lang="en-US" altLang="ja-JP" dirty="0"/>
              <a:t>=0</a:t>
            </a:r>
            <a:r>
              <a:rPr kumimoji="1" lang="ja-JP" altLang="en-US" dirty="0"/>
              <a:t>のときに</a:t>
            </a:r>
            <a:r>
              <a:rPr kumimoji="1" lang="en-US" altLang="ja-JP" dirty="0"/>
              <a:t>a1i-a2j</a:t>
            </a:r>
            <a:r>
              <a:rPr kumimoji="1" lang="ja-JP" altLang="en-US" dirty="0"/>
              <a:t>間に辺を引き</a:t>
            </a:r>
            <a:r>
              <a:rPr kumimoji="1" lang="en-US" altLang="ja-JP" dirty="0"/>
              <a:t>,</a:t>
            </a:r>
            <a:r>
              <a:rPr kumimoji="1" lang="en-US" altLang="ja-JP" dirty="0" err="1"/>
              <a:t>yi,j</a:t>
            </a:r>
            <a:r>
              <a:rPr kumimoji="1" lang="en-US" altLang="ja-JP" dirty="0"/>
              <a:t>=0</a:t>
            </a:r>
            <a:r>
              <a:rPr kumimoji="1" lang="ja-JP" altLang="en-US" dirty="0"/>
              <a:t>のとき</a:t>
            </a:r>
            <a:r>
              <a:rPr kumimoji="1" lang="en-US" altLang="ja-JP" dirty="0"/>
              <a:t>b1i-b2j</a:t>
            </a:r>
            <a:r>
              <a:rPr kumimoji="1" lang="ja-JP" altLang="en-US" dirty="0"/>
              <a:t>間に辺を引くようにします</a:t>
            </a:r>
            <a:r>
              <a:rPr kumimoji="1" lang="en-US" altLang="ja-JP" dirty="0"/>
              <a:t>.</a:t>
            </a:r>
          </a:p>
          <a:p>
            <a:r>
              <a:rPr kumimoji="1" lang="ja-JP" altLang="en-US" dirty="0"/>
              <a:t>例えば</a:t>
            </a:r>
            <a:r>
              <a:rPr kumimoji="1" lang="en-US" altLang="ja-JP" dirty="0"/>
              <a:t>x1,2=1</a:t>
            </a:r>
            <a:r>
              <a:rPr kumimoji="1" lang="ja-JP" altLang="en-US" dirty="0"/>
              <a:t>ならば</a:t>
            </a:r>
            <a:r>
              <a:rPr kumimoji="1" lang="en-US" altLang="ja-JP" dirty="0"/>
              <a:t>a11-a22</a:t>
            </a:r>
            <a:r>
              <a:rPr kumimoji="1" lang="ja-JP" altLang="en-US" dirty="0"/>
              <a:t>間には辺を引かず</a:t>
            </a:r>
            <a:r>
              <a:rPr kumimoji="1" lang="en-US" altLang="ja-JP" dirty="0"/>
              <a:t>,y1,2=0</a:t>
            </a:r>
            <a:r>
              <a:rPr kumimoji="1" lang="ja-JP" altLang="en-US" dirty="0"/>
              <a:t>ならば</a:t>
            </a:r>
            <a:r>
              <a:rPr kumimoji="1" lang="en-US" altLang="ja-JP" dirty="0"/>
              <a:t>b11-b22</a:t>
            </a:r>
            <a:r>
              <a:rPr kumimoji="1" lang="ja-JP" altLang="en-US" dirty="0"/>
              <a:t>間には辺を引きます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33</a:t>
            </a:fld>
            <a:endParaRPr kumimoji="1" lang="ja-JP" altLang="en-US"/>
          </a:p>
        </p:txBody>
      </p:sp>
    </p:spTree>
    <p:extLst>
      <p:ext uri="{BB962C8B-B14F-4D97-AF65-F5344CB8AC3E}">
        <p14:creationId xmlns:p14="http://schemas.microsoft.com/office/powerpoint/2010/main" val="17585296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defTabSz="966155">
                  <a:defRPr/>
                </a:pPr>
                <a:r>
                  <a:rPr kumimoji="1" lang="ja-JP" altLang="en-US" dirty="0"/>
                  <a:t>直感的には</a:t>
                </a:r>
                <a:r>
                  <a:rPr kumimoji="1" lang="en-US" altLang="ja-JP" dirty="0"/>
                  <a:t>,</a:t>
                </a:r>
                <a:r>
                  <a:rPr kumimoji="1" lang="en-US" altLang="ja-JP" dirty="0" err="1"/>
                  <a:t>DISJxy</a:t>
                </a:r>
                <a:r>
                  <a:rPr kumimoji="1" lang="en-US" altLang="ja-JP" dirty="0"/>
                  <a:t>=1,</a:t>
                </a:r>
                <a:r>
                  <a:rPr kumimoji="1" lang="ja-JP" altLang="en-US" dirty="0"/>
                  <a:t>つまり</a:t>
                </a:r>
                <a:r>
                  <a:rPr lang="ja-JP" altLang="en-US" dirty="0"/>
                  <a:t>ある</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m:t>
                    </m:r>
                  </m:oMath>
                </a14:m>
                <a:r>
                  <a:rPr lang="ja-JP" altLang="en-US" dirty="0"/>
                  <a:t>に対して</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=1</m:t>
                    </m:r>
                  </m:oMath>
                </a14:m>
                <a:r>
                  <a:rPr kumimoji="1" lang="ja-JP" altLang="en-US" dirty="0"/>
                  <a:t>のとき</a:t>
                </a:r>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直感的には</a:t>
                </a:r>
                <a:r>
                  <a:rPr kumimoji="1" lang="en-US" altLang="ja-JP" dirty="0"/>
                  <a:t>,</a:t>
                </a:r>
                <a:r>
                  <a:rPr kumimoji="1" lang="en-US" altLang="ja-JP" dirty="0" err="1"/>
                  <a:t>DISJxy</a:t>
                </a:r>
                <a:r>
                  <a:rPr kumimoji="1" lang="en-US" altLang="ja-JP" dirty="0"/>
                  <a:t>=1,</a:t>
                </a:r>
                <a:r>
                  <a:rPr kumimoji="1" lang="ja-JP" altLang="en-US" dirty="0"/>
                  <a:t>つまり</a:t>
                </a:r>
                <a:r>
                  <a:rPr lang="ja-JP" altLang="en-US" dirty="0"/>
                  <a:t>ある</a:t>
                </a:r>
                <a:r>
                  <a:rPr lang="en-US" altLang="ja-JP" i="0">
                    <a:latin typeface="Cambria Math" panose="02040503050406030204" pitchFamily="18" charset="0"/>
                  </a:rPr>
                  <a:t>(𝑖,𝑗)</a:t>
                </a:r>
                <a:r>
                  <a:rPr lang="ja-JP" altLang="en-US" dirty="0"/>
                  <a:t>に対して</a:t>
                </a:r>
                <a:r>
                  <a:rPr lang="en-US" altLang="ja-JP" b="0" i="0">
                    <a:latin typeface="Cambria Math" panose="02040503050406030204" pitchFamily="18" charset="0"/>
                  </a:rPr>
                  <a:t>𝑥_(𝑖,𝑗)=𝑦_(𝑖,𝑗)=1</a:t>
                </a:r>
                <a:r>
                  <a:rPr kumimoji="1" lang="ja-JP" altLang="en-US" dirty="0"/>
                  <a:t>のとき</a:t>
                </a:r>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34</a:t>
            </a:fld>
            <a:endParaRPr kumimoji="1" lang="ja-JP" altLang="en-US"/>
          </a:p>
        </p:txBody>
      </p:sp>
    </p:spTree>
    <p:extLst>
      <p:ext uri="{BB962C8B-B14F-4D97-AF65-F5344CB8AC3E}">
        <p14:creationId xmlns:p14="http://schemas.microsoft.com/office/powerpoint/2010/main" val="4040705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a1i-a2j</a:t>
            </a:r>
            <a:r>
              <a:rPr kumimoji="1" lang="ja-JP" altLang="en-US" dirty="0"/>
              <a:t>間にも</a:t>
            </a:r>
            <a:r>
              <a:rPr kumimoji="1" lang="en-US" altLang="ja-JP" dirty="0"/>
              <a:t>b1i-b2j</a:t>
            </a:r>
            <a:r>
              <a:rPr kumimoji="1" lang="ja-JP" altLang="en-US" dirty="0"/>
              <a:t>間にも辺がないため</a:t>
            </a:r>
            <a:endParaRPr kumimoji="1" lang="en-US" altLang="ja-JP" dirty="0"/>
          </a:p>
          <a:p>
            <a:r>
              <a:rPr kumimoji="1" lang="en-US" altLang="ja-JP" dirty="0"/>
              <a:t>s,c1i,c2j</a:t>
            </a:r>
            <a:r>
              <a:rPr kumimoji="1" lang="ja-JP" altLang="en-US" dirty="0"/>
              <a:t>の</a:t>
            </a:r>
            <a:r>
              <a:rPr kumimoji="1" lang="en-US" altLang="ja-JP" dirty="0"/>
              <a:t>3</a:t>
            </a:r>
            <a:r>
              <a:rPr kumimoji="1" lang="ja-JP" altLang="en-US" dirty="0"/>
              <a:t>点を取り除いて</a:t>
            </a:r>
            <a:r>
              <a:rPr kumimoji="1" lang="en-US" altLang="ja-JP" dirty="0"/>
              <a:t>a1i,a2j,b1i,b2j</a:t>
            </a:r>
            <a:r>
              <a:rPr kumimoji="1" lang="ja-JP" altLang="en-US" dirty="0"/>
              <a:t>の</a:t>
            </a:r>
            <a:r>
              <a:rPr kumimoji="1" lang="en-US" altLang="ja-JP" dirty="0"/>
              <a:t>4</a:t>
            </a:r>
            <a:r>
              <a:rPr kumimoji="1" lang="ja-JP" altLang="en-US" dirty="0"/>
              <a:t>点を追加できることから</a:t>
            </a:r>
            <a:endParaRPr kumimoji="1" lang="en-US" altLang="ja-JP" dirty="0"/>
          </a:p>
          <a:p>
            <a:r>
              <a:rPr kumimoji="1" lang="ja-JP" altLang="en-US" dirty="0"/>
              <a:t>与えられた独立点集合が</a:t>
            </a:r>
            <a:r>
              <a:rPr kumimoji="1" lang="en-US" altLang="ja-JP" dirty="0"/>
              <a:t>3-MIS</a:t>
            </a:r>
            <a:r>
              <a:rPr kumimoji="1" lang="ja-JP" altLang="en-US" dirty="0"/>
              <a:t>でないことが確認できます</a:t>
            </a:r>
            <a:r>
              <a:rPr kumimoji="1" lang="en-US" altLang="ja-JP" dirty="0"/>
              <a:t>.</a:t>
            </a:r>
          </a:p>
          <a:p>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35</a:t>
            </a:fld>
            <a:endParaRPr kumimoji="1" lang="ja-JP" altLang="en-US"/>
          </a:p>
        </p:txBody>
      </p:sp>
    </p:spTree>
    <p:extLst>
      <p:ext uri="{BB962C8B-B14F-4D97-AF65-F5344CB8AC3E}">
        <p14:creationId xmlns:p14="http://schemas.microsoft.com/office/powerpoint/2010/main" val="538759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a:t>
            </a:r>
            <a:r>
              <a:rPr kumimoji="1" lang="en-US" altLang="ja-JP" dirty="0"/>
              <a:t>~</a:t>
            </a:r>
            <a:r>
              <a:rPr kumimoji="1" lang="ja-JP" altLang="en-US" dirty="0"/>
              <a:t>を示しました</a:t>
            </a:r>
            <a:r>
              <a:rPr kumimoji="1" lang="en-US" altLang="ja-JP" dirty="0"/>
              <a:t>.</a:t>
            </a:r>
          </a:p>
          <a:p>
            <a:r>
              <a:rPr kumimoji="1" lang="ja-JP" altLang="en-US" dirty="0"/>
              <a:t>今後の課題はこの通りです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36</a:t>
            </a:fld>
            <a:endParaRPr kumimoji="1" lang="ja-JP" altLang="en-US"/>
          </a:p>
        </p:txBody>
      </p:sp>
    </p:spTree>
    <p:extLst>
      <p:ext uri="{BB962C8B-B14F-4D97-AF65-F5344CB8AC3E}">
        <p14:creationId xmlns:p14="http://schemas.microsoft.com/office/powerpoint/2010/main" val="13884920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HA</a:t>
            </a:r>
            <a:r>
              <a:rPr kumimoji="1" lang="ja-JP" altLang="en-US" dirty="0"/>
              <a:t>と</a:t>
            </a:r>
            <a:r>
              <a:rPr kumimoji="1" lang="en-US" altLang="ja-JP" dirty="0"/>
              <a:t>HB</a:t>
            </a:r>
            <a:r>
              <a:rPr kumimoji="1" lang="ja-JP" altLang="en-US" dirty="0"/>
              <a:t>には</a:t>
            </a:r>
            <a:r>
              <a:rPr kumimoji="1" lang="en-US" altLang="ja-JP" dirty="0"/>
              <a:t>,N×N</a:t>
            </a:r>
            <a:r>
              <a:rPr kumimoji="1" lang="ja-JP" altLang="en-US" dirty="0"/>
              <a:t>ビットの交叉判定インスタンスを埋め込みます</a:t>
            </a:r>
            <a:r>
              <a:rPr kumimoji="1" lang="en-US" altLang="ja-JP" dirty="0"/>
              <a:t>.</a:t>
            </a:r>
          </a:p>
          <a:p>
            <a:r>
              <a:rPr kumimoji="1" lang="ja-JP" altLang="en-US" dirty="0"/>
              <a:t>埋め込み方は</a:t>
            </a:r>
            <a:r>
              <a:rPr kumimoji="1" lang="en-US" altLang="ja-JP" dirty="0"/>
              <a:t>,</a:t>
            </a:r>
            <a:r>
              <a:rPr kumimoji="1" lang="en-US" altLang="ja-JP" dirty="0" err="1"/>
              <a:t>xi,j</a:t>
            </a:r>
            <a:r>
              <a:rPr kumimoji="1" lang="en-US" altLang="ja-JP" dirty="0"/>
              <a:t>=0</a:t>
            </a:r>
            <a:r>
              <a:rPr kumimoji="1" lang="ja-JP" altLang="en-US" dirty="0"/>
              <a:t>のときに</a:t>
            </a:r>
            <a:r>
              <a:rPr kumimoji="1" lang="en-US" altLang="ja-JP" dirty="0"/>
              <a:t>a1i</a:t>
            </a:r>
            <a:r>
              <a:rPr kumimoji="1" lang="ja-JP" altLang="en-US" dirty="0"/>
              <a:t>と</a:t>
            </a:r>
            <a:r>
              <a:rPr kumimoji="1" lang="en-US" altLang="ja-JP" dirty="0"/>
              <a:t>a1j</a:t>
            </a:r>
            <a:r>
              <a:rPr kumimoji="1" lang="ja-JP" altLang="en-US" dirty="0"/>
              <a:t>間に辺を引くようにします</a:t>
            </a:r>
            <a:r>
              <a:rPr kumimoji="1" lang="en-US" altLang="ja-JP" dirty="0"/>
              <a:t>.</a:t>
            </a:r>
          </a:p>
          <a:p>
            <a:r>
              <a:rPr kumimoji="1" lang="en-US" altLang="ja-JP" dirty="0"/>
              <a:t>B</a:t>
            </a:r>
            <a:r>
              <a:rPr kumimoji="1" lang="ja-JP" altLang="en-US" dirty="0"/>
              <a:t>についても</a:t>
            </a:r>
            <a:r>
              <a:rPr kumimoji="1" lang="en-US" altLang="ja-JP" dirty="0"/>
              <a:t>x</a:t>
            </a:r>
            <a:r>
              <a:rPr kumimoji="1" lang="ja-JP" altLang="en-US" dirty="0"/>
              <a:t>の代わりに</a:t>
            </a:r>
            <a:r>
              <a:rPr kumimoji="1" lang="en-US" altLang="ja-JP" dirty="0"/>
              <a:t>y</a:t>
            </a:r>
            <a:r>
              <a:rPr kumimoji="1" lang="ja-JP" altLang="en-US" dirty="0"/>
              <a:t>を用いて同様の埋め込みをします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37</a:t>
            </a:fld>
            <a:endParaRPr kumimoji="1" lang="ja-JP" altLang="en-US"/>
          </a:p>
        </p:txBody>
      </p:sp>
    </p:spTree>
    <p:extLst>
      <p:ext uri="{BB962C8B-B14F-4D97-AF65-F5344CB8AC3E}">
        <p14:creationId xmlns:p14="http://schemas.microsoft.com/office/powerpoint/2010/main" val="10454361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例えば入力</a:t>
            </a:r>
            <a:r>
              <a:rPr kumimoji="1" lang="en-US" altLang="ja-JP" dirty="0"/>
              <a:t>x</a:t>
            </a:r>
            <a:r>
              <a:rPr kumimoji="1" lang="ja-JP" altLang="en-US" dirty="0"/>
              <a:t>がこのような文字列だったとします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38</a:t>
            </a:fld>
            <a:endParaRPr kumimoji="1" lang="ja-JP" altLang="en-US"/>
          </a:p>
        </p:txBody>
      </p:sp>
    </p:spTree>
    <p:extLst>
      <p:ext uri="{BB962C8B-B14F-4D97-AF65-F5344CB8AC3E}">
        <p14:creationId xmlns:p14="http://schemas.microsoft.com/office/powerpoint/2010/main" val="35491612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X1,1=0</a:t>
            </a:r>
            <a:r>
              <a:rPr kumimoji="1" lang="ja-JP" altLang="en-US" dirty="0"/>
              <a:t>だからここに辺を引く</a:t>
            </a:r>
            <a:r>
              <a:rPr kumimoji="1" lang="en-US" altLang="ja-JP" dirty="0"/>
              <a:t>,x1,3=0</a:t>
            </a:r>
            <a:r>
              <a:rPr kumimoji="1" lang="ja-JP" altLang="en-US" dirty="0"/>
              <a:t>だからここに辺を引く</a:t>
            </a:r>
            <a:r>
              <a:rPr kumimoji="1" lang="en-US" altLang="ja-JP" dirty="0"/>
              <a:t>…</a:t>
            </a:r>
            <a:r>
              <a:rPr kumimoji="1" lang="ja-JP" altLang="en-US" dirty="0"/>
              <a:t>という要領でこのように辺がひけます</a:t>
            </a:r>
            <a:r>
              <a:rPr kumimoji="1" lang="en-US" altLang="ja-JP" dirty="0"/>
              <a:t>.</a:t>
            </a:r>
          </a:p>
          <a:p>
            <a:endParaRPr kumimoji="1" lang="en-US" altLang="ja-JP" dirty="0"/>
          </a:p>
          <a:p>
            <a:r>
              <a:rPr kumimoji="1" lang="en-US" altLang="ja-JP" dirty="0"/>
              <a:t>9</a:t>
            </a:r>
            <a:r>
              <a:rPr kumimoji="1" lang="ja-JP" altLang="en-US" dirty="0"/>
              <a:t>分</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39</a:t>
            </a:fld>
            <a:endParaRPr kumimoji="1" lang="ja-JP" altLang="en-US"/>
          </a:p>
        </p:txBody>
      </p:sp>
    </p:spTree>
    <p:extLst>
      <p:ext uri="{BB962C8B-B14F-4D97-AF65-F5344CB8AC3E}">
        <p14:creationId xmlns:p14="http://schemas.microsoft.com/office/powerpoint/2010/main" val="947543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分散グラフアルゴリズムにおける代表的なモデルの一つとして</a:t>
            </a:r>
            <a:r>
              <a:rPr kumimoji="1" lang="en-US" altLang="ja-JP" dirty="0"/>
              <a:t>CONGEST</a:t>
            </a:r>
            <a:r>
              <a:rPr kumimoji="1" lang="ja-JP" altLang="en-US" dirty="0"/>
              <a:t>モデルがあります。</a:t>
            </a:r>
            <a:endParaRPr kumimoji="1" lang="en-US" altLang="ja-JP" dirty="0"/>
          </a:p>
          <a:p>
            <a:r>
              <a:rPr kumimoji="1" lang="en-US" altLang="ja-JP" dirty="0"/>
              <a:t>CONGEST</a:t>
            </a:r>
            <a:r>
              <a:rPr kumimoji="1" lang="ja-JP" altLang="en-US" dirty="0"/>
              <a:t>モデルにおいて</a:t>
            </a:r>
            <a:r>
              <a:rPr kumimoji="1" lang="en-US" altLang="ja-JP" dirty="0"/>
              <a:t>,~</a:t>
            </a:r>
            <a:r>
              <a:rPr kumimoji="1" lang="ja-JP" altLang="en-US" dirty="0"/>
              <a:t>解決しようとします</a:t>
            </a:r>
            <a:r>
              <a:rPr kumimoji="1" lang="en-US" altLang="ja-JP" dirty="0"/>
              <a:t>.</a:t>
            </a:r>
          </a:p>
          <a:p>
            <a:r>
              <a:rPr kumimoji="1" lang="ja-JP" altLang="en-US" dirty="0"/>
              <a:t>全ノードは一斉にラウンド</a:t>
            </a:r>
            <a:r>
              <a:rPr kumimoji="1" lang="en-US" altLang="ja-JP" dirty="0"/>
              <a:t>0</a:t>
            </a:r>
            <a:r>
              <a:rPr kumimoji="1" lang="ja-JP" altLang="en-US" dirty="0"/>
              <a:t>を開始し</a:t>
            </a:r>
            <a:r>
              <a:rPr kumimoji="1" lang="en-US" altLang="ja-JP" dirty="0"/>
              <a:t>,</a:t>
            </a:r>
            <a:r>
              <a:rPr kumimoji="1" lang="ja-JP" altLang="en-US" dirty="0"/>
              <a:t>各ノードは各ラウンドで</a:t>
            </a:r>
            <a:r>
              <a:rPr kumimoji="1" lang="en-US" altLang="ja-JP" dirty="0"/>
              <a:t>~</a:t>
            </a:r>
            <a:r>
              <a:rPr kumimoji="1" lang="ja-JP" altLang="en-US" dirty="0"/>
              <a:t>の</a:t>
            </a:r>
            <a:r>
              <a:rPr kumimoji="1" lang="en-US" altLang="ja-JP" dirty="0"/>
              <a:t>3</a:t>
            </a:r>
            <a:r>
              <a:rPr kumimoji="1" lang="ja-JP" altLang="en-US" dirty="0"/>
              <a:t>つの動作を行うことができます</a:t>
            </a:r>
            <a:r>
              <a:rPr kumimoji="1" lang="en-US" altLang="ja-JP" dirty="0"/>
              <a:t>.</a:t>
            </a:r>
          </a:p>
          <a:p>
            <a:r>
              <a:rPr kumimoji="1" lang="ja-JP" altLang="en-US" dirty="0"/>
              <a:t>各ノードは</a:t>
            </a:r>
            <a:r>
              <a:rPr kumimoji="1" lang="en-US" altLang="ja-JP" dirty="0"/>
              <a:t>,~</a:t>
            </a:r>
            <a:r>
              <a:rPr kumimoji="1" lang="ja-JP" altLang="en-US" dirty="0"/>
              <a:t>解決することを目標とします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a:t>
            </a:fld>
            <a:endParaRPr kumimoji="1" lang="ja-JP" altLang="en-US"/>
          </a:p>
        </p:txBody>
      </p:sp>
    </p:spTree>
    <p:extLst>
      <p:ext uri="{BB962C8B-B14F-4D97-AF65-F5344CB8AC3E}">
        <p14:creationId xmlns:p14="http://schemas.microsoft.com/office/powerpoint/2010/main" val="26775160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先ほどの要領で構成したグラフが</a:t>
            </a:r>
            <a:r>
              <a:rPr kumimoji="1" lang="en-US" altLang="ja-JP" dirty="0"/>
              <a:t>~</a:t>
            </a:r>
            <a:r>
              <a:rPr kumimoji="1" lang="ja-JP" altLang="en-US" dirty="0"/>
              <a:t>という特性を持つことを示すために</a:t>
            </a:r>
            <a:r>
              <a:rPr kumimoji="1" lang="en-US" altLang="ja-JP" dirty="0"/>
              <a:t>,</a:t>
            </a:r>
            <a:r>
              <a:rPr kumimoji="1" lang="ja-JP" altLang="en-US" dirty="0"/>
              <a:t>次の</a:t>
            </a:r>
            <a:r>
              <a:rPr kumimoji="1" lang="en-US" altLang="ja-JP" dirty="0"/>
              <a:t>2</a:t>
            </a:r>
            <a:r>
              <a:rPr kumimoji="1" lang="ja-JP" altLang="en-US" dirty="0"/>
              <a:t>点を確認します</a:t>
            </a:r>
            <a:r>
              <a:rPr kumimoji="1" lang="en-US" altLang="ja-JP" dirty="0"/>
              <a:t>.</a:t>
            </a:r>
          </a:p>
          <a:p>
            <a:r>
              <a:rPr kumimoji="1" lang="en-US" altLang="ja-JP" dirty="0"/>
              <a:t>(1</a:t>
            </a:r>
            <a:r>
              <a:rPr kumimoji="1" lang="ja-JP" altLang="en-US" dirty="0"/>
              <a:t>つ目は</a:t>
            </a:r>
            <a:r>
              <a:rPr kumimoji="1" lang="en-US" altLang="ja-JP" dirty="0"/>
              <a:t>~</a:t>
            </a:r>
            <a:r>
              <a:rPr kumimoji="1" lang="ja-JP" altLang="en-US" dirty="0"/>
              <a:t>で</a:t>
            </a:r>
            <a:r>
              <a:rPr kumimoji="1" lang="en-US" altLang="ja-JP" dirty="0"/>
              <a:t>2</a:t>
            </a:r>
            <a:r>
              <a:rPr kumimoji="1" lang="ja-JP" altLang="en-US" dirty="0"/>
              <a:t>つ目は</a:t>
            </a:r>
            <a:r>
              <a:rPr kumimoji="1" lang="en-US" altLang="ja-JP" dirty="0"/>
              <a:t>~</a:t>
            </a:r>
            <a:r>
              <a:rPr kumimoji="1" lang="ja-JP" altLang="en-US" dirty="0"/>
              <a:t>です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40</a:t>
            </a:fld>
            <a:endParaRPr kumimoji="1" lang="ja-JP" altLang="en-US"/>
          </a:p>
        </p:txBody>
      </p:sp>
    </p:spTree>
    <p:extLst>
      <p:ext uri="{BB962C8B-B14F-4D97-AF65-F5344CB8AC3E}">
        <p14:creationId xmlns:p14="http://schemas.microsoft.com/office/powerpoint/2010/main" val="32597004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これは与えられた独立集合が</a:t>
            </a:r>
            <a:r>
              <a:rPr kumimoji="1" lang="en-US" altLang="ja-JP" dirty="0"/>
              <a:t>3-MIS</a:t>
            </a:r>
            <a:r>
              <a:rPr kumimoji="1" lang="ja-JP" altLang="en-US" dirty="0"/>
              <a:t>でないと仮定して矛盾を導きます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41</a:t>
            </a:fld>
            <a:endParaRPr kumimoji="1" lang="ja-JP" altLang="en-US"/>
          </a:p>
        </p:txBody>
      </p:sp>
    </p:spTree>
    <p:extLst>
      <p:ext uri="{BB962C8B-B14F-4D97-AF65-F5344CB8AC3E}">
        <p14:creationId xmlns:p14="http://schemas.microsoft.com/office/powerpoint/2010/main" val="32514029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3-MIS</a:t>
            </a:r>
            <a:r>
              <a:rPr kumimoji="1" lang="ja-JP" altLang="en-US" dirty="0"/>
              <a:t>でないならば</a:t>
            </a:r>
            <a:r>
              <a:rPr kumimoji="1" lang="en-US" altLang="ja-JP" dirty="0"/>
              <a:t>3</a:t>
            </a:r>
            <a:r>
              <a:rPr kumimoji="1" lang="ja-JP" altLang="en-US" dirty="0"/>
              <a:t>頂点取り除いて</a:t>
            </a:r>
            <a:r>
              <a:rPr kumimoji="1" lang="en-US" altLang="ja-JP" dirty="0"/>
              <a:t>4</a:t>
            </a:r>
            <a:r>
              <a:rPr kumimoji="1" lang="ja-JP" altLang="en-US" dirty="0"/>
              <a:t>つ以上の頂点追加できるのですが</a:t>
            </a:r>
            <a:endParaRPr kumimoji="1" lang="en-US" altLang="ja-JP" dirty="0"/>
          </a:p>
          <a:p>
            <a:r>
              <a:rPr kumimoji="1" lang="en-US" altLang="ja-JP" dirty="0"/>
              <a:t>A12B12</a:t>
            </a:r>
            <a:r>
              <a:rPr kumimoji="1" lang="ja-JP" altLang="en-US" dirty="0"/>
              <a:t>がそれぞれクリークなのでそれぞれから</a:t>
            </a:r>
            <a:r>
              <a:rPr kumimoji="1" lang="en-US" altLang="ja-JP" dirty="0"/>
              <a:t>1</a:t>
            </a:r>
            <a:r>
              <a:rPr kumimoji="1" lang="ja-JP" altLang="en-US" dirty="0"/>
              <a:t>つずつの</a:t>
            </a:r>
            <a:r>
              <a:rPr kumimoji="1" lang="en-US" altLang="ja-JP" dirty="0"/>
              <a:t>4</a:t>
            </a:r>
            <a:r>
              <a:rPr kumimoji="1" lang="ja-JP" altLang="en-US" dirty="0"/>
              <a:t>頂点を追加するのが限界となります</a:t>
            </a:r>
            <a:r>
              <a:rPr kumimoji="1" lang="en-US" altLang="ja-JP" dirty="0"/>
              <a:t>.</a:t>
            </a:r>
          </a:p>
          <a:p>
            <a:r>
              <a:rPr kumimoji="1" lang="ja-JP" altLang="en-US" dirty="0"/>
              <a:t>そのためには取り除く</a:t>
            </a:r>
            <a:r>
              <a:rPr kumimoji="1" lang="en-US" altLang="ja-JP" dirty="0"/>
              <a:t>3</a:t>
            </a:r>
            <a:r>
              <a:rPr kumimoji="1" lang="ja-JP" altLang="en-US" dirty="0"/>
              <a:t>頂点は</a:t>
            </a:r>
            <a:r>
              <a:rPr kumimoji="1" lang="en-US" altLang="ja-JP" dirty="0"/>
              <a:t>s</a:t>
            </a:r>
            <a:r>
              <a:rPr kumimoji="1" lang="ja-JP" altLang="en-US" dirty="0"/>
              <a:t>と</a:t>
            </a:r>
            <a:r>
              <a:rPr kumimoji="1" lang="en-US" altLang="ja-JP" dirty="0"/>
              <a:t>,C1</a:t>
            </a:r>
            <a:r>
              <a:rPr kumimoji="1" lang="ja-JP" altLang="en-US" dirty="0"/>
              <a:t>から</a:t>
            </a:r>
            <a:r>
              <a:rPr kumimoji="1" lang="en-US" altLang="ja-JP" dirty="0"/>
              <a:t>1</a:t>
            </a:r>
            <a:r>
              <a:rPr kumimoji="1" lang="ja-JP" altLang="en-US" dirty="0"/>
              <a:t>つ</a:t>
            </a:r>
            <a:r>
              <a:rPr kumimoji="1" lang="en-US" altLang="ja-JP" dirty="0"/>
              <a:t>C2</a:t>
            </a:r>
            <a:r>
              <a:rPr kumimoji="1" lang="ja-JP" altLang="en-US" dirty="0"/>
              <a:t>から</a:t>
            </a:r>
            <a:r>
              <a:rPr kumimoji="1" lang="en-US" altLang="ja-JP" dirty="0"/>
              <a:t>1</a:t>
            </a:r>
            <a:r>
              <a:rPr kumimoji="1" lang="ja-JP" altLang="en-US" dirty="0"/>
              <a:t>つ選ぶ必要があります</a:t>
            </a:r>
            <a:r>
              <a:rPr kumimoji="1" lang="en-US" altLang="ja-JP" dirty="0"/>
              <a:t>.</a:t>
            </a:r>
            <a:endParaRPr kumimoji="1" lang="ja-JP" altLang="en-US" dirty="0"/>
          </a:p>
          <a:p>
            <a:r>
              <a:rPr kumimoji="1" lang="en-US" altLang="ja-JP" dirty="0"/>
              <a:t>s,c1i,c2j</a:t>
            </a:r>
            <a:r>
              <a:rPr kumimoji="1" lang="ja-JP" altLang="en-US" dirty="0"/>
              <a:t>を取り除いたとします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42</a:t>
            </a:fld>
            <a:endParaRPr kumimoji="1" lang="ja-JP" altLang="en-US"/>
          </a:p>
        </p:txBody>
      </p:sp>
    </p:spTree>
    <p:extLst>
      <p:ext uri="{BB962C8B-B14F-4D97-AF65-F5344CB8AC3E}">
        <p14:creationId xmlns:p14="http://schemas.microsoft.com/office/powerpoint/2010/main" val="2380577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ja-JP" altLang="en-US" dirty="0"/>
                  <a:t>このとき</a:t>
                </a:r>
                <a:r>
                  <a:rPr kumimoji="1" lang="en-US" altLang="ja-JP" dirty="0"/>
                  <a:t>,a1i,a2j,b1i,b2j</a:t>
                </a:r>
                <a:r>
                  <a:rPr kumimoji="1" lang="ja-JP" altLang="en-US" dirty="0"/>
                  <a:t>が追加できる可能性があります</a:t>
                </a:r>
                <a:r>
                  <a:rPr kumimoji="1" lang="en-US" altLang="ja-JP" dirty="0"/>
                  <a:t>.</a:t>
                </a:r>
              </a:p>
              <a:p>
                <a:pPr defTabSz="966155">
                  <a:defRPr/>
                </a:pPr>
                <a:r>
                  <a:rPr kumimoji="1" lang="en-US" altLang="ja-JP" dirty="0"/>
                  <a:t>a1i</a:t>
                </a:r>
                <a:r>
                  <a:rPr kumimoji="1" lang="ja-JP" altLang="en-US" dirty="0"/>
                  <a:t>と</a:t>
                </a:r>
                <a:r>
                  <a:rPr kumimoji="1" lang="en-US" altLang="ja-JP" dirty="0"/>
                  <a:t>a2j</a:t>
                </a:r>
                <a:r>
                  <a:rPr kumimoji="1" lang="ja-JP" altLang="en-US" dirty="0"/>
                  <a:t>が両方追加できるのは</a:t>
                </a:r>
                <a:r>
                  <a:rPr kumimoji="1" lang="en-US" altLang="ja-JP" dirty="0" err="1"/>
                  <a:t>xi,j</a:t>
                </a:r>
                <a:r>
                  <a:rPr kumimoji="1" lang="en-US" altLang="ja-JP" dirty="0"/>
                  <a:t>=1</a:t>
                </a:r>
                <a:r>
                  <a:rPr kumimoji="1" lang="ja-JP" altLang="en-US" dirty="0"/>
                  <a:t>のときのみ</a:t>
                </a:r>
                <a:r>
                  <a:rPr kumimoji="1" lang="en-US" altLang="ja-JP" dirty="0"/>
                  <a:t>, b1i</a:t>
                </a:r>
                <a:r>
                  <a:rPr kumimoji="1" lang="ja-JP" altLang="en-US" dirty="0"/>
                  <a:t>と</a:t>
                </a:r>
                <a:r>
                  <a:rPr kumimoji="1" lang="en-US" altLang="ja-JP" dirty="0"/>
                  <a:t>b2j</a:t>
                </a:r>
                <a:r>
                  <a:rPr kumimoji="1" lang="ja-JP" altLang="en-US" dirty="0"/>
                  <a:t>が両方追加できるのは</a:t>
                </a:r>
                <a:r>
                  <a:rPr kumimoji="1" lang="en-US" altLang="ja-JP" dirty="0" err="1"/>
                  <a:t>yi,j</a:t>
                </a:r>
                <a:r>
                  <a:rPr kumimoji="1" lang="en-US" altLang="ja-JP" dirty="0"/>
                  <a:t>=1</a:t>
                </a:r>
                <a:r>
                  <a:rPr kumimoji="1" lang="ja-JP" altLang="en-US" dirty="0"/>
                  <a:t>のときのみですが</a:t>
                </a:r>
                <a:endParaRPr kumimoji="1" lang="en-US" altLang="ja-JP" dirty="0"/>
              </a:p>
              <a:p>
                <a:pPr defTabSz="966155">
                  <a:defRPr/>
                </a:pPr>
                <a:r>
                  <a:rPr kumimoji="1" lang="ja-JP" altLang="en-US" dirty="0"/>
                  <a:t>これは</a:t>
                </a:r>
                <a14:m>
                  <m:oMath xmlns:m="http://schemas.openxmlformats.org/officeDocument/2006/math">
                    <m:sSub>
                      <m:sSubPr>
                        <m:ctrlPr>
                          <a:rPr lang="en-US" altLang="ja-JP" sz="1300" i="1">
                            <a:latin typeface="Cambria Math" panose="02040503050406030204" pitchFamily="18" charset="0"/>
                          </a:rPr>
                        </m:ctrlPr>
                      </m:sSubPr>
                      <m:e>
                        <m:r>
                          <m:rPr>
                            <m:nor/>
                          </m:rPr>
                          <a:rPr lang="en-US" altLang="ja-JP" sz="1300">
                            <a:latin typeface="Cambria Math" panose="02040503050406030204" pitchFamily="18" charset="0"/>
                          </a:rPr>
                          <m:t>DISJ</m:t>
                        </m:r>
                      </m:e>
                      <m:sub>
                        <m:r>
                          <a:rPr lang="en-US" altLang="ja-JP" sz="1300" i="1">
                            <a:latin typeface="Cambria Math" panose="02040503050406030204" pitchFamily="18" charset="0"/>
                          </a:rPr>
                          <m:t>𝑁</m:t>
                        </m:r>
                        <m:r>
                          <a:rPr lang="en-US" altLang="ja-JP" sz="1300" i="1">
                            <a:latin typeface="Cambria Math" panose="02040503050406030204" pitchFamily="18" charset="0"/>
                            <a:ea typeface="Cambria Math" panose="02040503050406030204" pitchFamily="18" charset="0"/>
                          </a:rPr>
                          <m:t>×</m:t>
                        </m:r>
                        <m:r>
                          <a:rPr lang="en-US" altLang="ja-JP" sz="1300" i="1">
                            <a:latin typeface="Cambria Math" panose="02040503050406030204" pitchFamily="18" charset="0"/>
                            <a:ea typeface="Cambria Math" panose="02040503050406030204" pitchFamily="18" charset="0"/>
                          </a:rPr>
                          <m:t>𝑁</m:t>
                        </m:r>
                      </m:sub>
                    </m:sSub>
                    <m:d>
                      <m:dPr>
                        <m:ctrlPr>
                          <a:rPr lang="en-US" altLang="ja-JP" sz="1300" i="1">
                            <a:latin typeface="Cambria Math" panose="02040503050406030204" pitchFamily="18" charset="0"/>
                          </a:rPr>
                        </m:ctrlPr>
                      </m:dPr>
                      <m:e>
                        <m:r>
                          <a:rPr lang="en-US" altLang="ja-JP" sz="1300" i="1">
                            <a:latin typeface="Cambria Math" panose="02040503050406030204" pitchFamily="18" charset="0"/>
                          </a:rPr>
                          <m:t>𝑥</m:t>
                        </m:r>
                        <m:r>
                          <a:rPr lang="en-US" altLang="ja-JP" sz="1300" i="1">
                            <a:latin typeface="Cambria Math" panose="02040503050406030204" pitchFamily="18" charset="0"/>
                          </a:rPr>
                          <m:t>,</m:t>
                        </m:r>
                        <m:r>
                          <a:rPr lang="en-US" altLang="ja-JP" sz="1300" i="1">
                            <a:latin typeface="Cambria Math" panose="02040503050406030204" pitchFamily="18" charset="0"/>
                          </a:rPr>
                          <m:t>𝑦</m:t>
                        </m:r>
                      </m:e>
                    </m:d>
                    <m:r>
                      <a:rPr lang="en-US" altLang="ja-JP" sz="1300" i="1">
                        <a:latin typeface="Cambria Math" panose="02040503050406030204" pitchFamily="18" charset="0"/>
                      </a:rPr>
                      <m:t>=0</m:t>
                    </m:r>
                  </m:oMath>
                </a14:m>
                <a:r>
                  <a:rPr lang="ja-JP" altLang="en-US" dirty="0"/>
                  <a:t>に矛盾します</a:t>
                </a:r>
                <a:endParaRPr lang="en-US" altLang="ja-JP" dirty="0"/>
              </a:p>
              <a:p>
                <a:pPr defTabSz="966155">
                  <a:defRPr/>
                </a:pPr>
                <a:endParaRPr kumimoji="1" lang="en-US" altLang="ja-JP" dirty="0"/>
              </a:p>
              <a:p>
                <a:pPr defTabSz="966155">
                  <a:defRPr/>
                </a:pPr>
                <a:r>
                  <a:rPr kumimoji="1" lang="ja-JP" altLang="en-US" dirty="0"/>
                  <a:t>以上から</a:t>
                </a:r>
                <a:r>
                  <a:rPr kumimoji="1" lang="en-US" altLang="ja-JP" dirty="0"/>
                  <a:t>,</a:t>
                </a:r>
                <a:r>
                  <a:rPr lang="ja-JP" altLang="en-US" dirty="0"/>
                  <a:t>構成したグラフが</a:t>
                </a:r>
                <a:r>
                  <a:rPr lang="en-US" altLang="ja-JP" dirty="0"/>
                  <a:t>,</a:t>
                </a:r>
                <a:r>
                  <a:rPr lang="ja-JP" altLang="en-US" dirty="0"/>
                  <a:t> 「</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のときかつそのときのみグラフ中に与えられている独立集合が</a:t>
                </a:r>
                <a:r>
                  <a:rPr lang="en-US" altLang="ja-JP" dirty="0"/>
                  <a:t>3-MIS</a:t>
                </a:r>
                <a:r>
                  <a:rPr lang="ja-JP" altLang="en-US" dirty="0"/>
                  <a:t>でない」</a:t>
                </a:r>
                <a:br>
                  <a:rPr lang="en-US" altLang="ja-JP" dirty="0"/>
                </a:br>
                <a:r>
                  <a:rPr lang="ja-JP" altLang="en-US" dirty="0"/>
                  <a:t>という特性を持つことを示せました</a:t>
                </a:r>
                <a:r>
                  <a:rPr lang="en-US" altLang="ja-JP" dirty="0"/>
                  <a:t>.</a:t>
                </a:r>
                <a:endParaRPr kumimoji="1" lang="en-US" altLang="ja-JP" dirty="0"/>
              </a:p>
            </p:txBody>
          </p:sp>
        </mc:Choice>
        <mc:Fallback xmlns="">
          <p:sp>
            <p:nvSpPr>
              <p:cNvPr id="3" name="ノート プレースホルダー 2"/>
              <p:cNvSpPr>
                <a:spLocks noGrp="1"/>
              </p:cNvSpPr>
              <p:nvPr>
                <p:ph type="body" idx="1"/>
              </p:nvPr>
            </p:nvSpPr>
            <p:spPr/>
            <p:txBody>
              <a:bodyPr/>
              <a:lstStyle/>
              <a:p>
                <a:r>
                  <a:rPr kumimoji="1" lang="en-US" altLang="ja-JP" dirty="0"/>
                  <a:t>a1i,a2j,b1i,b2j</a:t>
                </a:r>
                <a:r>
                  <a:rPr kumimoji="1" lang="ja-JP" altLang="en-US" dirty="0"/>
                  <a:t>が追加できる可能性があります</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a1i</a:t>
                </a:r>
                <a:r>
                  <a:rPr kumimoji="1" lang="ja-JP" altLang="en-US" dirty="0"/>
                  <a:t>と</a:t>
                </a:r>
                <a:r>
                  <a:rPr kumimoji="1" lang="en-US" altLang="ja-JP" dirty="0"/>
                  <a:t>a2j</a:t>
                </a:r>
                <a:r>
                  <a:rPr kumimoji="1" lang="ja-JP" altLang="en-US" dirty="0"/>
                  <a:t>が両方追加できるのは</a:t>
                </a:r>
                <a:r>
                  <a:rPr kumimoji="1" lang="en-US" altLang="ja-JP" dirty="0" err="1"/>
                  <a:t>xi,j</a:t>
                </a:r>
                <a:r>
                  <a:rPr kumimoji="1" lang="en-US" altLang="ja-JP" dirty="0"/>
                  <a:t>=1</a:t>
                </a:r>
                <a:r>
                  <a:rPr kumimoji="1" lang="ja-JP" altLang="en-US" dirty="0"/>
                  <a:t>のときのみ</a:t>
                </a:r>
                <a:r>
                  <a:rPr kumimoji="1" lang="en-US" altLang="ja-JP" dirty="0"/>
                  <a:t>, b1i</a:t>
                </a:r>
                <a:r>
                  <a:rPr kumimoji="1" lang="ja-JP" altLang="en-US" dirty="0"/>
                  <a:t>と</a:t>
                </a:r>
                <a:r>
                  <a:rPr kumimoji="1" lang="en-US" altLang="ja-JP" dirty="0"/>
                  <a:t>b2j</a:t>
                </a:r>
                <a:r>
                  <a:rPr kumimoji="1" lang="ja-JP" altLang="en-US" dirty="0"/>
                  <a:t>が両方追加できるのは</a:t>
                </a:r>
                <a:r>
                  <a:rPr kumimoji="1" lang="en-US" altLang="ja-JP" dirty="0" err="1"/>
                  <a:t>yi,j</a:t>
                </a:r>
                <a:r>
                  <a:rPr kumimoji="1" lang="en-US" altLang="ja-JP" dirty="0"/>
                  <a:t>=1</a:t>
                </a:r>
                <a:r>
                  <a:rPr kumimoji="1" lang="ja-JP" altLang="en-US" dirty="0"/>
                  <a:t>のときのみですが</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a:t>
                </a:r>
                <a:r>
                  <a:rPr lang="en-US" altLang="ja-JP" sz="1200" i="0">
                    <a:latin typeface="Cambria Math" panose="02040503050406030204" pitchFamily="18" charset="0"/>
                  </a:rPr>
                  <a:t>〖"DISJ" 〗_(𝑁</a:t>
                </a:r>
                <a:r>
                  <a:rPr lang="en-US" altLang="ja-JP" sz="1200" i="0">
                    <a:latin typeface="Cambria Math" panose="02040503050406030204" pitchFamily="18" charset="0"/>
                    <a:ea typeface="Cambria Math" panose="02040503050406030204" pitchFamily="18" charset="0"/>
                  </a:rPr>
                  <a:t>×𝑁) </a:t>
                </a:r>
                <a:r>
                  <a:rPr lang="en-US" altLang="ja-JP" sz="1200" i="0">
                    <a:latin typeface="Cambria Math" panose="02040503050406030204" pitchFamily="18" charset="0"/>
                  </a:rPr>
                  <a:t>(𝑥,𝑦)=0</a:t>
                </a:r>
                <a:r>
                  <a:rPr lang="ja-JP" altLang="en-US" dirty="0"/>
                  <a:t>に矛盾します</a:t>
                </a:r>
                <a:endParaRPr kumimoji="1"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43</a:t>
            </a:fld>
            <a:endParaRPr kumimoji="1" lang="ja-JP" altLang="en-US"/>
          </a:p>
        </p:txBody>
      </p:sp>
    </p:spTree>
    <p:extLst>
      <p:ext uri="{BB962C8B-B14F-4D97-AF65-F5344CB8AC3E}">
        <p14:creationId xmlns:p14="http://schemas.microsoft.com/office/powerpoint/2010/main" val="35067193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ja-JP" altLang="en-US" dirty="0"/>
                  <a:t>今回構成した下界グラフは</a:t>
                </a:r>
                <a:r>
                  <a:rPr kumimoji="1" lang="en-US" altLang="ja-JP" dirty="0"/>
                  <a:t>N×N</a:t>
                </a:r>
                <a:r>
                  <a:rPr kumimoji="1" lang="ja-JP" altLang="en-US" dirty="0"/>
                  <a:t>ビットの</a:t>
                </a:r>
                <a:r>
                  <a:rPr kumimoji="1" lang="en-US" altLang="ja-JP" dirty="0"/>
                  <a:t>~</a:t>
                </a:r>
                <a:r>
                  <a:rPr kumimoji="1" lang="ja-JP" altLang="en-US" dirty="0"/>
                  <a:t>であることがわかります</a:t>
                </a:r>
                <a:r>
                  <a:rPr kumimoji="1" lang="en-US" altLang="ja-JP" dirty="0"/>
                  <a:t>.</a:t>
                </a:r>
              </a:p>
              <a:p>
                <a:pPr defTabSz="966155">
                  <a:defRPr/>
                </a:pPr>
                <a:r>
                  <a:rPr kumimoji="1" lang="ja-JP" altLang="en-US" dirty="0"/>
                  <a:t>この事実と先ほどの補題から</a:t>
                </a:r>
                <a:r>
                  <a:rPr kumimoji="1" lang="en-US" altLang="ja-JP" dirty="0"/>
                  <a:t>~</a:t>
                </a:r>
                <a:r>
                  <a:rPr kumimoji="1" lang="ja-JP" altLang="en-US" dirty="0"/>
                  <a:t>持つことが示せ</a:t>
                </a:r>
                <a:r>
                  <a:rPr kumimoji="1" lang="en-US" altLang="ja-JP" dirty="0"/>
                  <a:t>,</a:t>
                </a:r>
              </a:p>
              <a:p>
                <a:pPr defTabSz="966155">
                  <a:defRPr/>
                </a:pPr>
                <a:r>
                  <a:rPr kumimoji="1" lang="ja-JP" altLang="en-US" dirty="0"/>
                  <a:t>今回の構成では</a:t>
                </a:r>
                <a:r>
                  <a:rPr kumimoji="1" lang="en-US" altLang="ja-JP" dirty="0"/>
                  <a:t>N=Ω(n)</a:t>
                </a:r>
                <a:r>
                  <a:rPr kumimoji="1" lang="ja-JP" altLang="en-US" dirty="0"/>
                  <a:t>なので</a:t>
                </a:r>
                <a:r>
                  <a:rPr kumimoji="1" lang="en-US" altLang="ja-JP" dirty="0"/>
                  <a:t>~</a:t>
                </a:r>
                <a:r>
                  <a:rPr kumimoji="1" lang="ja-JP" altLang="en-US" dirty="0"/>
                  <a:t>の下界を得ることができます</a:t>
                </a:r>
                <a:r>
                  <a:rPr kumimoji="1" lang="en-US" altLang="ja-JP" dirty="0"/>
                  <a:t>.</a:t>
                </a:r>
                <a:endParaRPr kumimoji="1" lang="ja-JP" altLang="en-US" dirty="0"/>
              </a:p>
              <a:p>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a:t>~. </a:t>
                </a:r>
                <a:r>
                  <a:rPr kumimoji="1" lang="ja-JP" altLang="en-US" dirty="0"/>
                  <a:t>このアルゴリズムを動かすと</a:t>
                </a:r>
                <a:r>
                  <a:rPr kumimoji="1" lang="en-US" altLang="ja-JP" dirty="0"/>
                  <a:t>,</a:t>
                </a:r>
                <a:r>
                  <a:rPr kumimoji="1" lang="ja-JP" altLang="en-US" dirty="0"/>
                  <a:t>アリスとボブは</a:t>
                </a:r>
                <a:r>
                  <a:rPr kumimoji="1" lang="en-US" altLang="ja-JP" dirty="0"/>
                  <a:t>1</a:t>
                </a:r>
                <a:r>
                  <a:rPr kumimoji="1" lang="ja-JP" altLang="en-US" dirty="0"/>
                  <a:t>ラウンドで多くとも</a:t>
                </a:r>
                <a:r>
                  <a:rPr kumimoji="1" lang="en-US" altLang="ja-JP" dirty="0"/>
                  <a:t>O(|</a:t>
                </a:r>
                <a:r>
                  <a:rPr kumimoji="1" lang="en-US" altLang="ja-JP" dirty="0" err="1"/>
                  <a:t>C|b</a:t>
                </a:r>
                <a:r>
                  <a:rPr kumimoji="1" lang="en-US" altLang="ja-JP" dirty="0"/>
                  <a:t>)</a:t>
                </a:r>
                <a:r>
                  <a:rPr kumimoji="1" lang="ja-JP" altLang="en-US" dirty="0"/>
                  <a:t>ビット通信するので</a:t>
                </a:r>
                <a:r>
                  <a:rPr kumimoji="1" lang="en-US" altLang="ja-JP" dirty="0"/>
                  <a:t>,r</a:t>
                </a:r>
                <a:r>
                  <a:rPr kumimoji="1" lang="ja-JP" altLang="en-US" dirty="0"/>
                  <a:t>ラウンドで多くとも</a:t>
                </a:r>
                <a:r>
                  <a:rPr lang="en-US" altLang="ja-JP" b="0" i="0">
                    <a:latin typeface="Cambria Math" panose="02040503050406030204" pitchFamily="18" charset="0"/>
                  </a:rPr>
                  <a:t>𝑂(𝑟</a:t>
                </a:r>
                <a:r>
                  <a:rPr lang="en-US" altLang="ja-JP" b="0" i="0">
                    <a:latin typeface="Cambria Math" panose="02040503050406030204" pitchFamily="18" charset="0"/>
                    <a:ea typeface="Cambria Math" panose="02040503050406030204" pitchFamily="18" charset="0"/>
                  </a:rPr>
                  <a:t>∙|𝐶|∙𝑏</a:t>
                </a:r>
                <a:r>
                  <a:rPr lang="en-US" altLang="ja-JP" b="0" i="0">
                    <a:latin typeface="Cambria Math" panose="02040503050406030204" pitchFamily="18" charset="0"/>
                  </a:rPr>
                  <a:t>)</a:t>
                </a:r>
                <a:r>
                  <a:rPr lang="ja-JP" altLang="en-US" dirty="0"/>
                  <a:t>ビット通信します</a:t>
                </a:r>
                <a:r>
                  <a:rPr lang="en-US" altLang="ja-JP" dirty="0"/>
                  <a:t>.</a:t>
                </a:r>
              </a:p>
              <a:p>
                <a:r>
                  <a:rPr kumimoji="1" lang="en-US" altLang="ja-JP" dirty="0"/>
                  <a:t>~.</a:t>
                </a:r>
              </a:p>
              <a:p>
                <a:r>
                  <a:rPr kumimoji="1" lang="en-US" altLang="ja-JP" dirty="0"/>
                  <a:t>~.</a:t>
                </a:r>
              </a:p>
              <a:p>
                <a:r>
                  <a:rPr kumimoji="1" lang="en-US" altLang="ja-JP" dirty="0"/>
                  <a:t>~.</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44</a:t>
            </a:fld>
            <a:endParaRPr kumimoji="1" lang="ja-JP" altLang="en-US"/>
          </a:p>
        </p:txBody>
      </p:sp>
    </p:spTree>
    <p:extLst>
      <p:ext uri="{BB962C8B-B14F-4D97-AF65-F5344CB8AC3E}">
        <p14:creationId xmlns:p14="http://schemas.microsoft.com/office/powerpoint/2010/main" val="21703644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時間の都合上</a:t>
            </a:r>
            <a:r>
              <a:rPr kumimoji="1" lang="en-US" altLang="ja-JP" dirty="0"/>
              <a:t>,</a:t>
            </a:r>
            <a:r>
              <a:rPr kumimoji="1" lang="ja-JP" altLang="en-US" dirty="0"/>
              <a:t>ここからは</a:t>
            </a:r>
            <a:r>
              <a:rPr kumimoji="1" lang="en-US" altLang="ja-JP" dirty="0"/>
              <a:t>3</a:t>
            </a:r>
            <a:r>
              <a:rPr kumimoji="1" lang="ja-JP" altLang="en-US" dirty="0"/>
              <a:t>つ目の結果について話を進めます</a:t>
            </a:r>
            <a:r>
              <a:rPr kumimoji="1" lang="en-US" altLang="ja-JP" dirty="0"/>
              <a:t>.</a:t>
            </a:r>
          </a:p>
          <a:p>
            <a:endParaRPr kumimoji="1" lang="en-US" altLang="ja-JP" dirty="0"/>
          </a:p>
          <a:p>
            <a:r>
              <a:rPr kumimoji="1" lang="en-US" altLang="ja-JP" dirty="0"/>
              <a:t>2</a:t>
            </a:r>
            <a:r>
              <a:rPr kumimoji="1" lang="ja-JP" altLang="en-US" dirty="0"/>
              <a:t>から</a:t>
            </a:r>
            <a:r>
              <a:rPr kumimoji="1" lang="en-US" altLang="ja-JP" dirty="0"/>
              <a:t>4</a:t>
            </a:r>
            <a:r>
              <a:rPr kumimoji="1" lang="ja-JP" altLang="en-US" dirty="0"/>
              <a:t>番目の下界の</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45</a:t>
            </a:fld>
            <a:endParaRPr kumimoji="1" lang="ja-JP" altLang="en-US"/>
          </a:p>
        </p:txBody>
      </p:sp>
    </p:spTree>
    <p:extLst>
      <p:ext uri="{BB962C8B-B14F-4D97-AF65-F5344CB8AC3E}">
        <p14:creationId xmlns:p14="http://schemas.microsoft.com/office/powerpoint/2010/main" val="20425843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a:t>
            </a:r>
            <a:r>
              <a:rPr kumimoji="1" lang="en-US" altLang="ja-JP" dirty="0"/>
              <a:t>,</a:t>
            </a:r>
            <a:r>
              <a:rPr kumimoji="1" lang="ja-JP" altLang="en-US" dirty="0"/>
              <a:t>以下の</a:t>
            </a:r>
            <a:r>
              <a:rPr kumimoji="1" lang="en-US" altLang="ja-JP" dirty="0"/>
              <a:t>4</a:t>
            </a:r>
            <a:r>
              <a:rPr kumimoji="1" lang="ja-JP" altLang="en-US" dirty="0"/>
              <a:t>つの結果が成立することを示しました</a:t>
            </a:r>
            <a:r>
              <a:rPr kumimoji="1" lang="en-US" altLang="ja-JP" dirty="0"/>
              <a:t>.</a:t>
            </a:r>
          </a:p>
          <a:p>
            <a:r>
              <a:rPr kumimoji="1" lang="en-US" altLang="ja-JP" dirty="0"/>
              <a:t>4</a:t>
            </a:r>
            <a:r>
              <a:rPr kumimoji="1" lang="ja-JP" altLang="en-US" dirty="0"/>
              <a:t>つとものべる</a:t>
            </a:r>
            <a:endParaRPr kumimoji="1" lang="en-US" altLang="ja-JP"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46</a:t>
            </a:fld>
            <a:endParaRPr kumimoji="1" lang="ja-JP" altLang="en-US"/>
          </a:p>
        </p:txBody>
      </p:sp>
    </p:spTree>
    <p:extLst>
      <p:ext uri="{BB962C8B-B14F-4D97-AF65-F5344CB8AC3E}">
        <p14:creationId xmlns:p14="http://schemas.microsoft.com/office/powerpoint/2010/main" val="42345748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時間の都合上</a:t>
            </a:r>
            <a:r>
              <a:rPr kumimoji="1" lang="en-US" altLang="ja-JP" dirty="0"/>
              <a:t>,</a:t>
            </a:r>
            <a:r>
              <a:rPr kumimoji="1" lang="ja-JP" altLang="en-US" dirty="0"/>
              <a:t>ここからは</a:t>
            </a:r>
            <a:r>
              <a:rPr kumimoji="1" lang="en-US" altLang="ja-JP" dirty="0"/>
              <a:t>3</a:t>
            </a:r>
            <a:r>
              <a:rPr kumimoji="1" lang="ja-JP" altLang="en-US" dirty="0"/>
              <a:t>つ目の結果について話を進めます</a:t>
            </a:r>
            <a:r>
              <a:rPr kumimoji="1" lang="en-US" altLang="ja-JP" dirty="0"/>
              <a:t>.</a:t>
            </a:r>
          </a:p>
          <a:p>
            <a:endParaRPr kumimoji="1" lang="en-US" altLang="ja-JP" dirty="0"/>
          </a:p>
          <a:p>
            <a:r>
              <a:rPr kumimoji="1" lang="en-US" altLang="ja-JP" dirty="0"/>
              <a:t>2</a:t>
            </a:r>
            <a:r>
              <a:rPr kumimoji="1" lang="ja-JP" altLang="en-US" dirty="0"/>
              <a:t>から</a:t>
            </a:r>
            <a:r>
              <a:rPr kumimoji="1" lang="en-US" altLang="ja-JP" dirty="0"/>
              <a:t>4</a:t>
            </a:r>
            <a:r>
              <a:rPr kumimoji="1" lang="ja-JP" altLang="en-US" dirty="0"/>
              <a:t>番目の下界の</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47</a:t>
            </a:fld>
            <a:endParaRPr kumimoji="1" lang="ja-JP" altLang="en-US"/>
          </a:p>
        </p:txBody>
      </p:sp>
    </p:spTree>
    <p:extLst>
      <p:ext uri="{BB962C8B-B14F-4D97-AF65-F5344CB8AC3E}">
        <p14:creationId xmlns:p14="http://schemas.microsoft.com/office/powerpoint/2010/main" val="22592065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構成した下界グラフ上の</a:t>
            </a:r>
            <a:r>
              <a:rPr kumimoji="1" lang="en-US" altLang="ja-JP" dirty="0"/>
              <a:t>~.</a:t>
            </a:r>
          </a:p>
          <a:p>
            <a:endParaRPr kumimoji="1" lang="en-US" altLang="ja-JP" dirty="0"/>
          </a:p>
          <a:p>
            <a:r>
              <a:rPr kumimoji="1" lang="ja-JP" altLang="en-US" dirty="0"/>
              <a:t>従って</a:t>
            </a:r>
            <a:r>
              <a:rPr kumimoji="1" lang="en-US" altLang="ja-JP" dirty="0"/>
              <a:t>,</a:t>
            </a:r>
            <a:r>
              <a:rPr kumimoji="1" lang="ja-JP" altLang="en-US" dirty="0"/>
              <a:t>構成した下界グラフが特性を満たしていることを示すことができれば</a:t>
            </a:r>
            <a:endParaRPr kumimoji="1" lang="en-US" altLang="ja-JP" dirty="0"/>
          </a:p>
          <a:p>
            <a:r>
              <a:rPr kumimoji="1" lang="ja-JP" altLang="en-US" dirty="0"/>
              <a:t>その特性に関する問題の下界を導くことができます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48</a:t>
            </a:fld>
            <a:endParaRPr kumimoji="1" lang="ja-JP" altLang="en-US"/>
          </a:p>
        </p:txBody>
      </p:sp>
    </p:spTree>
    <p:extLst>
      <p:ext uri="{BB962C8B-B14F-4D97-AF65-F5344CB8AC3E}">
        <p14:creationId xmlns:p14="http://schemas.microsoft.com/office/powerpoint/2010/main" val="34647181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通信ビット数とラウンド複雑性を結びつけるために</a:t>
            </a:r>
            <a:r>
              <a:rPr kumimoji="1" lang="en-US" altLang="ja-JP" dirty="0"/>
              <a:t>,~</a:t>
            </a:r>
            <a:r>
              <a:rPr kumimoji="1" lang="ja-JP" altLang="en-US" dirty="0"/>
              <a:t>ことを考えます</a:t>
            </a:r>
            <a:r>
              <a:rPr kumimoji="1" lang="en-US" altLang="ja-JP" dirty="0"/>
              <a:t>.</a:t>
            </a:r>
          </a:p>
          <a:p>
            <a:r>
              <a:rPr kumimoji="1" lang="ja-JP" altLang="en-US" dirty="0"/>
              <a:t>このとき</a:t>
            </a:r>
            <a:r>
              <a:rPr kumimoji="1" lang="en-US" altLang="ja-JP" dirty="0"/>
              <a:t>,~</a:t>
            </a:r>
            <a:r>
              <a:rPr kumimoji="1" lang="ja-JP" altLang="en-US" dirty="0"/>
              <a:t>計算できるため</a:t>
            </a:r>
            <a:r>
              <a:rPr kumimoji="1" lang="en-US" altLang="ja-JP" dirty="0"/>
              <a:t>,</a:t>
            </a:r>
          </a:p>
          <a:p>
            <a:r>
              <a:rPr kumimoji="1" lang="en-US" altLang="ja-JP" dirty="0"/>
              <a:t>~</a:t>
            </a:r>
            <a:r>
              <a:rPr kumimoji="1" lang="ja-JP" altLang="en-US" dirty="0"/>
              <a:t>を互いにやり取りすれば</a:t>
            </a:r>
            <a:r>
              <a:rPr kumimoji="1" lang="en-US" altLang="ja-JP" dirty="0"/>
              <a:t>~.</a:t>
            </a:r>
          </a:p>
          <a:p>
            <a:r>
              <a:rPr kumimoji="1" lang="en-US" altLang="ja-JP" dirty="0"/>
              <a:t>3-MIS</a:t>
            </a:r>
            <a:r>
              <a:rPr kumimoji="1" lang="ja-JP" altLang="en-US" dirty="0"/>
              <a:t>検証問題で構成したグラフのカット辺のサイズは</a:t>
            </a:r>
            <a:r>
              <a:rPr kumimoji="1" lang="en-US" altLang="ja-JP" dirty="0"/>
              <a:t>4N</a:t>
            </a:r>
            <a:r>
              <a:rPr kumimoji="1" lang="ja-JP" altLang="en-US" dirty="0"/>
              <a:t>であることがわかります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49</a:t>
            </a:fld>
            <a:endParaRPr kumimoji="1" lang="ja-JP" altLang="en-US"/>
          </a:p>
        </p:txBody>
      </p:sp>
    </p:spTree>
    <p:extLst>
      <p:ext uri="{BB962C8B-B14F-4D97-AF65-F5344CB8AC3E}">
        <p14:creationId xmlns:p14="http://schemas.microsoft.com/office/powerpoint/2010/main" val="62125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66155">
              <a:defRPr/>
            </a:pPr>
            <a:r>
              <a:rPr kumimoji="1" lang="ja-JP" altLang="en-US" dirty="0"/>
              <a:t>独立点集合とは</a:t>
            </a:r>
            <a:r>
              <a:rPr kumimoji="1" lang="en-US" altLang="ja-JP" dirty="0"/>
              <a:t>~</a:t>
            </a:r>
            <a:r>
              <a:rPr kumimoji="1" lang="ja-JP" altLang="en-US" dirty="0"/>
              <a:t>で</a:t>
            </a:r>
            <a:r>
              <a:rPr kumimoji="1" lang="en-US" altLang="ja-JP" dirty="0"/>
              <a:t>,</a:t>
            </a:r>
            <a:r>
              <a:rPr kumimoji="1" lang="ja-JP" altLang="en-US" dirty="0"/>
              <a:t>最も頂点数が多い独立点集合をグラフから見つける問題を最大独立点集合問題といいます</a:t>
            </a:r>
            <a:r>
              <a:rPr kumimoji="1" lang="en-US" altLang="ja-JP" dirty="0"/>
              <a:t>. </a:t>
            </a:r>
          </a:p>
          <a:p>
            <a:pPr defTabSz="966155">
              <a:defRPr/>
            </a:pPr>
            <a:r>
              <a:rPr kumimoji="1" lang="en-US" altLang="ja-JP" dirty="0"/>
              <a:t>~</a:t>
            </a:r>
            <a:r>
              <a:rPr kumimoji="1" lang="ja-JP" altLang="en-US" dirty="0"/>
              <a:t>で</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5</a:t>
            </a:fld>
            <a:endParaRPr kumimoji="1" lang="ja-JP" altLang="en-US"/>
          </a:p>
        </p:txBody>
      </p:sp>
    </p:spTree>
    <p:extLst>
      <p:ext uri="{BB962C8B-B14F-4D97-AF65-F5344CB8AC3E}">
        <p14:creationId xmlns:p14="http://schemas.microsoft.com/office/powerpoint/2010/main" val="1560424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最大独立点集合問題は</a:t>
            </a:r>
            <a:r>
              <a:rPr kumimoji="1" lang="en-US" altLang="ja-JP" dirty="0"/>
              <a:t>NP</a:t>
            </a:r>
            <a:r>
              <a:rPr kumimoji="1" lang="ja-JP" altLang="en-US" dirty="0"/>
              <a:t>完全であり</a:t>
            </a:r>
            <a:r>
              <a:rPr kumimoji="1" lang="en-US" altLang="ja-JP" dirty="0"/>
              <a:t>,</a:t>
            </a:r>
            <a:r>
              <a:rPr kumimoji="1" lang="ja-JP" altLang="en-US" dirty="0"/>
              <a:t>分散グラフアルゴリズムにおいても多項式時間で解くことは絶望的です</a:t>
            </a:r>
            <a:r>
              <a:rPr kumimoji="1" lang="en-US" altLang="ja-JP" dirty="0"/>
              <a:t>.</a:t>
            </a:r>
          </a:p>
          <a:p>
            <a:r>
              <a:rPr kumimoji="1" lang="ja-JP" altLang="en-US" dirty="0"/>
              <a:t>そこで</a:t>
            </a:r>
            <a:r>
              <a:rPr kumimoji="1" lang="en-US" altLang="ja-JP" dirty="0"/>
              <a:t>,CONGEST</a:t>
            </a:r>
            <a:r>
              <a:rPr kumimoji="1" lang="ja-JP" altLang="en-US" dirty="0"/>
              <a:t>モデルにおいて</a:t>
            </a:r>
            <a:r>
              <a:rPr kumimoji="1" lang="en-US" altLang="ja-JP" dirty="0"/>
              <a:t>,</a:t>
            </a:r>
            <a:r>
              <a:rPr kumimoji="1" lang="ja-JP" altLang="en-US" dirty="0"/>
              <a:t>ローカル計算には指数時間かかることを許容し通信ラウンド数を少なくするというモチベーションの研究がされています</a:t>
            </a:r>
            <a:r>
              <a:rPr kumimoji="1" lang="en-US" altLang="ja-JP" dirty="0"/>
              <a:t>.</a:t>
            </a:r>
          </a:p>
          <a:p>
            <a:endParaRPr kumimoji="1" lang="en-US" altLang="ja-JP" dirty="0"/>
          </a:p>
          <a:p>
            <a:r>
              <a:rPr kumimoji="1" lang="ja-JP" altLang="en-US" dirty="0"/>
              <a:t>既知の結果といたしましては</a:t>
            </a:r>
            <a:r>
              <a:rPr kumimoji="1" lang="en-US" altLang="ja-JP" dirty="0"/>
              <a:t>,</a:t>
            </a:r>
            <a:r>
              <a:rPr kumimoji="1" lang="ja-JP" altLang="en-US" dirty="0"/>
              <a:t>このようなものがあります</a:t>
            </a:r>
            <a:r>
              <a:rPr kumimoji="1" lang="en-US" altLang="ja-JP" dirty="0"/>
              <a:t>.</a:t>
            </a:r>
          </a:p>
          <a:p>
            <a:r>
              <a:rPr kumimoji="1" lang="ja-JP" altLang="en-US" dirty="0"/>
              <a:t>定数近似だとしてもおおよそ</a:t>
            </a:r>
            <a:r>
              <a:rPr kumimoji="1" lang="en-US" altLang="ja-JP" dirty="0"/>
              <a:t>n^2</a:t>
            </a:r>
            <a:r>
              <a:rPr kumimoji="1" lang="ja-JP" altLang="en-US" dirty="0"/>
              <a:t>の下界を持ち</a:t>
            </a:r>
            <a:r>
              <a:rPr kumimoji="1" lang="en-US" altLang="ja-JP" dirty="0"/>
              <a:t>,</a:t>
            </a:r>
            <a:r>
              <a:rPr kumimoji="1" lang="ja-JP" altLang="en-US" dirty="0"/>
              <a:t>難しい問題であることがわかります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6</a:t>
            </a:fld>
            <a:endParaRPr kumimoji="1" lang="ja-JP" altLang="en-US"/>
          </a:p>
        </p:txBody>
      </p:sp>
    </p:spTree>
    <p:extLst>
      <p:ext uri="{BB962C8B-B14F-4D97-AF65-F5344CB8AC3E}">
        <p14:creationId xmlns:p14="http://schemas.microsoft.com/office/powerpoint/2010/main" val="2319985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しかし</a:t>
            </a:r>
            <a:r>
              <a:rPr kumimoji="1" lang="en-US" altLang="ja-JP" dirty="0"/>
              <a:t>,~</a:t>
            </a:r>
            <a:r>
              <a:rPr kumimoji="1" lang="ja-JP" altLang="en-US" dirty="0"/>
              <a:t>というのは</a:t>
            </a:r>
            <a:r>
              <a:rPr kumimoji="1" lang="en-US" altLang="ja-JP" dirty="0"/>
              <a:t>,~</a:t>
            </a:r>
            <a:r>
              <a:rPr kumimoji="1" lang="ja-JP" altLang="en-US" dirty="0"/>
              <a:t>仮定であるとは言えません</a:t>
            </a:r>
            <a:r>
              <a:rPr kumimoji="1" lang="en-US" altLang="ja-JP" dirty="0"/>
              <a:t>.</a:t>
            </a:r>
          </a:p>
          <a:p>
            <a:r>
              <a:rPr kumimoji="1" lang="ja-JP" altLang="en-US" dirty="0"/>
              <a:t>そこで</a:t>
            </a:r>
            <a:r>
              <a:rPr kumimoji="1" lang="en-US" altLang="ja-JP" dirty="0"/>
              <a:t>,</a:t>
            </a:r>
            <a:r>
              <a:rPr kumimoji="1" lang="ja-JP" altLang="en-US" dirty="0"/>
              <a:t>今回</a:t>
            </a:r>
            <a:r>
              <a:rPr kumimoji="1" lang="en-US" altLang="ja-JP" dirty="0"/>
              <a:t>,~</a:t>
            </a:r>
            <a:r>
              <a:rPr kumimoji="1" lang="ja-JP" altLang="en-US" dirty="0"/>
              <a:t>ました</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7</a:t>
            </a:fld>
            <a:endParaRPr kumimoji="1" lang="ja-JP" altLang="en-US"/>
          </a:p>
        </p:txBody>
      </p:sp>
    </p:spTree>
    <p:extLst>
      <p:ext uri="{BB962C8B-B14F-4D97-AF65-F5344CB8AC3E}">
        <p14:creationId xmlns:p14="http://schemas.microsoft.com/office/powerpoint/2010/main" val="214825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k-</a:t>
            </a:r>
            <a:r>
              <a:rPr kumimoji="1" lang="ja-JP" altLang="en-US" dirty="0"/>
              <a:t>極大独立点集合とは</a:t>
            </a:r>
            <a:r>
              <a:rPr kumimoji="1" lang="en-US" altLang="ja-JP" dirty="0"/>
              <a:t>,</a:t>
            </a:r>
            <a:r>
              <a:rPr kumimoji="1" lang="ja-JP" altLang="en-US" dirty="0"/>
              <a:t>独立点集合のうち</a:t>
            </a:r>
            <a:r>
              <a:rPr kumimoji="1" lang="en-US" altLang="ja-JP" dirty="0"/>
              <a:t>,~</a:t>
            </a:r>
            <a:r>
              <a:rPr kumimoji="1" lang="ja-JP" altLang="en-US" dirty="0"/>
              <a:t>を言います</a:t>
            </a:r>
            <a:r>
              <a:rPr kumimoji="1" lang="en-US" altLang="ja-JP" dirty="0"/>
              <a:t>.</a:t>
            </a:r>
          </a:p>
          <a:p>
            <a:r>
              <a:rPr kumimoji="1" lang="en-US" altLang="ja-JP" dirty="0"/>
              <a:t>k-</a:t>
            </a:r>
            <a:r>
              <a:rPr kumimoji="1" lang="ja-JP" altLang="en-US" dirty="0"/>
              <a:t>極大独立点集合は</a:t>
            </a:r>
            <a:r>
              <a:rPr kumimoji="1" lang="en-US" altLang="ja-JP" dirty="0"/>
              <a:t>k-MIS</a:t>
            </a:r>
            <a:r>
              <a:rPr kumimoji="1" lang="ja-JP" altLang="en-US" dirty="0"/>
              <a:t>と呼ぶこともあります</a:t>
            </a:r>
            <a:r>
              <a:rPr kumimoji="1" lang="en-US" altLang="ja-JP" dirty="0"/>
              <a:t>.</a:t>
            </a:r>
          </a:p>
          <a:p>
            <a:r>
              <a:rPr kumimoji="1" lang="ja-JP" altLang="en-US" dirty="0"/>
              <a:t>例えば</a:t>
            </a:r>
            <a:r>
              <a:rPr kumimoji="1" lang="en-US" altLang="ja-JP" dirty="0"/>
              <a:t>,</a:t>
            </a:r>
            <a:r>
              <a:rPr kumimoji="1" lang="ja-JP" altLang="en-US" dirty="0"/>
              <a:t>左右</a:t>
            </a:r>
            <a:r>
              <a:rPr kumimoji="1" lang="en-US" altLang="ja-JP" dirty="0"/>
              <a:t>2</a:t>
            </a:r>
            <a:r>
              <a:rPr kumimoji="1" lang="ja-JP" altLang="en-US" dirty="0"/>
              <a:t>つのグラフと赤丸で示した独立集合</a:t>
            </a:r>
            <a:r>
              <a:rPr kumimoji="1" lang="en-US" altLang="ja-JP" dirty="0"/>
              <a:t>I</a:t>
            </a:r>
            <a:r>
              <a:rPr kumimoji="1" lang="ja-JP" altLang="en-US" dirty="0"/>
              <a:t>に含まれる頂点が与えられるとします</a:t>
            </a:r>
            <a:r>
              <a:rPr kumimoji="1" lang="en-US" altLang="ja-JP" dirty="0"/>
              <a:t>.</a:t>
            </a:r>
            <a:endParaRPr kumimoji="1" lang="ja-JP" altLang="en-US" dirty="0"/>
          </a:p>
          <a:p>
            <a:r>
              <a:rPr kumimoji="1" lang="ja-JP" altLang="en-US" dirty="0"/>
              <a:t>右のグラフにおいて</a:t>
            </a:r>
            <a:r>
              <a:rPr kumimoji="1" lang="en-US" altLang="ja-JP" dirty="0"/>
              <a:t>,</a:t>
            </a:r>
            <a:r>
              <a:rPr kumimoji="1" lang="ja-JP" altLang="en-US" dirty="0"/>
              <a:t>水色の頂点を取り除いてオレンジ色の頂点を追加することで</a:t>
            </a:r>
            <a:endParaRPr kumimoji="1" lang="en-US" altLang="ja-JP" dirty="0"/>
          </a:p>
          <a:p>
            <a:r>
              <a:rPr kumimoji="1" lang="ja-JP" altLang="en-US" dirty="0"/>
              <a:t>独立集合を維持したままサイズを大きくすることができるため</a:t>
            </a:r>
            <a:r>
              <a:rPr kumimoji="1" lang="en-US" altLang="ja-JP" dirty="0"/>
              <a:t>,I</a:t>
            </a:r>
            <a:r>
              <a:rPr kumimoji="1" lang="ja-JP" altLang="en-US" dirty="0"/>
              <a:t>は</a:t>
            </a:r>
            <a:r>
              <a:rPr kumimoji="1" lang="en-US" altLang="ja-JP" dirty="0"/>
              <a:t>1-MIS</a:t>
            </a:r>
            <a:r>
              <a:rPr kumimoji="1" lang="ja-JP" altLang="en-US" dirty="0"/>
              <a:t>ではありません</a:t>
            </a:r>
            <a:r>
              <a:rPr kumimoji="1" lang="en-US" altLang="ja-JP" dirty="0"/>
              <a:t>.</a:t>
            </a:r>
          </a:p>
          <a:p>
            <a:r>
              <a:rPr kumimoji="1" lang="ja-JP" altLang="en-US" dirty="0"/>
              <a:t>左のグラフにおいては</a:t>
            </a:r>
            <a:r>
              <a:rPr kumimoji="1" lang="en-US" altLang="ja-JP" dirty="0"/>
              <a:t>I</a:t>
            </a:r>
            <a:r>
              <a:rPr kumimoji="1" lang="ja-JP" altLang="en-US" dirty="0"/>
              <a:t>中のどの</a:t>
            </a:r>
            <a:r>
              <a:rPr kumimoji="1" lang="en-US" altLang="ja-JP" dirty="0"/>
              <a:t>1</a:t>
            </a:r>
            <a:r>
              <a:rPr kumimoji="1" lang="ja-JP" altLang="en-US" dirty="0"/>
              <a:t>頂点を取り除いても新たに</a:t>
            </a:r>
            <a:r>
              <a:rPr kumimoji="1" lang="en-US" altLang="ja-JP" dirty="0"/>
              <a:t>2</a:t>
            </a:r>
            <a:r>
              <a:rPr kumimoji="1" lang="ja-JP" altLang="en-US" dirty="0"/>
              <a:t>つ以上の頂点を追加できないため</a:t>
            </a:r>
            <a:r>
              <a:rPr kumimoji="1" lang="en-US" altLang="ja-JP" dirty="0"/>
              <a:t>,</a:t>
            </a:r>
          </a:p>
          <a:p>
            <a:r>
              <a:rPr kumimoji="1" lang="en-US" altLang="ja-JP" dirty="0"/>
              <a:t>I</a:t>
            </a:r>
            <a:r>
              <a:rPr kumimoji="1" lang="ja-JP" altLang="en-US" dirty="0"/>
              <a:t>は</a:t>
            </a:r>
            <a:r>
              <a:rPr kumimoji="1" lang="en-US" altLang="ja-JP" dirty="0"/>
              <a:t>1-MIS</a:t>
            </a:r>
            <a:r>
              <a:rPr kumimoji="1" lang="ja-JP" altLang="en-US" dirty="0"/>
              <a:t>となります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8</a:t>
            </a:fld>
            <a:endParaRPr kumimoji="1" lang="ja-JP" altLang="en-US"/>
          </a:p>
        </p:txBody>
      </p:sp>
    </p:spTree>
    <p:extLst>
      <p:ext uri="{BB962C8B-B14F-4D97-AF65-F5344CB8AC3E}">
        <p14:creationId xmlns:p14="http://schemas.microsoft.com/office/powerpoint/2010/main" val="2349342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となります</a:t>
            </a:r>
            <a:r>
              <a:rPr kumimoji="1" lang="en-US" altLang="ja-JP" dirty="0"/>
              <a:t>.</a:t>
            </a:r>
            <a:r>
              <a:rPr kumimoji="1" lang="ja-JP" altLang="en-US" dirty="0"/>
              <a:t>与えられたネットワーク上の</a:t>
            </a:r>
            <a:r>
              <a:rPr kumimoji="1" lang="en-US" altLang="ja-JP" dirty="0"/>
              <a:t>k-MIS</a:t>
            </a:r>
            <a:r>
              <a:rPr kumimoji="1" lang="ja-JP" altLang="en-US" dirty="0"/>
              <a:t>を発見する</a:t>
            </a:r>
            <a:r>
              <a:rPr kumimoji="1" lang="en-US" altLang="ja-JP" dirty="0"/>
              <a:t>k-MIS</a:t>
            </a:r>
            <a:r>
              <a:rPr kumimoji="1" lang="ja-JP" altLang="en-US" dirty="0"/>
              <a:t>問題は</a:t>
            </a:r>
            <a:r>
              <a:rPr kumimoji="1" lang="en-US" altLang="ja-JP" dirty="0"/>
              <a:t>k</a:t>
            </a:r>
            <a:r>
              <a:rPr kumimoji="1" lang="ja-JP" altLang="en-US" dirty="0"/>
              <a:t>が定数のとき多項式時間で計算可能なため</a:t>
            </a:r>
            <a:r>
              <a:rPr kumimoji="1" lang="en-US" altLang="ja-JP" dirty="0"/>
              <a:t>,</a:t>
            </a:r>
            <a:r>
              <a:rPr kumimoji="1" lang="ja-JP" altLang="en-US" dirty="0"/>
              <a:t>多項式時間のローカル計算のみを許容する</a:t>
            </a:r>
            <a:r>
              <a:rPr kumimoji="1" lang="en-US" altLang="ja-JP" dirty="0"/>
              <a:t>CONGEST</a:t>
            </a:r>
            <a:r>
              <a:rPr kumimoji="1" lang="ja-JP" altLang="en-US" dirty="0"/>
              <a:t>モデルにおいても取り扱うことが可能となり</a:t>
            </a:r>
            <a:r>
              <a:rPr kumimoji="1" lang="en-US" altLang="ja-JP" dirty="0"/>
              <a:t>,</a:t>
            </a:r>
            <a:r>
              <a:rPr kumimoji="1" lang="ja-JP" altLang="en-US" dirty="0"/>
              <a:t>先ほどの問題点をクリアすることができます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9</a:t>
            </a:fld>
            <a:endParaRPr kumimoji="1" lang="ja-JP" altLang="en-US"/>
          </a:p>
        </p:txBody>
      </p:sp>
    </p:spTree>
    <p:extLst>
      <p:ext uri="{BB962C8B-B14F-4D97-AF65-F5344CB8AC3E}">
        <p14:creationId xmlns:p14="http://schemas.microsoft.com/office/powerpoint/2010/main" val="1229064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1">
        <a:schemeClr val="bg2"/>
      </p:bgRef>
    </p:bg>
    <p:spTree>
      <p:nvGrpSpPr>
        <p:cNvPr id="1" name=""/>
        <p:cNvGrpSpPr/>
        <p:nvPr/>
      </p:nvGrpSpPr>
      <p:grpSpPr>
        <a:xfrm>
          <a:off x="0" y="0"/>
          <a:ext cx="0" cy="0"/>
          <a:chOff x="0" y="0"/>
          <a:chExt cx="0" cy="0"/>
        </a:xfrm>
      </p:grpSpPr>
      <p:sp>
        <p:nvSpPr>
          <p:cNvPr id="7" name="正方形/長方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正方形/長方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1" name="正方形/長方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タイトル 7"/>
          <p:cNvSpPr>
            <a:spLocks noGrp="1"/>
          </p:cNvSpPr>
          <p:nvPr>
            <p:ph type="ctrTitle"/>
          </p:nvPr>
        </p:nvSpPr>
        <p:spPr>
          <a:xfrm>
            <a:off x="2362200" y="4038600"/>
            <a:ext cx="6477000" cy="1828800"/>
          </a:xfrm>
        </p:spPr>
        <p:txBody>
          <a:bodyPr anchor="b"/>
          <a:lstStyle>
            <a:lvl1pPr>
              <a:defRPr b="1" cap="none" baseline="0"/>
            </a:lvl1pPr>
          </a:lstStyle>
          <a:p>
            <a:r>
              <a:rPr kumimoji="0" lang="ja-JP" altLang="en-US"/>
              <a:t>マスター タイトルの書式設定</a:t>
            </a:r>
            <a:endParaRPr kumimoji="0" lang="en-US" dirty="0"/>
          </a:p>
        </p:txBody>
      </p:sp>
      <p:sp>
        <p:nvSpPr>
          <p:cNvPr id="9" name="サブタイトル 8"/>
          <p:cNvSpPr>
            <a:spLocks noGrp="1"/>
          </p:cNvSpPr>
          <p:nvPr>
            <p:ph type="subTitle" idx="1"/>
          </p:nvPr>
        </p:nvSpPr>
        <p:spPr>
          <a:xfrm>
            <a:off x="2362200" y="6050037"/>
            <a:ext cx="6705600" cy="685800"/>
          </a:xfrm>
        </p:spPr>
        <p:txBody>
          <a:bodyPr anchor="ctr">
            <a:normAutofit/>
          </a:bodyPr>
          <a:lstStyle>
            <a:lvl1pPr marL="0" indent="0" algn="l">
              <a:buNone/>
              <a:defRPr sz="1950">
                <a:solidFill>
                  <a:srgbClr val="FFFFFF"/>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ja-JP" altLang="en-US"/>
              <a:t>マスター サブタイトルの書式設定</a:t>
            </a:r>
            <a:endParaRPr kumimoji="0" lang="en-US"/>
          </a:p>
        </p:txBody>
      </p:sp>
      <p:sp>
        <p:nvSpPr>
          <p:cNvPr id="28" name="日付プレースホルダー 27"/>
          <p:cNvSpPr>
            <a:spLocks noGrp="1"/>
          </p:cNvSpPr>
          <p:nvPr>
            <p:ph type="dt" sz="half" idx="10"/>
          </p:nvPr>
        </p:nvSpPr>
        <p:spPr>
          <a:xfrm>
            <a:off x="76200" y="6068699"/>
            <a:ext cx="2057400" cy="685800"/>
          </a:xfrm>
        </p:spPr>
        <p:txBody>
          <a:bodyPr>
            <a:noAutofit/>
          </a:bodyPr>
          <a:lstStyle>
            <a:lvl1pPr algn="ctr">
              <a:defRPr sz="1500">
                <a:solidFill>
                  <a:srgbClr val="FFFFFF"/>
                </a:solidFill>
              </a:defRPr>
            </a:lvl1pPr>
          </a:lstStyle>
          <a:p>
            <a:fld id="{844F5DE2-B296-4507-AFDA-C68D4D277656}" type="datetimeFigureOut">
              <a:rPr kumimoji="1" lang="ja-JP" altLang="en-US" smtClean="0"/>
              <a:t>2021/2/1</a:t>
            </a:fld>
            <a:endParaRPr kumimoji="1" lang="ja-JP" altLang="en-US"/>
          </a:p>
        </p:txBody>
      </p:sp>
    </p:spTree>
    <p:extLst>
      <p:ext uri="{BB962C8B-B14F-4D97-AF65-F5344CB8AC3E}">
        <p14:creationId xmlns:p14="http://schemas.microsoft.com/office/powerpoint/2010/main" val="16440256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p:txBody>
          <a:bodyPr/>
          <a:lstStyle/>
          <a:p>
            <a:fld id="{844F5DE2-B296-4507-AFDA-C68D4D277656}" type="datetimeFigureOut">
              <a:rPr kumimoji="1" lang="ja-JP" altLang="en-US" smtClean="0"/>
              <a:t>2021/2/1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1777768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bg>
      <p:bgRef idx="1001">
        <a:schemeClr val="bg1"/>
      </p:bgRef>
    </p:bg>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53200" y="609602"/>
            <a:ext cx="2057400" cy="5516563"/>
          </a:xfrm>
        </p:spPr>
        <p:txBody>
          <a:bodyPr vert="eaVert"/>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609600"/>
            <a:ext cx="5562600" cy="5516564"/>
          </a:xfrm>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a:xfrm>
            <a:off x="6553200" y="6248404"/>
            <a:ext cx="2209800" cy="365125"/>
          </a:xfrm>
        </p:spPr>
        <p:txBody>
          <a:bodyPr/>
          <a:lstStyle/>
          <a:p>
            <a:fld id="{844F5DE2-B296-4507-AFDA-C68D4D277656}" type="datetimeFigureOut">
              <a:rPr kumimoji="1" lang="ja-JP" altLang="en-US" smtClean="0"/>
              <a:t>2021/2/1</a:t>
            </a:fld>
            <a:endParaRPr kumimoji="1" lang="ja-JP" altLang="en-US"/>
          </a:p>
        </p:txBody>
      </p:sp>
      <p:sp>
        <p:nvSpPr>
          <p:cNvPr id="5" name="フッター プレースホルダー 4"/>
          <p:cNvSpPr>
            <a:spLocks noGrp="1"/>
          </p:cNvSpPr>
          <p:nvPr>
            <p:ph type="ftr" sz="quarter" idx="11"/>
          </p:nvPr>
        </p:nvSpPr>
        <p:spPr>
          <a:xfrm>
            <a:off x="457202" y="6248209"/>
            <a:ext cx="5573483" cy="365125"/>
          </a:xfrm>
        </p:spPr>
        <p:txBody>
          <a:bodyPr/>
          <a:lstStyle/>
          <a:p>
            <a:endParaRPr kumimoji="1" lang="ja-JP" altLang="en-US"/>
          </a:p>
        </p:txBody>
      </p:sp>
      <p:sp>
        <p:nvSpPr>
          <p:cNvPr id="7" name="正方形/長方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8" name="正方形/長方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9" name="正方形/長方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6" name="スライド番号プレースホルダー 5"/>
          <p:cNvSpPr>
            <a:spLocks noGrp="1"/>
          </p:cNvSpPr>
          <p:nvPr>
            <p:ph type="sldNum" sz="quarter" idx="12"/>
          </p:nvPr>
        </p:nvSpPr>
        <p:spPr>
          <a:xfrm rot="5400000">
            <a:off x="5989638" y="144462"/>
            <a:ext cx="533400" cy="244476"/>
          </a:xfrm>
        </p:spPr>
        <p:txBody>
          <a:body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3938328108"/>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タイトルと 4 つのコンテンツ">
    <p:spTree>
      <p:nvGrpSpPr>
        <p:cNvPr id="1" name=""/>
        <p:cNvGrpSpPr/>
        <p:nvPr/>
      </p:nvGrpSpPr>
      <p:grpSpPr>
        <a:xfrm>
          <a:off x="0" y="0"/>
          <a:ext cx="0" cy="0"/>
          <a:chOff x="0" y="0"/>
          <a:chExt cx="0" cy="0"/>
        </a:xfrm>
      </p:grpSpPr>
      <p:sp>
        <p:nvSpPr>
          <p:cNvPr id="2" name="タイトル 1"/>
          <p:cNvSpPr>
            <a:spLocks noGrp="1"/>
          </p:cNvSpPr>
          <p:nvPr>
            <p:ph type="title" sz="quarter"/>
          </p:nvPr>
        </p:nvSpPr>
        <p:spPr>
          <a:xfrm>
            <a:off x="228600" y="152400"/>
            <a:ext cx="8783638" cy="685800"/>
          </a:xfrm>
        </p:spPr>
        <p:txBody>
          <a:bodyPr/>
          <a:lstStyle/>
          <a:p>
            <a:r>
              <a:rPr lang="ja-JP" altLang="en-US"/>
              <a:t>マスター タイトルの書式設定</a:t>
            </a:r>
          </a:p>
        </p:txBody>
      </p:sp>
      <p:sp>
        <p:nvSpPr>
          <p:cNvPr id="3" name="コンテンツ プレースホルダ 2"/>
          <p:cNvSpPr>
            <a:spLocks noGrp="1"/>
          </p:cNvSpPr>
          <p:nvPr>
            <p:ph sz="quarter" idx="1"/>
          </p:nvPr>
        </p:nvSpPr>
        <p:spPr>
          <a:xfrm>
            <a:off x="228600" y="1371602"/>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quarter" idx="2"/>
          </p:nvPr>
        </p:nvSpPr>
        <p:spPr>
          <a:xfrm>
            <a:off x="4667250" y="1371602"/>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 4"/>
          <p:cNvSpPr>
            <a:spLocks noGrp="1"/>
          </p:cNvSpPr>
          <p:nvPr>
            <p:ph sz="quarter" idx="3"/>
          </p:nvPr>
        </p:nvSpPr>
        <p:spPr>
          <a:xfrm>
            <a:off x="228600" y="4060827"/>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コンテンツ プレースホルダ 5"/>
          <p:cNvSpPr>
            <a:spLocks noGrp="1"/>
          </p:cNvSpPr>
          <p:nvPr>
            <p:ph sz="quarter" idx="4"/>
          </p:nvPr>
        </p:nvSpPr>
        <p:spPr>
          <a:xfrm>
            <a:off x="4667250" y="4060827"/>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 6"/>
          <p:cNvSpPr>
            <a:spLocks noGrp="1"/>
          </p:cNvSpPr>
          <p:nvPr>
            <p:ph type="dt" sz="half" idx="10"/>
          </p:nvPr>
        </p:nvSpPr>
        <p:spPr>
          <a:xfrm>
            <a:off x="34925" y="44450"/>
            <a:ext cx="1905000" cy="228600"/>
          </a:xfrm>
        </p:spPr>
        <p:txBody>
          <a:bodyPr/>
          <a:lstStyle>
            <a:lvl1pPr>
              <a:defRPr/>
            </a:lvl1pPr>
          </a:lstStyle>
          <a:p>
            <a:fld id="{844F5DE2-B296-4507-AFDA-C68D4D277656}" type="datetimeFigureOut">
              <a:rPr kumimoji="1" lang="ja-JP" altLang="en-US" smtClean="0"/>
              <a:t>2021/2/1</a:t>
            </a:fld>
            <a:endParaRPr kumimoji="1" lang="ja-JP" altLang="en-US"/>
          </a:p>
        </p:txBody>
      </p:sp>
      <p:sp>
        <p:nvSpPr>
          <p:cNvPr id="8" name="フッター プレースホルダ 7"/>
          <p:cNvSpPr>
            <a:spLocks noGrp="1"/>
          </p:cNvSpPr>
          <p:nvPr>
            <p:ph type="ftr" sz="quarter" idx="11"/>
          </p:nvPr>
        </p:nvSpPr>
        <p:spPr>
          <a:xfrm>
            <a:off x="0" y="6629400"/>
            <a:ext cx="2895600" cy="228600"/>
          </a:xfrm>
          <a:prstGeom prst="rect">
            <a:avLst/>
          </a:prstGeom>
        </p:spPr>
        <p:txBody>
          <a:bodyPr/>
          <a:lstStyle>
            <a:lvl1pPr>
              <a:defRPr/>
            </a:lvl1pPr>
          </a:lstStyle>
          <a:p>
            <a:endParaRPr kumimoji="1" lang="ja-JP" altLang="en-US"/>
          </a:p>
        </p:txBody>
      </p:sp>
      <p:sp>
        <p:nvSpPr>
          <p:cNvPr id="9" name="スライド番号プレースホルダ 8"/>
          <p:cNvSpPr>
            <a:spLocks noGrp="1"/>
          </p:cNvSpPr>
          <p:nvPr>
            <p:ph type="sldNum" sz="quarter" idx="12"/>
          </p:nvPr>
        </p:nvSpPr>
        <p:spPr>
          <a:xfrm>
            <a:off x="7924800" y="6629400"/>
            <a:ext cx="1219200" cy="228600"/>
          </a:xfrm>
        </p:spPr>
        <p:txBody>
          <a:bodyPr/>
          <a:lstStyle>
            <a:lvl1pPr>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1152425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88642"/>
            <a:ext cx="8784976" cy="608167"/>
          </a:xfrm>
        </p:spPr>
        <p:txBody>
          <a:bodyPr>
            <a:normAutofit/>
          </a:bodyPr>
          <a:lstStyle>
            <a:lvl1pPr>
              <a:defRPr sz="2700" b="1"/>
            </a:lvl1pPr>
          </a:lstStyle>
          <a:p>
            <a:r>
              <a:rPr kumimoji="0" lang="ja-JP" altLang="en-US"/>
              <a:t>マスター タイトルの書式設定</a:t>
            </a:r>
            <a:endParaRPr kumimoji="0" lang="en-US" dirty="0"/>
          </a:p>
        </p:txBody>
      </p:sp>
      <p:sp>
        <p:nvSpPr>
          <p:cNvPr id="8" name="コンテンツ プレースホルダー 7"/>
          <p:cNvSpPr>
            <a:spLocks noGrp="1"/>
          </p:cNvSpPr>
          <p:nvPr>
            <p:ph sz="quarter" idx="1"/>
          </p:nvPr>
        </p:nvSpPr>
        <p:spPr>
          <a:xfrm>
            <a:off x="179513" y="1124744"/>
            <a:ext cx="8784976" cy="5256666"/>
          </a:xfrm>
        </p:spPr>
        <p:txBody>
          <a:bodyPr>
            <a:noAutofit/>
          </a:bodyPr>
          <a:lstStyle>
            <a:lvl1pPr>
              <a:spcBef>
                <a:spcPts val="1350"/>
              </a:spcBef>
              <a:spcAft>
                <a:spcPts val="450"/>
              </a:spcAft>
              <a:defRPr sz="2400"/>
            </a:lvl1pPr>
            <a:lvl2pPr>
              <a:spcAft>
                <a:spcPts val="600"/>
              </a:spcAft>
              <a:defRPr sz="2000"/>
            </a:lvl2pPr>
            <a:lvl3pPr>
              <a:spcAft>
                <a:spcPts val="600"/>
              </a:spcAft>
              <a:defRPr sz="1800"/>
            </a:lvl3pPr>
            <a:lvl4pPr>
              <a:spcAft>
                <a:spcPts val="600"/>
              </a:spcAft>
              <a:defRPr sz="1800"/>
            </a:lvl4pPr>
            <a:lvl5pPr>
              <a:spcAft>
                <a:spcPts val="600"/>
              </a:spcAft>
              <a:defRPr sz="1800"/>
            </a:lvl5pPr>
          </a:lstStyle>
          <a:p>
            <a:pPr lvl="0" eaLnBrk="1" latinLnBrk="0" hangingPunct="1"/>
            <a:r>
              <a:rPr lang="ja-JP" altLang="en-US" dirty="0"/>
              <a:t>マスター テキストの書式設定</a:t>
            </a:r>
          </a:p>
          <a:p>
            <a:pPr lvl="1" eaLnBrk="1" latinLnBrk="0" hangingPunct="1"/>
            <a:r>
              <a:rPr lang="ja-JP" altLang="en-US" dirty="0"/>
              <a:t>第 </a:t>
            </a:r>
            <a:r>
              <a:rPr lang="en-US" altLang="ja-JP" dirty="0"/>
              <a:t>2 </a:t>
            </a:r>
            <a:r>
              <a:rPr lang="ja-JP" altLang="en-US" dirty="0"/>
              <a:t>レベル</a:t>
            </a:r>
          </a:p>
          <a:p>
            <a:pPr lvl="2" eaLnBrk="1" latinLnBrk="0" hangingPunct="1"/>
            <a:r>
              <a:rPr lang="ja-JP" altLang="en-US" dirty="0"/>
              <a:t>第 </a:t>
            </a:r>
            <a:r>
              <a:rPr lang="en-US" altLang="ja-JP" dirty="0"/>
              <a:t>3 </a:t>
            </a:r>
            <a:r>
              <a:rPr lang="ja-JP" altLang="en-US" dirty="0"/>
              <a:t>レベル</a:t>
            </a:r>
          </a:p>
          <a:p>
            <a:pPr lvl="3" eaLnBrk="1" latinLnBrk="0" hangingPunct="1"/>
            <a:r>
              <a:rPr lang="ja-JP" altLang="en-US" dirty="0"/>
              <a:t>第 </a:t>
            </a:r>
            <a:r>
              <a:rPr lang="en-US" altLang="ja-JP" dirty="0"/>
              <a:t>4 </a:t>
            </a:r>
            <a:r>
              <a:rPr lang="ja-JP" altLang="en-US" dirty="0"/>
              <a:t>レベル</a:t>
            </a:r>
          </a:p>
          <a:p>
            <a:pPr lvl="4" eaLnBrk="1" latinLnBrk="0" hangingPunct="1"/>
            <a:r>
              <a:rPr lang="ja-JP" altLang="en-US" dirty="0"/>
              <a:t>第 </a:t>
            </a:r>
            <a:r>
              <a:rPr lang="en-US" altLang="ja-JP" dirty="0"/>
              <a:t>5 </a:t>
            </a:r>
            <a:r>
              <a:rPr lang="ja-JP" altLang="en-US" dirty="0"/>
              <a:t>レベル</a:t>
            </a:r>
            <a:endParaRPr kumimoji="0" lang="en-US" dirty="0"/>
          </a:p>
        </p:txBody>
      </p:sp>
      <p:sp>
        <p:nvSpPr>
          <p:cNvPr id="4" name="日付プレースホルダー 13"/>
          <p:cNvSpPr>
            <a:spLocks noGrp="1"/>
          </p:cNvSpPr>
          <p:nvPr>
            <p:ph type="dt" sz="half" idx="2"/>
          </p:nvPr>
        </p:nvSpPr>
        <p:spPr>
          <a:xfrm>
            <a:off x="7524329" y="6448347"/>
            <a:ext cx="1440160" cy="365125"/>
          </a:xfrm>
          <a:prstGeom prst="rect">
            <a:avLst/>
          </a:prstGeom>
        </p:spPr>
        <p:txBody>
          <a:bodyPr vert="horz" anchor="ctr" anchorCtr="0"/>
          <a:lstStyle>
            <a:lvl1pPr algn="l" eaLnBrk="1" latinLnBrk="0" hangingPunct="1">
              <a:defRPr kumimoji="0" sz="1050">
                <a:solidFill>
                  <a:schemeClr val="tx2"/>
                </a:solidFill>
              </a:defRPr>
            </a:lvl1pPr>
          </a:lstStyle>
          <a:p>
            <a:fld id="{844F5DE2-B296-4507-AFDA-C68D4D277656}" type="datetimeFigureOut">
              <a:rPr kumimoji="1" lang="ja-JP" altLang="en-US" smtClean="0"/>
              <a:t>2021/2/1</a:t>
            </a:fld>
            <a:endParaRPr kumimoji="1" lang="ja-JP" altLang="en-US"/>
          </a:p>
        </p:txBody>
      </p:sp>
      <p:sp>
        <p:nvSpPr>
          <p:cNvPr id="5" name="フッター プレースホルダー 2"/>
          <p:cNvSpPr>
            <a:spLocks noGrp="1"/>
          </p:cNvSpPr>
          <p:nvPr>
            <p:ph type="ftr" sz="quarter" idx="3"/>
          </p:nvPr>
        </p:nvSpPr>
        <p:spPr>
          <a:xfrm>
            <a:off x="179513" y="6418219"/>
            <a:ext cx="7272808" cy="395059"/>
          </a:xfrm>
          <a:prstGeom prst="rect">
            <a:avLst/>
          </a:prstGeom>
        </p:spPr>
        <p:txBody>
          <a:bodyPr vert="horz" anchor="ctr"/>
          <a:lstStyle>
            <a:lvl1pPr algn="r" eaLnBrk="1" latinLnBrk="0" hangingPunct="1">
              <a:defRPr kumimoji="0" sz="1050">
                <a:solidFill>
                  <a:schemeClr val="tx2"/>
                </a:solidFill>
              </a:defRPr>
            </a:lvl1pPr>
          </a:lstStyle>
          <a:p>
            <a:endParaRPr kumimoji="1" lang="ja-JP" altLang="en-US"/>
          </a:p>
        </p:txBody>
      </p:sp>
    </p:spTree>
    <p:extLst>
      <p:ext uri="{BB962C8B-B14F-4D97-AF65-F5344CB8AC3E}">
        <p14:creationId xmlns:p14="http://schemas.microsoft.com/office/powerpoint/2010/main" val="317036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3">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1371601" y="2743200"/>
            <a:ext cx="7123113" cy="1673225"/>
          </a:xfrm>
        </p:spPr>
        <p:txBody>
          <a:bodyPr anchor="t"/>
          <a:lstStyle>
            <a:lvl1pPr marL="0" indent="0">
              <a:buNone/>
              <a:defRPr sz="2100">
                <a:solidFill>
                  <a:schemeClr val="tx2"/>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ja-JP" altLang="en-US"/>
              <a:t>マスター テキストの書式設定</a:t>
            </a:r>
          </a:p>
        </p:txBody>
      </p:sp>
      <p:sp>
        <p:nvSpPr>
          <p:cNvPr id="7" name="正方形/長方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正方形/長方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タイトル 1"/>
          <p:cNvSpPr>
            <a:spLocks noGrp="1"/>
          </p:cNvSpPr>
          <p:nvPr>
            <p:ph type="title"/>
          </p:nvPr>
        </p:nvSpPr>
        <p:spPr>
          <a:xfrm>
            <a:off x="1371600" y="1600200"/>
            <a:ext cx="7620000" cy="990600"/>
          </a:xfrm>
        </p:spPr>
        <p:txBody>
          <a:bodyPr/>
          <a:lstStyle>
            <a:lvl1pPr algn="l">
              <a:buNone/>
              <a:defRPr sz="3300" b="0" cap="none">
                <a:solidFill>
                  <a:srgbClr val="FFFFFF"/>
                </a:solidFill>
              </a:defRPr>
            </a:lvl1pPr>
          </a:lstStyle>
          <a:p>
            <a:r>
              <a:rPr kumimoji="0" lang="ja-JP" altLang="en-US"/>
              <a:t>マスター タイトルの書式設定</a:t>
            </a:r>
            <a:endParaRPr kumimoji="0" lang="en-US"/>
          </a:p>
        </p:txBody>
      </p:sp>
      <p:sp>
        <p:nvSpPr>
          <p:cNvPr id="12" name="日付プレースホルダー 11"/>
          <p:cNvSpPr>
            <a:spLocks noGrp="1"/>
          </p:cNvSpPr>
          <p:nvPr>
            <p:ph type="dt" sz="half" idx="10"/>
          </p:nvPr>
        </p:nvSpPr>
        <p:spPr>
          <a:xfrm>
            <a:off x="6096000" y="6520357"/>
            <a:ext cx="2667000" cy="365125"/>
          </a:xfrm>
        </p:spPr>
        <p:txBody>
          <a:bodyPr/>
          <a:lstStyle/>
          <a:p>
            <a:fld id="{844F5DE2-B296-4507-AFDA-C68D4D277656}" type="datetimeFigureOut">
              <a:rPr kumimoji="1" lang="ja-JP" altLang="en-US" smtClean="0"/>
              <a:t>2021/2/1</a:t>
            </a:fld>
            <a:endParaRPr kumimoji="1" lang="ja-JP" altLang="en-US"/>
          </a:p>
        </p:txBody>
      </p:sp>
      <p:sp>
        <p:nvSpPr>
          <p:cNvPr id="13" name="スライド番号プレースホルダー 12"/>
          <p:cNvSpPr>
            <a:spLocks noGrp="1"/>
          </p:cNvSpPr>
          <p:nvPr>
            <p:ph type="sldNum" sz="quarter" idx="11"/>
          </p:nvPr>
        </p:nvSpPr>
        <p:spPr>
          <a:xfrm>
            <a:off x="0" y="1752600"/>
            <a:ext cx="1295400" cy="701676"/>
          </a:xfrm>
        </p:spPr>
        <p:txBody>
          <a:bodyPr>
            <a:noAutofit/>
          </a:bodyPr>
          <a:lstStyle>
            <a:lvl1pPr>
              <a:defRPr sz="1800">
                <a:solidFill>
                  <a:srgbClr val="FFFFFF"/>
                </a:solidFill>
              </a:defRPr>
            </a:lvl1pPr>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2"/>
          </p:nvPr>
        </p:nvSpPr>
        <p:spPr>
          <a:xfrm>
            <a:off x="609601" y="6520163"/>
            <a:ext cx="5421083" cy="365125"/>
          </a:xfrm>
        </p:spPr>
        <p:txBody>
          <a:bodyPr/>
          <a:lstStyle/>
          <a:p>
            <a:endParaRPr kumimoji="1" lang="ja-JP" altLang="en-US"/>
          </a:p>
        </p:txBody>
      </p:sp>
    </p:spTree>
    <p:extLst>
      <p:ext uri="{BB962C8B-B14F-4D97-AF65-F5344CB8AC3E}">
        <p14:creationId xmlns:p14="http://schemas.microsoft.com/office/powerpoint/2010/main" val="290364457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9" name="コンテンツ プレースホルダー 8"/>
          <p:cNvSpPr>
            <a:spLocks noGrp="1"/>
          </p:cNvSpPr>
          <p:nvPr>
            <p:ph sz="quarter" idx="1"/>
          </p:nvPr>
        </p:nvSpPr>
        <p:spPr>
          <a:xfrm>
            <a:off x="609600" y="1589568"/>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1" name="コンテンツ プレースホルダー 10"/>
          <p:cNvSpPr>
            <a:spLocks noGrp="1"/>
          </p:cNvSpPr>
          <p:nvPr>
            <p:ph sz="quarter" idx="2"/>
          </p:nvPr>
        </p:nvSpPr>
        <p:spPr>
          <a:xfrm>
            <a:off x="4844901" y="1589568"/>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8" name="日付プレースホルダー 7"/>
          <p:cNvSpPr>
            <a:spLocks noGrp="1"/>
          </p:cNvSpPr>
          <p:nvPr>
            <p:ph type="dt" sz="half" idx="15"/>
          </p:nvPr>
        </p:nvSpPr>
        <p:spPr>
          <a:xfrm>
            <a:off x="6096000" y="6453616"/>
            <a:ext cx="2667000" cy="365125"/>
          </a:xfrm>
        </p:spPr>
        <p:txBody>
          <a:bodyPr rtlCol="0"/>
          <a:lstStyle/>
          <a:p>
            <a:fld id="{844F5DE2-B296-4507-AFDA-C68D4D277656}" type="datetimeFigureOut">
              <a:rPr kumimoji="1" lang="ja-JP" altLang="en-US" smtClean="0"/>
              <a:t>2021/2/1</a:t>
            </a:fld>
            <a:endParaRPr kumimoji="1" lang="ja-JP" altLang="en-US"/>
          </a:p>
        </p:txBody>
      </p:sp>
      <p:sp>
        <p:nvSpPr>
          <p:cNvPr id="10" name="スライド番号プレースホルダー 9"/>
          <p:cNvSpPr>
            <a:spLocks noGrp="1"/>
          </p:cNvSpPr>
          <p:nvPr>
            <p:ph type="sldNum" sz="quarter" idx="16"/>
          </p:nvPr>
        </p:nvSpPr>
        <p:spPr/>
        <p:txBody>
          <a:bodyPr rtlCol="0"/>
          <a:lstStyle/>
          <a:p>
            <a:fld id="{AF6E9EA3-5B50-4235-9437-1D7408148339}" type="slidenum">
              <a:rPr kumimoji="1" lang="ja-JP" altLang="en-US" smtClean="0"/>
              <a:t>‹#›</a:t>
            </a:fld>
            <a:endParaRPr kumimoji="1" lang="ja-JP" altLang="en-US"/>
          </a:p>
        </p:txBody>
      </p:sp>
      <p:sp>
        <p:nvSpPr>
          <p:cNvPr id="12" name="フッター プレースホルダー 11"/>
          <p:cNvSpPr>
            <a:spLocks noGrp="1"/>
          </p:cNvSpPr>
          <p:nvPr>
            <p:ph type="ftr" sz="quarter" idx="17"/>
          </p:nvPr>
        </p:nvSpPr>
        <p:spPr>
          <a:xfrm>
            <a:off x="609601" y="6453422"/>
            <a:ext cx="5421083" cy="365125"/>
          </a:xfrm>
        </p:spPr>
        <p:txBody>
          <a:bodyPr rtlCol="0"/>
          <a:lstStyle/>
          <a:p>
            <a:endParaRPr kumimoji="1" lang="ja-JP" altLang="en-US"/>
          </a:p>
        </p:txBody>
      </p:sp>
    </p:spTree>
    <p:extLst>
      <p:ext uri="{BB962C8B-B14F-4D97-AF65-F5344CB8AC3E}">
        <p14:creationId xmlns:p14="http://schemas.microsoft.com/office/powerpoint/2010/main" val="1040997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533400" y="273050"/>
            <a:ext cx="8153400" cy="869950"/>
          </a:xfrm>
        </p:spPr>
        <p:txBody>
          <a:bodyPr anchor="ctr"/>
          <a:lstStyle>
            <a:lvl1pPr>
              <a:defRPr/>
            </a:lvl1pPr>
          </a:lstStyle>
          <a:p>
            <a:r>
              <a:rPr kumimoji="0" lang="ja-JP" altLang="en-US"/>
              <a:t>マスター タイトルの書式設定</a:t>
            </a:r>
            <a:endParaRPr kumimoji="0" lang="en-US"/>
          </a:p>
        </p:txBody>
      </p:sp>
      <p:sp>
        <p:nvSpPr>
          <p:cNvPr id="11" name="コンテンツ プレースホルダー 10"/>
          <p:cNvSpPr>
            <a:spLocks noGrp="1"/>
          </p:cNvSpPr>
          <p:nvPr>
            <p:ph sz="quarter" idx="2"/>
          </p:nvPr>
        </p:nvSpPr>
        <p:spPr>
          <a:xfrm>
            <a:off x="609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3" name="コンテンツ プレースホルダー 12"/>
          <p:cNvSpPr>
            <a:spLocks noGrp="1"/>
          </p:cNvSpPr>
          <p:nvPr>
            <p:ph sz="quarter" idx="4"/>
          </p:nvPr>
        </p:nvSpPr>
        <p:spPr>
          <a:xfrm>
            <a:off x="4800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0" name="日付プレースホルダー 9"/>
          <p:cNvSpPr>
            <a:spLocks noGrp="1"/>
          </p:cNvSpPr>
          <p:nvPr>
            <p:ph type="dt" sz="half" idx="15"/>
          </p:nvPr>
        </p:nvSpPr>
        <p:spPr>
          <a:xfrm>
            <a:off x="6096000" y="6448347"/>
            <a:ext cx="2667000" cy="365125"/>
          </a:xfrm>
        </p:spPr>
        <p:txBody>
          <a:bodyPr rtlCol="0"/>
          <a:lstStyle/>
          <a:p>
            <a:fld id="{844F5DE2-B296-4507-AFDA-C68D4D277656}" type="datetimeFigureOut">
              <a:rPr kumimoji="1" lang="ja-JP" altLang="en-US" smtClean="0"/>
              <a:t>2021/2/1</a:t>
            </a:fld>
            <a:endParaRPr kumimoji="1" lang="ja-JP" altLang="en-US"/>
          </a:p>
        </p:txBody>
      </p:sp>
      <p:sp>
        <p:nvSpPr>
          <p:cNvPr id="12" name="スライド番号プレースホルダー 11"/>
          <p:cNvSpPr>
            <a:spLocks noGrp="1"/>
          </p:cNvSpPr>
          <p:nvPr>
            <p:ph type="sldNum" sz="quarter" idx="16"/>
          </p:nvPr>
        </p:nvSpPr>
        <p:spPr/>
        <p:txBody>
          <a:bodyPr rtlCol="0"/>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7"/>
          </p:nvPr>
        </p:nvSpPr>
        <p:spPr>
          <a:xfrm>
            <a:off x="609601" y="6448153"/>
            <a:ext cx="5421083" cy="365125"/>
          </a:xfrm>
        </p:spPr>
        <p:txBody>
          <a:bodyPr rtlCol="0"/>
          <a:lstStyle/>
          <a:p>
            <a:endParaRPr kumimoji="1" lang="ja-JP" altLang="en-US"/>
          </a:p>
        </p:txBody>
      </p:sp>
      <p:sp>
        <p:nvSpPr>
          <p:cNvPr id="16" name="テキスト プレースホルダー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1500" b="1">
                <a:solidFill>
                  <a:srgbClr val="FFFFFF"/>
                </a:solidFill>
              </a:defRPr>
            </a:lvl1pPr>
          </a:lstStyle>
          <a:p>
            <a:pPr lvl="0" eaLnBrk="1" latinLnBrk="0" hangingPunct="1"/>
            <a:r>
              <a:rPr kumimoji="0" lang="ja-JP" altLang="en-US"/>
              <a:t>マスター テキストの書式設定</a:t>
            </a:r>
          </a:p>
        </p:txBody>
      </p:sp>
      <p:sp>
        <p:nvSpPr>
          <p:cNvPr id="15" name="テキスト プレースホルダー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1500" b="1">
                <a:solidFill>
                  <a:srgbClr val="FFFFFF"/>
                </a:solidFill>
              </a:defRPr>
            </a:lvl1pPr>
          </a:lstStyle>
          <a:p>
            <a:pPr lvl="0" eaLnBrk="1" latinLnBrk="0" hangingPunct="1"/>
            <a:r>
              <a:rPr kumimoji="0" lang="ja-JP" altLang="en-US"/>
              <a:t>マスター テキストの書式設定</a:t>
            </a:r>
          </a:p>
        </p:txBody>
      </p:sp>
    </p:spTree>
    <p:extLst>
      <p:ext uri="{BB962C8B-B14F-4D97-AF65-F5344CB8AC3E}">
        <p14:creationId xmlns:p14="http://schemas.microsoft.com/office/powerpoint/2010/main" val="76083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日付プレースホルダー 2"/>
          <p:cNvSpPr>
            <a:spLocks noGrp="1"/>
          </p:cNvSpPr>
          <p:nvPr>
            <p:ph type="dt" sz="half" idx="10"/>
          </p:nvPr>
        </p:nvSpPr>
        <p:spPr>
          <a:xfrm>
            <a:off x="6096000" y="6453616"/>
            <a:ext cx="2667000" cy="365125"/>
          </a:xfrm>
        </p:spPr>
        <p:txBody>
          <a:bodyPr/>
          <a:lstStyle/>
          <a:p>
            <a:fld id="{844F5DE2-B296-4507-AFDA-C68D4D277656}" type="datetimeFigureOut">
              <a:rPr kumimoji="1" lang="ja-JP" altLang="en-US" smtClean="0"/>
              <a:t>2021/2/1</a:t>
            </a:fld>
            <a:endParaRPr kumimoji="1" lang="ja-JP" altLang="en-US"/>
          </a:p>
        </p:txBody>
      </p:sp>
      <p:sp>
        <p:nvSpPr>
          <p:cNvPr id="4" name="フッター プレースホルダー 3"/>
          <p:cNvSpPr>
            <a:spLocks noGrp="1"/>
          </p:cNvSpPr>
          <p:nvPr>
            <p:ph type="ftr" sz="quarter" idx="11"/>
          </p:nvPr>
        </p:nvSpPr>
        <p:spPr>
          <a:xfrm>
            <a:off x="609601" y="6453422"/>
            <a:ext cx="5421083" cy="365125"/>
          </a:xfrm>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a:solidFill>
                  <a:srgbClr val="FFFFFF"/>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478100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44F5DE2-B296-4507-AFDA-C68D4D277656}" type="datetimeFigureOut">
              <a:rPr kumimoji="1" lang="ja-JP" altLang="en-US" smtClean="0"/>
              <a:t>2021/2/1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a:xfrm>
            <a:off x="0" y="6248400"/>
            <a:ext cx="533400" cy="381000"/>
          </a:xfrm>
        </p:spPr>
        <p:txBody>
          <a:bodyPr/>
          <a:lstStyle>
            <a:lvl1pPr>
              <a:defRPr>
                <a:solidFill>
                  <a:schemeClr val="tx2"/>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859097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3050"/>
            <a:ext cx="8077200" cy="869950"/>
          </a:xfrm>
        </p:spPr>
        <p:txBody>
          <a:bodyPr anchor="ctr"/>
          <a:lstStyle>
            <a:lvl1pPr algn="l">
              <a:buNone/>
              <a:defRPr sz="3300" b="0"/>
            </a:lvl1pPr>
          </a:lstStyle>
          <a:p>
            <a:r>
              <a:rPr kumimoji="0" lang="ja-JP" altLang="en-US"/>
              <a:t>マスター タイトルの書式設定</a:t>
            </a:r>
            <a:endParaRPr kumimoji="0" lang="en-US"/>
          </a:p>
        </p:txBody>
      </p:sp>
      <p:sp>
        <p:nvSpPr>
          <p:cNvPr id="5" name="日付プレースホルダー 4"/>
          <p:cNvSpPr>
            <a:spLocks noGrp="1"/>
          </p:cNvSpPr>
          <p:nvPr>
            <p:ph type="dt" sz="half" idx="10"/>
          </p:nvPr>
        </p:nvSpPr>
        <p:spPr/>
        <p:txBody>
          <a:bodyPr/>
          <a:lstStyle/>
          <a:p>
            <a:fld id="{844F5DE2-B296-4507-AFDA-C68D4D277656}" type="datetimeFigureOut">
              <a:rPr kumimoji="1" lang="ja-JP" altLang="en-US" smtClean="0"/>
              <a:t>2021/2/1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solidFill>
                  <a:srgbClr val="FFFFFF"/>
                </a:solidFill>
              </a:defRPr>
            </a:lvl1pPr>
          </a:lstStyle>
          <a:p>
            <a:fld id="{AF6E9EA3-5B50-4235-9437-1D7408148339}" type="slidenum">
              <a:rPr kumimoji="1" lang="ja-JP" altLang="en-US" smtClean="0"/>
              <a:t>‹#›</a:t>
            </a:fld>
            <a:endParaRPr kumimoji="1" lang="ja-JP" altLang="en-US"/>
          </a:p>
        </p:txBody>
      </p:sp>
      <p:sp>
        <p:nvSpPr>
          <p:cNvPr id="3" name="テキスト プレースホルダー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750"/>
              </a:spcAft>
              <a:buNone/>
              <a:defRPr sz="1350"/>
            </a:lvl1pPr>
            <a:lvl2pPr>
              <a:buNone/>
              <a:defRPr sz="900"/>
            </a:lvl2pPr>
            <a:lvl3pPr>
              <a:buNone/>
              <a:defRPr sz="750"/>
            </a:lvl3pPr>
            <a:lvl4pPr>
              <a:buNone/>
              <a:defRPr sz="675"/>
            </a:lvl4pPr>
            <a:lvl5pPr>
              <a:buNone/>
              <a:defRPr sz="675"/>
            </a:lvl5pPr>
          </a:lstStyle>
          <a:p>
            <a:pPr lvl="0" eaLnBrk="1" latinLnBrk="0" hangingPunct="1"/>
            <a:r>
              <a:rPr kumimoji="0" lang="ja-JP" altLang="en-US"/>
              <a:t>マスター テキストの書式設定</a:t>
            </a:r>
          </a:p>
        </p:txBody>
      </p:sp>
      <p:sp>
        <p:nvSpPr>
          <p:cNvPr id="9" name="コンテンツ プレースホルダー 8"/>
          <p:cNvSpPr>
            <a:spLocks noGrp="1"/>
          </p:cNvSpPr>
          <p:nvPr>
            <p:ph sz="quarter" idx="1"/>
          </p:nvPr>
        </p:nvSpPr>
        <p:spPr>
          <a:xfrm>
            <a:off x="2362200" y="1752600"/>
            <a:ext cx="6400800" cy="441960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extLst>
      <p:ext uri="{BB962C8B-B14F-4D97-AF65-F5344CB8AC3E}">
        <p14:creationId xmlns:p14="http://schemas.microsoft.com/office/powerpoint/2010/main" val="1594074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3">
        <a:schemeClr val="bg2"/>
      </p:bgRef>
    </p:bg>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600200" y="5486400"/>
            <a:ext cx="7315200" cy="685800"/>
          </a:xfrm>
        </p:spPr>
        <p:txBody>
          <a:bodyPr/>
          <a:lstStyle>
            <a:lvl1pPr marL="0" indent="0">
              <a:buFontTx/>
              <a:buNone/>
              <a:defRPr sz="1275"/>
            </a:lvl1pPr>
            <a:lvl2pPr>
              <a:buFontTx/>
              <a:buNone/>
              <a:defRPr sz="900"/>
            </a:lvl2pPr>
            <a:lvl3pPr>
              <a:buFontTx/>
              <a:buNone/>
              <a:defRPr sz="750"/>
            </a:lvl3pPr>
            <a:lvl4pPr>
              <a:buFontTx/>
              <a:buNone/>
              <a:defRPr sz="675"/>
            </a:lvl4pPr>
            <a:lvl5pPr>
              <a:buFontTx/>
              <a:buNone/>
              <a:defRPr sz="675"/>
            </a:lvl5pPr>
          </a:lstStyle>
          <a:p>
            <a:pPr lvl="0" eaLnBrk="1" latinLnBrk="0" hangingPunct="1"/>
            <a:r>
              <a:rPr kumimoji="0" lang="ja-JP" altLang="en-US"/>
              <a:t>マスター テキストの書式設定</a:t>
            </a:r>
          </a:p>
        </p:txBody>
      </p:sp>
      <p:sp>
        <p:nvSpPr>
          <p:cNvPr id="8" name="正方形/長方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正方形/長方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タイトル 1"/>
          <p:cNvSpPr>
            <a:spLocks noGrp="1"/>
          </p:cNvSpPr>
          <p:nvPr>
            <p:ph type="title"/>
          </p:nvPr>
        </p:nvSpPr>
        <p:spPr>
          <a:xfrm>
            <a:off x="1600200" y="4648200"/>
            <a:ext cx="7315200" cy="685800"/>
          </a:xfrm>
        </p:spPr>
        <p:txBody>
          <a:bodyPr anchor="ctr"/>
          <a:lstStyle>
            <a:lvl1pPr algn="l">
              <a:buNone/>
              <a:defRPr sz="2100" b="0">
                <a:solidFill>
                  <a:srgbClr val="FFFFFF"/>
                </a:solidFill>
              </a:defRPr>
            </a:lvl1pPr>
          </a:lstStyle>
          <a:p>
            <a:r>
              <a:rPr kumimoji="0" lang="ja-JP" altLang="en-US"/>
              <a:t>マスター タイトルの書式設定</a:t>
            </a:r>
            <a:endParaRPr kumimoji="0" lang="en-US"/>
          </a:p>
        </p:txBody>
      </p:sp>
      <p:sp>
        <p:nvSpPr>
          <p:cNvPr id="11" name="正方形/長方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2" name="日付プレースホルダー 11"/>
          <p:cNvSpPr>
            <a:spLocks noGrp="1"/>
          </p:cNvSpPr>
          <p:nvPr>
            <p:ph type="dt" sz="half" idx="10"/>
          </p:nvPr>
        </p:nvSpPr>
        <p:spPr>
          <a:xfrm>
            <a:off x="6248400" y="6248402"/>
            <a:ext cx="2667000" cy="365125"/>
          </a:xfrm>
        </p:spPr>
        <p:txBody>
          <a:bodyPr rtlCol="0"/>
          <a:lstStyle/>
          <a:p>
            <a:fld id="{844F5DE2-B296-4507-AFDA-C68D4D277656}" type="datetimeFigureOut">
              <a:rPr kumimoji="1" lang="ja-JP" altLang="en-US" smtClean="0"/>
              <a:t>2021/2/1</a:t>
            </a:fld>
            <a:endParaRPr kumimoji="1" lang="ja-JP" altLang="en-US"/>
          </a:p>
        </p:txBody>
      </p:sp>
      <p:sp>
        <p:nvSpPr>
          <p:cNvPr id="13" name="スライド番号プレースホルダー 12"/>
          <p:cNvSpPr>
            <a:spLocks noGrp="1"/>
          </p:cNvSpPr>
          <p:nvPr>
            <p:ph type="sldNum" sz="quarter" idx="11"/>
          </p:nvPr>
        </p:nvSpPr>
        <p:spPr>
          <a:xfrm>
            <a:off x="0" y="4667249"/>
            <a:ext cx="1447800" cy="663578"/>
          </a:xfrm>
        </p:spPr>
        <p:txBody>
          <a:bodyPr rtlCol="0"/>
          <a:lstStyle>
            <a:lvl1pPr>
              <a:defRPr sz="2100"/>
            </a:lvl1pPr>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2"/>
          </p:nvPr>
        </p:nvSpPr>
        <p:spPr>
          <a:xfrm>
            <a:off x="1600200" y="6248208"/>
            <a:ext cx="4572000" cy="365125"/>
          </a:xfrm>
        </p:spPr>
        <p:txBody>
          <a:bodyPr rtlCol="0"/>
          <a:lstStyle/>
          <a:p>
            <a:endParaRPr kumimoji="1" lang="ja-JP" altLang="en-US"/>
          </a:p>
        </p:txBody>
      </p:sp>
      <p:sp>
        <p:nvSpPr>
          <p:cNvPr id="3" name="図プレースホルダー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2400"/>
            </a:lvl1pPr>
          </a:lstStyle>
          <a:p>
            <a:r>
              <a:rPr kumimoji="0" lang="ja-JP" altLang="en-US"/>
              <a:t>アイコンをクリックして図を追加</a:t>
            </a:r>
            <a:endParaRPr kumimoji="0" lang="en-US" dirty="0"/>
          </a:p>
        </p:txBody>
      </p:sp>
    </p:spTree>
    <p:extLst>
      <p:ext uri="{BB962C8B-B14F-4D97-AF65-F5344CB8AC3E}">
        <p14:creationId xmlns:p14="http://schemas.microsoft.com/office/powerpoint/2010/main" val="11909096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タイトル プレースホルダー 21"/>
          <p:cNvSpPr>
            <a:spLocks noGrp="1"/>
          </p:cNvSpPr>
          <p:nvPr>
            <p:ph type="title"/>
          </p:nvPr>
        </p:nvSpPr>
        <p:spPr>
          <a:xfrm>
            <a:off x="179513" y="-27384"/>
            <a:ext cx="8784976" cy="822122"/>
          </a:xfrm>
          <a:prstGeom prst="rect">
            <a:avLst/>
          </a:prstGeom>
        </p:spPr>
        <p:txBody>
          <a:bodyPr vert="horz" anchor="ctr">
            <a:normAutofit/>
          </a:bodyPr>
          <a:lstStyle/>
          <a:p>
            <a:r>
              <a:rPr kumimoji="0" lang="ja-JP" altLang="en-US" dirty="0"/>
              <a:t>マスター タイトルの書式設定</a:t>
            </a:r>
            <a:endParaRPr kumimoji="0" lang="en-US" dirty="0"/>
          </a:p>
        </p:txBody>
      </p:sp>
      <p:sp>
        <p:nvSpPr>
          <p:cNvPr id="13" name="テキスト プレースホルダー 12"/>
          <p:cNvSpPr>
            <a:spLocks noGrp="1"/>
          </p:cNvSpPr>
          <p:nvPr>
            <p:ph type="body" idx="1"/>
          </p:nvPr>
        </p:nvSpPr>
        <p:spPr>
          <a:xfrm>
            <a:off x="179513" y="1124745"/>
            <a:ext cx="8784976" cy="5275623"/>
          </a:xfrm>
          <a:prstGeom prst="rect">
            <a:avLst/>
          </a:prstGeom>
        </p:spPr>
        <p:txBody>
          <a:bodyPr vert="horz">
            <a:normAutofit/>
          </a:bodyPr>
          <a:lstStyle/>
          <a:p>
            <a:pPr lvl="0" eaLnBrk="1" latinLnBrk="0" hangingPunct="1"/>
            <a:r>
              <a:rPr kumimoji="0" lang="ja-JP" altLang="en-US" dirty="0"/>
              <a:t>マスター テキストの書式設定</a:t>
            </a:r>
          </a:p>
          <a:p>
            <a:pPr lvl="1" eaLnBrk="1" latinLnBrk="0" hangingPunct="1"/>
            <a:r>
              <a:rPr kumimoji="0" lang="ja-JP" altLang="en-US" dirty="0"/>
              <a:t>第 </a:t>
            </a:r>
            <a:r>
              <a:rPr kumimoji="0" lang="en-US" altLang="ja-JP" dirty="0"/>
              <a:t>2 </a:t>
            </a:r>
            <a:r>
              <a:rPr kumimoji="0" lang="ja-JP" altLang="en-US" dirty="0"/>
              <a:t>レベル</a:t>
            </a:r>
          </a:p>
          <a:p>
            <a:pPr lvl="2" eaLnBrk="1" latinLnBrk="0" hangingPunct="1"/>
            <a:r>
              <a:rPr kumimoji="0" lang="ja-JP" altLang="en-US" dirty="0"/>
              <a:t>第 </a:t>
            </a:r>
            <a:r>
              <a:rPr kumimoji="0" lang="en-US" altLang="ja-JP" dirty="0"/>
              <a:t>3 </a:t>
            </a:r>
            <a:r>
              <a:rPr kumimoji="0" lang="ja-JP" altLang="en-US" dirty="0"/>
              <a:t>レベル</a:t>
            </a:r>
          </a:p>
          <a:p>
            <a:pPr lvl="3" eaLnBrk="1" latinLnBrk="0" hangingPunct="1"/>
            <a:r>
              <a:rPr kumimoji="0" lang="ja-JP" altLang="en-US" dirty="0"/>
              <a:t>第 </a:t>
            </a:r>
            <a:r>
              <a:rPr kumimoji="0" lang="en-US" altLang="ja-JP" dirty="0"/>
              <a:t>4 </a:t>
            </a:r>
            <a:r>
              <a:rPr kumimoji="0" lang="ja-JP" altLang="en-US" dirty="0"/>
              <a:t>レベル</a:t>
            </a:r>
          </a:p>
          <a:p>
            <a:pPr lvl="4" eaLnBrk="1" latinLnBrk="0" hangingPunct="1"/>
            <a:r>
              <a:rPr kumimoji="0" lang="ja-JP" altLang="en-US" dirty="0"/>
              <a:t>第 </a:t>
            </a:r>
            <a:r>
              <a:rPr kumimoji="0" lang="en-US" altLang="ja-JP" dirty="0"/>
              <a:t>5 </a:t>
            </a:r>
            <a:r>
              <a:rPr kumimoji="0" lang="ja-JP" altLang="en-US" dirty="0"/>
              <a:t>レベル</a:t>
            </a:r>
            <a:endParaRPr kumimoji="0" lang="en-US" dirty="0"/>
          </a:p>
        </p:txBody>
      </p:sp>
      <p:sp>
        <p:nvSpPr>
          <p:cNvPr id="14" name="日付プレースホルダー 13"/>
          <p:cNvSpPr>
            <a:spLocks noGrp="1"/>
          </p:cNvSpPr>
          <p:nvPr>
            <p:ph type="dt" sz="half" idx="2"/>
          </p:nvPr>
        </p:nvSpPr>
        <p:spPr>
          <a:xfrm>
            <a:off x="7524329" y="6448253"/>
            <a:ext cx="1440160" cy="365125"/>
          </a:xfrm>
          <a:prstGeom prst="rect">
            <a:avLst/>
          </a:prstGeom>
        </p:spPr>
        <p:txBody>
          <a:bodyPr vert="horz" anchor="ctr" anchorCtr="0"/>
          <a:lstStyle>
            <a:lvl1pPr algn="l" eaLnBrk="1" latinLnBrk="0" hangingPunct="1">
              <a:defRPr kumimoji="0" sz="1050">
                <a:solidFill>
                  <a:schemeClr val="tx2"/>
                </a:solidFill>
              </a:defRPr>
            </a:lvl1pPr>
          </a:lstStyle>
          <a:p>
            <a:fld id="{844F5DE2-B296-4507-AFDA-C68D4D277656}" type="datetimeFigureOut">
              <a:rPr kumimoji="1" lang="ja-JP" altLang="en-US" smtClean="0"/>
              <a:t>2021/2/1</a:t>
            </a:fld>
            <a:endParaRPr kumimoji="1" lang="ja-JP" altLang="en-US"/>
          </a:p>
        </p:txBody>
      </p:sp>
      <p:sp>
        <p:nvSpPr>
          <p:cNvPr id="3" name="フッター プレースホルダー 2"/>
          <p:cNvSpPr>
            <a:spLocks noGrp="1"/>
          </p:cNvSpPr>
          <p:nvPr>
            <p:ph type="ftr" sz="quarter" idx="3"/>
          </p:nvPr>
        </p:nvSpPr>
        <p:spPr>
          <a:xfrm>
            <a:off x="179512" y="6448253"/>
            <a:ext cx="7344816" cy="365125"/>
          </a:xfrm>
          <a:prstGeom prst="rect">
            <a:avLst/>
          </a:prstGeom>
        </p:spPr>
        <p:txBody>
          <a:bodyPr vert="horz" anchor="ctr"/>
          <a:lstStyle>
            <a:lvl1pPr algn="r" eaLnBrk="1" latinLnBrk="0" hangingPunct="1">
              <a:defRPr kumimoji="0" sz="1050">
                <a:solidFill>
                  <a:schemeClr val="tx2"/>
                </a:solidFill>
              </a:defRPr>
            </a:lvl1pPr>
          </a:lstStyle>
          <a:p>
            <a:endParaRPr kumimoji="1" lang="ja-JP" altLang="en-US"/>
          </a:p>
        </p:txBody>
      </p:sp>
      <p:sp>
        <p:nvSpPr>
          <p:cNvPr id="7" name="正方形/長方形 6"/>
          <p:cNvSpPr/>
          <p:nvPr/>
        </p:nvSpPr>
        <p:spPr bwMode="white">
          <a:xfrm>
            <a:off x="0" y="764704"/>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正方形/長方形 7"/>
          <p:cNvSpPr/>
          <p:nvPr/>
        </p:nvSpPr>
        <p:spPr>
          <a:xfrm>
            <a:off x="0" y="8082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590550" y="816198"/>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3" name="スライド番号プレースホルダー 22"/>
          <p:cNvSpPr>
            <a:spLocks noGrp="1"/>
          </p:cNvSpPr>
          <p:nvPr>
            <p:ph type="sldNum" sz="quarter" idx="4"/>
          </p:nvPr>
        </p:nvSpPr>
        <p:spPr>
          <a:xfrm>
            <a:off x="0" y="808260"/>
            <a:ext cx="533400" cy="244476"/>
          </a:xfrm>
          <a:prstGeom prst="rect">
            <a:avLst/>
          </a:prstGeom>
        </p:spPr>
        <p:txBody>
          <a:bodyPr vert="horz" anchor="ctr" anchorCtr="0">
            <a:normAutofit/>
          </a:bodyPr>
          <a:lstStyle>
            <a:lvl1pPr algn="ctr" eaLnBrk="1" latinLnBrk="0" hangingPunct="1">
              <a:defRPr kumimoji="0" sz="1050" b="1">
                <a:solidFill>
                  <a:srgbClr val="FFFFFF"/>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2190999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1" sz="3000" b="1" kern="1200">
          <a:solidFill>
            <a:schemeClr val="tx2"/>
          </a:solidFill>
          <a:latin typeface="+mj-lt"/>
          <a:ea typeface="+mj-ea"/>
          <a:cs typeface="+mj-cs"/>
        </a:defRPr>
      </a:lvl1pPr>
    </p:titleStyle>
    <p:bodyStyle>
      <a:lvl1pPr marL="240030" indent="-240030" algn="l" rtl="0" eaLnBrk="1" latinLnBrk="0" hangingPunct="1">
        <a:spcBef>
          <a:spcPts val="1350"/>
        </a:spcBef>
        <a:spcAft>
          <a:spcPts val="450"/>
        </a:spcAft>
        <a:buClr>
          <a:schemeClr val="accent2"/>
        </a:buClr>
        <a:buSzPct val="60000"/>
        <a:buFont typeface="Wingdings"/>
        <a:buChar char=""/>
        <a:defRPr kumimoji="1" sz="1800" kern="1200">
          <a:solidFill>
            <a:schemeClr val="tx1"/>
          </a:solidFill>
          <a:latin typeface="+mn-lt"/>
          <a:ea typeface="+mn-ea"/>
          <a:cs typeface="+mn-cs"/>
        </a:defRPr>
      </a:lvl1pPr>
      <a:lvl2pPr marL="480060" indent="-205740" algn="l" rtl="0" eaLnBrk="1" latinLnBrk="0" hangingPunct="1">
        <a:spcBef>
          <a:spcPts val="413"/>
        </a:spcBef>
        <a:spcAft>
          <a:spcPts val="450"/>
        </a:spcAft>
        <a:buClr>
          <a:schemeClr val="accent1"/>
        </a:buClr>
        <a:buSzPct val="70000"/>
        <a:buFont typeface="Wingdings 2"/>
        <a:buChar char=""/>
        <a:defRPr kumimoji="1" sz="1800" kern="1200">
          <a:solidFill>
            <a:schemeClr val="tx1"/>
          </a:solidFill>
          <a:latin typeface="+mn-lt"/>
          <a:ea typeface="+mn-ea"/>
          <a:cs typeface="+mn-cs"/>
        </a:defRPr>
      </a:lvl2pPr>
      <a:lvl3pPr marL="685800" indent="-171450" algn="l" rtl="0" eaLnBrk="1" latinLnBrk="0" hangingPunct="1">
        <a:spcBef>
          <a:spcPts val="375"/>
        </a:spcBef>
        <a:spcAft>
          <a:spcPts val="450"/>
        </a:spcAft>
        <a:buClr>
          <a:schemeClr val="accent2"/>
        </a:buClr>
        <a:buSzPct val="75000"/>
        <a:buFont typeface="Wingdings"/>
        <a:buChar char=""/>
        <a:defRPr kumimoji="1" sz="1500" kern="1200">
          <a:solidFill>
            <a:schemeClr val="tx1"/>
          </a:solidFill>
          <a:latin typeface="+mn-lt"/>
          <a:ea typeface="+mn-ea"/>
          <a:cs typeface="+mn-cs"/>
        </a:defRPr>
      </a:lvl3pPr>
      <a:lvl4pPr marL="1028700" indent="-171450" algn="l" rtl="0" eaLnBrk="1" latinLnBrk="0" hangingPunct="1">
        <a:spcBef>
          <a:spcPts val="300"/>
        </a:spcBef>
        <a:spcAft>
          <a:spcPts val="450"/>
        </a:spcAft>
        <a:buClr>
          <a:schemeClr val="accent3"/>
        </a:buClr>
        <a:buSzPct val="75000"/>
        <a:buFont typeface="Wingdings"/>
        <a:buChar char=""/>
        <a:defRPr kumimoji="1" sz="1500" kern="1200">
          <a:solidFill>
            <a:schemeClr val="tx1"/>
          </a:solidFill>
          <a:latin typeface="+mn-lt"/>
          <a:ea typeface="+mn-ea"/>
          <a:cs typeface="+mn-cs"/>
        </a:defRPr>
      </a:lvl4pPr>
      <a:lvl5pPr marL="1371600" indent="-171450" algn="l" rtl="0" eaLnBrk="1" latinLnBrk="0" hangingPunct="1">
        <a:spcBef>
          <a:spcPts val="300"/>
        </a:spcBef>
        <a:spcAft>
          <a:spcPts val="450"/>
        </a:spcAft>
        <a:buClr>
          <a:schemeClr val="accent4"/>
        </a:buClr>
        <a:buSzPct val="65000"/>
        <a:buFont typeface="Wingdings"/>
        <a:buChar char=""/>
        <a:defRPr kumimoji="1" sz="1500" kern="1200">
          <a:solidFill>
            <a:schemeClr val="tx1"/>
          </a:solidFill>
          <a:latin typeface="+mn-lt"/>
          <a:ea typeface="+mn-ea"/>
          <a:cs typeface="+mn-cs"/>
        </a:defRPr>
      </a:lvl5pPr>
      <a:lvl6pPr marL="1577340" indent="-171450" algn="l" rtl="0" eaLnBrk="1" latinLnBrk="0" hangingPunct="1">
        <a:spcBef>
          <a:spcPct val="20000"/>
        </a:spcBef>
        <a:buClr>
          <a:schemeClr val="accent1"/>
        </a:buClr>
        <a:buFont typeface="Wingdings"/>
        <a:buChar char="§"/>
        <a:defRPr kumimoji="1"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a:buChar char="§"/>
        <a:defRPr kumimoji="1"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a:buChar char="§"/>
        <a:defRPr kumimoji="1"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a:buChar char="§"/>
        <a:defRPr kumimoji="1" sz="135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342900" algn="l" rtl="0" eaLnBrk="1" latinLnBrk="0" hangingPunct="1">
        <a:defRPr kumimoji="1" kern="1200">
          <a:solidFill>
            <a:schemeClr val="tx1"/>
          </a:solidFill>
          <a:latin typeface="+mn-lt"/>
          <a:ea typeface="+mn-ea"/>
          <a:cs typeface="+mn-cs"/>
        </a:defRPr>
      </a:lvl2pPr>
      <a:lvl3pPr marL="685800" algn="l" rtl="0" eaLnBrk="1" latinLnBrk="0" hangingPunct="1">
        <a:defRPr kumimoji="1" kern="1200">
          <a:solidFill>
            <a:schemeClr val="tx1"/>
          </a:solidFill>
          <a:latin typeface="+mn-lt"/>
          <a:ea typeface="+mn-ea"/>
          <a:cs typeface="+mn-cs"/>
        </a:defRPr>
      </a:lvl3pPr>
      <a:lvl4pPr marL="1028700" algn="l" rtl="0" eaLnBrk="1" latinLnBrk="0" hangingPunct="1">
        <a:defRPr kumimoji="1" kern="1200">
          <a:solidFill>
            <a:schemeClr val="tx1"/>
          </a:solidFill>
          <a:latin typeface="+mn-lt"/>
          <a:ea typeface="+mn-ea"/>
          <a:cs typeface="+mn-cs"/>
        </a:defRPr>
      </a:lvl4pPr>
      <a:lvl5pPr marL="1371600" algn="l" rtl="0" eaLnBrk="1" latinLnBrk="0" hangingPunct="1">
        <a:defRPr kumimoji="1" kern="1200">
          <a:solidFill>
            <a:schemeClr val="tx1"/>
          </a:solidFill>
          <a:latin typeface="+mn-lt"/>
          <a:ea typeface="+mn-ea"/>
          <a:cs typeface="+mn-cs"/>
        </a:defRPr>
      </a:lvl5pPr>
      <a:lvl6pPr marL="1714500" algn="l" rtl="0" eaLnBrk="1" latinLnBrk="0" hangingPunct="1">
        <a:defRPr kumimoji="1" kern="1200">
          <a:solidFill>
            <a:schemeClr val="tx1"/>
          </a:solidFill>
          <a:latin typeface="+mn-lt"/>
          <a:ea typeface="+mn-ea"/>
          <a:cs typeface="+mn-cs"/>
        </a:defRPr>
      </a:lvl6pPr>
      <a:lvl7pPr marL="2057400" algn="l" rtl="0" eaLnBrk="1" latinLnBrk="0" hangingPunct="1">
        <a:defRPr kumimoji="1" kern="1200">
          <a:solidFill>
            <a:schemeClr val="tx1"/>
          </a:solidFill>
          <a:latin typeface="+mn-lt"/>
          <a:ea typeface="+mn-ea"/>
          <a:cs typeface="+mn-cs"/>
        </a:defRPr>
      </a:lvl7pPr>
      <a:lvl8pPr marL="2400300" algn="l" rtl="0" eaLnBrk="1" latinLnBrk="0" hangingPunct="1">
        <a:defRPr kumimoji="1" kern="1200">
          <a:solidFill>
            <a:schemeClr val="tx1"/>
          </a:solidFill>
          <a:latin typeface="+mn-lt"/>
          <a:ea typeface="+mn-ea"/>
          <a:cs typeface="+mn-cs"/>
        </a:defRPr>
      </a:lvl8pPr>
      <a:lvl9pPr marL="27432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2.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32.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32.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9.png"/><Relationship Id="rId7"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9.png"/><Relationship Id="rId7" Type="http://schemas.openxmlformats.org/officeDocument/2006/relationships/image" Target="../media/image29.png"/><Relationship Id="rId12"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2.png"/><Relationship Id="rId4" Type="http://schemas.openxmlformats.org/officeDocument/2006/relationships/image" Target="../media/image20.png"/><Relationship Id="rId9" Type="http://schemas.openxmlformats.org/officeDocument/2006/relationships/image" Target="../media/image31.png"/></Relationships>
</file>

<file path=ppt/slides/_rels/slide2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9.png"/><Relationship Id="rId7" Type="http://schemas.openxmlformats.org/officeDocument/2006/relationships/image" Target="../media/image26.png"/><Relationship Id="rId12"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29.png"/><Relationship Id="rId5" Type="http://schemas.openxmlformats.org/officeDocument/2006/relationships/image" Target="../media/image25.png"/><Relationship Id="rId10" Type="http://schemas.openxmlformats.org/officeDocument/2006/relationships/image" Target="../media/image31.png"/><Relationship Id="rId4" Type="http://schemas.openxmlformats.org/officeDocument/2006/relationships/image" Target="../media/image20.png"/><Relationship Id="rId9" Type="http://schemas.openxmlformats.org/officeDocument/2006/relationships/image" Target="../media/image30.png"/></Relationships>
</file>

<file path=ppt/slides/_rels/slide2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9.png"/><Relationship Id="rId7"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11.png"/><Relationship Id="rId5" Type="http://schemas.openxmlformats.org/officeDocument/2006/relationships/image" Target="../media/image34.png"/><Relationship Id="rId4" Type="http://schemas.openxmlformats.org/officeDocument/2006/relationships/image" Target="../media/image20.png"/><Relationship Id="rId9"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39.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9.png"/><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00.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33" Type="http://schemas.openxmlformats.org/officeDocument/2006/relationships/image" Target="../media/image350.png"/><Relationship Id="rId2" Type="http://schemas.openxmlformats.org/officeDocument/2006/relationships/notesSlide" Target="../notesSlides/notesSlide29.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10.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4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3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20.png"/></Relationships>
</file>

<file path=ppt/slides/_rels/slide3.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30.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00.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2" Type="http://schemas.openxmlformats.org/officeDocument/2006/relationships/notesSlide" Target="../notesSlides/notesSlide30.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5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4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30.png"/></Relationships>
</file>

<file path=ppt/slides/_rels/slide31.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70.png"/><Relationship Id="rId34" Type="http://schemas.openxmlformats.org/officeDocument/2006/relationships/image" Target="../media/image430.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33" Type="http://schemas.openxmlformats.org/officeDocument/2006/relationships/image" Target="../media/image400.png"/><Relationship Id="rId2" Type="http://schemas.openxmlformats.org/officeDocument/2006/relationships/notesSlide" Target="../notesSlides/notesSlide31.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5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4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90.png"/><Relationship Id="rId35" Type="http://schemas.openxmlformats.org/officeDocument/2006/relationships/image" Target="../media/image440.png"/></Relationships>
</file>

<file path=ppt/slides/_rels/slide32.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00.png"/><Relationship Id="rId34" Type="http://schemas.openxmlformats.org/officeDocument/2006/relationships/image" Target="../media/image47.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33" Type="http://schemas.openxmlformats.org/officeDocument/2006/relationships/image" Target="../media/image460.png"/><Relationship Id="rId2" Type="http://schemas.openxmlformats.org/officeDocument/2006/relationships/notesSlide" Target="../notesSlides/notesSlide32.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5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4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90.png"/><Relationship Id="rId35" Type="http://schemas.openxmlformats.org/officeDocument/2006/relationships/image" Target="../media/image50.png"/></Relationships>
</file>

<file path=ppt/slides/_rels/slide33.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00.png"/><Relationship Id="rId34" Type="http://schemas.openxmlformats.org/officeDocument/2006/relationships/image" Target="../media/image56.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33" Type="http://schemas.openxmlformats.org/officeDocument/2006/relationships/image" Target="../media/image57.png"/><Relationship Id="rId2" Type="http://schemas.openxmlformats.org/officeDocument/2006/relationships/notesSlide" Target="../notesSlides/notesSlide33.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5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4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55.png"/><Relationship Id="rId35" Type="http://schemas.openxmlformats.org/officeDocument/2006/relationships/image" Target="../media/image58.png"/></Relationships>
</file>

<file path=ppt/slides/_rels/slide34.xml.rels><?xml version="1.0" encoding="UTF-8" standalone="yes"?>
<Relationships xmlns="http://schemas.openxmlformats.org/package/2006/relationships"><Relationship Id="rId8" Type="http://schemas.openxmlformats.org/officeDocument/2006/relationships/image" Target="../media/image74.png"/><Relationship Id="rId13" Type="http://schemas.openxmlformats.org/officeDocument/2006/relationships/image" Target="../media/image260.png"/><Relationship Id="rId18" Type="http://schemas.openxmlformats.org/officeDocument/2006/relationships/image" Target="../media/image81.png"/><Relationship Id="rId26" Type="http://schemas.openxmlformats.org/officeDocument/2006/relationships/image" Target="../media/image89.png"/><Relationship Id="rId3" Type="http://schemas.openxmlformats.org/officeDocument/2006/relationships/image" Target="../media/image59.png"/><Relationship Id="rId21" Type="http://schemas.openxmlformats.org/officeDocument/2006/relationships/image" Target="../media/image84.png"/><Relationship Id="rId34" Type="http://schemas.openxmlformats.org/officeDocument/2006/relationships/image" Target="../media/image350.png"/><Relationship Id="rId7" Type="http://schemas.openxmlformats.org/officeDocument/2006/relationships/image" Target="../media/image73.png"/><Relationship Id="rId12" Type="http://schemas.openxmlformats.org/officeDocument/2006/relationships/image" Target="../media/image78.png"/><Relationship Id="rId17" Type="http://schemas.openxmlformats.org/officeDocument/2006/relationships/image" Target="../media/image80.png"/><Relationship Id="rId25" Type="http://schemas.openxmlformats.org/officeDocument/2006/relationships/image" Target="../media/image88.png"/><Relationship Id="rId33" Type="http://schemas.openxmlformats.org/officeDocument/2006/relationships/image" Target="../media/image340.png"/><Relationship Id="rId2" Type="http://schemas.openxmlformats.org/officeDocument/2006/relationships/notesSlide" Target="../notesSlides/notesSlide34.xml"/><Relationship Id="rId16" Type="http://schemas.openxmlformats.org/officeDocument/2006/relationships/image" Target="../media/image290.png"/><Relationship Id="rId20" Type="http://schemas.openxmlformats.org/officeDocument/2006/relationships/image" Target="../media/image83.png"/><Relationship Id="rId29" Type="http://schemas.openxmlformats.org/officeDocument/2006/relationships/image" Target="../media/image93.png"/><Relationship Id="rId1" Type="http://schemas.openxmlformats.org/officeDocument/2006/relationships/slideLayout" Target="../slideLayouts/slideLayout2.xml"/><Relationship Id="rId6" Type="http://schemas.openxmlformats.org/officeDocument/2006/relationships/image" Target="../media/image72.png"/><Relationship Id="rId11" Type="http://schemas.openxmlformats.org/officeDocument/2006/relationships/image" Target="../media/image77.png"/><Relationship Id="rId24" Type="http://schemas.openxmlformats.org/officeDocument/2006/relationships/image" Target="../media/image87.png"/><Relationship Id="rId32" Type="http://schemas.openxmlformats.org/officeDocument/2006/relationships/image" Target="../media/image330.png"/><Relationship Id="rId5" Type="http://schemas.openxmlformats.org/officeDocument/2006/relationships/image" Target="../media/image70.png"/><Relationship Id="rId15" Type="http://schemas.openxmlformats.org/officeDocument/2006/relationships/image" Target="../media/image79.png"/><Relationship Id="rId23" Type="http://schemas.openxmlformats.org/officeDocument/2006/relationships/image" Target="../media/image86.png"/><Relationship Id="rId28" Type="http://schemas.openxmlformats.org/officeDocument/2006/relationships/image" Target="../media/image92.png"/><Relationship Id="rId10" Type="http://schemas.openxmlformats.org/officeDocument/2006/relationships/image" Target="../media/image76.png"/><Relationship Id="rId19" Type="http://schemas.openxmlformats.org/officeDocument/2006/relationships/image" Target="../media/image82.png"/><Relationship Id="rId31" Type="http://schemas.openxmlformats.org/officeDocument/2006/relationships/image" Target="../media/image95.png"/><Relationship Id="rId4" Type="http://schemas.openxmlformats.org/officeDocument/2006/relationships/image" Target="../media/image591.png"/><Relationship Id="rId9" Type="http://schemas.openxmlformats.org/officeDocument/2006/relationships/image" Target="../media/image75.png"/><Relationship Id="rId14" Type="http://schemas.openxmlformats.org/officeDocument/2006/relationships/image" Target="../media/image270.png"/><Relationship Id="rId22" Type="http://schemas.openxmlformats.org/officeDocument/2006/relationships/image" Target="../media/image85.png"/><Relationship Id="rId27" Type="http://schemas.openxmlformats.org/officeDocument/2006/relationships/image" Target="../media/image90.png"/><Relationship Id="rId30" Type="http://schemas.openxmlformats.org/officeDocument/2006/relationships/image" Target="../media/image94.png"/></Relationships>
</file>

<file path=ppt/slides/_rels/slide35.xml.rels><?xml version="1.0" encoding="UTF-8" standalone="yes"?>
<Relationships xmlns="http://schemas.openxmlformats.org/package/2006/relationships"><Relationship Id="rId8" Type="http://schemas.openxmlformats.org/officeDocument/2006/relationships/image" Target="../media/image74.png"/><Relationship Id="rId13" Type="http://schemas.openxmlformats.org/officeDocument/2006/relationships/image" Target="../media/image260.png"/><Relationship Id="rId18" Type="http://schemas.openxmlformats.org/officeDocument/2006/relationships/image" Target="../media/image97.png"/><Relationship Id="rId26" Type="http://schemas.openxmlformats.org/officeDocument/2006/relationships/image" Target="../media/image89.png"/><Relationship Id="rId3" Type="http://schemas.openxmlformats.org/officeDocument/2006/relationships/image" Target="../media/image59.png"/><Relationship Id="rId21" Type="http://schemas.openxmlformats.org/officeDocument/2006/relationships/image" Target="../media/image84.png"/><Relationship Id="rId7" Type="http://schemas.openxmlformats.org/officeDocument/2006/relationships/image" Target="../media/image73.png"/><Relationship Id="rId12" Type="http://schemas.openxmlformats.org/officeDocument/2006/relationships/image" Target="../media/image71.png"/><Relationship Id="rId17" Type="http://schemas.openxmlformats.org/officeDocument/2006/relationships/image" Target="../media/image96.png"/><Relationship Id="rId25" Type="http://schemas.openxmlformats.org/officeDocument/2006/relationships/image" Target="../media/image88.png"/><Relationship Id="rId33" Type="http://schemas.openxmlformats.org/officeDocument/2006/relationships/image" Target="../media/image103.png"/><Relationship Id="rId2" Type="http://schemas.openxmlformats.org/officeDocument/2006/relationships/notesSlide" Target="../notesSlides/notesSlide35.xml"/><Relationship Id="rId16" Type="http://schemas.openxmlformats.org/officeDocument/2006/relationships/image" Target="../media/image290.png"/><Relationship Id="rId20" Type="http://schemas.openxmlformats.org/officeDocument/2006/relationships/image" Target="../media/image83.png"/><Relationship Id="rId29" Type="http://schemas.openxmlformats.org/officeDocument/2006/relationships/image" Target="../media/image93.png"/><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image" Target="../media/image68.png"/><Relationship Id="rId24" Type="http://schemas.openxmlformats.org/officeDocument/2006/relationships/image" Target="../media/image87.png"/><Relationship Id="rId32" Type="http://schemas.openxmlformats.org/officeDocument/2006/relationships/image" Target="../media/image350.png"/><Relationship Id="rId5" Type="http://schemas.openxmlformats.org/officeDocument/2006/relationships/image" Target="../media/image60.png"/><Relationship Id="rId15" Type="http://schemas.openxmlformats.org/officeDocument/2006/relationships/image" Target="../media/image79.png"/><Relationship Id="rId23" Type="http://schemas.openxmlformats.org/officeDocument/2006/relationships/image" Target="../media/image102.png"/><Relationship Id="rId28" Type="http://schemas.openxmlformats.org/officeDocument/2006/relationships/image" Target="../media/image92.png"/><Relationship Id="rId10" Type="http://schemas.openxmlformats.org/officeDocument/2006/relationships/image" Target="../media/image76.png"/><Relationship Id="rId19" Type="http://schemas.openxmlformats.org/officeDocument/2006/relationships/image" Target="../media/image82.png"/><Relationship Id="rId31" Type="http://schemas.openxmlformats.org/officeDocument/2006/relationships/image" Target="../media/image340.png"/><Relationship Id="rId4" Type="http://schemas.openxmlformats.org/officeDocument/2006/relationships/image" Target="../media/image69.png"/><Relationship Id="rId9" Type="http://schemas.openxmlformats.org/officeDocument/2006/relationships/image" Target="../media/image75.png"/><Relationship Id="rId14" Type="http://schemas.openxmlformats.org/officeDocument/2006/relationships/image" Target="../media/image270.png"/><Relationship Id="rId22" Type="http://schemas.openxmlformats.org/officeDocument/2006/relationships/image" Target="../media/image85.png"/><Relationship Id="rId27" Type="http://schemas.openxmlformats.org/officeDocument/2006/relationships/image" Target="../media/image90.png"/><Relationship Id="rId30" Type="http://schemas.openxmlformats.org/officeDocument/2006/relationships/image" Target="../media/image94.png"/></Relationships>
</file>

<file path=ppt/slides/_rels/slide36.xml.rels><?xml version="1.0" encoding="UTF-8" standalone="yes"?>
<Relationships xmlns="http://schemas.openxmlformats.org/package/2006/relationships"><Relationship Id="rId3" Type="http://schemas.openxmlformats.org/officeDocument/2006/relationships/image" Target="../media/image46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00.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33" Type="http://schemas.openxmlformats.org/officeDocument/2006/relationships/image" Target="../media/image57.png"/><Relationship Id="rId2" Type="http://schemas.openxmlformats.org/officeDocument/2006/relationships/notesSlide" Target="../notesSlides/notesSlide37.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550.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5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4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560.png"/></Relationships>
</file>

<file path=ppt/slides/_rels/slide38.xml.rels><?xml version="1.0" encoding="UTF-8" standalone="yes"?>
<Relationships xmlns="http://schemas.openxmlformats.org/package/2006/relationships"><Relationship Id="rId3" Type="http://schemas.openxmlformats.org/officeDocument/2006/relationships/image" Target="../media/image991.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590.png"/><Relationship Id="rId4" Type="http://schemas.openxmlformats.org/officeDocument/2006/relationships/image" Target="../media/image98.png"/></Relationships>
</file>

<file path=ppt/slides/_rels/slide39.xml.rels><?xml version="1.0" encoding="UTF-8" standalone="yes"?>
<Relationships xmlns="http://schemas.openxmlformats.org/package/2006/relationships"><Relationship Id="rId3" Type="http://schemas.openxmlformats.org/officeDocument/2006/relationships/image" Target="../media/image600.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590.png"/><Relationship Id="rId4" Type="http://schemas.openxmlformats.org/officeDocument/2006/relationships/image" Target="../media/image99.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8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270.png"/><Relationship Id="rId18" Type="http://schemas.openxmlformats.org/officeDocument/2006/relationships/image" Target="../media/image82.png"/><Relationship Id="rId26" Type="http://schemas.openxmlformats.org/officeDocument/2006/relationships/image" Target="../media/image90.png"/><Relationship Id="rId3" Type="http://schemas.openxmlformats.org/officeDocument/2006/relationships/image" Target="../media/image710.png"/><Relationship Id="rId21" Type="http://schemas.openxmlformats.org/officeDocument/2006/relationships/image" Target="../media/image85.png"/><Relationship Id="rId7" Type="http://schemas.openxmlformats.org/officeDocument/2006/relationships/image" Target="../media/image74.png"/><Relationship Id="rId12" Type="http://schemas.openxmlformats.org/officeDocument/2006/relationships/image" Target="../media/image260.png"/><Relationship Id="rId17" Type="http://schemas.openxmlformats.org/officeDocument/2006/relationships/image" Target="../media/image81.png"/><Relationship Id="rId25" Type="http://schemas.openxmlformats.org/officeDocument/2006/relationships/image" Target="../media/image89.png"/><Relationship Id="rId33" Type="http://schemas.openxmlformats.org/officeDocument/2006/relationships/image" Target="../media/image350.png"/><Relationship Id="rId2" Type="http://schemas.openxmlformats.org/officeDocument/2006/relationships/notesSlide" Target="../notesSlides/notesSlide41.xml"/><Relationship Id="rId16" Type="http://schemas.openxmlformats.org/officeDocument/2006/relationships/image" Target="../media/image80.png"/><Relationship Id="rId20" Type="http://schemas.openxmlformats.org/officeDocument/2006/relationships/image" Target="../media/image84.png"/><Relationship Id="rId29"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8.png"/><Relationship Id="rId24" Type="http://schemas.openxmlformats.org/officeDocument/2006/relationships/image" Target="../media/image88.png"/><Relationship Id="rId32" Type="http://schemas.openxmlformats.org/officeDocument/2006/relationships/image" Target="../media/image340.png"/><Relationship Id="rId5" Type="http://schemas.openxmlformats.org/officeDocument/2006/relationships/image" Target="../media/image72.png"/><Relationship Id="rId15" Type="http://schemas.openxmlformats.org/officeDocument/2006/relationships/image" Target="../media/image290.png"/><Relationship Id="rId23" Type="http://schemas.openxmlformats.org/officeDocument/2006/relationships/image" Target="../media/image87.png"/><Relationship Id="rId28" Type="http://schemas.openxmlformats.org/officeDocument/2006/relationships/image" Target="../media/image93.png"/><Relationship Id="rId10" Type="http://schemas.openxmlformats.org/officeDocument/2006/relationships/image" Target="../media/image77.png"/><Relationship Id="rId19" Type="http://schemas.openxmlformats.org/officeDocument/2006/relationships/image" Target="../media/image83.png"/><Relationship Id="rId31" Type="http://schemas.openxmlformats.org/officeDocument/2006/relationships/image" Target="../media/image330.png"/><Relationship Id="rId4" Type="http://schemas.openxmlformats.org/officeDocument/2006/relationships/image" Target="../media/image70.png"/><Relationship Id="rId9" Type="http://schemas.openxmlformats.org/officeDocument/2006/relationships/image" Target="../media/image76.png"/><Relationship Id="rId14" Type="http://schemas.openxmlformats.org/officeDocument/2006/relationships/image" Target="../media/image79.png"/><Relationship Id="rId22" Type="http://schemas.openxmlformats.org/officeDocument/2006/relationships/image" Target="../media/image86.png"/><Relationship Id="rId27" Type="http://schemas.openxmlformats.org/officeDocument/2006/relationships/image" Target="../media/image92.png"/><Relationship Id="rId30" Type="http://schemas.openxmlformats.org/officeDocument/2006/relationships/image" Target="../media/image95.png"/></Relationships>
</file>

<file path=ppt/slides/_rels/slide42.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270.png"/><Relationship Id="rId18" Type="http://schemas.openxmlformats.org/officeDocument/2006/relationships/image" Target="../media/image82.png"/><Relationship Id="rId26" Type="http://schemas.openxmlformats.org/officeDocument/2006/relationships/image" Target="../media/image90.png"/><Relationship Id="rId3" Type="http://schemas.openxmlformats.org/officeDocument/2006/relationships/image" Target="../media/image710.png"/><Relationship Id="rId21" Type="http://schemas.openxmlformats.org/officeDocument/2006/relationships/image" Target="../media/image85.png"/><Relationship Id="rId34" Type="http://schemas.openxmlformats.org/officeDocument/2006/relationships/image" Target="../media/image1050.png"/><Relationship Id="rId7" Type="http://schemas.openxmlformats.org/officeDocument/2006/relationships/image" Target="../media/image74.png"/><Relationship Id="rId12" Type="http://schemas.openxmlformats.org/officeDocument/2006/relationships/image" Target="../media/image260.png"/><Relationship Id="rId17" Type="http://schemas.openxmlformats.org/officeDocument/2006/relationships/image" Target="../media/image81.png"/><Relationship Id="rId25" Type="http://schemas.openxmlformats.org/officeDocument/2006/relationships/image" Target="../media/image89.png"/><Relationship Id="rId33" Type="http://schemas.openxmlformats.org/officeDocument/2006/relationships/image" Target="../media/image350.png"/><Relationship Id="rId2" Type="http://schemas.openxmlformats.org/officeDocument/2006/relationships/notesSlide" Target="../notesSlides/notesSlide42.xml"/><Relationship Id="rId16" Type="http://schemas.openxmlformats.org/officeDocument/2006/relationships/image" Target="../media/image80.png"/><Relationship Id="rId20" Type="http://schemas.openxmlformats.org/officeDocument/2006/relationships/image" Target="../media/image84.png"/><Relationship Id="rId29"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8.png"/><Relationship Id="rId24" Type="http://schemas.openxmlformats.org/officeDocument/2006/relationships/image" Target="../media/image88.png"/><Relationship Id="rId32" Type="http://schemas.openxmlformats.org/officeDocument/2006/relationships/image" Target="../media/image340.png"/><Relationship Id="rId5" Type="http://schemas.openxmlformats.org/officeDocument/2006/relationships/image" Target="../media/image72.png"/><Relationship Id="rId15" Type="http://schemas.openxmlformats.org/officeDocument/2006/relationships/image" Target="../media/image290.png"/><Relationship Id="rId23" Type="http://schemas.openxmlformats.org/officeDocument/2006/relationships/image" Target="../media/image87.png"/><Relationship Id="rId28" Type="http://schemas.openxmlformats.org/officeDocument/2006/relationships/image" Target="../media/image93.png"/><Relationship Id="rId10" Type="http://schemas.openxmlformats.org/officeDocument/2006/relationships/image" Target="../media/image77.png"/><Relationship Id="rId19" Type="http://schemas.openxmlformats.org/officeDocument/2006/relationships/image" Target="../media/image83.png"/><Relationship Id="rId31" Type="http://schemas.openxmlformats.org/officeDocument/2006/relationships/image" Target="../media/image330.png"/><Relationship Id="rId4" Type="http://schemas.openxmlformats.org/officeDocument/2006/relationships/image" Target="../media/image70.png"/><Relationship Id="rId9" Type="http://schemas.openxmlformats.org/officeDocument/2006/relationships/image" Target="../media/image76.png"/><Relationship Id="rId14" Type="http://schemas.openxmlformats.org/officeDocument/2006/relationships/image" Target="../media/image79.png"/><Relationship Id="rId22" Type="http://schemas.openxmlformats.org/officeDocument/2006/relationships/image" Target="../media/image86.png"/><Relationship Id="rId27" Type="http://schemas.openxmlformats.org/officeDocument/2006/relationships/image" Target="../media/image92.png"/><Relationship Id="rId30" Type="http://schemas.openxmlformats.org/officeDocument/2006/relationships/image" Target="../media/image95.png"/></Relationships>
</file>

<file path=ppt/slides/_rels/slide43.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270.png"/><Relationship Id="rId18" Type="http://schemas.openxmlformats.org/officeDocument/2006/relationships/image" Target="../media/image82.png"/><Relationship Id="rId26" Type="http://schemas.openxmlformats.org/officeDocument/2006/relationships/image" Target="../media/image90.png"/><Relationship Id="rId3" Type="http://schemas.openxmlformats.org/officeDocument/2006/relationships/image" Target="../media/image710.png"/><Relationship Id="rId21" Type="http://schemas.openxmlformats.org/officeDocument/2006/relationships/image" Target="../media/image85.png"/><Relationship Id="rId7" Type="http://schemas.openxmlformats.org/officeDocument/2006/relationships/image" Target="../media/image74.png"/><Relationship Id="rId12" Type="http://schemas.openxmlformats.org/officeDocument/2006/relationships/image" Target="../media/image260.png"/><Relationship Id="rId17" Type="http://schemas.openxmlformats.org/officeDocument/2006/relationships/image" Target="../media/image109.png"/><Relationship Id="rId25" Type="http://schemas.openxmlformats.org/officeDocument/2006/relationships/image" Target="../media/image89.png"/><Relationship Id="rId33" Type="http://schemas.openxmlformats.org/officeDocument/2006/relationships/image" Target="../media/image111.png"/><Relationship Id="rId2" Type="http://schemas.openxmlformats.org/officeDocument/2006/relationships/notesSlide" Target="../notesSlides/notesSlide43.xml"/><Relationship Id="rId16" Type="http://schemas.openxmlformats.org/officeDocument/2006/relationships/image" Target="../media/image108.png"/><Relationship Id="rId20" Type="http://schemas.openxmlformats.org/officeDocument/2006/relationships/image" Target="../media/image84.png"/><Relationship Id="rId29"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990.png"/><Relationship Id="rId24" Type="http://schemas.openxmlformats.org/officeDocument/2006/relationships/image" Target="../media/image88.png"/><Relationship Id="rId32" Type="http://schemas.openxmlformats.org/officeDocument/2006/relationships/image" Target="../media/image110.png"/><Relationship Id="rId5" Type="http://schemas.openxmlformats.org/officeDocument/2006/relationships/image" Target="../media/image107.png"/><Relationship Id="rId15" Type="http://schemas.openxmlformats.org/officeDocument/2006/relationships/image" Target="../media/image290.png"/><Relationship Id="rId23" Type="http://schemas.openxmlformats.org/officeDocument/2006/relationships/image" Target="../media/image87.png"/><Relationship Id="rId28" Type="http://schemas.openxmlformats.org/officeDocument/2006/relationships/image" Target="../media/image93.png"/><Relationship Id="rId10" Type="http://schemas.openxmlformats.org/officeDocument/2006/relationships/image" Target="../media/image980.png"/><Relationship Id="rId19" Type="http://schemas.openxmlformats.org/officeDocument/2006/relationships/image" Target="../media/image83.png"/><Relationship Id="rId31" Type="http://schemas.openxmlformats.org/officeDocument/2006/relationships/image" Target="../media/image350.png"/><Relationship Id="rId4" Type="http://schemas.openxmlformats.org/officeDocument/2006/relationships/image" Target="../media/image106.png"/><Relationship Id="rId9" Type="http://schemas.openxmlformats.org/officeDocument/2006/relationships/image" Target="../media/image76.png"/><Relationship Id="rId14" Type="http://schemas.openxmlformats.org/officeDocument/2006/relationships/image" Target="../media/image79.png"/><Relationship Id="rId22" Type="http://schemas.openxmlformats.org/officeDocument/2006/relationships/image" Target="../media/image102.png"/><Relationship Id="rId27" Type="http://schemas.openxmlformats.org/officeDocument/2006/relationships/image" Target="../media/image92.png"/><Relationship Id="rId30" Type="http://schemas.openxmlformats.org/officeDocument/2006/relationships/image" Target="../media/image340.png"/></Relationships>
</file>

<file path=ppt/slides/_rels/slide44.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46.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13.png"/></Relationships>
</file>

<file path=ppt/slides/_rels/slide49.xml.rels><?xml version="1.0" encoding="UTF-8" standalone="yes"?>
<Relationships xmlns="http://schemas.openxmlformats.org/package/2006/relationships"><Relationship Id="rId3" Type="http://schemas.openxmlformats.org/officeDocument/2006/relationships/image" Target="../media/image680.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8592F90A-D59B-4D4B-93AB-784E0B323F0F}"/>
                  </a:ext>
                </a:extLst>
              </p:cNvPr>
              <p:cNvSpPr>
                <a:spLocks noGrp="1"/>
              </p:cNvSpPr>
              <p:nvPr>
                <p:ph type="ctrTitle"/>
              </p:nvPr>
            </p:nvSpPr>
            <p:spPr/>
            <p:txBody>
              <a:bodyPr/>
              <a:lstStyle/>
              <a:p>
                <a14:m>
                  <m:oMath xmlns:m="http://schemas.openxmlformats.org/officeDocument/2006/math">
                    <m:r>
                      <a:rPr kumimoji="1" lang="en-US" altLang="ja-JP" b="1" i="1" smtClean="0">
                        <a:latin typeface="Cambria Math" panose="02040503050406030204" pitchFamily="18" charset="0"/>
                      </a:rPr>
                      <m:t>𝒌</m:t>
                    </m:r>
                  </m:oMath>
                </a14:m>
                <a:r>
                  <a:rPr kumimoji="1" lang="en-US" altLang="ja-JP" dirty="0"/>
                  <a:t>-</a:t>
                </a:r>
                <a:r>
                  <a:rPr kumimoji="1" lang="ja-JP" altLang="en-US" dirty="0"/>
                  <a:t>極大独立点集合検証問題の</a:t>
                </a:r>
                <a:br>
                  <a:rPr kumimoji="1" lang="en-US" altLang="ja-JP" dirty="0"/>
                </a:br>
                <a:r>
                  <a:rPr kumimoji="1" lang="ja-JP" altLang="en-US" dirty="0"/>
                  <a:t>分散計算複雑性</a:t>
                </a:r>
              </a:p>
            </p:txBody>
          </p:sp>
        </mc:Choice>
        <mc:Fallback xmlns="">
          <p:sp>
            <p:nvSpPr>
              <p:cNvPr id="2" name="タイトル 1">
                <a:extLst>
                  <a:ext uri="{FF2B5EF4-FFF2-40B4-BE49-F238E27FC236}">
                    <a16:creationId xmlns:a16="http://schemas.microsoft.com/office/drawing/2014/main" id="{8592F90A-D59B-4D4B-93AB-784E0B323F0F}"/>
                  </a:ext>
                </a:extLst>
              </p:cNvPr>
              <p:cNvSpPr>
                <a:spLocks noGrp="1" noRot="1" noChangeAspect="1" noMove="1" noResize="1" noEditPoints="1" noAdjustHandles="1" noChangeArrowheads="1" noChangeShapeType="1" noTextEdit="1"/>
              </p:cNvSpPr>
              <p:nvPr>
                <p:ph type="ctrTitle"/>
              </p:nvPr>
            </p:nvSpPr>
            <p:spPr>
              <a:blipFill>
                <a:blip r:embed="rId3"/>
                <a:stretch>
                  <a:fillRect l="-2260" b="-10000"/>
                </a:stretch>
              </a:blipFill>
            </p:spPr>
            <p:txBody>
              <a:bodyPr/>
              <a:lstStyle/>
              <a:p>
                <a:r>
                  <a:rPr lang="ja-JP" altLang="en-US">
                    <a:noFill/>
                  </a:rPr>
                  <a:t> </a:t>
                </a:r>
              </a:p>
            </p:txBody>
          </p:sp>
        </mc:Fallback>
      </mc:AlternateContent>
      <p:sp>
        <p:nvSpPr>
          <p:cNvPr id="3" name="字幕 2">
            <a:extLst>
              <a:ext uri="{FF2B5EF4-FFF2-40B4-BE49-F238E27FC236}">
                <a16:creationId xmlns:a16="http://schemas.microsoft.com/office/drawing/2014/main" id="{192066EA-6D95-452C-8D0D-D0E4E76E0800}"/>
              </a:ext>
            </a:extLst>
          </p:cNvPr>
          <p:cNvSpPr>
            <a:spLocks noGrp="1"/>
          </p:cNvSpPr>
          <p:nvPr>
            <p:ph type="subTitle" idx="1"/>
          </p:nvPr>
        </p:nvSpPr>
        <p:spPr/>
        <p:txBody>
          <a:bodyPr/>
          <a:lstStyle/>
          <a:p>
            <a:r>
              <a:rPr kumimoji="1" lang="ja-JP" altLang="en-US" dirty="0"/>
              <a:t>名古屋工業大学大学院 </a:t>
            </a:r>
            <a:r>
              <a:rPr kumimoji="1" lang="en-US" altLang="ja-JP" dirty="0"/>
              <a:t>M2  </a:t>
            </a:r>
            <a:r>
              <a:rPr kumimoji="1" lang="ja-JP" altLang="en-US" dirty="0"/>
              <a:t>佐藤</a:t>
            </a:r>
          </a:p>
        </p:txBody>
      </p:sp>
    </p:spTree>
    <p:extLst>
      <p:ext uri="{BB962C8B-B14F-4D97-AF65-F5344CB8AC3E}">
        <p14:creationId xmlns:p14="http://schemas.microsoft.com/office/powerpoint/2010/main" val="1162071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b="1" i="1" smtClean="0">
                        <a:latin typeface="Cambria Math" panose="02040503050406030204" pitchFamily="18" charset="0"/>
                      </a:rPr>
                      <m:t>𝒌</m:t>
                    </m:r>
                  </m:oMath>
                </a14:m>
                <a:r>
                  <a:rPr lang="en-US" altLang="ja-JP" dirty="0"/>
                  <a:t>-MIS</a:t>
                </a:r>
                <a:r>
                  <a:rPr lang="ja-JP" altLang="en-US" dirty="0"/>
                  <a:t>検証問題</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特に</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の検証問題</a:t>
                </a:r>
                <a:r>
                  <a:rPr lang="en-US" altLang="ja-JP" dirty="0"/>
                  <a:t>(verification)</a:t>
                </a:r>
                <a:r>
                  <a:rPr lang="ja-JP" altLang="en-US" dirty="0"/>
                  <a:t>に着目</a:t>
                </a:r>
                <a:endParaRPr lang="en-US" altLang="ja-JP" dirty="0"/>
              </a:p>
              <a:p>
                <a:pPr lvl="1"/>
                <a:r>
                  <a:rPr lang="ja-JP" altLang="en-US" dirty="0"/>
                  <a:t>ネットワーク上に独立点集合が与えられたとき</a:t>
                </a:r>
                <a:r>
                  <a:rPr lang="en-US" altLang="ja-JP" dirty="0"/>
                  <a:t>,</a:t>
                </a:r>
                <a:br>
                  <a:rPr lang="en-US" altLang="ja-JP" dirty="0"/>
                </a:br>
                <a:r>
                  <a:rPr lang="ja-JP" altLang="en-US" dirty="0"/>
                  <a:t>それが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であるかどうかを判定する問題</a:t>
                </a:r>
                <a:endParaRPr lang="en-US" altLang="ja-JP" dirty="0"/>
              </a:p>
              <a:p>
                <a:pPr lvl="1"/>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問題に対する自然な局所探索アルゴリズムは</a:t>
                </a:r>
                <a:br>
                  <a:rPr lang="en-US" altLang="ja-JP" dirty="0"/>
                </a:br>
                <a:r>
                  <a:rPr lang="ja-JP" altLang="en-US" dirty="0"/>
                  <a:t>以下のフェーズを繰り返す</a:t>
                </a:r>
                <a:endParaRPr lang="en-US" altLang="ja-JP" dirty="0"/>
              </a:p>
              <a:p>
                <a:pPr marL="514350" indent="-514350">
                  <a:buFont typeface="+mj-lt"/>
                  <a:buAutoNum type="romanUcPeriod"/>
                </a:pPr>
                <a:r>
                  <a:rPr lang="ja-JP" altLang="en-US" dirty="0"/>
                  <a:t>現在の状態が</a:t>
                </a: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であるか判定</a:t>
                </a:r>
                <a:endParaRPr lang="en-US" altLang="ja-JP" dirty="0"/>
              </a:p>
              <a:p>
                <a:pPr marL="514350" indent="-514350">
                  <a:buFont typeface="+mj-lt"/>
                  <a:buAutoNum type="romanUcPeriod"/>
                </a:pPr>
                <a:r>
                  <a:rPr lang="en-US" altLang="ja-JP" dirty="0"/>
                  <a:t>YES</a:t>
                </a:r>
                <a:r>
                  <a:rPr lang="ja-JP" altLang="en-US" dirty="0"/>
                  <a:t>ならそれを出力</a:t>
                </a:r>
                <a:r>
                  <a:rPr lang="en-US" altLang="ja-JP" dirty="0"/>
                  <a:t>,NO</a:t>
                </a:r>
                <a:r>
                  <a:rPr lang="ja-JP" altLang="en-US" dirty="0"/>
                  <a:t>なら解を更新</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555"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1057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-MIS</a:t>
                </a:r>
                <a:r>
                  <a:rPr lang="ja-JP" altLang="en-US" dirty="0"/>
                  <a:t>検証問題</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今回は</a:t>
                </a:r>
                <a:r>
                  <a:rPr lang="en-US" altLang="ja-JP" dirty="0"/>
                  <a:t>,</a:t>
                </a:r>
                <a:r>
                  <a:rPr lang="ja-JP" altLang="en-US" dirty="0"/>
                  <a:t>特に</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の検証問題</a:t>
                </a:r>
                <a:r>
                  <a:rPr lang="en-US" altLang="ja-JP" dirty="0"/>
                  <a:t>(verification)</a:t>
                </a:r>
                <a:r>
                  <a:rPr lang="ja-JP" altLang="en-US" dirty="0"/>
                  <a:t>に着目</a:t>
                </a:r>
                <a:endParaRPr lang="en-US" altLang="ja-JP" dirty="0"/>
              </a:p>
              <a:p>
                <a:pPr lvl="1"/>
                <a:r>
                  <a:rPr lang="ja-JP" altLang="en-US" dirty="0"/>
                  <a:t>ネットワーク上に独立点集合が与えられたとき</a:t>
                </a:r>
                <a:r>
                  <a:rPr lang="en-US" altLang="ja-JP" dirty="0"/>
                  <a:t>,</a:t>
                </a:r>
                <a:br>
                  <a:rPr lang="en-US" altLang="ja-JP" dirty="0"/>
                </a:br>
                <a:r>
                  <a:rPr lang="ja-JP" altLang="en-US" dirty="0"/>
                  <a:t>それが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であるかどうかを判定する問題</a:t>
                </a:r>
                <a:endParaRPr lang="en-US" altLang="ja-JP" dirty="0"/>
              </a:p>
              <a:p>
                <a:pPr lvl="1"/>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問題に対する素朴なアルゴリズムには</a:t>
                </a:r>
                <a:br>
                  <a:rPr lang="en-US" altLang="ja-JP" dirty="0"/>
                </a:br>
                <a:r>
                  <a:rPr lang="ja-JP" altLang="en-US" dirty="0"/>
                  <a:t>以下のフェーズを繰り返す</a:t>
                </a:r>
                <a:endParaRPr lang="en-US" altLang="ja-JP" dirty="0"/>
              </a:p>
              <a:p>
                <a:pPr marL="514350" indent="-514350">
                  <a:buFont typeface="+mj-lt"/>
                  <a:buAutoNum type="romanUcPeriod"/>
                </a:pPr>
                <a:r>
                  <a:rPr lang="ja-JP" altLang="en-US" dirty="0">
                    <a:solidFill>
                      <a:srgbClr val="FF0000"/>
                    </a:solidFill>
                  </a:rPr>
                  <a:t>現在の状態が</a:t>
                </a:r>
                <a14:m>
                  <m:oMath xmlns:m="http://schemas.openxmlformats.org/officeDocument/2006/math">
                    <m:r>
                      <a:rPr lang="en-US" altLang="ja-JP" i="1">
                        <a:solidFill>
                          <a:srgbClr val="FF0000"/>
                        </a:solidFill>
                        <a:latin typeface="Cambria Math" panose="02040503050406030204" pitchFamily="18" charset="0"/>
                      </a:rPr>
                      <m:t>𝑘</m:t>
                    </m:r>
                  </m:oMath>
                </a14:m>
                <a:r>
                  <a:rPr lang="en-US" altLang="ja-JP" dirty="0">
                    <a:solidFill>
                      <a:srgbClr val="FF0000"/>
                    </a:solidFill>
                  </a:rPr>
                  <a:t>-MIS</a:t>
                </a:r>
                <a:r>
                  <a:rPr lang="ja-JP" altLang="en-US" dirty="0">
                    <a:solidFill>
                      <a:srgbClr val="FF0000"/>
                    </a:solidFill>
                  </a:rPr>
                  <a:t>であるか判定</a:t>
                </a:r>
                <a:endParaRPr lang="en-US" altLang="ja-JP" dirty="0">
                  <a:solidFill>
                    <a:srgbClr val="FF0000"/>
                  </a:solidFill>
                </a:endParaRPr>
              </a:p>
              <a:p>
                <a:pPr marL="514350" indent="-514350">
                  <a:buFont typeface="+mj-lt"/>
                  <a:buAutoNum type="romanUcPeriod"/>
                </a:pPr>
                <a:r>
                  <a:rPr lang="en-US" altLang="ja-JP" dirty="0"/>
                  <a:t>YES</a:t>
                </a:r>
                <a:r>
                  <a:rPr lang="ja-JP" altLang="en-US" dirty="0"/>
                  <a:t>ならそれを出力</a:t>
                </a:r>
                <a:r>
                  <a:rPr lang="en-US" altLang="ja-JP" dirty="0"/>
                  <a:t>,NO</a:t>
                </a:r>
                <a:r>
                  <a:rPr lang="ja-JP" altLang="en-US" dirty="0"/>
                  <a:t>なら解を更新</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555" t="-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吹き出し: 角を丸めた四角形 3">
                <a:extLst>
                  <a:ext uri="{FF2B5EF4-FFF2-40B4-BE49-F238E27FC236}">
                    <a16:creationId xmlns:a16="http://schemas.microsoft.com/office/drawing/2014/main" id="{70C58A4D-35AE-4D26-B6B5-E3C82EA935CC}"/>
                  </a:ext>
                </a:extLst>
              </p:cNvPr>
              <p:cNvSpPr/>
              <p:nvPr/>
            </p:nvSpPr>
            <p:spPr>
              <a:xfrm>
                <a:off x="4300538" y="2593858"/>
                <a:ext cx="2257425" cy="1014413"/>
              </a:xfrm>
              <a:prstGeom prst="wedgeRoundRectCallou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検証問題に対応</a:t>
                </a:r>
                <a:endParaRPr kumimoji="1" lang="ja-JP" altLang="en-US" dirty="0"/>
              </a:p>
            </p:txBody>
          </p:sp>
        </mc:Choice>
        <mc:Fallback xmlns="">
          <p:sp>
            <p:nvSpPr>
              <p:cNvPr id="4" name="吹き出し: 角を丸めた四角形 3">
                <a:extLst>
                  <a:ext uri="{FF2B5EF4-FFF2-40B4-BE49-F238E27FC236}">
                    <a16:creationId xmlns:a16="http://schemas.microsoft.com/office/drawing/2014/main" id="{70C58A4D-35AE-4D26-B6B5-E3C82EA935CC}"/>
                  </a:ext>
                </a:extLst>
              </p:cNvPr>
              <p:cNvSpPr>
                <a:spLocks noRot="1" noChangeAspect="1" noMove="1" noResize="1" noEditPoints="1" noAdjustHandles="1" noChangeArrowheads="1" noChangeShapeType="1" noTextEdit="1"/>
              </p:cNvSpPr>
              <p:nvPr/>
            </p:nvSpPr>
            <p:spPr>
              <a:xfrm>
                <a:off x="4300538" y="2593858"/>
                <a:ext cx="2257425" cy="1014413"/>
              </a:xfrm>
              <a:prstGeom prst="wedgeRoundRectCallout">
                <a:avLst/>
              </a:prstGeom>
              <a:blipFill>
                <a:blip r:embed="rId5"/>
                <a:stretch>
                  <a:fillRect/>
                </a:stretch>
              </a:blipFill>
              <a:ln w="2857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36485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830D6-99BC-44F0-9E32-AB39E495C174}"/>
              </a:ext>
            </a:extLst>
          </p:cNvPr>
          <p:cNvSpPr>
            <a:spLocks noGrp="1"/>
          </p:cNvSpPr>
          <p:nvPr>
            <p:ph type="title"/>
          </p:nvPr>
        </p:nvSpPr>
        <p:spPr/>
        <p:txBody>
          <a:bodyPr/>
          <a:lstStyle/>
          <a:p>
            <a:r>
              <a:rPr kumimoji="1" lang="ja-JP" altLang="en-US" dirty="0"/>
              <a:t>本研究の成果</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0162B45-EC63-4FE1-8880-E974016124A8}"/>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𝐶𝑂𝑁𝐺𝐸𝑆𝑇</m:t>
                    </m:r>
                  </m:oMath>
                </a14:m>
                <a:r>
                  <a:rPr kumimoji="1" lang="ja-JP" altLang="en-US" dirty="0"/>
                  <a:t>モデルにおける</a:t>
                </a:r>
                <a14:m>
                  <m:oMath xmlns:m="http://schemas.openxmlformats.org/officeDocument/2006/math">
                    <m:r>
                      <a:rPr kumimoji="1" lang="en-US" altLang="ja-JP" b="0" i="1" smtClean="0">
                        <a:latin typeface="Cambria Math" panose="02040503050406030204" pitchFamily="18" charset="0"/>
                      </a:rPr>
                      <m:t>𝑘</m:t>
                    </m:r>
                  </m:oMath>
                </a14:m>
                <a:r>
                  <a:rPr lang="en-US" altLang="ja-JP" dirty="0"/>
                  <a:t>-MIS</a:t>
                </a:r>
                <a:r>
                  <a:rPr lang="ja-JP" altLang="en-US" dirty="0"/>
                  <a:t>検証問題に対する</a:t>
                </a:r>
                <a:br>
                  <a:rPr lang="en-US" altLang="ja-JP" dirty="0"/>
                </a:br>
                <a:r>
                  <a:rPr lang="ja-JP" altLang="en-US" dirty="0"/>
                  <a:t>以下の複雑性を示した</a:t>
                </a:r>
                <a:endParaRPr lang="en-US" altLang="ja-JP" dirty="0"/>
              </a:p>
              <a:p>
                <a:endParaRPr kumimoji="1" lang="en-US" altLang="ja-JP" dirty="0"/>
              </a:p>
              <a:p>
                <a:endParaRPr lang="en-US" altLang="ja-JP" dirty="0"/>
              </a:p>
              <a:p>
                <a:endParaRPr kumimoji="1" lang="en-US" altLang="ja-JP" dirty="0"/>
              </a:p>
              <a:p>
                <a:endParaRPr lang="en-US" altLang="ja-JP" dirty="0"/>
              </a:p>
              <a:p>
                <a:pPr marL="0" indent="0">
                  <a:buNone/>
                </a:pPr>
                <a:endParaRPr lang="en-US" altLang="ja-JP" dirty="0"/>
              </a:p>
              <a:p>
                <a:r>
                  <a:rPr lang="ja-JP" altLang="en-US" dirty="0"/>
                  <a:t>下界の証明のアイデアは</a:t>
                </a:r>
                <a:br>
                  <a:rPr lang="en-US" altLang="ja-JP" dirty="0"/>
                </a:br>
                <a:r>
                  <a:rPr lang="en-US" altLang="ja-JP" dirty="0"/>
                  <a:t>2</a:t>
                </a:r>
                <a:r>
                  <a:rPr lang="ja-JP" altLang="en-US" dirty="0"/>
                  <a:t>者間通信複雑性からの帰着を用いている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30162B45-EC63-4FE1-8880-E974016124A8}"/>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6" name="表 6">
                <a:extLst>
                  <a:ext uri="{FF2B5EF4-FFF2-40B4-BE49-F238E27FC236}">
                    <a16:creationId xmlns:a16="http://schemas.microsoft.com/office/drawing/2014/main" id="{F7D825CA-FE2B-4897-BF87-132BD545FBA6}"/>
                  </a:ext>
                </a:extLst>
              </p:cNvPr>
              <p:cNvGraphicFramePr>
                <a:graphicFrameLocks noGrp="1"/>
              </p:cNvGraphicFramePr>
              <p:nvPr>
                <p:extLst>
                  <p:ext uri="{D42A27DB-BD31-4B8C-83A1-F6EECF244321}">
                    <p14:modId xmlns:p14="http://schemas.microsoft.com/office/powerpoint/2010/main" val="2870581135"/>
                  </p:ext>
                </p:extLst>
              </p:nvPr>
            </p:nvGraphicFramePr>
            <p:xfrm>
              <a:off x="1405467" y="2495200"/>
              <a:ext cx="6333066" cy="1867599"/>
            </p:xfrm>
            <a:graphic>
              <a:graphicData uri="http://schemas.openxmlformats.org/drawingml/2006/table">
                <a:tbl>
                  <a:tblPr firstRow="1" bandRow="1">
                    <a:tableStyleId>{8A107856-5554-42FB-B03E-39F5DBC370BA}</a:tableStyleId>
                  </a:tblPr>
                  <a:tblGrid>
                    <a:gridCol w="3166533">
                      <a:extLst>
                        <a:ext uri="{9D8B030D-6E8A-4147-A177-3AD203B41FA5}">
                          <a16:colId xmlns:a16="http://schemas.microsoft.com/office/drawing/2014/main" val="1400208571"/>
                        </a:ext>
                      </a:extLst>
                    </a:gridCol>
                    <a:gridCol w="3166533">
                      <a:extLst>
                        <a:ext uri="{9D8B030D-6E8A-4147-A177-3AD203B41FA5}">
                          <a16:colId xmlns:a16="http://schemas.microsoft.com/office/drawing/2014/main" val="4001238910"/>
                        </a:ext>
                      </a:extLst>
                    </a:gridCol>
                  </a:tblGrid>
                  <a:tr h="370840">
                    <a:tc>
                      <a:txBody>
                        <a:bodyPr/>
                        <a:lstStyle/>
                        <a:p>
                          <a:pPr algn="ctr"/>
                          <a14:m>
                            <m:oMath xmlns:m="http://schemas.openxmlformats.org/officeDocument/2006/math">
                              <m:r>
                                <a:rPr kumimoji="1" lang="en-US" altLang="ja-JP" b="1" i="1" smtClean="0">
                                  <a:latin typeface="Cambria Math" panose="02040503050406030204" pitchFamily="18" charset="0"/>
                                </a:rPr>
                                <m:t>𝒌</m:t>
                              </m:r>
                            </m:oMath>
                          </a14:m>
                          <a:r>
                            <a:rPr kumimoji="1" lang="ja-JP" altLang="en-US" dirty="0"/>
                            <a:t>の値</a:t>
                          </a:r>
                        </a:p>
                      </a:txBody>
                      <a:tcPr/>
                    </a:tc>
                    <a:tc>
                      <a:txBody>
                        <a:bodyPr/>
                        <a:lstStyle/>
                        <a:p>
                          <a:pPr algn="ctr"/>
                          <a:r>
                            <a:rPr kumimoji="1" lang="ja-JP" altLang="en-US" dirty="0"/>
                            <a:t>複雑性</a:t>
                          </a:r>
                        </a:p>
                      </a:txBody>
                      <a:tcPr/>
                    </a:tc>
                    <a:extLst>
                      <a:ext uri="{0D108BD9-81ED-4DB2-BD59-A6C34878D82A}">
                        <a16:rowId xmlns:a16="http://schemas.microsoft.com/office/drawing/2014/main" val="3114963269"/>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b="0" i="0" dirty="0">
                              <a:latin typeface="+mn-lt"/>
                            </a:rPr>
                            <a:t>(</a:t>
                          </a:r>
                          <a14:m>
                            <m:oMath xmlns:m="http://schemas.openxmlformats.org/officeDocument/2006/math">
                              <m:r>
                                <a:rPr kumimoji="1" lang="en-US" altLang="ja-JP" b="0" i="1" smtClean="0">
                                  <a:latin typeface="Cambria Math" panose="02040503050406030204" pitchFamily="18" charset="0"/>
                                </a:rPr>
                                <m:t>𝑂</m:t>
                              </m:r>
                              <m:r>
                                <a:rPr kumimoji="1" lang="en-US" altLang="ja-JP" b="0" i="1" smtClean="0">
                                  <a:latin typeface="Cambria Math" panose="02040503050406030204" pitchFamily="18" charset="0"/>
                                </a:rPr>
                                <m:t>(1)</m:t>
                              </m:r>
                            </m:oMath>
                          </a14:m>
                          <a:r>
                            <a:rPr kumimoji="1" lang="ja-JP" altLang="en-US" b="0" dirty="0"/>
                            <a:t>ラウンドで解ける</a:t>
                          </a:r>
                          <a:r>
                            <a:rPr kumimoji="1" lang="en-US" altLang="ja-JP" b="0" dirty="0"/>
                            <a:t>)</a:t>
                          </a:r>
                        </a:p>
                      </a:txBody>
                      <a:tcPr/>
                    </a:tc>
                    <a:extLst>
                      <a:ext uri="{0D108BD9-81ED-4DB2-BD59-A6C34878D82A}">
                        <a16:rowId xmlns:a16="http://schemas.microsoft.com/office/drawing/2014/main" val="3240038871"/>
                      </a:ext>
                    </a:extLst>
                  </a:tr>
                  <a:tr h="370840">
                    <a:tc>
                      <a:txBody>
                        <a:bodyPr/>
                        <a:lstStyle/>
                        <a:p>
                          <a:pPr algn="ctr"/>
                          <a:r>
                            <a:rPr kumimoji="1" lang="en-US" altLang="ja-JP" dirty="0"/>
                            <a:t>2</a:t>
                          </a:r>
                          <a:endParaRPr kumimoji="1" lang="ja-JP" altLang="en-US" dirty="0"/>
                        </a:p>
                      </a:txBody>
                      <a:tcPr/>
                    </a:tc>
                    <a:tc>
                      <a:txBody>
                        <a:bodyPr/>
                        <a:lstStyle/>
                        <a:p>
                          <a:pPr algn="ctr"/>
                          <a14:m>
                            <m:oMath xmlns:m="http://schemas.openxmlformats.org/officeDocument/2006/math">
                              <m:acc>
                                <m:accPr>
                                  <m:chr m:val="̃"/>
                                  <m:ctrlPr>
                                    <a:rPr lang="el-GR" altLang="ja-JP" i="1" smtClean="0">
                                      <a:latin typeface="Cambria Math" panose="02040503050406030204" pitchFamily="18" charset="0"/>
                                      <a:ea typeface="Cambria Math" panose="02040503050406030204" pitchFamily="18" charset="0"/>
                                    </a:rPr>
                                  </m:ctrlPr>
                                </m:accPr>
                                <m:e>
                                  <m:r>
                                    <m:rPr>
                                      <m:sty m:val="p"/>
                                    </m:rPr>
                                    <a:rPr lang="el-GR" altLang="ja-JP" i="1" smtClean="0">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ad>
                                <m:radPr>
                                  <m:degHide m:val="on"/>
                                  <m:ctrlPr>
                                    <a:rPr lang="en-US" altLang="ja-JP" i="1" smtClean="0">
                                      <a:latin typeface="Cambria Math" panose="02040503050406030204" pitchFamily="18" charset="0"/>
                                    </a:rPr>
                                  </m:ctrlPr>
                                </m:radPr>
                                <m:deg/>
                                <m:e>
                                  <m:r>
                                    <a:rPr lang="en-US" altLang="ja-JP" b="0" i="1" smtClean="0">
                                      <a:latin typeface="Cambria Math" panose="02040503050406030204" pitchFamily="18" charset="0"/>
                                    </a:rPr>
                                    <m:t>𝑛</m:t>
                                  </m:r>
                                </m:e>
                              </m:rad>
                              <m:r>
                                <a:rPr lang="en-US" altLang="ja-JP" i="1">
                                  <a:latin typeface="Cambria Math" panose="02040503050406030204" pitchFamily="18" charset="0"/>
                                </a:rPr>
                                <m:t>)</m:t>
                              </m:r>
                            </m:oMath>
                          </a14:m>
                          <a:r>
                            <a:rPr lang="ja-JP" altLang="en-US" dirty="0"/>
                            <a:t>ラウンドかかる</a:t>
                          </a:r>
                          <a:endParaRPr kumimoji="1" lang="ja-JP" altLang="en-US" dirty="0"/>
                        </a:p>
                      </a:txBody>
                      <a:tcPr/>
                    </a:tc>
                    <a:extLst>
                      <a:ext uri="{0D108BD9-81ED-4DB2-BD59-A6C34878D82A}">
                        <a16:rowId xmlns:a16="http://schemas.microsoft.com/office/drawing/2014/main" val="376190136"/>
                      </a:ext>
                    </a:extLst>
                  </a:tr>
                  <a:tr h="370840">
                    <a:tc>
                      <a:txBody>
                        <a:bodyPr/>
                        <a:lstStyle/>
                        <a:p>
                          <a:pPr algn="ctr"/>
                          <a:r>
                            <a:rPr kumimoji="1" lang="en-US" altLang="ja-JP" dirty="0"/>
                            <a:t>3</a:t>
                          </a:r>
                          <a:endParaRPr kumimoji="1" lang="ja-JP" altLang="en-US" dirty="0"/>
                        </a:p>
                      </a:txBody>
                      <a:tcPr/>
                    </a:tc>
                    <a:tc>
                      <a:txBody>
                        <a:bodyPr/>
                        <a:lstStyle/>
                        <a:p>
                          <a:pPr algn="ctr"/>
                          <a14:m>
                            <m:oMath xmlns:m="http://schemas.openxmlformats.org/officeDocument/2006/math">
                              <m:acc>
                                <m:accPr>
                                  <m:chr m:val="̃"/>
                                  <m:ctrlPr>
                                    <a:rPr lang="en-US" altLang="ja-JP" i="1" smtClean="0">
                                      <a:latin typeface="Cambria Math" panose="02040503050406030204" pitchFamily="18" charset="0"/>
                                      <a:ea typeface="Cambria Math" panose="02040503050406030204" pitchFamily="18" charset="0"/>
                                    </a:rPr>
                                  </m:ctrlPr>
                                </m:accPr>
                                <m:e>
                                  <m:r>
                                    <m:rPr>
                                      <m:sty m:val="p"/>
                                    </m:rPr>
                                    <a:rPr lang="el-GR" altLang="ja-JP" i="1">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
                                <a:rPr lang="en-US" altLang="ja-JP" i="1">
                                  <a:latin typeface="Cambria Math" panose="02040503050406030204" pitchFamily="18" charset="0"/>
                                </a:rPr>
                                <m:t>𝑛</m:t>
                              </m:r>
                              <m:r>
                                <a:rPr lang="en-US" altLang="ja-JP" i="1">
                                  <a:latin typeface="Cambria Math" panose="02040503050406030204" pitchFamily="18" charset="0"/>
                                </a:rPr>
                                <m:t>)</m:t>
                              </m:r>
                            </m:oMath>
                          </a14:m>
                          <a:r>
                            <a:rPr lang="ja-JP" altLang="en-US" dirty="0"/>
                            <a:t>ラウンドかかる</a:t>
                          </a:r>
                          <a:endParaRPr kumimoji="1" lang="ja-JP" altLang="en-US" dirty="0"/>
                        </a:p>
                      </a:txBody>
                      <a:tcPr/>
                    </a:tc>
                    <a:extLst>
                      <a:ext uri="{0D108BD9-81ED-4DB2-BD59-A6C34878D82A}">
                        <a16:rowId xmlns:a16="http://schemas.microsoft.com/office/drawing/2014/main" val="261455503"/>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4</m:t>
                                </m:r>
                                <m:r>
                                  <a:rPr kumimoji="1" lang="en-US" altLang="ja-JP" b="0" i="1" smtClean="0">
                                    <a:latin typeface="Cambria Math" panose="02040503050406030204" pitchFamily="18" charset="0"/>
                                  </a:rPr>
                                  <m:t>𝑙</m:t>
                                </m:r>
                                <m:r>
                                  <a:rPr kumimoji="1" lang="en-US" altLang="ja-JP" b="0" i="1" smtClean="0">
                                    <a:latin typeface="Cambria Math" panose="02040503050406030204" pitchFamily="18" charset="0"/>
                                  </a:rPr>
                                  <m:t>+5(</m:t>
                                </m:r>
                                <m:r>
                                  <a:rPr kumimoji="1" lang="en-US" altLang="ja-JP" b="0" i="1" smtClean="0">
                                    <a:latin typeface="Cambria Math" panose="02040503050406030204" pitchFamily="18" charset="0"/>
                                  </a:rPr>
                                  <m:t>𝑙</m:t>
                                </m:r>
                                <m:r>
                                  <a:rPr kumimoji="1" lang="en-US" altLang="ja-JP" b="0" i="1" smtClean="0">
                                    <a:latin typeface="Cambria Math" panose="02040503050406030204" pitchFamily="18" charset="0"/>
                                    <a:ea typeface="Cambria Math" panose="02040503050406030204" pitchFamily="18" charset="0"/>
                                  </a:rPr>
                                  <m:t>≥1</m:t>
                                </m:r>
                                <m:r>
                                  <a:rPr kumimoji="1" lang="en-US" altLang="ja-JP" b="0" i="1" smtClean="0">
                                    <a:latin typeface="Cambria Math" panose="02040503050406030204" pitchFamily="18" charset="0"/>
                                  </a:rPr>
                                  <m:t>)</m:t>
                                </m:r>
                              </m:oMath>
                            </m:oMathPara>
                          </a14:m>
                          <a:endParaRPr kumimoji="1" lang="ja-JP" altLang="en-US" dirty="0"/>
                        </a:p>
                      </a:txBody>
                      <a:tcPr/>
                    </a:tc>
                    <a:tc>
                      <a:txBody>
                        <a:bodyPr/>
                        <a:lstStyle/>
                        <a:p>
                          <a:pPr algn="ctr"/>
                          <a14:m>
                            <m:oMath xmlns:m="http://schemas.openxmlformats.org/officeDocument/2006/math">
                              <m:acc>
                                <m:accPr>
                                  <m:chr m:val="̃"/>
                                  <m:ctrlPr>
                                    <a:rPr lang="en-US" altLang="ja-JP" i="1" smtClean="0">
                                      <a:latin typeface="Cambria Math" panose="02040503050406030204" pitchFamily="18" charset="0"/>
                                      <a:ea typeface="Cambria Math" panose="02040503050406030204" pitchFamily="18" charset="0"/>
                                    </a:rPr>
                                  </m:ctrlPr>
                                </m:accPr>
                                <m:e>
                                  <m:r>
                                    <m:rPr>
                                      <m:sty m:val="p"/>
                                    </m:rPr>
                                    <a:rPr lang="el-GR" altLang="ja-JP" i="1">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sSup>
                                <m:sSupPr>
                                  <m:ctrlPr>
                                    <a:rPr lang="ja-JP" altLang="en-US" i="1" dirty="0" smtClean="0">
                                      <a:latin typeface="Cambria Math" panose="02040503050406030204" pitchFamily="18" charset="0"/>
                                    </a:rPr>
                                  </m:ctrlPr>
                                </m:sSupPr>
                                <m:e>
                                  <m:r>
                                    <a:rPr lang="en-US" altLang="ja-JP" b="0" i="1" dirty="0" smtClean="0">
                                      <a:latin typeface="Cambria Math" panose="02040503050406030204" pitchFamily="18" charset="0"/>
                                    </a:rPr>
                                    <m:t>𝑛</m:t>
                                  </m:r>
                                </m:e>
                                <m:sup>
                                  <m:r>
                                    <a:rPr lang="en-US" altLang="ja-JP" b="0" i="1" dirty="0" smtClean="0">
                                      <a:latin typeface="Cambria Math" panose="02040503050406030204" pitchFamily="18" charset="0"/>
                                    </a:rPr>
                                    <m:t>2−1/(</m:t>
                                  </m:r>
                                  <m:r>
                                    <a:rPr lang="en-US" altLang="ja-JP" b="0" i="1" dirty="0" smtClean="0">
                                      <a:latin typeface="Cambria Math" panose="02040503050406030204" pitchFamily="18" charset="0"/>
                                    </a:rPr>
                                    <m:t>𝑙</m:t>
                                  </m:r>
                                  <m:r>
                                    <a:rPr lang="en-US" altLang="ja-JP" b="0" i="1" dirty="0" smtClean="0">
                                      <a:latin typeface="Cambria Math" panose="02040503050406030204" pitchFamily="18" charset="0"/>
                                    </a:rPr>
                                    <m:t>+1)</m:t>
                                  </m:r>
                                </m:sup>
                              </m:sSup>
                              <m:r>
                                <a:rPr lang="en-US" altLang="ja-JP" i="1">
                                  <a:latin typeface="Cambria Math" panose="02040503050406030204" pitchFamily="18" charset="0"/>
                                </a:rPr>
                                <m:t>)</m:t>
                              </m:r>
                            </m:oMath>
                          </a14:m>
                          <a:r>
                            <a:rPr lang="ja-JP" altLang="en-US" dirty="0"/>
                            <a:t>ラウンドかかる</a:t>
                          </a:r>
                          <a:endParaRPr kumimoji="1" lang="ja-JP" altLang="en-US" dirty="0"/>
                        </a:p>
                      </a:txBody>
                      <a:tcPr/>
                    </a:tc>
                    <a:extLst>
                      <a:ext uri="{0D108BD9-81ED-4DB2-BD59-A6C34878D82A}">
                        <a16:rowId xmlns:a16="http://schemas.microsoft.com/office/drawing/2014/main" val="4063111194"/>
                      </a:ext>
                    </a:extLst>
                  </a:tr>
                </a:tbl>
              </a:graphicData>
            </a:graphic>
          </p:graphicFrame>
        </mc:Choice>
        <mc:Fallback xmlns="">
          <p:graphicFrame>
            <p:nvGraphicFramePr>
              <p:cNvPr id="6" name="表 6">
                <a:extLst>
                  <a:ext uri="{FF2B5EF4-FFF2-40B4-BE49-F238E27FC236}">
                    <a16:creationId xmlns:a16="http://schemas.microsoft.com/office/drawing/2014/main" id="{F7D825CA-FE2B-4897-BF87-132BD545FBA6}"/>
                  </a:ext>
                </a:extLst>
              </p:cNvPr>
              <p:cNvGraphicFramePr>
                <a:graphicFrameLocks noGrp="1"/>
              </p:cNvGraphicFramePr>
              <p:nvPr>
                <p:extLst>
                  <p:ext uri="{D42A27DB-BD31-4B8C-83A1-F6EECF244321}">
                    <p14:modId xmlns:p14="http://schemas.microsoft.com/office/powerpoint/2010/main" val="2870581135"/>
                  </p:ext>
                </p:extLst>
              </p:nvPr>
            </p:nvGraphicFramePr>
            <p:xfrm>
              <a:off x="1405467" y="2495200"/>
              <a:ext cx="6333066" cy="1867599"/>
            </p:xfrm>
            <a:graphic>
              <a:graphicData uri="http://schemas.openxmlformats.org/drawingml/2006/table">
                <a:tbl>
                  <a:tblPr firstRow="1" bandRow="1">
                    <a:tableStyleId>{8A107856-5554-42FB-B03E-39F5DBC370BA}</a:tableStyleId>
                  </a:tblPr>
                  <a:tblGrid>
                    <a:gridCol w="3166533">
                      <a:extLst>
                        <a:ext uri="{9D8B030D-6E8A-4147-A177-3AD203B41FA5}">
                          <a16:colId xmlns:a16="http://schemas.microsoft.com/office/drawing/2014/main" val="1400208571"/>
                        </a:ext>
                      </a:extLst>
                    </a:gridCol>
                    <a:gridCol w="3166533">
                      <a:extLst>
                        <a:ext uri="{9D8B030D-6E8A-4147-A177-3AD203B41FA5}">
                          <a16:colId xmlns:a16="http://schemas.microsoft.com/office/drawing/2014/main" val="4001238910"/>
                        </a:ext>
                      </a:extLst>
                    </a:gridCol>
                  </a:tblGrid>
                  <a:tr h="370840">
                    <a:tc>
                      <a:txBody>
                        <a:bodyPr/>
                        <a:lstStyle/>
                        <a:p>
                          <a:endParaRPr lang="ja-JP"/>
                        </a:p>
                      </a:txBody>
                      <a:tcPr>
                        <a:blipFill>
                          <a:blip r:embed="rId4"/>
                          <a:stretch>
                            <a:fillRect l="-192" t="-6557" r="-100385" b="-432787"/>
                          </a:stretch>
                        </a:blipFill>
                      </a:tcPr>
                    </a:tc>
                    <a:tc>
                      <a:txBody>
                        <a:bodyPr/>
                        <a:lstStyle/>
                        <a:p>
                          <a:pPr algn="ctr"/>
                          <a:r>
                            <a:rPr kumimoji="1" lang="ja-JP" altLang="en-US" dirty="0"/>
                            <a:t>複雑性</a:t>
                          </a:r>
                        </a:p>
                      </a:txBody>
                      <a:tcPr/>
                    </a:tc>
                    <a:extLst>
                      <a:ext uri="{0D108BD9-81ED-4DB2-BD59-A6C34878D82A}">
                        <a16:rowId xmlns:a16="http://schemas.microsoft.com/office/drawing/2014/main" val="3114963269"/>
                      </a:ext>
                    </a:extLst>
                  </a:tr>
                  <a:tr h="370840">
                    <a:tc>
                      <a:txBody>
                        <a:bodyPr/>
                        <a:lstStyle/>
                        <a:p>
                          <a:pPr algn="ctr"/>
                          <a:r>
                            <a:rPr kumimoji="1" lang="en-US" altLang="ja-JP" dirty="0"/>
                            <a:t>(1)</a:t>
                          </a:r>
                          <a:endParaRPr kumimoji="1" lang="ja-JP" altLang="en-US" dirty="0"/>
                        </a:p>
                      </a:txBody>
                      <a:tcPr/>
                    </a:tc>
                    <a:tc>
                      <a:txBody>
                        <a:bodyPr/>
                        <a:lstStyle/>
                        <a:p>
                          <a:endParaRPr lang="ja-JP"/>
                        </a:p>
                      </a:txBody>
                      <a:tcPr>
                        <a:blipFill>
                          <a:blip r:embed="rId4"/>
                          <a:stretch>
                            <a:fillRect l="-100192" t="-106557" r="-385" b="-332787"/>
                          </a:stretch>
                        </a:blipFill>
                      </a:tcPr>
                    </a:tc>
                    <a:extLst>
                      <a:ext uri="{0D108BD9-81ED-4DB2-BD59-A6C34878D82A}">
                        <a16:rowId xmlns:a16="http://schemas.microsoft.com/office/drawing/2014/main" val="3240038871"/>
                      </a:ext>
                    </a:extLst>
                  </a:tr>
                  <a:tr h="374396">
                    <a:tc>
                      <a:txBody>
                        <a:bodyPr/>
                        <a:lstStyle/>
                        <a:p>
                          <a:pPr algn="ctr"/>
                          <a:r>
                            <a:rPr kumimoji="1" lang="en-US" altLang="ja-JP" dirty="0"/>
                            <a:t>2</a:t>
                          </a:r>
                          <a:endParaRPr kumimoji="1" lang="ja-JP" altLang="en-US" dirty="0"/>
                        </a:p>
                      </a:txBody>
                      <a:tcPr/>
                    </a:tc>
                    <a:tc>
                      <a:txBody>
                        <a:bodyPr/>
                        <a:lstStyle/>
                        <a:p>
                          <a:endParaRPr lang="ja-JP"/>
                        </a:p>
                      </a:txBody>
                      <a:tcPr>
                        <a:blipFill>
                          <a:blip r:embed="rId4"/>
                          <a:stretch>
                            <a:fillRect l="-100192" t="-206557" r="-385" b="-232787"/>
                          </a:stretch>
                        </a:blipFill>
                      </a:tcPr>
                    </a:tc>
                    <a:extLst>
                      <a:ext uri="{0D108BD9-81ED-4DB2-BD59-A6C34878D82A}">
                        <a16:rowId xmlns:a16="http://schemas.microsoft.com/office/drawing/2014/main" val="376190136"/>
                      </a:ext>
                    </a:extLst>
                  </a:tr>
                  <a:tr h="374396">
                    <a:tc>
                      <a:txBody>
                        <a:bodyPr/>
                        <a:lstStyle/>
                        <a:p>
                          <a:pPr algn="ctr"/>
                          <a:r>
                            <a:rPr kumimoji="1" lang="en-US" altLang="ja-JP" dirty="0"/>
                            <a:t>3</a:t>
                          </a:r>
                          <a:endParaRPr kumimoji="1" lang="ja-JP" altLang="en-US" dirty="0"/>
                        </a:p>
                      </a:txBody>
                      <a:tcPr/>
                    </a:tc>
                    <a:tc>
                      <a:txBody>
                        <a:bodyPr/>
                        <a:lstStyle/>
                        <a:p>
                          <a:endParaRPr lang="ja-JP"/>
                        </a:p>
                      </a:txBody>
                      <a:tcPr>
                        <a:blipFill>
                          <a:blip r:embed="rId4"/>
                          <a:stretch>
                            <a:fillRect l="-100192" t="-301613" r="-385" b="-129032"/>
                          </a:stretch>
                        </a:blipFill>
                      </a:tcPr>
                    </a:tc>
                    <a:extLst>
                      <a:ext uri="{0D108BD9-81ED-4DB2-BD59-A6C34878D82A}">
                        <a16:rowId xmlns:a16="http://schemas.microsoft.com/office/drawing/2014/main" val="261455503"/>
                      </a:ext>
                    </a:extLst>
                  </a:tr>
                  <a:tr h="377127">
                    <a:tc>
                      <a:txBody>
                        <a:bodyPr/>
                        <a:lstStyle/>
                        <a:p>
                          <a:endParaRPr lang="ja-JP"/>
                        </a:p>
                      </a:txBody>
                      <a:tcPr>
                        <a:blipFill>
                          <a:blip r:embed="rId4"/>
                          <a:stretch>
                            <a:fillRect l="-192" t="-401613" r="-100385" b="-29032"/>
                          </a:stretch>
                        </a:blipFill>
                      </a:tcPr>
                    </a:tc>
                    <a:tc>
                      <a:txBody>
                        <a:bodyPr/>
                        <a:lstStyle/>
                        <a:p>
                          <a:endParaRPr lang="ja-JP"/>
                        </a:p>
                      </a:txBody>
                      <a:tcPr>
                        <a:blipFill>
                          <a:blip r:embed="rId4"/>
                          <a:stretch>
                            <a:fillRect l="-100192" t="-401613" r="-385" b="-29032"/>
                          </a:stretch>
                        </a:blipFill>
                      </a:tcPr>
                    </a:tc>
                    <a:extLst>
                      <a:ext uri="{0D108BD9-81ED-4DB2-BD59-A6C34878D82A}">
                        <a16:rowId xmlns:a16="http://schemas.microsoft.com/office/drawing/2014/main" val="4063111194"/>
                      </a:ext>
                    </a:extLst>
                  </a:tr>
                </a:tbl>
              </a:graphicData>
            </a:graphic>
          </p:graphicFrame>
        </mc:Fallback>
      </mc:AlternateContent>
    </p:spTree>
    <p:extLst>
      <p:ext uri="{BB962C8B-B14F-4D97-AF65-F5344CB8AC3E}">
        <p14:creationId xmlns:p14="http://schemas.microsoft.com/office/powerpoint/2010/main" val="2093985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kumimoji="1" lang="en-US" altLang="ja-JP" dirty="0"/>
              <a:t>2</a:t>
            </a:r>
            <a:r>
              <a:rPr kumimoji="1" lang="ja-JP" altLang="en-US" dirty="0"/>
              <a:t>者間通信複雑性</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ja-JP" altLang="en-US" dirty="0"/>
                  <a:t>アリスとボブの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𝑚</m:t>
                    </m:r>
                  </m:oMath>
                </a14:m>
                <a:r>
                  <a:rPr kumimoji="1" lang="ja-JP" altLang="en-US" dirty="0"/>
                  <a:t>ビットの</a:t>
                </a:r>
                <a:r>
                  <a:rPr lang="ja-JP" altLang="en-US" dirty="0"/>
                  <a:t>入力文字列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pPr marL="0" indent="0">
                  <a:buNone/>
                </a:pPr>
                <a:endParaRPr kumimoji="1" lang="en-US" altLang="ja-JP" dirty="0"/>
              </a:p>
              <a:p>
                <a:pPr lvl="1"/>
                <a:r>
                  <a:rPr lang="ja-JP" altLang="en-US" dirty="0"/>
                  <a:t>目的</a:t>
                </a:r>
                <a:r>
                  <a:rPr lang="en-US" altLang="ja-JP" dirty="0"/>
                  <a:t>: </a:t>
                </a:r>
                <a:r>
                  <a:rPr lang="ja-JP" altLang="en-US" dirty="0"/>
                  <a:t>関数</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𝑋</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𝑌</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𝑍</m:t>
                    </m:r>
                  </m:oMath>
                </a14:m>
                <a:r>
                  <a:rPr lang="ja-JP" altLang="en-US" dirty="0"/>
                  <a:t>が与えられたとき</a:t>
                </a:r>
                <a:r>
                  <a:rPr lang="en-US" altLang="ja-JP" dirty="0"/>
                  <a:t>,</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 </m:t>
                    </m:r>
                    <m:r>
                      <a:rPr lang="en-US" altLang="ja-JP" i="1">
                        <a:latin typeface="Cambria Math" panose="02040503050406030204" pitchFamily="18" charset="0"/>
                      </a:rPr>
                      <m:t>𝑦</m:t>
                    </m:r>
                    <m:r>
                      <a:rPr lang="en-US" altLang="ja-JP" i="1">
                        <a:latin typeface="Cambria Math" panose="02040503050406030204" pitchFamily="18" charset="0"/>
                      </a:rPr>
                      <m:t>)</m:t>
                    </m:r>
                  </m:oMath>
                </a14:m>
                <a:r>
                  <a:rPr lang="ja-JP" altLang="en-US" dirty="0"/>
                  <a:t>を計算すること</a:t>
                </a:r>
                <a:endParaRPr lang="en-US" altLang="ja-JP" dirty="0"/>
              </a:p>
              <a:p>
                <a:pPr lvl="1"/>
                <a:r>
                  <a:rPr lang="ja-JP" altLang="en-US" dirty="0"/>
                  <a:t>問題</a:t>
                </a:r>
                <a:r>
                  <a:rPr lang="en-US" altLang="ja-JP" dirty="0"/>
                  <a:t>: </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 </m:t>
                    </m:r>
                    <m:r>
                      <a:rPr lang="en-US" altLang="ja-JP" i="1">
                        <a:latin typeface="Cambria Math" panose="02040503050406030204" pitchFamily="18" charset="0"/>
                      </a:rPr>
                      <m:t>𝑦</m:t>
                    </m:r>
                    <m:r>
                      <a:rPr lang="en-US" altLang="ja-JP" i="1">
                        <a:latin typeface="Cambria Math" panose="02040503050406030204" pitchFamily="18" charset="0"/>
                      </a:rPr>
                      <m:t>)</m:t>
                    </m:r>
                  </m:oMath>
                </a14:m>
                <a:r>
                  <a:rPr lang="ja-JP" altLang="en-US" dirty="0"/>
                  <a:t>の計算に必要な最悪通信ビット数はどのくらいか？</a:t>
                </a:r>
                <a:endParaRPr lang="en-US" altLang="ja-JP" dirty="0"/>
              </a:p>
              <a:p>
                <a:pPr lvl="1"/>
                <a:r>
                  <a:rPr lang="ja-JP" altLang="en-US" dirty="0"/>
                  <a:t>アリスとボブの計算能力は無限とする</a:t>
                </a:r>
              </a:p>
              <a:p>
                <a:pPr lvl="1"/>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127214" y="2151810"/>
            <a:ext cx="1165412" cy="461665"/>
          </a:xfrm>
          <a:prstGeom prst="rect">
            <a:avLst/>
          </a:prstGeom>
          <a:noFill/>
        </p:spPr>
        <p:txBody>
          <a:bodyPr wrap="square" rtlCol="0">
            <a:spAutoFit/>
          </a:bodyPr>
          <a:lstStyle/>
          <a:p>
            <a:r>
              <a:rPr lang="ja-JP" altLang="en-US" sz="2400" dirty="0"/>
              <a:t>アリス</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115250"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=001011001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475"/>
                <a:ext cx="1775012"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475"/>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7182"/>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40069"/>
            <a:ext cx="707278" cy="369332"/>
          </a:xfrm>
          <a:prstGeom prst="rect">
            <a:avLst/>
          </a:prstGeom>
          <a:noFill/>
        </p:spPr>
        <p:txBody>
          <a:bodyPr wrap="square" rtlCol="0">
            <a:spAutoFit/>
          </a:bodyPr>
          <a:lstStyle/>
          <a:p>
            <a:r>
              <a:rPr kumimoji="1" lang="ja-JP" altLang="en-US" dirty="0"/>
              <a:t>通信</a:t>
            </a:r>
          </a:p>
        </p:txBody>
      </p:sp>
      <p:sp>
        <p:nvSpPr>
          <p:cNvPr id="12" name="テキスト ボックス 11">
            <a:extLst>
              <a:ext uri="{FF2B5EF4-FFF2-40B4-BE49-F238E27FC236}">
                <a16:creationId xmlns:a16="http://schemas.microsoft.com/office/drawing/2014/main" id="{4157AF0B-429D-4D3A-BD6E-9A842500842E}"/>
              </a:ext>
            </a:extLst>
          </p:cNvPr>
          <p:cNvSpPr txBox="1"/>
          <p:nvPr/>
        </p:nvSpPr>
        <p:spPr>
          <a:xfrm>
            <a:off x="6346892" y="2151810"/>
            <a:ext cx="928549" cy="461665"/>
          </a:xfrm>
          <a:prstGeom prst="rect">
            <a:avLst/>
          </a:prstGeom>
          <a:noFill/>
        </p:spPr>
        <p:txBody>
          <a:bodyPr wrap="square" rtlCol="0">
            <a:spAutoFit/>
          </a:bodyPr>
          <a:lstStyle/>
          <a:p>
            <a:r>
              <a:rPr kumimoji="1" lang="ja-JP" altLang="en-US" sz="2400" dirty="0"/>
              <a:t>ボブ</a:t>
            </a:r>
          </a:p>
        </p:txBody>
      </p:sp>
      <p:sp>
        <p:nvSpPr>
          <p:cNvPr id="13" name="正方形/長方形 12">
            <a:extLst>
              <a:ext uri="{FF2B5EF4-FFF2-40B4-BE49-F238E27FC236}">
                <a16:creationId xmlns:a16="http://schemas.microsoft.com/office/drawing/2014/main" id="{18283E9E-8588-4558-976F-DB4EEFEF64C6}"/>
              </a:ext>
            </a:extLst>
          </p:cNvPr>
          <p:cNvSpPr/>
          <p:nvPr/>
        </p:nvSpPr>
        <p:spPr>
          <a:xfrm>
            <a:off x="6122896"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169318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lang="ja-JP" altLang="en-US" dirty="0"/>
              <a:t>交叉判定</a:t>
            </a:r>
            <a:r>
              <a:rPr lang="en-US" altLang="ja-JP" dirty="0"/>
              <a:t>(set-</a:t>
            </a:r>
            <a:r>
              <a:rPr lang="en-US" altLang="ja-JP" dirty="0" err="1"/>
              <a:t>disjointness</a:t>
            </a:r>
            <a:r>
              <a:rPr lang="en-US" altLang="ja-JP" dirty="0"/>
              <a:t>)</a:t>
            </a:r>
            <a:r>
              <a:rPr lang="ja-JP" altLang="en-US" dirty="0"/>
              <a:t>問題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a:xfrm>
                <a:off x="179513" y="1124744"/>
                <a:ext cx="8784976" cy="5156786"/>
              </a:xfrm>
            </p:spPr>
            <p:txBody>
              <a:bodyPr/>
              <a:lstStyle/>
              <a:p>
                <a:r>
                  <a:rPr kumimoji="1" lang="ja-JP" altLang="en-US" dirty="0"/>
                  <a:t>アリスとボブの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𝑚</m:t>
                    </m:r>
                  </m:oMath>
                </a14:m>
                <a:r>
                  <a:rPr kumimoji="1" lang="ja-JP" altLang="en-US" dirty="0"/>
                  <a:t>ビットの</a:t>
                </a:r>
                <a:r>
                  <a:rPr lang="ja-JP" altLang="en-US" dirty="0"/>
                  <a:t>入力文字列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pPr marL="0" indent="0">
                  <a:buNone/>
                </a:pPr>
                <a:endParaRPr kumimoji="1" lang="en-US" altLang="ja-JP" dirty="0"/>
              </a:p>
              <a:p>
                <a:r>
                  <a:rPr lang="ja-JP" altLang="en-US" dirty="0"/>
                  <a:t>目的</a:t>
                </a:r>
                <a:r>
                  <a:rPr lang="en-US" altLang="ja-JP" dirty="0"/>
                  <a:t>:</a:t>
                </a:r>
                <a14:m>
                  <m:oMath xmlns:m="http://schemas.openxmlformats.org/officeDocument/2006/math">
                    <m:sSub>
                      <m:sSubPr>
                        <m:ctrlPr>
                          <a:rPr lang="en-US" altLang="ja-JP" i="1" smtClean="0">
                            <a:latin typeface="Cambria Math" panose="02040503050406030204" pitchFamily="18" charset="0"/>
                          </a:rPr>
                        </m:ctrlPr>
                      </m:sSubPr>
                      <m:e>
                        <m:r>
                          <m:rPr>
                            <m:nor/>
                          </m:rPr>
                          <a:rPr lang="en-US" altLang="ja-JP" b="0" i="0" smtClean="0">
                            <a:latin typeface="Cambria Math" panose="02040503050406030204" pitchFamily="18" charset="0"/>
                          </a:rPr>
                          <m:t>DISJ</m:t>
                        </m:r>
                      </m:e>
                      <m:sub>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r>
                      <a:rPr lang="en-US" altLang="ja-JP" b="0" i="1" smtClean="0">
                        <a:latin typeface="Cambria Math" panose="02040503050406030204" pitchFamily="18" charset="0"/>
                      </a:rPr>
                      <m:t>)≔</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𝑚</m:t>
                        </m:r>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𝑦</m:t>
                            </m:r>
                          </m:e>
                          <m:sub>
                            <m:r>
                              <a:rPr lang="en-US" altLang="ja-JP" b="0" i="1" smtClean="0">
                                <a:latin typeface="Cambria Math" panose="02040503050406030204" pitchFamily="18" charset="0"/>
                                <a:ea typeface="Cambria Math" panose="02040503050406030204" pitchFamily="18" charset="0"/>
                              </a:rPr>
                              <m:t>𝑖</m:t>
                            </m:r>
                          </m:sub>
                        </m:sSub>
                      </m:e>
                    </m:nary>
                  </m:oMath>
                </a14:m>
                <a:r>
                  <a:rPr kumimoji="1" lang="ja-JP" altLang="en-US" dirty="0"/>
                  <a:t>を計算すること</a:t>
                </a:r>
                <a:endParaRPr kumimoji="1" lang="en-US" altLang="ja-JP" dirty="0"/>
              </a:p>
              <a:p>
                <a:pPr lvl="1"/>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b="0" i="1" smtClean="0">
                        <a:latin typeface="Cambria Math" panose="02040503050406030204" pitchFamily="18" charset="0"/>
                      </a:rPr>
                      <m:t>=1</m:t>
                    </m:r>
                  </m:oMath>
                </a14:m>
                <a:r>
                  <a:rPr lang="ja-JP" altLang="en-US" dirty="0"/>
                  <a:t>ならば</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sub>
                    </m:sSub>
                    <m:r>
                      <a:rPr lang="en-US" altLang="ja-JP" i="1">
                        <a:latin typeface="Cambria Math" panose="02040503050406030204" pitchFamily="18" charset="0"/>
                      </a:rPr>
                      <m:t>=1</m:t>
                    </m:r>
                  </m:oMath>
                </a14:m>
                <a:r>
                  <a:rPr lang="ja-JP" altLang="en-US" dirty="0"/>
                  <a:t>となる</a:t>
                </a:r>
                <a14:m>
                  <m:oMath xmlns:m="http://schemas.openxmlformats.org/officeDocument/2006/math">
                    <m:r>
                      <a:rPr lang="en-US" altLang="ja-JP" i="1">
                        <a:latin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𝑚</m:t>
                        </m:r>
                      </m:e>
                    </m:d>
                  </m:oMath>
                </a14:m>
                <a:r>
                  <a:rPr lang="ja-JP" altLang="en-US" dirty="0"/>
                  <a:t>が存在</a:t>
                </a:r>
                <a:endParaRPr lang="en-US" altLang="ja-JP" dirty="0"/>
              </a:p>
              <a:p>
                <a:pPr marL="274320" lvl="1" indent="0">
                  <a:buNone/>
                </a:pPr>
                <a:endParaRPr lang="en-US" altLang="ja-JP" dirty="0"/>
              </a:p>
              <a:p>
                <a:r>
                  <a:rPr lang="ja-JP" altLang="en-US" dirty="0"/>
                  <a:t>交叉判定問題を解くために</a:t>
                </a:r>
                <a:r>
                  <a:rPr lang="en-US" altLang="ja-JP" dirty="0"/>
                  <a:t>,</a:t>
                </a:r>
                <a:r>
                  <a:rPr lang="ja-JP" altLang="en-US" dirty="0"/>
                  <a:t>アリスとボブは通信によって</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r>
                      <a:rPr lang="en-US" altLang="ja-JP" i="1">
                        <a:latin typeface="Cambria Math" panose="02040503050406030204" pitchFamily="18" charset="0"/>
                        <a:ea typeface="Cambria Math" panose="02040503050406030204" pitchFamily="18" charset="0"/>
                      </a:rPr>
                      <m:t>)</m:t>
                    </m:r>
                  </m:oMath>
                </a14:m>
                <a:r>
                  <a:rPr lang="ja-JP" altLang="en-US" dirty="0"/>
                  <a:t>ビット交換する必要があることが知られている</a:t>
                </a:r>
                <a:r>
                  <a:rPr lang="en-US" altLang="ja-JP" dirty="0"/>
                  <a:t>[4]</a:t>
                </a:r>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xfrm>
                <a:off x="179513" y="1124744"/>
                <a:ext cx="8784976" cy="5156786"/>
              </a:xfrm>
              <a:blipFill>
                <a:blip r:embed="rId3"/>
                <a:stretch>
                  <a:fillRect l="-139" t="-947" b="-1775"/>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127214" y="2151810"/>
            <a:ext cx="1165412" cy="461665"/>
          </a:xfrm>
          <a:prstGeom prst="rect">
            <a:avLst/>
          </a:prstGeom>
          <a:noFill/>
        </p:spPr>
        <p:txBody>
          <a:bodyPr wrap="square" rtlCol="0">
            <a:spAutoFit/>
          </a:bodyPr>
          <a:lstStyle/>
          <a:p>
            <a:r>
              <a:rPr lang="ja-JP" altLang="en-US" sz="2400" dirty="0"/>
              <a:t>アリス</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115250"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=001011001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475"/>
                <a:ext cx="1775012"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475"/>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7182"/>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40069"/>
            <a:ext cx="707278" cy="369332"/>
          </a:xfrm>
          <a:prstGeom prst="rect">
            <a:avLst/>
          </a:prstGeom>
          <a:noFill/>
        </p:spPr>
        <p:txBody>
          <a:bodyPr wrap="square" rtlCol="0">
            <a:spAutoFit/>
          </a:bodyPr>
          <a:lstStyle/>
          <a:p>
            <a:r>
              <a:rPr kumimoji="1" lang="ja-JP" altLang="en-US" dirty="0"/>
              <a:t>通信</a:t>
            </a:r>
          </a:p>
        </p:txBody>
      </p:sp>
      <p:sp>
        <p:nvSpPr>
          <p:cNvPr id="12" name="テキスト ボックス 11">
            <a:extLst>
              <a:ext uri="{FF2B5EF4-FFF2-40B4-BE49-F238E27FC236}">
                <a16:creationId xmlns:a16="http://schemas.microsoft.com/office/drawing/2014/main" id="{4157AF0B-429D-4D3A-BD6E-9A842500842E}"/>
              </a:ext>
            </a:extLst>
          </p:cNvPr>
          <p:cNvSpPr txBox="1"/>
          <p:nvPr/>
        </p:nvSpPr>
        <p:spPr>
          <a:xfrm>
            <a:off x="6346892" y="2151810"/>
            <a:ext cx="928549" cy="461665"/>
          </a:xfrm>
          <a:prstGeom prst="rect">
            <a:avLst/>
          </a:prstGeom>
          <a:noFill/>
        </p:spPr>
        <p:txBody>
          <a:bodyPr wrap="square" rtlCol="0">
            <a:spAutoFit/>
          </a:bodyPr>
          <a:lstStyle/>
          <a:p>
            <a:r>
              <a:rPr kumimoji="1" lang="ja-JP" altLang="en-US" sz="2400" dirty="0"/>
              <a:t>ボブ</a:t>
            </a:r>
          </a:p>
        </p:txBody>
      </p:sp>
      <p:sp>
        <p:nvSpPr>
          <p:cNvPr id="13" name="正方形/長方形 12">
            <a:extLst>
              <a:ext uri="{FF2B5EF4-FFF2-40B4-BE49-F238E27FC236}">
                <a16:creationId xmlns:a16="http://schemas.microsoft.com/office/drawing/2014/main" id="{18283E9E-8588-4558-976F-DB4EEFEF64C6}"/>
              </a:ext>
            </a:extLst>
          </p:cNvPr>
          <p:cNvSpPr/>
          <p:nvPr/>
        </p:nvSpPr>
        <p:spPr>
          <a:xfrm>
            <a:off x="6122896"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121FCC41-2C83-4D82-A749-314A6EDDE2AF}"/>
              </a:ext>
            </a:extLst>
          </p:cNvPr>
          <p:cNvSpPr txBox="1"/>
          <p:nvPr/>
        </p:nvSpPr>
        <p:spPr>
          <a:xfrm>
            <a:off x="179512" y="6345807"/>
            <a:ext cx="8341635" cy="523220"/>
          </a:xfrm>
          <a:prstGeom prst="rect">
            <a:avLst/>
          </a:prstGeom>
          <a:noFill/>
        </p:spPr>
        <p:txBody>
          <a:bodyPr wrap="square" rtlCol="0">
            <a:spAutoFit/>
          </a:bodyPr>
          <a:lstStyle/>
          <a:p>
            <a:r>
              <a:rPr kumimoji="1" lang="en-US" altLang="ja-JP" sz="1400" dirty="0"/>
              <a:t>[4]:</a:t>
            </a:r>
            <a:r>
              <a:rPr lang="en-US" altLang="ja-JP" sz="1400" dirty="0" err="1"/>
              <a:t>Bala</a:t>
            </a:r>
            <a:r>
              <a:rPr lang="en-US" altLang="ja-JP" sz="1400" dirty="0"/>
              <a:t> </a:t>
            </a:r>
            <a:r>
              <a:rPr lang="en-US" altLang="ja-JP" sz="1400" dirty="0" err="1"/>
              <a:t>Kalyanasundaram</a:t>
            </a:r>
            <a:r>
              <a:rPr lang="en-US" altLang="ja-JP" sz="1400" dirty="0"/>
              <a:t> and Georg </a:t>
            </a:r>
            <a:r>
              <a:rPr lang="en-US" altLang="ja-JP" sz="1400" dirty="0" err="1"/>
              <a:t>Schintger</a:t>
            </a:r>
            <a:r>
              <a:rPr lang="en-US" altLang="ja-JP" sz="1400" dirty="0"/>
              <a:t>. The probabilistic communication complexity</a:t>
            </a:r>
          </a:p>
          <a:p>
            <a:r>
              <a:rPr lang="en-US" altLang="ja-JP" sz="1400" dirty="0"/>
              <a:t>of set intersection. </a:t>
            </a:r>
            <a:r>
              <a:rPr lang="en-US" altLang="ja-JP" sz="1400" i="1" dirty="0"/>
              <a:t>SIAM Journal on Discrete Mathematics</a:t>
            </a:r>
            <a:r>
              <a:rPr lang="en-US" altLang="ja-JP" sz="1400" dirty="0"/>
              <a:t>, 5(4):545–557,1992.</a:t>
            </a:r>
            <a:endParaRPr kumimoji="1" lang="ja-JP" altLang="en-US" sz="1400" dirty="0"/>
          </a:p>
        </p:txBody>
      </p:sp>
    </p:spTree>
    <p:extLst>
      <p:ext uri="{BB962C8B-B14F-4D97-AF65-F5344CB8AC3E}">
        <p14:creationId xmlns:p14="http://schemas.microsoft.com/office/powerpoint/2010/main" val="2369407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kumimoji="1" lang="ja-JP" altLang="en-US" dirty="0"/>
                  <a:t>交叉判定を用いた</a:t>
                </a:r>
                <a14:m>
                  <m:oMath xmlns:m="http://schemas.openxmlformats.org/officeDocument/2006/math">
                    <m:r>
                      <a:rPr kumimoji="1" lang="en-US" altLang="ja-JP" b="1" i="1" smtClean="0">
                        <a:latin typeface="Cambria Math" panose="02040503050406030204" pitchFamily="18" charset="0"/>
                      </a:rPr>
                      <m:t>𝑪𝑶𝑵𝑮𝑬𝑺𝑻</m:t>
                    </m:r>
                  </m:oMath>
                </a14:m>
                <a:r>
                  <a:rPr kumimoji="1" lang="ja-JP" altLang="en-US" dirty="0"/>
                  <a:t>アルゴリズムの下界導出</a:t>
                </a:r>
              </a:p>
            </p:txBody>
          </p:sp>
        </mc:Choice>
        <mc:Fallback xmlns="">
          <p:sp>
            <p:nvSpPr>
              <p:cNvPr id="2" name="タイトル 1">
                <a:extLst>
                  <a:ext uri="{FF2B5EF4-FFF2-40B4-BE49-F238E27FC236}">
                    <a16:creationId xmlns:a16="http://schemas.microsoft.com/office/drawing/2014/main" id="{89B5080C-4114-4489-B9C1-0956A90971FF}"/>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lang="ja-JP" altLang="en-US" dirty="0"/>
              <a:t>様々な問題の下界の証明がされている</a:t>
            </a:r>
            <a:endParaRPr lang="en-US" altLang="ja-JP" dirty="0"/>
          </a:p>
          <a:p>
            <a:pPr lvl="1"/>
            <a:r>
              <a:rPr kumimoji="1" lang="ja-JP" altLang="en-US" dirty="0"/>
              <a:t>最小全域</a:t>
            </a:r>
            <a:r>
              <a:rPr lang="ja-JP" altLang="en-US" dirty="0"/>
              <a:t>木構築</a:t>
            </a:r>
            <a:endParaRPr lang="en-US" altLang="ja-JP" dirty="0"/>
          </a:p>
          <a:p>
            <a:pPr lvl="1"/>
            <a:r>
              <a:rPr kumimoji="1" lang="ja-JP" altLang="en-US" dirty="0"/>
              <a:t>部分グラフ検出</a:t>
            </a:r>
            <a:endParaRPr kumimoji="1" lang="en-US" altLang="ja-JP" dirty="0"/>
          </a:p>
          <a:p>
            <a:pPr lvl="1"/>
            <a:r>
              <a:rPr lang="ja-JP" altLang="en-US" dirty="0"/>
              <a:t>近似クリーク検出 </a:t>
            </a:r>
            <a:r>
              <a:rPr lang="en-US" altLang="ja-JP" dirty="0"/>
              <a:t>etc.</a:t>
            </a:r>
          </a:p>
          <a:p>
            <a:pPr lvl="1"/>
            <a:endParaRPr kumimoji="1" lang="en-US" altLang="ja-JP" dirty="0"/>
          </a:p>
          <a:p>
            <a:r>
              <a:rPr kumimoji="1" lang="ja-JP" altLang="en-US" dirty="0"/>
              <a:t>本研究では下界グラフと呼ばれるグラフの構成法に</a:t>
            </a:r>
            <a:br>
              <a:rPr kumimoji="1" lang="en-US" altLang="ja-JP" dirty="0"/>
            </a:br>
            <a:r>
              <a:rPr kumimoji="1" lang="ja-JP" altLang="en-US" dirty="0"/>
              <a:t>基づく帰着手法を用いる</a:t>
            </a:r>
            <a:endParaRPr kumimoji="1" lang="en-US" altLang="ja-JP" dirty="0"/>
          </a:p>
        </p:txBody>
      </p:sp>
    </p:spTree>
    <p:extLst>
      <p:ext uri="{BB962C8B-B14F-4D97-AF65-F5344CB8AC3E}">
        <p14:creationId xmlns:p14="http://schemas.microsoft.com/office/powerpoint/2010/main" val="2577350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𝑚</m:t>
                    </m:r>
                  </m:oMath>
                </a14:m>
                <a:r>
                  <a:rPr kumimoji="1" lang="ja-JP" altLang="en-US" b="0" dirty="0"/>
                  <a:t>ビット入力文字列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oMath>
                </a14:m>
                <a:r>
                  <a:rPr kumimoji="1" lang="ja-JP" altLang="en-US" b="0" dirty="0"/>
                  <a:t>に対して下界グラフ</a:t>
                </a:r>
                <a14:m>
                  <m:oMath xmlns:m="http://schemas.openxmlformats.org/officeDocument/2006/math">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oMath>
                </a14:m>
                <a:r>
                  <a:rPr kumimoji="1" lang="ja-JP" altLang="en-US" dirty="0"/>
                  <a:t>を</a:t>
                </a:r>
                <a:r>
                  <a:rPr lang="ja-JP" altLang="en-US" dirty="0"/>
                  <a:t>構成</a:t>
                </a:r>
                <a:endParaRPr lang="en-US" altLang="ja-JP" dirty="0"/>
              </a:p>
              <a:p>
                <a:pPr lvl="1"/>
                <a14:m>
                  <m:oMath xmlns:m="http://schemas.openxmlformats.org/officeDocument/2006/math">
                    <m:r>
                      <a:rPr kumimoji="1" lang="en-US" altLang="ja-JP" b="0" i="1" smtClean="0">
                        <a:latin typeface="Cambria Math" panose="02040503050406030204" pitchFamily="18" charset="0"/>
                      </a:rPr>
                      <m:t>𝑉</m:t>
                    </m:r>
                  </m:oMath>
                </a14:m>
                <a:r>
                  <a:rPr kumimoji="1" lang="ja-JP" altLang="en-US" dirty="0"/>
                  <a:t>は互いに疎な頂点集合</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a14:m>
                <a:r>
                  <a:rPr kumimoji="1" lang="ja-JP" altLang="en-US" dirty="0"/>
                  <a:t>に分割</a:t>
                </a:r>
                <a:r>
                  <a:rPr lang="ja-JP" altLang="en-US" dirty="0"/>
                  <a:t>される</a:t>
                </a:r>
                <a:endParaRPr lang="en-US" altLang="ja-JP" dirty="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𝐴</m:t>
                        </m:r>
                      </m:sub>
                    </m:sSub>
                  </m:oMath>
                </a14:m>
                <a:r>
                  <a:rPr kumimoji="1" lang="ja-JP" altLang="en-US" dirty="0"/>
                  <a:t>により誘導される部分グラフ</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𝐴</m:t>
                        </m:r>
                      </m:sub>
                    </m:sSub>
                  </m:oMath>
                </a14:m>
                <a:r>
                  <a:rPr kumimoji="1" lang="ja-JP" altLang="en-US" dirty="0"/>
                  <a:t>は</a:t>
                </a:r>
                <a14:m>
                  <m:oMath xmlns:m="http://schemas.openxmlformats.org/officeDocument/2006/math">
                    <m:r>
                      <a:rPr kumimoji="1" lang="en-US" altLang="ja-JP" b="0" i="1" dirty="0" smtClean="0">
                        <a:latin typeface="Cambria Math" panose="02040503050406030204" pitchFamily="18" charset="0"/>
                      </a:rPr>
                      <m:t>𝑥</m:t>
                    </m:r>
                  </m:oMath>
                </a14:m>
                <a:r>
                  <a:rPr kumimoji="1" lang="ja-JP" altLang="en-US" dirty="0"/>
                  <a:t>にのみ依存し</a:t>
                </a:r>
                <a:r>
                  <a:rPr kumimoji="1" lang="en-US" altLang="ja-JP" dirty="0"/>
                  <a:t>,</a:t>
                </a:r>
                <a:r>
                  <a:rPr lang="en-US" altLang="ja-JP" dirty="0"/>
                  <a:t> </a:t>
                </a:r>
                <a:br>
                  <a:rPr lang="en-US" altLang="ja-JP" dirty="0"/>
                </a:b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𝐵</m:t>
                        </m:r>
                      </m:sub>
                    </m:sSub>
                  </m:oMath>
                </a14:m>
                <a:r>
                  <a:rPr lang="ja-JP" altLang="en-US" dirty="0"/>
                  <a:t>により誘導される部分グラフ</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b="0" i="1" dirty="0" smtClean="0">
                            <a:latin typeface="Cambria Math" panose="02040503050406030204" pitchFamily="18" charset="0"/>
                          </a:rPr>
                          <m:t>𝐵</m:t>
                        </m:r>
                      </m:sub>
                    </m:sSub>
                  </m:oMath>
                </a14:m>
                <a:r>
                  <a:rPr lang="ja-JP" altLang="en-US" dirty="0"/>
                  <a:t>は</a:t>
                </a:r>
                <a14:m>
                  <m:oMath xmlns:m="http://schemas.openxmlformats.org/officeDocument/2006/math">
                    <m:r>
                      <a:rPr lang="en-US" altLang="ja-JP" b="0" i="1" smtClean="0">
                        <a:latin typeface="Cambria Math" panose="02040503050406030204" pitchFamily="18" charset="0"/>
                      </a:rPr>
                      <m:t>𝑦</m:t>
                    </m:r>
                  </m:oMath>
                </a14:m>
                <a:r>
                  <a:rPr lang="ja-JP" altLang="en-US" dirty="0"/>
                  <a:t>にのみ依存する</a:t>
                </a:r>
                <a:endParaRPr lang="en-US" altLang="ja-JP" dirty="0"/>
              </a:p>
              <a:p>
                <a:pPr lvl="1"/>
                <a14:m>
                  <m:oMath xmlns:m="http://schemas.openxmlformats.org/officeDocument/2006/math">
                    <m:sSub>
                      <m:sSubPr>
                        <m:ctrlPr>
                          <a:rPr lang="en-US" altLang="ja-JP" i="1" smtClean="0">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ea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のときかつそのときのみある特性</a:t>
                </a:r>
                <a14:m>
                  <m:oMath xmlns:m="http://schemas.openxmlformats.org/officeDocument/2006/math">
                    <m:r>
                      <a:rPr lang="en-US" altLang="ja-JP" b="0" i="1" smtClean="0">
                        <a:latin typeface="Cambria Math" panose="02040503050406030204" pitchFamily="18" charset="0"/>
                      </a:rPr>
                      <m:t>𝑃</m:t>
                    </m:r>
                  </m:oMath>
                </a14:m>
                <a:br>
                  <a:rPr lang="en-US" altLang="ja-JP" dirty="0"/>
                </a:br>
                <a:r>
                  <a:rPr lang="en-US" altLang="ja-JP" dirty="0"/>
                  <a:t>(</a:t>
                </a:r>
                <a:r>
                  <a:rPr lang="ja-JP" altLang="en-US" dirty="0"/>
                  <a:t>例えば「グラフ中に与えられている独立点集合が</a:t>
                </a:r>
                <a:r>
                  <a:rPr lang="en-US" altLang="ja-JP" dirty="0"/>
                  <a:t>3-MIS</a:t>
                </a:r>
                <a:r>
                  <a:rPr lang="ja-JP" altLang="en-US" dirty="0"/>
                  <a:t>でない」</a:t>
                </a:r>
                <a:r>
                  <a:rPr lang="en-US" altLang="ja-JP" dirty="0"/>
                  <a:t>)</a:t>
                </a:r>
                <a:br>
                  <a:rPr lang="en-US" altLang="ja-JP" dirty="0"/>
                </a:br>
                <a:r>
                  <a:rPr lang="ja-JP" altLang="en-US" dirty="0"/>
                  <a:t>を持つように構成する</a:t>
                </a:r>
                <a:endParaRPr lang="en-US" altLang="ja-JP" dirty="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𝐴</m:t>
                        </m:r>
                      </m:sub>
                    </m:sSub>
                  </m:oMath>
                </a14:m>
                <a:r>
                  <a:rPr lang="ja-JP" altLang="en-US" dirty="0"/>
                  <a:t>と</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𝐵</m:t>
                        </m:r>
                      </m:sub>
                    </m:sSub>
                  </m:oMath>
                </a14:m>
                <a:r>
                  <a:rPr lang="ja-JP" altLang="en-US" dirty="0"/>
                  <a:t>の間のカット辺の集合</a:t>
                </a:r>
                <a14:m>
                  <m:oMath xmlns:m="http://schemas.openxmlformats.org/officeDocument/2006/math">
                    <m:r>
                      <m:rPr>
                        <m:nor/>
                      </m:rPr>
                      <a:rPr lang="en-US" altLang="ja-JP">
                        <a:latin typeface="Cambria Math" panose="02040503050406030204" pitchFamily="18" charset="0"/>
                      </a:rPr>
                      <m:t>Cut</m:t>
                    </m:r>
                  </m:oMath>
                </a14:m>
                <a:r>
                  <a:rPr lang="ja-JP" altLang="en-US" dirty="0"/>
                  <a:t>は入力文字列</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oMath>
                </a14:m>
                <a:r>
                  <a:rPr lang="ja-JP" altLang="en-US" dirty="0"/>
                  <a:t>に依存しない</a:t>
                </a:r>
                <a:br>
                  <a:rPr lang="en-US" altLang="ja-JP" dirty="0"/>
                </a:br>
                <a:endParaRPr kumimoji="1" lang="ja-JP" altLang="en-US" dirty="0"/>
              </a:p>
            </p:txBody>
          </p:sp>
        </mc:Choice>
        <mc:Fallback>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84658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直線コネクタ 61">
            <a:extLst>
              <a:ext uri="{FF2B5EF4-FFF2-40B4-BE49-F238E27FC236}">
                <a16:creationId xmlns:a16="http://schemas.microsoft.com/office/drawing/2014/main" id="{5549AADD-93BF-4098-B9A3-FF99B5895054}"/>
              </a:ext>
            </a:extLst>
          </p:cNvPr>
          <p:cNvCxnSpPr/>
          <p:nvPr/>
        </p:nvCxnSpPr>
        <p:spPr>
          <a:xfrm>
            <a:off x="2468454"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18B6F29A-141E-47B3-BAFD-7F10249579D4}"/>
              </a:ext>
            </a:extLst>
          </p:cNvPr>
          <p:cNvCxnSpPr/>
          <p:nvPr/>
        </p:nvCxnSpPr>
        <p:spPr>
          <a:xfrm>
            <a:off x="3478995"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7A4B7033-89D7-4929-ACA6-E823604E4823}"/>
              </a:ext>
            </a:extLst>
          </p:cNvPr>
          <p:cNvCxnSpPr/>
          <p:nvPr/>
        </p:nvCxnSpPr>
        <p:spPr>
          <a:xfrm>
            <a:off x="4018623" y="2820310"/>
            <a:ext cx="53963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3D84E55-9364-471E-BA1D-69D98688B395}"/>
              </a:ext>
            </a:extLst>
          </p:cNvPr>
          <p:cNvCxnSpPr/>
          <p:nvPr/>
        </p:nvCxnSpPr>
        <p:spPr>
          <a:xfrm>
            <a:off x="2468454" y="22636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02493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01862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E8DF2455-1D53-4AE5-BA2F-AF21C01BA2AC}"/>
              </a:ext>
            </a:extLst>
          </p:cNvPr>
          <p:cNvCxnSpPr/>
          <p:nvPr/>
        </p:nvCxnSpPr>
        <p:spPr>
          <a:xfrm>
            <a:off x="2468454" y="3392225"/>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26C89B0-201F-42CF-AFB6-73B0DBD8529C}"/>
              </a:ext>
            </a:extLst>
          </p:cNvPr>
          <p:cNvCxnSpPr/>
          <p:nvPr/>
        </p:nvCxnSpPr>
        <p:spPr>
          <a:xfrm>
            <a:off x="2468454" y="3933658"/>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2468454" y="339222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1934923" y="2805082"/>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C3981C3-D4A3-4046-BD04-01233D943566}"/>
              </a:ext>
            </a:extLst>
          </p:cNvPr>
          <p:cNvCxnSpPr/>
          <p:nvPr/>
        </p:nvCxnSpPr>
        <p:spPr>
          <a:xfrm>
            <a:off x="2468454" y="2805082"/>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42E2D89-CD3A-4EFF-95A9-E55E73B42BAD}"/>
              </a:ext>
            </a:extLst>
          </p:cNvPr>
          <p:cNvCxnSpPr/>
          <p:nvPr/>
        </p:nvCxnSpPr>
        <p:spPr>
          <a:xfrm>
            <a:off x="2468454" y="2263649"/>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193517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348530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140164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348530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140164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下界グラフ</a:t>
                </a:r>
                <a14:m>
                  <m:oMath xmlns:m="http://schemas.openxmlformats.org/officeDocument/2006/math">
                    <m:r>
                      <a:rPr kumimoji="1" lang="en-US" altLang="ja-JP" b="1" i="1" smtClean="0">
                        <a:latin typeface="Cambria Math" panose="02040503050406030204" pitchFamily="18" charset="0"/>
                      </a:rPr>
                      <m:t>𝑮</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𝑽</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𝑬</m:t>
                    </m:r>
                    <m:r>
                      <a:rPr kumimoji="1" lang="en-US" altLang="ja-JP" b="1" i="1" smtClean="0">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347899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01862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347899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193492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140139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140139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61" name="楕円 60">
            <a:extLst>
              <a:ext uri="{FF2B5EF4-FFF2-40B4-BE49-F238E27FC236}">
                <a16:creationId xmlns:a16="http://schemas.microsoft.com/office/drawing/2014/main" id="{726798B9-4673-4B87-B371-05B8FBEA4F03}"/>
              </a:ext>
            </a:extLst>
          </p:cNvPr>
          <p:cNvSpPr/>
          <p:nvPr/>
        </p:nvSpPr>
        <p:spPr>
          <a:xfrm>
            <a:off x="4382534" y="2625360"/>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pic>
        <p:nvPicPr>
          <p:cNvPr id="3" name="図 2">
            <a:extLst>
              <a:ext uri="{FF2B5EF4-FFF2-40B4-BE49-F238E27FC236}">
                <a16:creationId xmlns:a16="http://schemas.microsoft.com/office/drawing/2014/main" id="{DEF0A726-044B-4138-BC8A-551698023F23}"/>
              </a:ext>
            </a:extLst>
          </p:cNvPr>
          <p:cNvPicPr>
            <a:picLocks noChangeAspect="1"/>
          </p:cNvPicPr>
          <p:nvPr/>
        </p:nvPicPr>
        <p:blipFill>
          <a:blip r:embed="rId5"/>
          <a:stretch>
            <a:fillRect/>
          </a:stretch>
        </p:blipFill>
        <p:spPr>
          <a:xfrm>
            <a:off x="5176030" y="0"/>
            <a:ext cx="3967969" cy="2975977"/>
          </a:xfrm>
          <a:prstGeom prst="rect">
            <a:avLst/>
          </a:prstGeom>
        </p:spPr>
      </p:pic>
    </p:spTree>
    <p:extLst>
      <p:ext uri="{BB962C8B-B14F-4D97-AF65-F5344CB8AC3E}">
        <p14:creationId xmlns:p14="http://schemas.microsoft.com/office/powerpoint/2010/main" val="4206871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BF88A908-829A-4EB6-9417-C835081575A8}"/>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31" name="テキスト ボックス 30">
                <a:extLst>
                  <a:ext uri="{FF2B5EF4-FFF2-40B4-BE49-F238E27FC236}">
                    <a16:creationId xmlns:a16="http://schemas.microsoft.com/office/drawing/2014/main" id="{BF88A908-829A-4EB6-9417-C835081575A8}"/>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 name="楕円 2">
            <a:extLst>
              <a:ext uri="{FF2B5EF4-FFF2-40B4-BE49-F238E27FC236}">
                <a16:creationId xmlns:a16="http://schemas.microsoft.com/office/drawing/2014/main" id="{90FF2C76-BBB3-4FA3-BD91-1D08423A5E57}"/>
              </a:ext>
            </a:extLst>
          </p:cNvPr>
          <p:cNvSpPr/>
          <p:nvPr/>
        </p:nvSpPr>
        <p:spPr>
          <a:xfrm>
            <a:off x="944554" y="1384711"/>
            <a:ext cx="2002375" cy="3338099"/>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1" name="楕円 60">
            <a:extLst>
              <a:ext uri="{FF2B5EF4-FFF2-40B4-BE49-F238E27FC236}">
                <a16:creationId xmlns:a16="http://schemas.microsoft.com/office/drawing/2014/main" id="{2E3BDF0A-CF60-4E25-BBD0-18F5CD556A2A}"/>
              </a:ext>
            </a:extLst>
          </p:cNvPr>
          <p:cNvSpPr/>
          <p:nvPr/>
        </p:nvSpPr>
        <p:spPr>
          <a:xfrm>
            <a:off x="3026267" y="1384710"/>
            <a:ext cx="2002375" cy="3338099"/>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7602310-8EE2-44CD-BF29-493D2F24DD45}"/>
                  </a:ext>
                </a:extLst>
              </p:cNvPr>
              <p:cNvSpPr txBox="1"/>
              <p:nvPr/>
            </p:nvSpPr>
            <p:spPr>
              <a:xfrm>
                <a:off x="52493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rgbClr val="FF0000"/>
                              </a:solidFill>
                              <a:latin typeface="Cambria Math" panose="02040503050406030204" pitchFamily="18" charset="0"/>
                            </a:rPr>
                          </m:ctrlPr>
                        </m:sSubPr>
                        <m:e>
                          <m:r>
                            <a:rPr kumimoji="1" lang="en-US" altLang="ja-JP" sz="2400" b="0" i="1" smtClean="0">
                              <a:solidFill>
                                <a:srgbClr val="FF0000"/>
                              </a:solidFill>
                              <a:latin typeface="Cambria Math" panose="02040503050406030204" pitchFamily="18" charset="0"/>
                            </a:rPr>
                            <m:t>𝑉</m:t>
                          </m:r>
                        </m:e>
                        <m:sub>
                          <m:r>
                            <a:rPr kumimoji="1" lang="en-US" altLang="ja-JP" sz="2400" b="0" i="1" smtClean="0">
                              <a:solidFill>
                                <a:srgbClr val="FF0000"/>
                              </a:solidFill>
                              <a:latin typeface="Cambria Math" panose="02040503050406030204" pitchFamily="18" charset="0"/>
                            </a:rPr>
                            <m:t>𝐴</m:t>
                          </m:r>
                        </m:sub>
                      </m:sSub>
                    </m:oMath>
                  </m:oMathPara>
                </a14:m>
                <a:endParaRPr kumimoji="1" lang="ja-JP" altLang="en-US" dirty="0">
                  <a:solidFill>
                    <a:srgbClr val="FF0000"/>
                  </a:solidFill>
                </a:endParaRPr>
              </a:p>
            </p:txBody>
          </p:sp>
        </mc:Choice>
        <mc:Fallback xmlns="">
          <p:sp>
            <p:nvSpPr>
              <p:cNvPr id="4" name="テキスト ボックス 3">
                <a:extLst>
                  <a:ext uri="{FF2B5EF4-FFF2-40B4-BE49-F238E27FC236}">
                    <a16:creationId xmlns:a16="http://schemas.microsoft.com/office/drawing/2014/main" id="{97602310-8EE2-44CD-BF29-493D2F24DD45}"/>
                  </a:ext>
                </a:extLst>
              </p:cNvPr>
              <p:cNvSpPr txBox="1">
                <a:spLocks noRot="1" noChangeAspect="1" noMove="1" noResize="1" noEditPoints="1" noAdjustHandles="1" noChangeArrowheads="1" noChangeShapeType="1" noTextEdit="1"/>
              </p:cNvSpPr>
              <p:nvPr/>
            </p:nvSpPr>
            <p:spPr>
              <a:xfrm>
                <a:off x="524939" y="1545915"/>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F4B8B40F-B643-454A-8F8F-65453FF1623C}"/>
                  </a:ext>
                </a:extLst>
              </p:cNvPr>
              <p:cNvSpPr txBox="1"/>
              <p:nvPr/>
            </p:nvSpPr>
            <p:spPr>
              <a:xfrm>
                <a:off x="4522356" y="1550447"/>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rgbClr val="FF0000"/>
                              </a:solidFill>
                              <a:latin typeface="Cambria Math" panose="02040503050406030204" pitchFamily="18" charset="0"/>
                            </a:rPr>
                          </m:ctrlPr>
                        </m:sSubPr>
                        <m:e>
                          <m:r>
                            <a:rPr kumimoji="1" lang="en-US" altLang="ja-JP" sz="2400" b="0" i="1" smtClean="0">
                              <a:solidFill>
                                <a:srgbClr val="FF0000"/>
                              </a:solidFill>
                              <a:latin typeface="Cambria Math" panose="02040503050406030204" pitchFamily="18" charset="0"/>
                            </a:rPr>
                            <m:t>𝑉</m:t>
                          </m:r>
                        </m:e>
                        <m:sub>
                          <m:r>
                            <a:rPr kumimoji="1" lang="en-US" altLang="ja-JP" sz="2400" b="0" i="1" smtClean="0">
                              <a:solidFill>
                                <a:srgbClr val="FF0000"/>
                              </a:solidFill>
                              <a:latin typeface="Cambria Math" panose="02040503050406030204" pitchFamily="18" charset="0"/>
                            </a:rPr>
                            <m:t>𝐵</m:t>
                          </m:r>
                        </m:sub>
                      </m:sSub>
                    </m:oMath>
                  </m:oMathPara>
                </a14:m>
                <a:endParaRPr kumimoji="1" lang="ja-JP" altLang="en-US" dirty="0">
                  <a:solidFill>
                    <a:srgbClr val="FF0000"/>
                  </a:solidFill>
                </a:endParaRPr>
              </a:p>
            </p:txBody>
          </p:sp>
        </mc:Choice>
        <mc:Fallback xmlns="">
          <p:sp>
            <p:nvSpPr>
              <p:cNvPr id="62" name="テキスト ボックス 61">
                <a:extLst>
                  <a:ext uri="{FF2B5EF4-FFF2-40B4-BE49-F238E27FC236}">
                    <a16:creationId xmlns:a16="http://schemas.microsoft.com/office/drawing/2014/main" id="{F4B8B40F-B643-454A-8F8F-65453FF1623C}"/>
                  </a:ext>
                </a:extLst>
              </p:cNvPr>
              <p:cNvSpPr txBox="1">
                <a:spLocks noRot="1" noChangeAspect="1" noMove="1" noResize="1" noEditPoints="1" noAdjustHandles="1" noChangeArrowheads="1" noChangeShapeType="1" noTextEdit="1"/>
              </p:cNvSpPr>
              <p:nvPr/>
            </p:nvSpPr>
            <p:spPr>
              <a:xfrm>
                <a:off x="4522356" y="1550447"/>
                <a:ext cx="853895" cy="46166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E9F4E1FF-6561-462E-9970-18EB7649B131}"/>
                  </a:ext>
                </a:extLst>
              </p:cNvPr>
              <p:cNvSpPr/>
              <p:nvPr/>
            </p:nvSpPr>
            <p:spPr>
              <a:xfrm>
                <a:off x="954764" y="4967091"/>
                <a:ext cx="5949245" cy="400110"/>
              </a:xfrm>
              <a:prstGeom prst="rect">
                <a:avLst/>
              </a:prstGeom>
            </p:spPr>
            <p:txBody>
              <a:bodyPr wrap="square">
                <a:spAutoFit/>
              </a:bodyPr>
              <a:lstStyle/>
              <a:p>
                <a:pPr lvl="1"/>
                <a14:m>
                  <m:oMath xmlns:m="http://schemas.openxmlformats.org/officeDocument/2006/math">
                    <m:r>
                      <a:rPr lang="en-US" altLang="ja-JP" sz="2000" i="1">
                        <a:latin typeface="Cambria Math" panose="02040503050406030204" pitchFamily="18" charset="0"/>
                      </a:rPr>
                      <m:t>𝑉</m:t>
                    </m:r>
                  </m:oMath>
                </a14:m>
                <a:r>
                  <a:rPr lang="ja-JP" altLang="en-US" sz="2000" dirty="0"/>
                  <a:t>は互いに疎な頂点集合</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𝐴</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𝐵</m:t>
                        </m:r>
                      </m:sub>
                    </m:sSub>
                  </m:oMath>
                </a14:m>
                <a:r>
                  <a:rPr lang="ja-JP" altLang="en-US" sz="2000" dirty="0"/>
                  <a:t>に分割される</a:t>
                </a:r>
                <a:endParaRPr lang="en-US" altLang="ja-JP" sz="2000" dirty="0"/>
              </a:p>
            </p:txBody>
          </p:sp>
        </mc:Choice>
        <mc:Fallback xmlns="">
          <p:sp>
            <p:nvSpPr>
              <p:cNvPr id="10" name="正方形/長方形 9">
                <a:extLst>
                  <a:ext uri="{FF2B5EF4-FFF2-40B4-BE49-F238E27FC236}">
                    <a16:creationId xmlns:a16="http://schemas.microsoft.com/office/drawing/2014/main" id="{E9F4E1FF-6561-462E-9970-18EB7649B131}"/>
                  </a:ext>
                </a:extLst>
              </p:cNvPr>
              <p:cNvSpPr>
                <a:spLocks noRot="1" noChangeAspect="1" noMove="1" noResize="1" noEditPoints="1" noAdjustHandles="1" noChangeArrowheads="1" noChangeShapeType="1" noTextEdit="1"/>
              </p:cNvSpPr>
              <p:nvPr/>
            </p:nvSpPr>
            <p:spPr>
              <a:xfrm>
                <a:off x="954764" y="4967091"/>
                <a:ext cx="5949245" cy="400110"/>
              </a:xfrm>
              <a:prstGeom prst="rect">
                <a:avLst/>
              </a:prstGeom>
              <a:blipFill>
                <a:blip r:embed="rId7"/>
                <a:stretch>
                  <a:fillRect t="-9231" b="-27692"/>
                </a:stretch>
              </a:blipFill>
            </p:spPr>
            <p:txBody>
              <a:bodyPr/>
              <a:lstStyle/>
              <a:p>
                <a:r>
                  <a:rPr lang="ja-JP" altLang="en-US">
                    <a:noFill/>
                  </a:rPr>
                  <a:t> </a:t>
                </a:r>
              </a:p>
            </p:txBody>
          </p:sp>
        </mc:Fallback>
      </mc:AlternateContent>
      <p:sp>
        <p:nvSpPr>
          <p:cNvPr id="30" name="楕円 29">
            <a:extLst>
              <a:ext uri="{FF2B5EF4-FFF2-40B4-BE49-F238E27FC236}">
                <a16:creationId xmlns:a16="http://schemas.microsoft.com/office/drawing/2014/main" id="{46189001-AED8-480C-A139-F327A79CC026}"/>
              </a:ext>
            </a:extLst>
          </p:cNvPr>
          <p:cNvSpPr/>
          <p:nvPr/>
        </p:nvSpPr>
        <p:spPr>
          <a:xfrm>
            <a:off x="4382534" y="26253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pic>
        <p:nvPicPr>
          <p:cNvPr id="5" name="図 4">
            <a:extLst>
              <a:ext uri="{FF2B5EF4-FFF2-40B4-BE49-F238E27FC236}">
                <a16:creationId xmlns:a16="http://schemas.microsoft.com/office/drawing/2014/main" id="{0548F682-731D-47FE-AD3D-35725C028EE7}"/>
              </a:ext>
            </a:extLst>
          </p:cNvPr>
          <p:cNvPicPr>
            <a:picLocks noChangeAspect="1"/>
          </p:cNvPicPr>
          <p:nvPr/>
        </p:nvPicPr>
        <p:blipFill>
          <a:blip r:embed="rId8"/>
          <a:stretch>
            <a:fillRect/>
          </a:stretch>
        </p:blipFill>
        <p:spPr>
          <a:xfrm>
            <a:off x="5173968" y="0"/>
            <a:ext cx="3967969" cy="2975977"/>
          </a:xfrm>
          <a:prstGeom prst="rect">
            <a:avLst/>
          </a:prstGeom>
        </p:spPr>
      </p:pic>
    </p:spTree>
    <p:extLst>
      <p:ext uri="{BB962C8B-B14F-4D97-AF65-F5344CB8AC3E}">
        <p14:creationId xmlns:p14="http://schemas.microsoft.com/office/powerpoint/2010/main" val="2516131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直線コネクタ 65">
            <a:extLst>
              <a:ext uri="{FF2B5EF4-FFF2-40B4-BE49-F238E27FC236}">
                <a16:creationId xmlns:a16="http://schemas.microsoft.com/office/drawing/2014/main" id="{C39CEE11-9505-4341-A5E4-6BA9A7DAF99D}"/>
              </a:ext>
            </a:extLst>
          </p:cNvPr>
          <p:cNvCxnSpPr/>
          <p:nvPr/>
        </p:nvCxnSpPr>
        <p:spPr>
          <a:xfrm>
            <a:off x="3478995" y="2841857"/>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17A1EEF7-A1FB-4FEF-998B-2DA8CD070F42}"/>
              </a:ext>
            </a:extLst>
          </p:cNvPr>
          <p:cNvCxnSpPr/>
          <p:nvPr/>
        </p:nvCxnSpPr>
        <p:spPr>
          <a:xfrm>
            <a:off x="2468454"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C99ACABB-51F0-4255-8850-3E664F4A7434}"/>
              </a:ext>
            </a:extLst>
          </p:cNvPr>
          <p:cNvCxnSpPr/>
          <p:nvPr/>
        </p:nvCxnSpPr>
        <p:spPr>
          <a:xfrm>
            <a:off x="4018623" y="2820310"/>
            <a:ext cx="53963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3D84E55-9364-471E-BA1D-69D98688B395}"/>
              </a:ext>
            </a:extLst>
          </p:cNvPr>
          <p:cNvCxnSpPr/>
          <p:nvPr/>
        </p:nvCxnSpPr>
        <p:spPr>
          <a:xfrm>
            <a:off x="2468454" y="22636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02493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01862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2468454" y="339222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1934923" y="2805082"/>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193517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348530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140164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348530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140164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347899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01862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347899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193492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140139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140139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3F0B92DE-76F3-419E-809D-8BC1C301C124}"/>
              </a:ext>
            </a:extLst>
          </p:cNvPr>
          <p:cNvSpPr/>
          <p:nvPr/>
        </p:nvSpPr>
        <p:spPr>
          <a:xfrm>
            <a:off x="1104515" y="1987926"/>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E92236B0-E2E5-4159-804E-1410EF544280}"/>
              </a:ext>
            </a:extLst>
          </p:cNvPr>
          <p:cNvSpPr/>
          <p:nvPr/>
        </p:nvSpPr>
        <p:spPr>
          <a:xfrm>
            <a:off x="3177224" y="1987925"/>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CD8DCD4B-8F7A-4E94-8C02-CACEC6E99F01}"/>
                  </a:ext>
                </a:extLst>
              </p:cNvPr>
              <p:cNvSpPr txBox="1"/>
              <p:nvPr/>
            </p:nvSpPr>
            <p:spPr>
              <a:xfrm>
                <a:off x="52493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62" name="テキスト ボックス 61">
                <a:extLst>
                  <a:ext uri="{FF2B5EF4-FFF2-40B4-BE49-F238E27FC236}">
                    <a16:creationId xmlns:a16="http://schemas.microsoft.com/office/drawing/2014/main" id="{CD8DCD4B-8F7A-4E94-8C02-CACEC6E99F01}"/>
                  </a:ext>
                </a:extLst>
              </p:cNvPr>
              <p:cNvSpPr txBox="1">
                <a:spLocks noRot="1" noChangeAspect="1" noMove="1" noResize="1" noEditPoints="1" noAdjustHandles="1" noChangeArrowheads="1" noChangeShapeType="1" noTextEdit="1"/>
              </p:cNvSpPr>
              <p:nvPr/>
            </p:nvSpPr>
            <p:spPr>
              <a:xfrm>
                <a:off x="524939" y="1545915"/>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0B086762-F235-42D2-A82C-5657A5362855}"/>
                  </a:ext>
                </a:extLst>
              </p:cNvPr>
              <p:cNvSpPr txBox="1"/>
              <p:nvPr/>
            </p:nvSpPr>
            <p:spPr>
              <a:xfrm>
                <a:off x="4464380" y="1545914"/>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63" name="テキスト ボックス 62">
                <a:extLst>
                  <a:ext uri="{FF2B5EF4-FFF2-40B4-BE49-F238E27FC236}">
                    <a16:creationId xmlns:a16="http://schemas.microsoft.com/office/drawing/2014/main" id="{0B086762-F235-42D2-A82C-5657A5362855}"/>
                  </a:ext>
                </a:extLst>
              </p:cNvPr>
              <p:cNvSpPr txBox="1">
                <a:spLocks noRot="1" noChangeAspect="1" noMove="1" noResize="1" noEditPoints="1" noAdjustHandles="1" noChangeArrowheads="1" noChangeShapeType="1" noTextEdit="1"/>
              </p:cNvSpPr>
              <p:nvPr/>
            </p:nvSpPr>
            <p:spPr>
              <a:xfrm>
                <a:off x="4464380" y="1545914"/>
                <a:ext cx="853895" cy="461665"/>
              </a:xfrm>
              <a:prstGeom prst="rect">
                <a:avLst/>
              </a:prstGeom>
              <a:blipFill>
                <a:blip r:embed="rId6"/>
                <a:stretch>
                  <a:fillRect/>
                </a:stretch>
              </a:blipFill>
            </p:spPr>
            <p:txBody>
              <a:bodyPr/>
              <a:lstStyle/>
              <a:p>
                <a:r>
                  <a:rPr lang="ja-JP" altLang="en-US">
                    <a:noFill/>
                  </a:rPr>
                  <a:t> </a:t>
                </a:r>
              </a:p>
            </p:txBody>
          </p:sp>
        </mc:Fallback>
      </mc:AlternateContent>
      <p:sp>
        <p:nvSpPr>
          <p:cNvPr id="65" name="楕円 64">
            <a:extLst>
              <a:ext uri="{FF2B5EF4-FFF2-40B4-BE49-F238E27FC236}">
                <a16:creationId xmlns:a16="http://schemas.microsoft.com/office/drawing/2014/main" id="{C8E7EF59-0355-40A6-86BA-639FF3E9792D}"/>
              </a:ext>
            </a:extLst>
          </p:cNvPr>
          <p:cNvSpPr/>
          <p:nvPr/>
        </p:nvSpPr>
        <p:spPr>
          <a:xfrm>
            <a:off x="4382534" y="2625360"/>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pic>
        <p:nvPicPr>
          <p:cNvPr id="10" name="図 9">
            <a:extLst>
              <a:ext uri="{FF2B5EF4-FFF2-40B4-BE49-F238E27FC236}">
                <a16:creationId xmlns:a16="http://schemas.microsoft.com/office/drawing/2014/main" id="{6D80B106-76B5-4F22-B445-8BCBBA1EE481}"/>
              </a:ext>
            </a:extLst>
          </p:cNvPr>
          <p:cNvPicPr>
            <a:picLocks noChangeAspect="1"/>
          </p:cNvPicPr>
          <p:nvPr/>
        </p:nvPicPr>
        <p:blipFill>
          <a:blip r:embed="rId7"/>
          <a:stretch>
            <a:fillRect/>
          </a:stretch>
        </p:blipFill>
        <p:spPr>
          <a:xfrm>
            <a:off x="5183706" y="2225"/>
            <a:ext cx="3965003" cy="2973752"/>
          </a:xfrm>
          <a:prstGeom prst="rect">
            <a:avLst/>
          </a:prstGeom>
        </p:spPr>
      </p:pic>
      <mc:AlternateContent xmlns:mc="http://schemas.openxmlformats.org/markup-compatibility/2006" xmlns:a14="http://schemas.microsoft.com/office/drawing/2010/main">
        <mc:Choice Requires="a14">
          <p:sp>
            <p:nvSpPr>
              <p:cNvPr id="67" name="正方形/長方形 66">
                <a:extLst>
                  <a:ext uri="{FF2B5EF4-FFF2-40B4-BE49-F238E27FC236}">
                    <a16:creationId xmlns:a16="http://schemas.microsoft.com/office/drawing/2014/main" id="{43780AEB-8B26-49C9-8921-FC0D07E3B83B}"/>
                  </a:ext>
                </a:extLst>
              </p:cNvPr>
              <p:cNvSpPr/>
              <p:nvPr/>
            </p:nvSpPr>
            <p:spPr>
              <a:xfrm>
                <a:off x="545441" y="5396046"/>
                <a:ext cx="8295401" cy="707886"/>
              </a:xfrm>
              <a:prstGeom prst="rect">
                <a:avLst/>
              </a:prstGeom>
            </p:spPr>
            <p:txBody>
              <a:bodyPr wrap="square">
                <a:spAutoFit/>
              </a:bodyPr>
              <a:lstStyle/>
              <a:p>
                <a:pPr lvl="1"/>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𝐴</m:t>
                        </m:r>
                      </m:sub>
                    </m:sSub>
                  </m:oMath>
                </a14:m>
                <a:r>
                  <a:rPr lang="ja-JP" altLang="en-US" sz="2000" dirty="0"/>
                  <a:t>により誘導される部分グラフ</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𝐴</m:t>
                        </m:r>
                      </m:sub>
                    </m:sSub>
                  </m:oMath>
                </a14:m>
                <a:r>
                  <a:rPr lang="ja-JP" altLang="en-US" sz="2000" dirty="0"/>
                  <a:t>は</a:t>
                </a:r>
                <a14:m>
                  <m:oMath xmlns:m="http://schemas.openxmlformats.org/officeDocument/2006/math">
                    <m:r>
                      <a:rPr lang="en-US" altLang="ja-JP" sz="2000" i="1" dirty="0">
                        <a:latin typeface="Cambria Math" panose="02040503050406030204" pitchFamily="18" charset="0"/>
                      </a:rPr>
                      <m:t>𝑥</m:t>
                    </m:r>
                  </m:oMath>
                </a14:m>
                <a:r>
                  <a:rPr lang="ja-JP" altLang="en-US" sz="2000" dirty="0"/>
                  <a:t>にのみ依存し</a:t>
                </a:r>
                <a:r>
                  <a:rPr lang="en-US" altLang="ja-JP" sz="2000" dirty="0"/>
                  <a:t>, </a:t>
                </a:r>
                <a:br>
                  <a:rPr lang="en-US" altLang="ja-JP" sz="2000" dirty="0"/>
                </a:b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𝐵</m:t>
                        </m:r>
                      </m:sub>
                    </m:sSub>
                  </m:oMath>
                </a14:m>
                <a:r>
                  <a:rPr lang="ja-JP" altLang="en-US" sz="2000" dirty="0"/>
                  <a:t>により誘導される部分グラフ</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𝐵</m:t>
                        </m:r>
                      </m:sub>
                    </m:sSub>
                  </m:oMath>
                </a14:m>
                <a:r>
                  <a:rPr lang="ja-JP" altLang="en-US" sz="2000" dirty="0"/>
                  <a:t>は</a:t>
                </a:r>
                <a14:m>
                  <m:oMath xmlns:m="http://schemas.openxmlformats.org/officeDocument/2006/math">
                    <m:r>
                      <a:rPr lang="en-US" altLang="ja-JP" sz="2000" i="1">
                        <a:latin typeface="Cambria Math" panose="02040503050406030204" pitchFamily="18" charset="0"/>
                      </a:rPr>
                      <m:t>𝑦</m:t>
                    </m:r>
                  </m:oMath>
                </a14:m>
                <a:r>
                  <a:rPr lang="ja-JP" altLang="en-US" sz="2000" dirty="0"/>
                  <a:t>にのみ依存する</a:t>
                </a:r>
                <a:endParaRPr lang="en-US" altLang="ja-JP" dirty="0"/>
              </a:p>
            </p:txBody>
          </p:sp>
        </mc:Choice>
        <mc:Fallback xmlns="">
          <p:sp>
            <p:nvSpPr>
              <p:cNvPr id="67" name="正方形/長方形 66">
                <a:extLst>
                  <a:ext uri="{FF2B5EF4-FFF2-40B4-BE49-F238E27FC236}">
                    <a16:creationId xmlns:a16="http://schemas.microsoft.com/office/drawing/2014/main" id="{43780AEB-8B26-49C9-8921-FC0D07E3B83B}"/>
                  </a:ext>
                </a:extLst>
              </p:cNvPr>
              <p:cNvSpPr>
                <a:spLocks noRot="1" noChangeAspect="1" noMove="1" noResize="1" noEditPoints="1" noAdjustHandles="1" noChangeArrowheads="1" noChangeShapeType="1" noTextEdit="1"/>
              </p:cNvSpPr>
              <p:nvPr/>
            </p:nvSpPr>
            <p:spPr>
              <a:xfrm>
                <a:off x="545441" y="5396046"/>
                <a:ext cx="8295401" cy="707886"/>
              </a:xfrm>
              <a:prstGeom prst="rect">
                <a:avLst/>
              </a:prstGeom>
              <a:blipFill>
                <a:blip r:embed="rId8"/>
                <a:stretch>
                  <a:fillRect t="-4310" b="-1465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5367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分散グラフアルゴリズム</a:t>
            </a:r>
          </a:p>
        </p:txBody>
      </p:sp>
      <p:sp>
        <p:nvSpPr>
          <p:cNvPr id="6" name="コンテンツ プレースホルダー 5"/>
          <p:cNvSpPr>
            <a:spLocks noGrp="1"/>
          </p:cNvSpPr>
          <p:nvPr>
            <p:ph sz="quarter" idx="1"/>
          </p:nvPr>
        </p:nvSpPr>
        <p:spPr/>
        <p:txBody>
          <a:bodyPr/>
          <a:lstStyle/>
          <a:p>
            <a:r>
              <a:rPr lang="ja-JP" altLang="en-US" dirty="0"/>
              <a:t>ネットワーク</a:t>
            </a:r>
            <a:r>
              <a:rPr lang="en-US" altLang="ja-JP" dirty="0"/>
              <a:t>=</a:t>
            </a:r>
            <a:r>
              <a:rPr lang="ja-JP" altLang="en-US" dirty="0"/>
              <a:t>グラフ</a:t>
            </a:r>
            <a:endParaRPr lang="en-US" altLang="ja-JP" dirty="0"/>
          </a:p>
          <a:p>
            <a:pPr lvl="1"/>
            <a:r>
              <a:rPr lang="ja-JP" altLang="en-US" dirty="0"/>
              <a:t>頂点</a:t>
            </a:r>
            <a:r>
              <a:rPr lang="en-US" altLang="ja-JP" dirty="0"/>
              <a:t>=</a:t>
            </a:r>
            <a:r>
              <a:rPr lang="ja-JP" altLang="en-US" dirty="0"/>
              <a:t>計算機</a:t>
            </a:r>
            <a:endParaRPr lang="en-US" altLang="ja-JP" dirty="0"/>
          </a:p>
          <a:p>
            <a:pPr lvl="1"/>
            <a:r>
              <a:rPr lang="ja-JP" altLang="en-US" dirty="0"/>
              <a:t>辺</a:t>
            </a:r>
            <a:r>
              <a:rPr lang="en-US" altLang="ja-JP" dirty="0"/>
              <a:t>=</a:t>
            </a:r>
            <a:r>
              <a:rPr lang="ja-JP" altLang="en-US" dirty="0"/>
              <a:t>通信リンク</a:t>
            </a:r>
          </a:p>
        </p:txBody>
      </p:sp>
      <p:pic>
        <p:nvPicPr>
          <p:cNvPr id="7"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2843760" y="5743616"/>
            <a:ext cx="622708" cy="642942"/>
          </a:xfrm>
          <a:prstGeom prst="rect">
            <a:avLst/>
          </a:prstGeom>
          <a:noFill/>
        </p:spPr>
      </p:pic>
      <p:pic>
        <p:nvPicPr>
          <p:cNvPr id="8"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3347830" y="4519446"/>
            <a:ext cx="622708" cy="642942"/>
          </a:xfrm>
          <a:prstGeom prst="rect">
            <a:avLst/>
          </a:prstGeom>
          <a:noFill/>
        </p:spPr>
      </p:pic>
      <p:pic>
        <p:nvPicPr>
          <p:cNvPr id="9"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5508130" y="5594448"/>
            <a:ext cx="622708" cy="642942"/>
          </a:xfrm>
          <a:prstGeom prst="rect">
            <a:avLst/>
          </a:prstGeom>
          <a:noFill/>
        </p:spPr>
      </p:pic>
      <p:cxnSp>
        <p:nvCxnSpPr>
          <p:cNvPr id="10" name="直線コネクタ 9"/>
          <p:cNvCxnSpPr>
            <a:stCxn id="17" idx="3"/>
            <a:endCxn id="8" idx="1"/>
          </p:cNvCxnSpPr>
          <p:nvPr/>
        </p:nvCxnSpPr>
        <p:spPr>
          <a:xfrm flipV="1">
            <a:off x="2314308" y="4840917"/>
            <a:ext cx="1033522"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pic>
        <p:nvPicPr>
          <p:cNvPr id="11"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755470" y="5810478"/>
            <a:ext cx="622708" cy="642942"/>
          </a:xfrm>
          <a:prstGeom prst="rect">
            <a:avLst/>
          </a:prstGeom>
          <a:noFill/>
        </p:spPr>
      </p:pic>
      <p:pic>
        <p:nvPicPr>
          <p:cNvPr id="14"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2411700" y="3439296"/>
            <a:ext cx="622708" cy="642942"/>
          </a:xfrm>
          <a:prstGeom prst="rect">
            <a:avLst/>
          </a:prstGeom>
          <a:noFill/>
        </p:spPr>
      </p:pic>
      <p:pic>
        <p:nvPicPr>
          <p:cNvPr id="17"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1691600" y="4735476"/>
            <a:ext cx="622708" cy="642942"/>
          </a:xfrm>
          <a:prstGeom prst="rect">
            <a:avLst/>
          </a:prstGeom>
          <a:noFill/>
        </p:spPr>
      </p:pic>
      <p:pic>
        <p:nvPicPr>
          <p:cNvPr id="18"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4499990" y="5018368"/>
            <a:ext cx="622708" cy="642942"/>
          </a:xfrm>
          <a:prstGeom prst="rect">
            <a:avLst/>
          </a:prstGeom>
          <a:noFill/>
        </p:spPr>
      </p:pic>
      <p:pic>
        <p:nvPicPr>
          <p:cNvPr id="19"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7308380" y="5594448"/>
            <a:ext cx="622708" cy="642942"/>
          </a:xfrm>
          <a:prstGeom prst="rect">
            <a:avLst/>
          </a:prstGeom>
          <a:noFill/>
        </p:spPr>
      </p:pic>
      <p:pic>
        <p:nvPicPr>
          <p:cNvPr id="20"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6948330" y="3511306"/>
            <a:ext cx="622708" cy="642942"/>
          </a:xfrm>
          <a:prstGeom prst="rect">
            <a:avLst/>
          </a:prstGeom>
          <a:noFill/>
        </p:spPr>
      </p:pic>
      <p:pic>
        <p:nvPicPr>
          <p:cNvPr id="22"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4499990" y="3295276"/>
            <a:ext cx="622708" cy="642942"/>
          </a:xfrm>
          <a:prstGeom prst="rect">
            <a:avLst/>
          </a:prstGeom>
          <a:noFill/>
        </p:spPr>
      </p:pic>
      <p:cxnSp>
        <p:nvCxnSpPr>
          <p:cNvPr id="26" name="直線コネクタ 25"/>
          <p:cNvCxnSpPr/>
          <p:nvPr/>
        </p:nvCxnSpPr>
        <p:spPr>
          <a:xfrm>
            <a:off x="2195670" y="5455576"/>
            <a:ext cx="645088" cy="34975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331550" y="5306408"/>
            <a:ext cx="288040" cy="43206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2123660" y="4159396"/>
            <a:ext cx="216030" cy="470619"/>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2" idx="1"/>
            <a:endCxn id="14" idx="3"/>
          </p:cNvCxnSpPr>
          <p:nvPr/>
        </p:nvCxnSpPr>
        <p:spPr>
          <a:xfrm flipH="1">
            <a:off x="3034408" y="3616747"/>
            <a:ext cx="1465582" cy="1440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4067930" y="4015376"/>
            <a:ext cx="648090" cy="5760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995920" y="5023518"/>
            <a:ext cx="432060" cy="2108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563860" y="5594449"/>
            <a:ext cx="817492" cy="360049"/>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491850" y="6026508"/>
            <a:ext cx="1872260"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a:off x="6300240" y="5882488"/>
            <a:ext cx="936130"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6012200" y="4298268"/>
            <a:ext cx="1008140" cy="12961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4139940" y="4159396"/>
            <a:ext cx="2664370" cy="64809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5220090" y="5450428"/>
            <a:ext cx="216030" cy="1440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5148080" y="4015376"/>
            <a:ext cx="2232310" cy="157907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5220090" y="3583316"/>
            <a:ext cx="1584220"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677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直線コネクタ 65">
            <a:extLst>
              <a:ext uri="{FF2B5EF4-FFF2-40B4-BE49-F238E27FC236}">
                <a16:creationId xmlns:a16="http://schemas.microsoft.com/office/drawing/2014/main" id="{C39CEE11-9505-4341-A5E4-6BA9A7DAF99D}"/>
              </a:ext>
            </a:extLst>
          </p:cNvPr>
          <p:cNvCxnSpPr/>
          <p:nvPr/>
        </p:nvCxnSpPr>
        <p:spPr>
          <a:xfrm>
            <a:off x="3478995" y="2841857"/>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17A1EEF7-A1FB-4FEF-998B-2DA8CD070F42}"/>
              </a:ext>
            </a:extLst>
          </p:cNvPr>
          <p:cNvCxnSpPr/>
          <p:nvPr/>
        </p:nvCxnSpPr>
        <p:spPr>
          <a:xfrm>
            <a:off x="2468454"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C99ACABB-51F0-4255-8850-3E664F4A7434}"/>
              </a:ext>
            </a:extLst>
          </p:cNvPr>
          <p:cNvCxnSpPr/>
          <p:nvPr/>
        </p:nvCxnSpPr>
        <p:spPr>
          <a:xfrm>
            <a:off x="4018623" y="2820310"/>
            <a:ext cx="53963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3D84E55-9364-471E-BA1D-69D98688B395}"/>
              </a:ext>
            </a:extLst>
          </p:cNvPr>
          <p:cNvCxnSpPr/>
          <p:nvPr/>
        </p:nvCxnSpPr>
        <p:spPr>
          <a:xfrm>
            <a:off x="2468454" y="22636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02493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01862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2468454" y="339222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1934923" y="2805082"/>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193517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348530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140164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348530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140164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347899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01862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347899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193492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140139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140139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3F0B92DE-76F3-419E-809D-8BC1C301C124}"/>
              </a:ext>
            </a:extLst>
          </p:cNvPr>
          <p:cNvSpPr/>
          <p:nvPr/>
        </p:nvSpPr>
        <p:spPr>
          <a:xfrm>
            <a:off x="1104515" y="1987926"/>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E92236B0-E2E5-4159-804E-1410EF544280}"/>
              </a:ext>
            </a:extLst>
          </p:cNvPr>
          <p:cNvSpPr/>
          <p:nvPr/>
        </p:nvSpPr>
        <p:spPr>
          <a:xfrm>
            <a:off x="3177224" y="1987925"/>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CD8DCD4B-8F7A-4E94-8C02-CACEC6E99F01}"/>
                  </a:ext>
                </a:extLst>
              </p:cNvPr>
              <p:cNvSpPr txBox="1"/>
              <p:nvPr/>
            </p:nvSpPr>
            <p:spPr>
              <a:xfrm>
                <a:off x="52493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62" name="テキスト ボックス 61">
                <a:extLst>
                  <a:ext uri="{FF2B5EF4-FFF2-40B4-BE49-F238E27FC236}">
                    <a16:creationId xmlns:a16="http://schemas.microsoft.com/office/drawing/2014/main" id="{CD8DCD4B-8F7A-4E94-8C02-CACEC6E99F01}"/>
                  </a:ext>
                </a:extLst>
              </p:cNvPr>
              <p:cNvSpPr txBox="1">
                <a:spLocks noRot="1" noChangeAspect="1" noMove="1" noResize="1" noEditPoints="1" noAdjustHandles="1" noChangeArrowheads="1" noChangeShapeType="1" noTextEdit="1"/>
              </p:cNvSpPr>
              <p:nvPr/>
            </p:nvSpPr>
            <p:spPr>
              <a:xfrm>
                <a:off x="524939" y="1545915"/>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正方形/長方形 63">
                <a:extLst>
                  <a:ext uri="{FF2B5EF4-FFF2-40B4-BE49-F238E27FC236}">
                    <a16:creationId xmlns:a16="http://schemas.microsoft.com/office/drawing/2014/main" id="{A8AF4861-DD20-4A09-98B4-96A07AE2D1F3}"/>
                  </a:ext>
                </a:extLst>
              </p:cNvPr>
              <p:cNvSpPr/>
              <p:nvPr/>
            </p:nvSpPr>
            <p:spPr>
              <a:xfrm>
                <a:off x="545441" y="5396046"/>
                <a:ext cx="8295401" cy="707886"/>
              </a:xfrm>
              <a:prstGeom prst="rect">
                <a:avLst/>
              </a:prstGeom>
            </p:spPr>
            <p:txBody>
              <a:bodyPr wrap="square">
                <a:spAutoFit/>
              </a:bodyPr>
              <a:lstStyle/>
              <a:p>
                <a:pPr lvl="1"/>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𝐴</m:t>
                        </m:r>
                      </m:sub>
                    </m:sSub>
                  </m:oMath>
                </a14:m>
                <a:r>
                  <a:rPr lang="ja-JP" altLang="en-US" sz="2000" dirty="0"/>
                  <a:t>により誘導される部分グラフ</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𝐴</m:t>
                        </m:r>
                      </m:sub>
                    </m:sSub>
                  </m:oMath>
                </a14:m>
                <a:r>
                  <a:rPr lang="ja-JP" altLang="en-US" sz="2000" dirty="0"/>
                  <a:t>は</a:t>
                </a:r>
                <a14:m>
                  <m:oMath xmlns:m="http://schemas.openxmlformats.org/officeDocument/2006/math">
                    <m:r>
                      <a:rPr lang="en-US" altLang="ja-JP" sz="2000" i="1" dirty="0">
                        <a:latin typeface="Cambria Math" panose="02040503050406030204" pitchFamily="18" charset="0"/>
                      </a:rPr>
                      <m:t>𝑥</m:t>
                    </m:r>
                  </m:oMath>
                </a14:m>
                <a:r>
                  <a:rPr lang="ja-JP" altLang="en-US" sz="2000" dirty="0"/>
                  <a:t>にのみ依存し</a:t>
                </a:r>
                <a:r>
                  <a:rPr lang="en-US" altLang="ja-JP" sz="2000" dirty="0"/>
                  <a:t>, </a:t>
                </a:r>
                <a:br>
                  <a:rPr lang="en-US" altLang="ja-JP" sz="2000" dirty="0"/>
                </a:b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𝐵</m:t>
                        </m:r>
                      </m:sub>
                    </m:sSub>
                  </m:oMath>
                </a14:m>
                <a:r>
                  <a:rPr lang="ja-JP" altLang="en-US" sz="2000" dirty="0"/>
                  <a:t>により誘導される部分グラフ</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𝐵</m:t>
                        </m:r>
                      </m:sub>
                    </m:sSub>
                  </m:oMath>
                </a14:m>
                <a:r>
                  <a:rPr lang="ja-JP" altLang="en-US" sz="2000" dirty="0"/>
                  <a:t>は</a:t>
                </a:r>
                <a14:m>
                  <m:oMath xmlns:m="http://schemas.openxmlformats.org/officeDocument/2006/math">
                    <m:r>
                      <a:rPr lang="en-US" altLang="ja-JP" sz="2000" i="1">
                        <a:latin typeface="Cambria Math" panose="02040503050406030204" pitchFamily="18" charset="0"/>
                      </a:rPr>
                      <m:t>𝑦</m:t>
                    </m:r>
                  </m:oMath>
                </a14:m>
                <a:r>
                  <a:rPr lang="ja-JP" altLang="en-US" sz="2000" dirty="0"/>
                  <a:t>にのみ依存する</a:t>
                </a:r>
                <a:endParaRPr lang="en-US" altLang="ja-JP" dirty="0"/>
              </a:p>
            </p:txBody>
          </p:sp>
        </mc:Choice>
        <mc:Fallback xmlns="">
          <p:sp>
            <p:nvSpPr>
              <p:cNvPr id="64" name="正方形/長方形 63">
                <a:extLst>
                  <a:ext uri="{FF2B5EF4-FFF2-40B4-BE49-F238E27FC236}">
                    <a16:creationId xmlns:a16="http://schemas.microsoft.com/office/drawing/2014/main" id="{A8AF4861-DD20-4A09-98B4-96A07AE2D1F3}"/>
                  </a:ext>
                </a:extLst>
              </p:cNvPr>
              <p:cNvSpPr>
                <a:spLocks noRot="1" noChangeAspect="1" noMove="1" noResize="1" noEditPoints="1" noAdjustHandles="1" noChangeArrowheads="1" noChangeShapeType="1" noTextEdit="1"/>
              </p:cNvSpPr>
              <p:nvPr/>
            </p:nvSpPr>
            <p:spPr>
              <a:xfrm>
                <a:off x="545441" y="5396046"/>
                <a:ext cx="8295401" cy="707886"/>
              </a:xfrm>
              <a:prstGeom prst="rect">
                <a:avLst/>
              </a:prstGeom>
              <a:blipFill>
                <a:blip r:embed="rId6"/>
                <a:stretch>
                  <a:fillRect t="-4310" b="-14655"/>
                </a:stretch>
              </a:blipFill>
            </p:spPr>
            <p:txBody>
              <a:bodyPr/>
              <a:lstStyle/>
              <a:p>
                <a:r>
                  <a:rPr lang="ja-JP" altLang="en-US">
                    <a:noFill/>
                  </a:rPr>
                  <a:t> </a:t>
                </a:r>
              </a:p>
            </p:txBody>
          </p:sp>
        </mc:Fallback>
      </mc:AlternateContent>
      <p:sp>
        <p:nvSpPr>
          <p:cNvPr id="65" name="楕円 64">
            <a:extLst>
              <a:ext uri="{FF2B5EF4-FFF2-40B4-BE49-F238E27FC236}">
                <a16:creationId xmlns:a16="http://schemas.microsoft.com/office/drawing/2014/main" id="{C8E7EF59-0355-40A6-86BA-639FF3E9792D}"/>
              </a:ext>
            </a:extLst>
          </p:cNvPr>
          <p:cNvSpPr/>
          <p:nvPr/>
        </p:nvSpPr>
        <p:spPr>
          <a:xfrm>
            <a:off x="4382534" y="2625360"/>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10" name="直線矢印コネクタ 9">
            <a:extLst>
              <a:ext uri="{FF2B5EF4-FFF2-40B4-BE49-F238E27FC236}">
                <a16:creationId xmlns:a16="http://schemas.microsoft.com/office/drawing/2014/main" id="{CC9811A5-D656-4325-BBF8-253DC5415ECE}"/>
              </a:ext>
            </a:extLst>
          </p:cNvPr>
          <p:cNvCxnSpPr/>
          <p:nvPr/>
        </p:nvCxnSpPr>
        <p:spPr>
          <a:xfrm flipH="1" flipV="1">
            <a:off x="4566423" y="3063185"/>
            <a:ext cx="1027289" cy="3471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46F245D4-6D22-49C2-B63B-ACBA5472A0B7}"/>
                  </a:ext>
                </a:extLst>
              </p:cNvPr>
              <p:cNvSpPr txBox="1"/>
              <p:nvPr/>
            </p:nvSpPr>
            <p:spPr>
              <a:xfrm>
                <a:off x="5701423" y="3210263"/>
                <a:ext cx="1241633" cy="400110"/>
              </a:xfrm>
              <a:prstGeom prst="rect">
                <a:avLst/>
              </a:prstGeom>
              <a:noFill/>
            </p:spPr>
            <p:txBody>
              <a:bodyPr wrap="square" rtlCol="0">
                <a:spAutoFit/>
              </a:bodyPr>
              <a:lstStyle/>
              <a:p>
                <a14:m>
                  <m:oMath xmlns:m="http://schemas.openxmlformats.org/officeDocument/2006/math">
                    <m:r>
                      <a:rPr kumimoji="1" lang="en-US" altLang="ja-JP" sz="2000" b="0" i="1" smtClean="0">
                        <a:solidFill>
                          <a:srgbClr val="FF0000"/>
                        </a:solidFill>
                        <a:latin typeface="Cambria Math" panose="02040503050406030204" pitchFamily="18" charset="0"/>
                      </a:rPr>
                      <m:t>𝑦</m:t>
                    </m:r>
                  </m:oMath>
                </a14:m>
                <a:r>
                  <a:rPr kumimoji="1" lang="ja-JP" altLang="en-US" sz="2000" dirty="0">
                    <a:solidFill>
                      <a:srgbClr val="FF0000"/>
                    </a:solidFill>
                  </a:rPr>
                  <a:t>に依存</a:t>
                </a:r>
              </a:p>
            </p:txBody>
          </p:sp>
        </mc:Choice>
        <mc:Fallback xmlns="">
          <p:sp>
            <p:nvSpPr>
              <p:cNvPr id="12" name="テキスト ボックス 11">
                <a:extLst>
                  <a:ext uri="{FF2B5EF4-FFF2-40B4-BE49-F238E27FC236}">
                    <a16:creationId xmlns:a16="http://schemas.microsoft.com/office/drawing/2014/main" id="{46F245D4-6D22-49C2-B63B-ACBA5472A0B7}"/>
                  </a:ext>
                </a:extLst>
              </p:cNvPr>
              <p:cNvSpPr txBox="1">
                <a:spLocks noRot="1" noChangeAspect="1" noMove="1" noResize="1" noEditPoints="1" noAdjustHandles="1" noChangeArrowheads="1" noChangeShapeType="1" noTextEdit="1"/>
              </p:cNvSpPr>
              <p:nvPr/>
            </p:nvSpPr>
            <p:spPr>
              <a:xfrm>
                <a:off x="5701423" y="3210263"/>
                <a:ext cx="1241633" cy="400110"/>
              </a:xfrm>
              <a:prstGeom prst="rect">
                <a:avLst/>
              </a:prstGeom>
              <a:blipFill>
                <a:blip r:embed="rId7"/>
                <a:stretch>
                  <a:fillRect t="-9231" b="-27692"/>
                </a:stretch>
              </a:blipFill>
            </p:spPr>
            <p:txBody>
              <a:bodyPr/>
              <a:lstStyle/>
              <a:p>
                <a:r>
                  <a:rPr lang="ja-JP" altLang="en-US">
                    <a:noFill/>
                  </a:rPr>
                  <a:t> </a:t>
                </a:r>
              </a:p>
            </p:txBody>
          </p:sp>
        </mc:Fallback>
      </mc:AlternateContent>
      <p:cxnSp>
        <p:nvCxnSpPr>
          <p:cNvPr id="16" name="直線矢印コネクタ 15">
            <a:extLst>
              <a:ext uri="{FF2B5EF4-FFF2-40B4-BE49-F238E27FC236}">
                <a16:creationId xmlns:a16="http://schemas.microsoft.com/office/drawing/2014/main" id="{9B873556-C551-45C5-93F5-FCDB19E67F75}"/>
              </a:ext>
            </a:extLst>
          </p:cNvPr>
          <p:cNvCxnSpPr>
            <a:cxnSpLocks/>
          </p:cNvCxnSpPr>
          <p:nvPr/>
        </p:nvCxnSpPr>
        <p:spPr>
          <a:xfrm flipV="1">
            <a:off x="1298172" y="3259155"/>
            <a:ext cx="473035" cy="10281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BB14B25C-C440-402A-8258-4E468C625BCE}"/>
                  </a:ext>
                </a:extLst>
              </p:cNvPr>
              <p:cNvSpPr txBox="1"/>
              <p:nvPr/>
            </p:nvSpPr>
            <p:spPr>
              <a:xfrm>
                <a:off x="780575" y="4299041"/>
                <a:ext cx="1241633" cy="400110"/>
              </a:xfrm>
              <a:prstGeom prst="rect">
                <a:avLst/>
              </a:prstGeom>
              <a:noFill/>
            </p:spPr>
            <p:txBody>
              <a:bodyPr wrap="square" rtlCol="0">
                <a:spAutoFit/>
              </a:bodyPr>
              <a:lstStyle/>
              <a:p>
                <a14:m>
                  <m:oMath xmlns:m="http://schemas.openxmlformats.org/officeDocument/2006/math">
                    <m:r>
                      <a:rPr kumimoji="1" lang="en-US" altLang="ja-JP" sz="2000" b="0" i="1" smtClean="0">
                        <a:solidFill>
                          <a:srgbClr val="FF0000"/>
                        </a:solidFill>
                        <a:latin typeface="Cambria Math" panose="02040503050406030204" pitchFamily="18" charset="0"/>
                      </a:rPr>
                      <m:t>𝑥</m:t>
                    </m:r>
                  </m:oMath>
                </a14:m>
                <a:r>
                  <a:rPr kumimoji="1" lang="ja-JP" altLang="en-US" sz="2000" dirty="0">
                    <a:solidFill>
                      <a:srgbClr val="FF0000"/>
                    </a:solidFill>
                  </a:rPr>
                  <a:t>に依存</a:t>
                </a:r>
              </a:p>
            </p:txBody>
          </p:sp>
        </mc:Choice>
        <mc:Fallback xmlns="">
          <p:sp>
            <p:nvSpPr>
              <p:cNvPr id="67" name="テキスト ボックス 66">
                <a:extLst>
                  <a:ext uri="{FF2B5EF4-FFF2-40B4-BE49-F238E27FC236}">
                    <a16:creationId xmlns:a16="http://schemas.microsoft.com/office/drawing/2014/main" id="{BB14B25C-C440-402A-8258-4E468C625BCE}"/>
                  </a:ext>
                </a:extLst>
              </p:cNvPr>
              <p:cNvSpPr txBox="1">
                <a:spLocks noRot="1" noChangeAspect="1" noMove="1" noResize="1" noEditPoints="1" noAdjustHandles="1" noChangeArrowheads="1" noChangeShapeType="1" noTextEdit="1"/>
              </p:cNvSpPr>
              <p:nvPr/>
            </p:nvSpPr>
            <p:spPr>
              <a:xfrm>
                <a:off x="780575" y="4299041"/>
                <a:ext cx="1241633" cy="400110"/>
              </a:xfrm>
              <a:prstGeom prst="rect">
                <a:avLst/>
              </a:prstGeom>
              <a:blipFill>
                <a:blip r:embed="rId8"/>
                <a:stretch>
                  <a:fillRect t="-7576"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E8FA22E4-F643-49FD-BD2B-403E460A30C1}"/>
                  </a:ext>
                </a:extLst>
              </p:cNvPr>
              <p:cNvSpPr txBox="1"/>
              <p:nvPr/>
            </p:nvSpPr>
            <p:spPr>
              <a:xfrm>
                <a:off x="780575" y="4626264"/>
                <a:ext cx="2156179" cy="584775"/>
              </a:xfrm>
              <a:prstGeom prst="rect">
                <a:avLst/>
              </a:prstGeom>
              <a:noFill/>
            </p:spPr>
            <p:txBody>
              <a:bodyPr wrap="square" rtlCol="0">
                <a:spAutoFit/>
              </a:bodyPr>
              <a:lstStyle/>
              <a:p>
                <a:r>
                  <a:rPr kumimoji="1" lang="en-US" altLang="ja-JP" sz="1600" dirty="0"/>
                  <a:t>(</a:t>
                </a:r>
                <a:r>
                  <a:rPr kumimoji="1" lang="ja-JP" altLang="en-US" sz="1600" dirty="0"/>
                  <a:t>例えば</a:t>
                </a:r>
                <a14:m>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5</m:t>
                        </m:r>
                      </m:sub>
                    </m:sSub>
                    <m:r>
                      <a:rPr kumimoji="1" lang="en-US" altLang="ja-JP" sz="1600" b="0" i="1" smtClean="0">
                        <a:latin typeface="Cambria Math" panose="02040503050406030204" pitchFamily="18" charset="0"/>
                      </a:rPr>
                      <m:t>=1</m:t>
                    </m:r>
                  </m:oMath>
                </a14:m>
                <a:r>
                  <a:rPr kumimoji="1" lang="ja-JP" altLang="en-US" sz="1600" dirty="0"/>
                  <a:t>ならば</a:t>
                </a:r>
                <a:br>
                  <a:rPr kumimoji="1" lang="en-US" altLang="ja-JP" sz="1600" dirty="0"/>
                </a:br>
                <a:r>
                  <a:rPr kumimoji="1" lang="ja-JP" altLang="en-US" sz="1600" dirty="0"/>
                  <a:t>ここに辺を追加</a:t>
                </a:r>
                <a:r>
                  <a:rPr kumimoji="1" lang="en-US" altLang="ja-JP" sz="1600" dirty="0"/>
                  <a:t>)</a:t>
                </a:r>
                <a:endParaRPr kumimoji="1" lang="ja-JP" altLang="en-US" sz="1600" dirty="0"/>
              </a:p>
            </p:txBody>
          </p:sp>
        </mc:Choice>
        <mc:Fallback xmlns="">
          <p:sp>
            <p:nvSpPr>
              <p:cNvPr id="19" name="テキスト ボックス 18">
                <a:extLst>
                  <a:ext uri="{FF2B5EF4-FFF2-40B4-BE49-F238E27FC236}">
                    <a16:creationId xmlns:a16="http://schemas.microsoft.com/office/drawing/2014/main" id="{E8FA22E4-F643-49FD-BD2B-403E460A30C1}"/>
                  </a:ext>
                </a:extLst>
              </p:cNvPr>
              <p:cNvSpPr txBox="1">
                <a:spLocks noRot="1" noChangeAspect="1" noMove="1" noResize="1" noEditPoints="1" noAdjustHandles="1" noChangeArrowheads="1" noChangeShapeType="1" noTextEdit="1"/>
              </p:cNvSpPr>
              <p:nvPr/>
            </p:nvSpPr>
            <p:spPr>
              <a:xfrm>
                <a:off x="780575" y="4626264"/>
                <a:ext cx="2156179" cy="584775"/>
              </a:xfrm>
              <a:prstGeom prst="rect">
                <a:avLst/>
              </a:prstGeom>
              <a:blipFill>
                <a:blip r:embed="rId9"/>
                <a:stretch>
                  <a:fillRect l="-1412" t="-2083" b="-12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a:extLst>
                  <a:ext uri="{FF2B5EF4-FFF2-40B4-BE49-F238E27FC236}">
                    <a16:creationId xmlns:a16="http://schemas.microsoft.com/office/drawing/2014/main" id="{5062B17B-3EA0-49E9-9111-70264B579033}"/>
                  </a:ext>
                </a:extLst>
              </p:cNvPr>
              <p:cNvSpPr/>
              <p:nvPr/>
            </p:nvSpPr>
            <p:spPr>
              <a:xfrm>
                <a:off x="5610193" y="3567535"/>
                <a:ext cx="2312435" cy="584775"/>
              </a:xfrm>
              <a:prstGeom prst="rect">
                <a:avLst/>
              </a:prstGeom>
            </p:spPr>
            <p:txBody>
              <a:bodyPr wrap="square">
                <a:spAutoFit/>
              </a:bodyPr>
              <a:lstStyle/>
              <a:p>
                <a:r>
                  <a:rPr lang="en-US" altLang="ja-JP" sz="1600" dirty="0"/>
                  <a:t>(</a:t>
                </a:r>
                <a:r>
                  <a:rPr lang="ja-JP" altLang="en-US" sz="1600" dirty="0"/>
                  <a:t>例えば</a:t>
                </a:r>
                <a14:m>
                  <m:oMath xmlns:m="http://schemas.openxmlformats.org/officeDocument/2006/math">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𝑦</m:t>
                        </m:r>
                      </m:e>
                      <m:sub>
                        <m:r>
                          <a:rPr lang="en-US" altLang="ja-JP" sz="1600" b="0" i="1" smtClean="0">
                            <a:latin typeface="Cambria Math" panose="02040503050406030204" pitchFamily="18" charset="0"/>
                          </a:rPr>
                          <m:t>3</m:t>
                        </m:r>
                      </m:sub>
                    </m:sSub>
                    <m:r>
                      <a:rPr lang="en-US" altLang="ja-JP" sz="1600" i="1">
                        <a:latin typeface="Cambria Math" panose="02040503050406030204" pitchFamily="18" charset="0"/>
                      </a:rPr>
                      <m:t>=1</m:t>
                    </m:r>
                  </m:oMath>
                </a14:m>
                <a:r>
                  <a:rPr lang="ja-JP" altLang="en-US" sz="1600" dirty="0"/>
                  <a:t>ならば</a:t>
                </a:r>
                <a:br>
                  <a:rPr lang="en-US" altLang="ja-JP" sz="1600" dirty="0"/>
                </a:br>
                <a:r>
                  <a:rPr lang="ja-JP" altLang="en-US" sz="1600" dirty="0"/>
                  <a:t>ここに辺と頂点を追加</a:t>
                </a:r>
                <a:r>
                  <a:rPr lang="en-US" altLang="ja-JP" sz="1600" dirty="0"/>
                  <a:t>)</a:t>
                </a:r>
                <a:endParaRPr lang="ja-JP" altLang="en-US" sz="1600" dirty="0"/>
              </a:p>
            </p:txBody>
          </p:sp>
        </mc:Choice>
        <mc:Fallback xmlns="">
          <p:sp>
            <p:nvSpPr>
              <p:cNvPr id="20" name="正方形/長方形 19">
                <a:extLst>
                  <a:ext uri="{FF2B5EF4-FFF2-40B4-BE49-F238E27FC236}">
                    <a16:creationId xmlns:a16="http://schemas.microsoft.com/office/drawing/2014/main" id="{5062B17B-3EA0-49E9-9111-70264B579033}"/>
                  </a:ext>
                </a:extLst>
              </p:cNvPr>
              <p:cNvSpPr>
                <a:spLocks noRot="1" noChangeAspect="1" noMove="1" noResize="1" noEditPoints="1" noAdjustHandles="1" noChangeArrowheads="1" noChangeShapeType="1" noTextEdit="1"/>
              </p:cNvSpPr>
              <p:nvPr/>
            </p:nvSpPr>
            <p:spPr>
              <a:xfrm>
                <a:off x="5610193" y="3567535"/>
                <a:ext cx="2312435" cy="584775"/>
              </a:xfrm>
              <a:prstGeom prst="rect">
                <a:avLst/>
              </a:prstGeom>
              <a:blipFill>
                <a:blip r:embed="rId10"/>
                <a:stretch>
                  <a:fillRect l="-1316" t="-2083" r="-263" b="-12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ED62524D-6C62-4F55-B093-FADD6AE71145}"/>
                  </a:ext>
                </a:extLst>
              </p:cNvPr>
              <p:cNvSpPr txBox="1"/>
              <p:nvPr/>
            </p:nvSpPr>
            <p:spPr>
              <a:xfrm>
                <a:off x="4464380" y="1545914"/>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68" name="テキスト ボックス 67">
                <a:extLst>
                  <a:ext uri="{FF2B5EF4-FFF2-40B4-BE49-F238E27FC236}">
                    <a16:creationId xmlns:a16="http://schemas.microsoft.com/office/drawing/2014/main" id="{ED62524D-6C62-4F55-B093-FADD6AE71145}"/>
                  </a:ext>
                </a:extLst>
              </p:cNvPr>
              <p:cNvSpPr txBox="1">
                <a:spLocks noRot="1" noChangeAspect="1" noMove="1" noResize="1" noEditPoints="1" noAdjustHandles="1" noChangeArrowheads="1" noChangeShapeType="1" noTextEdit="1"/>
              </p:cNvSpPr>
              <p:nvPr/>
            </p:nvSpPr>
            <p:spPr>
              <a:xfrm>
                <a:off x="4464380" y="1545914"/>
                <a:ext cx="853895" cy="461665"/>
              </a:xfrm>
              <a:prstGeom prst="rect">
                <a:avLst/>
              </a:prstGeom>
              <a:blipFill>
                <a:blip r:embed="rId11"/>
                <a:stretch>
                  <a:fillRect/>
                </a:stretch>
              </a:blipFill>
            </p:spPr>
            <p:txBody>
              <a:bodyPr/>
              <a:lstStyle/>
              <a:p>
                <a:r>
                  <a:rPr lang="ja-JP" altLang="en-US">
                    <a:noFill/>
                  </a:rPr>
                  <a:t> </a:t>
                </a:r>
              </a:p>
            </p:txBody>
          </p:sp>
        </mc:Fallback>
      </mc:AlternateContent>
      <p:pic>
        <p:nvPicPr>
          <p:cNvPr id="69" name="図 68">
            <a:extLst>
              <a:ext uri="{FF2B5EF4-FFF2-40B4-BE49-F238E27FC236}">
                <a16:creationId xmlns:a16="http://schemas.microsoft.com/office/drawing/2014/main" id="{5CEF39F0-6D47-4304-8C25-AA499B325F59}"/>
              </a:ext>
            </a:extLst>
          </p:cNvPr>
          <p:cNvPicPr>
            <a:picLocks noChangeAspect="1"/>
          </p:cNvPicPr>
          <p:nvPr/>
        </p:nvPicPr>
        <p:blipFill>
          <a:blip r:embed="rId12"/>
          <a:stretch>
            <a:fillRect/>
          </a:stretch>
        </p:blipFill>
        <p:spPr>
          <a:xfrm>
            <a:off x="5183706" y="2225"/>
            <a:ext cx="3965003" cy="2973752"/>
          </a:xfrm>
          <a:prstGeom prst="rect">
            <a:avLst/>
          </a:prstGeom>
        </p:spPr>
      </p:pic>
    </p:spTree>
    <p:extLst>
      <p:ext uri="{BB962C8B-B14F-4D97-AF65-F5344CB8AC3E}">
        <p14:creationId xmlns:p14="http://schemas.microsoft.com/office/powerpoint/2010/main" val="2163245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直線コネクタ 65">
            <a:extLst>
              <a:ext uri="{FF2B5EF4-FFF2-40B4-BE49-F238E27FC236}">
                <a16:creationId xmlns:a16="http://schemas.microsoft.com/office/drawing/2014/main" id="{C39CEE11-9505-4341-A5E4-6BA9A7DAF99D}"/>
              </a:ext>
            </a:extLst>
          </p:cNvPr>
          <p:cNvCxnSpPr/>
          <p:nvPr/>
        </p:nvCxnSpPr>
        <p:spPr>
          <a:xfrm>
            <a:off x="3478995" y="2841857"/>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17A1EEF7-A1FB-4FEF-998B-2DA8CD070F42}"/>
              </a:ext>
            </a:extLst>
          </p:cNvPr>
          <p:cNvCxnSpPr/>
          <p:nvPr/>
        </p:nvCxnSpPr>
        <p:spPr>
          <a:xfrm>
            <a:off x="2468454"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C99ACABB-51F0-4255-8850-3E664F4A7434}"/>
              </a:ext>
            </a:extLst>
          </p:cNvPr>
          <p:cNvCxnSpPr/>
          <p:nvPr/>
        </p:nvCxnSpPr>
        <p:spPr>
          <a:xfrm>
            <a:off x="4018623" y="2820310"/>
            <a:ext cx="53963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3D84E55-9364-471E-BA1D-69D98688B395}"/>
              </a:ext>
            </a:extLst>
          </p:cNvPr>
          <p:cNvCxnSpPr/>
          <p:nvPr/>
        </p:nvCxnSpPr>
        <p:spPr>
          <a:xfrm>
            <a:off x="2468454" y="22636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02493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01862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2468454" y="339222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1934923" y="2805082"/>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193517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348530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140164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348530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140164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347899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01862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347899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193492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140139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140139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3F0B92DE-76F3-419E-809D-8BC1C301C124}"/>
              </a:ext>
            </a:extLst>
          </p:cNvPr>
          <p:cNvSpPr/>
          <p:nvPr/>
        </p:nvSpPr>
        <p:spPr>
          <a:xfrm>
            <a:off x="1104515" y="1987926"/>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E92236B0-E2E5-4159-804E-1410EF544280}"/>
              </a:ext>
            </a:extLst>
          </p:cNvPr>
          <p:cNvSpPr/>
          <p:nvPr/>
        </p:nvSpPr>
        <p:spPr>
          <a:xfrm>
            <a:off x="3177224" y="1987925"/>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CD8DCD4B-8F7A-4E94-8C02-CACEC6E99F01}"/>
                  </a:ext>
                </a:extLst>
              </p:cNvPr>
              <p:cNvSpPr txBox="1"/>
              <p:nvPr/>
            </p:nvSpPr>
            <p:spPr>
              <a:xfrm>
                <a:off x="52493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62" name="テキスト ボックス 61">
                <a:extLst>
                  <a:ext uri="{FF2B5EF4-FFF2-40B4-BE49-F238E27FC236}">
                    <a16:creationId xmlns:a16="http://schemas.microsoft.com/office/drawing/2014/main" id="{CD8DCD4B-8F7A-4E94-8C02-CACEC6E99F01}"/>
                  </a:ext>
                </a:extLst>
              </p:cNvPr>
              <p:cNvSpPr txBox="1">
                <a:spLocks noRot="1" noChangeAspect="1" noMove="1" noResize="1" noEditPoints="1" noAdjustHandles="1" noChangeArrowheads="1" noChangeShapeType="1" noTextEdit="1"/>
              </p:cNvSpPr>
              <p:nvPr/>
            </p:nvSpPr>
            <p:spPr>
              <a:xfrm>
                <a:off x="524939" y="1545915"/>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4" name="正方形/長方形 63">
                <a:extLst>
                  <a:ext uri="{FF2B5EF4-FFF2-40B4-BE49-F238E27FC236}">
                    <a16:creationId xmlns:a16="http://schemas.microsoft.com/office/drawing/2014/main" id="{A8AF4861-DD20-4A09-98B4-96A07AE2D1F3}"/>
                  </a:ext>
                </a:extLst>
              </p:cNvPr>
              <p:cNvSpPr/>
              <p:nvPr/>
            </p:nvSpPr>
            <p:spPr>
              <a:xfrm>
                <a:off x="418722" y="5350632"/>
                <a:ext cx="8454345" cy="1015663"/>
              </a:xfrm>
              <a:prstGeom prst="rect">
                <a:avLst/>
              </a:prstGeom>
            </p:spPr>
            <p:txBody>
              <a:bodyPr wrap="square">
                <a:spAutoFit/>
              </a:bodyPr>
              <a:lstStyle/>
              <a:p>
                <a:pPr lvl="1"/>
                <a14:m>
                  <m:oMath xmlns:m="http://schemas.openxmlformats.org/officeDocument/2006/math">
                    <m:sSub>
                      <m:sSubPr>
                        <m:ctrlPr>
                          <a:rPr lang="en-US" altLang="ja-JP" sz="2000" i="1" smtClean="0">
                            <a:latin typeface="Cambria Math" panose="02040503050406030204" pitchFamily="18" charset="0"/>
                          </a:rPr>
                        </m:ctrlPr>
                      </m:sSubPr>
                      <m:e>
                        <m:r>
                          <m:rPr>
                            <m:nor/>
                          </m:rPr>
                          <a:rPr lang="en-US" altLang="ja-JP" sz="2000">
                            <a:latin typeface="Cambria Math" panose="02040503050406030204" pitchFamily="18" charset="0"/>
                          </a:rPr>
                          <m:t>DISJ</m:t>
                        </m:r>
                      </m:e>
                      <m:sub>
                        <m:r>
                          <a:rPr lang="en-US" altLang="ja-JP" sz="2000" b="0" i="1" smtClean="0">
                            <a:latin typeface="Cambria Math" panose="02040503050406030204" pitchFamily="18" charset="0"/>
                            <a:ea typeface="Cambria Math" panose="02040503050406030204" pitchFamily="18" charset="0"/>
                          </a:rPr>
                          <m:t>𝑚</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lang="en-US" altLang="ja-JP" sz="2000" i="1">
                        <a:latin typeface="Cambria Math" panose="02040503050406030204" pitchFamily="18" charset="0"/>
                      </a:rPr>
                      <m:t>=1</m:t>
                    </m:r>
                  </m:oMath>
                </a14:m>
                <a:r>
                  <a:rPr lang="ja-JP" altLang="en-US" sz="2000" dirty="0"/>
                  <a:t>のときかつそのときのみある特性</a:t>
                </a:r>
                <a14:m>
                  <m:oMath xmlns:m="http://schemas.openxmlformats.org/officeDocument/2006/math">
                    <m:r>
                      <a:rPr lang="en-US" altLang="ja-JP" sz="2000" i="1">
                        <a:latin typeface="Cambria Math" panose="02040503050406030204" pitchFamily="18" charset="0"/>
                      </a:rPr>
                      <m:t>𝑃</m:t>
                    </m:r>
                  </m:oMath>
                </a14:m>
                <a:br>
                  <a:rPr lang="en-US" altLang="ja-JP" sz="2000" dirty="0"/>
                </a:br>
                <a:r>
                  <a:rPr lang="en-US" altLang="ja-JP" sz="2000" dirty="0"/>
                  <a:t>(</a:t>
                </a:r>
                <a:r>
                  <a:rPr lang="ja-JP" altLang="en-US" sz="2000" dirty="0"/>
                  <a:t>例えば「グラフ中に与えられている独立点集合が</a:t>
                </a:r>
                <a:r>
                  <a:rPr lang="en-US" altLang="ja-JP" sz="2000" dirty="0"/>
                  <a:t>3-MIS</a:t>
                </a:r>
                <a:r>
                  <a:rPr lang="ja-JP" altLang="en-US" sz="2000" dirty="0"/>
                  <a:t>でない」</a:t>
                </a:r>
                <a:r>
                  <a:rPr lang="en-US" altLang="ja-JP" sz="2000" dirty="0"/>
                  <a:t>)</a:t>
                </a:r>
                <a:br>
                  <a:rPr lang="en-US" altLang="ja-JP" sz="2000" dirty="0"/>
                </a:br>
                <a:r>
                  <a:rPr lang="ja-JP" altLang="en-US" sz="2000" dirty="0"/>
                  <a:t>を持つように構成する</a:t>
                </a:r>
                <a:endParaRPr lang="en-US" altLang="ja-JP" sz="2000" dirty="0"/>
              </a:p>
            </p:txBody>
          </p:sp>
        </mc:Choice>
        <mc:Fallback>
          <p:sp>
            <p:nvSpPr>
              <p:cNvPr id="64" name="正方形/長方形 63">
                <a:extLst>
                  <a:ext uri="{FF2B5EF4-FFF2-40B4-BE49-F238E27FC236}">
                    <a16:creationId xmlns:a16="http://schemas.microsoft.com/office/drawing/2014/main" id="{A8AF4861-DD20-4A09-98B4-96A07AE2D1F3}"/>
                  </a:ext>
                </a:extLst>
              </p:cNvPr>
              <p:cNvSpPr>
                <a:spLocks noRot="1" noChangeAspect="1" noMove="1" noResize="1" noEditPoints="1" noAdjustHandles="1" noChangeArrowheads="1" noChangeShapeType="1" noTextEdit="1"/>
              </p:cNvSpPr>
              <p:nvPr/>
            </p:nvSpPr>
            <p:spPr>
              <a:xfrm>
                <a:off x="418722" y="5350632"/>
                <a:ext cx="8454345" cy="1015663"/>
              </a:xfrm>
              <a:prstGeom prst="rect">
                <a:avLst/>
              </a:prstGeom>
              <a:blipFill>
                <a:blip r:embed="rId6"/>
                <a:stretch>
                  <a:fillRect t="-3614" b="-9639"/>
                </a:stretch>
              </a:blipFill>
            </p:spPr>
            <p:txBody>
              <a:bodyPr/>
              <a:lstStyle/>
              <a:p>
                <a:r>
                  <a:rPr lang="ja-JP" altLang="en-US">
                    <a:noFill/>
                  </a:rPr>
                  <a:t> </a:t>
                </a:r>
              </a:p>
            </p:txBody>
          </p:sp>
        </mc:Fallback>
      </mc:AlternateContent>
      <p:sp>
        <p:nvSpPr>
          <p:cNvPr id="65" name="楕円 64">
            <a:extLst>
              <a:ext uri="{FF2B5EF4-FFF2-40B4-BE49-F238E27FC236}">
                <a16:creationId xmlns:a16="http://schemas.microsoft.com/office/drawing/2014/main" id="{C8E7EF59-0355-40A6-86BA-639FF3E9792D}"/>
              </a:ext>
            </a:extLst>
          </p:cNvPr>
          <p:cNvSpPr/>
          <p:nvPr/>
        </p:nvSpPr>
        <p:spPr>
          <a:xfrm>
            <a:off x="4382534" y="2625360"/>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C478E8D6-82AE-4A8D-B201-F3093B30CA11}"/>
                  </a:ext>
                </a:extLst>
              </p:cNvPr>
              <p:cNvSpPr txBox="1"/>
              <p:nvPr/>
            </p:nvSpPr>
            <p:spPr>
              <a:xfrm>
                <a:off x="4464380" y="1545914"/>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68" name="テキスト ボックス 67">
                <a:extLst>
                  <a:ext uri="{FF2B5EF4-FFF2-40B4-BE49-F238E27FC236}">
                    <a16:creationId xmlns:a16="http://schemas.microsoft.com/office/drawing/2014/main" id="{C478E8D6-82AE-4A8D-B201-F3093B30CA11}"/>
                  </a:ext>
                </a:extLst>
              </p:cNvPr>
              <p:cNvSpPr txBox="1">
                <a:spLocks noRot="1" noChangeAspect="1" noMove="1" noResize="1" noEditPoints="1" noAdjustHandles="1" noChangeArrowheads="1" noChangeShapeType="1" noTextEdit="1"/>
              </p:cNvSpPr>
              <p:nvPr/>
            </p:nvSpPr>
            <p:spPr>
              <a:xfrm>
                <a:off x="4464380" y="1545914"/>
                <a:ext cx="853895" cy="461665"/>
              </a:xfrm>
              <a:prstGeom prst="rect">
                <a:avLst/>
              </a:prstGeom>
              <a:blipFill>
                <a:blip r:embed="rId7"/>
                <a:stretch>
                  <a:fillRect/>
                </a:stretch>
              </a:blipFill>
            </p:spPr>
            <p:txBody>
              <a:bodyPr/>
              <a:lstStyle/>
              <a:p>
                <a:r>
                  <a:rPr lang="ja-JP" altLang="en-US">
                    <a:noFill/>
                  </a:rPr>
                  <a:t> </a:t>
                </a:r>
              </a:p>
            </p:txBody>
          </p:sp>
        </mc:Fallback>
      </mc:AlternateContent>
      <p:pic>
        <p:nvPicPr>
          <p:cNvPr id="69" name="図 68">
            <a:extLst>
              <a:ext uri="{FF2B5EF4-FFF2-40B4-BE49-F238E27FC236}">
                <a16:creationId xmlns:a16="http://schemas.microsoft.com/office/drawing/2014/main" id="{D41BD4FC-B5CD-4B4D-8525-B6B5BE6BF503}"/>
              </a:ext>
            </a:extLst>
          </p:cNvPr>
          <p:cNvPicPr>
            <a:picLocks noChangeAspect="1"/>
          </p:cNvPicPr>
          <p:nvPr/>
        </p:nvPicPr>
        <p:blipFill>
          <a:blip r:embed="rId8"/>
          <a:stretch>
            <a:fillRect/>
          </a:stretch>
        </p:blipFill>
        <p:spPr>
          <a:xfrm>
            <a:off x="5183706" y="2225"/>
            <a:ext cx="3965003" cy="2973752"/>
          </a:xfrm>
          <a:prstGeom prst="rect">
            <a:avLst/>
          </a:prstGeom>
        </p:spPr>
      </p:pic>
      <p:cxnSp>
        <p:nvCxnSpPr>
          <p:cNvPr id="70" name="直線矢印コネクタ 69">
            <a:extLst>
              <a:ext uri="{FF2B5EF4-FFF2-40B4-BE49-F238E27FC236}">
                <a16:creationId xmlns:a16="http://schemas.microsoft.com/office/drawing/2014/main" id="{271ED00E-649D-42A4-8D78-501DBCEA2CFE}"/>
              </a:ext>
            </a:extLst>
          </p:cNvPr>
          <p:cNvCxnSpPr>
            <a:cxnSpLocks/>
          </p:cNvCxnSpPr>
          <p:nvPr/>
        </p:nvCxnSpPr>
        <p:spPr>
          <a:xfrm flipV="1">
            <a:off x="1298172" y="3259155"/>
            <a:ext cx="473035" cy="10281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724B4767-3448-4D77-A698-41637539124E}"/>
                  </a:ext>
                </a:extLst>
              </p:cNvPr>
              <p:cNvSpPr txBox="1"/>
              <p:nvPr/>
            </p:nvSpPr>
            <p:spPr>
              <a:xfrm>
                <a:off x="780575" y="4299041"/>
                <a:ext cx="1241633" cy="400110"/>
              </a:xfrm>
              <a:prstGeom prst="rect">
                <a:avLst/>
              </a:prstGeom>
              <a:noFill/>
            </p:spPr>
            <p:txBody>
              <a:bodyPr wrap="square" rtlCol="0">
                <a:spAutoFit/>
              </a:bodyPr>
              <a:lstStyle/>
              <a:p>
                <a14:m>
                  <m:oMath xmlns:m="http://schemas.openxmlformats.org/officeDocument/2006/math">
                    <m:r>
                      <a:rPr kumimoji="1" lang="en-US" altLang="ja-JP" sz="2000" b="0" i="1" smtClean="0">
                        <a:solidFill>
                          <a:srgbClr val="FF0000"/>
                        </a:solidFill>
                        <a:latin typeface="Cambria Math" panose="02040503050406030204" pitchFamily="18" charset="0"/>
                      </a:rPr>
                      <m:t>𝑥</m:t>
                    </m:r>
                  </m:oMath>
                </a14:m>
                <a:r>
                  <a:rPr kumimoji="1" lang="ja-JP" altLang="en-US" sz="2000" dirty="0">
                    <a:solidFill>
                      <a:srgbClr val="FF0000"/>
                    </a:solidFill>
                  </a:rPr>
                  <a:t>に依存</a:t>
                </a:r>
              </a:p>
            </p:txBody>
          </p:sp>
        </mc:Choice>
        <mc:Fallback xmlns="">
          <p:sp>
            <p:nvSpPr>
              <p:cNvPr id="74" name="テキスト ボックス 73">
                <a:extLst>
                  <a:ext uri="{FF2B5EF4-FFF2-40B4-BE49-F238E27FC236}">
                    <a16:creationId xmlns:a16="http://schemas.microsoft.com/office/drawing/2014/main" id="{724B4767-3448-4D77-A698-41637539124E}"/>
                  </a:ext>
                </a:extLst>
              </p:cNvPr>
              <p:cNvSpPr txBox="1">
                <a:spLocks noRot="1" noChangeAspect="1" noMove="1" noResize="1" noEditPoints="1" noAdjustHandles="1" noChangeArrowheads="1" noChangeShapeType="1" noTextEdit="1"/>
              </p:cNvSpPr>
              <p:nvPr/>
            </p:nvSpPr>
            <p:spPr>
              <a:xfrm>
                <a:off x="780575" y="4299041"/>
                <a:ext cx="1241633" cy="400110"/>
              </a:xfrm>
              <a:prstGeom prst="rect">
                <a:avLst/>
              </a:prstGeom>
              <a:blipFill>
                <a:blip r:embed="rId9"/>
                <a:stretch>
                  <a:fillRect t="-7576"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9D2FFBC3-4A2B-4B75-BE8A-3EA9FD53A0C4}"/>
                  </a:ext>
                </a:extLst>
              </p:cNvPr>
              <p:cNvSpPr txBox="1"/>
              <p:nvPr/>
            </p:nvSpPr>
            <p:spPr>
              <a:xfrm>
                <a:off x="780575" y="4626264"/>
                <a:ext cx="2156179" cy="584775"/>
              </a:xfrm>
              <a:prstGeom prst="rect">
                <a:avLst/>
              </a:prstGeom>
              <a:noFill/>
            </p:spPr>
            <p:txBody>
              <a:bodyPr wrap="square" rtlCol="0">
                <a:spAutoFit/>
              </a:bodyPr>
              <a:lstStyle/>
              <a:p>
                <a:r>
                  <a:rPr kumimoji="1" lang="en-US" altLang="ja-JP" sz="1600" dirty="0"/>
                  <a:t>(</a:t>
                </a:r>
                <a:r>
                  <a:rPr kumimoji="1" lang="ja-JP" altLang="en-US" sz="1600" dirty="0"/>
                  <a:t>例えば</a:t>
                </a:r>
                <a14:m>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5</m:t>
                        </m:r>
                      </m:sub>
                    </m:sSub>
                    <m:r>
                      <a:rPr kumimoji="1" lang="en-US" altLang="ja-JP" sz="1600" b="0" i="1" smtClean="0">
                        <a:latin typeface="Cambria Math" panose="02040503050406030204" pitchFamily="18" charset="0"/>
                      </a:rPr>
                      <m:t>=1</m:t>
                    </m:r>
                  </m:oMath>
                </a14:m>
                <a:r>
                  <a:rPr kumimoji="1" lang="ja-JP" altLang="en-US" sz="1600" dirty="0"/>
                  <a:t>ならば</a:t>
                </a:r>
                <a:br>
                  <a:rPr kumimoji="1" lang="en-US" altLang="ja-JP" sz="1600" dirty="0"/>
                </a:br>
                <a:r>
                  <a:rPr kumimoji="1" lang="ja-JP" altLang="en-US" sz="1600" dirty="0"/>
                  <a:t>ここに辺を追加</a:t>
                </a:r>
                <a:r>
                  <a:rPr kumimoji="1" lang="en-US" altLang="ja-JP" sz="1600" dirty="0"/>
                  <a:t>)</a:t>
                </a:r>
                <a:endParaRPr kumimoji="1" lang="ja-JP" altLang="en-US" sz="1600" dirty="0"/>
              </a:p>
            </p:txBody>
          </p:sp>
        </mc:Choice>
        <mc:Fallback xmlns="">
          <p:sp>
            <p:nvSpPr>
              <p:cNvPr id="77" name="テキスト ボックス 76">
                <a:extLst>
                  <a:ext uri="{FF2B5EF4-FFF2-40B4-BE49-F238E27FC236}">
                    <a16:creationId xmlns:a16="http://schemas.microsoft.com/office/drawing/2014/main" id="{9D2FFBC3-4A2B-4B75-BE8A-3EA9FD53A0C4}"/>
                  </a:ext>
                </a:extLst>
              </p:cNvPr>
              <p:cNvSpPr txBox="1">
                <a:spLocks noRot="1" noChangeAspect="1" noMove="1" noResize="1" noEditPoints="1" noAdjustHandles="1" noChangeArrowheads="1" noChangeShapeType="1" noTextEdit="1"/>
              </p:cNvSpPr>
              <p:nvPr/>
            </p:nvSpPr>
            <p:spPr>
              <a:xfrm>
                <a:off x="780575" y="4626264"/>
                <a:ext cx="2156179" cy="584775"/>
              </a:xfrm>
              <a:prstGeom prst="rect">
                <a:avLst/>
              </a:prstGeom>
              <a:blipFill>
                <a:blip r:embed="rId10"/>
                <a:stretch>
                  <a:fillRect l="-1412" t="-2083" b="-12500"/>
                </a:stretch>
              </a:blipFill>
            </p:spPr>
            <p:txBody>
              <a:bodyPr/>
              <a:lstStyle/>
              <a:p>
                <a:r>
                  <a:rPr lang="ja-JP" altLang="en-US">
                    <a:noFill/>
                  </a:rPr>
                  <a:t> </a:t>
                </a:r>
              </a:p>
            </p:txBody>
          </p:sp>
        </mc:Fallback>
      </mc:AlternateContent>
      <p:cxnSp>
        <p:nvCxnSpPr>
          <p:cNvPr id="79" name="直線矢印コネクタ 78">
            <a:extLst>
              <a:ext uri="{FF2B5EF4-FFF2-40B4-BE49-F238E27FC236}">
                <a16:creationId xmlns:a16="http://schemas.microsoft.com/office/drawing/2014/main" id="{B39A049E-0EAE-446E-8C96-F4346EC008A7}"/>
              </a:ext>
            </a:extLst>
          </p:cNvPr>
          <p:cNvCxnSpPr/>
          <p:nvPr/>
        </p:nvCxnSpPr>
        <p:spPr>
          <a:xfrm flipH="1" flipV="1">
            <a:off x="4566423" y="3063185"/>
            <a:ext cx="1027289" cy="3471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34914F2E-6208-4BA7-AC41-206F56B0A72F}"/>
                  </a:ext>
                </a:extLst>
              </p:cNvPr>
              <p:cNvSpPr txBox="1"/>
              <p:nvPr/>
            </p:nvSpPr>
            <p:spPr>
              <a:xfrm>
                <a:off x="5701423" y="3210263"/>
                <a:ext cx="1241633" cy="400110"/>
              </a:xfrm>
              <a:prstGeom prst="rect">
                <a:avLst/>
              </a:prstGeom>
              <a:noFill/>
            </p:spPr>
            <p:txBody>
              <a:bodyPr wrap="square" rtlCol="0">
                <a:spAutoFit/>
              </a:bodyPr>
              <a:lstStyle/>
              <a:p>
                <a14:m>
                  <m:oMath xmlns:m="http://schemas.openxmlformats.org/officeDocument/2006/math">
                    <m:r>
                      <a:rPr kumimoji="1" lang="en-US" altLang="ja-JP" sz="2000" b="0" i="1" smtClean="0">
                        <a:solidFill>
                          <a:srgbClr val="FF0000"/>
                        </a:solidFill>
                        <a:latin typeface="Cambria Math" panose="02040503050406030204" pitchFamily="18" charset="0"/>
                      </a:rPr>
                      <m:t>𝑦</m:t>
                    </m:r>
                  </m:oMath>
                </a14:m>
                <a:r>
                  <a:rPr kumimoji="1" lang="ja-JP" altLang="en-US" sz="2000" dirty="0">
                    <a:solidFill>
                      <a:srgbClr val="FF0000"/>
                    </a:solidFill>
                  </a:rPr>
                  <a:t>に依存</a:t>
                </a:r>
              </a:p>
            </p:txBody>
          </p:sp>
        </mc:Choice>
        <mc:Fallback xmlns="">
          <p:sp>
            <p:nvSpPr>
              <p:cNvPr id="81" name="テキスト ボックス 80">
                <a:extLst>
                  <a:ext uri="{FF2B5EF4-FFF2-40B4-BE49-F238E27FC236}">
                    <a16:creationId xmlns:a16="http://schemas.microsoft.com/office/drawing/2014/main" id="{34914F2E-6208-4BA7-AC41-206F56B0A72F}"/>
                  </a:ext>
                </a:extLst>
              </p:cNvPr>
              <p:cNvSpPr txBox="1">
                <a:spLocks noRot="1" noChangeAspect="1" noMove="1" noResize="1" noEditPoints="1" noAdjustHandles="1" noChangeArrowheads="1" noChangeShapeType="1" noTextEdit="1"/>
              </p:cNvSpPr>
              <p:nvPr/>
            </p:nvSpPr>
            <p:spPr>
              <a:xfrm>
                <a:off x="5701423" y="3210263"/>
                <a:ext cx="1241633" cy="400110"/>
              </a:xfrm>
              <a:prstGeom prst="rect">
                <a:avLst/>
              </a:prstGeom>
              <a:blipFill>
                <a:blip r:embed="rId11"/>
                <a:stretch>
                  <a:fillRect t="-9231" b="-2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5" name="正方形/長方形 84">
                <a:extLst>
                  <a:ext uri="{FF2B5EF4-FFF2-40B4-BE49-F238E27FC236}">
                    <a16:creationId xmlns:a16="http://schemas.microsoft.com/office/drawing/2014/main" id="{C4915B25-08CF-4BBA-8B51-B8E8EB20C1CD}"/>
                  </a:ext>
                </a:extLst>
              </p:cNvPr>
              <p:cNvSpPr/>
              <p:nvPr/>
            </p:nvSpPr>
            <p:spPr>
              <a:xfrm>
                <a:off x="5610193" y="3567535"/>
                <a:ext cx="2312435" cy="584775"/>
              </a:xfrm>
              <a:prstGeom prst="rect">
                <a:avLst/>
              </a:prstGeom>
            </p:spPr>
            <p:txBody>
              <a:bodyPr wrap="square">
                <a:spAutoFit/>
              </a:bodyPr>
              <a:lstStyle/>
              <a:p>
                <a:r>
                  <a:rPr lang="en-US" altLang="ja-JP" sz="1600" dirty="0"/>
                  <a:t>(</a:t>
                </a:r>
                <a:r>
                  <a:rPr lang="ja-JP" altLang="en-US" sz="1600" dirty="0"/>
                  <a:t>例えば</a:t>
                </a:r>
                <a14:m>
                  <m:oMath xmlns:m="http://schemas.openxmlformats.org/officeDocument/2006/math">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𝑦</m:t>
                        </m:r>
                      </m:e>
                      <m:sub>
                        <m:r>
                          <a:rPr lang="en-US" altLang="ja-JP" sz="1600" b="0" i="1" smtClean="0">
                            <a:latin typeface="Cambria Math" panose="02040503050406030204" pitchFamily="18" charset="0"/>
                          </a:rPr>
                          <m:t>3</m:t>
                        </m:r>
                      </m:sub>
                    </m:sSub>
                    <m:r>
                      <a:rPr lang="en-US" altLang="ja-JP" sz="1600" i="1">
                        <a:latin typeface="Cambria Math" panose="02040503050406030204" pitchFamily="18" charset="0"/>
                      </a:rPr>
                      <m:t>=1</m:t>
                    </m:r>
                  </m:oMath>
                </a14:m>
                <a:r>
                  <a:rPr lang="ja-JP" altLang="en-US" sz="1600" dirty="0"/>
                  <a:t>ならば</a:t>
                </a:r>
                <a:br>
                  <a:rPr lang="en-US" altLang="ja-JP" sz="1600" dirty="0"/>
                </a:br>
                <a:r>
                  <a:rPr lang="ja-JP" altLang="en-US" sz="1600" dirty="0"/>
                  <a:t>ここに辺と頂点を追加</a:t>
                </a:r>
                <a:r>
                  <a:rPr lang="en-US" altLang="ja-JP" sz="1600" dirty="0"/>
                  <a:t>)</a:t>
                </a:r>
                <a:endParaRPr lang="ja-JP" altLang="en-US" sz="1600" dirty="0"/>
              </a:p>
            </p:txBody>
          </p:sp>
        </mc:Choice>
        <mc:Fallback xmlns="">
          <p:sp>
            <p:nvSpPr>
              <p:cNvPr id="85" name="正方形/長方形 84">
                <a:extLst>
                  <a:ext uri="{FF2B5EF4-FFF2-40B4-BE49-F238E27FC236}">
                    <a16:creationId xmlns:a16="http://schemas.microsoft.com/office/drawing/2014/main" id="{C4915B25-08CF-4BBA-8B51-B8E8EB20C1CD}"/>
                  </a:ext>
                </a:extLst>
              </p:cNvPr>
              <p:cNvSpPr>
                <a:spLocks noRot="1" noChangeAspect="1" noMove="1" noResize="1" noEditPoints="1" noAdjustHandles="1" noChangeArrowheads="1" noChangeShapeType="1" noTextEdit="1"/>
              </p:cNvSpPr>
              <p:nvPr/>
            </p:nvSpPr>
            <p:spPr>
              <a:xfrm>
                <a:off x="5610193" y="3567535"/>
                <a:ext cx="2312435" cy="584775"/>
              </a:xfrm>
              <a:prstGeom prst="rect">
                <a:avLst/>
              </a:prstGeom>
              <a:blipFill>
                <a:blip r:embed="rId12"/>
                <a:stretch>
                  <a:fillRect l="-1316" t="-2083" r="-263" b="-125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48193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直線コネクタ 65">
            <a:extLst>
              <a:ext uri="{FF2B5EF4-FFF2-40B4-BE49-F238E27FC236}">
                <a16:creationId xmlns:a16="http://schemas.microsoft.com/office/drawing/2014/main" id="{73469CBE-3C0A-46C7-9C6B-42BFF5EEB624}"/>
              </a:ext>
            </a:extLst>
          </p:cNvPr>
          <p:cNvCxnSpPr/>
          <p:nvPr/>
        </p:nvCxnSpPr>
        <p:spPr>
          <a:xfrm>
            <a:off x="4018623" y="2820310"/>
            <a:ext cx="53963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BC62FE2-C322-4A20-A4FC-2847F52F8DCD}"/>
              </a:ext>
            </a:extLst>
          </p:cNvPr>
          <p:cNvCxnSpPr/>
          <p:nvPr/>
        </p:nvCxnSpPr>
        <p:spPr>
          <a:xfrm>
            <a:off x="2468454"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B59C0C9F-89B4-406C-A074-E83DE19F17B3}"/>
              </a:ext>
            </a:extLst>
          </p:cNvPr>
          <p:cNvSpPr/>
          <p:nvPr/>
        </p:nvSpPr>
        <p:spPr>
          <a:xfrm>
            <a:off x="1104515" y="1987926"/>
            <a:ext cx="1682799" cy="2198783"/>
          </a:xfrm>
          <a:prstGeom prst="rect">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0A74BFE2-C070-417F-BE3F-96850DEDB82D}"/>
              </a:ext>
            </a:extLst>
          </p:cNvPr>
          <p:cNvSpPr/>
          <p:nvPr/>
        </p:nvSpPr>
        <p:spPr>
          <a:xfrm>
            <a:off x="3177224" y="1987925"/>
            <a:ext cx="1682799" cy="2198783"/>
          </a:xfrm>
          <a:prstGeom prst="rect">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73D84E55-9364-471E-BA1D-69D98688B395}"/>
              </a:ext>
            </a:extLst>
          </p:cNvPr>
          <p:cNvCxnSpPr/>
          <p:nvPr/>
        </p:nvCxnSpPr>
        <p:spPr>
          <a:xfrm>
            <a:off x="2468454" y="22636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A9FCD240-57D1-411E-B7BF-CA4344C7E7C3}"/>
              </a:ext>
            </a:extLst>
          </p:cNvPr>
          <p:cNvCxnSpPr/>
          <p:nvPr/>
        </p:nvCxnSpPr>
        <p:spPr>
          <a:xfrm>
            <a:off x="3492355" y="2805080"/>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02493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01862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E8DF2455-1D53-4AE5-BA2F-AF21C01BA2AC}"/>
              </a:ext>
            </a:extLst>
          </p:cNvPr>
          <p:cNvCxnSpPr/>
          <p:nvPr/>
        </p:nvCxnSpPr>
        <p:spPr>
          <a:xfrm>
            <a:off x="2468454" y="3392225"/>
            <a:ext cx="10105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26C89B0-201F-42CF-AFB6-73B0DBD8529C}"/>
              </a:ext>
            </a:extLst>
          </p:cNvPr>
          <p:cNvCxnSpPr/>
          <p:nvPr/>
        </p:nvCxnSpPr>
        <p:spPr>
          <a:xfrm>
            <a:off x="2468454" y="3933658"/>
            <a:ext cx="10105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2468454" y="339222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1934923"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C3981C3-D4A3-4046-BD04-01233D943566}"/>
              </a:ext>
            </a:extLst>
          </p:cNvPr>
          <p:cNvCxnSpPr/>
          <p:nvPr/>
        </p:nvCxnSpPr>
        <p:spPr>
          <a:xfrm>
            <a:off x="2468454" y="2805082"/>
            <a:ext cx="10105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42E2D89-CD3A-4EFF-95A9-E55E73B42BAD}"/>
              </a:ext>
            </a:extLst>
          </p:cNvPr>
          <p:cNvCxnSpPr/>
          <p:nvPr/>
        </p:nvCxnSpPr>
        <p:spPr>
          <a:xfrm>
            <a:off x="2468454" y="2263649"/>
            <a:ext cx="10105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193517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348530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140164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348530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140164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347899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01862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347899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193492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140139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140139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6" name="楕円 5">
            <a:extLst>
              <a:ext uri="{FF2B5EF4-FFF2-40B4-BE49-F238E27FC236}">
                <a16:creationId xmlns:a16="http://schemas.microsoft.com/office/drawing/2014/main" id="{E5F9351D-5D91-4C80-903A-27639B964010}"/>
              </a:ext>
            </a:extLst>
          </p:cNvPr>
          <p:cNvSpPr/>
          <p:nvPr/>
        </p:nvSpPr>
        <p:spPr>
          <a:xfrm>
            <a:off x="2504853" y="1698569"/>
            <a:ext cx="932846" cy="2777493"/>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D5B5E7F-73AB-4C2D-8D39-5F2FB65BC970}"/>
                  </a:ext>
                </a:extLst>
              </p:cNvPr>
              <p:cNvSpPr txBox="1"/>
              <p:nvPr/>
            </p:nvSpPr>
            <p:spPr>
              <a:xfrm>
                <a:off x="2542298" y="4512533"/>
                <a:ext cx="85795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kumimoji="1" lang="en-US" altLang="ja-JP" sz="2000" b="0" i="0" smtClean="0">
                          <a:solidFill>
                            <a:srgbClr val="FF0000"/>
                          </a:solidFill>
                          <a:latin typeface="Cambria Math" panose="02040503050406030204" pitchFamily="18" charset="0"/>
                        </a:rPr>
                        <m:t>Cut</m:t>
                      </m:r>
                    </m:oMath>
                  </m:oMathPara>
                </a14:m>
                <a:endParaRPr kumimoji="1" lang="ja-JP" altLang="en-US" sz="2000" dirty="0">
                  <a:solidFill>
                    <a:srgbClr val="FF0000"/>
                  </a:solidFill>
                </a:endParaRPr>
              </a:p>
            </p:txBody>
          </p:sp>
        </mc:Choice>
        <mc:Fallback xmlns="">
          <p:sp>
            <p:nvSpPr>
              <p:cNvPr id="10" name="テキスト ボックス 9">
                <a:extLst>
                  <a:ext uri="{FF2B5EF4-FFF2-40B4-BE49-F238E27FC236}">
                    <a16:creationId xmlns:a16="http://schemas.microsoft.com/office/drawing/2014/main" id="{0D5B5E7F-73AB-4C2D-8D39-5F2FB65BC970}"/>
                  </a:ext>
                </a:extLst>
              </p:cNvPr>
              <p:cNvSpPr txBox="1">
                <a:spLocks noRot="1" noChangeAspect="1" noMove="1" noResize="1" noEditPoints="1" noAdjustHandles="1" noChangeArrowheads="1" noChangeShapeType="1" noTextEdit="1"/>
              </p:cNvSpPr>
              <p:nvPr/>
            </p:nvSpPr>
            <p:spPr>
              <a:xfrm>
                <a:off x="2542298" y="4512533"/>
                <a:ext cx="857956" cy="4001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a:extLst>
                  <a:ext uri="{FF2B5EF4-FFF2-40B4-BE49-F238E27FC236}">
                    <a16:creationId xmlns:a16="http://schemas.microsoft.com/office/drawing/2014/main" id="{69B00A3B-718C-4EA0-909A-730A40D437C8}"/>
                  </a:ext>
                </a:extLst>
              </p:cNvPr>
              <p:cNvSpPr/>
              <p:nvPr/>
            </p:nvSpPr>
            <p:spPr>
              <a:xfrm>
                <a:off x="693226" y="5149882"/>
                <a:ext cx="7400440" cy="400110"/>
              </a:xfrm>
              <a:prstGeom prst="rect">
                <a:avLst/>
              </a:prstGeom>
            </p:spPr>
            <p:txBody>
              <a:bodyPr wrap="square">
                <a:spAutoFit/>
              </a:bodyPr>
              <a:lstStyle/>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𝐺</m:t>
                        </m:r>
                      </m:e>
                      <m:sub>
                        <m:r>
                          <a:rPr lang="en-US" altLang="ja-JP" sz="2000" i="1">
                            <a:latin typeface="Cambria Math" panose="02040503050406030204" pitchFamily="18" charset="0"/>
                          </a:rPr>
                          <m:t>𝐴</m:t>
                        </m:r>
                      </m:sub>
                    </m:sSub>
                  </m:oMath>
                </a14:m>
                <a:r>
                  <a:rPr lang="ja-JP" altLang="en-US" sz="2000" dirty="0"/>
                  <a:t>と</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𝐵</m:t>
                        </m:r>
                      </m:sub>
                    </m:sSub>
                  </m:oMath>
                </a14:m>
                <a:r>
                  <a:rPr lang="ja-JP" altLang="en-US" sz="2000" dirty="0"/>
                  <a:t>の間のカット辺の集合</a:t>
                </a:r>
                <a14:m>
                  <m:oMath xmlns:m="http://schemas.openxmlformats.org/officeDocument/2006/math">
                    <m:r>
                      <m:rPr>
                        <m:nor/>
                      </m:rPr>
                      <a:rPr lang="en-US" altLang="ja-JP" sz="2000">
                        <a:latin typeface="Cambria Math" panose="02040503050406030204" pitchFamily="18" charset="0"/>
                      </a:rPr>
                      <m:t>Cut</m:t>
                    </m:r>
                  </m:oMath>
                </a14:m>
                <a:r>
                  <a:rPr lang="ja-JP" altLang="en-US" sz="2000" dirty="0"/>
                  <a:t>は入力文字列</a:t>
                </a:r>
                <a14:m>
                  <m:oMath xmlns:m="http://schemas.openxmlformats.org/officeDocument/2006/math">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oMath>
                </a14:m>
                <a:r>
                  <a:rPr lang="ja-JP" altLang="en-US" sz="2000" dirty="0"/>
                  <a:t>に依存しない</a:t>
                </a:r>
                <a:endParaRPr lang="ja-JP" altLang="en-US" dirty="0"/>
              </a:p>
            </p:txBody>
          </p:sp>
        </mc:Choice>
        <mc:Fallback xmlns="">
          <p:sp>
            <p:nvSpPr>
              <p:cNvPr id="12" name="正方形/長方形 11">
                <a:extLst>
                  <a:ext uri="{FF2B5EF4-FFF2-40B4-BE49-F238E27FC236}">
                    <a16:creationId xmlns:a16="http://schemas.microsoft.com/office/drawing/2014/main" id="{69B00A3B-718C-4EA0-909A-730A40D437C8}"/>
                  </a:ext>
                </a:extLst>
              </p:cNvPr>
              <p:cNvSpPr>
                <a:spLocks noRot="1" noChangeAspect="1" noMove="1" noResize="1" noEditPoints="1" noAdjustHandles="1" noChangeArrowheads="1" noChangeShapeType="1" noTextEdit="1"/>
              </p:cNvSpPr>
              <p:nvPr/>
            </p:nvSpPr>
            <p:spPr>
              <a:xfrm>
                <a:off x="693226" y="5149882"/>
                <a:ext cx="7400440" cy="400110"/>
              </a:xfrm>
              <a:prstGeom prst="rect">
                <a:avLst/>
              </a:prstGeom>
              <a:blipFill>
                <a:blip r:embed="rId6"/>
                <a:stretch>
                  <a:fillRect t="-9231" r="-247" b="-2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B2D21613-FC65-4513-8F51-111275E6B08F}"/>
                  </a:ext>
                </a:extLst>
              </p:cNvPr>
              <p:cNvSpPr txBox="1"/>
              <p:nvPr/>
            </p:nvSpPr>
            <p:spPr>
              <a:xfrm>
                <a:off x="52493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59" name="テキスト ボックス 58">
                <a:extLst>
                  <a:ext uri="{FF2B5EF4-FFF2-40B4-BE49-F238E27FC236}">
                    <a16:creationId xmlns:a16="http://schemas.microsoft.com/office/drawing/2014/main" id="{B2D21613-FC65-4513-8F51-111275E6B08F}"/>
                  </a:ext>
                </a:extLst>
              </p:cNvPr>
              <p:cNvSpPr txBox="1">
                <a:spLocks noRot="1" noChangeAspect="1" noMove="1" noResize="1" noEditPoints="1" noAdjustHandles="1" noChangeArrowheads="1" noChangeShapeType="1" noTextEdit="1"/>
              </p:cNvSpPr>
              <p:nvPr/>
            </p:nvSpPr>
            <p:spPr>
              <a:xfrm>
                <a:off x="524939" y="1545915"/>
                <a:ext cx="853895" cy="461665"/>
              </a:xfrm>
              <a:prstGeom prst="rect">
                <a:avLst/>
              </a:prstGeom>
              <a:blipFill>
                <a:blip r:embed="rId7"/>
                <a:stretch>
                  <a:fillRect/>
                </a:stretch>
              </a:blipFill>
            </p:spPr>
            <p:txBody>
              <a:bodyPr/>
              <a:lstStyle/>
              <a:p>
                <a:r>
                  <a:rPr lang="ja-JP" altLang="en-US">
                    <a:noFill/>
                  </a:rPr>
                  <a:t> </a:t>
                </a:r>
              </a:p>
            </p:txBody>
          </p:sp>
        </mc:Fallback>
      </mc:AlternateContent>
      <p:sp>
        <p:nvSpPr>
          <p:cNvPr id="65" name="楕円 64">
            <a:extLst>
              <a:ext uri="{FF2B5EF4-FFF2-40B4-BE49-F238E27FC236}">
                <a16:creationId xmlns:a16="http://schemas.microsoft.com/office/drawing/2014/main" id="{38812734-6BCC-496F-8A35-69C512745EBD}"/>
              </a:ext>
            </a:extLst>
          </p:cNvPr>
          <p:cNvSpPr/>
          <p:nvPr/>
        </p:nvSpPr>
        <p:spPr>
          <a:xfrm>
            <a:off x="4382534" y="26253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835DB41B-0735-435B-96D0-3D06A2E47625}"/>
                  </a:ext>
                </a:extLst>
              </p:cNvPr>
              <p:cNvSpPr txBox="1"/>
              <p:nvPr/>
            </p:nvSpPr>
            <p:spPr>
              <a:xfrm>
                <a:off x="4464380" y="1545914"/>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67" name="テキスト ボックス 66">
                <a:extLst>
                  <a:ext uri="{FF2B5EF4-FFF2-40B4-BE49-F238E27FC236}">
                    <a16:creationId xmlns:a16="http://schemas.microsoft.com/office/drawing/2014/main" id="{835DB41B-0735-435B-96D0-3D06A2E47625}"/>
                  </a:ext>
                </a:extLst>
              </p:cNvPr>
              <p:cNvSpPr txBox="1">
                <a:spLocks noRot="1" noChangeAspect="1" noMove="1" noResize="1" noEditPoints="1" noAdjustHandles="1" noChangeArrowheads="1" noChangeShapeType="1" noTextEdit="1"/>
              </p:cNvSpPr>
              <p:nvPr/>
            </p:nvSpPr>
            <p:spPr>
              <a:xfrm>
                <a:off x="4464380" y="1545914"/>
                <a:ext cx="853895" cy="461665"/>
              </a:xfrm>
              <a:prstGeom prst="rect">
                <a:avLst/>
              </a:prstGeom>
              <a:blipFill>
                <a:blip r:embed="rId8"/>
                <a:stretch>
                  <a:fillRect/>
                </a:stretch>
              </a:blipFill>
            </p:spPr>
            <p:txBody>
              <a:bodyPr/>
              <a:lstStyle/>
              <a:p>
                <a:r>
                  <a:rPr lang="ja-JP" altLang="en-US">
                    <a:noFill/>
                  </a:rPr>
                  <a:t> </a:t>
                </a:r>
              </a:p>
            </p:txBody>
          </p:sp>
        </mc:Fallback>
      </mc:AlternateContent>
      <p:pic>
        <p:nvPicPr>
          <p:cNvPr id="3" name="図 2">
            <a:extLst>
              <a:ext uri="{FF2B5EF4-FFF2-40B4-BE49-F238E27FC236}">
                <a16:creationId xmlns:a16="http://schemas.microsoft.com/office/drawing/2014/main" id="{6EFA5E0D-8AED-42CB-BA8C-11DFEAA0F359}"/>
              </a:ext>
            </a:extLst>
          </p:cNvPr>
          <p:cNvPicPr>
            <a:picLocks noChangeAspect="1"/>
          </p:cNvPicPr>
          <p:nvPr/>
        </p:nvPicPr>
        <p:blipFill>
          <a:blip r:embed="rId9"/>
          <a:stretch>
            <a:fillRect/>
          </a:stretch>
        </p:blipFill>
        <p:spPr>
          <a:xfrm>
            <a:off x="5179175" y="2357"/>
            <a:ext cx="3964826" cy="2973620"/>
          </a:xfrm>
          <a:prstGeom prst="rect">
            <a:avLst/>
          </a:prstGeom>
        </p:spPr>
      </p:pic>
    </p:spTree>
    <p:extLst>
      <p:ext uri="{BB962C8B-B14F-4D97-AF65-F5344CB8AC3E}">
        <p14:creationId xmlns:p14="http://schemas.microsoft.com/office/powerpoint/2010/main" val="2906729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r>
                  <a:rPr lang="ja-JP" altLang="en-US" dirty="0"/>
                  <a:t>アリスとボブは特性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a:t>
                </a:r>
                <a:br>
                  <a:rPr lang="en-US" altLang="ja-JP" dirty="0"/>
                </a:br>
                <a:r>
                  <a:rPr lang="ja-JP" altLang="en-US" dirty="0"/>
                  <a:t>下界グラフ</a:t>
                </a:r>
                <a14:m>
                  <m:oMath xmlns:m="http://schemas.openxmlformats.org/officeDocument/2006/math">
                    <m:r>
                      <a:rPr lang="en-US" altLang="ja-JP" b="0" i="1" smtClean="0">
                        <a:latin typeface="Cambria Math" panose="02040503050406030204" pitchFamily="18" charset="0"/>
                      </a:rPr>
                      <m:t>𝐺</m:t>
                    </m:r>
                  </m:oMath>
                </a14:m>
                <a:r>
                  <a:rPr lang="ja-JP" altLang="en-US" dirty="0"/>
                  <a:t>上での実行をシミュレートする</a:t>
                </a:r>
                <a:endParaRPr lang="en-US" altLang="ja-JP" dirty="0"/>
              </a:p>
              <a:p>
                <a:r>
                  <a:rPr lang="ja-JP" altLang="en-US" dirty="0"/>
                  <a:t>アリスは</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𝐴</m:t>
                        </m:r>
                      </m:sub>
                    </m:sSub>
                  </m:oMath>
                </a14:m>
                <a:r>
                  <a:rPr lang="ja-JP" altLang="en-US" dirty="0"/>
                  <a:t>中の頂点のシミュレートを</a:t>
                </a:r>
                <a:r>
                  <a:rPr lang="en-US" altLang="ja-JP" dirty="0"/>
                  <a:t>,</a:t>
                </a:r>
                <a:br>
                  <a:rPr lang="en-US" altLang="ja-JP" dirty="0"/>
                </a:br>
                <a:r>
                  <a:rPr lang="ja-JP" altLang="en-US" dirty="0"/>
                  <a:t>ボブは</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𝐵</m:t>
                        </m:r>
                      </m:sub>
                    </m:sSub>
                  </m:oMath>
                </a14:m>
                <a:r>
                  <a:rPr lang="ja-JP" altLang="en-US" dirty="0"/>
                  <a:t>中の頂点のシミュレートを担当</a:t>
                </a:r>
                <a:endParaRPr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𝐴</m:t>
                        </m:r>
                      </m:sub>
                    </m:sSub>
                  </m:oMath>
                </a14:m>
                <a:r>
                  <a:rPr lang="ja-JP" altLang="en-US" dirty="0"/>
                  <a:t>中の辺で送信されるメッセージはアリスが</a:t>
                </a:r>
                <a:r>
                  <a:rPr lang="en-US" altLang="ja-JP" dirty="0"/>
                  <a:t>,</a:t>
                </a:r>
                <a:br>
                  <a:rPr lang="en-US" altLang="ja-JP" dirty="0"/>
                </a:b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𝐵</m:t>
                        </m:r>
                      </m:sub>
                    </m:sSub>
                  </m:oMath>
                </a14:m>
                <a:r>
                  <a:rPr lang="ja-JP" altLang="en-US" dirty="0"/>
                  <a:t>中の辺で送信されるメッセージはボブがそれぞれ</a:t>
                </a:r>
                <a:br>
                  <a:rPr lang="en-US" altLang="ja-JP" dirty="0"/>
                </a:br>
                <a:r>
                  <a:rPr lang="ja-JP" altLang="en-US" dirty="0"/>
                  <a:t>通信なしに計算できる</a:t>
                </a:r>
                <a:endParaRPr lang="en-US" altLang="ja-JP" dirty="0"/>
              </a:p>
              <a:p>
                <a:r>
                  <a:rPr lang="ja-JP" altLang="en-US" dirty="0"/>
                  <a:t>カット辺</a:t>
                </a:r>
                <a14:m>
                  <m:oMath xmlns:m="http://schemas.openxmlformats.org/officeDocument/2006/math">
                    <m:r>
                      <m:rPr>
                        <m:nor/>
                      </m:rPr>
                      <a:rPr lang="en-US" altLang="ja-JP">
                        <a:latin typeface="Cambria Math" panose="02040503050406030204" pitchFamily="18" charset="0"/>
                      </a:rPr>
                      <m:t>Cut</m:t>
                    </m:r>
                  </m:oMath>
                </a14:m>
                <a:r>
                  <a:rPr lang="ja-JP" altLang="en-US" dirty="0"/>
                  <a:t>を通じて送信されるメッセージを互いに</a:t>
                </a:r>
                <a:br>
                  <a:rPr lang="en-US" altLang="ja-JP" dirty="0"/>
                </a:br>
                <a:r>
                  <a:rPr lang="ja-JP" altLang="en-US" dirty="0"/>
                  <a:t>受信できればグラフ全体に対してアルゴリズムを</a:t>
                </a:r>
                <a:br>
                  <a:rPr lang="en-US" altLang="ja-JP" dirty="0"/>
                </a:br>
                <a:r>
                  <a:rPr lang="ja-JP" altLang="en-US" dirty="0"/>
                  <a:t>手分けしてシミュレートできる</a:t>
                </a:r>
                <a:br>
                  <a:rPr lang="en-US" altLang="ja-JP" dirty="0"/>
                </a:b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9131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直線コネクタ 58">
            <a:extLst>
              <a:ext uri="{FF2B5EF4-FFF2-40B4-BE49-F238E27FC236}">
                <a16:creationId xmlns:a16="http://schemas.microsoft.com/office/drawing/2014/main" id="{3C49CE8B-881A-4C6C-B2C7-E529D3453820}"/>
              </a:ext>
            </a:extLst>
          </p:cNvPr>
          <p:cNvCxnSpPr/>
          <p:nvPr/>
        </p:nvCxnSpPr>
        <p:spPr>
          <a:xfrm>
            <a:off x="4262557" y="3753866"/>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36041971-EC0D-4C91-8113-0CC4F9D3021A}"/>
              </a:ext>
            </a:extLst>
          </p:cNvPr>
          <p:cNvCxnSpPr/>
          <p:nvPr/>
        </p:nvCxnSpPr>
        <p:spPr>
          <a:xfrm>
            <a:off x="2712387" y="3799578"/>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F3C591EC-F430-4A90-9AAB-EB770C78DD32}"/>
              </a:ext>
            </a:extLst>
          </p:cNvPr>
          <p:cNvCxnSpPr/>
          <p:nvPr/>
        </p:nvCxnSpPr>
        <p:spPr>
          <a:xfrm>
            <a:off x="2725747" y="4341011"/>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8E5B10C-55C7-4F6A-B818-02B8F2E9C173}"/>
              </a:ext>
            </a:extLst>
          </p:cNvPr>
          <p:cNvCxnSpPr/>
          <p:nvPr/>
        </p:nvCxnSpPr>
        <p:spPr>
          <a:xfrm>
            <a:off x="2725747" y="4882444"/>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36F2FAE-6D88-4137-B0C1-5A11BE592822}"/>
              </a:ext>
            </a:extLst>
          </p:cNvPr>
          <p:cNvCxnSpPr/>
          <p:nvPr/>
        </p:nvCxnSpPr>
        <p:spPr>
          <a:xfrm>
            <a:off x="2725747" y="3753868"/>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74F52F6-1CAD-40CF-AE03-470BC5C2764B}"/>
              </a:ext>
            </a:extLst>
          </p:cNvPr>
          <p:cNvCxnSpPr/>
          <p:nvPr/>
        </p:nvCxnSpPr>
        <p:spPr>
          <a:xfrm>
            <a:off x="2725747" y="3212435"/>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a:xfrm>
                <a:off x="179513" y="1124744"/>
                <a:ext cx="8784976" cy="850812"/>
              </a:xfrm>
            </p:spPr>
            <p:txBody>
              <a:bodyPr/>
              <a:lstStyle/>
              <a:p>
                <a:r>
                  <a:rPr lang="ja-JP" altLang="en-US" dirty="0"/>
                  <a:t>アリスとボブは特性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smtClean="0">
                        <a:latin typeface="Cambria Math" panose="02040503050406030204" pitchFamily="18" charset="0"/>
                      </a:rPr>
                      <m:t>𝒜</m:t>
                    </m:r>
                  </m:oMath>
                </a14:m>
                <a:r>
                  <a:rPr lang="ja-JP" altLang="en-US" dirty="0"/>
                  <a:t>の</a:t>
                </a:r>
                <a:br>
                  <a:rPr lang="en-US" altLang="ja-JP" dirty="0"/>
                </a:br>
                <a:r>
                  <a:rPr lang="ja-JP" altLang="en-US" dirty="0"/>
                  <a:t>下界グラフ</a:t>
                </a:r>
                <a14:m>
                  <m:oMath xmlns:m="http://schemas.openxmlformats.org/officeDocument/2006/math">
                    <m:r>
                      <a:rPr lang="en-US" altLang="ja-JP" b="0" i="1" smtClean="0">
                        <a:latin typeface="Cambria Math" panose="02040503050406030204" pitchFamily="18" charset="0"/>
                      </a:rPr>
                      <m:t>𝐺</m:t>
                    </m:r>
                  </m:oMath>
                </a14:m>
                <a:r>
                  <a:rPr lang="ja-JP" altLang="en-US" dirty="0"/>
                  <a:t>上での実行をシミュレートする</a:t>
                </a:r>
                <a:br>
                  <a:rPr lang="en-US" altLang="ja-JP" dirty="0"/>
                </a:b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xfrm>
                <a:off x="179513" y="1124744"/>
                <a:ext cx="8784976" cy="850812"/>
              </a:xfrm>
              <a:blipFill>
                <a:blip r:embed="rId3"/>
                <a:stretch>
                  <a:fillRect l="-139" t="-4317" b="-1510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7D220995-F657-4046-9557-53FE8069A872}"/>
              </a:ext>
            </a:extLst>
          </p:cNvPr>
          <p:cNvCxnSpPr/>
          <p:nvPr/>
        </p:nvCxnSpPr>
        <p:spPr>
          <a:xfrm>
            <a:off x="2712387" y="3212435"/>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1D7FCC5C-2293-4FA5-8C62-96632700E9CF}"/>
              </a:ext>
            </a:extLst>
          </p:cNvPr>
          <p:cNvCxnSpPr/>
          <p:nvPr/>
        </p:nvCxnSpPr>
        <p:spPr>
          <a:xfrm>
            <a:off x="3736288" y="3753866"/>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E68F6C1-FFD0-4B41-AC0E-3B0DE7C4B33A}"/>
              </a:ext>
            </a:extLst>
          </p:cNvPr>
          <p:cNvCxnSpPr/>
          <p:nvPr/>
        </p:nvCxnSpPr>
        <p:spPr>
          <a:xfrm flipH="1">
            <a:off x="4268867" y="3212435"/>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B9F7B330-A59F-4034-82BE-6BAD5EC2CFC6}"/>
              </a:ext>
            </a:extLst>
          </p:cNvPr>
          <p:cNvCxnSpPr/>
          <p:nvPr/>
        </p:nvCxnSpPr>
        <p:spPr>
          <a:xfrm>
            <a:off x="4262557" y="321243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79BA05C-1ED2-423B-9868-271B6D5F7787}"/>
              </a:ext>
            </a:extLst>
          </p:cNvPr>
          <p:cNvCxnSpPr/>
          <p:nvPr/>
        </p:nvCxnSpPr>
        <p:spPr>
          <a:xfrm>
            <a:off x="2712387" y="4341011"/>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27974F0-F007-4311-93B3-38564C912FF4}"/>
              </a:ext>
            </a:extLst>
          </p:cNvPr>
          <p:cNvCxnSpPr/>
          <p:nvPr/>
        </p:nvCxnSpPr>
        <p:spPr>
          <a:xfrm>
            <a:off x="2178856" y="3753868"/>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24E1FC5-01F2-4A7D-BEBD-E85544159671}"/>
              </a:ext>
            </a:extLst>
          </p:cNvPr>
          <p:cNvCxnSpPr/>
          <p:nvPr/>
        </p:nvCxnSpPr>
        <p:spPr>
          <a:xfrm>
            <a:off x="2179106" y="375386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0CF3DB6-191C-4C20-A08B-D2CD35550CF0}"/>
              </a:ext>
            </a:extLst>
          </p:cNvPr>
          <p:cNvCxnSpPr/>
          <p:nvPr/>
        </p:nvCxnSpPr>
        <p:spPr>
          <a:xfrm>
            <a:off x="3729238" y="3753868"/>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4B6597F-92F3-4563-95AD-B870837DC7D0}"/>
              </a:ext>
            </a:extLst>
          </p:cNvPr>
          <p:cNvCxnSpPr/>
          <p:nvPr/>
        </p:nvCxnSpPr>
        <p:spPr>
          <a:xfrm>
            <a:off x="1645575" y="321243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82A6F731-CF98-4AB9-B922-7541EF25DF92}"/>
              </a:ext>
            </a:extLst>
          </p:cNvPr>
          <p:cNvCxnSpPr/>
          <p:nvPr/>
        </p:nvCxnSpPr>
        <p:spPr>
          <a:xfrm>
            <a:off x="3729238" y="3212435"/>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77BF11C-507C-4200-BB4E-48A43870CB28}"/>
              </a:ext>
            </a:extLst>
          </p:cNvPr>
          <p:cNvCxnSpPr/>
          <p:nvPr/>
        </p:nvCxnSpPr>
        <p:spPr>
          <a:xfrm>
            <a:off x="1645575" y="321243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D794734B-3BE5-470C-AB6B-6340D436CDF6}"/>
              </a:ext>
            </a:extLst>
          </p:cNvPr>
          <p:cNvSpPr/>
          <p:nvPr/>
        </p:nvSpPr>
        <p:spPr>
          <a:xfrm>
            <a:off x="2532617" y="3037128"/>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楕円 15">
            <a:extLst>
              <a:ext uri="{FF2B5EF4-FFF2-40B4-BE49-F238E27FC236}">
                <a16:creationId xmlns:a16="http://schemas.microsoft.com/office/drawing/2014/main" id="{C16CDCDD-D540-496E-943A-B04D2C98BBBB}"/>
              </a:ext>
            </a:extLst>
          </p:cNvPr>
          <p:cNvSpPr/>
          <p:nvPr/>
        </p:nvSpPr>
        <p:spPr>
          <a:xfrm>
            <a:off x="4628476" y="3037127"/>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楕円 16">
            <a:extLst>
              <a:ext uri="{FF2B5EF4-FFF2-40B4-BE49-F238E27FC236}">
                <a16:creationId xmlns:a16="http://schemas.microsoft.com/office/drawing/2014/main" id="{E2203C7D-C89F-4B28-8E99-2E14A21D7347}"/>
              </a:ext>
            </a:extLst>
          </p:cNvPr>
          <p:cNvSpPr/>
          <p:nvPr/>
        </p:nvSpPr>
        <p:spPr>
          <a:xfrm>
            <a:off x="4091368" y="3037128"/>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楕円 17">
            <a:extLst>
              <a:ext uri="{FF2B5EF4-FFF2-40B4-BE49-F238E27FC236}">
                <a16:creationId xmlns:a16="http://schemas.microsoft.com/office/drawing/2014/main" id="{0E843A49-D066-47BF-A623-EAECDF11CA5A}"/>
              </a:ext>
            </a:extLst>
          </p:cNvPr>
          <p:cNvSpPr/>
          <p:nvPr/>
        </p:nvSpPr>
        <p:spPr>
          <a:xfrm>
            <a:off x="1999086" y="3578560"/>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9" name="楕円 18">
            <a:extLst>
              <a:ext uri="{FF2B5EF4-FFF2-40B4-BE49-F238E27FC236}">
                <a16:creationId xmlns:a16="http://schemas.microsoft.com/office/drawing/2014/main" id="{48ACE430-D621-4622-BED4-EF4E2A69C03F}"/>
              </a:ext>
            </a:extLst>
          </p:cNvPr>
          <p:cNvSpPr/>
          <p:nvPr/>
        </p:nvSpPr>
        <p:spPr>
          <a:xfrm>
            <a:off x="3554239" y="3578558"/>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楕円 19">
            <a:extLst>
              <a:ext uri="{FF2B5EF4-FFF2-40B4-BE49-F238E27FC236}">
                <a16:creationId xmlns:a16="http://schemas.microsoft.com/office/drawing/2014/main" id="{670BF124-CE97-498C-B1E7-DDBB36193FC0}"/>
              </a:ext>
            </a:extLst>
          </p:cNvPr>
          <p:cNvSpPr/>
          <p:nvPr/>
        </p:nvSpPr>
        <p:spPr>
          <a:xfrm>
            <a:off x="3554260" y="3037128"/>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1" name="楕円 20">
            <a:extLst>
              <a:ext uri="{FF2B5EF4-FFF2-40B4-BE49-F238E27FC236}">
                <a16:creationId xmlns:a16="http://schemas.microsoft.com/office/drawing/2014/main" id="{519C84E3-302B-48DB-A099-488A563284B9}"/>
              </a:ext>
            </a:extLst>
          </p:cNvPr>
          <p:cNvSpPr/>
          <p:nvPr/>
        </p:nvSpPr>
        <p:spPr>
          <a:xfrm>
            <a:off x="2532617" y="3578561"/>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2" name="楕円 21">
            <a:extLst>
              <a:ext uri="{FF2B5EF4-FFF2-40B4-BE49-F238E27FC236}">
                <a16:creationId xmlns:a16="http://schemas.microsoft.com/office/drawing/2014/main" id="{9A995F2B-698F-4D38-8439-F668662E2CED}"/>
              </a:ext>
            </a:extLst>
          </p:cNvPr>
          <p:cNvSpPr/>
          <p:nvPr/>
        </p:nvSpPr>
        <p:spPr>
          <a:xfrm>
            <a:off x="1465555" y="3037128"/>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3" name="楕円 22">
            <a:extLst>
              <a:ext uri="{FF2B5EF4-FFF2-40B4-BE49-F238E27FC236}">
                <a16:creationId xmlns:a16="http://schemas.microsoft.com/office/drawing/2014/main" id="{A3068B06-805D-4F18-A463-FE6AA25721FD}"/>
              </a:ext>
            </a:extLst>
          </p:cNvPr>
          <p:cNvSpPr/>
          <p:nvPr/>
        </p:nvSpPr>
        <p:spPr>
          <a:xfrm>
            <a:off x="1999086" y="3037128"/>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4" name="楕円 23">
            <a:extLst>
              <a:ext uri="{FF2B5EF4-FFF2-40B4-BE49-F238E27FC236}">
                <a16:creationId xmlns:a16="http://schemas.microsoft.com/office/drawing/2014/main" id="{CA48B34F-F282-4FE2-9077-7D09DF8839A3}"/>
              </a:ext>
            </a:extLst>
          </p:cNvPr>
          <p:cNvSpPr/>
          <p:nvPr/>
        </p:nvSpPr>
        <p:spPr>
          <a:xfrm>
            <a:off x="4091368" y="3578560"/>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5" name="直線コネクタ 24">
            <a:extLst>
              <a:ext uri="{FF2B5EF4-FFF2-40B4-BE49-F238E27FC236}">
                <a16:creationId xmlns:a16="http://schemas.microsoft.com/office/drawing/2014/main" id="{6302F932-564A-4AFA-BDAF-4006B06BF3D6}"/>
              </a:ext>
            </a:extLst>
          </p:cNvPr>
          <p:cNvCxnSpPr/>
          <p:nvPr/>
        </p:nvCxnSpPr>
        <p:spPr>
          <a:xfrm>
            <a:off x="3722928" y="4882446"/>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4B6D3E2B-DCFD-469B-A107-14AFDF998499}"/>
              </a:ext>
            </a:extLst>
          </p:cNvPr>
          <p:cNvCxnSpPr/>
          <p:nvPr/>
        </p:nvCxnSpPr>
        <p:spPr>
          <a:xfrm flipH="1">
            <a:off x="4262557" y="4341013"/>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4B6A4EC-0178-4173-B20F-96C7950161B1}"/>
              </a:ext>
            </a:extLst>
          </p:cNvPr>
          <p:cNvCxnSpPr/>
          <p:nvPr/>
        </p:nvCxnSpPr>
        <p:spPr>
          <a:xfrm>
            <a:off x="3722928" y="4341013"/>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5E87294C-5A80-46EA-9902-C80DFD62900D}"/>
              </a:ext>
            </a:extLst>
          </p:cNvPr>
          <p:cNvSpPr/>
          <p:nvPr/>
        </p:nvSpPr>
        <p:spPr>
          <a:xfrm>
            <a:off x="4622166" y="4165705"/>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9" name="楕円 28">
            <a:extLst>
              <a:ext uri="{FF2B5EF4-FFF2-40B4-BE49-F238E27FC236}">
                <a16:creationId xmlns:a16="http://schemas.microsoft.com/office/drawing/2014/main" id="{9A23EBA7-76BF-4FF4-9B92-34C741D8AFF4}"/>
              </a:ext>
            </a:extLst>
          </p:cNvPr>
          <p:cNvSpPr/>
          <p:nvPr/>
        </p:nvSpPr>
        <p:spPr>
          <a:xfrm>
            <a:off x="4095749" y="4173459"/>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0" name="楕円 29">
            <a:extLst>
              <a:ext uri="{FF2B5EF4-FFF2-40B4-BE49-F238E27FC236}">
                <a16:creationId xmlns:a16="http://schemas.microsoft.com/office/drawing/2014/main" id="{B6381630-052A-41A8-9BDB-A81A9BB36F3D}"/>
              </a:ext>
            </a:extLst>
          </p:cNvPr>
          <p:cNvSpPr/>
          <p:nvPr/>
        </p:nvSpPr>
        <p:spPr>
          <a:xfrm>
            <a:off x="3547950" y="4707136"/>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1" name="楕円 30">
            <a:extLst>
              <a:ext uri="{FF2B5EF4-FFF2-40B4-BE49-F238E27FC236}">
                <a16:creationId xmlns:a16="http://schemas.microsoft.com/office/drawing/2014/main" id="{AA2614AF-2FA9-4FA8-A152-B872076E9447}"/>
              </a:ext>
            </a:extLst>
          </p:cNvPr>
          <p:cNvSpPr/>
          <p:nvPr/>
        </p:nvSpPr>
        <p:spPr>
          <a:xfrm>
            <a:off x="3549143" y="4165704"/>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楕円 31">
            <a:extLst>
              <a:ext uri="{FF2B5EF4-FFF2-40B4-BE49-F238E27FC236}">
                <a16:creationId xmlns:a16="http://schemas.microsoft.com/office/drawing/2014/main" id="{3D276270-F71E-4D4A-85BF-BA5692DFB2CF}"/>
              </a:ext>
            </a:extLst>
          </p:cNvPr>
          <p:cNvSpPr/>
          <p:nvPr/>
        </p:nvSpPr>
        <p:spPr>
          <a:xfrm>
            <a:off x="4091368" y="4707136"/>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33" name="直線コネクタ 32">
            <a:extLst>
              <a:ext uri="{FF2B5EF4-FFF2-40B4-BE49-F238E27FC236}">
                <a16:creationId xmlns:a16="http://schemas.microsoft.com/office/drawing/2014/main" id="{D7C9198E-69A2-4ACF-BDB0-E1FFDDF44A76}"/>
              </a:ext>
            </a:extLst>
          </p:cNvPr>
          <p:cNvCxnSpPr/>
          <p:nvPr/>
        </p:nvCxnSpPr>
        <p:spPr>
          <a:xfrm>
            <a:off x="2178856" y="4882444"/>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BD19E82-E8BE-4DD5-B3BF-72AF56A247F7}"/>
              </a:ext>
            </a:extLst>
          </p:cNvPr>
          <p:cNvCxnSpPr/>
          <p:nvPr/>
        </p:nvCxnSpPr>
        <p:spPr>
          <a:xfrm>
            <a:off x="1645325" y="4341011"/>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6B28C18-6566-4F59-B728-F7A313CB7AD7}"/>
              </a:ext>
            </a:extLst>
          </p:cNvPr>
          <p:cNvCxnSpPr/>
          <p:nvPr/>
        </p:nvCxnSpPr>
        <p:spPr>
          <a:xfrm>
            <a:off x="1645325" y="4341011"/>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楕円 35">
            <a:extLst>
              <a:ext uri="{FF2B5EF4-FFF2-40B4-BE49-F238E27FC236}">
                <a16:creationId xmlns:a16="http://schemas.microsoft.com/office/drawing/2014/main" id="{7ADFA14A-B6DC-4D65-8521-50F9A8D639ED}"/>
              </a:ext>
            </a:extLst>
          </p:cNvPr>
          <p:cNvSpPr/>
          <p:nvPr/>
        </p:nvSpPr>
        <p:spPr>
          <a:xfrm>
            <a:off x="2532367" y="4165704"/>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楕円 36">
            <a:extLst>
              <a:ext uri="{FF2B5EF4-FFF2-40B4-BE49-F238E27FC236}">
                <a16:creationId xmlns:a16="http://schemas.microsoft.com/office/drawing/2014/main" id="{38534D37-7ADD-4395-80B3-EC305FAEC913}"/>
              </a:ext>
            </a:extLst>
          </p:cNvPr>
          <p:cNvSpPr/>
          <p:nvPr/>
        </p:nvSpPr>
        <p:spPr>
          <a:xfrm>
            <a:off x="1998836" y="4707136"/>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8" name="楕円 37">
            <a:extLst>
              <a:ext uri="{FF2B5EF4-FFF2-40B4-BE49-F238E27FC236}">
                <a16:creationId xmlns:a16="http://schemas.microsoft.com/office/drawing/2014/main" id="{C67467EA-376C-4C75-903D-5027CA2ADADC}"/>
              </a:ext>
            </a:extLst>
          </p:cNvPr>
          <p:cNvSpPr/>
          <p:nvPr/>
        </p:nvSpPr>
        <p:spPr>
          <a:xfrm>
            <a:off x="2532367" y="4707137"/>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楕円 38">
            <a:extLst>
              <a:ext uri="{FF2B5EF4-FFF2-40B4-BE49-F238E27FC236}">
                <a16:creationId xmlns:a16="http://schemas.microsoft.com/office/drawing/2014/main" id="{891C8445-A035-4F95-9CB7-9E0C3E5F02DE}"/>
              </a:ext>
            </a:extLst>
          </p:cNvPr>
          <p:cNvSpPr/>
          <p:nvPr/>
        </p:nvSpPr>
        <p:spPr>
          <a:xfrm>
            <a:off x="1465305" y="4165704"/>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0" name="楕円 39">
            <a:extLst>
              <a:ext uri="{FF2B5EF4-FFF2-40B4-BE49-F238E27FC236}">
                <a16:creationId xmlns:a16="http://schemas.microsoft.com/office/drawing/2014/main" id="{AB6DFD29-874C-4E4F-887E-80FA88AB25A9}"/>
              </a:ext>
            </a:extLst>
          </p:cNvPr>
          <p:cNvSpPr/>
          <p:nvPr/>
        </p:nvSpPr>
        <p:spPr>
          <a:xfrm>
            <a:off x="1998836" y="4165704"/>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正方形/長方形 40">
            <a:extLst>
              <a:ext uri="{FF2B5EF4-FFF2-40B4-BE49-F238E27FC236}">
                <a16:creationId xmlns:a16="http://schemas.microsoft.com/office/drawing/2014/main" id="{4540F939-5FDE-4C61-98B9-425216729835}"/>
              </a:ext>
            </a:extLst>
          </p:cNvPr>
          <p:cNvSpPr/>
          <p:nvPr/>
        </p:nvSpPr>
        <p:spPr>
          <a:xfrm>
            <a:off x="1348448" y="2936712"/>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3B75FA97-10B1-440E-937C-55956ED3D61A}"/>
              </a:ext>
            </a:extLst>
          </p:cNvPr>
          <p:cNvSpPr/>
          <p:nvPr/>
        </p:nvSpPr>
        <p:spPr>
          <a:xfrm>
            <a:off x="3421157" y="2936711"/>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BC1E3C81-33B8-4A9F-B392-BEBC7A2FA0FF}"/>
                  </a:ext>
                </a:extLst>
              </p:cNvPr>
              <p:cNvSpPr txBox="1"/>
              <p:nvPr/>
            </p:nvSpPr>
            <p:spPr>
              <a:xfrm>
                <a:off x="1218377" y="2449979"/>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43" name="テキスト ボックス 42">
                <a:extLst>
                  <a:ext uri="{FF2B5EF4-FFF2-40B4-BE49-F238E27FC236}">
                    <a16:creationId xmlns:a16="http://schemas.microsoft.com/office/drawing/2014/main" id="{BC1E3C81-33B8-4A9F-B392-BEBC7A2FA0FF}"/>
                  </a:ext>
                </a:extLst>
              </p:cNvPr>
              <p:cNvSpPr txBox="1">
                <a:spLocks noRot="1" noChangeAspect="1" noMove="1" noResize="1" noEditPoints="1" noAdjustHandles="1" noChangeArrowheads="1" noChangeShapeType="1" noTextEdit="1"/>
              </p:cNvSpPr>
              <p:nvPr/>
            </p:nvSpPr>
            <p:spPr>
              <a:xfrm>
                <a:off x="1218377" y="2449979"/>
                <a:ext cx="853895"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CCBDFD6B-43A1-4EFD-98B8-E457DB640D58}"/>
                  </a:ext>
                </a:extLst>
              </p:cNvPr>
              <p:cNvSpPr txBox="1"/>
              <p:nvPr/>
            </p:nvSpPr>
            <p:spPr>
              <a:xfrm>
                <a:off x="4375238" y="2449980"/>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44" name="テキスト ボックス 43">
                <a:extLst>
                  <a:ext uri="{FF2B5EF4-FFF2-40B4-BE49-F238E27FC236}">
                    <a16:creationId xmlns:a16="http://schemas.microsoft.com/office/drawing/2014/main" id="{CCBDFD6B-43A1-4EFD-98B8-E457DB640D58}"/>
                  </a:ext>
                </a:extLst>
              </p:cNvPr>
              <p:cNvSpPr txBox="1">
                <a:spLocks noRot="1" noChangeAspect="1" noMove="1" noResize="1" noEditPoints="1" noAdjustHandles="1" noChangeArrowheads="1" noChangeShapeType="1" noTextEdit="1"/>
              </p:cNvSpPr>
              <p:nvPr/>
            </p:nvSpPr>
            <p:spPr>
              <a:xfrm>
                <a:off x="4375238" y="2449980"/>
                <a:ext cx="853895" cy="461665"/>
              </a:xfrm>
              <a:prstGeom prst="rect">
                <a:avLst/>
              </a:prstGeom>
              <a:blipFill>
                <a:blip r:embed="rId5"/>
                <a:stretch>
                  <a:fillRect/>
                </a:stretch>
              </a:blipFill>
            </p:spPr>
            <p:txBody>
              <a:bodyPr/>
              <a:lstStyle/>
              <a:p>
                <a:r>
                  <a:rPr lang="ja-JP" altLang="en-US">
                    <a:noFill/>
                  </a:rPr>
                  <a:t> </a:t>
                </a:r>
              </a:p>
            </p:txBody>
          </p:sp>
        </mc:Fallback>
      </mc:AlternateContent>
      <p:sp>
        <p:nvSpPr>
          <p:cNvPr id="56" name="テキスト ボックス 55">
            <a:extLst>
              <a:ext uri="{FF2B5EF4-FFF2-40B4-BE49-F238E27FC236}">
                <a16:creationId xmlns:a16="http://schemas.microsoft.com/office/drawing/2014/main" id="{404F9010-C49B-4F3C-8700-01C990FD261F}"/>
              </a:ext>
            </a:extLst>
          </p:cNvPr>
          <p:cNvSpPr txBox="1"/>
          <p:nvPr/>
        </p:nvSpPr>
        <p:spPr>
          <a:xfrm>
            <a:off x="1348448" y="5316952"/>
            <a:ext cx="1580444" cy="369332"/>
          </a:xfrm>
          <a:prstGeom prst="rect">
            <a:avLst/>
          </a:prstGeom>
          <a:noFill/>
        </p:spPr>
        <p:txBody>
          <a:bodyPr wrap="square" rtlCol="0">
            <a:spAutoFit/>
          </a:bodyPr>
          <a:lstStyle/>
          <a:p>
            <a:r>
              <a:rPr kumimoji="1" lang="ja-JP" altLang="en-US" dirty="0">
                <a:solidFill>
                  <a:srgbClr val="FF0000"/>
                </a:solidFill>
              </a:rPr>
              <a:t>アリスが担当</a:t>
            </a:r>
          </a:p>
        </p:txBody>
      </p:sp>
      <p:sp>
        <p:nvSpPr>
          <p:cNvPr id="57" name="テキスト ボックス 56">
            <a:extLst>
              <a:ext uri="{FF2B5EF4-FFF2-40B4-BE49-F238E27FC236}">
                <a16:creationId xmlns:a16="http://schemas.microsoft.com/office/drawing/2014/main" id="{1F9D88A7-8FD3-456B-9520-E51D9A3F636C}"/>
              </a:ext>
            </a:extLst>
          </p:cNvPr>
          <p:cNvSpPr txBox="1"/>
          <p:nvPr/>
        </p:nvSpPr>
        <p:spPr>
          <a:xfrm>
            <a:off x="3581949" y="5318554"/>
            <a:ext cx="1580444" cy="369332"/>
          </a:xfrm>
          <a:prstGeom prst="rect">
            <a:avLst/>
          </a:prstGeom>
          <a:noFill/>
        </p:spPr>
        <p:txBody>
          <a:bodyPr wrap="square" rtlCol="0">
            <a:spAutoFit/>
          </a:bodyPr>
          <a:lstStyle/>
          <a:p>
            <a:r>
              <a:rPr lang="ja-JP" altLang="en-US" dirty="0">
                <a:solidFill>
                  <a:srgbClr val="00B0F0"/>
                </a:solidFill>
              </a:rPr>
              <a:t>ボブ</a:t>
            </a:r>
            <a:r>
              <a:rPr kumimoji="1" lang="ja-JP" altLang="en-US" dirty="0">
                <a:solidFill>
                  <a:srgbClr val="00B0F0"/>
                </a:solidFill>
              </a:rPr>
              <a:t>が担当</a:t>
            </a:r>
          </a:p>
        </p:txBody>
      </p:sp>
      <p:pic>
        <p:nvPicPr>
          <p:cNvPr id="46" name="図 45">
            <a:extLst>
              <a:ext uri="{FF2B5EF4-FFF2-40B4-BE49-F238E27FC236}">
                <a16:creationId xmlns:a16="http://schemas.microsoft.com/office/drawing/2014/main" id="{913C72B3-D388-4D1B-B781-A80870E41F1A}"/>
              </a:ext>
            </a:extLst>
          </p:cNvPr>
          <p:cNvPicPr>
            <a:picLocks noChangeAspect="1"/>
          </p:cNvPicPr>
          <p:nvPr/>
        </p:nvPicPr>
        <p:blipFill>
          <a:blip r:embed="rId6"/>
          <a:stretch>
            <a:fillRect/>
          </a:stretch>
        </p:blipFill>
        <p:spPr>
          <a:xfrm>
            <a:off x="5169342" y="799"/>
            <a:ext cx="3974658" cy="2979467"/>
          </a:xfrm>
          <a:prstGeom prst="rect">
            <a:avLst/>
          </a:prstGeom>
        </p:spPr>
      </p:pic>
      <p:sp>
        <p:nvSpPr>
          <p:cNvPr id="58" name="楕円 57">
            <a:extLst>
              <a:ext uri="{FF2B5EF4-FFF2-40B4-BE49-F238E27FC236}">
                <a16:creationId xmlns:a16="http://schemas.microsoft.com/office/drawing/2014/main" id="{A2A464CA-82D6-48BB-B6DD-12962F9A7452}"/>
              </a:ext>
            </a:extLst>
          </p:cNvPr>
          <p:cNvSpPr/>
          <p:nvPr/>
        </p:nvSpPr>
        <p:spPr>
          <a:xfrm>
            <a:off x="4622166" y="3578557"/>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Tree>
    <p:extLst>
      <p:ext uri="{BB962C8B-B14F-4D97-AF65-F5344CB8AC3E}">
        <p14:creationId xmlns:p14="http://schemas.microsoft.com/office/powerpoint/2010/main" val="3812980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直線コネクタ 56">
            <a:extLst>
              <a:ext uri="{FF2B5EF4-FFF2-40B4-BE49-F238E27FC236}">
                <a16:creationId xmlns:a16="http://schemas.microsoft.com/office/drawing/2014/main" id="{91FB7120-E626-4C55-84B1-2ED906D17CD5}"/>
              </a:ext>
            </a:extLst>
          </p:cNvPr>
          <p:cNvCxnSpPr/>
          <p:nvPr/>
        </p:nvCxnSpPr>
        <p:spPr>
          <a:xfrm>
            <a:off x="4262557" y="3753866"/>
            <a:ext cx="53962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E71F2475-C384-4334-B59B-05CE8C421A25}"/>
              </a:ext>
            </a:extLst>
          </p:cNvPr>
          <p:cNvCxnSpPr/>
          <p:nvPr/>
        </p:nvCxnSpPr>
        <p:spPr>
          <a:xfrm>
            <a:off x="2712387" y="3799578"/>
            <a:ext cx="0" cy="5414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F3C591EC-F430-4A90-9AAB-EB770C78DD32}"/>
              </a:ext>
            </a:extLst>
          </p:cNvPr>
          <p:cNvCxnSpPr/>
          <p:nvPr/>
        </p:nvCxnSpPr>
        <p:spPr>
          <a:xfrm>
            <a:off x="2725747" y="4341011"/>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8E5B10C-55C7-4F6A-B818-02B8F2E9C173}"/>
              </a:ext>
            </a:extLst>
          </p:cNvPr>
          <p:cNvCxnSpPr/>
          <p:nvPr/>
        </p:nvCxnSpPr>
        <p:spPr>
          <a:xfrm>
            <a:off x="2725747" y="4882444"/>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36F2FAE-6D88-4137-B0C1-5A11BE592822}"/>
              </a:ext>
            </a:extLst>
          </p:cNvPr>
          <p:cNvCxnSpPr/>
          <p:nvPr/>
        </p:nvCxnSpPr>
        <p:spPr>
          <a:xfrm>
            <a:off x="2725747" y="3753868"/>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74F52F6-1CAD-40CF-AE03-470BC5C2764B}"/>
              </a:ext>
            </a:extLst>
          </p:cNvPr>
          <p:cNvCxnSpPr/>
          <p:nvPr/>
        </p:nvCxnSpPr>
        <p:spPr>
          <a:xfrm>
            <a:off x="2725747" y="3212435"/>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a:xfrm>
                <a:off x="179513" y="1124744"/>
                <a:ext cx="8784976" cy="850812"/>
              </a:xfrm>
            </p:spPr>
            <p:txBody>
              <a:bodyPr/>
              <a:lstStyle/>
              <a:p>
                <a:r>
                  <a:rPr lang="ja-JP" altLang="en-US" dirty="0"/>
                  <a:t>アリスとボブは特性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a:t>
                </a:r>
                <a:br>
                  <a:rPr lang="en-US" altLang="ja-JP" dirty="0"/>
                </a:br>
                <a:r>
                  <a:rPr lang="ja-JP" altLang="en-US" dirty="0"/>
                  <a:t>下界グラフ</a:t>
                </a:r>
                <a14:m>
                  <m:oMath xmlns:m="http://schemas.openxmlformats.org/officeDocument/2006/math">
                    <m:r>
                      <a:rPr lang="en-US" altLang="ja-JP" b="0" i="1" smtClean="0">
                        <a:latin typeface="Cambria Math" panose="02040503050406030204" pitchFamily="18" charset="0"/>
                      </a:rPr>
                      <m:t>𝐺</m:t>
                    </m:r>
                  </m:oMath>
                </a14:m>
                <a:r>
                  <a:rPr lang="ja-JP" altLang="en-US" dirty="0"/>
                  <a:t>上での実行をシミュレートする</a:t>
                </a:r>
                <a:br>
                  <a:rPr lang="en-US" altLang="ja-JP" dirty="0"/>
                </a:b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xfrm>
                <a:off x="179513" y="1124744"/>
                <a:ext cx="8784976" cy="850812"/>
              </a:xfrm>
              <a:blipFill>
                <a:blip r:embed="rId3"/>
                <a:stretch>
                  <a:fillRect l="-139" t="-4317" b="-1510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7D220995-F657-4046-9557-53FE8069A872}"/>
              </a:ext>
            </a:extLst>
          </p:cNvPr>
          <p:cNvCxnSpPr/>
          <p:nvPr/>
        </p:nvCxnSpPr>
        <p:spPr>
          <a:xfrm>
            <a:off x="2712387" y="3212435"/>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1D7FCC5C-2293-4FA5-8C62-96632700E9CF}"/>
              </a:ext>
            </a:extLst>
          </p:cNvPr>
          <p:cNvCxnSpPr/>
          <p:nvPr/>
        </p:nvCxnSpPr>
        <p:spPr>
          <a:xfrm>
            <a:off x="3736288" y="3753866"/>
            <a:ext cx="0" cy="54143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E68F6C1-FFD0-4B41-AC0E-3B0DE7C4B33A}"/>
              </a:ext>
            </a:extLst>
          </p:cNvPr>
          <p:cNvCxnSpPr/>
          <p:nvPr/>
        </p:nvCxnSpPr>
        <p:spPr>
          <a:xfrm flipH="1">
            <a:off x="4268867" y="3212435"/>
            <a:ext cx="539629" cy="58714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B9F7B330-A59F-4034-82BE-6BAD5EC2CFC6}"/>
              </a:ext>
            </a:extLst>
          </p:cNvPr>
          <p:cNvCxnSpPr/>
          <p:nvPr/>
        </p:nvCxnSpPr>
        <p:spPr>
          <a:xfrm>
            <a:off x="4262557" y="3212435"/>
            <a:ext cx="0" cy="54143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79BA05C-1ED2-423B-9868-271B6D5F7787}"/>
              </a:ext>
            </a:extLst>
          </p:cNvPr>
          <p:cNvCxnSpPr/>
          <p:nvPr/>
        </p:nvCxnSpPr>
        <p:spPr>
          <a:xfrm>
            <a:off x="2712387" y="4341011"/>
            <a:ext cx="0" cy="5414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27974F0-F007-4311-93B3-38564C912FF4}"/>
              </a:ext>
            </a:extLst>
          </p:cNvPr>
          <p:cNvCxnSpPr/>
          <p:nvPr/>
        </p:nvCxnSpPr>
        <p:spPr>
          <a:xfrm>
            <a:off x="2178856" y="3753868"/>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24E1FC5-01F2-4A7D-BEBD-E85544159671}"/>
              </a:ext>
            </a:extLst>
          </p:cNvPr>
          <p:cNvCxnSpPr/>
          <p:nvPr/>
        </p:nvCxnSpPr>
        <p:spPr>
          <a:xfrm>
            <a:off x="2179106" y="3753868"/>
            <a:ext cx="53353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0CF3DB6-191C-4C20-A08B-D2CD35550CF0}"/>
              </a:ext>
            </a:extLst>
          </p:cNvPr>
          <p:cNvCxnSpPr/>
          <p:nvPr/>
        </p:nvCxnSpPr>
        <p:spPr>
          <a:xfrm>
            <a:off x="3729238" y="3753868"/>
            <a:ext cx="53962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4B6597F-92F3-4563-95AD-B870837DC7D0}"/>
              </a:ext>
            </a:extLst>
          </p:cNvPr>
          <p:cNvCxnSpPr/>
          <p:nvPr/>
        </p:nvCxnSpPr>
        <p:spPr>
          <a:xfrm>
            <a:off x="1645575" y="3212435"/>
            <a:ext cx="533531" cy="5414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82A6F731-CF98-4AB9-B922-7541EF25DF92}"/>
              </a:ext>
            </a:extLst>
          </p:cNvPr>
          <p:cNvCxnSpPr/>
          <p:nvPr/>
        </p:nvCxnSpPr>
        <p:spPr>
          <a:xfrm>
            <a:off x="3729238" y="3212435"/>
            <a:ext cx="1079258"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77BF11C-507C-4200-BB4E-48A43870CB28}"/>
              </a:ext>
            </a:extLst>
          </p:cNvPr>
          <p:cNvCxnSpPr/>
          <p:nvPr/>
        </p:nvCxnSpPr>
        <p:spPr>
          <a:xfrm>
            <a:off x="1645575" y="3212435"/>
            <a:ext cx="106706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D794734B-3BE5-470C-AB6B-6340D436CDF6}"/>
              </a:ext>
            </a:extLst>
          </p:cNvPr>
          <p:cNvSpPr/>
          <p:nvPr/>
        </p:nvSpPr>
        <p:spPr>
          <a:xfrm>
            <a:off x="2532617"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楕円 15">
            <a:extLst>
              <a:ext uri="{FF2B5EF4-FFF2-40B4-BE49-F238E27FC236}">
                <a16:creationId xmlns:a16="http://schemas.microsoft.com/office/drawing/2014/main" id="{C16CDCDD-D540-496E-943A-B04D2C98BBBB}"/>
              </a:ext>
            </a:extLst>
          </p:cNvPr>
          <p:cNvSpPr/>
          <p:nvPr/>
        </p:nvSpPr>
        <p:spPr>
          <a:xfrm>
            <a:off x="4628476" y="303712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楕円 16">
            <a:extLst>
              <a:ext uri="{FF2B5EF4-FFF2-40B4-BE49-F238E27FC236}">
                <a16:creationId xmlns:a16="http://schemas.microsoft.com/office/drawing/2014/main" id="{E2203C7D-C89F-4B28-8E99-2E14A21D7347}"/>
              </a:ext>
            </a:extLst>
          </p:cNvPr>
          <p:cNvSpPr/>
          <p:nvPr/>
        </p:nvSpPr>
        <p:spPr>
          <a:xfrm>
            <a:off x="4091368"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楕円 17">
            <a:extLst>
              <a:ext uri="{FF2B5EF4-FFF2-40B4-BE49-F238E27FC236}">
                <a16:creationId xmlns:a16="http://schemas.microsoft.com/office/drawing/2014/main" id="{0E843A49-D066-47BF-A623-EAECDF11CA5A}"/>
              </a:ext>
            </a:extLst>
          </p:cNvPr>
          <p:cNvSpPr/>
          <p:nvPr/>
        </p:nvSpPr>
        <p:spPr>
          <a:xfrm>
            <a:off x="1999086" y="35785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9" name="楕円 18">
            <a:extLst>
              <a:ext uri="{FF2B5EF4-FFF2-40B4-BE49-F238E27FC236}">
                <a16:creationId xmlns:a16="http://schemas.microsoft.com/office/drawing/2014/main" id="{48ACE430-D621-4622-BED4-EF4E2A69C03F}"/>
              </a:ext>
            </a:extLst>
          </p:cNvPr>
          <p:cNvSpPr/>
          <p:nvPr/>
        </p:nvSpPr>
        <p:spPr>
          <a:xfrm>
            <a:off x="3554239" y="357855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楕円 19">
            <a:extLst>
              <a:ext uri="{FF2B5EF4-FFF2-40B4-BE49-F238E27FC236}">
                <a16:creationId xmlns:a16="http://schemas.microsoft.com/office/drawing/2014/main" id="{670BF124-CE97-498C-B1E7-DDBB36193FC0}"/>
              </a:ext>
            </a:extLst>
          </p:cNvPr>
          <p:cNvSpPr/>
          <p:nvPr/>
        </p:nvSpPr>
        <p:spPr>
          <a:xfrm>
            <a:off x="3554260"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1" name="楕円 20">
            <a:extLst>
              <a:ext uri="{FF2B5EF4-FFF2-40B4-BE49-F238E27FC236}">
                <a16:creationId xmlns:a16="http://schemas.microsoft.com/office/drawing/2014/main" id="{519C84E3-302B-48DB-A099-488A563284B9}"/>
              </a:ext>
            </a:extLst>
          </p:cNvPr>
          <p:cNvSpPr/>
          <p:nvPr/>
        </p:nvSpPr>
        <p:spPr>
          <a:xfrm>
            <a:off x="2532617" y="357856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2" name="楕円 21">
            <a:extLst>
              <a:ext uri="{FF2B5EF4-FFF2-40B4-BE49-F238E27FC236}">
                <a16:creationId xmlns:a16="http://schemas.microsoft.com/office/drawing/2014/main" id="{9A995F2B-698F-4D38-8439-F668662E2CED}"/>
              </a:ext>
            </a:extLst>
          </p:cNvPr>
          <p:cNvSpPr/>
          <p:nvPr/>
        </p:nvSpPr>
        <p:spPr>
          <a:xfrm>
            <a:off x="1465555"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3" name="楕円 22">
            <a:extLst>
              <a:ext uri="{FF2B5EF4-FFF2-40B4-BE49-F238E27FC236}">
                <a16:creationId xmlns:a16="http://schemas.microsoft.com/office/drawing/2014/main" id="{A3068B06-805D-4F18-A463-FE6AA25721FD}"/>
              </a:ext>
            </a:extLst>
          </p:cNvPr>
          <p:cNvSpPr/>
          <p:nvPr/>
        </p:nvSpPr>
        <p:spPr>
          <a:xfrm>
            <a:off x="1999086"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4" name="楕円 23">
            <a:extLst>
              <a:ext uri="{FF2B5EF4-FFF2-40B4-BE49-F238E27FC236}">
                <a16:creationId xmlns:a16="http://schemas.microsoft.com/office/drawing/2014/main" id="{CA48B34F-F282-4FE2-9077-7D09DF8839A3}"/>
              </a:ext>
            </a:extLst>
          </p:cNvPr>
          <p:cNvSpPr/>
          <p:nvPr/>
        </p:nvSpPr>
        <p:spPr>
          <a:xfrm>
            <a:off x="4091368" y="35785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5" name="直線コネクタ 24">
            <a:extLst>
              <a:ext uri="{FF2B5EF4-FFF2-40B4-BE49-F238E27FC236}">
                <a16:creationId xmlns:a16="http://schemas.microsoft.com/office/drawing/2014/main" id="{6302F932-564A-4AFA-BDAF-4006B06BF3D6}"/>
              </a:ext>
            </a:extLst>
          </p:cNvPr>
          <p:cNvCxnSpPr/>
          <p:nvPr/>
        </p:nvCxnSpPr>
        <p:spPr>
          <a:xfrm>
            <a:off x="3722928" y="4882446"/>
            <a:ext cx="53962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4B6D3E2B-DCFD-469B-A107-14AFDF998499}"/>
              </a:ext>
            </a:extLst>
          </p:cNvPr>
          <p:cNvCxnSpPr/>
          <p:nvPr/>
        </p:nvCxnSpPr>
        <p:spPr>
          <a:xfrm flipH="1">
            <a:off x="4262557" y="4341013"/>
            <a:ext cx="539629" cy="58714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4B6A4EC-0178-4173-B20F-96C7950161B1}"/>
              </a:ext>
            </a:extLst>
          </p:cNvPr>
          <p:cNvCxnSpPr/>
          <p:nvPr/>
        </p:nvCxnSpPr>
        <p:spPr>
          <a:xfrm>
            <a:off x="3722928" y="4341013"/>
            <a:ext cx="1079258"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5E87294C-5A80-46EA-9902-C80DFD62900D}"/>
              </a:ext>
            </a:extLst>
          </p:cNvPr>
          <p:cNvSpPr/>
          <p:nvPr/>
        </p:nvSpPr>
        <p:spPr>
          <a:xfrm>
            <a:off x="4622166" y="416570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9" name="楕円 28">
            <a:extLst>
              <a:ext uri="{FF2B5EF4-FFF2-40B4-BE49-F238E27FC236}">
                <a16:creationId xmlns:a16="http://schemas.microsoft.com/office/drawing/2014/main" id="{9A23EBA7-76BF-4FF4-9B92-34C741D8AFF4}"/>
              </a:ext>
            </a:extLst>
          </p:cNvPr>
          <p:cNvSpPr/>
          <p:nvPr/>
        </p:nvSpPr>
        <p:spPr>
          <a:xfrm>
            <a:off x="4095749" y="41734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0" name="楕円 29">
            <a:extLst>
              <a:ext uri="{FF2B5EF4-FFF2-40B4-BE49-F238E27FC236}">
                <a16:creationId xmlns:a16="http://schemas.microsoft.com/office/drawing/2014/main" id="{B6381630-052A-41A8-9BDB-A81A9BB36F3D}"/>
              </a:ext>
            </a:extLst>
          </p:cNvPr>
          <p:cNvSpPr/>
          <p:nvPr/>
        </p:nvSpPr>
        <p:spPr>
          <a:xfrm>
            <a:off x="3547950"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1" name="楕円 30">
            <a:extLst>
              <a:ext uri="{FF2B5EF4-FFF2-40B4-BE49-F238E27FC236}">
                <a16:creationId xmlns:a16="http://schemas.microsoft.com/office/drawing/2014/main" id="{AA2614AF-2FA9-4FA8-A152-B872076E9447}"/>
              </a:ext>
            </a:extLst>
          </p:cNvPr>
          <p:cNvSpPr/>
          <p:nvPr/>
        </p:nvSpPr>
        <p:spPr>
          <a:xfrm>
            <a:off x="3549143"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楕円 31">
            <a:extLst>
              <a:ext uri="{FF2B5EF4-FFF2-40B4-BE49-F238E27FC236}">
                <a16:creationId xmlns:a16="http://schemas.microsoft.com/office/drawing/2014/main" id="{3D276270-F71E-4D4A-85BF-BA5692DFB2CF}"/>
              </a:ext>
            </a:extLst>
          </p:cNvPr>
          <p:cNvSpPr/>
          <p:nvPr/>
        </p:nvSpPr>
        <p:spPr>
          <a:xfrm>
            <a:off x="4091368"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33" name="直線コネクタ 32">
            <a:extLst>
              <a:ext uri="{FF2B5EF4-FFF2-40B4-BE49-F238E27FC236}">
                <a16:creationId xmlns:a16="http://schemas.microsoft.com/office/drawing/2014/main" id="{D7C9198E-69A2-4ACF-BDB0-E1FFDDF44A76}"/>
              </a:ext>
            </a:extLst>
          </p:cNvPr>
          <p:cNvCxnSpPr/>
          <p:nvPr/>
        </p:nvCxnSpPr>
        <p:spPr>
          <a:xfrm>
            <a:off x="2178856" y="4882444"/>
            <a:ext cx="53353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BD19E82-E8BE-4DD5-B3BF-72AF56A247F7}"/>
              </a:ext>
            </a:extLst>
          </p:cNvPr>
          <p:cNvCxnSpPr/>
          <p:nvPr/>
        </p:nvCxnSpPr>
        <p:spPr>
          <a:xfrm>
            <a:off x="1645325" y="4341011"/>
            <a:ext cx="533531" cy="5414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6B28C18-6566-4F59-B728-F7A313CB7AD7}"/>
              </a:ext>
            </a:extLst>
          </p:cNvPr>
          <p:cNvCxnSpPr/>
          <p:nvPr/>
        </p:nvCxnSpPr>
        <p:spPr>
          <a:xfrm>
            <a:off x="1645325" y="4341011"/>
            <a:ext cx="106706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楕円 35">
            <a:extLst>
              <a:ext uri="{FF2B5EF4-FFF2-40B4-BE49-F238E27FC236}">
                <a16:creationId xmlns:a16="http://schemas.microsoft.com/office/drawing/2014/main" id="{7ADFA14A-B6DC-4D65-8521-50F9A8D639ED}"/>
              </a:ext>
            </a:extLst>
          </p:cNvPr>
          <p:cNvSpPr/>
          <p:nvPr/>
        </p:nvSpPr>
        <p:spPr>
          <a:xfrm>
            <a:off x="2532367"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楕円 36">
            <a:extLst>
              <a:ext uri="{FF2B5EF4-FFF2-40B4-BE49-F238E27FC236}">
                <a16:creationId xmlns:a16="http://schemas.microsoft.com/office/drawing/2014/main" id="{38534D37-7ADD-4395-80B3-EC305FAEC913}"/>
              </a:ext>
            </a:extLst>
          </p:cNvPr>
          <p:cNvSpPr/>
          <p:nvPr/>
        </p:nvSpPr>
        <p:spPr>
          <a:xfrm>
            <a:off x="1998836"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8" name="楕円 37">
            <a:extLst>
              <a:ext uri="{FF2B5EF4-FFF2-40B4-BE49-F238E27FC236}">
                <a16:creationId xmlns:a16="http://schemas.microsoft.com/office/drawing/2014/main" id="{C67467EA-376C-4C75-903D-5027CA2ADADC}"/>
              </a:ext>
            </a:extLst>
          </p:cNvPr>
          <p:cNvSpPr/>
          <p:nvPr/>
        </p:nvSpPr>
        <p:spPr>
          <a:xfrm>
            <a:off x="2532367" y="470713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楕円 38">
            <a:extLst>
              <a:ext uri="{FF2B5EF4-FFF2-40B4-BE49-F238E27FC236}">
                <a16:creationId xmlns:a16="http://schemas.microsoft.com/office/drawing/2014/main" id="{891C8445-A035-4F95-9CB7-9E0C3E5F02DE}"/>
              </a:ext>
            </a:extLst>
          </p:cNvPr>
          <p:cNvSpPr/>
          <p:nvPr/>
        </p:nvSpPr>
        <p:spPr>
          <a:xfrm>
            <a:off x="1465305"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0" name="楕円 39">
            <a:extLst>
              <a:ext uri="{FF2B5EF4-FFF2-40B4-BE49-F238E27FC236}">
                <a16:creationId xmlns:a16="http://schemas.microsoft.com/office/drawing/2014/main" id="{AB6DFD29-874C-4E4F-887E-80FA88AB25A9}"/>
              </a:ext>
            </a:extLst>
          </p:cNvPr>
          <p:cNvSpPr/>
          <p:nvPr/>
        </p:nvSpPr>
        <p:spPr>
          <a:xfrm>
            <a:off x="1998836"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正方形/長方形 40">
            <a:extLst>
              <a:ext uri="{FF2B5EF4-FFF2-40B4-BE49-F238E27FC236}">
                <a16:creationId xmlns:a16="http://schemas.microsoft.com/office/drawing/2014/main" id="{4540F939-5FDE-4C61-98B9-425216729835}"/>
              </a:ext>
            </a:extLst>
          </p:cNvPr>
          <p:cNvSpPr/>
          <p:nvPr/>
        </p:nvSpPr>
        <p:spPr>
          <a:xfrm>
            <a:off x="1348448" y="2936712"/>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3B75FA97-10B1-440E-937C-55956ED3D61A}"/>
              </a:ext>
            </a:extLst>
          </p:cNvPr>
          <p:cNvSpPr/>
          <p:nvPr/>
        </p:nvSpPr>
        <p:spPr>
          <a:xfrm>
            <a:off x="3421157" y="2936711"/>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F2A9025A-3548-4D34-B829-26BCE10F07C0}"/>
              </a:ext>
            </a:extLst>
          </p:cNvPr>
          <p:cNvSpPr txBox="1"/>
          <p:nvPr/>
        </p:nvSpPr>
        <p:spPr>
          <a:xfrm>
            <a:off x="545878" y="5223563"/>
            <a:ext cx="2558933" cy="707886"/>
          </a:xfrm>
          <a:prstGeom prst="rect">
            <a:avLst/>
          </a:prstGeom>
          <a:noFill/>
        </p:spPr>
        <p:txBody>
          <a:bodyPr wrap="square" rtlCol="0">
            <a:spAutoFit/>
          </a:bodyPr>
          <a:lstStyle/>
          <a:p>
            <a:r>
              <a:rPr kumimoji="1" lang="ja-JP" altLang="en-US" sz="2000" dirty="0">
                <a:solidFill>
                  <a:srgbClr val="FF0000"/>
                </a:solidFill>
              </a:rPr>
              <a:t>アリスが通信なしで計算できる</a:t>
            </a:r>
          </a:p>
        </p:txBody>
      </p:sp>
      <p:sp>
        <p:nvSpPr>
          <p:cNvPr id="52" name="テキスト ボックス 51">
            <a:extLst>
              <a:ext uri="{FF2B5EF4-FFF2-40B4-BE49-F238E27FC236}">
                <a16:creationId xmlns:a16="http://schemas.microsoft.com/office/drawing/2014/main" id="{C41276EF-7877-41C6-A4AC-4134F361C32C}"/>
              </a:ext>
            </a:extLst>
          </p:cNvPr>
          <p:cNvSpPr txBox="1"/>
          <p:nvPr/>
        </p:nvSpPr>
        <p:spPr>
          <a:xfrm>
            <a:off x="3790584" y="5248568"/>
            <a:ext cx="2383244" cy="707886"/>
          </a:xfrm>
          <a:prstGeom prst="rect">
            <a:avLst/>
          </a:prstGeom>
          <a:noFill/>
        </p:spPr>
        <p:txBody>
          <a:bodyPr wrap="square" rtlCol="0">
            <a:spAutoFit/>
          </a:bodyPr>
          <a:lstStyle/>
          <a:p>
            <a:r>
              <a:rPr kumimoji="1" lang="ja-JP" altLang="en-US" sz="2000" dirty="0">
                <a:solidFill>
                  <a:srgbClr val="00B0F0"/>
                </a:solidFill>
              </a:rPr>
              <a:t>ボブが通信なしで計算できる</a:t>
            </a:r>
          </a:p>
        </p:txBody>
      </p:sp>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1C4DD095-CF48-432C-A135-9BCAB7B66FCE}"/>
                  </a:ext>
                </a:extLst>
              </p:cNvPr>
              <p:cNvSpPr txBox="1"/>
              <p:nvPr/>
            </p:nvSpPr>
            <p:spPr>
              <a:xfrm>
                <a:off x="1218377" y="2449979"/>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53" name="テキスト ボックス 52">
                <a:extLst>
                  <a:ext uri="{FF2B5EF4-FFF2-40B4-BE49-F238E27FC236}">
                    <a16:creationId xmlns:a16="http://schemas.microsoft.com/office/drawing/2014/main" id="{1C4DD095-CF48-432C-A135-9BCAB7B66FCE}"/>
                  </a:ext>
                </a:extLst>
              </p:cNvPr>
              <p:cNvSpPr txBox="1">
                <a:spLocks noRot="1" noChangeAspect="1" noMove="1" noResize="1" noEditPoints="1" noAdjustHandles="1" noChangeArrowheads="1" noChangeShapeType="1" noTextEdit="1"/>
              </p:cNvSpPr>
              <p:nvPr/>
            </p:nvSpPr>
            <p:spPr>
              <a:xfrm>
                <a:off x="1218377" y="2449979"/>
                <a:ext cx="853895"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C430E1EF-1776-486F-93EF-E4FA9DF78A62}"/>
                  </a:ext>
                </a:extLst>
              </p:cNvPr>
              <p:cNvSpPr txBox="1"/>
              <p:nvPr/>
            </p:nvSpPr>
            <p:spPr>
              <a:xfrm>
                <a:off x="4375238" y="2449980"/>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54" name="テキスト ボックス 53">
                <a:extLst>
                  <a:ext uri="{FF2B5EF4-FFF2-40B4-BE49-F238E27FC236}">
                    <a16:creationId xmlns:a16="http://schemas.microsoft.com/office/drawing/2014/main" id="{C430E1EF-1776-486F-93EF-E4FA9DF78A62}"/>
                  </a:ext>
                </a:extLst>
              </p:cNvPr>
              <p:cNvSpPr txBox="1">
                <a:spLocks noRot="1" noChangeAspect="1" noMove="1" noResize="1" noEditPoints="1" noAdjustHandles="1" noChangeArrowheads="1" noChangeShapeType="1" noTextEdit="1"/>
              </p:cNvSpPr>
              <p:nvPr/>
            </p:nvSpPr>
            <p:spPr>
              <a:xfrm>
                <a:off x="4375238" y="2449980"/>
                <a:ext cx="853895" cy="461665"/>
              </a:xfrm>
              <a:prstGeom prst="rect">
                <a:avLst/>
              </a:prstGeom>
              <a:blipFill>
                <a:blip r:embed="rId5"/>
                <a:stretch>
                  <a:fillRect/>
                </a:stretch>
              </a:blipFill>
            </p:spPr>
            <p:txBody>
              <a:bodyPr/>
              <a:lstStyle/>
              <a:p>
                <a:r>
                  <a:rPr lang="ja-JP" altLang="en-US">
                    <a:noFill/>
                  </a:rPr>
                  <a:t> </a:t>
                </a:r>
              </a:p>
            </p:txBody>
          </p:sp>
        </mc:Fallback>
      </mc:AlternateContent>
      <p:pic>
        <p:nvPicPr>
          <p:cNvPr id="46" name="図 45">
            <a:extLst>
              <a:ext uri="{FF2B5EF4-FFF2-40B4-BE49-F238E27FC236}">
                <a16:creationId xmlns:a16="http://schemas.microsoft.com/office/drawing/2014/main" id="{48663DEB-4032-4089-9F74-14D6BF9F2FDB}"/>
              </a:ext>
            </a:extLst>
          </p:cNvPr>
          <p:cNvPicPr>
            <a:picLocks noChangeAspect="1"/>
          </p:cNvPicPr>
          <p:nvPr/>
        </p:nvPicPr>
        <p:blipFill>
          <a:blip r:embed="rId6"/>
          <a:stretch>
            <a:fillRect/>
          </a:stretch>
        </p:blipFill>
        <p:spPr>
          <a:xfrm>
            <a:off x="5165584" y="-1"/>
            <a:ext cx="3982890" cy="2987167"/>
          </a:xfrm>
          <a:prstGeom prst="rect">
            <a:avLst/>
          </a:prstGeom>
        </p:spPr>
      </p:pic>
      <p:sp>
        <p:nvSpPr>
          <p:cNvPr id="56" name="楕円 55">
            <a:extLst>
              <a:ext uri="{FF2B5EF4-FFF2-40B4-BE49-F238E27FC236}">
                <a16:creationId xmlns:a16="http://schemas.microsoft.com/office/drawing/2014/main" id="{EB2F8249-FF8A-4C55-9224-FBCC5467D2AA}"/>
              </a:ext>
            </a:extLst>
          </p:cNvPr>
          <p:cNvSpPr/>
          <p:nvPr/>
        </p:nvSpPr>
        <p:spPr>
          <a:xfrm>
            <a:off x="4622166" y="35785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Tree>
    <p:extLst>
      <p:ext uri="{BB962C8B-B14F-4D97-AF65-F5344CB8AC3E}">
        <p14:creationId xmlns:p14="http://schemas.microsoft.com/office/powerpoint/2010/main" val="3078767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線コネクタ 55">
            <a:extLst>
              <a:ext uri="{FF2B5EF4-FFF2-40B4-BE49-F238E27FC236}">
                <a16:creationId xmlns:a16="http://schemas.microsoft.com/office/drawing/2014/main" id="{363B64C7-0022-4C2F-B37C-0F59C599FC54}"/>
              </a:ext>
            </a:extLst>
          </p:cNvPr>
          <p:cNvCxnSpPr/>
          <p:nvPr/>
        </p:nvCxnSpPr>
        <p:spPr>
          <a:xfrm>
            <a:off x="4262557" y="3753866"/>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47811533-75AA-468F-AE60-249B89603442}"/>
              </a:ext>
            </a:extLst>
          </p:cNvPr>
          <p:cNvCxnSpPr/>
          <p:nvPr/>
        </p:nvCxnSpPr>
        <p:spPr>
          <a:xfrm>
            <a:off x="2712387" y="3799578"/>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F3C591EC-F430-4A90-9AAB-EB770C78DD32}"/>
              </a:ext>
            </a:extLst>
          </p:cNvPr>
          <p:cNvCxnSpPr/>
          <p:nvPr/>
        </p:nvCxnSpPr>
        <p:spPr>
          <a:xfrm>
            <a:off x="2725747" y="4341011"/>
            <a:ext cx="1010541"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8E5B10C-55C7-4F6A-B818-02B8F2E9C173}"/>
              </a:ext>
            </a:extLst>
          </p:cNvPr>
          <p:cNvCxnSpPr/>
          <p:nvPr/>
        </p:nvCxnSpPr>
        <p:spPr>
          <a:xfrm>
            <a:off x="2725747" y="4882444"/>
            <a:ext cx="1010541"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36F2FAE-6D88-4137-B0C1-5A11BE592822}"/>
              </a:ext>
            </a:extLst>
          </p:cNvPr>
          <p:cNvCxnSpPr/>
          <p:nvPr/>
        </p:nvCxnSpPr>
        <p:spPr>
          <a:xfrm>
            <a:off x="2725747" y="3753868"/>
            <a:ext cx="1010541"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74F52F6-1CAD-40CF-AE03-470BC5C2764B}"/>
              </a:ext>
            </a:extLst>
          </p:cNvPr>
          <p:cNvCxnSpPr/>
          <p:nvPr/>
        </p:nvCxnSpPr>
        <p:spPr>
          <a:xfrm>
            <a:off x="2725747" y="3212435"/>
            <a:ext cx="1010541"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a:xfrm>
                <a:off x="179513" y="1124744"/>
                <a:ext cx="8784976" cy="850812"/>
              </a:xfrm>
            </p:spPr>
            <p:txBody>
              <a:bodyPr/>
              <a:lstStyle/>
              <a:p>
                <a:r>
                  <a:rPr lang="ja-JP" altLang="en-US" dirty="0"/>
                  <a:t>アリスとボブは特性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a:t>
                </a:r>
                <a:br>
                  <a:rPr lang="en-US" altLang="ja-JP" dirty="0"/>
                </a:br>
                <a:r>
                  <a:rPr lang="ja-JP" altLang="en-US" dirty="0"/>
                  <a:t>下界グラフ</a:t>
                </a:r>
                <a14:m>
                  <m:oMath xmlns:m="http://schemas.openxmlformats.org/officeDocument/2006/math">
                    <m:r>
                      <a:rPr lang="en-US" altLang="ja-JP" b="0" i="1" smtClean="0">
                        <a:latin typeface="Cambria Math" panose="02040503050406030204" pitchFamily="18" charset="0"/>
                      </a:rPr>
                      <m:t>𝐺</m:t>
                    </m:r>
                  </m:oMath>
                </a14:m>
                <a:r>
                  <a:rPr lang="ja-JP" altLang="en-US" dirty="0"/>
                  <a:t>上での実行をシミュレートする</a:t>
                </a:r>
                <a:br>
                  <a:rPr lang="en-US" altLang="ja-JP" dirty="0"/>
                </a:b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xfrm>
                <a:off x="179513" y="1124744"/>
                <a:ext cx="8784976" cy="850812"/>
              </a:xfrm>
              <a:blipFill>
                <a:blip r:embed="rId3"/>
                <a:stretch>
                  <a:fillRect l="-139" t="-4317" b="-1510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7D220995-F657-4046-9557-53FE8069A872}"/>
              </a:ext>
            </a:extLst>
          </p:cNvPr>
          <p:cNvCxnSpPr/>
          <p:nvPr/>
        </p:nvCxnSpPr>
        <p:spPr>
          <a:xfrm>
            <a:off x="2712387" y="3212435"/>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1D7FCC5C-2293-4FA5-8C62-96632700E9CF}"/>
              </a:ext>
            </a:extLst>
          </p:cNvPr>
          <p:cNvCxnSpPr/>
          <p:nvPr/>
        </p:nvCxnSpPr>
        <p:spPr>
          <a:xfrm>
            <a:off x="3736288" y="3753866"/>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E68F6C1-FFD0-4B41-AC0E-3B0DE7C4B33A}"/>
              </a:ext>
            </a:extLst>
          </p:cNvPr>
          <p:cNvCxnSpPr/>
          <p:nvPr/>
        </p:nvCxnSpPr>
        <p:spPr>
          <a:xfrm flipH="1">
            <a:off x="4268867" y="3212435"/>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B9F7B330-A59F-4034-82BE-6BAD5EC2CFC6}"/>
              </a:ext>
            </a:extLst>
          </p:cNvPr>
          <p:cNvCxnSpPr/>
          <p:nvPr/>
        </p:nvCxnSpPr>
        <p:spPr>
          <a:xfrm>
            <a:off x="4262557" y="321243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79BA05C-1ED2-423B-9868-271B6D5F7787}"/>
              </a:ext>
            </a:extLst>
          </p:cNvPr>
          <p:cNvCxnSpPr/>
          <p:nvPr/>
        </p:nvCxnSpPr>
        <p:spPr>
          <a:xfrm>
            <a:off x="2712387" y="4341011"/>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27974F0-F007-4311-93B3-38564C912FF4}"/>
              </a:ext>
            </a:extLst>
          </p:cNvPr>
          <p:cNvCxnSpPr/>
          <p:nvPr/>
        </p:nvCxnSpPr>
        <p:spPr>
          <a:xfrm>
            <a:off x="2178856" y="3753868"/>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24E1FC5-01F2-4A7D-BEBD-E85544159671}"/>
              </a:ext>
            </a:extLst>
          </p:cNvPr>
          <p:cNvCxnSpPr/>
          <p:nvPr/>
        </p:nvCxnSpPr>
        <p:spPr>
          <a:xfrm>
            <a:off x="2179106" y="375386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0CF3DB6-191C-4C20-A08B-D2CD35550CF0}"/>
              </a:ext>
            </a:extLst>
          </p:cNvPr>
          <p:cNvCxnSpPr/>
          <p:nvPr/>
        </p:nvCxnSpPr>
        <p:spPr>
          <a:xfrm>
            <a:off x="3729238" y="3753868"/>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4B6597F-92F3-4563-95AD-B870837DC7D0}"/>
              </a:ext>
            </a:extLst>
          </p:cNvPr>
          <p:cNvCxnSpPr/>
          <p:nvPr/>
        </p:nvCxnSpPr>
        <p:spPr>
          <a:xfrm>
            <a:off x="1645575" y="321243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82A6F731-CF98-4AB9-B922-7541EF25DF92}"/>
              </a:ext>
            </a:extLst>
          </p:cNvPr>
          <p:cNvCxnSpPr/>
          <p:nvPr/>
        </p:nvCxnSpPr>
        <p:spPr>
          <a:xfrm>
            <a:off x="3729238" y="3212435"/>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77BF11C-507C-4200-BB4E-48A43870CB28}"/>
              </a:ext>
            </a:extLst>
          </p:cNvPr>
          <p:cNvCxnSpPr/>
          <p:nvPr/>
        </p:nvCxnSpPr>
        <p:spPr>
          <a:xfrm>
            <a:off x="1645575" y="321243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D794734B-3BE5-470C-AB6B-6340D436CDF6}"/>
              </a:ext>
            </a:extLst>
          </p:cNvPr>
          <p:cNvSpPr/>
          <p:nvPr/>
        </p:nvSpPr>
        <p:spPr>
          <a:xfrm>
            <a:off x="2532617"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楕円 15">
            <a:extLst>
              <a:ext uri="{FF2B5EF4-FFF2-40B4-BE49-F238E27FC236}">
                <a16:creationId xmlns:a16="http://schemas.microsoft.com/office/drawing/2014/main" id="{C16CDCDD-D540-496E-943A-B04D2C98BBBB}"/>
              </a:ext>
            </a:extLst>
          </p:cNvPr>
          <p:cNvSpPr/>
          <p:nvPr/>
        </p:nvSpPr>
        <p:spPr>
          <a:xfrm>
            <a:off x="4628476" y="303712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楕円 16">
            <a:extLst>
              <a:ext uri="{FF2B5EF4-FFF2-40B4-BE49-F238E27FC236}">
                <a16:creationId xmlns:a16="http://schemas.microsoft.com/office/drawing/2014/main" id="{E2203C7D-C89F-4B28-8E99-2E14A21D7347}"/>
              </a:ext>
            </a:extLst>
          </p:cNvPr>
          <p:cNvSpPr/>
          <p:nvPr/>
        </p:nvSpPr>
        <p:spPr>
          <a:xfrm>
            <a:off x="4091368"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楕円 17">
            <a:extLst>
              <a:ext uri="{FF2B5EF4-FFF2-40B4-BE49-F238E27FC236}">
                <a16:creationId xmlns:a16="http://schemas.microsoft.com/office/drawing/2014/main" id="{0E843A49-D066-47BF-A623-EAECDF11CA5A}"/>
              </a:ext>
            </a:extLst>
          </p:cNvPr>
          <p:cNvSpPr/>
          <p:nvPr/>
        </p:nvSpPr>
        <p:spPr>
          <a:xfrm>
            <a:off x="1999086" y="35785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9" name="楕円 18">
            <a:extLst>
              <a:ext uri="{FF2B5EF4-FFF2-40B4-BE49-F238E27FC236}">
                <a16:creationId xmlns:a16="http://schemas.microsoft.com/office/drawing/2014/main" id="{48ACE430-D621-4622-BED4-EF4E2A69C03F}"/>
              </a:ext>
            </a:extLst>
          </p:cNvPr>
          <p:cNvSpPr/>
          <p:nvPr/>
        </p:nvSpPr>
        <p:spPr>
          <a:xfrm>
            <a:off x="3554239" y="357855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楕円 19">
            <a:extLst>
              <a:ext uri="{FF2B5EF4-FFF2-40B4-BE49-F238E27FC236}">
                <a16:creationId xmlns:a16="http://schemas.microsoft.com/office/drawing/2014/main" id="{670BF124-CE97-498C-B1E7-DDBB36193FC0}"/>
              </a:ext>
            </a:extLst>
          </p:cNvPr>
          <p:cNvSpPr/>
          <p:nvPr/>
        </p:nvSpPr>
        <p:spPr>
          <a:xfrm>
            <a:off x="3554260"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1" name="楕円 20">
            <a:extLst>
              <a:ext uri="{FF2B5EF4-FFF2-40B4-BE49-F238E27FC236}">
                <a16:creationId xmlns:a16="http://schemas.microsoft.com/office/drawing/2014/main" id="{519C84E3-302B-48DB-A099-488A563284B9}"/>
              </a:ext>
            </a:extLst>
          </p:cNvPr>
          <p:cNvSpPr/>
          <p:nvPr/>
        </p:nvSpPr>
        <p:spPr>
          <a:xfrm>
            <a:off x="2532617" y="357856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2" name="楕円 21">
            <a:extLst>
              <a:ext uri="{FF2B5EF4-FFF2-40B4-BE49-F238E27FC236}">
                <a16:creationId xmlns:a16="http://schemas.microsoft.com/office/drawing/2014/main" id="{9A995F2B-698F-4D38-8439-F668662E2CED}"/>
              </a:ext>
            </a:extLst>
          </p:cNvPr>
          <p:cNvSpPr/>
          <p:nvPr/>
        </p:nvSpPr>
        <p:spPr>
          <a:xfrm>
            <a:off x="1465555"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3" name="楕円 22">
            <a:extLst>
              <a:ext uri="{FF2B5EF4-FFF2-40B4-BE49-F238E27FC236}">
                <a16:creationId xmlns:a16="http://schemas.microsoft.com/office/drawing/2014/main" id="{A3068B06-805D-4F18-A463-FE6AA25721FD}"/>
              </a:ext>
            </a:extLst>
          </p:cNvPr>
          <p:cNvSpPr/>
          <p:nvPr/>
        </p:nvSpPr>
        <p:spPr>
          <a:xfrm>
            <a:off x="1999086"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4" name="楕円 23">
            <a:extLst>
              <a:ext uri="{FF2B5EF4-FFF2-40B4-BE49-F238E27FC236}">
                <a16:creationId xmlns:a16="http://schemas.microsoft.com/office/drawing/2014/main" id="{CA48B34F-F282-4FE2-9077-7D09DF8839A3}"/>
              </a:ext>
            </a:extLst>
          </p:cNvPr>
          <p:cNvSpPr/>
          <p:nvPr/>
        </p:nvSpPr>
        <p:spPr>
          <a:xfrm>
            <a:off x="4091368" y="35785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5" name="直線コネクタ 24">
            <a:extLst>
              <a:ext uri="{FF2B5EF4-FFF2-40B4-BE49-F238E27FC236}">
                <a16:creationId xmlns:a16="http://schemas.microsoft.com/office/drawing/2014/main" id="{6302F932-564A-4AFA-BDAF-4006B06BF3D6}"/>
              </a:ext>
            </a:extLst>
          </p:cNvPr>
          <p:cNvCxnSpPr/>
          <p:nvPr/>
        </p:nvCxnSpPr>
        <p:spPr>
          <a:xfrm>
            <a:off x="3722928" y="4882446"/>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4B6D3E2B-DCFD-469B-A107-14AFDF998499}"/>
              </a:ext>
            </a:extLst>
          </p:cNvPr>
          <p:cNvCxnSpPr/>
          <p:nvPr/>
        </p:nvCxnSpPr>
        <p:spPr>
          <a:xfrm flipH="1">
            <a:off x="4262557" y="4341013"/>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4B6A4EC-0178-4173-B20F-96C7950161B1}"/>
              </a:ext>
            </a:extLst>
          </p:cNvPr>
          <p:cNvCxnSpPr/>
          <p:nvPr/>
        </p:nvCxnSpPr>
        <p:spPr>
          <a:xfrm>
            <a:off x="3722928" y="4341013"/>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5E87294C-5A80-46EA-9902-C80DFD62900D}"/>
              </a:ext>
            </a:extLst>
          </p:cNvPr>
          <p:cNvSpPr/>
          <p:nvPr/>
        </p:nvSpPr>
        <p:spPr>
          <a:xfrm>
            <a:off x="4622166" y="416570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9" name="楕円 28">
            <a:extLst>
              <a:ext uri="{FF2B5EF4-FFF2-40B4-BE49-F238E27FC236}">
                <a16:creationId xmlns:a16="http://schemas.microsoft.com/office/drawing/2014/main" id="{9A23EBA7-76BF-4FF4-9B92-34C741D8AFF4}"/>
              </a:ext>
            </a:extLst>
          </p:cNvPr>
          <p:cNvSpPr/>
          <p:nvPr/>
        </p:nvSpPr>
        <p:spPr>
          <a:xfrm>
            <a:off x="4095749" y="41734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0" name="楕円 29">
            <a:extLst>
              <a:ext uri="{FF2B5EF4-FFF2-40B4-BE49-F238E27FC236}">
                <a16:creationId xmlns:a16="http://schemas.microsoft.com/office/drawing/2014/main" id="{B6381630-052A-41A8-9BDB-A81A9BB36F3D}"/>
              </a:ext>
            </a:extLst>
          </p:cNvPr>
          <p:cNvSpPr/>
          <p:nvPr/>
        </p:nvSpPr>
        <p:spPr>
          <a:xfrm>
            <a:off x="3547950"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1" name="楕円 30">
            <a:extLst>
              <a:ext uri="{FF2B5EF4-FFF2-40B4-BE49-F238E27FC236}">
                <a16:creationId xmlns:a16="http://schemas.microsoft.com/office/drawing/2014/main" id="{AA2614AF-2FA9-4FA8-A152-B872076E9447}"/>
              </a:ext>
            </a:extLst>
          </p:cNvPr>
          <p:cNvSpPr/>
          <p:nvPr/>
        </p:nvSpPr>
        <p:spPr>
          <a:xfrm>
            <a:off x="3549143"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楕円 31">
            <a:extLst>
              <a:ext uri="{FF2B5EF4-FFF2-40B4-BE49-F238E27FC236}">
                <a16:creationId xmlns:a16="http://schemas.microsoft.com/office/drawing/2014/main" id="{3D276270-F71E-4D4A-85BF-BA5692DFB2CF}"/>
              </a:ext>
            </a:extLst>
          </p:cNvPr>
          <p:cNvSpPr/>
          <p:nvPr/>
        </p:nvSpPr>
        <p:spPr>
          <a:xfrm>
            <a:off x="4091368"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33" name="直線コネクタ 32">
            <a:extLst>
              <a:ext uri="{FF2B5EF4-FFF2-40B4-BE49-F238E27FC236}">
                <a16:creationId xmlns:a16="http://schemas.microsoft.com/office/drawing/2014/main" id="{D7C9198E-69A2-4ACF-BDB0-E1FFDDF44A76}"/>
              </a:ext>
            </a:extLst>
          </p:cNvPr>
          <p:cNvCxnSpPr/>
          <p:nvPr/>
        </p:nvCxnSpPr>
        <p:spPr>
          <a:xfrm>
            <a:off x="2178856" y="4882444"/>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BD19E82-E8BE-4DD5-B3BF-72AF56A247F7}"/>
              </a:ext>
            </a:extLst>
          </p:cNvPr>
          <p:cNvCxnSpPr/>
          <p:nvPr/>
        </p:nvCxnSpPr>
        <p:spPr>
          <a:xfrm>
            <a:off x="1645325" y="4341011"/>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6B28C18-6566-4F59-B728-F7A313CB7AD7}"/>
              </a:ext>
            </a:extLst>
          </p:cNvPr>
          <p:cNvCxnSpPr/>
          <p:nvPr/>
        </p:nvCxnSpPr>
        <p:spPr>
          <a:xfrm>
            <a:off x="1645325" y="4341011"/>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楕円 35">
            <a:extLst>
              <a:ext uri="{FF2B5EF4-FFF2-40B4-BE49-F238E27FC236}">
                <a16:creationId xmlns:a16="http://schemas.microsoft.com/office/drawing/2014/main" id="{7ADFA14A-B6DC-4D65-8521-50F9A8D639ED}"/>
              </a:ext>
            </a:extLst>
          </p:cNvPr>
          <p:cNvSpPr/>
          <p:nvPr/>
        </p:nvSpPr>
        <p:spPr>
          <a:xfrm>
            <a:off x="2532367"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楕円 36">
            <a:extLst>
              <a:ext uri="{FF2B5EF4-FFF2-40B4-BE49-F238E27FC236}">
                <a16:creationId xmlns:a16="http://schemas.microsoft.com/office/drawing/2014/main" id="{38534D37-7ADD-4395-80B3-EC305FAEC913}"/>
              </a:ext>
            </a:extLst>
          </p:cNvPr>
          <p:cNvSpPr/>
          <p:nvPr/>
        </p:nvSpPr>
        <p:spPr>
          <a:xfrm>
            <a:off x="1998836"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8" name="楕円 37">
            <a:extLst>
              <a:ext uri="{FF2B5EF4-FFF2-40B4-BE49-F238E27FC236}">
                <a16:creationId xmlns:a16="http://schemas.microsoft.com/office/drawing/2014/main" id="{C67467EA-376C-4C75-903D-5027CA2ADADC}"/>
              </a:ext>
            </a:extLst>
          </p:cNvPr>
          <p:cNvSpPr/>
          <p:nvPr/>
        </p:nvSpPr>
        <p:spPr>
          <a:xfrm>
            <a:off x="2532367" y="470713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楕円 38">
            <a:extLst>
              <a:ext uri="{FF2B5EF4-FFF2-40B4-BE49-F238E27FC236}">
                <a16:creationId xmlns:a16="http://schemas.microsoft.com/office/drawing/2014/main" id="{891C8445-A035-4F95-9CB7-9E0C3E5F02DE}"/>
              </a:ext>
            </a:extLst>
          </p:cNvPr>
          <p:cNvSpPr/>
          <p:nvPr/>
        </p:nvSpPr>
        <p:spPr>
          <a:xfrm>
            <a:off x="1465305"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0" name="楕円 39">
            <a:extLst>
              <a:ext uri="{FF2B5EF4-FFF2-40B4-BE49-F238E27FC236}">
                <a16:creationId xmlns:a16="http://schemas.microsoft.com/office/drawing/2014/main" id="{AB6DFD29-874C-4E4F-887E-80FA88AB25A9}"/>
              </a:ext>
            </a:extLst>
          </p:cNvPr>
          <p:cNvSpPr/>
          <p:nvPr/>
        </p:nvSpPr>
        <p:spPr>
          <a:xfrm>
            <a:off x="1998836"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正方形/長方形 40">
            <a:extLst>
              <a:ext uri="{FF2B5EF4-FFF2-40B4-BE49-F238E27FC236}">
                <a16:creationId xmlns:a16="http://schemas.microsoft.com/office/drawing/2014/main" id="{4540F939-5FDE-4C61-98B9-425216729835}"/>
              </a:ext>
            </a:extLst>
          </p:cNvPr>
          <p:cNvSpPr/>
          <p:nvPr/>
        </p:nvSpPr>
        <p:spPr>
          <a:xfrm>
            <a:off x="1348448" y="2936712"/>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3B75FA97-10B1-440E-937C-55956ED3D61A}"/>
              </a:ext>
            </a:extLst>
          </p:cNvPr>
          <p:cNvSpPr/>
          <p:nvPr/>
        </p:nvSpPr>
        <p:spPr>
          <a:xfrm>
            <a:off x="3421157" y="2936711"/>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F2A9025A-3548-4D34-B829-26BCE10F07C0}"/>
                  </a:ext>
                </a:extLst>
              </p:cNvPr>
              <p:cNvSpPr txBox="1"/>
              <p:nvPr/>
            </p:nvSpPr>
            <p:spPr>
              <a:xfrm>
                <a:off x="387722" y="5316856"/>
                <a:ext cx="5686611" cy="1323439"/>
              </a:xfrm>
              <a:prstGeom prst="rect">
                <a:avLst/>
              </a:prstGeom>
              <a:noFill/>
            </p:spPr>
            <p:txBody>
              <a:bodyPr wrap="square" rtlCol="0">
                <a:spAutoFit/>
              </a:bodyPr>
              <a:lstStyle/>
              <a:p>
                <a:r>
                  <a:rPr lang="ja-JP" altLang="en-US" sz="2000" dirty="0"/>
                  <a:t>カット辺</a:t>
                </a:r>
                <a14:m>
                  <m:oMath xmlns:m="http://schemas.openxmlformats.org/officeDocument/2006/math">
                    <m:r>
                      <m:rPr>
                        <m:nor/>
                      </m:rPr>
                      <a:rPr lang="en-US" altLang="ja-JP" sz="2000">
                        <a:latin typeface="Cambria Math" panose="02040503050406030204" pitchFamily="18" charset="0"/>
                      </a:rPr>
                      <m:t>Cut</m:t>
                    </m:r>
                  </m:oMath>
                </a14:m>
                <a:r>
                  <a:rPr lang="ja-JP" altLang="en-US" sz="2000" dirty="0"/>
                  <a:t>を通じて送信されるメッセージを</a:t>
                </a:r>
                <a:br>
                  <a:rPr lang="en-US" altLang="ja-JP" sz="2000" dirty="0"/>
                </a:br>
                <a:r>
                  <a:rPr lang="ja-JP" altLang="en-US" sz="2000" dirty="0"/>
                  <a:t>互いに受信できればグラフ全体に対して</a:t>
                </a:r>
                <a:br>
                  <a:rPr lang="en-US" altLang="ja-JP" sz="2000" dirty="0"/>
                </a:br>
                <a:r>
                  <a:rPr lang="ja-JP" altLang="en-US" sz="2000" dirty="0"/>
                  <a:t>アルゴリズムを手分けしてシミュレートできる</a:t>
                </a:r>
                <a:endParaRPr lang="en-US" altLang="ja-JP" sz="2000" dirty="0"/>
              </a:p>
              <a:p>
                <a:endParaRPr kumimoji="1" lang="ja-JP" altLang="en-US" sz="2000" dirty="0"/>
              </a:p>
            </p:txBody>
          </p:sp>
        </mc:Choice>
        <mc:Fallback xmlns="">
          <p:sp>
            <p:nvSpPr>
              <p:cNvPr id="45" name="テキスト ボックス 44">
                <a:extLst>
                  <a:ext uri="{FF2B5EF4-FFF2-40B4-BE49-F238E27FC236}">
                    <a16:creationId xmlns:a16="http://schemas.microsoft.com/office/drawing/2014/main" id="{F2A9025A-3548-4D34-B829-26BCE10F07C0}"/>
                  </a:ext>
                </a:extLst>
              </p:cNvPr>
              <p:cNvSpPr txBox="1">
                <a:spLocks noRot="1" noChangeAspect="1" noMove="1" noResize="1" noEditPoints="1" noAdjustHandles="1" noChangeArrowheads="1" noChangeShapeType="1" noTextEdit="1"/>
              </p:cNvSpPr>
              <p:nvPr/>
            </p:nvSpPr>
            <p:spPr>
              <a:xfrm>
                <a:off x="387722" y="5316856"/>
                <a:ext cx="5686611" cy="1323439"/>
              </a:xfrm>
              <a:prstGeom prst="rect">
                <a:avLst/>
              </a:prstGeom>
              <a:blipFill>
                <a:blip r:embed="rId4"/>
                <a:stretch>
                  <a:fillRect l="-1180" t="-23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C599CD5F-1CDE-4F7C-B959-F3DB3293DCF0}"/>
                  </a:ext>
                </a:extLst>
              </p:cNvPr>
              <p:cNvSpPr txBox="1"/>
              <p:nvPr/>
            </p:nvSpPr>
            <p:spPr>
              <a:xfrm>
                <a:off x="4375238" y="2449980"/>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52" name="テキスト ボックス 51">
                <a:extLst>
                  <a:ext uri="{FF2B5EF4-FFF2-40B4-BE49-F238E27FC236}">
                    <a16:creationId xmlns:a16="http://schemas.microsoft.com/office/drawing/2014/main" id="{C599CD5F-1CDE-4F7C-B959-F3DB3293DCF0}"/>
                  </a:ext>
                </a:extLst>
              </p:cNvPr>
              <p:cNvSpPr txBox="1">
                <a:spLocks noRot="1" noChangeAspect="1" noMove="1" noResize="1" noEditPoints="1" noAdjustHandles="1" noChangeArrowheads="1" noChangeShapeType="1" noTextEdit="1"/>
              </p:cNvSpPr>
              <p:nvPr/>
            </p:nvSpPr>
            <p:spPr>
              <a:xfrm>
                <a:off x="4375238" y="2449980"/>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54CCD0A2-6A53-48F7-B029-BCE82857E15C}"/>
                  </a:ext>
                </a:extLst>
              </p:cNvPr>
              <p:cNvSpPr txBox="1"/>
              <p:nvPr/>
            </p:nvSpPr>
            <p:spPr>
              <a:xfrm>
                <a:off x="1218377" y="2449979"/>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53" name="テキスト ボックス 52">
                <a:extLst>
                  <a:ext uri="{FF2B5EF4-FFF2-40B4-BE49-F238E27FC236}">
                    <a16:creationId xmlns:a16="http://schemas.microsoft.com/office/drawing/2014/main" id="{54CCD0A2-6A53-48F7-B029-BCE82857E15C}"/>
                  </a:ext>
                </a:extLst>
              </p:cNvPr>
              <p:cNvSpPr txBox="1">
                <a:spLocks noRot="1" noChangeAspect="1" noMove="1" noResize="1" noEditPoints="1" noAdjustHandles="1" noChangeArrowheads="1" noChangeShapeType="1" noTextEdit="1"/>
              </p:cNvSpPr>
              <p:nvPr/>
            </p:nvSpPr>
            <p:spPr>
              <a:xfrm>
                <a:off x="1218377" y="2449979"/>
                <a:ext cx="853895" cy="461665"/>
              </a:xfrm>
              <a:prstGeom prst="rect">
                <a:avLst/>
              </a:prstGeom>
              <a:blipFill>
                <a:blip r:embed="rId6"/>
                <a:stretch>
                  <a:fillRect/>
                </a:stretch>
              </a:blipFill>
            </p:spPr>
            <p:txBody>
              <a:bodyPr/>
              <a:lstStyle/>
              <a:p>
                <a:r>
                  <a:rPr lang="ja-JP" altLang="en-US">
                    <a:noFill/>
                  </a:rPr>
                  <a:t> </a:t>
                </a:r>
              </a:p>
            </p:txBody>
          </p:sp>
        </mc:Fallback>
      </mc:AlternateContent>
      <p:pic>
        <p:nvPicPr>
          <p:cNvPr id="46" name="図 45">
            <a:extLst>
              <a:ext uri="{FF2B5EF4-FFF2-40B4-BE49-F238E27FC236}">
                <a16:creationId xmlns:a16="http://schemas.microsoft.com/office/drawing/2014/main" id="{383EF8B0-7443-4E15-9360-0FDA20B76FC6}"/>
              </a:ext>
            </a:extLst>
          </p:cNvPr>
          <p:cNvPicPr>
            <a:picLocks noChangeAspect="1"/>
          </p:cNvPicPr>
          <p:nvPr/>
        </p:nvPicPr>
        <p:blipFill>
          <a:blip r:embed="rId7"/>
          <a:stretch>
            <a:fillRect/>
          </a:stretch>
        </p:blipFill>
        <p:spPr>
          <a:xfrm>
            <a:off x="5160721" y="0"/>
            <a:ext cx="3988548" cy="2991411"/>
          </a:xfrm>
          <a:prstGeom prst="rect">
            <a:avLst/>
          </a:prstGeom>
        </p:spPr>
      </p:pic>
      <p:sp>
        <p:nvSpPr>
          <p:cNvPr id="55" name="楕円 54">
            <a:extLst>
              <a:ext uri="{FF2B5EF4-FFF2-40B4-BE49-F238E27FC236}">
                <a16:creationId xmlns:a16="http://schemas.microsoft.com/office/drawing/2014/main" id="{240135CF-DB30-4EDE-B905-3BDFCEC5B5EE}"/>
              </a:ext>
            </a:extLst>
          </p:cNvPr>
          <p:cNvSpPr/>
          <p:nvPr/>
        </p:nvSpPr>
        <p:spPr>
          <a:xfrm>
            <a:off x="4622166" y="35785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Tree>
    <p:extLst>
      <p:ext uri="{BB962C8B-B14F-4D97-AF65-F5344CB8AC3E}">
        <p14:creationId xmlns:p14="http://schemas.microsoft.com/office/powerpoint/2010/main" val="911810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帰着の流れ</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sz="quarter" idx="1"/>
              </p:nvPr>
            </p:nvSpPr>
            <p:spPr/>
            <p:txBody>
              <a:bodyPr/>
              <a:lstStyle/>
              <a:p>
                <a:r>
                  <a:rPr lang="ja-JP" altLang="en-US" dirty="0"/>
                  <a:t>下界グラフ</a:t>
                </a:r>
                <a14:m>
                  <m:oMath xmlns:m="http://schemas.openxmlformats.org/officeDocument/2006/math">
                    <m:r>
                      <a:rPr lang="en-US" altLang="ja-JP" b="0" i="1" smtClean="0">
                        <a:latin typeface="Cambria Math" panose="02040503050406030204" pitchFamily="18" charset="0"/>
                      </a:rPr>
                      <m:t>𝐺</m:t>
                    </m:r>
                  </m:oMath>
                </a14:m>
                <a:r>
                  <a:rPr lang="ja-JP" altLang="en-US" dirty="0"/>
                  <a:t>上でのアルゴリズム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のシミュレートにより</a:t>
                </a:r>
                <a:br>
                  <a:rPr lang="en-US" altLang="ja-JP" dirty="0"/>
                </a:br>
                <a:r>
                  <a:rPr lang="ja-JP" altLang="en-US" dirty="0"/>
                  <a:t>特性</a:t>
                </a:r>
                <a14:m>
                  <m:oMath xmlns:m="http://schemas.openxmlformats.org/officeDocument/2006/math">
                    <m:r>
                      <a:rPr lang="en-US" altLang="ja-JP" b="0" i="1" smtClean="0">
                        <a:latin typeface="Cambria Math" panose="02040503050406030204" pitchFamily="18" charset="0"/>
                      </a:rPr>
                      <m:t>𝑃</m:t>
                    </m:r>
                  </m:oMath>
                </a14:m>
                <a:r>
                  <a:rPr lang="ja-JP" altLang="en-US" dirty="0"/>
                  <a:t>の判定ができる</a:t>
                </a:r>
                <a:endParaRPr lang="en-US" altLang="ja-JP" dirty="0"/>
              </a:p>
              <a:p>
                <a:pPr lvl="1"/>
                <a:r>
                  <a:rPr lang="ja-JP" altLang="en-US" dirty="0"/>
                  <a:t>その結果から交叉判定問題が解ける</a:t>
                </a:r>
                <a:br>
                  <a:rPr lang="en-US" altLang="ja-JP" dirty="0"/>
                </a:br>
                <a:r>
                  <a:rPr lang="ja-JP" altLang="en-US" dirty="0"/>
                  <a:t>→「特性</a:t>
                </a:r>
                <a14:m>
                  <m:oMath xmlns:m="http://schemas.openxmlformats.org/officeDocument/2006/math">
                    <m:r>
                      <a:rPr lang="en-US" altLang="ja-JP" b="0" i="1" smtClean="0">
                        <a:latin typeface="Cambria Math" panose="02040503050406030204" pitchFamily="18" charset="0"/>
                      </a:rPr>
                      <m:t>𝑃</m:t>
                    </m:r>
                  </m:oMath>
                </a14:m>
                <a:r>
                  <a:rPr lang="ja-JP" altLang="en-US" dirty="0"/>
                  <a:t>を持つ」と判定されれば</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ea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とわかるため</a:t>
                </a:r>
                <a:endParaRPr lang="en-US" altLang="ja-JP" dirty="0"/>
              </a:p>
              <a:p>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のシミュレートに</a:t>
                </a:r>
                <a14:m>
                  <m:oMath xmlns:m="http://schemas.openxmlformats.org/officeDocument/2006/math">
                    <m:r>
                      <a:rPr lang="en-US" altLang="ja-JP" b="0" i="1" dirty="0" smtClean="0">
                        <a:latin typeface="Cambria Math" panose="02040503050406030204" pitchFamily="18" charset="0"/>
                      </a:rPr>
                      <m:t>𝑟</m:t>
                    </m:r>
                  </m:oMath>
                </a14:m>
                <a:r>
                  <a:rPr lang="ja-JP" altLang="en-US" dirty="0"/>
                  <a:t>ラウンド必要すると</a:t>
                </a:r>
                <a:br>
                  <a:rPr lang="en-US" altLang="ja-JP" dirty="0"/>
                </a:br>
                <a:r>
                  <a:rPr lang="ja-JP" altLang="en-US" dirty="0"/>
                  <a:t>通信量は高々</a:t>
                </a:r>
                <a14:m>
                  <m:oMath xmlns:m="http://schemas.openxmlformats.org/officeDocument/2006/math">
                    <m:r>
                      <a:rPr lang="en-US" altLang="ja-JP" i="1">
                        <a:latin typeface="Cambria Math" panose="02040503050406030204" pitchFamily="18" charset="0"/>
                      </a:rPr>
                      <m:t>𝑂</m:t>
                    </m:r>
                    <m:r>
                      <a:rPr lang="en-US" altLang="ja-JP" i="1">
                        <a:latin typeface="Cambria Math" panose="02040503050406030204" pitchFamily="18" charset="0"/>
                      </a:rPr>
                      <m:t>(</m:t>
                    </m:r>
                    <m:r>
                      <a:rPr lang="en-US" altLang="ja-JP" i="1">
                        <a:latin typeface="Cambria Math" panose="02040503050406030204" pitchFamily="18" charset="0"/>
                      </a:rPr>
                      <m:t>𝑟</m:t>
                    </m:r>
                    <m:r>
                      <a:rPr lang="en-US" altLang="ja-JP" i="1">
                        <a:latin typeface="Cambria Math" panose="02040503050406030204" pitchFamily="18" charset="0"/>
                        <a:ea typeface="Cambria Math" panose="02040503050406030204" pitchFamily="18" charset="0"/>
                      </a:rPr>
                      <m:t>∙|</m:t>
                    </m:r>
                    <m:r>
                      <m:rPr>
                        <m:nor/>
                      </m:rPr>
                      <a:rPr lang="en-US" altLang="ja-JP">
                        <a:latin typeface="Cambria Math" panose="02040503050406030204" pitchFamily="18" charset="0"/>
                        <a:ea typeface="Cambria Math" panose="02040503050406030204" pitchFamily="18" charset="0"/>
                      </a:rPr>
                      <m:t>Cut</m:t>
                    </m:r>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rPr>
                      <m:t>)</m:t>
                    </m:r>
                  </m:oMath>
                </a14:m>
                <a:r>
                  <a:rPr lang="ja-JP" altLang="en-US" dirty="0"/>
                  <a:t>ビット</a:t>
                </a:r>
                <a:endParaRPr lang="en-US" altLang="ja-JP" dirty="0"/>
              </a:p>
              <a:p>
                <a:pPr lvl="1"/>
                <a:r>
                  <a:rPr lang="ja-JP" altLang="en-US" dirty="0"/>
                  <a:t>カット辺中の各辺が</a:t>
                </a:r>
                <a:r>
                  <a:rPr lang="en-US" altLang="ja-JP" dirty="0"/>
                  <a:t>1</a:t>
                </a:r>
                <a:r>
                  <a:rPr lang="ja-JP" altLang="en-US" dirty="0"/>
                  <a:t>ラウンドあたり</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𝑛</m:t>
                        </m:r>
                      </m:e>
                    </m:func>
                    <m:r>
                      <a:rPr lang="en-US" altLang="ja-JP" b="0" i="1" smtClean="0">
                        <a:latin typeface="Cambria Math" panose="02040503050406030204" pitchFamily="18" charset="0"/>
                      </a:rPr>
                      <m:t>)</m:t>
                    </m:r>
                  </m:oMath>
                </a14:m>
                <a:r>
                  <a:rPr lang="ja-JP" altLang="en-US" dirty="0"/>
                  <a:t>ビット伝送可能なため</a:t>
                </a:r>
                <a:endParaRPr lang="en-US" altLang="ja-JP" dirty="0"/>
              </a:p>
              <a:p>
                <a14:m>
                  <m:oMath xmlns:m="http://schemas.openxmlformats.org/officeDocument/2006/math">
                    <m:r>
                      <a:rPr lang="en-US" altLang="ja-JP" b="0" i="1" smtClean="0">
                        <a:latin typeface="Cambria Math" panose="02040503050406030204" pitchFamily="18" charset="0"/>
                      </a:rPr>
                      <m:t>𝑚</m:t>
                    </m:r>
                  </m:oMath>
                </a14:m>
                <a:r>
                  <a:rPr lang="ja-JP" altLang="en-US" dirty="0"/>
                  <a:t>ビットの交叉判定問題を解くのに必要な通信量は</a:t>
                </a:r>
                <a:br>
                  <a:rPr lang="en-US" altLang="ja-JP" dirty="0"/>
                </a:br>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r>
                      <a:rPr lang="en-US" altLang="ja-JP" b="0" i="1" smtClean="0">
                        <a:latin typeface="Cambria Math" panose="02040503050406030204" pitchFamily="18" charset="0"/>
                        <a:ea typeface="Cambria Math" panose="02040503050406030204" pitchFamily="18" charset="0"/>
                      </a:rPr>
                      <m:t>)</m:t>
                    </m:r>
                  </m:oMath>
                </a14:m>
                <a:r>
                  <a:rPr lang="ja-JP" altLang="en-US" dirty="0"/>
                  <a:t>ビットであるため</a:t>
                </a:r>
                <a:r>
                  <a:rPr lang="en-US" altLang="ja-JP" dirty="0"/>
                  <a:t>,</a:t>
                </a:r>
                <a:br>
                  <a:rPr lang="en-US" altLang="ja-JP" dirty="0"/>
                </a:br>
                <a14:m>
                  <m:oMath xmlns:m="http://schemas.openxmlformats.org/officeDocument/2006/math">
                    <m:r>
                      <a:rPr lang="en-US" altLang="ja-JP" b="0" i="1" smtClean="0">
                        <a:latin typeface="Cambria Math" panose="02040503050406030204" pitchFamily="18" charset="0"/>
                      </a:rPr>
                      <m:t>𝑟</m:t>
                    </m:r>
                    <m:r>
                      <a:rPr lang="en-US" altLang="ja-JP" b="0" i="1" smtClean="0">
                        <a:latin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m:rPr>
                            <m:nor/>
                          </m:rPr>
                          <a:rPr lang="en-US" altLang="ja-JP">
                            <a:latin typeface="Cambria Math" panose="02040503050406030204" pitchFamily="18" charset="0"/>
                            <a:ea typeface="Cambria Math" panose="02040503050406030204" pitchFamily="18" charset="0"/>
                          </a:rPr>
                          <m:t>Cut</m:t>
                        </m:r>
                      </m:e>
                    </m:d>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oMath>
                </a14:m>
                <a:r>
                  <a:rPr lang="ja-JP" altLang="en-US" dirty="0"/>
                  <a:t>ラウンドの下界が得られる</a:t>
                </a:r>
                <a:endParaRPr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63724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本研究で行ったこと</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=2, 3, 4</m:t>
                    </m:r>
                    <m:r>
                      <a:rPr lang="en-US" altLang="ja-JP" b="0" i="1" smtClean="0">
                        <a:latin typeface="Cambria Math" panose="02040503050406030204" pitchFamily="18" charset="0"/>
                      </a:rPr>
                      <m:t>𝑙</m:t>
                    </m:r>
                    <m:r>
                      <a:rPr lang="en-US" altLang="ja-JP" b="0" i="1" smtClean="0">
                        <a:latin typeface="Cambria Math" panose="02040503050406030204" pitchFamily="18" charset="0"/>
                      </a:rPr>
                      <m:t>+5(</m:t>
                    </m:r>
                    <m:r>
                      <a:rPr lang="en-US" altLang="ja-JP" b="0" i="1" smtClean="0">
                        <a:latin typeface="Cambria Math" panose="02040503050406030204" pitchFamily="18" charset="0"/>
                      </a:rPr>
                      <m:t>𝑙</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rPr>
                      <m:t>1)</m:t>
                    </m:r>
                  </m:oMath>
                </a14:m>
                <a:r>
                  <a:rPr lang="ja-JP" altLang="en-US" dirty="0"/>
                  <a:t>それぞれに対して</a:t>
                </a:r>
                <a:br>
                  <a:rPr lang="en-US" altLang="ja-JP" dirty="0"/>
                </a:br>
                <a:r>
                  <a:rPr lang="ja-JP" altLang="en-US" dirty="0"/>
                  <a:t>「</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rPr>
                          <m:t>𝑁</m:t>
                        </m:r>
                        <m:r>
                          <a:rPr lang="en-US" altLang="ja-JP" b="0" i="1" smtClean="0">
                            <a:latin typeface="Cambria Math" panose="02040503050406030204" pitchFamily="18" charset="0"/>
                          </a:rPr>
                          <m:t>×</m:t>
                        </m:r>
                        <m:r>
                          <a:rPr lang="en-US" altLang="ja-JP" b="0" i="1" smtClean="0">
                            <a:latin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のときかつそのときのみ</a:t>
                </a:r>
                <a14:m>
                  <m:oMath xmlns:m="http://schemas.openxmlformats.org/officeDocument/2006/math">
                    <m:r>
                      <a:rPr lang="en-US" altLang="ja-JP" b="0" i="1" smtClean="0">
                        <a:latin typeface="Cambria Math" panose="02040503050406030204" pitchFamily="18" charset="0"/>
                      </a:rPr>
                      <m:t>𝐺</m:t>
                    </m:r>
                  </m:oMath>
                </a14:m>
                <a:r>
                  <a:rPr lang="ja-JP" altLang="en-US" dirty="0"/>
                  <a:t>中に</a:t>
                </a:r>
                <a:br>
                  <a:rPr lang="en-US" altLang="ja-JP" dirty="0"/>
                </a:br>
                <a:r>
                  <a:rPr lang="ja-JP" altLang="en-US" dirty="0"/>
                  <a:t>与えられている独立点集合が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でない」という</a:t>
                </a:r>
                <a:br>
                  <a:rPr lang="en-US" altLang="ja-JP" dirty="0"/>
                </a:br>
                <a:r>
                  <a:rPr lang="ja-JP" altLang="en-US" dirty="0"/>
                  <a:t>特性</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𝑃</m:t>
                        </m:r>
                      </m:e>
                      <m:sub>
                        <m:r>
                          <a:rPr lang="en-US" altLang="ja-JP" b="0" i="1" smtClean="0">
                            <a:latin typeface="Cambria Math" panose="02040503050406030204" pitchFamily="18" charset="0"/>
                          </a:rPr>
                          <m:t>𝑘</m:t>
                        </m:r>
                      </m:sub>
                    </m:sSub>
                  </m:oMath>
                </a14:m>
                <a:r>
                  <a:rPr lang="ja-JP" altLang="en-US" dirty="0"/>
                  <a:t>を持つように下界グラフ</a:t>
                </a:r>
                <a14:m>
                  <m:oMath xmlns:m="http://schemas.openxmlformats.org/officeDocument/2006/math">
                    <m:r>
                      <a:rPr lang="en-US" altLang="ja-JP" i="1">
                        <a:latin typeface="Cambria Math" panose="02040503050406030204" pitchFamily="18" charset="0"/>
                      </a:rPr>
                      <m:t>𝐺</m:t>
                    </m:r>
                    <m:r>
                      <a:rPr lang="en-US" altLang="ja-JP" i="1">
                        <a:latin typeface="Cambria Math" panose="02040503050406030204" pitchFamily="18" charset="0"/>
                      </a:rPr>
                      <m:t>=(</m:t>
                    </m:r>
                    <m:r>
                      <a:rPr lang="en-US" altLang="ja-JP" i="1">
                        <a:latin typeface="Cambria Math" panose="02040503050406030204" pitchFamily="18" charset="0"/>
                      </a:rPr>
                      <m:t>𝑉</m:t>
                    </m:r>
                    <m:r>
                      <a:rPr lang="en-US" altLang="ja-JP" i="1">
                        <a:latin typeface="Cambria Math" panose="02040503050406030204" pitchFamily="18" charset="0"/>
                      </a:rPr>
                      <m:t>, </m:t>
                    </m:r>
                    <m:r>
                      <a:rPr lang="en-US" altLang="ja-JP" i="1">
                        <a:latin typeface="Cambria Math" panose="02040503050406030204" pitchFamily="18" charset="0"/>
                      </a:rPr>
                      <m:t>𝐸</m:t>
                    </m:r>
                    <m:r>
                      <a:rPr lang="en-US" altLang="ja-JP" i="1">
                        <a:latin typeface="Cambria Math" panose="02040503050406030204" pitchFamily="18" charset="0"/>
                      </a:rPr>
                      <m:t>)</m:t>
                    </m:r>
                  </m:oMath>
                </a14:m>
                <a:r>
                  <a:rPr lang="ja-JP" altLang="en-US" dirty="0"/>
                  <a:t>の構成法を提案し</a:t>
                </a:r>
                <a:r>
                  <a:rPr lang="en-US" altLang="ja-JP" dirty="0"/>
                  <a:t>,</a:t>
                </a:r>
                <a:br>
                  <a:rPr lang="en-US" altLang="ja-JP" dirty="0"/>
                </a:br>
                <a:r>
                  <a:rPr lang="ja-JP" altLang="en-US" dirty="0"/>
                  <a:t>その正当性を証明した</a:t>
                </a:r>
                <a:br>
                  <a:rPr lang="en-US" altLang="ja-JP" dirty="0"/>
                </a:br>
                <a:r>
                  <a:rPr lang="en-US" altLang="ja-JP" dirty="0"/>
                  <a:t>(</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𝑖</m:t>
                        </m:r>
                        <m:r>
                          <a:rPr lang="en-US" altLang="ja-JP" i="1">
                            <a:latin typeface="Cambria Math" panose="02040503050406030204" pitchFamily="18" charset="0"/>
                          </a:rPr>
                          <m:t>=1</m:t>
                        </m:r>
                      </m:sub>
                      <m:sup>
                        <m:r>
                          <a:rPr lang="en-US" altLang="ja-JP" i="1">
                            <a:latin typeface="Cambria Math" panose="02040503050406030204" pitchFamily="18" charset="0"/>
                          </a:rPr>
                          <m:t>𝑁</m:t>
                        </m:r>
                      </m:sup>
                      <m:e>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𝑗</m:t>
                            </m:r>
                            <m:r>
                              <a:rPr lang="en-US" altLang="ja-JP" i="1">
                                <a:latin typeface="Cambria Math" panose="02040503050406030204" pitchFamily="18" charset="0"/>
                              </a:rPr>
                              <m:t>=1</m:t>
                            </m:r>
                          </m:sub>
                          <m:sup>
                            <m:r>
                              <a:rPr lang="en-US" altLang="ja-JP" i="1">
                                <a:latin typeface="Cambria Math" panose="02040503050406030204" pitchFamily="18" charset="0"/>
                              </a:rPr>
                              <m:t>𝑁</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𝑗</m:t>
                                </m:r>
                              </m:sub>
                            </m:sSub>
                          </m:e>
                        </m:nary>
                      </m:e>
                    </m:nary>
                  </m:oMath>
                </a14:m>
                <a:r>
                  <a:rPr lang="en-US" altLang="ja-JP" dirty="0"/>
                  <a:t>)</a:t>
                </a:r>
                <a:br>
                  <a:rPr lang="en-US" altLang="ja-JP" dirty="0"/>
                </a:br>
                <a:endParaRPr lang="en-US" altLang="ja-JP" dirty="0"/>
              </a:p>
              <a:p>
                <a:endParaRPr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18098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正方形/長方形 129">
            <a:extLst>
              <a:ext uri="{FF2B5EF4-FFF2-40B4-BE49-F238E27FC236}">
                <a16:creationId xmlns:a16="http://schemas.microsoft.com/office/drawing/2014/main" id="{AC366BD3-AC67-49F5-9A7F-0680FB8E44A6}"/>
              </a:ext>
            </a:extLst>
          </p:cNvPr>
          <p:cNvSpPr/>
          <p:nvPr/>
        </p:nvSpPr>
        <p:spPr>
          <a:xfrm>
            <a:off x="6460574" y="2469287"/>
            <a:ext cx="2068348"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63312492-B31B-496C-95AE-DC3729210455}"/>
              </a:ext>
            </a:extLst>
          </p:cNvPr>
          <p:cNvSpPr/>
          <p:nvPr/>
        </p:nvSpPr>
        <p:spPr>
          <a:xfrm>
            <a:off x="819131" y="2487669"/>
            <a:ext cx="2117205"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正方形/長方形 128">
            <a:extLst>
              <a:ext uri="{FF2B5EF4-FFF2-40B4-BE49-F238E27FC236}">
                <a16:creationId xmlns:a16="http://schemas.microsoft.com/office/drawing/2014/main" id="{3E02DE50-C5D8-4E71-9462-6B35C74478D4}"/>
              </a:ext>
            </a:extLst>
          </p:cNvPr>
          <p:cNvSpPr/>
          <p:nvPr/>
        </p:nvSpPr>
        <p:spPr>
          <a:xfrm>
            <a:off x="734294"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8" name="正方形/長方形 127">
            <a:extLst>
              <a:ext uri="{FF2B5EF4-FFF2-40B4-BE49-F238E27FC236}">
                <a16:creationId xmlns:a16="http://schemas.microsoft.com/office/drawing/2014/main" id="{68919D8A-17AF-4D43-8F08-5027D705AA89}"/>
              </a:ext>
            </a:extLst>
          </p:cNvPr>
          <p:cNvSpPr/>
          <p:nvPr/>
        </p:nvSpPr>
        <p:spPr>
          <a:xfrm>
            <a:off x="6346076"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5" name="正方形/長方形 124">
            <a:extLst>
              <a:ext uri="{FF2B5EF4-FFF2-40B4-BE49-F238E27FC236}">
                <a16:creationId xmlns:a16="http://schemas.microsoft.com/office/drawing/2014/main" id="{73914070-140F-4559-9D54-B5945603BE99}"/>
              </a:ext>
            </a:extLst>
          </p:cNvPr>
          <p:cNvSpPr/>
          <p:nvPr/>
        </p:nvSpPr>
        <p:spPr>
          <a:xfrm>
            <a:off x="736822" y="197062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98C91B19-A2E5-4397-AC3D-9472C52DDA84}"/>
              </a:ext>
            </a:extLst>
          </p:cNvPr>
          <p:cNvSpPr/>
          <p:nvPr/>
        </p:nvSpPr>
        <p:spPr>
          <a:xfrm>
            <a:off x="6350210" y="1964890"/>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2" name="正方形/長方形 131">
                <a:extLst>
                  <a:ext uri="{FF2B5EF4-FFF2-40B4-BE49-F238E27FC236}">
                    <a16:creationId xmlns:a16="http://schemas.microsoft.com/office/drawing/2014/main" id="{FCE45C2A-8AE3-4C40-9510-60E199946016}"/>
                  </a:ext>
                </a:extLst>
              </p:cNvPr>
              <p:cNvSpPr/>
              <p:nvPr/>
            </p:nvSpPr>
            <p:spPr>
              <a:xfrm>
                <a:off x="5285250" y="5750659"/>
                <a:ext cx="3433541"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chemeClr val="tx1"/>
                              </a:solidFill>
                              <a:latin typeface="Cambria Math" panose="02040503050406030204" pitchFamily="18" charset="0"/>
                            </a:rPr>
                          </m:ctrlPr>
                        </m:sSubPr>
                        <m:e>
                          <m:r>
                            <a:rPr lang="en-US" altLang="ja-JP" sz="2000" b="0" i="1" smtClean="0">
                              <a:solidFill>
                                <a:schemeClr val="tx1"/>
                              </a:solidFill>
                              <a:latin typeface="Cambria Math" panose="02040503050406030204" pitchFamily="18" charset="0"/>
                            </a:rPr>
                            <m:t>𝑉</m:t>
                          </m:r>
                        </m:e>
                        <m:sub>
                          <m:r>
                            <a:rPr lang="en-US" altLang="ja-JP" sz="2000" b="0" i="1" smtClean="0">
                              <a:solidFill>
                                <a:schemeClr val="tx1"/>
                              </a:solidFill>
                              <a:latin typeface="Cambria Math" panose="02040503050406030204" pitchFamily="18" charset="0"/>
                            </a:rPr>
                            <m:t>𝐴</m:t>
                          </m:r>
                        </m:sub>
                      </m:sSub>
                      <m:r>
                        <a:rPr lang="en-US" altLang="ja-JP" sz="2000" b="0" i="1" smtClean="0">
                          <a:solidFill>
                            <a:schemeClr val="tx1"/>
                          </a:solidFill>
                          <a:latin typeface="Cambria Math" panose="02040503050406030204" pitchFamily="18" charset="0"/>
                        </a:rPr>
                        <m:t>=</m:t>
                      </m:r>
                      <m:sSup>
                        <m:sSupPr>
                          <m:ctrlPr>
                            <a:rPr lang="en-US" altLang="ja-JP" sz="2000" b="0" i="1" smtClean="0">
                              <a:solidFill>
                                <a:schemeClr val="tx1"/>
                              </a:solidFill>
                              <a:latin typeface="Cambria Math" panose="02040503050406030204" pitchFamily="18" charset="0"/>
                            </a:rPr>
                          </m:ctrlPr>
                        </m:sSupPr>
                        <m:e>
                          <m:r>
                            <a:rPr lang="en-US" altLang="ja-JP" sz="2000" b="0" i="1" smtClean="0">
                              <a:solidFill>
                                <a:schemeClr val="tx1"/>
                              </a:solidFill>
                              <a:latin typeface="Cambria Math" panose="02040503050406030204" pitchFamily="18" charset="0"/>
                            </a:rPr>
                            <m:t>𝐴</m:t>
                          </m:r>
                        </m:e>
                        <m:sup>
                          <m:r>
                            <a:rPr lang="en-US" altLang="ja-JP" sz="2000" b="0" i="1" smtClean="0">
                              <a:solidFill>
                                <a:schemeClr val="tx1"/>
                              </a:solidFill>
                              <a:latin typeface="Cambria Math" panose="02040503050406030204" pitchFamily="18" charset="0"/>
                            </a:rPr>
                            <m:t>1</m:t>
                          </m:r>
                        </m:sup>
                      </m:sSup>
                      <m:r>
                        <a:rPr lang="en-US" altLang="ja-JP" sz="2000" b="0" i="1" smtClean="0">
                          <a:solidFill>
                            <a:schemeClr val="tx1"/>
                          </a:solidFill>
                          <a:latin typeface="Cambria Math" panose="02040503050406030204" pitchFamily="18" charset="0"/>
                          <a:ea typeface="Cambria Math" panose="02040503050406030204" pitchFamily="18" charset="0"/>
                        </a:rPr>
                        <m:t>∪</m:t>
                      </m:r>
                      <m:sSup>
                        <m:sSupPr>
                          <m:ctrlPr>
                            <a:rPr lang="en-US" altLang="ja-JP" sz="2000" b="0" i="1" smtClean="0">
                              <a:solidFill>
                                <a:schemeClr val="tx1"/>
                              </a:solidFill>
                              <a:latin typeface="Cambria Math" panose="02040503050406030204" pitchFamily="18" charset="0"/>
                              <a:ea typeface="Cambria Math" panose="02040503050406030204" pitchFamily="18" charset="0"/>
                            </a:rPr>
                          </m:ctrlPr>
                        </m:sSupPr>
                        <m:e>
                          <m:r>
                            <a:rPr lang="en-US" altLang="ja-JP" sz="2000" b="0" i="1" smtClean="0">
                              <a:solidFill>
                                <a:schemeClr val="tx1"/>
                              </a:solidFill>
                              <a:latin typeface="Cambria Math" panose="02040503050406030204" pitchFamily="18" charset="0"/>
                              <a:ea typeface="Cambria Math" panose="02040503050406030204" pitchFamily="18" charset="0"/>
                            </a:rPr>
                            <m:t>𝐴</m:t>
                          </m:r>
                        </m:e>
                        <m:sup>
                          <m:r>
                            <a:rPr lang="en-US" altLang="ja-JP" sz="2000" b="0" i="1" smtClean="0">
                              <a:solidFill>
                                <a:schemeClr val="tx1"/>
                              </a:solidFill>
                              <a:latin typeface="Cambria Math" panose="02040503050406030204" pitchFamily="18" charset="0"/>
                              <a:ea typeface="Cambria Math" panose="02040503050406030204" pitchFamily="18" charset="0"/>
                            </a:rPr>
                            <m:t>2</m:t>
                          </m:r>
                        </m:sup>
                      </m:sSup>
                    </m:oMath>
                    <m:oMath xmlns:m="http://schemas.openxmlformats.org/officeDocument/2006/math">
                      <m:sSub>
                        <m:sSubPr>
                          <m:ctrlPr>
                            <a:rPr lang="en-US" altLang="ja-JP" sz="2000" i="1">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𝑉</m:t>
                          </m:r>
                        </m:e>
                        <m:sub>
                          <m:r>
                            <a:rPr lang="en-US" altLang="ja-JP" sz="2000" b="0" i="1" smtClean="0">
                              <a:solidFill>
                                <a:schemeClr val="tx1"/>
                              </a:solidFill>
                              <a:latin typeface="Cambria Math" panose="02040503050406030204" pitchFamily="18" charset="0"/>
                            </a:rPr>
                            <m:t>𝐵</m:t>
                          </m:r>
                        </m:sub>
                      </m:sSub>
                      <m:r>
                        <a:rPr lang="en-US" altLang="ja-JP" sz="2000" i="1">
                          <a:solidFill>
                            <a:schemeClr val="tx1"/>
                          </a:solidFill>
                          <a:latin typeface="Cambria Math" panose="02040503050406030204" pitchFamily="18" charset="0"/>
                        </a:rPr>
                        <m:t>=</m:t>
                      </m:r>
                      <m:sSup>
                        <m:sSupPr>
                          <m:ctrlPr>
                            <a:rPr lang="en-US" altLang="ja-JP" sz="2000" i="1">
                              <a:solidFill>
                                <a:schemeClr val="tx1"/>
                              </a:solidFill>
                              <a:latin typeface="Cambria Math" panose="02040503050406030204" pitchFamily="18" charset="0"/>
                            </a:rPr>
                          </m:ctrlPr>
                        </m:sSupPr>
                        <m:e>
                          <m:r>
                            <a:rPr lang="en-US" altLang="ja-JP" sz="2000" b="0" i="1" smtClean="0">
                              <a:solidFill>
                                <a:schemeClr val="tx1"/>
                              </a:solidFill>
                              <a:latin typeface="Cambria Math" panose="02040503050406030204" pitchFamily="18" charset="0"/>
                            </a:rPr>
                            <m:t>𝐵</m:t>
                          </m:r>
                        </m:e>
                        <m:sup>
                          <m:r>
                            <a:rPr lang="en-US" altLang="ja-JP" sz="2000" i="1">
                              <a:solidFill>
                                <a:schemeClr val="tx1"/>
                              </a:solidFill>
                              <a:latin typeface="Cambria Math" panose="02040503050406030204" pitchFamily="18" charset="0"/>
                            </a:rPr>
                            <m:t>1</m:t>
                          </m:r>
                        </m:sup>
                      </m:sSup>
                      <m:r>
                        <a:rPr lang="en-US" altLang="ja-JP" sz="2000" i="1">
                          <a:solidFill>
                            <a:schemeClr val="tx1"/>
                          </a:solidFill>
                          <a:latin typeface="Cambria Math" panose="02040503050406030204" pitchFamily="18" charset="0"/>
                          <a:ea typeface="Cambria Math" panose="02040503050406030204" pitchFamily="18" charset="0"/>
                        </a:rPr>
                        <m:t>∪</m:t>
                      </m:r>
                      <m:sSup>
                        <m:sSupPr>
                          <m:ctrlPr>
                            <a:rPr lang="en-US" altLang="ja-JP" sz="2000" i="1">
                              <a:solidFill>
                                <a:schemeClr val="tx1"/>
                              </a:solidFill>
                              <a:latin typeface="Cambria Math" panose="02040503050406030204" pitchFamily="18" charset="0"/>
                              <a:ea typeface="Cambria Math" panose="02040503050406030204" pitchFamily="18" charset="0"/>
                            </a:rPr>
                          </m:ctrlPr>
                        </m:sSupPr>
                        <m:e>
                          <m:r>
                            <a:rPr lang="en-US" altLang="ja-JP" sz="2000" b="0" i="1" smtClean="0">
                              <a:solidFill>
                                <a:schemeClr val="tx1"/>
                              </a:solidFill>
                              <a:latin typeface="Cambria Math" panose="02040503050406030204" pitchFamily="18" charset="0"/>
                              <a:ea typeface="Cambria Math" panose="02040503050406030204" pitchFamily="18" charset="0"/>
                            </a:rPr>
                            <m:t>𝐵</m:t>
                          </m:r>
                        </m:e>
                        <m:sup>
                          <m:r>
                            <a:rPr lang="en-US" altLang="ja-JP" sz="2000" i="1">
                              <a:solidFill>
                                <a:schemeClr val="tx1"/>
                              </a:solidFill>
                              <a:latin typeface="Cambria Math" panose="02040503050406030204" pitchFamily="18" charset="0"/>
                              <a:ea typeface="Cambria Math" panose="02040503050406030204" pitchFamily="18" charset="0"/>
                            </a:rPr>
                            <m:t>2</m:t>
                          </m:r>
                        </m:sup>
                      </m:sSup>
                      <m:r>
                        <a:rPr lang="en-US" altLang="ja-JP" sz="2000" i="1" smtClean="0">
                          <a:solidFill>
                            <a:schemeClr val="tx1"/>
                          </a:solidFill>
                          <a:latin typeface="Cambria Math" panose="02040503050406030204" pitchFamily="18" charset="0"/>
                          <a:ea typeface="Cambria Math" panose="02040503050406030204" pitchFamily="18" charset="0"/>
                        </a:rPr>
                        <m:t>∪</m:t>
                      </m:r>
                      <m:sSup>
                        <m:sSupPr>
                          <m:ctrlPr>
                            <a:rPr lang="en-US" altLang="ja-JP" sz="2000" i="1">
                              <a:solidFill>
                                <a:schemeClr val="tx1"/>
                              </a:solidFill>
                              <a:latin typeface="Cambria Math" panose="02040503050406030204" pitchFamily="18" charset="0"/>
                            </a:rPr>
                          </m:ctrlPr>
                        </m:sSupPr>
                        <m:e>
                          <m:r>
                            <a:rPr lang="en-US" altLang="ja-JP" sz="2000" b="0" i="1" smtClean="0">
                              <a:solidFill>
                                <a:schemeClr val="tx1"/>
                              </a:solidFill>
                              <a:latin typeface="Cambria Math" panose="02040503050406030204" pitchFamily="18" charset="0"/>
                            </a:rPr>
                            <m:t>𝐶</m:t>
                          </m:r>
                        </m:e>
                        <m:sup>
                          <m:r>
                            <a:rPr lang="en-US" altLang="ja-JP" sz="2000" i="1">
                              <a:solidFill>
                                <a:schemeClr val="tx1"/>
                              </a:solidFill>
                              <a:latin typeface="Cambria Math" panose="02040503050406030204" pitchFamily="18" charset="0"/>
                            </a:rPr>
                            <m:t>1</m:t>
                          </m:r>
                        </m:sup>
                      </m:sSup>
                      <m:r>
                        <a:rPr lang="en-US" altLang="ja-JP" sz="2000" i="1">
                          <a:solidFill>
                            <a:schemeClr val="tx1"/>
                          </a:solidFill>
                          <a:latin typeface="Cambria Math" panose="02040503050406030204" pitchFamily="18" charset="0"/>
                          <a:ea typeface="Cambria Math" panose="02040503050406030204" pitchFamily="18" charset="0"/>
                        </a:rPr>
                        <m:t>∪</m:t>
                      </m:r>
                      <m:sSup>
                        <m:sSupPr>
                          <m:ctrlPr>
                            <a:rPr lang="en-US" altLang="ja-JP" sz="2000" i="1">
                              <a:solidFill>
                                <a:schemeClr val="tx1"/>
                              </a:solidFill>
                              <a:latin typeface="Cambria Math" panose="02040503050406030204" pitchFamily="18" charset="0"/>
                              <a:ea typeface="Cambria Math" panose="02040503050406030204" pitchFamily="18" charset="0"/>
                            </a:rPr>
                          </m:ctrlPr>
                        </m:sSupPr>
                        <m:e>
                          <m:r>
                            <a:rPr lang="en-US" altLang="ja-JP" sz="2000" b="0" i="1" smtClean="0">
                              <a:solidFill>
                                <a:schemeClr val="tx1"/>
                              </a:solidFill>
                              <a:latin typeface="Cambria Math" panose="02040503050406030204" pitchFamily="18" charset="0"/>
                              <a:ea typeface="Cambria Math" panose="02040503050406030204" pitchFamily="18" charset="0"/>
                            </a:rPr>
                            <m:t>𝐶</m:t>
                          </m:r>
                        </m:e>
                        <m:sup>
                          <m:r>
                            <a:rPr lang="en-US" altLang="ja-JP" sz="2000" i="1">
                              <a:solidFill>
                                <a:schemeClr val="tx1"/>
                              </a:solidFill>
                              <a:latin typeface="Cambria Math" panose="02040503050406030204" pitchFamily="18" charset="0"/>
                              <a:ea typeface="Cambria Math" panose="02040503050406030204" pitchFamily="18" charset="0"/>
                            </a:rPr>
                            <m:t>2</m:t>
                          </m:r>
                        </m:sup>
                      </m:sSup>
                      <m:r>
                        <a:rPr lang="en-US" altLang="ja-JP" sz="2000" i="1" smtClean="0">
                          <a:solidFill>
                            <a:schemeClr val="tx1"/>
                          </a:solidFill>
                          <a:latin typeface="Cambria Math" panose="02040503050406030204" pitchFamily="18" charset="0"/>
                          <a:ea typeface="Cambria Math" panose="02040503050406030204" pitchFamily="18" charset="0"/>
                        </a:rPr>
                        <m:t>∪</m:t>
                      </m:r>
                      <m:d>
                        <m:dPr>
                          <m:begChr m:val="{"/>
                          <m:endChr m:val="}"/>
                          <m:ctrlPr>
                            <a:rPr lang="en-US" altLang="ja-JP" sz="2000" i="1" smtClean="0">
                              <a:solidFill>
                                <a:schemeClr val="tx1"/>
                              </a:solidFill>
                              <a:latin typeface="Cambria Math" panose="02040503050406030204" pitchFamily="18" charset="0"/>
                              <a:ea typeface="Cambria Math" panose="02040503050406030204" pitchFamily="18" charset="0"/>
                            </a:rPr>
                          </m:ctrlPr>
                        </m:dPr>
                        <m:e>
                          <m:r>
                            <a:rPr lang="en-US" altLang="ja-JP" sz="2000" b="0" i="1" smtClean="0">
                              <a:solidFill>
                                <a:schemeClr val="tx1"/>
                              </a:solidFill>
                              <a:latin typeface="Cambria Math" panose="02040503050406030204" pitchFamily="18" charset="0"/>
                              <a:ea typeface="Cambria Math" panose="02040503050406030204" pitchFamily="18" charset="0"/>
                            </a:rPr>
                            <m:t>𝑠</m:t>
                          </m:r>
                        </m:e>
                      </m:d>
                    </m:oMath>
                  </m:oMathPara>
                </a14:m>
                <a:endParaRPr lang="ja-JP" altLang="en-US" sz="2000" dirty="0"/>
              </a:p>
            </p:txBody>
          </p:sp>
        </mc:Choice>
        <mc:Fallback xmlns="">
          <p:sp>
            <p:nvSpPr>
              <p:cNvPr id="132" name="正方形/長方形 131">
                <a:extLst>
                  <a:ext uri="{FF2B5EF4-FFF2-40B4-BE49-F238E27FC236}">
                    <a16:creationId xmlns:a16="http://schemas.microsoft.com/office/drawing/2014/main" id="{FCE45C2A-8AE3-4C40-9510-60E199946016}"/>
                  </a:ext>
                </a:extLst>
              </p:cNvPr>
              <p:cNvSpPr>
                <a:spLocks noRot="1" noChangeAspect="1" noMove="1" noResize="1" noEditPoints="1" noAdjustHandles="1" noChangeArrowheads="1" noChangeShapeType="1" noTextEdit="1"/>
              </p:cNvSpPr>
              <p:nvPr/>
            </p:nvSpPr>
            <p:spPr>
              <a:xfrm>
                <a:off x="5285250" y="5750659"/>
                <a:ext cx="3433541" cy="707886"/>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74228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分散グラフアルゴリズム</a:t>
            </a:r>
          </a:p>
        </p:txBody>
      </p:sp>
      <p:sp>
        <p:nvSpPr>
          <p:cNvPr id="6" name="コンテンツ プレースホルダー 5"/>
          <p:cNvSpPr>
            <a:spLocks noGrp="1"/>
          </p:cNvSpPr>
          <p:nvPr>
            <p:ph sz="quarter" idx="1"/>
          </p:nvPr>
        </p:nvSpPr>
        <p:spPr/>
        <p:txBody>
          <a:bodyPr/>
          <a:lstStyle/>
          <a:p>
            <a:r>
              <a:rPr lang="ja-JP" altLang="en-US"/>
              <a:t>ネットワーク</a:t>
            </a:r>
            <a:r>
              <a:rPr lang="en-US" altLang="ja-JP"/>
              <a:t>=</a:t>
            </a:r>
            <a:r>
              <a:rPr lang="ja-JP" altLang="en-US"/>
              <a:t>グラフ</a:t>
            </a:r>
            <a:endParaRPr lang="en-US" altLang="ja-JP"/>
          </a:p>
          <a:p>
            <a:pPr lvl="1"/>
            <a:r>
              <a:rPr lang="ja-JP" altLang="en-US"/>
              <a:t>頂点</a:t>
            </a:r>
            <a:r>
              <a:rPr lang="en-US" altLang="ja-JP"/>
              <a:t>=</a:t>
            </a:r>
            <a:r>
              <a:rPr lang="ja-JP" altLang="en-US"/>
              <a:t>計算機</a:t>
            </a:r>
            <a:endParaRPr lang="en-US" altLang="ja-JP"/>
          </a:p>
          <a:p>
            <a:pPr lvl="1"/>
            <a:r>
              <a:rPr lang="ja-JP" altLang="en-US"/>
              <a:t>辺</a:t>
            </a:r>
            <a:r>
              <a:rPr lang="en-US" altLang="ja-JP"/>
              <a:t>=</a:t>
            </a:r>
            <a:r>
              <a:rPr lang="ja-JP" altLang="en-US"/>
              <a:t>通信リンク</a:t>
            </a:r>
            <a:endParaRPr lang="ja-JP" altLang="en-US" dirty="0"/>
          </a:p>
        </p:txBody>
      </p:sp>
      <p:cxnSp>
        <p:nvCxnSpPr>
          <p:cNvPr id="10" name="直線コネクタ 9"/>
          <p:cNvCxnSpPr/>
          <p:nvPr/>
        </p:nvCxnSpPr>
        <p:spPr>
          <a:xfrm flipV="1">
            <a:off x="2051650" y="4725180"/>
            <a:ext cx="1656230" cy="21603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50" idx="5"/>
          </p:cNvCxnSpPr>
          <p:nvPr/>
        </p:nvCxnSpPr>
        <p:spPr>
          <a:xfrm>
            <a:off x="2121839" y="5154787"/>
            <a:ext cx="937951" cy="79456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187530" y="5013220"/>
            <a:ext cx="720100" cy="9361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1979640" y="3789050"/>
            <a:ext cx="648090" cy="11521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flipH="1">
            <a:off x="2843760" y="3645030"/>
            <a:ext cx="201628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3779890" y="3717040"/>
            <a:ext cx="1080150" cy="100814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779890" y="4797190"/>
            <a:ext cx="936130" cy="50407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275820" y="5373270"/>
            <a:ext cx="1440200" cy="6480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275820" y="5877340"/>
            <a:ext cx="252035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flipV="1">
            <a:off x="5796170" y="5877340"/>
            <a:ext cx="180025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5724160" y="4005080"/>
            <a:ext cx="1368190" cy="18722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3779890" y="3933070"/>
            <a:ext cx="3312460" cy="86412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4860040" y="5373270"/>
            <a:ext cx="792110" cy="4320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4932050" y="3717040"/>
            <a:ext cx="2664370" cy="20882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4932050" y="3645030"/>
            <a:ext cx="208829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円/楕円 30"/>
              <p:cNvSpPr/>
              <p:nvPr/>
            </p:nvSpPr>
            <p:spPr>
              <a:xfrm>
                <a:off x="2483710" y="34290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0</m:t>
                          </m:r>
                        </m:sub>
                      </m:sSub>
                    </m:oMath>
                  </m:oMathPara>
                </a14:m>
                <a:endParaRPr kumimoji="1" lang="ja-JP" altLang="en-US" sz="2400" dirty="0"/>
              </a:p>
            </p:txBody>
          </p:sp>
        </mc:Choice>
        <mc:Fallback xmlns="">
          <p:sp>
            <p:nvSpPr>
              <p:cNvPr id="31" name="円/楕円 30"/>
              <p:cNvSpPr>
                <a:spLocks noRot="1" noChangeAspect="1" noMove="1" noResize="1" noEditPoints="1" noAdjustHandles="1" noChangeArrowheads="1" noChangeShapeType="1" noTextEdit="1"/>
              </p:cNvSpPr>
              <p:nvPr/>
            </p:nvSpPr>
            <p:spPr>
              <a:xfrm>
                <a:off x="2483710" y="3429000"/>
                <a:ext cx="504056" cy="508467"/>
              </a:xfrm>
              <a:prstGeom prst="ellipse">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円/楕円 49"/>
              <p:cNvSpPr/>
              <p:nvPr/>
            </p:nvSpPr>
            <p:spPr>
              <a:xfrm>
                <a:off x="1691600" y="472078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1</m:t>
                          </m:r>
                        </m:sub>
                      </m:sSub>
                    </m:oMath>
                  </m:oMathPara>
                </a14:m>
                <a:endParaRPr kumimoji="1" lang="ja-JP" altLang="en-US" sz="2400" dirty="0"/>
              </a:p>
            </p:txBody>
          </p:sp>
        </mc:Choice>
        <mc:Fallback xmlns="">
          <p:sp>
            <p:nvSpPr>
              <p:cNvPr id="50" name="円/楕円 49"/>
              <p:cNvSpPr>
                <a:spLocks noRot="1" noChangeAspect="1" noMove="1" noResize="1" noEditPoints="1" noAdjustHandles="1" noChangeArrowheads="1" noChangeShapeType="1" noTextEdit="1"/>
              </p:cNvSpPr>
              <p:nvPr/>
            </p:nvSpPr>
            <p:spPr>
              <a:xfrm>
                <a:off x="1691600" y="4720783"/>
                <a:ext cx="504056" cy="508467"/>
              </a:xfrm>
              <a:prstGeom prst="ellipse">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円/楕円 50"/>
              <p:cNvSpPr/>
              <p:nvPr/>
            </p:nvSpPr>
            <p:spPr>
              <a:xfrm>
                <a:off x="89949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2</m:t>
                          </m:r>
                        </m:sub>
                      </m:sSub>
                    </m:oMath>
                  </m:oMathPara>
                </a14:m>
                <a:endParaRPr kumimoji="1" lang="ja-JP" altLang="en-US" sz="2400" dirty="0"/>
              </a:p>
            </p:txBody>
          </p:sp>
        </mc:Choice>
        <mc:Fallback xmlns="">
          <p:sp>
            <p:nvSpPr>
              <p:cNvPr id="51" name="円/楕円 50"/>
              <p:cNvSpPr>
                <a:spLocks noRot="1" noChangeAspect="1" noMove="1" noResize="1" noEditPoints="1" noAdjustHandles="1" noChangeArrowheads="1" noChangeShapeType="1" noTextEdit="1"/>
              </p:cNvSpPr>
              <p:nvPr/>
            </p:nvSpPr>
            <p:spPr>
              <a:xfrm>
                <a:off x="899490" y="5728923"/>
                <a:ext cx="504056" cy="508467"/>
              </a:xfrm>
              <a:prstGeom prst="ellipse">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円/楕円 51"/>
              <p:cNvSpPr/>
              <p:nvPr/>
            </p:nvSpPr>
            <p:spPr>
              <a:xfrm>
                <a:off x="291577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5</m:t>
                          </m:r>
                        </m:sub>
                      </m:sSub>
                    </m:oMath>
                  </m:oMathPara>
                </a14:m>
                <a:endParaRPr kumimoji="1" lang="ja-JP" altLang="en-US" sz="2400" dirty="0"/>
              </a:p>
            </p:txBody>
          </p:sp>
        </mc:Choice>
        <mc:Fallback xmlns="">
          <p:sp>
            <p:nvSpPr>
              <p:cNvPr id="52" name="円/楕円 51"/>
              <p:cNvSpPr>
                <a:spLocks noRot="1" noChangeAspect="1" noMove="1" noResize="1" noEditPoints="1" noAdjustHandles="1" noChangeArrowheads="1" noChangeShapeType="1" noTextEdit="1"/>
              </p:cNvSpPr>
              <p:nvPr/>
            </p:nvSpPr>
            <p:spPr>
              <a:xfrm>
                <a:off x="2915770" y="5728923"/>
                <a:ext cx="504056" cy="508467"/>
              </a:xfrm>
              <a:prstGeom prst="ellipse">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円/楕円 52"/>
              <p:cNvSpPr/>
              <p:nvPr/>
            </p:nvSpPr>
            <p:spPr>
              <a:xfrm>
                <a:off x="3491850" y="450915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4</m:t>
                          </m:r>
                        </m:sub>
                      </m:sSub>
                    </m:oMath>
                  </m:oMathPara>
                </a14:m>
                <a:endParaRPr kumimoji="1" lang="ja-JP" altLang="en-US" sz="2400" dirty="0"/>
              </a:p>
            </p:txBody>
          </p:sp>
        </mc:Choice>
        <mc:Fallback xmlns="">
          <p:sp>
            <p:nvSpPr>
              <p:cNvPr id="53" name="円/楕円 52"/>
              <p:cNvSpPr>
                <a:spLocks noRot="1" noChangeAspect="1" noMove="1" noResize="1" noEditPoints="1" noAdjustHandles="1" noChangeArrowheads="1" noChangeShapeType="1" noTextEdit="1"/>
              </p:cNvSpPr>
              <p:nvPr/>
            </p:nvSpPr>
            <p:spPr>
              <a:xfrm>
                <a:off x="3491850" y="4509150"/>
                <a:ext cx="504056" cy="508467"/>
              </a:xfrm>
              <a:prstGeom prst="ellipse">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円/楕円 53"/>
              <p:cNvSpPr/>
              <p:nvPr/>
            </p:nvSpPr>
            <p:spPr>
              <a:xfrm>
                <a:off x="4644010" y="335699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3</m:t>
                          </m:r>
                        </m:sub>
                      </m:sSub>
                    </m:oMath>
                  </m:oMathPara>
                </a14:m>
                <a:endParaRPr kumimoji="1" lang="ja-JP" altLang="en-US" sz="2400" dirty="0"/>
              </a:p>
            </p:txBody>
          </p:sp>
        </mc:Choice>
        <mc:Fallback xmlns="">
          <p:sp>
            <p:nvSpPr>
              <p:cNvPr id="54" name="円/楕円 53"/>
              <p:cNvSpPr>
                <a:spLocks noRot="1" noChangeAspect="1" noMove="1" noResize="1" noEditPoints="1" noAdjustHandles="1" noChangeArrowheads="1" noChangeShapeType="1" noTextEdit="1"/>
              </p:cNvSpPr>
              <p:nvPr/>
            </p:nvSpPr>
            <p:spPr>
              <a:xfrm>
                <a:off x="4644010" y="3356990"/>
                <a:ext cx="504056" cy="508467"/>
              </a:xfrm>
              <a:prstGeom prst="ellipse">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円/楕円 54"/>
              <p:cNvSpPr/>
              <p:nvPr/>
            </p:nvSpPr>
            <p:spPr>
              <a:xfrm>
                <a:off x="6876320" y="36450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8</m:t>
                          </m:r>
                        </m:sub>
                      </m:sSub>
                    </m:oMath>
                  </m:oMathPara>
                </a14:m>
                <a:endParaRPr kumimoji="1" lang="ja-JP" altLang="en-US" sz="2400" dirty="0"/>
              </a:p>
            </p:txBody>
          </p:sp>
        </mc:Choice>
        <mc:Fallback xmlns="">
          <p:sp>
            <p:nvSpPr>
              <p:cNvPr id="55" name="円/楕円 54"/>
              <p:cNvSpPr>
                <a:spLocks noRot="1" noChangeAspect="1" noMove="1" noResize="1" noEditPoints="1" noAdjustHandles="1" noChangeArrowheads="1" noChangeShapeType="1" noTextEdit="1"/>
              </p:cNvSpPr>
              <p:nvPr/>
            </p:nvSpPr>
            <p:spPr>
              <a:xfrm>
                <a:off x="6876320" y="3645030"/>
                <a:ext cx="504056" cy="508467"/>
              </a:xfrm>
              <a:prstGeom prst="ellipse">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円/楕円 55"/>
              <p:cNvSpPr/>
              <p:nvPr/>
            </p:nvSpPr>
            <p:spPr>
              <a:xfrm>
                <a:off x="4499990" y="50852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6</m:t>
                          </m:r>
                        </m:sub>
                      </m:sSub>
                    </m:oMath>
                  </m:oMathPara>
                </a14:m>
                <a:endParaRPr kumimoji="1" lang="ja-JP" altLang="en-US" sz="2400" dirty="0"/>
              </a:p>
            </p:txBody>
          </p:sp>
        </mc:Choice>
        <mc:Fallback xmlns="">
          <p:sp>
            <p:nvSpPr>
              <p:cNvPr id="56" name="円/楕円 55"/>
              <p:cNvSpPr>
                <a:spLocks noRot="1" noChangeAspect="1" noMove="1" noResize="1" noEditPoints="1" noAdjustHandles="1" noChangeArrowheads="1" noChangeShapeType="1" noTextEdit="1"/>
              </p:cNvSpPr>
              <p:nvPr/>
            </p:nvSpPr>
            <p:spPr>
              <a:xfrm>
                <a:off x="4499990" y="5085230"/>
                <a:ext cx="504056" cy="508467"/>
              </a:xfrm>
              <a:prstGeom prst="ellipse">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円/楕円 56"/>
              <p:cNvSpPr/>
              <p:nvPr/>
            </p:nvSpPr>
            <p:spPr>
              <a:xfrm>
                <a:off x="550813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7</m:t>
                          </m:r>
                        </m:sub>
                      </m:sSub>
                    </m:oMath>
                  </m:oMathPara>
                </a14:m>
                <a:endParaRPr kumimoji="1" lang="ja-JP" altLang="en-US" sz="2400" dirty="0"/>
              </a:p>
            </p:txBody>
          </p:sp>
        </mc:Choice>
        <mc:Fallback xmlns="">
          <p:sp>
            <p:nvSpPr>
              <p:cNvPr id="57" name="円/楕円 56"/>
              <p:cNvSpPr>
                <a:spLocks noRot="1" noChangeAspect="1" noMove="1" noResize="1" noEditPoints="1" noAdjustHandles="1" noChangeArrowheads="1" noChangeShapeType="1" noTextEdit="1"/>
              </p:cNvSpPr>
              <p:nvPr/>
            </p:nvSpPr>
            <p:spPr>
              <a:xfrm>
                <a:off x="5508130" y="5589300"/>
                <a:ext cx="504056" cy="508467"/>
              </a:xfrm>
              <a:prstGeom prst="ellipse">
                <a:avLst/>
              </a:prstGeom>
              <a:blipFill rotWithShape="0">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円/楕円 57"/>
              <p:cNvSpPr/>
              <p:nvPr/>
            </p:nvSpPr>
            <p:spPr>
              <a:xfrm>
                <a:off x="738039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9</m:t>
                          </m:r>
                        </m:sub>
                      </m:sSub>
                    </m:oMath>
                  </m:oMathPara>
                </a14:m>
                <a:endParaRPr kumimoji="1" lang="ja-JP" altLang="en-US" sz="2400" dirty="0"/>
              </a:p>
            </p:txBody>
          </p:sp>
        </mc:Choice>
        <mc:Fallback xmlns="">
          <p:sp>
            <p:nvSpPr>
              <p:cNvPr id="58" name="円/楕円 57"/>
              <p:cNvSpPr>
                <a:spLocks noRot="1" noChangeAspect="1" noMove="1" noResize="1" noEditPoints="1" noAdjustHandles="1" noChangeArrowheads="1" noChangeShapeType="1" noTextEdit="1"/>
              </p:cNvSpPr>
              <p:nvPr/>
            </p:nvSpPr>
            <p:spPr>
              <a:xfrm>
                <a:off x="7380390" y="5589300"/>
                <a:ext cx="504056" cy="508467"/>
              </a:xfrm>
              <a:prstGeom prst="ellipse">
                <a:avLst/>
              </a:prstGeom>
              <a:blipFill rotWithShape="0">
                <a:blip r:embed="rId12"/>
                <a:stretch>
                  <a:fillRect/>
                </a:stretch>
              </a:blipFill>
            </p:spPr>
            <p:txBody>
              <a:bodyPr/>
              <a:lstStyle/>
              <a:p>
                <a:r>
                  <a:rPr lang="ja-JP" altLang="en-US">
                    <a:noFill/>
                  </a:rPr>
                  <a:t> </a:t>
                </a:r>
              </a:p>
            </p:txBody>
          </p:sp>
        </mc:Fallback>
      </mc:AlternateContent>
      <p:sp>
        <p:nvSpPr>
          <p:cNvPr id="83" name="テキスト ボックス 82"/>
          <p:cNvSpPr txBox="1"/>
          <p:nvPr/>
        </p:nvSpPr>
        <p:spPr>
          <a:xfrm>
            <a:off x="2915770" y="1772770"/>
            <a:ext cx="5929828" cy="138499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ja-JP" altLang="en-US" sz="2800" dirty="0"/>
              <a:t>ネットワーク自身を入力と見なして</a:t>
            </a:r>
            <a:endParaRPr kumimoji="1" lang="en-US" altLang="ja-JP" sz="2800" dirty="0"/>
          </a:p>
          <a:p>
            <a:r>
              <a:rPr kumimoji="1" lang="ja-JP" altLang="en-US" sz="2800" dirty="0"/>
              <a:t>グラフ上の問題を解く</a:t>
            </a:r>
            <a:endParaRPr kumimoji="1" lang="en-US" altLang="ja-JP" sz="2800" dirty="0"/>
          </a:p>
          <a:p>
            <a:r>
              <a:rPr kumimoji="1" lang="ja-JP" altLang="en-US" sz="2800" dirty="0"/>
              <a:t>　　→ 分散グラフアルゴリズム</a:t>
            </a:r>
          </a:p>
        </p:txBody>
      </p:sp>
    </p:spTree>
    <p:extLst>
      <p:ext uri="{BB962C8B-B14F-4D97-AF65-F5344CB8AC3E}">
        <p14:creationId xmlns:p14="http://schemas.microsoft.com/office/powerpoint/2010/main" val="3491914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正方形/長方形 139">
            <a:extLst>
              <a:ext uri="{FF2B5EF4-FFF2-40B4-BE49-F238E27FC236}">
                <a16:creationId xmlns:a16="http://schemas.microsoft.com/office/drawing/2014/main" id="{FF061242-3838-4919-850A-6B5CBCF68F19}"/>
              </a:ext>
            </a:extLst>
          </p:cNvPr>
          <p:cNvSpPr/>
          <p:nvPr/>
        </p:nvSpPr>
        <p:spPr>
          <a:xfrm>
            <a:off x="6460574" y="2469287"/>
            <a:ext cx="2068348"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9" name="正方形/長方形 138">
            <a:extLst>
              <a:ext uri="{FF2B5EF4-FFF2-40B4-BE49-F238E27FC236}">
                <a16:creationId xmlns:a16="http://schemas.microsoft.com/office/drawing/2014/main" id="{6E19F9EE-2791-42E7-8307-595A0C054B14}"/>
              </a:ext>
            </a:extLst>
          </p:cNvPr>
          <p:cNvSpPr/>
          <p:nvPr/>
        </p:nvSpPr>
        <p:spPr>
          <a:xfrm>
            <a:off x="819131" y="2487669"/>
            <a:ext cx="2117205"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7" name="正方形/長方形 136">
            <a:extLst>
              <a:ext uri="{FF2B5EF4-FFF2-40B4-BE49-F238E27FC236}">
                <a16:creationId xmlns:a16="http://schemas.microsoft.com/office/drawing/2014/main" id="{33692179-4BB9-4BB9-92D3-D6207ED733B3}"/>
              </a:ext>
            </a:extLst>
          </p:cNvPr>
          <p:cNvSpPr/>
          <p:nvPr/>
        </p:nvSpPr>
        <p:spPr>
          <a:xfrm>
            <a:off x="6346076"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5" name="正方形/長方形 134">
            <a:extLst>
              <a:ext uri="{FF2B5EF4-FFF2-40B4-BE49-F238E27FC236}">
                <a16:creationId xmlns:a16="http://schemas.microsoft.com/office/drawing/2014/main" id="{66D44F51-31B7-4B61-A09B-0CB2CB74BEE3}"/>
              </a:ext>
            </a:extLst>
          </p:cNvPr>
          <p:cNvSpPr/>
          <p:nvPr/>
        </p:nvSpPr>
        <p:spPr>
          <a:xfrm>
            <a:off x="734294"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正方形/長方形 133">
            <a:extLst>
              <a:ext uri="{FF2B5EF4-FFF2-40B4-BE49-F238E27FC236}">
                <a16:creationId xmlns:a16="http://schemas.microsoft.com/office/drawing/2014/main" id="{162587FC-2EE1-4EA8-B27B-784B66E47E0D}"/>
              </a:ext>
            </a:extLst>
          </p:cNvPr>
          <p:cNvSpPr/>
          <p:nvPr/>
        </p:nvSpPr>
        <p:spPr>
          <a:xfrm>
            <a:off x="6350210" y="1964890"/>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正方形/長方形 131">
            <a:extLst>
              <a:ext uri="{FF2B5EF4-FFF2-40B4-BE49-F238E27FC236}">
                <a16:creationId xmlns:a16="http://schemas.microsoft.com/office/drawing/2014/main" id="{A63F396B-4D6E-406F-A852-1FE38154C7F3}"/>
              </a:ext>
            </a:extLst>
          </p:cNvPr>
          <p:cNvSpPr/>
          <p:nvPr/>
        </p:nvSpPr>
        <p:spPr>
          <a:xfrm>
            <a:off x="736822" y="197062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p:sp>
        <p:nvSpPr>
          <p:cNvPr id="125" name="楕円 124">
            <a:extLst>
              <a:ext uri="{FF2B5EF4-FFF2-40B4-BE49-F238E27FC236}">
                <a16:creationId xmlns:a16="http://schemas.microsoft.com/office/drawing/2014/main" id="{77F7A985-B10A-470E-95C3-5FB75EC5B8A5}"/>
              </a:ext>
            </a:extLst>
          </p:cNvPr>
          <p:cNvSpPr/>
          <p:nvPr/>
        </p:nvSpPr>
        <p:spPr>
          <a:xfrm>
            <a:off x="5779068" y="615266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8" name="正方形/長方形 127">
            <a:extLst>
              <a:ext uri="{FF2B5EF4-FFF2-40B4-BE49-F238E27FC236}">
                <a16:creationId xmlns:a16="http://schemas.microsoft.com/office/drawing/2014/main" id="{0186528A-4EE7-4A40-BAD9-763B064C5F41}"/>
              </a:ext>
            </a:extLst>
          </p:cNvPr>
          <p:cNvSpPr/>
          <p:nvPr/>
        </p:nvSpPr>
        <p:spPr>
          <a:xfrm>
            <a:off x="6415707" y="6152664"/>
            <a:ext cx="2090637" cy="400110"/>
          </a:xfrm>
          <a:prstGeom prst="rect">
            <a:avLst/>
          </a:prstGeom>
        </p:spPr>
        <p:txBody>
          <a:bodyPr wrap="none">
            <a:spAutoFit/>
          </a:bodyPr>
          <a:lstStyle/>
          <a:p>
            <a:r>
              <a:rPr lang="en-US" altLang="ja-JP" sz="2000" dirty="0"/>
              <a:t>:</a:t>
            </a:r>
            <a:r>
              <a:rPr lang="ja-JP" altLang="en-US" sz="2000" dirty="0"/>
              <a:t>独立集合の頂点</a:t>
            </a:r>
          </a:p>
        </p:txBody>
      </p:sp>
      <p:sp>
        <p:nvSpPr>
          <p:cNvPr id="129" name="正方形/長方形 128">
            <a:extLst>
              <a:ext uri="{FF2B5EF4-FFF2-40B4-BE49-F238E27FC236}">
                <a16:creationId xmlns:a16="http://schemas.microsoft.com/office/drawing/2014/main" id="{BCFD5EBD-5661-4EC8-AD12-4F8DC79F1203}"/>
              </a:ext>
            </a:extLst>
          </p:cNvPr>
          <p:cNvSpPr/>
          <p:nvPr/>
        </p:nvSpPr>
        <p:spPr>
          <a:xfrm>
            <a:off x="5501895" y="5722104"/>
            <a:ext cx="914387" cy="303880"/>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テキスト ボックス 129">
            <a:extLst>
              <a:ext uri="{FF2B5EF4-FFF2-40B4-BE49-F238E27FC236}">
                <a16:creationId xmlns:a16="http://schemas.microsoft.com/office/drawing/2014/main" id="{42A42DE1-DAB0-4F73-8587-F502FA2FB63A}"/>
              </a:ext>
            </a:extLst>
          </p:cNvPr>
          <p:cNvSpPr txBox="1"/>
          <p:nvPr/>
        </p:nvSpPr>
        <p:spPr>
          <a:xfrm>
            <a:off x="6416282" y="5715039"/>
            <a:ext cx="2314232" cy="400110"/>
          </a:xfrm>
          <a:prstGeom prst="rect">
            <a:avLst/>
          </a:prstGeom>
          <a:noFill/>
        </p:spPr>
        <p:txBody>
          <a:bodyPr wrap="square" rtlCol="0">
            <a:spAutoFit/>
          </a:bodyPr>
          <a:lstStyle/>
          <a:p>
            <a:r>
              <a:rPr kumimoji="1" lang="en-US" altLang="ja-JP" sz="2000" dirty="0"/>
              <a:t>:</a:t>
            </a:r>
            <a:r>
              <a:rPr kumimoji="1" lang="ja-JP" altLang="en-US" sz="2000" dirty="0"/>
              <a:t>クリーク</a:t>
            </a:r>
            <a:endParaRPr kumimoji="1" lang="en-US" altLang="ja-JP" sz="2000" dirty="0"/>
          </a:p>
        </p:txBody>
      </p:sp>
    </p:spTree>
    <p:extLst>
      <p:ext uri="{BB962C8B-B14F-4D97-AF65-F5344CB8AC3E}">
        <p14:creationId xmlns:p14="http://schemas.microsoft.com/office/powerpoint/2010/main" val="11462952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正方形/長方形 134">
            <a:extLst>
              <a:ext uri="{FF2B5EF4-FFF2-40B4-BE49-F238E27FC236}">
                <a16:creationId xmlns:a16="http://schemas.microsoft.com/office/drawing/2014/main" id="{D7DAC680-17B1-4D7A-841A-599546B137B8}"/>
              </a:ext>
            </a:extLst>
          </p:cNvPr>
          <p:cNvSpPr/>
          <p:nvPr/>
        </p:nvSpPr>
        <p:spPr>
          <a:xfrm>
            <a:off x="6460574" y="2469287"/>
            <a:ext cx="2068348" cy="98930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正方形/長方形 133">
            <a:extLst>
              <a:ext uri="{FF2B5EF4-FFF2-40B4-BE49-F238E27FC236}">
                <a16:creationId xmlns:a16="http://schemas.microsoft.com/office/drawing/2014/main" id="{74C69514-51C5-4572-9B50-7DE613BACB5C}"/>
              </a:ext>
            </a:extLst>
          </p:cNvPr>
          <p:cNvSpPr/>
          <p:nvPr/>
        </p:nvSpPr>
        <p:spPr>
          <a:xfrm>
            <a:off x="819131" y="2487669"/>
            <a:ext cx="2117205" cy="98930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正方形/長方形 131">
            <a:extLst>
              <a:ext uri="{FF2B5EF4-FFF2-40B4-BE49-F238E27FC236}">
                <a16:creationId xmlns:a16="http://schemas.microsoft.com/office/drawing/2014/main" id="{032CB5AF-C281-4987-97D8-E9CA537B043D}"/>
              </a:ext>
            </a:extLst>
          </p:cNvPr>
          <p:cNvSpPr/>
          <p:nvPr/>
        </p:nvSpPr>
        <p:spPr>
          <a:xfrm>
            <a:off x="6346076"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1" name="正方形/長方形 130">
            <a:extLst>
              <a:ext uri="{FF2B5EF4-FFF2-40B4-BE49-F238E27FC236}">
                <a16:creationId xmlns:a16="http://schemas.microsoft.com/office/drawing/2014/main" id="{0AC49C55-4504-40AD-B48E-DB42862C960F}"/>
              </a:ext>
            </a:extLst>
          </p:cNvPr>
          <p:cNvSpPr/>
          <p:nvPr/>
        </p:nvSpPr>
        <p:spPr>
          <a:xfrm>
            <a:off x="734294"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正方形/長方形 129">
            <a:extLst>
              <a:ext uri="{FF2B5EF4-FFF2-40B4-BE49-F238E27FC236}">
                <a16:creationId xmlns:a16="http://schemas.microsoft.com/office/drawing/2014/main" id="{D1C22EE0-F136-4E43-947B-BC3F41BC2CFB}"/>
              </a:ext>
            </a:extLst>
          </p:cNvPr>
          <p:cNvSpPr/>
          <p:nvPr/>
        </p:nvSpPr>
        <p:spPr>
          <a:xfrm>
            <a:off x="6350210" y="1964890"/>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正方形/長方形 128">
            <a:extLst>
              <a:ext uri="{FF2B5EF4-FFF2-40B4-BE49-F238E27FC236}">
                <a16:creationId xmlns:a16="http://schemas.microsoft.com/office/drawing/2014/main" id="{DFDD071D-8396-4ACA-B093-EAA7C69C526D}"/>
              </a:ext>
            </a:extLst>
          </p:cNvPr>
          <p:cNvSpPr/>
          <p:nvPr/>
        </p:nvSpPr>
        <p:spPr>
          <a:xfrm>
            <a:off x="736822" y="197062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bg1"/>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bg1">
                    <a:lumMod val="85000"/>
                  </a:schemeClr>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𝐴</m:t>
                          </m:r>
                        </m:sub>
                      </m:sSub>
                    </m:oMath>
                  </m:oMathPara>
                </a14:m>
                <a:endParaRPr lang="ja-JP" altLang="en-US" sz="1100" dirty="0">
                  <a:solidFill>
                    <a:schemeClr val="bg1">
                      <a:lumMod val="85000"/>
                    </a:schemeClr>
                  </a:solidFill>
                </a:endParaRPr>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𝐵</m:t>
                          </m:r>
                        </m:sub>
                      </m:sSub>
                    </m:oMath>
                  </m:oMathPara>
                </a14:m>
                <a:endParaRPr lang="ja-JP" altLang="en-US" sz="1100" dirty="0">
                  <a:solidFill>
                    <a:schemeClr val="bg1">
                      <a:lumMod val="85000"/>
                    </a:schemeClr>
                  </a:solidFill>
                </a:endParaRPr>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4F04B35F-C11F-4BF8-A292-50E02207F727}"/>
                  </a:ext>
                </a:extLst>
              </p:cNvPr>
              <p:cNvSpPr/>
              <p:nvPr/>
            </p:nvSpPr>
            <p:spPr>
              <a:xfrm>
                <a:off x="5964561" y="5745786"/>
                <a:ext cx="2104503" cy="7176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e>
                      </m:d>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e>
                      </m:d>
                    </m:oMath>
                  </m:oMathPara>
                </a14:m>
                <a:endParaRPr lang="ja-JP" altLang="en-US" dirty="0"/>
              </a:p>
            </p:txBody>
          </p:sp>
        </mc:Choice>
        <mc:Fallback xmlns="">
          <p:sp>
            <p:nvSpPr>
              <p:cNvPr id="5" name="正方形/長方形 4">
                <a:extLst>
                  <a:ext uri="{FF2B5EF4-FFF2-40B4-BE49-F238E27FC236}">
                    <a16:creationId xmlns:a16="http://schemas.microsoft.com/office/drawing/2014/main" id="{4F04B35F-C11F-4BF8-A292-50E02207F727}"/>
                  </a:ext>
                </a:extLst>
              </p:cNvPr>
              <p:cNvSpPr>
                <a:spLocks noRot="1" noChangeAspect="1" noMove="1" noResize="1" noEditPoints="1" noAdjustHandles="1" noChangeArrowheads="1" noChangeShapeType="1" noTextEdit="1"/>
              </p:cNvSpPr>
              <p:nvPr/>
            </p:nvSpPr>
            <p:spPr>
              <a:xfrm>
                <a:off x="5964561" y="5745786"/>
                <a:ext cx="2104503" cy="717632"/>
              </a:xfrm>
              <a:prstGeom prst="rect">
                <a:avLst/>
              </a:prstGeom>
              <a:blipFill>
                <a:blip r:embed="rId3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5" name="テキスト ボックス 124">
                <a:extLst>
                  <a:ext uri="{FF2B5EF4-FFF2-40B4-BE49-F238E27FC236}">
                    <a16:creationId xmlns:a16="http://schemas.microsoft.com/office/drawing/2014/main" id="{733267F6-B545-4BE5-A3E9-FFD68A410DC1}"/>
                  </a:ext>
                </a:extLst>
              </p:cNvPr>
              <p:cNvSpPr txBox="1"/>
              <p:nvPr/>
            </p:nvSpPr>
            <p:spPr>
              <a:xfrm>
                <a:off x="5723326" y="5919934"/>
                <a:ext cx="470965"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𝑖</m:t>
                      </m:r>
                    </m:oMath>
                  </m:oMathPara>
                </a14:m>
                <a:endParaRPr kumimoji="1" lang="ja-JP" altLang="en-US" sz="2000" dirty="0"/>
              </a:p>
            </p:txBody>
          </p:sp>
        </mc:Choice>
        <mc:Fallback xmlns="">
          <p:sp>
            <p:nvSpPr>
              <p:cNvPr id="125" name="テキスト ボックス 124">
                <a:extLst>
                  <a:ext uri="{FF2B5EF4-FFF2-40B4-BE49-F238E27FC236}">
                    <a16:creationId xmlns:a16="http://schemas.microsoft.com/office/drawing/2014/main" id="{733267F6-B545-4BE5-A3E9-FFD68A410DC1}"/>
                  </a:ext>
                </a:extLst>
              </p:cNvPr>
              <p:cNvSpPr txBox="1">
                <a:spLocks noRot="1" noChangeAspect="1" noMove="1" noResize="1" noEditPoints="1" noAdjustHandles="1" noChangeArrowheads="1" noChangeShapeType="1" noTextEdit="1"/>
              </p:cNvSpPr>
              <p:nvPr/>
            </p:nvSpPr>
            <p:spPr>
              <a:xfrm>
                <a:off x="5723326" y="5919934"/>
                <a:ext cx="470965" cy="400110"/>
              </a:xfrm>
              <a:prstGeom prst="rect">
                <a:avLst/>
              </a:prstGeom>
              <a:blipFill>
                <a:blip r:embed="rId3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09622E31-2AD5-4338-9998-DDD8EFA662CF}"/>
                  </a:ext>
                </a:extLst>
              </p:cNvPr>
              <p:cNvSpPr txBox="1"/>
              <p:nvPr/>
            </p:nvSpPr>
            <p:spPr>
              <a:xfrm>
                <a:off x="7807689" y="5919934"/>
                <a:ext cx="49605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𝐸</m:t>
                      </m:r>
                    </m:oMath>
                  </m:oMathPara>
                </a14:m>
                <a:endParaRPr kumimoji="1" lang="ja-JP" altLang="en-US" sz="2000" dirty="0"/>
              </a:p>
            </p:txBody>
          </p:sp>
        </mc:Choice>
        <mc:Fallback xmlns="">
          <p:sp>
            <p:nvSpPr>
              <p:cNvPr id="128" name="テキスト ボックス 127">
                <a:extLst>
                  <a:ext uri="{FF2B5EF4-FFF2-40B4-BE49-F238E27FC236}">
                    <a16:creationId xmlns:a16="http://schemas.microsoft.com/office/drawing/2014/main" id="{09622E31-2AD5-4338-9998-DDD8EFA662CF}"/>
                  </a:ext>
                </a:extLst>
              </p:cNvPr>
              <p:cNvSpPr txBox="1">
                <a:spLocks noRot="1" noChangeAspect="1" noMove="1" noResize="1" noEditPoints="1" noAdjustHandles="1" noChangeArrowheads="1" noChangeShapeType="1" noTextEdit="1"/>
              </p:cNvSpPr>
              <p:nvPr/>
            </p:nvSpPr>
            <p:spPr>
              <a:xfrm>
                <a:off x="7807689" y="5919934"/>
                <a:ext cx="496057" cy="400110"/>
              </a:xfrm>
              <a:prstGeom prst="rect">
                <a:avLst/>
              </a:prstGeom>
              <a:blipFill>
                <a:blip r:embed="rId35"/>
                <a:stretch>
                  <a:fillRect r="-1481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62038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正方形/長方形 136">
            <a:extLst>
              <a:ext uri="{FF2B5EF4-FFF2-40B4-BE49-F238E27FC236}">
                <a16:creationId xmlns:a16="http://schemas.microsoft.com/office/drawing/2014/main" id="{EFEBCBBA-9D36-4E29-8B18-73CB5CC6D278}"/>
              </a:ext>
            </a:extLst>
          </p:cNvPr>
          <p:cNvSpPr/>
          <p:nvPr/>
        </p:nvSpPr>
        <p:spPr>
          <a:xfrm>
            <a:off x="6460574" y="2469287"/>
            <a:ext cx="2068348" cy="98930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5" name="正方形/長方形 134">
            <a:extLst>
              <a:ext uri="{FF2B5EF4-FFF2-40B4-BE49-F238E27FC236}">
                <a16:creationId xmlns:a16="http://schemas.microsoft.com/office/drawing/2014/main" id="{8EDF2F4E-C6C8-4061-B63D-3B1339EA8F3A}"/>
              </a:ext>
            </a:extLst>
          </p:cNvPr>
          <p:cNvSpPr/>
          <p:nvPr/>
        </p:nvSpPr>
        <p:spPr>
          <a:xfrm>
            <a:off x="819131" y="2487669"/>
            <a:ext cx="2117205" cy="98930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正方形/長方形 133">
            <a:extLst>
              <a:ext uri="{FF2B5EF4-FFF2-40B4-BE49-F238E27FC236}">
                <a16:creationId xmlns:a16="http://schemas.microsoft.com/office/drawing/2014/main" id="{69A526D1-EEFA-4FB8-BCC2-C28490AF9BD9}"/>
              </a:ext>
            </a:extLst>
          </p:cNvPr>
          <p:cNvSpPr/>
          <p:nvPr/>
        </p:nvSpPr>
        <p:spPr>
          <a:xfrm>
            <a:off x="6346076"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正方形/長方形 131">
            <a:extLst>
              <a:ext uri="{FF2B5EF4-FFF2-40B4-BE49-F238E27FC236}">
                <a16:creationId xmlns:a16="http://schemas.microsoft.com/office/drawing/2014/main" id="{41C2B7B4-44B0-4F9A-B0CD-6291E179608F}"/>
              </a:ext>
            </a:extLst>
          </p:cNvPr>
          <p:cNvSpPr/>
          <p:nvPr/>
        </p:nvSpPr>
        <p:spPr>
          <a:xfrm>
            <a:off x="734294"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正方形/長方形 129">
            <a:extLst>
              <a:ext uri="{FF2B5EF4-FFF2-40B4-BE49-F238E27FC236}">
                <a16:creationId xmlns:a16="http://schemas.microsoft.com/office/drawing/2014/main" id="{5DF3F756-C1FC-479F-9B08-6F4158AFF5A4}"/>
              </a:ext>
            </a:extLst>
          </p:cNvPr>
          <p:cNvSpPr/>
          <p:nvPr/>
        </p:nvSpPr>
        <p:spPr>
          <a:xfrm>
            <a:off x="6350210" y="1964890"/>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正方形/長方形 128">
            <a:extLst>
              <a:ext uri="{FF2B5EF4-FFF2-40B4-BE49-F238E27FC236}">
                <a16:creationId xmlns:a16="http://schemas.microsoft.com/office/drawing/2014/main" id="{02AB73FA-41A5-48AE-B48F-3DD007CD968F}"/>
              </a:ext>
            </a:extLst>
          </p:cNvPr>
          <p:cNvSpPr/>
          <p:nvPr/>
        </p:nvSpPr>
        <p:spPr>
          <a:xfrm>
            <a:off x="736822" y="197062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F0AE6D48-4CDD-41F6-BC81-530BE2694BEC}"/>
                  </a:ext>
                </a:extLst>
              </p:cNvPr>
              <p:cNvSpPr/>
              <p:nvPr/>
            </p:nvSpPr>
            <p:spPr>
              <a:xfrm>
                <a:off x="6247925" y="5745786"/>
                <a:ext cx="1592190" cy="7176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r>
                            <a:rPr lang="en-US" altLang="ja-JP" i="1">
                              <a:latin typeface="Cambria Math" panose="02040503050406030204" pitchFamily="18" charset="0"/>
                            </a:rPr>
                            <m:t>𝑠</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r>
                            <a:rPr lang="en-US" altLang="ja-JP" i="1">
                              <a:latin typeface="Cambria Math" panose="02040503050406030204" pitchFamily="18" charset="0"/>
                            </a:rPr>
                            <m:t>𝑠</m:t>
                          </m:r>
                        </m:e>
                      </m:d>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r>
                            <a:rPr lang="en-US" altLang="ja-JP" i="1">
                              <a:latin typeface="Cambria Math" panose="02040503050406030204" pitchFamily="18" charset="0"/>
                            </a:rPr>
                            <m:t>𝑠</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r>
                            <a:rPr lang="en-US" altLang="ja-JP" i="1">
                              <a:latin typeface="Cambria Math" panose="02040503050406030204" pitchFamily="18" charset="0"/>
                            </a:rPr>
                            <m:t>𝑠</m:t>
                          </m:r>
                        </m:e>
                      </m:d>
                    </m:oMath>
                  </m:oMathPara>
                </a14:m>
                <a:endParaRPr lang="ja-JP" altLang="en-US" dirty="0"/>
              </a:p>
            </p:txBody>
          </p:sp>
        </mc:Choice>
        <mc:Fallback xmlns="">
          <p:sp>
            <p:nvSpPr>
              <p:cNvPr id="5" name="正方形/長方形 4">
                <a:extLst>
                  <a:ext uri="{FF2B5EF4-FFF2-40B4-BE49-F238E27FC236}">
                    <a16:creationId xmlns:a16="http://schemas.microsoft.com/office/drawing/2014/main" id="{F0AE6D48-4CDD-41F6-BC81-530BE2694BEC}"/>
                  </a:ext>
                </a:extLst>
              </p:cNvPr>
              <p:cNvSpPr>
                <a:spLocks noRot="1" noChangeAspect="1" noMove="1" noResize="1" noEditPoints="1" noAdjustHandles="1" noChangeArrowheads="1" noChangeShapeType="1" noTextEdit="1"/>
              </p:cNvSpPr>
              <p:nvPr/>
            </p:nvSpPr>
            <p:spPr>
              <a:xfrm>
                <a:off x="6247925" y="5745786"/>
                <a:ext cx="1592190" cy="717632"/>
              </a:xfrm>
              <a:prstGeom prst="rect">
                <a:avLst/>
              </a:prstGeom>
              <a:blipFill>
                <a:blip r:embed="rId3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5" name="テキスト ボックス 124">
                <a:extLst>
                  <a:ext uri="{FF2B5EF4-FFF2-40B4-BE49-F238E27FC236}">
                    <a16:creationId xmlns:a16="http://schemas.microsoft.com/office/drawing/2014/main" id="{77B1D0A1-C0DF-4E02-ABA2-12603C6957A7}"/>
                  </a:ext>
                </a:extLst>
              </p:cNvPr>
              <p:cNvSpPr txBox="1"/>
              <p:nvPr/>
            </p:nvSpPr>
            <p:spPr>
              <a:xfrm>
                <a:off x="5831166" y="5904547"/>
                <a:ext cx="54186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𝑖</m:t>
                      </m:r>
                    </m:oMath>
                  </m:oMathPara>
                </a14:m>
                <a:endParaRPr kumimoji="1" lang="ja-JP" altLang="en-US" sz="2000" dirty="0"/>
              </a:p>
            </p:txBody>
          </p:sp>
        </mc:Choice>
        <mc:Fallback xmlns="">
          <p:sp>
            <p:nvSpPr>
              <p:cNvPr id="125" name="テキスト ボックス 124">
                <a:extLst>
                  <a:ext uri="{FF2B5EF4-FFF2-40B4-BE49-F238E27FC236}">
                    <a16:creationId xmlns:a16="http://schemas.microsoft.com/office/drawing/2014/main" id="{77B1D0A1-C0DF-4E02-ABA2-12603C6957A7}"/>
                  </a:ext>
                </a:extLst>
              </p:cNvPr>
              <p:cNvSpPr txBox="1">
                <a:spLocks noRot="1" noChangeAspect="1" noMove="1" noResize="1" noEditPoints="1" noAdjustHandles="1" noChangeArrowheads="1" noChangeShapeType="1" noTextEdit="1"/>
              </p:cNvSpPr>
              <p:nvPr/>
            </p:nvSpPr>
            <p:spPr>
              <a:xfrm>
                <a:off x="5831166" y="5904547"/>
                <a:ext cx="541867" cy="400110"/>
              </a:xfrm>
              <a:prstGeom prst="rect">
                <a:avLst/>
              </a:prstGeom>
              <a:blipFill>
                <a:blip r:embed="rId3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AB7F2FAD-531C-4657-A080-A77CEE94564E}"/>
                  </a:ext>
                </a:extLst>
              </p:cNvPr>
              <p:cNvSpPr txBox="1"/>
              <p:nvPr/>
            </p:nvSpPr>
            <p:spPr>
              <a:xfrm>
                <a:off x="7686137" y="5904547"/>
                <a:ext cx="57073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𝐸</m:t>
                      </m:r>
                    </m:oMath>
                  </m:oMathPara>
                </a14:m>
                <a:endParaRPr kumimoji="1" lang="ja-JP" altLang="en-US" sz="2000" dirty="0"/>
              </a:p>
            </p:txBody>
          </p:sp>
        </mc:Choice>
        <mc:Fallback xmlns="">
          <p:sp>
            <p:nvSpPr>
              <p:cNvPr id="128" name="テキスト ボックス 127">
                <a:extLst>
                  <a:ext uri="{FF2B5EF4-FFF2-40B4-BE49-F238E27FC236}">
                    <a16:creationId xmlns:a16="http://schemas.microsoft.com/office/drawing/2014/main" id="{AB7F2FAD-531C-4657-A080-A77CEE94564E}"/>
                  </a:ext>
                </a:extLst>
              </p:cNvPr>
              <p:cNvSpPr txBox="1">
                <a:spLocks noRot="1" noChangeAspect="1" noMove="1" noResize="1" noEditPoints="1" noAdjustHandles="1" noChangeArrowheads="1" noChangeShapeType="1" noTextEdit="1"/>
              </p:cNvSpPr>
              <p:nvPr/>
            </p:nvSpPr>
            <p:spPr>
              <a:xfrm>
                <a:off x="7686137" y="5904547"/>
                <a:ext cx="570737" cy="400110"/>
              </a:xfrm>
              <a:prstGeom prst="rect">
                <a:avLst/>
              </a:prstGeom>
              <a:blipFill>
                <a:blip r:embed="rId3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852608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正方形/長方形 136">
            <a:extLst>
              <a:ext uri="{FF2B5EF4-FFF2-40B4-BE49-F238E27FC236}">
                <a16:creationId xmlns:a16="http://schemas.microsoft.com/office/drawing/2014/main" id="{A667E574-5FDD-4A16-A5A5-5DD7B260857B}"/>
              </a:ext>
            </a:extLst>
          </p:cNvPr>
          <p:cNvSpPr/>
          <p:nvPr/>
        </p:nvSpPr>
        <p:spPr>
          <a:xfrm>
            <a:off x="6460574" y="2469287"/>
            <a:ext cx="2068348"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5" name="正方形/長方形 134">
            <a:extLst>
              <a:ext uri="{FF2B5EF4-FFF2-40B4-BE49-F238E27FC236}">
                <a16:creationId xmlns:a16="http://schemas.microsoft.com/office/drawing/2014/main" id="{9CD09625-69BF-4164-A560-008C2B531998}"/>
              </a:ext>
            </a:extLst>
          </p:cNvPr>
          <p:cNvSpPr/>
          <p:nvPr/>
        </p:nvSpPr>
        <p:spPr>
          <a:xfrm>
            <a:off x="819131" y="2487669"/>
            <a:ext cx="2117205"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正方形/長方形 133">
            <a:extLst>
              <a:ext uri="{FF2B5EF4-FFF2-40B4-BE49-F238E27FC236}">
                <a16:creationId xmlns:a16="http://schemas.microsoft.com/office/drawing/2014/main" id="{5A660265-6930-42B0-9FD3-157A18BF094D}"/>
              </a:ext>
            </a:extLst>
          </p:cNvPr>
          <p:cNvSpPr/>
          <p:nvPr/>
        </p:nvSpPr>
        <p:spPr>
          <a:xfrm>
            <a:off x="6346076"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正方形/長方形 131">
            <a:extLst>
              <a:ext uri="{FF2B5EF4-FFF2-40B4-BE49-F238E27FC236}">
                <a16:creationId xmlns:a16="http://schemas.microsoft.com/office/drawing/2014/main" id="{19700ACE-7306-4904-B202-91B347624F3C}"/>
              </a:ext>
            </a:extLst>
          </p:cNvPr>
          <p:cNvSpPr/>
          <p:nvPr/>
        </p:nvSpPr>
        <p:spPr>
          <a:xfrm>
            <a:off x="734294"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正方形/長方形 129">
            <a:extLst>
              <a:ext uri="{FF2B5EF4-FFF2-40B4-BE49-F238E27FC236}">
                <a16:creationId xmlns:a16="http://schemas.microsoft.com/office/drawing/2014/main" id="{4E92BB6F-4ADB-4611-B8C2-B4C8C86E6853}"/>
              </a:ext>
            </a:extLst>
          </p:cNvPr>
          <p:cNvSpPr/>
          <p:nvPr/>
        </p:nvSpPr>
        <p:spPr>
          <a:xfrm>
            <a:off x="6350210" y="1964890"/>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正方形/長方形 128">
            <a:extLst>
              <a:ext uri="{FF2B5EF4-FFF2-40B4-BE49-F238E27FC236}">
                <a16:creationId xmlns:a16="http://schemas.microsoft.com/office/drawing/2014/main" id="{DB02BF3A-D530-4ABB-8362-70A477E26FAC}"/>
              </a:ext>
            </a:extLst>
          </p:cNvPr>
          <p:cNvSpPr/>
          <p:nvPr/>
        </p:nvSpPr>
        <p:spPr>
          <a:xfrm>
            <a:off x="736822" y="197062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25" name="直線コネクタ 124">
            <a:extLst>
              <a:ext uri="{FF2B5EF4-FFF2-40B4-BE49-F238E27FC236}">
                <a16:creationId xmlns:a16="http://schemas.microsoft.com/office/drawing/2014/main" id="{8614E401-7967-4CD0-BED9-5CB7455360B6}"/>
              </a:ext>
            </a:extLst>
          </p:cNvPr>
          <p:cNvCxnSpPr/>
          <p:nvPr/>
        </p:nvCxnSpPr>
        <p:spPr>
          <a:xfrm>
            <a:off x="6596642" y="2227692"/>
            <a:ext cx="595313" cy="1474519"/>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25D0A7F6-EDCB-4DF9-95E3-8FF1D87DBAF1}"/>
              </a:ext>
            </a:extLst>
          </p:cNvPr>
          <p:cNvCxnSpPr/>
          <p:nvPr/>
        </p:nvCxnSpPr>
        <p:spPr>
          <a:xfrm>
            <a:off x="1003720" y="2246099"/>
            <a:ext cx="595313" cy="1474519"/>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75000"/>
                                </a:schemeClr>
                              </a:solidFill>
                              <a:latin typeface="Cambria Math" panose="02040503050406030204" pitchFamily="18" charset="0"/>
                            </a:rPr>
                          </m:ctrlPr>
                        </m:sSubPr>
                        <m:e>
                          <m:r>
                            <a:rPr lang="en-US" altLang="ja-JP" sz="3200" b="0" i="1" dirty="0" smtClean="0">
                              <a:solidFill>
                                <a:schemeClr val="bg1">
                                  <a:lumMod val="75000"/>
                                </a:schemeClr>
                              </a:solidFill>
                              <a:latin typeface="Cambria Math" panose="02040503050406030204" pitchFamily="18" charset="0"/>
                            </a:rPr>
                            <m:t>𝐻</m:t>
                          </m:r>
                        </m:e>
                        <m:sub>
                          <m:r>
                            <a:rPr lang="en-US" altLang="ja-JP" sz="3200" b="0" i="1" dirty="0" smtClean="0">
                              <a:solidFill>
                                <a:schemeClr val="bg1">
                                  <a:lumMod val="75000"/>
                                </a:schemeClr>
                              </a:solidFill>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75000"/>
                                </a:schemeClr>
                              </a:solidFill>
                              <a:latin typeface="Cambria Math" panose="02040503050406030204" pitchFamily="18" charset="0"/>
                            </a:rPr>
                          </m:ctrlPr>
                        </m:sSubPr>
                        <m:e>
                          <m:r>
                            <a:rPr lang="en-US" altLang="ja-JP" sz="3200" b="0" i="1" dirty="0" smtClean="0">
                              <a:solidFill>
                                <a:schemeClr val="bg1">
                                  <a:lumMod val="75000"/>
                                </a:schemeClr>
                              </a:solidFill>
                              <a:latin typeface="Cambria Math" panose="02040503050406030204" pitchFamily="18" charset="0"/>
                            </a:rPr>
                            <m:t>𝐻</m:t>
                          </m:r>
                        </m:e>
                        <m:sub>
                          <m:r>
                            <a:rPr lang="en-US" altLang="ja-JP" sz="3200" b="0" i="1" dirty="0" smtClean="0">
                              <a:solidFill>
                                <a:schemeClr val="bg1">
                                  <a:lumMod val="75000"/>
                                </a:schemeClr>
                              </a:solidFill>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7A22E556-A092-4329-8811-536A87AEA8A5}"/>
                  </a:ext>
                </a:extLst>
              </p:cNvPr>
              <p:cNvSpPr/>
              <p:nvPr/>
            </p:nvSpPr>
            <p:spPr>
              <a:xfrm>
                <a:off x="5534869" y="5745566"/>
                <a:ext cx="2990828" cy="74892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𝐻</m:t>
                          </m:r>
                        </m:e>
                        <m:sub>
                          <m:r>
                            <a:rPr lang="en-US" altLang="ja-JP" b="0" i="1" smtClean="0">
                              <a:latin typeface="Cambria Math" panose="02040503050406030204" pitchFamily="18" charset="0"/>
                            </a:rPr>
                            <m:t>𝐴</m:t>
                          </m:r>
                        </m:sub>
                      </m:sSub>
                      <m:r>
                        <a:rPr lang="en-US" altLang="ja-JP" b="0" i="1" smtClean="0">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𝐻</m:t>
                          </m:r>
                        </m:e>
                        <m:sub>
                          <m:r>
                            <a:rPr lang="en-US" altLang="ja-JP" b="0" i="1" smtClean="0">
                              <a:latin typeface="Cambria Math" panose="02040503050406030204" pitchFamily="18" charset="0"/>
                            </a:rPr>
                            <m:t>𝐵</m:t>
                          </m:r>
                        </m:sub>
                      </m:sSub>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Para>
                </a14:m>
                <a:endParaRPr lang="ja-JP" altLang="en-US" dirty="0"/>
              </a:p>
            </p:txBody>
          </p:sp>
        </mc:Choice>
        <mc:Fallback xmlns="">
          <p:sp>
            <p:nvSpPr>
              <p:cNvPr id="5" name="正方形/長方形 4">
                <a:extLst>
                  <a:ext uri="{FF2B5EF4-FFF2-40B4-BE49-F238E27FC236}">
                    <a16:creationId xmlns:a16="http://schemas.microsoft.com/office/drawing/2014/main" id="{7A22E556-A092-4329-8811-536A87AEA8A5}"/>
                  </a:ext>
                </a:extLst>
              </p:cNvPr>
              <p:cNvSpPr>
                <a:spLocks noRot="1" noChangeAspect="1" noMove="1" noResize="1" noEditPoints="1" noAdjustHandles="1" noChangeArrowheads="1" noChangeShapeType="1" noTextEdit="1"/>
              </p:cNvSpPr>
              <p:nvPr/>
            </p:nvSpPr>
            <p:spPr>
              <a:xfrm>
                <a:off x="5534869" y="5745566"/>
                <a:ext cx="2990828" cy="748923"/>
              </a:xfrm>
              <a:prstGeom prst="rect">
                <a:avLst/>
              </a:prstGeom>
              <a:blipFill>
                <a:blip r:embed="rId33"/>
                <a:stretch>
                  <a:fillRect b="-409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1D6ACA7-6044-4CEF-BDB1-24210F652AF5}"/>
                  </a:ext>
                </a:extLst>
              </p:cNvPr>
              <p:cNvSpPr txBox="1"/>
              <p:nvPr/>
            </p:nvSpPr>
            <p:spPr>
              <a:xfrm>
                <a:off x="1514270" y="3057526"/>
                <a:ext cx="1072445" cy="4135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𝑥</m:t>
                          </m:r>
                        </m:e>
                        <m:sub>
                          <m:r>
                            <a:rPr kumimoji="1" lang="en-US" altLang="ja-JP" sz="2000" b="0" i="1" smtClean="0">
                              <a:solidFill>
                                <a:srgbClr val="FF0000"/>
                              </a:solidFill>
                              <a:latin typeface="Cambria Math" panose="02040503050406030204" pitchFamily="18" charset="0"/>
                            </a:rPr>
                            <m:t>1,2</m:t>
                          </m:r>
                        </m:sub>
                      </m:sSub>
                      <m:r>
                        <a:rPr kumimoji="1" lang="en-US" altLang="ja-JP" sz="2000" b="0" i="1" smtClean="0">
                          <a:solidFill>
                            <a:srgbClr val="FF0000"/>
                          </a:solidFill>
                          <a:latin typeface="Cambria Math" panose="02040503050406030204" pitchFamily="18" charset="0"/>
                        </a:rPr>
                        <m:t>=1</m:t>
                      </m:r>
                    </m:oMath>
                  </m:oMathPara>
                </a14:m>
                <a:endParaRPr kumimoji="1" lang="ja-JP" altLang="en-US" dirty="0"/>
              </a:p>
            </p:txBody>
          </p:sp>
        </mc:Choice>
        <mc:Fallback xmlns="">
          <p:sp>
            <p:nvSpPr>
              <p:cNvPr id="16" name="テキスト ボックス 15">
                <a:extLst>
                  <a:ext uri="{FF2B5EF4-FFF2-40B4-BE49-F238E27FC236}">
                    <a16:creationId xmlns:a16="http://schemas.microsoft.com/office/drawing/2014/main" id="{11D6ACA7-6044-4CEF-BDB1-24210F652AF5}"/>
                  </a:ext>
                </a:extLst>
              </p:cNvPr>
              <p:cNvSpPr txBox="1">
                <a:spLocks noRot="1" noChangeAspect="1" noMove="1" noResize="1" noEditPoints="1" noAdjustHandles="1" noChangeArrowheads="1" noChangeShapeType="1" noTextEdit="1"/>
              </p:cNvSpPr>
              <p:nvPr/>
            </p:nvSpPr>
            <p:spPr>
              <a:xfrm>
                <a:off x="1514270" y="3057526"/>
                <a:ext cx="1072445" cy="413511"/>
              </a:xfrm>
              <a:prstGeom prst="rect">
                <a:avLst/>
              </a:prstGeom>
              <a:blipFill>
                <a:blip r:embed="rId3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C7385599-9E27-45BB-96B3-04CEB022ACEE}"/>
                  </a:ext>
                </a:extLst>
              </p:cNvPr>
              <p:cNvSpPr txBox="1"/>
              <p:nvPr/>
            </p:nvSpPr>
            <p:spPr>
              <a:xfrm>
                <a:off x="7074291" y="3051396"/>
                <a:ext cx="1072445" cy="4135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𝑦</m:t>
                          </m:r>
                        </m:e>
                        <m:sub>
                          <m:r>
                            <a:rPr kumimoji="1" lang="en-US" altLang="ja-JP" sz="2000" b="0" i="1" smtClean="0">
                              <a:solidFill>
                                <a:srgbClr val="FF0000"/>
                              </a:solidFill>
                              <a:latin typeface="Cambria Math" panose="02040503050406030204" pitchFamily="18" charset="0"/>
                            </a:rPr>
                            <m:t>1,2</m:t>
                          </m:r>
                        </m:sub>
                      </m:sSub>
                      <m:r>
                        <a:rPr kumimoji="1" lang="en-US" altLang="ja-JP" sz="2000" b="0" i="1" smtClean="0">
                          <a:solidFill>
                            <a:srgbClr val="FF0000"/>
                          </a:solidFill>
                          <a:latin typeface="Cambria Math" panose="02040503050406030204" pitchFamily="18" charset="0"/>
                        </a:rPr>
                        <m:t>=0</m:t>
                      </m:r>
                    </m:oMath>
                  </m:oMathPara>
                </a14:m>
                <a:endParaRPr kumimoji="1" lang="ja-JP" altLang="en-US" dirty="0"/>
              </a:p>
            </p:txBody>
          </p:sp>
        </mc:Choice>
        <mc:Fallback xmlns="">
          <p:sp>
            <p:nvSpPr>
              <p:cNvPr id="128" name="テキスト ボックス 127">
                <a:extLst>
                  <a:ext uri="{FF2B5EF4-FFF2-40B4-BE49-F238E27FC236}">
                    <a16:creationId xmlns:a16="http://schemas.microsoft.com/office/drawing/2014/main" id="{C7385599-9E27-45BB-96B3-04CEB022ACEE}"/>
                  </a:ext>
                </a:extLst>
              </p:cNvPr>
              <p:cNvSpPr txBox="1">
                <a:spLocks noRot="1" noChangeAspect="1" noMove="1" noResize="1" noEditPoints="1" noAdjustHandles="1" noChangeArrowheads="1" noChangeShapeType="1" noTextEdit="1"/>
              </p:cNvSpPr>
              <p:nvPr/>
            </p:nvSpPr>
            <p:spPr>
              <a:xfrm>
                <a:off x="7074291" y="3051396"/>
                <a:ext cx="1072445" cy="413511"/>
              </a:xfrm>
              <a:prstGeom prst="rect">
                <a:avLst/>
              </a:prstGeom>
              <a:blipFill>
                <a:blip r:embed="rId35"/>
                <a:stretch>
                  <a:fillRect b="-29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267575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正方形/長方形 85">
            <a:extLst>
              <a:ext uri="{FF2B5EF4-FFF2-40B4-BE49-F238E27FC236}">
                <a16:creationId xmlns:a16="http://schemas.microsoft.com/office/drawing/2014/main" id="{7A4C097E-0997-48A3-B169-3D867BF96C49}"/>
              </a:ext>
            </a:extLst>
          </p:cNvPr>
          <p:cNvSpPr/>
          <p:nvPr/>
        </p:nvSpPr>
        <p:spPr>
          <a:xfrm>
            <a:off x="6460574" y="2751512"/>
            <a:ext cx="2068348"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正方形/長方形 84">
            <a:extLst>
              <a:ext uri="{FF2B5EF4-FFF2-40B4-BE49-F238E27FC236}">
                <a16:creationId xmlns:a16="http://schemas.microsoft.com/office/drawing/2014/main" id="{789C5B9C-4093-4A00-981A-267F2DB73A60}"/>
              </a:ext>
            </a:extLst>
          </p:cNvPr>
          <p:cNvSpPr/>
          <p:nvPr/>
        </p:nvSpPr>
        <p:spPr>
          <a:xfrm>
            <a:off x="819131" y="2792472"/>
            <a:ext cx="2117205"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477CBFF5-AAA2-4ED3-BA0B-F1A611EB9533}"/>
              </a:ext>
            </a:extLst>
          </p:cNvPr>
          <p:cNvSpPr/>
          <p:nvPr/>
        </p:nvSpPr>
        <p:spPr>
          <a:xfrm>
            <a:off x="6346076" y="3731744"/>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正方形/長方形 82">
            <a:extLst>
              <a:ext uri="{FF2B5EF4-FFF2-40B4-BE49-F238E27FC236}">
                <a16:creationId xmlns:a16="http://schemas.microsoft.com/office/drawing/2014/main" id="{6A28D048-1330-4A0B-B5CA-C703BD1D7D78}"/>
              </a:ext>
            </a:extLst>
          </p:cNvPr>
          <p:cNvSpPr/>
          <p:nvPr/>
        </p:nvSpPr>
        <p:spPr>
          <a:xfrm>
            <a:off x="734294" y="3731744"/>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正方形/長方形 81">
            <a:extLst>
              <a:ext uri="{FF2B5EF4-FFF2-40B4-BE49-F238E27FC236}">
                <a16:creationId xmlns:a16="http://schemas.microsoft.com/office/drawing/2014/main" id="{A59397DF-72F1-4EA4-8F64-A286D12AD65F}"/>
              </a:ext>
            </a:extLst>
          </p:cNvPr>
          <p:cNvSpPr/>
          <p:nvPr/>
        </p:nvSpPr>
        <p:spPr>
          <a:xfrm>
            <a:off x="6350210" y="226969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7" name="正方形/長方形 76">
            <a:extLst>
              <a:ext uri="{FF2B5EF4-FFF2-40B4-BE49-F238E27FC236}">
                <a16:creationId xmlns:a16="http://schemas.microsoft.com/office/drawing/2014/main" id="{2592C3ED-63BA-40B0-95F8-D237B4F69046}"/>
              </a:ext>
            </a:extLst>
          </p:cNvPr>
          <p:cNvSpPr/>
          <p:nvPr/>
        </p:nvSpPr>
        <p:spPr>
          <a:xfrm>
            <a:off x="736822" y="2275426"/>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kumimoji="1" lang="ja-JP" altLang="en-US" dirty="0"/>
                  <a:t>特性</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1" i="1" smtClean="0">
                            <a:latin typeface="Cambria Math" panose="02040503050406030204" pitchFamily="18" charset="0"/>
                          </a:rPr>
                          <m:t>𝑷</m:t>
                        </m:r>
                      </m:e>
                      <m:sub>
                        <m:r>
                          <a:rPr kumimoji="1" lang="en-US" altLang="ja-JP" b="1" i="1" smtClean="0">
                            <a:latin typeface="Cambria Math" panose="02040503050406030204" pitchFamily="18" charset="0"/>
                          </a:rPr>
                          <m:t>𝟑</m:t>
                        </m:r>
                      </m:sub>
                    </m:sSub>
                  </m:oMath>
                </a14:m>
                <a:r>
                  <a:rPr kumimoji="1" lang="ja-JP" altLang="en-US" dirty="0"/>
                  <a:t>を持つことの確認</a:t>
                </a:r>
              </a:p>
            </p:txBody>
          </p:sp>
        </mc:Choice>
        <mc:Fallback>
          <p:sp>
            <p:nvSpPr>
              <p:cNvPr id="2" name="タイトル 1">
                <a:extLst>
                  <a:ext uri="{FF2B5EF4-FFF2-40B4-BE49-F238E27FC236}">
                    <a16:creationId xmlns:a16="http://schemas.microsoft.com/office/drawing/2014/main" id="{7367CD4C-8CB5-416B-8FA0-C9F55B144577}"/>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r>
                  <a:rPr lang="ja-JP" altLang="en-US" dirty="0"/>
                  <a:t>ある</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m:t>
                    </m:r>
                  </m:oMath>
                </a14:m>
                <a:r>
                  <a:rPr lang="ja-JP" altLang="en-US" dirty="0"/>
                  <a:t>に対して</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=1</m:t>
                    </m:r>
                  </m:oMath>
                </a14:m>
                <a:endParaRPr lang="en-US" altLang="ja-JP" b="0" dirty="0"/>
              </a:p>
            </p:txBody>
          </p:sp>
        </mc:Choice>
        <mc:Fallback xmlns="">
          <p:sp>
            <p:nvSpPr>
              <p:cNvPr id="3" name="コンテンツ プレースホルダー 2">
                <a:extLst>
                  <a:ext uri="{FF2B5EF4-FFF2-40B4-BE49-F238E27FC236}">
                    <a16:creationId xmlns:a16="http://schemas.microsoft.com/office/drawing/2014/main" id="{A5DB71E1-AF99-425E-9CA0-800E516DABFD}"/>
                  </a:ext>
                </a:extLst>
              </p:cNvPr>
              <p:cNvSpPr>
                <a:spLocks noGrp="1" noRot="1" noChangeAspect="1" noMove="1" noResize="1" noEditPoints="1" noAdjustHandles="1" noChangeArrowheads="1" noChangeShapeType="1" noTextEdit="1"/>
              </p:cNvSpPr>
              <p:nvPr>
                <p:ph sz="quarter" idx="1"/>
              </p:nvPr>
            </p:nvSpPr>
            <p:spPr>
              <a:xfrm>
                <a:off x="179513" y="1124744"/>
                <a:ext cx="8784976" cy="444412"/>
              </a:xfrm>
              <a:blipFill>
                <a:blip r:embed="rId4"/>
                <a:stretch>
                  <a:fillRect l="-139" t="-4167" b="-43056"/>
                </a:stretch>
              </a:blipFill>
            </p:spPr>
            <p:txBody>
              <a:bodyPr/>
              <a:lstStyle/>
              <a:p>
                <a:r>
                  <a:rPr lang="ja-JP" altLang="en-US">
                    <a:noFill/>
                  </a:rPr>
                  <a:t> </a:t>
                </a:r>
              </a:p>
            </p:txBody>
          </p:sp>
        </mc:Fallback>
      </mc:AlternateContent>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6"/>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9"/>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10"/>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11"/>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2"/>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3"/>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6"/>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8"/>
                <a:stretch>
                  <a:fillRect l="-1406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9"/>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21"/>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2"/>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3"/>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4"/>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5"/>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6"/>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7"/>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8"/>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9"/>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30"/>
                <a:stretch>
                  <a:fillRect/>
                </a:stretch>
              </a:blipFill>
            </p:spPr>
            <p:txBody>
              <a:bodyPr/>
              <a:lstStyle/>
              <a:p>
                <a:r>
                  <a:rPr lang="ja-JP" altLang="en-US">
                    <a:noFill/>
                  </a:rPr>
                  <a:t> </a:t>
                </a:r>
              </a:p>
            </p:txBody>
          </p:sp>
        </mc:Fallback>
      </mc:AlternateContent>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8" name="正方形/長方形 77">
                <a:extLst>
                  <a:ext uri="{FF2B5EF4-FFF2-40B4-BE49-F238E27FC236}">
                    <a16:creationId xmlns:a16="http://schemas.microsoft.com/office/drawing/2014/main" id="{C4EED3B6-FCE2-4B6F-AE7B-E00657BE63B0}"/>
                  </a:ext>
                </a:extLst>
              </p:cNvPr>
              <p:cNvSpPr/>
              <p:nvPr/>
            </p:nvSpPr>
            <p:spPr>
              <a:xfrm>
                <a:off x="1458035" y="2982901"/>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78" name="正方形/長方形 77">
                <a:extLst>
                  <a:ext uri="{FF2B5EF4-FFF2-40B4-BE49-F238E27FC236}">
                    <a16:creationId xmlns:a16="http://schemas.microsoft.com/office/drawing/2014/main" id="{C4EED3B6-FCE2-4B6F-AE7B-E00657BE63B0}"/>
                  </a:ext>
                </a:extLst>
              </p:cNvPr>
              <p:cNvSpPr>
                <a:spLocks noRot="1" noChangeAspect="1" noMove="1" noResize="1" noEditPoints="1" noAdjustHandles="1" noChangeArrowheads="1" noChangeShapeType="1" noTextEdit="1"/>
              </p:cNvSpPr>
              <p:nvPr/>
            </p:nvSpPr>
            <p:spPr>
              <a:xfrm>
                <a:off x="1458035" y="2982901"/>
                <a:ext cx="796565" cy="584775"/>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正方形/長方形 78">
                <a:extLst>
                  <a:ext uri="{FF2B5EF4-FFF2-40B4-BE49-F238E27FC236}">
                    <a16:creationId xmlns:a16="http://schemas.microsoft.com/office/drawing/2014/main" id="{9488A300-FD63-4149-81E6-55F1531BA572}"/>
                  </a:ext>
                </a:extLst>
              </p:cNvPr>
              <p:cNvSpPr/>
              <p:nvPr/>
            </p:nvSpPr>
            <p:spPr>
              <a:xfrm>
                <a:off x="7157019" y="2967892"/>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79" name="正方形/長方形 78">
                <a:extLst>
                  <a:ext uri="{FF2B5EF4-FFF2-40B4-BE49-F238E27FC236}">
                    <a16:creationId xmlns:a16="http://schemas.microsoft.com/office/drawing/2014/main" id="{9488A300-FD63-4149-81E6-55F1531BA572}"/>
                  </a:ext>
                </a:extLst>
              </p:cNvPr>
              <p:cNvSpPr>
                <a:spLocks noRot="1" noChangeAspect="1" noMove="1" noResize="1" noEditPoints="1" noAdjustHandles="1" noChangeArrowheads="1" noChangeShapeType="1" noTextEdit="1"/>
              </p:cNvSpPr>
              <p:nvPr/>
            </p:nvSpPr>
            <p:spPr>
              <a:xfrm>
                <a:off x="7157019" y="2967892"/>
                <a:ext cx="826893" cy="584775"/>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496788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正方形/長方形 83">
            <a:extLst>
              <a:ext uri="{FF2B5EF4-FFF2-40B4-BE49-F238E27FC236}">
                <a16:creationId xmlns:a16="http://schemas.microsoft.com/office/drawing/2014/main" id="{B9807C13-35DD-435B-8C58-D58FD12A3D66}"/>
              </a:ext>
            </a:extLst>
          </p:cNvPr>
          <p:cNvSpPr/>
          <p:nvPr/>
        </p:nvSpPr>
        <p:spPr>
          <a:xfrm>
            <a:off x="6460574" y="2751512"/>
            <a:ext cx="2068348"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正方形/長方形 82">
            <a:extLst>
              <a:ext uri="{FF2B5EF4-FFF2-40B4-BE49-F238E27FC236}">
                <a16:creationId xmlns:a16="http://schemas.microsoft.com/office/drawing/2014/main" id="{D46B00E0-BFF2-47B8-8EC7-2CB127CC292C}"/>
              </a:ext>
            </a:extLst>
          </p:cNvPr>
          <p:cNvSpPr/>
          <p:nvPr/>
        </p:nvSpPr>
        <p:spPr>
          <a:xfrm>
            <a:off x="819131" y="2792472"/>
            <a:ext cx="2117205"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正方形/長方形 81">
            <a:extLst>
              <a:ext uri="{FF2B5EF4-FFF2-40B4-BE49-F238E27FC236}">
                <a16:creationId xmlns:a16="http://schemas.microsoft.com/office/drawing/2014/main" id="{EF14B4C7-2085-4796-9641-F92033B27383}"/>
              </a:ext>
            </a:extLst>
          </p:cNvPr>
          <p:cNvSpPr/>
          <p:nvPr/>
        </p:nvSpPr>
        <p:spPr>
          <a:xfrm>
            <a:off x="6346076" y="3731744"/>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1009018A-8104-4807-BF44-C7EAFE69CD55}"/>
              </a:ext>
            </a:extLst>
          </p:cNvPr>
          <p:cNvSpPr/>
          <p:nvPr/>
        </p:nvSpPr>
        <p:spPr>
          <a:xfrm>
            <a:off x="734294" y="3731744"/>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502B7FB0-7D6E-4C40-9DA2-80FD979E8D34}"/>
              </a:ext>
            </a:extLst>
          </p:cNvPr>
          <p:cNvSpPr/>
          <p:nvPr/>
        </p:nvSpPr>
        <p:spPr>
          <a:xfrm>
            <a:off x="6350210" y="226969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7" name="正方形/長方形 76">
            <a:extLst>
              <a:ext uri="{FF2B5EF4-FFF2-40B4-BE49-F238E27FC236}">
                <a16:creationId xmlns:a16="http://schemas.microsoft.com/office/drawing/2014/main" id="{37436CB0-5F69-40F9-8F17-B255F75B7603}"/>
              </a:ext>
            </a:extLst>
          </p:cNvPr>
          <p:cNvSpPr/>
          <p:nvPr/>
        </p:nvSpPr>
        <p:spPr>
          <a:xfrm>
            <a:off x="736822" y="2275426"/>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7F587878-14A8-44DF-B9A3-AF1501D3D3A5}"/>
              </a:ext>
            </a:extLst>
          </p:cNvPr>
          <p:cNvCxnSpPr/>
          <p:nvPr/>
        </p:nvCxnSpPr>
        <p:spPr>
          <a:xfrm>
            <a:off x="7191615" y="2536067"/>
            <a:ext cx="643350" cy="150055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2A2704DD-24A5-45DA-AC11-3984FD2F27D4}"/>
              </a:ext>
            </a:extLst>
          </p:cNvPr>
          <p:cNvCxnSpPr/>
          <p:nvPr/>
        </p:nvCxnSpPr>
        <p:spPr>
          <a:xfrm>
            <a:off x="1619338" y="2528714"/>
            <a:ext cx="550820" cy="150790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lang="ja-JP" altLang="en-US" dirty="0"/>
                  <a:t>特性</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𝑷</m:t>
                        </m:r>
                      </m:e>
                      <m:sub>
                        <m:r>
                          <a:rPr lang="en-US" altLang="ja-JP" i="1">
                            <a:latin typeface="Cambria Math" panose="02040503050406030204" pitchFamily="18" charset="0"/>
                          </a:rPr>
                          <m:t>𝟑</m:t>
                        </m:r>
                      </m:sub>
                    </m:sSub>
                  </m:oMath>
                </a14:m>
                <a:r>
                  <a:rPr lang="ja-JP" altLang="en-US" dirty="0"/>
                  <a:t>を持つことの確認</a:t>
                </a:r>
              </a:p>
            </p:txBody>
          </p:sp>
        </mc:Choice>
        <mc:Fallback>
          <p:sp>
            <p:nvSpPr>
              <p:cNvPr id="2" name="タイトル 1">
                <a:extLst>
                  <a:ext uri="{FF2B5EF4-FFF2-40B4-BE49-F238E27FC236}">
                    <a16:creationId xmlns:a16="http://schemas.microsoft.com/office/drawing/2014/main" id="{7367CD4C-8CB5-416B-8FA0-C9F55B144577}"/>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r>
                  <a:rPr lang="ja-JP" altLang="en-US" dirty="0"/>
                  <a:t>ある</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m:t>
                    </m:r>
                  </m:oMath>
                </a14:m>
                <a:r>
                  <a:rPr lang="ja-JP" altLang="en-US" dirty="0"/>
                  <a:t>に対して</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=1</m:t>
                    </m:r>
                    <m:r>
                      <a:rPr lang="en-US" altLang="ja-JP" i="1">
                        <a:latin typeface="Cambria Math" panose="02040503050406030204" pitchFamily="18" charset="0"/>
                        <a:ea typeface="Cambria Math" panose="02040503050406030204" pitchFamily="18" charset="0"/>
                      </a:rPr>
                      <m:t>⇒</m:t>
                    </m:r>
                  </m:oMath>
                </a14:m>
                <a:r>
                  <a:rPr lang="en-US" altLang="ja-JP" dirty="0"/>
                  <a:t>3-MIS</a:t>
                </a:r>
                <a:r>
                  <a:rPr lang="ja-JP" altLang="en-US" dirty="0"/>
                  <a:t>でない</a:t>
                </a:r>
                <a:endParaRPr lang="en-US" altLang="ja-JP" dirty="0"/>
              </a:p>
              <a:p>
                <a:endParaRPr lang="en-US" altLang="ja-JP" dirty="0"/>
              </a:p>
            </p:txBody>
          </p:sp>
        </mc:Choice>
        <mc:Fallback xmlns="">
          <p:sp>
            <p:nvSpPr>
              <p:cNvPr id="3" name="コンテンツ プレースホルダー 2">
                <a:extLst>
                  <a:ext uri="{FF2B5EF4-FFF2-40B4-BE49-F238E27FC236}">
                    <a16:creationId xmlns:a16="http://schemas.microsoft.com/office/drawing/2014/main" id="{A5DB71E1-AF99-425E-9CA0-800E516DABFD}"/>
                  </a:ext>
                </a:extLst>
              </p:cNvPr>
              <p:cNvSpPr>
                <a:spLocks noGrp="1" noRot="1" noChangeAspect="1" noMove="1" noResize="1" noEditPoints="1" noAdjustHandles="1" noChangeArrowheads="1" noChangeShapeType="1" noTextEdit="1"/>
              </p:cNvSpPr>
              <p:nvPr>
                <p:ph sz="quarter" idx="1"/>
              </p:nvPr>
            </p:nvSpPr>
            <p:spPr>
              <a:xfrm>
                <a:off x="179513" y="1124744"/>
                <a:ext cx="8784976" cy="444412"/>
              </a:xfrm>
              <a:blipFill>
                <a:blip r:embed="rId4"/>
                <a:stretch>
                  <a:fillRect l="-139" t="-4167" b="-43056"/>
                </a:stretch>
              </a:blipFill>
            </p:spPr>
            <p:txBody>
              <a:bodyPr/>
              <a:lstStyle/>
              <a:p>
                <a:r>
                  <a:rPr lang="ja-JP" altLang="en-US">
                    <a:noFill/>
                  </a:rPr>
                  <a:t> </a:t>
                </a:r>
              </a:p>
            </p:txBody>
          </p:sp>
        </mc:Fallback>
      </mc:AlternateContent>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6"/>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9"/>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10"/>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mc:Choice xmlns:a14="http://schemas.microsoft.com/office/drawing/2010/main"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11"/>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2"/>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3"/>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6"/>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8"/>
                <a:stretch>
                  <a:fillRect l="-1406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9"/>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21"/>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2"/>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3"/>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4"/>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5"/>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6"/>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7"/>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8"/>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9"/>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30"/>
                <a:stretch>
                  <a:fillRect/>
                </a:stretch>
              </a:blipFill>
            </p:spPr>
            <p:txBody>
              <a:bodyPr/>
              <a:lstStyle/>
              <a:p>
                <a:r>
                  <a:rPr lang="ja-JP" altLang="en-US">
                    <a:noFill/>
                  </a:rPr>
                  <a:t> </a:t>
                </a:r>
              </a:p>
            </p:txBody>
          </p:sp>
        </mc:Fallback>
      </mc:AlternateContent>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2"/>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68442B16-75E6-4795-9F50-E03121919CF4}"/>
              </a:ext>
            </a:extLst>
          </p:cNvPr>
          <p:cNvSpPr/>
          <p:nvPr/>
        </p:nvSpPr>
        <p:spPr>
          <a:xfrm>
            <a:off x="5344869" y="5287526"/>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17" name="正方形/長方形 16">
                <a:extLst>
                  <a:ext uri="{FF2B5EF4-FFF2-40B4-BE49-F238E27FC236}">
                    <a16:creationId xmlns:a16="http://schemas.microsoft.com/office/drawing/2014/main" id="{29175D43-5D18-4D66-AB28-5DBCD189AD7D}"/>
                  </a:ext>
                </a:extLst>
              </p:cNvPr>
              <p:cNvSpPr/>
              <p:nvPr/>
            </p:nvSpPr>
            <p:spPr>
              <a:xfrm>
                <a:off x="5705386" y="5445339"/>
                <a:ext cx="2607731" cy="74892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smtClean="0">
                          <a:latin typeface="Cambria Math" panose="02040503050406030204" pitchFamily="18" charset="0"/>
                          <a:ea typeface="Cambria Math" panose="02040503050406030204" pitchFamily="18" charset="0"/>
                        </a:rPr>
                        <m:t>∉</m:t>
                      </m:r>
                      <m:sSub>
                        <m:sSubPr>
                          <m:ctrlPr>
                            <a:rPr lang="en-US" altLang="ja-JP"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𝐸</m:t>
                          </m:r>
                        </m:e>
                        <m:sub>
                          <m:r>
                            <a:rPr lang="en-US" altLang="ja-JP" b="0" i="1" smtClean="0">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=1</m:t>
                      </m:r>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𝐸</m:t>
                          </m:r>
                        </m:e>
                        <m:sub>
                          <m:r>
                            <a:rPr lang="en-US" altLang="ja-JP" b="0" i="1" smtClean="0">
                              <a:latin typeface="Cambria Math" panose="02040503050406030204" pitchFamily="18" charset="0"/>
                              <a:ea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=1</m:t>
                      </m:r>
                    </m:oMath>
                  </m:oMathPara>
                </a14:m>
                <a:endParaRPr lang="ja-JP" altLang="en-US" dirty="0"/>
              </a:p>
            </p:txBody>
          </p:sp>
        </mc:Choice>
        <mc:Fallback xmlns="">
          <p:sp>
            <p:nvSpPr>
              <p:cNvPr id="17" name="正方形/長方形 16">
                <a:extLst>
                  <a:ext uri="{FF2B5EF4-FFF2-40B4-BE49-F238E27FC236}">
                    <a16:creationId xmlns:a16="http://schemas.microsoft.com/office/drawing/2014/main" id="{29175D43-5D18-4D66-AB28-5DBCD189AD7D}"/>
                  </a:ext>
                </a:extLst>
              </p:cNvPr>
              <p:cNvSpPr>
                <a:spLocks noRot="1" noChangeAspect="1" noMove="1" noResize="1" noEditPoints="1" noAdjustHandles="1" noChangeArrowheads="1" noChangeShapeType="1" noTextEdit="1"/>
              </p:cNvSpPr>
              <p:nvPr/>
            </p:nvSpPr>
            <p:spPr>
              <a:xfrm>
                <a:off x="5705386" y="5445339"/>
                <a:ext cx="2607731" cy="748923"/>
              </a:xfrm>
              <a:prstGeom prst="rect">
                <a:avLst/>
              </a:prstGeom>
              <a:blipFill>
                <a:blip r:embed="rId33"/>
                <a:stretch>
                  <a:fillRect b="-406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872103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B47EAB-4B8F-4046-8206-8875E51FB826}"/>
              </a:ext>
            </a:extLst>
          </p:cNvPr>
          <p:cNvSpPr>
            <a:spLocks noGrp="1"/>
          </p:cNvSpPr>
          <p:nvPr>
            <p:ph type="title"/>
          </p:nvPr>
        </p:nvSpPr>
        <p:spPr/>
        <p:txBody>
          <a:bodyPr/>
          <a:lstStyle/>
          <a:p>
            <a:r>
              <a:rPr kumimoji="1" lang="ja-JP" altLang="en-US" dirty="0"/>
              <a:t>まとめと今後の課題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FCD8757-7EA8-4DE0-B1F4-F3AE75E982ED}"/>
                  </a:ext>
                </a:extLst>
              </p:cNvPr>
              <p:cNvSpPr>
                <a:spLocks noGrp="1"/>
              </p:cNvSpPr>
              <p:nvPr>
                <p:ph sz="quarter" idx="1"/>
              </p:nvPr>
            </p:nvSpPr>
            <p:spPr/>
            <p:txBody>
              <a:bodyPr/>
              <a:lstStyle/>
              <a:p>
                <a:r>
                  <a:rPr kumimoji="1" lang="ja-JP" altLang="en-US" b="0" dirty="0"/>
                  <a:t>まとめ</a:t>
                </a:r>
                <a:endParaRPr lang="en-US" altLang="ja-JP" dirty="0"/>
              </a:p>
              <a:p>
                <a:pPr lvl="1"/>
                <a14:m>
                  <m:oMath xmlns:m="http://schemas.openxmlformats.org/officeDocument/2006/math">
                    <m:r>
                      <a:rPr kumimoji="1" lang="en-US" altLang="ja-JP" b="0" i="1" smtClean="0">
                        <a:latin typeface="Cambria Math" panose="02040503050406030204" pitchFamily="18" charset="0"/>
                      </a:rPr>
                      <m:t>𝐶𝑂𝑁𝐺𝐸𝑆𝑇</m:t>
                    </m:r>
                  </m:oMath>
                </a14:m>
                <a:r>
                  <a:rPr kumimoji="1" lang="ja-JP" altLang="en-US" b="0" dirty="0"/>
                  <a:t>モデルにおける</a:t>
                </a:r>
                <a14:m>
                  <m:oMath xmlns:m="http://schemas.openxmlformats.org/officeDocument/2006/math">
                    <m:r>
                      <a:rPr kumimoji="1" lang="en-US" altLang="ja-JP" b="0" i="1" smtClean="0">
                        <a:latin typeface="Cambria Math" panose="02040503050406030204" pitchFamily="18" charset="0"/>
                      </a:rPr>
                      <m:t>𝑘</m:t>
                    </m:r>
                  </m:oMath>
                </a14:m>
                <a:r>
                  <a:rPr kumimoji="1" lang="en-US" altLang="ja-JP" dirty="0"/>
                  <a:t>-</a:t>
                </a:r>
                <a:r>
                  <a:rPr kumimoji="1" lang="ja-JP" altLang="en-US" dirty="0"/>
                  <a:t>極大独立点集合検証問題の</a:t>
                </a:r>
                <a:br>
                  <a:rPr kumimoji="1" lang="en-US" altLang="ja-JP" dirty="0"/>
                </a:br>
                <a:r>
                  <a:rPr kumimoji="1" lang="ja-JP" altLang="en-US" dirty="0"/>
                  <a:t>計算複雑性を示した</a:t>
                </a:r>
                <a:endParaRPr lang="en-US" altLang="ja-JP" dirty="0"/>
              </a:p>
              <a:p>
                <a:endParaRPr kumimoji="1" lang="en-US" altLang="ja-JP" dirty="0"/>
              </a:p>
              <a:p>
                <a:r>
                  <a:rPr kumimoji="1" lang="ja-JP" altLang="en-US" dirty="0"/>
                  <a:t>今後の課題</a:t>
                </a:r>
                <a:endParaRPr kumimoji="1" lang="en-US" altLang="ja-JP" dirty="0"/>
              </a:p>
              <a:p>
                <a:pPr lvl="1"/>
                <a:r>
                  <a:rPr kumimoji="1" lang="ja-JP" altLang="en-US" b="0" dirty="0"/>
                  <a:t>現在</a:t>
                </a:r>
                <a14:m>
                  <m:oMath xmlns:m="http://schemas.openxmlformats.org/officeDocument/2006/math">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=4,…,8</m:t>
                    </m:r>
                  </m:oMath>
                </a14:m>
                <a:r>
                  <a:rPr kumimoji="1" lang="ja-JP" altLang="en-US" dirty="0"/>
                  <a:t>に関しては</a:t>
                </a:r>
                <a14:m>
                  <m:oMath xmlns:m="http://schemas.openxmlformats.org/officeDocument/2006/math">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=3</m:t>
                    </m:r>
                  </m:oMath>
                </a14:m>
                <a:r>
                  <a:rPr kumimoji="1" lang="ja-JP" altLang="en-US" dirty="0"/>
                  <a:t>と同じ下界しか得られていないが</a:t>
                </a:r>
                <a:br>
                  <a:rPr kumimoji="1" lang="en-US" altLang="ja-JP" dirty="0"/>
                </a:br>
                <a:r>
                  <a:rPr kumimoji="1" lang="ja-JP" altLang="en-US" dirty="0"/>
                  <a:t>これをよりタイトにできるか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0FCD8757-7EA8-4DE0-B1F4-F3AE75E982ED}"/>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157321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1" name="楕円 130">
            <a:extLst>
              <a:ext uri="{FF2B5EF4-FFF2-40B4-BE49-F238E27FC236}">
                <a16:creationId xmlns:a16="http://schemas.microsoft.com/office/drawing/2014/main" id="{76A06A4A-3163-4C03-949E-D854E447D19C}"/>
              </a:ext>
            </a:extLst>
          </p:cNvPr>
          <p:cNvSpPr/>
          <p:nvPr/>
        </p:nvSpPr>
        <p:spPr>
          <a:xfrm>
            <a:off x="3484080" y="1947019"/>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71" name="楕円 70">
            <a:extLst>
              <a:ext uri="{FF2B5EF4-FFF2-40B4-BE49-F238E27FC236}">
                <a16:creationId xmlns:a16="http://schemas.microsoft.com/office/drawing/2014/main" id="{217FE913-848E-41BF-96F6-D1338AF6C87C}"/>
              </a:ext>
            </a:extLst>
          </p:cNvPr>
          <p:cNvSpPr/>
          <p:nvPr/>
        </p:nvSpPr>
        <p:spPr>
          <a:xfrm>
            <a:off x="3512201" y="3387068"/>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84443FB-0B52-42B1-8D70-8993D1581F97}"/>
              </a:ext>
            </a:extLst>
          </p:cNvPr>
          <p:cNvSpPr/>
          <p:nvPr/>
        </p:nvSpPr>
        <p:spPr>
          <a:xfrm>
            <a:off x="729491" y="1980574"/>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4FF9208A-F9CD-42AB-9514-29E0E5E2042C}"/>
              </a:ext>
            </a:extLst>
          </p:cNvPr>
          <p:cNvSpPr/>
          <p:nvPr/>
        </p:nvSpPr>
        <p:spPr>
          <a:xfrm>
            <a:off x="722582" y="3430308"/>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98C91B19-A2E5-4397-AC3D-9472C52DDA84}"/>
              </a:ext>
            </a:extLst>
          </p:cNvPr>
          <p:cNvSpPr/>
          <p:nvPr/>
        </p:nvSpPr>
        <p:spPr>
          <a:xfrm>
            <a:off x="6350210" y="1964890"/>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DB48BC62-AF2B-411F-8E02-32DD512FA0BE}"/>
              </a:ext>
            </a:extLst>
          </p:cNvPr>
          <p:cNvSpPr/>
          <p:nvPr/>
        </p:nvSpPr>
        <p:spPr>
          <a:xfrm>
            <a:off x="6354325" y="343065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C574DABF-4678-4FEC-B057-F7BA801F8BDF}"/>
              </a:ext>
            </a:extLst>
          </p:cNvPr>
          <p:cNvCxnSpPr/>
          <p:nvPr/>
        </p:nvCxnSpPr>
        <p:spPr>
          <a:xfrm>
            <a:off x="819131" y="2513322"/>
            <a:ext cx="0" cy="9156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B789587F-9229-4609-A10D-137D7D4D5431}"/>
              </a:ext>
            </a:extLst>
          </p:cNvPr>
          <p:cNvCxnSpPr/>
          <p:nvPr/>
        </p:nvCxnSpPr>
        <p:spPr>
          <a:xfrm>
            <a:off x="2936340" y="2521150"/>
            <a:ext cx="0" cy="9156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09F94638-B33C-45B4-8C2E-18285AAD37E0}"/>
              </a:ext>
            </a:extLst>
          </p:cNvPr>
          <p:cNvCxnSpPr/>
          <p:nvPr/>
        </p:nvCxnSpPr>
        <p:spPr>
          <a:xfrm>
            <a:off x="6502182" y="2521150"/>
            <a:ext cx="0" cy="9156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B6384E1C-C565-47D3-B04A-CAB05BDD975A}"/>
              </a:ext>
            </a:extLst>
          </p:cNvPr>
          <p:cNvCxnSpPr/>
          <p:nvPr/>
        </p:nvCxnSpPr>
        <p:spPr>
          <a:xfrm>
            <a:off x="8528922" y="2497638"/>
            <a:ext cx="0" cy="9156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rgbClr val="FF0000"/>
                              </a:solidFill>
                              <a:latin typeface="Cambria Math" panose="02040503050406030204" pitchFamily="18" charset="0"/>
                            </a:rPr>
                          </m:ctrlPr>
                        </m:sSubPr>
                        <m:e>
                          <m:r>
                            <a:rPr lang="en-US" altLang="ja-JP" sz="3200" b="0" i="1" dirty="0" smtClean="0">
                              <a:solidFill>
                                <a:srgbClr val="FF0000"/>
                              </a:solidFill>
                              <a:latin typeface="Cambria Math" panose="02040503050406030204" pitchFamily="18" charset="0"/>
                            </a:rPr>
                            <m:t>𝐻</m:t>
                          </m:r>
                        </m:e>
                        <m:sub>
                          <m:r>
                            <a:rPr lang="en-US" altLang="ja-JP" sz="3200" b="0" i="1" dirty="0" smtClean="0">
                              <a:solidFill>
                                <a:srgbClr val="FF0000"/>
                              </a:solidFill>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rgbClr val="FF0000"/>
                              </a:solidFill>
                              <a:latin typeface="Cambria Math" panose="02040503050406030204" pitchFamily="18" charset="0"/>
                            </a:rPr>
                          </m:ctrlPr>
                        </m:sSubPr>
                        <m:e>
                          <m:r>
                            <a:rPr lang="en-US" altLang="ja-JP" sz="3200" b="0" i="1" dirty="0" smtClean="0">
                              <a:solidFill>
                                <a:srgbClr val="FF0000"/>
                              </a:solidFill>
                              <a:latin typeface="Cambria Math" panose="02040503050406030204" pitchFamily="18" charset="0"/>
                            </a:rPr>
                            <m:t>𝐻</m:t>
                          </m:r>
                        </m:e>
                        <m:sub>
                          <m:r>
                            <a:rPr lang="en-US" altLang="ja-JP" sz="3200" b="0" i="1" dirty="0" smtClean="0">
                              <a:solidFill>
                                <a:srgbClr val="FF0000"/>
                              </a:solidFill>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7A22E556-A092-4329-8811-536A87AEA8A5}"/>
                  </a:ext>
                </a:extLst>
              </p:cNvPr>
              <p:cNvSpPr/>
              <p:nvPr/>
            </p:nvSpPr>
            <p:spPr>
              <a:xfrm>
                <a:off x="5534869" y="5745566"/>
                <a:ext cx="2990828" cy="74892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𝐻</m:t>
                          </m:r>
                        </m:e>
                        <m:sub>
                          <m:r>
                            <a:rPr lang="en-US" altLang="ja-JP" b="0" i="1" smtClean="0">
                              <a:latin typeface="Cambria Math" panose="02040503050406030204" pitchFamily="18" charset="0"/>
                            </a:rPr>
                            <m:t>𝐴</m:t>
                          </m:r>
                        </m:sub>
                      </m:sSub>
                      <m:r>
                        <a:rPr lang="en-US" altLang="ja-JP" b="0" i="1" smtClean="0">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𝐻</m:t>
                          </m:r>
                        </m:e>
                        <m:sub>
                          <m:r>
                            <a:rPr lang="en-US" altLang="ja-JP" b="0" i="1" smtClean="0">
                              <a:latin typeface="Cambria Math" panose="02040503050406030204" pitchFamily="18" charset="0"/>
                            </a:rPr>
                            <m:t>𝐵</m:t>
                          </m:r>
                        </m:sub>
                      </m:sSub>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Para>
                </a14:m>
                <a:endParaRPr lang="ja-JP" altLang="en-US" dirty="0"/>
              </a:p>
            </p:txBody>
          </p:sp>
        </mc:Choice>
        <mc:Fallback xmlns="">
          <p:sp>
            <p:nvSpPr>
              <p:cNvPr id="5" name="正方形/長方形 4">
                <a:extLst>
                  <a:ext uri="{FF2B5EF4-FFF2-40B4-BE49-F238E27FC236}">
                    <a16:creationId xmlns:a16="http://schemas.microsoft.com/office/drawing/2014/main" id="{7A22E556-A092-4329-8811-536A87AEA8A5}"/>
                  </a:ext>
                </a:extLst>
              </p:cNvPr>
              <p:cNvSpPr>
                <a:spLocks noRot="1" noChangeAspect="1" noMove="1" noResize="1" noEditPoints="1" noAdjustHandles="1" noChangeArrowheads="1" noChangeShapeType="1" noTextEdit="1"/>
              </p:cNvSpPr>
              <p:nvPr/>
            </p:nvSpPr>
            <p:spPr>
              <a:xfrm>
                <a:off x="5534869" y="5745566"/>
                <a:ext cx="2990828" cy="748923"/>
              </a:xfrm>
              <a:prstGeom prst="rect">
                <a:avLst/>
              </a:prstGeom>
              <a:blipFill>
                <a:blip r:embed="rId33"/>
                <a:stretch>
                  <a:fillRect b="-409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650051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グラフの構成</a:t>
            </a:r>
            <a:endParaRPr kumimoji="1" lang="ja-JP" altLang="en-US"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C396C97-C5F6-485B-A804-4588D41C7A95}"/>
                  </a:ext>
                </a:extLst>
              </p:cNvPr>
              <p:cNvSpPr txBox="1"/>
              <p:nvPr/>
            </p:nvSpPr>
            <p:spPr>
              <a:xfrm>
                <a:off x="5960533" y="2768451"/>
                <a:ext cx="2506133" cy="906210"/>
              </a:xfrm>
              <a:prstGeom prst="rect">
                <a:avLst/>
              </a:prstGeom>
              <a:noFill/>
            </p:spPr>
            <p:txBody>
              <a:bodyPr wrap="square" rtlCol="0">
                <a:spAutoFit/>
              </a:bodyPr>
              <a:lstStyle/>
              <a:p>
                <a:r>
                  <a:rPr kumimoji="1" lang="ja-JP" altLang="en-US" sz="2000" dirty="0"/>
                  <a:t>例</a:t>
                </a:r>
                <a:r>
                  <a:rPr kumimoji="1" lang="en-US" altLang="ja-JP" sz="2000" dirty="0"/>
                  <a:t>:</a:t>
                </a:r>
                <a14:m>
                  <m:oMath xmlns:m="http://schemas.openxmlformats.org/officeDocument/2006/math">
                    <m: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rPr>
                      <m:t>=</m:t>
                    </m:r>
                    <m:m>
                      <m:mPr>
                        <m:mcs>
                          <m:mc>
                            <m:mcPr>
                              <m:count m:val="3"/>
                              <m:mcJc m:val="center"/>
                            </m:mcPr>
                          </m:mc>
                        </m:mcs>
                        <m:ctrlPr>
                          <a:rPr kumimoji="1" lang="en-US" altLang="ja-JP" sz="2000" b="0" i="1" smtClean="0">
                            <a:latin typeface="Cambria Math" panose="02040503050406030204" pitchFamily="18" charset="0"/>
                          </a:rPr>
                        </m:ctrlPr>
                      </m:mPr>
                      <m:mr>
                        <m:e>
                          <m:r>
                            <m:rPr>
                              <m:brk m:alnAt="7"/>
                            </m:rP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r>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mr>
                      <m:mr>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
                  </m:oMath>
                </a14:m>
                <a:endParaRPr kumimoji="1" lang="ja-JP" altLang="en-US" sz="2000" dirty="0"/>
              </a:p>
            </p:txBody>
          </p:sp>
        </mc:Choice>
        <mc:Fallback xmlns="">
          <p:sp>
            <p:nvSpPr>
              <p:cNvPr id="11" name="テキスト ボックス 10">
                <a:extLst>
                  <a:ext uri="{FF2B5EF4-FFF2-40B4-BE49-F238E27FC236}">
                    <a16:creationId xmlns:a16="http://schemas.microsoft.com/office/drawing/2014/main" id="{DC396C97-C5F6-485B-A804-4588D41C7A95}"/>
                  </a:ext>
                </a:extLst>
              </p:cNvPr>
              <p:cNvSpPr txBox="1">
                <a:spLocks noRot="1" noChangeAspect="1" noMove="1" noResize="1" noEditPoints="1" noAdjustHandles="1" noChangeArrowheads="1" noChangeShapeType="1" noTextEdit="1"/>
              </p:cNvSpPr>
              <p:nvPr/>
            </p:nvSpPr>
            <p:spPr>
              <a:xfrm>
                <a:off x="5960533" y="2768451"/>
                <a:ext cx="2506133" cy="906210"/>
              </a:xfrm>
              <a:prstGeom prst="rect">
                <a:avLst/>
              </a:prstGeom>
              <a:blipFill>
                <a:blip r:embed="rId3"/>
                <a:stretch>
                  <a:fillRect l="-2676"/>
                </a:stretch>
              </a:blipFill>
            </p:spPr>
            <p:txBody>
              <a:bodyPr/>
              <a:lstStyle/>
              <a:p>
                <a:r>
                  <a:rPr lang="ja-JP" altLang="en-US">
                    <a:noFill/>
                  </a:rPr>
                  <a:t> </a:t>
                </a:r>
              </a:p>
            </p:txBody>
          </p:sp>
        </mc:Fallback>
      </mc:AlternateContent>
      <p:pic>
        <p:nvPicPr>
          <p:cNvPr id="3" name="図 2">
            <a:extLst>
              <a:ext uri="{FF2B5EF4-FFF2-40B4-BE49-F238E27FC236}">
                <a16:creationId xmlns:a16="http://schemas.microsoft.com/office/drawing/2014/main" id="{23243FA6-5244-4884-A0EE-51C92DE9AC32}"/>
              </a:ext>
            </a:extLst>
          </p:cNvPr>
          <p:cNvPicPr>
            <a:picLocks noChangeAspect="1"/>
          </p:cNvPicPr>
          <p:nvPr/>
        </p:nvPicPr>
        <p:blipFill>
          <a:blip r:embed="rId4"/>
          <a:stretch>
            <a:fillRect/>
          </a:stretch>
        </p:blipFill>
        <p:spPr>
          <a:xfrm>
            <a:off x="1557684" y="1832872"/>
            <a:ext cx="2811116" cy="4211329"/>
          </a:xfrm>
          <a:prstGeom prst="rect">
            <a:avLst/>
          </a:prstGeom>
        </p:spPr>
      </p:pic>
      <p:sp>
        <p:nvSpPr>
          <p:cNvPr id="5" name="テキスト ボックス 4">
            <a:extLst>
              <a:ext uri="{FF2B5EF4-FFF2-40B4-BE49-F238E27FC236}">
                <a16:creationId xmlns:a16="http://schemas.microsoft.com/office/drawing/2014/main" id="{4D0C0379-2A02-40E1-A218-23DFC820E9A2}"/>
              </a:ext>
            </a:extLst>
          </p:cNvPr>
          <p:cNvSpPr txBox="1"/>
          <p:nvPr/>
        </p:nvSpPr>
        <p:spPr>
          <a:xfrm>
            <a:off x="677333" y="1406471"/>
            <a:ext cx="496712" cy="400110"/>
          </a:xfrm>
          <a:prstGeom prst="rect">
            <a:avLst/>
          </a:prstGeom>
          <a:noFill/>
        </p:spPr>
        <p:txBody>
          <a:bodyPr wrap="square" rtlCol="0">
            <a:spAutoFit/>
          </a:bodyPr>
          <a:lstStyle/>
          <a:p>
            <a:r>
              <a:rPr kumimoji="1" lang="ja-JP" altLang="en-US" sz="2000" dirty="0"/>
              <a:t>例</a:t>
            </a:r>
          </a:p>
        </p:txBody>
      </p:sp>
      <p:sp>
        <p:nvSpPr>
          <p:cNvPr id="8" name="四角形: 角を丸くする 7">
            <a:extLst>
              <a:ext uri="{FF2B5EF4-FFF2-40B4-BE49-F238E27FC236}">
                <a16:creationId xmlns:a16="http://schemas.microsoft.com/office/drawing/2014/main" id="{B2F8D5C6-8355-41D2-9636-0B25E55DFA29}"/>
              </a:ext>
            </a:extLst>
          </p:cNvPr>
          <p:cNvSpPr/>
          <p:nvPr/>
        </p:nvSpPr>
        <p:spPr>
          <a:xfrm>
            <a:off x="5137900" y="1298016"/>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E724B26F-7533-4CF3-8329-D777AF6C55E2}"/>
                  </a:ext>
                </a:extLst>
              </p:cNvPr>
              <p:cNvSpPr/>
              <p:nvPr/>
            </p:nvSpPr>
            <p:spPr>
              <a:xfrm>
                <a:off x="5306869" y="1622524"/>
                <a:ext cx="2990828" cy="42069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Para>
                </a14:m>
                <a:br>
                  <a:rPr lang="en-US" altLang="ja-JP" i="1" dirty="0">
                    <a:latin typeface="Cambria Math" panose="02040503050406030204" pitchFamily="18" charset="0"/>
                    <a:ea typeface="Cambria Math" panose="02040503050406030204" pitchFamily="18" charset="0"/>
                  </a:rPr>
                </a:br>
                <a:endParaRPr lang="ja-JP" altLang="en-US" dirty="0"/>
              </a:p>
            </p:txBody>
          </p:sp>
        </mc:Choice>
        <mc:Fallback xmlns="">
          <p:sp>
            <p:nvSpPr>
              <p:cNvPr id="9" name="正方形/長方形 8">
                <a:extLst>
                  <a:ext uri="{FF2B5EF4-FFF2-40B4-BE49-F238E27FC236}">
                    <a16:creationId xmlns:a16="http://schemas.microsoft.com/office/drawing/2014/main" id="{E724B26F-7533-4CF3-8329-D777AF6C55E2}"/>
                  </a:ext>
                </a:extLst>
              </p:cNvPr>
              <p:cNvSpPr>
                <a:spLocks noRot="1" noChangeAspect="1" noMove="1" noResize="1" noEditPoints="1" noAdjustHandles="1" noChangeArrowheads="1" noChangeShapeType="1" noTextEdit="1"/>
              </p:cNvSpPr>
              <p:nvPr/>
            </p:nvSpPr>
            <p:spPr>
              <a:xfrm>
                <a:off x="5306869" y="1622524"/>
                <a:ext cx="2990828" cy="420693"/>
              </a:xfrm>
              <a:prstGeom prst="rect">
                <a:avLst/>
              </a:prstGeom>
              <a:blipFill>
                <a:blip r:embed="rId5"/>
                <a:stretch>
                  <a:fillRect b="-8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91176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グラフの構成</a:t>
            </a:r>
            <a:endParaRPr kumimoji="1" lang="ja-JP" altLang="en-US"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C396C97-C5F6-485B-A804-4588D41C7A95}"/>
                  </a:ext>
                </a:extLst>
              </p:cNvPr>
              <p:cNvSpPr txBox="1"/>
              <p:nvPr/>
            </p:nvSpPr>
            <p:spPr>
              <a:xfrm>
                <a:off x="5960533" y="2768451"/>
                <a:ext cx="2506133" cy="906210"/>
              </a:xfrm>
              <a:prstGeom prst="rect">
                <a:avLst/>
              </a:prstGeom>
              <a:noFill/>
            </p:spPr>
            <p:txBody>
              <a:bodyPr wrap="square" rtlCol="0">
                <a:spAutoFit/>
              </a:bodyPr>
              <a:lstStyle/>
              <a:p>
                <a:r>
                  <a:rPr kumimoji="1" lang="ja-JP" altLang="en-US" sz="2000" dirty="0"/>
                  <a:t>例</a:t>
                </a:r>
                <a:r>
                  <a:rPr kumimoji="1" lang="en-US" altLang="ja-JP" sz="2000" dirty="0"/>
                  <a:t>:</a:t>
                </a:r>
                <a14:m>
                  <m:oMath xmlns:m="http://schemas.openxmlformats.org/officeDocument/2006/math">
                    <m: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rPr>
                      <m:t>=</m:t>
                    </m:r>
                    <m:m>
                      <m:mPr>
                        <m:mcs>
                          <m:mc>
                            <m:mcPr>
                              <m:count m:val="3"/>
                              <m:mcJc m:val="center"/>
                            </m:mcPr>
                          </m:mc>
                        </m:mcs>
                        <m:ctrlPr>
                          <a:rPr kumimoji="1" lang="en-US" altLang="ja-JP" sz="2000" b="0" i="1" smtClean="0">
                            <a:latin typeface="Cambria Math" panose="02040503050406030204" pitchFamily="18" charset="0"/>
                          </a:rPr>
                        </m:ctrlPr>
                      </m:mPr>
                      <m:mr>
                        <m:e>
                          <m:r>
                            <m:rPr>
                              <m:brk m:alnAt="7"/>
                            </m:rP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r>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mr>
                      <m:mr>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
                  </m:oMath>
                </a14:m>
                <a:endParaRPr kumimoji="1" lang="ja-JP" altLang="en-US" sz="2000" dirty="0"/>
              </a:p>
            </p:txBody>
          </p:sp>
        </mc:Choice>
        <mc:Fallback xmlns="">
          <p:sp>
            <p:nvSpPr>
              <p:cNvPr id="11" name="テキスト ボックス 10">
                <a:extLst>
                  <a:ext uri="{FF2B5EF4-FFF2-40B4-BE49-F238E27FC236}">
                    <a16:creationId xmlns:a16="http://schemas.microsoft.com/office/drawing/2014/main" id="{DC396C97-C5F6-485B-A804-4588D41C7A95}"/>
                  </a:ext>
                </a:extLst>
              </p:cNvPr>
              <p:cNvSpPr txBox="1">
                <a:spLocks noRot="1" noChangeAspect="1" noMove="1" noResize="1" noEditPoints="1" noAdjustHandles="1" noChangeArrowheads="1" noChangeShapeType="1" noTextEdit="1"/>
              </p:cNvSpPr>
              <p:nvPr/>
            </p:nvSpPr>
            <p:spPr>
              <a:xfrm>
                <a:off x="5960533" y="2768451"/>
                <a:ext cx="2506133" cy="906210"/>
              </a:xfrm>
              <a:prstGeom prst="rect">
                <a:avLst/>
              </a:prstGeom>
              <a:blipFill>
                <a:blip r:embed="rId3"/>
                <a:stretch>
                  <a:fillRect l="-2676"/>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4D0C0379-2A02-40E1-A218-23DFC820E9A2}"/>
              </a:ext>
            </a:extLst>
          </p:cNvPr>
          <p:cNvSpPr txBox="1"/>
          <p:nvPr/>
        </p:nvSpPr>
        <p:spPr>
          <a:xfrm>
            <a:off x="677333" y="1406471"/>
            <a:ext cx="496712" cy="400110"/>
          </a:xfrm>
          <a:prstGeom prst="rect">
            <a:avLst/>
          </a:prstGeom>
          <a:noFill/>
        </p:spPr>
        <p:txBody>
          <a:bodyPr wrap="square" rtlCol="0">
            <a:spAutoFit/>
          </a:bodyPr>
          <a:lstStyle/>
          <a:p>
            <a:r>
              <a:rPr kumimoji="1" lang="ja-JP" altLang="en-US" sz="2000" dirty="0"/>
              <a:t>例</a:t>
            </a:r>
          </a:p>
        </p:txBody>
      </p:sp>
      <p:pic>
        <p:nvPicPr>
          <p:cNvPr id="6" name="図 5">
            <a:extLst>
              <a:ext uri="{FF2B5EF4-FFF2-40B4-BE49-F238E27FC236}">
                <a16:creationId xmlns:a16="http://schemas.microsoft.com/office/drawing/2014/main" id="{6C9F7056-EFD4-4C7E-8CE7-2763135FBE74}"/>
              </a:ext>
            </a:extLst>
          </p:cNvPr>
          <p:cNvPicPr>
            <a:picLocks noChangeAspect="1"/>
          </p:cNvPicPr>
          <p:nvPr/>
        </p:nvPicPr>
        <p:blipFill>
          <a:blip r:embed="rId4"/>
          <a:stretch>
            <a:fillRect/>
          </a:stretch>
        </p:blipFill>
        <p:spPr>
          <a:xfrm>
            <a:off x="1557684" y="1832872"/>
            <a:ext cx="2811116" cy="4211329"/>
          </a:xfrm>
          <a:prstGeom prst="rect">
            <a:avLst/>
          </a:prstGeom>
        </p:spPr>
      </p:pic>
      <p:sp>
        <p:nvSpPr>
          <p:cNvPr id="8" name="四角形: 角を丸くする 7">
            <a:extLst>
              <a:ext uri="{FF2B5EF4-FFF2-40B4-BE49-F238E27FC236}">
                <a16:creationId xmlns:a16="http://schemas.microsoft.com/office/drawing/2014/main" id="{FAEAA040-73B5-4C7F-97A2-E88852B3620D}"/>
              </a:ext>
            </a:extLst>
          </p:cNvPr>
          <p:cNvSpPr/>
          <p:nvPr/>
        </p:nvSpPr>
        <p:spPr>
          <a:xfrm>
            <a:off x="5137900" y="1298016"/>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6BD5E630-1B23-435D-AC49-32CFCA59A3A0}"/>
                  </a:ext>
                </a:extLst>
              </p:cNvPr>
              <p:cNvSpPr/>
              <p:nvPr/>
            </p:nvSpPr>
            <p:spPr>
              <a:xfrm>
                <a:off x="5306869" y="1622524"/>
                <a:ext cx="2990828" cy="42069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Para>
                </a14:m>
                <a:br>
                  <a:rPr lang="en-US" altLang="ja-JP" i="1" dirty="0">
                    <a:latin typeface="Cambria Math" panose="02040503050406030204" pitchFamily="18" charset="0"/>
                    <a:ea typeface="Cambria Math" panose="02040503050406030204" pitchFamily="18" charset="0"/>
                  </a:rPr>
                </a:br>
                <a:endParaRPr lang="ja-JP" altLang="en-US" dirty="0"/>
              </a:p>
            </p:txBody>
          </p:sp>
        </mc:Choice>
        <mc:Fallback xmlns="">
          <p:sp>
            <p:nvSpPr>
              <p:cNvPr id="9" name="正方形/長方形 8">
                <a:extLst>
                  <a:ext uri="{FF2B5EF4-FFF2-40B4-BE49-F238E27FC236}">
                    <a16:creationId xmlns:a16="http://schemas.microsoft.com/office/drawing/2014/main" id="{6BD5E630-1B23-435D-AC49-32CFCA59A3A0}"/>
                  </a:ext>
                </a:extLst>
              </p:cNvPr>
              <p:cNvSpPr>
                <a:spLocks noRot="1" noChangeAspect="1" noMove="1" noResize="1" noEditPoints="1" noAdjustHandles="1" noChangeArrowheads="1" noChangeShapeType="1" noTextEdit="1"/>
              </p:cNvSpPr>
              <p:nvPr/>
            </p:nvSpPr>
            <p:spPr>
              <a:xfrm>
                <a:off x="5306869" y="1622524"/>
                <a:ext cx="2990828" cy="420693"/>
              </a:xfrm>
              <a:prstGeom prst="rect">
                <a:avLst/>
              </a:prstGeom>
              <a:blipFill>
                <a:blip r:embed="rId5"/>
                <a:stretch>
                  <a:fillRect b="-8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41831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計算モデル</a:t>
            </a:r>
            <a:endParaRPr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モデル</a:t>
                </a:r>
                <a:endParaRPr lang="en-US" altLang="ja-JP" dirty="0"/>
              </a:p>
              <a:p>
                <a:pPr lvl="1"/>
                <a:r>
                  <a:rPr lang="ja-JP" altLang="en-US" dirty="0"/>
                  <a:t>各ノードは同期ラウンドに従ってアルゴリズムを実行し</a:t>
                </a:r>
                <a:br>
                  <a:rPr lang="en-US" altLang="ja-JP" dirty="0"/>
                </a:br>
                <a:r>
                  <a:rPr lang="ja-JP" altLang="en-US" dirty="0"/>
                  <a:t>入力グラフ上の問題を解決する</a:t>
                </a:r>
                <a:endParaRPr lang="en-US" altLang="ja-JP" dirty="0"/>
              </a:p>
              <a:p>
                <a:pPr lvl="2"/>
                <a:r>
                  <a:rPr lang="ja-JP" altLang="en-US" dirty="0"/>
                  <a:t>全ノードは一斉にラウンド</a:t>
                </a:r>
                <a:r>
                  <a:rPr lang="en-US" altLang="ja-JP" dirty="0"/>
                  <a:t>0</a:t>
                </a:r>
                <a:r>
                  <a:rPr lang="ja-JP" altLang="en-US" dirty="0"/>
                  <a:t>を開始する</a:t>
                </a:r>
                <a:endParaRPr lang="en-US" altLang="ja-JP" dirty="0"/>
              </a:p>
              <a:p>
                <a:pPr lvl="1"/>
                <a:r>
                  <a:rPr lang="ja-JP" altLang="en-US" dirty="0"/>
                  <a:t>各ラウンドの動作</a:t>
                </a:r>
                <a:endParaRPr lang="en-US" altLang="ja-JP" dirty="0"/>
              </a:p>
              <a:p>
                <a:pPr lvl="2"/>
                <a14:m>
                  <m:oMath xmlns:m="http://schemas.openxmlformats.org/officeDocument/2006/math">
                    <m:r>
                      <a:rPr lang="en-US" altLang="ja-JP" b="0" i="1" smtClean="0">
                        <a:latin typeface="Cambria Math" panose="02040503050406030204" pitchFamily="18" charset="0"/>
                      </a:rPr>
                      <m:t>𝑏</m:t>
                    </m:r>
                    <m:r>
                      <a:rPr lang="en-US" altLang="ja-JP" b="0" i="1" smtClean="0">
                        <a:latin typeface="Cambria Math" panose="02040503050406030204" pitchFamily="18" charset="0"/>
                      </a:rPr>
                      <m:t>=</m:t>
                    </m:r>
                    <m:r>
                      <a:rPr lang="en-US" altLang="ja-JP" b="0" i="1" smtClean="0">
                        <a:latin typeface="Cambria Math" panose="02040503050406030204" pitchFamily="18" charset="0"/>
                      </a:rPr>
                      <m:t>𝑂</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𝑛</m:t>
                        </m:r>
                      </m:e>
                    </m:func>
                    <m:r>
                      <a:rPr lang="en-US" altLang="ja-JP" b="0" i="1" smtClean="0">
                        <a:latin typeface="Cambria Math" panose="02040503050406030204" pitchFamily="18" charset="0"/>
                      </a:rPr>
                      <m:t>)</m:t>
                    </m:r>
                  </m:oMath>
                </a14:m>
                <a:r>
                  <a:rPr lang="ja-JP" altLang="en-US" dirty="0"/>
                  <a:t>ビットのメッセージを隣接ノードに送信</a:t>
                </a:r>
                <a:r>
                  <a:rPr lang="en-US" altLang="ja-JP" dirty="0"/>
                  <a:t>(</a:t>
                </a:r>
                <a14:m>
                  <m:oMath xmlns:m="http://schemas.openxmlformats.org/officeDocument/2006/math">
                    <m:r>
                      <a:rPr lang="en-US" altLang="ja-JP" b="0" i="1" smtClean="0">
                        <a:latin typeface="Cambria Math" panose="02040503050406030204" pitchFamily="18" charset="0"/>
                      </a:rPr>
                      <m:t>𝑛</m:t>
                    </m:r>
                  </m:oMath>
                </a14:m>
                <a:r>
                  <a:rPr lang="en-US" altLang="ja-JP" dirty="0"/>
                  <a:t>:</a:t>
                </a:r>
                <a:r>
                  <a:rPr lang="ja-JP" altLang="en-US" dirty="0"/>
                  <a:t>頂点数</a:t>
                </a:r>
                <a:r>
                  <a:rPr lang="en-US" altLang="ja-JP" dirty="0"/>
                  <a:t>)</a:t>
                </a:r>
              </a:p>
              <a:p>
                <a:pPr lvl="2"/>
                <a:r>
                  <a:rPr lang="ja-JP" altLang="en-US" dirty="0"/>
                  <a:t>隣接ノードからメッセージを受信</a:t>
                </a:r>
                <a:endParaRPr lang="en-US" altLang="ja-JP" dirty="0"/>
              </a:p>
              <a:p>
                <a:pPr lvl="2"/>
                <a:r>
                  <a:rPr lang="ja-JP" altLang="en-US" dirty="0"/>
                  <a:t>内部計算</a:t>
                </a:r>
                <a:endParaRPr lang="en-US" altLang="ja-JP" dirty="0"/>
              </a:p>
              <a:p>
                <a:pPr marL="514350" lvl="2" indent="0">
                  <a:buNone/>
                </a:pPr>
                <a:endParaRPr lang="en-US" altLang="ja-JP" dirty="0"/>
              </a:p>
              <a:p>
                <a:pPr lvl="1"/>
                <a:r>
                  <a:rPr lang="ja-JP" altLang="en-US" b="0" i="1" dirty="0">
                    <a:latin typeface="Cambria Math" panose="02040503050406030204" pitchFamily="18" charset="0"/>
                  </a:rPr>
                  <a:t>できるだけ少ない通信ラウンド数で問題を解決したい</a:t>
                </a:r>
                <a:endParaRPr lang="en-US" altLang="ja-JP" b="0" i="1" dirty="0">
                  <a:latin typeface="Cambria Math" panose="02040503050406030204" pitchFamily="18" charset="0"/>
                </a:endParaRPr>
              </a:p>
            </p:txBody>
          </p:sp>
        </mc:Choice>
        <mc:Fallback>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38632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r>
                  <a:rPr lang="ja-JP" altLang="en-US" dirty="0"/>
                  <a:t>構成したグラフが</a:t>
                </a:r>
                <a:r>
                  <a:rPr lang="en-US" altLang="ja-JP" dirty="0"/>
                  <a:t>,</a:t>
                </a:r>
                <a:r>
                  <a:rPr lang="ja-JP" altLang="en-US" dirty="0"/>
                  <a:t> 「</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a:t>
                </a:r>
                <a:br>
                  <a:rPr lang="en-US" altLang="ja-JP" dirty="0"/>
                </a:br>
                <a:r>
                  <a:rPr lang="ja-JP" altLang="en-US" dirty="0"/>
                  <a:t>のみグラフ中に与えられている独立点集合が</a:t>
                </a:r>
                <a:r>
                  <a:rPr lang="en-US" altLang="ja-JP" dirty="0"/>
                  <a:t>3-MIS</a:t>
                </a:r>
                <a:r>
                  <a:rPr lang="ja-JP" altLang="en-US" dirty="0"/>
                  <a:t>でない」</a:t>
                </a:r>
                <a:br>
                  <a:rPr lang="en-US" altLang="ja-JP" dirty="0"/>
                </a:br>
                <a:r>
                  <a:rPr lang="ja-JP" altLang="en-US" dirty="0"/>
                  <a:t>という特性を持つことを示す</a:t>
                </a:r>
                <a:br>
                  <a:rPr lang="en-US" altLang="ja-JP" dirty="0"/>
                </a:br>
                <a:r>
                  <a:rPr lang="en-US" altLang="ja-JP" dirty="0"/>
                  <a:t>(</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𝑁</m:t>
                        </m:r>
                      </m:sub>
                    </m:sSub>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𝑖</m:t>
                        </m:r>
                        <m:r>
                          <a:rPr lang="en-US" altLang="ja-JP" i="1">
                            <a:latin typeface="Cambria Math" panose="02040503050406030204" pitchFamily="18" charset="0"/>
                          </a:rPr>
                          <m:t>=1</m:t>
                        </m:r>
                      </m:sub>
                      <m:sup>
                        <m:r>
                          <a:rPr lang="en-US" altLang="ja-JP" b="0" i="1" smtClean="0">
                            <a:latin typeface="Cambria Math" panose="02040503050406030204" pitchFamily="18" charset="0"/>
                          </a:rPr>
                          <m:t>𝑁</m:t>
                        </m:r>
                      </m:sup>
                      <m:e>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𝑗</m:t>
                            </m:r>
                            <m:r>
                              <a:rPr lang="en-US" altLang="ja-JP" i="1">
                                <a:latin typeface="Cambria Math" panose="02040503050406030204" pitchFamily="18" charset="0"/>
                              </a:rPr>
                              <m:t>=1</m:t>
                            </m:r>
                          </m:sub>
                          <m:sup>
                            <m:r>
                              <a:rPr lang="en-US" altLang="ja-JP" b="0" i="1" smtClean="0">
                                <a:latin typeface="Cambria Math" panose="02040503050406030204" pitchFamily="18" charset="0"/>
                              </a:rPr>
                              <m:t>𝑁</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𝑗</m:t>
                                </m:r>
                              </m:sub>
                            </m:sSub>
                          </m:e>
                        </m:nary>
                      </m:e>
                    </m:nary>
                  </m:oMath>
                </a14:m>
                <a:r>
                  <a:rPr lang="en-US" altLang="ja-JP" dirty="0"/>
                  <a:t>)</a:t>
                </a:r>
              </a:p>
              <a:p>
                <a:pPr marL="514350" indent="-514350">
                  <a:buFont typeface="+mj-lt"/>
                  <a:buAutoNum type="romanUcPeriod"/>
                </a:pPr>
                <a:r>
                  <a:rPr lang="ja-JP" altLang="en-US" dirty="0"/>
                  <a:t>ある</a:t>
                </a:r>
                <a14:m>
                  <m:oMath xmlns:m="http://schemas.openxmlformats.org/officeDocument/2006/math">
                    <m:r>
                      <a:rPr lang="en-US" altLang="ja-JP" b="0" i="0" smtClean="0">
                        <a:latin typeface="Cambria Math" panose="02040503050406030204" pitchFamily="18" charset="0"/>
                      </a:rPr>
                      <m:t>(</m:t>
                    </m:r>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b="0" i="1" smtClean="0">
                        <a:latin typeface="Cambria Math" panose="02040503050406030204" pitchFamily="18" charset="0"/>
                      </a:rPr>
                      <m:t>)</m:t>
                    </m:r>
                  </m:oMath>
                </a14:m>
                <a:r>
                  <a:rPr lang="ja-JP" altLang="en-US" dirty="0"/>
                  <a:t>に対して</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=1</m:t>
                    </m:r>
                    <m:r>
                      <a:rPr lang="en-US" altLang="ja-JP" i="1">
                        <a:latin typeface="Cambria Math" panose="02040503050406030204" pitchFamily="18" charset="0"/>
                        <a:ea typeface="Cambria Math" panose="02040503050406030204" pitchFamily="18" charset="0"/>
                      </a:rPr>
                      <m:t>⇒</m:t>
                    </m:r>
                  </m:oMath>
                </a14:m>
                <a:r>
                  <a:rPr lang="en-US" altLang="ja-JP" dirty="0"/>
                  <a:t>3-MIS</a:t>
                </a:r>
                <a:r>
                  <a:rPr lang="ja-JP" altLang="en-US" dirty="0"/>
                  <a:t>でない</a:t>
                </a:r>
                <a:endParaRPr lang="en-US" altLang="ja-JP" dirty="0"/>
              </a:p>
              <a:p>
                <a:pPr marL="514350" indent="-514350">
                  <a:buFont typeface="+mj-lt"/>
                  <a:buAutoNum type="romanUcPeriod"/>
                </a:pPr>
                <a:r>
                  <a:rPr lang="ja-JP" altLang="en-US" dirty="0"/>
                  <a:t>どの</a:t>
                </a:r>
                <a14:m>
                  <m:oMath xmlns:m="http://schemas.openxmlformats.org/officeDocument/2006/math">
                    <m:r>
                      <a:rPr lang="en-US" altLang="ja-JP" b="0" i="0" smtClean="0">
                        <a:latin typeface="Cambria Math" panose="02040503050406030204" pitchFamily="18" charset="0"/>
                      </a:rPr>
                      <m:t>(</m:t>
                    </m:r>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b="0" i="1" smtClean="0">
                        <a:latin typeface="Cambria Math" panose="02040503050406030204" pitchFamily="18" charset="0"/>
                      </a:rPr>
                      <m:t>)</m:t>
                    </m:r>
                  </m:oMath>
                </a14:m>
                <a:r>
                  <a:rPr lang="ja-JP" altLang="en-US" dirty="0"/>
                  <a:t>に対しても</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=1</m:t>
                    </m:r>
                  </m:oMath>
                </a14:m>
                <a:r>
                  <a:rPr lang="ja-JP" altLang="en-US" dirty="0"/>
                  <a:t>ではない</a:t>
                </a:r>
                <a14:m>
                  <m:oMath xmlns:m="http://schemas.openxmlformats.org/officeDocument/2006/math">
                    <m:r>
                      <a:rPr lang="ja-JP" altLang="en-US" i="1">
                        <a:latin typeface="Cambria Math" panose="02040503050406030204" pitchFamily="18" charset="0"/>
                      </a:rPr>
                      <m:t>⇒</m:t>
                    </m:r>
                  </m:oMath>
                </a14:m>
                <a:r>
                  <a:rPr lang="en-US" altLang="ja-JP" dirty="0"/>
                  <a:t>3-MIS</a:t>
                </a: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3"/>
                <a:stretch>
                  <a:fillRect l="-555"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75937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kumimoji="1" lang="ja-JP" altLang="en-US" dirty="0"/>
              <a:t>帰着の流れ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r>
                  <a:rPr lang="ja-JP" altLang="en-US" dirty="0"/>
                  <a:t>どの</a:t>
                </a:r>
                <a14:m>
                  <m:oMath xmlns:m="http://schemas.openxmlformats.org/officeDocument/2006/math">
                    <m:r>
                      <a:rPr lang="en-US" altLang="ja-JP" b="0" i="0" smtClean="0">
                        <a:latin typeface="Cambria Math" panose="02040503050406030204" pitchFamily="18" charset="0"/>
                      </a:rPr>
                      <m:t>(</m:t>
                    </m:r>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b="0" i="1" smtClean="0">
                        <a:latin typeface="Cambria Math" panose="02040503050406030204" pitchFamily="18" charset="0"/>
                      </a:rPr>
                      <m:t>)</m:t>
                    </m:r>
                  </m:oMath>
                </a14:m>
                <a:r>
                  <a:rPr lang="ja-JP" altLang="en-US" dirty="0"/>
                  <a:t>に対しても</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=1</m:t>
                    </m:r>
                  </m:oMath>
                </a14:m>
                <a:r>
                  <a:rPr lang="ja-JP" altLang="en-US" dirty="0"/>
                  <a:t>ではないとき</a:t>
                </a:r>
                <a:r>
                  <a:rPr lang="en-US" altLang="ja-JP" dirty="0"/>
                  <a:t>3-MIS</a:t>
                </a:r>
                <a:r>
                  <a:rPr lang="ja-JP" altLang="en-US" dirty="0"/>
                  <a:t>でない</a:t>
                </a:r>
                <a:endParaRPr lang="en-US" altLang="ja-JP" dirty="0"/>
              </a:p>
              <a:p>
                <a:endParaRPr lang="en-US" altLang="ja-JP" dirty="0"/>
              </a:p>
            </p:txBody>
          </p:sp>
        </mc:Choice>
        <mc:Fallback xmlns="">
          <p:sp>
            <p:nvSpPr>
              <p:cNvPr id="3" name="コンテンツ プレースホルダー 2">
                <a:extLst>
                  <a:ext uri="{FF2B5EF4-FFF2-40B4-BE49-F238E27FC236}">
                    <a16:creationId xmlns:a16="http://schemas.microsoft.com/office/drawing/2014/main" id="{A5DB71E1-AF99-425E-9CA0-800E516DABFD}"/>
                  </a:ext>
                </a:extLst>
              </p:cNvPr>
              <p:cNvSpPr>
                <a:spLocks noGrp="1" noRot="1" noChangeAspect="1" noMove="1" noResize="1" noEditPoints="1" noAdjustHandles="1" noChangeArrowheads="1" noChangeShapeType="1" noTextEdit="1"/>
              </p:cNvSpPr>
              <p:nvPr>
                <p:ph sz="quarter" idx="1"/>
              </p:nvPr>
            </p:nvSpPr>
            <p:spPr>
              <a:xfrm>
                <a:off x="179513" y="1124744"/>
                <a:ext cx="8784976" cy="444412"/>
              </a:xfrm>
              <a:blipFill>
                <a:blip r:embed="rId3"/>
                <a:stretch>
                  <a:fillRect l="-139" t="-4167" b="-43056"/>
                </a:stretch>
              </a:blipFill>
            </p:spPr>
            <p:txBody>
              <a:bodyPr/>
              <a:lstStyle/>
              <a:p>
                <a:r>
                  <a:rPr lang="ja-JP" altLang="en-US">
                    <a:noFill/>
                  </a:rPr>
                  <a:t> </a:t>
                </a:r>
              </a:p>
            </p:txBody>
          </p:sp>
        </mc:Fallback>
      </mc:AlternateContent>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5"/>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6"/>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9"/>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10"/>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1"/>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2"/>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5"/>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7"/>
                <a:stretch>
                  <a:fillRect l="-1406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8"/>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1"/>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2"/>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B3530638-A3DC-49C4-8433-F41291E868B8}"/>
              </a:ext>
            </a:extLst>
          </p:cNvPr>
          <p:cNvSpPr/>
          <p:nvPr/>
        </p:nvSpPr>
        <p:spPr>
          <a:xfrm>
            <a:off x="3484080" y="2251822"/>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3"/>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4"/>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5"/>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6"/>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7"/>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8"/>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29"/>
                <a:stretch>
                  <a:fillRect/>
                </a:stretch>
              </a:blipFill>
            </p:spPr>
            <p:txBody>
              <a:bodyPr/>
              <a:lstStyle/>
              <a:p>
                <a:r>
                  <a:rPr lang="ja-JP" altLang="en-US">
                    <a:noFill/>
                  </a:rPr>
                  <a:t> </a:t>
                </a:r>
              </a:p>
            </p:txBody>
          </p:sp>
        </mc:Fallback>
      </mc:AlternateContent>
      <p:sp>
        <p:nvSpPr>
          <p:cNvPr id="64" name="楕円 63">
            <a:extLst>
              <a:ext uri="{FF2B5EF4-FFF2-40B4-BE49-F238E27FC236}">
                <a16:creationId xmlns:a16="http://schemas.microsoft.com/office/drawing/2014/main" id="{DC8C0BBE-8DD8-4B62-9858-A12366E70365}"/>
              </a:ext>
            </a:extLst>
          </p:cNvPr>
          <p:cNvSpPr/>
          <p:nvPr/>
        </p:nvSpPr>
        <p:spPr>
          <a:xfrm>
            <a:off x="3512201" y="3691871"/>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2A37C9F5-54C9-4AB8-B449-4B56EB29919B}"/>
              </a:ext>
            </a:extLst>
          </p:cNvPr>
          <p:cNvSpPr/>
          <p:nvPr/>
        </p:nvSpPr>
        <p:spPr>
          <a:xfrm>
            <a:off x="729491" y="2285377"/>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8ACB9DF8-5783-4FFC-8911-7C37F9D70AAF}"/>
              </a:ext>
            </a:extLst>
          </p:cNvPr>
          <p:cNvSpPr/>
          <p:nvPr/>
        </p:nvSpPr>
        <p:spPr>
          <a:xfrm>
            <a:off x="722582" y="3735111"/>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0C15CDEC-C349-4BEA-869D-44720FD64AFB}"/>
              </a:ext>
            </a:extLst>
          </p:cNvPr>
          <p:cNvSpPr/>
          <p:nvPr/>
        </p:nvSpPr>
        <p:spPr>
          <a:xfrm>
            <a:off x="6350210" y="226969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72FB776-6EA0-4D10-9AED-8240B8B5AB68}"/>
              </a:ext>
            </a:extLst>
          </p:cNvPr>
          <p:cNvSpPr/>
          <p:nvPr/>
        </p:nvSpPr>
        <p:spPr>
          <a:xfrm>
            <a:off x="6354325" y="3735456"/>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FDFFFB83-C454-4C63-95F0-B425F169604B}"/>
              </a:ext>
            </a:extLst>
          </p:cNvPr>
          <p:cNvCxnSpPr/>
          <p:nvPr/>
        </p:nvCxnSpPr>
        <p:spPr>
          <a:xfrm>
            <a:off x="819131" y="2818125"/>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7C0E3BC5-B3D0-4CD3-834C-E29BC448C673}"/>
              </a:ext>
            </a:extLst>
          </p:cNvPr>
          <p:cNvCxnSpPr/>
          <p:nvPr/>
        </p:nvCxnSpPr>
        <p:spPr>
          <a:xfrm>
            <a:off x="2936340"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91D4DE9C-7071-4140-8ED9-A8B4EE9B206D}"/>
              </a:ext>
            </a:extLst>
          </p:cNvPr>
          <p:cNvCxnSpPr/>
          <p:nvPr/>
        </p:nvCxnSpPr>
        <p:spPr>
          <a:xfrm>
            <a:off x="6502182"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E1E4DF6-0A1E-4569-AF25-07819965E1F8}"/>
              </a:ext>
            </a:extLst>
          </p:cNvPr>
          <p:cNvCxnSpPr/>
          <p:nvPr/>
        </p:nvCxnSpPr>
        <p:spPr>
          <a:xfrm>
            <a:off x="8528922" y="2802441"/>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正方形/長方形 77">
                <a:extLst>
                  <a:ext uri="{FF2B5EF4-FFF2-40B4-BE49-F238E27FC236}">
                    <a16:creationId xmlns:a16="http://schemas.microsoft.com/office/drawing/2014/main" id="{C4EED3B6-FCE2-4B6F-AE7B-E00657BE63B0}"/>
                  </a:ext>
                </a:extLst>
              </p:cNvPr>
              <p:cNvSpPr/>
              <p:nvPr/>
            </p:nvSpPr>
            <p:spPr>
              <a:xfrm>
                <a:off x="1458035" y="2982901"/>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78" name="正方形/長方形 77">
                <a:extLst>
                  <a:ext uri="{FF2B5EF4-FFF2-40B4-BE49-F238E27FC236}">
                    <a16:creationId xmlns:a16="http://schemas.microsoft.com/office/drawing/2014/main" id="{C4EED3B6-FCE2-4B6F-AE7B-E00657BE63B0}"/>
                  </a:ext>
                </a:extLst>
              </p:cNvPr>
              <p:cNvSpPr>
                <a:spLocks noRot="1" noChangeAspect="1" noMove="1" noResize="1" noEditPoints="1" noAdjustHandles="1" noChangeArrowheads="1" noChangeShapeType="1" noTextEdit="1"/>
              </p:cNvSpPr>
              <p:nvPr/>
            </p:nvSpPr>
            <p:spPr>
              <a:xfrm>
                <a:off x="1458035" y="2982901"/>
                <a:ext cx="796565"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正方形/長方形 78">
                <a:extLst>
                  <a:ext uri="{FF2B5EF4-FFF2-40B4-BE49-F238E27FC236}">
                    <a16:creationId xmlns:a16="http://schemas.microsoft.com/office/drawing/2014/main" id="{9488A300-FD63-4149-81E6-55F1531BA572}"/>
                  </a:ext>
                </a:extLst>
              </p:cNvPr>
              <p:cNvSpPr/>
              <p:nvPr/>
            </p:nvSpPr>
            <p:spPr>
              <a:xfrm>
                <a:off x="7157019" y="2967892"/>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79" name="正方形/長方形 78">
                <a:extLst>
                  <a:ext uri="{FF2B5EF4-FFF2-40B4-BE49-F238E27FC236}">
                    <a16:creationId xmlns:a16="http://schemas.microsoft.com/office/drawing/2014/main" id="{9488A300-FD63-4149-81E6-55F1531BA572}"/>
                  </a:ext>
                </a:extLst>
              </p:cNvPr>
              <p:cNvSpPr>
                <a:spLocks noRot="1" noChangeAspect="1" noMove="1" noResize="1" noEditPoints="1" noAdjustHandles="1" noChangeArrowheads="1" noChangeShapeType="1" noTextEdit="1"/>
              </p:cNvSpPr>
              <p:nvPr/>
            </p:nvSpPr>
            <p:spPr>
              <a:xfrm>
                <a:off x="7157019" y="2967892"/>
                <a:ext cx="826893" cy="584775"/>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199338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kumimoji="1" lang="ja-JP" altLang="en-US" dirty="0"/>
              <a:t>帰着の流れ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r>
                  <a:rPr lang="ja-JP" altLang="en-US" dirty="0"/>
                  <a:t>どの</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m:t>
                    </m:r>
                  </m:oMath>
                </a14:m>
                <a:r>
                  <a:rPr lang="ja-JP" altLang="en-US" dirty="0"/>
                  <a:t>に対しても</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=1</m:t>
                    </m:r>
                  </m:oMath>
                </a14:m>
                <a:r>
                  <a:rPr lang="ja-JP" altLang="en-US" dirty="0"/>
                  <a:t>ではないとき</a:t>
                </a:r>
                <a:r>
                  <a:rPr lang="en-US" altLang="ja-JP" dirty="0"/>
                  <a:t>3-MIS</a:t>
                </a:r>
                <a:r>
                  <a:rPr lang="ja-JP" altLang="en-US" dirty="0"/>
                  <a:t>でない</a:t>
                </a:r>
                <a:endParaRPr lang="en-US" altLang="ja-JP" dirty="0"/>
              </a:p>
              <a:p>
                <a:endParaRPr lang="en-US" altLang="ja-JP" dirty="0"/>
              </a:p>
            </p:txBody>
          </p:sp>
        </mc:Choice>
        <mc:Fallback xmlns="">
          <p:sp>
            <p:nvSpPr>
              <p:cNvPr id="3" name="コンテンツ プレースホルダー 2">
                <a:extLst>
                  <a:ext uri="{FF2B5EF4-FFF2-40B4-BE49-F238E27FC236}">
                    <a16:creationId xmlns:a16="http://schemas.microsoft.com/office/drawing/2014/main" id="{A5DB71E1-AF99-425E-9CA0-800E516DABFD}"/>
                  </a:ext>
                </a:extLst>
              </p:cNvPr>
              <p:cNvSpPr>
                <a:spLocks noGrp="1" noRot="1" noChangeAspect="1" noMove="1" noResize="1" noEditPoints="1" noAdjustHandles="1" noChangeArrowheads="1" noChangeShapeType="1" noTextEdit="1"/>
              </p:cNvSpPr>
              <p:nvPr>
                <p:ph sz="quarter" idx="1"/>
              </p:nvPr>
            </p:nvSpPr>
            <p:spPr>
              <a:xfrm>
                <a:off x="179513" y="1124744"/>
                <a:ext cx="8784976" cy="444412"/>
              </a:xfrm>
              <a:blipFill>
                <a:blip r:embed="rId3"/>
                <a:stretch>
                  <a:fillRect l="-139" t="-4167" b="-43056"/>
                </a:stretch>
              </a:blipFill>
            </p:spPr>
            <p:txBody>
              <a:bodyPr/>
              <a:lstStyle/>
              <a:p>
                <a:r>
                  <a:rPr lang="ja-JP" altLang="en-US">
                    <a:noFill/>
                  </a:rPr>
                  <a:t> </a:t>
                </a:r>
              </a:p>
            </p:txBody>
          </p:sp>
        </mc:Fallback>
      </mc:AlternateContent>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5"/>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6"/>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9"/>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10"/>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1"/>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2"/>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5"/>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7"/>
                <a:stretch>
                  <a:fillRect l="-1406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8"/>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1"/>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2"/>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B3530638-A3DC-49C4-8433-F41291E868B8}"/>
              </a:ext>
            </a:extLst>
          </p:cNvPr>
          <p:cNvSpPr/>
          <p:nvPr/>
        </p:nvSpPr>
        <p:spPr>
          <a:xfrm>
            <a:off x="3484080" y="2251822"/>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3"/>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4"/>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5"/>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6"/>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7"/>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8"/>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29"/>
                <a:stretch>
                  <a:fillRect/>
                </a:stretch>
              </a:blipFill>
            </p:spPr>
            <p:txBody>
              <a:bodyPr/>
              <a:lstStyle/>
              <a:p>
                <a:r>
                  <a:rPr lang="ja-JP" altLang="en-US">
                    <a:noFill/>
                  </a:rPr>
                  <a:t> </a:t>
                </a:r>
              </a:p>
            </p:txBody>
          </p:sp>
        </mc:Fallback>
      </mc:AlternateContent>
      <p:sp>
        <p:nvSpPr>
          <p:cNvPr id="64" name="楕円 63">
            <a:extLst>
              <a:ext uri="{FF2B5EF4-FFF2-40B4-BE49-F238E27FC236}">
                <a16:creationId xmlns:a16="http://schemas.microsoft.com/office/drawing/2014/main" id="{DC8C0BBE-8DD8-4B62-9858-A12366E70365}"/>
              </a:ext>
            </a:extLst>
          </p:cNvPr>
          <p:cNvSpPr/>
          <p:nvPr/>
        </p:nvSpPr>
        <p:spPr>
          <a:xfrm>
            <a:off x="3512201" y="3691871"/>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2A37C9F5-54C9-4AB8-B449-4B56EB29919B}"/>
              </a:ext>
            </a:extLst>
          </p:cNvPr>
          <p:cNvSpPr/>
          <p:nvPr/>
        </p:nvSpPr>
        <p:spPr>
          <a:xfrm>
            <a:off x="729491" y="2285377"/>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8ACB9DF8-5783-4FFC-8911-7C37F9D70AAF}"/>
              </a:ext>
            </a:extLst>
          </p:cNvPr>
          <p:cNvSpPr/>
          <p:nvPr/>
        </p:nvSpPr>
        <p:spPr>
          <a:xfrm>
            <a:off x="722582" y="3735111"/>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0C15CDEC-C349-4BEA-869D-44720FD64AFB}"/>
              </a:ext>
            </a:extLst>
          </p:cNvPr>
          <p:cNvSpPr/>
          <p:nvPr/>
        </p:nvSpPr>
        <p:spPr>
          <a:xfrm>
            <a:off x="6350210" y="226969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72FB776-6EA0-4D10-9AED-8240B8B5AB68}"/>
              </a:ext>
            </a:extLst>
          </p:cNvPr>
          <p:cNvSpPr/>
          <p:nvPr/>
        </p:nvSpPr>
        <p:spPr>
          <a:xfrm>
            <a:off x="6354325" y="3735456"/>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FDFFFB83-C454-4C63-95F0-B425F169604B}"/>
              </a:ext>
            </a:extLst>
          </p:cNvPr>
          <p:cNvCxnSpPr/>
          <p:nvPr/>
        </p:nvCxnSpPr>
        <p:spPr>
          <a:xfrm>
            <a:off x="819131" y="2818125"/>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7C0E3BC5-B3D0-4CD3-834C-E29BC448C673}"/>
              </a:ext>
            </a:extLst>
          </p:cNvPr>
          <p:cNvCxnSpPr/>
          <p:nvPr/>
        </p:nvCxnSpPr>
        <p:spPr>
          <a:xfrm>
            <a:off x="2936340"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91D4DE9C-7071-4140-8ED9-A8B4EE9B206D}"/>
              </a:ext>
            </a:extLst>
          </p:cNvPr>
          <p:cNvCxnSpPr/>
          <p:nvPr/>
        </p:nvCxnSpPr>
        <p:spPr>
          <a:xfrm>
            <a:off x="6502182"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E1E4DF6-0A1E-4569-AF25-07819965E1F8}"/>
              </a:ext>
            </a:extLst>
          </p:cNvPr>
          <p:cNvCxnSpPr/>
          <p:nvPr/>
        </p:nvCxnSpPr>
        <p:spPr>
          <a:xfrm>
            <a:off x="8528922" y="2802441"/>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正方形/長方形 77">
                <a:extLst>
                  <a:ext uri="{FF2B5EF4-FFF2-40B4-BE49-F238E27FC236}">
                    <a16:creationId xmlns:a16="http://schemas.microsoft.com/office/drawing/2014/main" id="{C4EED3B6-FCE2-4B6F-AE7B-E00657BE63B0}"/>
                  </a:ext>
                </a:extLst>
              </p:cNvPr>
              <p:cNvSpPr/>
              <p:nvPr/>
            </p:nvSpPr>
            <p:spPr>
              <a:xfrm>
                <a:off x="1458035" y="2982901"/>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78" name="正方形/長方形 77">
                <a:extLst>
                  <a:ext uri="{FF2B5EF4-FFF2-40B4-BE49-F238E27FC236}">
                    <a16:creationId xmlns:a16="http://schemas.microsoft.com/office/drawing/2014/main" id="{C4EED3B6-FCE2-4B6F-AE7B-E00657BE63B0}"/>
                  </a:ext>
                </a:extLst>
              </p:cNvPr>
              <p:cNvSpPr>
                <a:spLocks noRot="1" noChangeAspect="1" noMove="1" noResize="1" noEditPoints="1" noAdjustHandles="1" noChangeArrowheads="1" noChangeShapeType="1" noTextEdit="1"/>
              </p:cNvSpPr>
              <p:nvPr/>
            </p:nvSpPr>
            <p:spPr>
              <a:xfrm>
                <a:off x="1458035" y="2982901"/>
                <a:ext cx="796565"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正方形/長方形 78">
                <a:extLst>
                  <a:ext uri="{FF2B5EF4-FFF2-40B4-BE49-F238E27FC236}">
                    <a16:creationId xmlns:a16="http://schemas.microsoft.com/office/drawing/2014/main" id="{9488A300-FD63-4149-81E6-55F1531BA572}"/>
                  </a:ext>
                </a:extLst>
              </p:cNvPr>
              <p:cNvSpPr/>
              <p:nvPr/>
            </p:nvSpPr>
            <p:spPr>
              <a:xfrm>
                <a:off x="7157019" y="2967892"/>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79" name="正方形/長方形 78">
                <a:extLst>
                  <a:ext uri="{FF2B5EF4-FFF2-40B4-BE49-F238E27FC236}">
                    <a16:creationId xmlns:a16="http://schemas.microsoft.com/office/drawing/2014/main" id="{9488A300-FD63-4149-81E6-55F1531BA572}"/>
                  </a:ext>
                </a:extLst>
              </p:cNvPr>
              <p:cNvSpPr>
                <a:spLocks noRot="1" noChangeAspect="1" noMove="1" noResize="1" noEditPoints="1" noAdjustHandles="1" noChangeArrowheads="1" noChangeShapeType="1" noTextEdit="1"/>
              </p:cNvSpPr>
              <p:nvPr/>
            </p:nvSpPr>
            <p:spPr>
              <a:xfrm>
                <a:off x="7157019" y="2967892"/>
                <a:ext cx="826893" cy="584775"/>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3"/>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68442B16-75E6-4795-9F50-E03121919CF4}"/>
              </a:ext>
            </a:extLst>
          </p:cNvPr>
          <p:cNvSpPr/>
          <p:nvPr/>
        </p:nvSpPr>
        <p:spPr>
          <a:xfrm>
            <a:off x="5344869" y="5287526"/>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77" name="正方形/長方形 76">
                <a:extLst>
                  <a:ext uri="{FF2B5EF4-FFF2-40B4-BE49-F238E27FC236}">
                    <a16:creationId xmlns:a16="http://schemas.microsoft.com/office/drawing/2014/main" id="{265D3F82-447D-4E09-A60B-9379FFE8D8BE}"/>
                  </a:ext>
                </a:extLst>
              </p:cNvPr>
              <p:cNvSpPr/>
              <p:nvPr/>
            </p:nvSpPr>
            <p:spPr>
              <a:xfrm>
                <a:off x="5474844" y="5470543"/>
                <a:ext cx="3433541" cy="785087"/>
              </a:xfrm>
              <a:prstGeom prst="rect">
                <a:avLst/>
              </a:prstGeom>
            </p:spPr>
            <p:txBody>
              <a:bodyPr wrap="square">
                <a:spAutoFit/>
              </a:bodyPr>
              <a:lstStyle/>
              <a:p>
                <a14:m>
                  <m:oMath xmlns:m="http://schemas.openxmlformats.org/officeDocument/2006/math">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𝐴</m:t>
                        </m:r>
                      </m:e>
                      <m:sup>
                        <m:r>
                          <a:rPr lang="en-US" altLang="ja-JP" sz="2000" b="0" i="1" smtClean="0">
                            <a:latin typeface="Cambria Math" panose="02040503050406030204" pitchFamily="18" charset="0"/>
                          </a:rPr>
                          <m:t>1</m:t>
                        </m:r>
                      </m:sup>
                    </m:sSup>
                    <m:r>
                      <a:rPr lang="en-US" altLang="ja-JP" sz="2000" b="0" i="1" smtClean="0">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𝐴</m:t>
                        </m:r>
                      </m:e>
                      <m:sup>
                        <m:r>
                          <a:rPr lang="en-US" altLang="ja-JP" sz="2000" b="0" i="1" smtClean="0">
                            <a:latin typeface="Cambria Math" panose="02040503050406030204" pitchFamily="18" charset="0"/>
                          </a:rPr>
                          <m:t>2</m:t>
                        </m:r>
                      </m:sup>
                    </m:sSup>
                    <m:r>
                      <a:rPr lang="en-US" altLang="ja-JP" sz="2000" i="1">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b="0" i="1" smtClean="0">
                            <a:latin typeface="Cambria Math" panose="02040503050406030204" pitchFamily="18" charset="0"/>
                          </a:rPr>
                          <m:t>𝐵</m:t>
                        </m:r>
                      </m:e>
                      <m:sup>
                        <m:r>
                          <a:rPr lang="en-US" altLang="ja-JP" sz="2000" i="1">
                            <a:latin typeface="Cambria Math" panose="02040503050406030204" pitchFamily="18" charset="0"/>
                          </a:rPr>
                          <m:t>1</m:t>
                        </m:r>
                      </m:sup>
                    </m:sSup>
                    <m:r>
                      <a:rPr lang="en-US" altLang="ja-JP" sz="2000" i="1">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b="0" i="1" smtClean="0">
                            <a:latin typeface="Cambria Math" panose="02040503050406030204" pitchFamily="18" charset="0"/>
                          </a:rPr>
                          <m:t>𝐵</m:t>
                        </m:r>
                      </m:e>
                      <m:sup>
                        <m:r>
                          <a:rPr lang="en-US" altLang="ja-JP" sz="2000" b="0" i="1" smtClean="0">
                            <a:latin typeface="Cambria Math" panose="02040503050406030204" pitchFamily="18" charset="0"/>
                          </a:rPr>
                          <m:t>2</m:t>
                        </m:r>
                      </m:sup>
                    </m:sSup>
                  </m:oMath>
                </a14:m>
                <a:r>
                  <a:rPr lang="ja-JP" altLang="en-US" sz="2000" b="0" dirty="0"/>
                  <a:t>から</a:t>
                </a:r>
                <a:r>
                  <a:rPr lang="en-US" altLang="ja-JP" sz="2000" b="0" dirty="0"/>
                  <a:t>1</a:t>
                </a:r>
                <a:r>
                  <a:rPr lang="ja-JP" altLang="en-US" sz="2000" b="0" dirty="0"/>
                  <a:t>点追加</a:t>
                </a:r>
                <a:endParaRPr lang="en-US" altLang="ja-JP" sz="2000" b="0" dirty="0"/>
              </a:p>
              <a:p>
                <a14:m>
                  <m:oMath xmlns:m="http://schemas.openxmlformats.org/officeDocument/2006/math">
                    <m:r>
                      <a:rPr lang="en-US" altLang="ja-JP" sz="2000" b="0" i="1" smtClean="0">
                        <a:latin typeface="Cambria Math" panose="02040503050406030204" pitchFamily="18" charset="0"/>
                      </a:rPr>
                      <m:t>𝑠</m:t>
                    </m:r>
                    <m:r>
                      <a:rPr lang="en-US" altLang="ja-JP" sz="2000" b="0" i="1" smtClean="0">
                        <a:latin typeface="Cambria Math" panose="02040503050406030204" pitchFamily="18" charset="0"/>
                      </a:rPr>
                      <m:t>,</m:t>
                    </m:r>
                    <m:sSubSup>
                      <m:sSubSupPr>
                        <m:ctrlPr>
                          <a:rPr lang="en-US" altLang="ja-JP" sz="2000" b="0" i="1" smtClean="0">
                            <a:latin typeface="Cambria Math" panose="02040503050406030204" pitchFamily="18" charset="0"/>
                          </a:rPr>
                        </m:ctrlPr>
                      </m:sSubSupPr>
                      <m:e>
                        <m:r>
                          <a:rPr lang="en-US" altLang="ja-JP" sz="2000" b="0" i="1" smtClean="0">
                            <a:latin typeface="Cambria Math" panose="02040503050406030204" pitchFamily="18" charset="0"/>
                          </a:rPr>
                          <m:t>𝑐</m:t>
                        </m:r>
                      </m:e>
                      <m:sub>
                        <m:r>
                          <a:rPr lang="en-US" altLang="ja-JP" sz="2000" b="0" i="1" smtClean="0">
                            <a:latin typeface="Cambria Math" panose="02040503050406030204" pitchFamily="18" charset="0"/>
                          </a:rPr>
                          <m:t>𝑖</m:t>
                        </m:r>
                      </m:sub>
                      <m:sup>
                        <m:r>
                          <a:rPr lang="en-US" altLang="ja-JP" sz="2000" b="0" i="1" smtClean="0">
                            <a:latin typeface="Cambria Math" panose="02040503050406030204" pitchFamily="18" charset="0"/>
                          </a:rPr>
                          <m:t>1</m:t>
                        </m:r>
                      </m:sup>
                    </m:sSubSup>
                    <m:r>
                      <a:rPr lang="en-US" altLang="ja-JP" sz="2000" b="0" i="1" smtClean="0">
                        <a:latin typeface="Cambria Math" panose="02040503050406030204" pitchFamily="18" charset="0"/>
                      </a:rPr>
                      <m:t>,</m:t>
                    </m:r>
                    <m:sSubSup>
                      <m:sSubSupPr>
                        <m:ctrlPr>
                          <a:rPr lang="en-US" altLang="ja-JP" sz="2000" b="0" i="1" smtClean="0">
                            <a:latin typeface="Cambria Math" panose="02040503050406030204" pitchFamily="18" charset="0"/>
                          </a:rPr>
                        </m:ctrlPr>
                      </m:sSubSupPr>
                      <m:e>
                        <m:r>
                          <a:rPr lang="en-US" altLang="ja-JP" sz="2000" b="0" i="1" smtClean="0">
                            <a:latin typeface="Cambria Math" panose="02040503050406030204" pitchFamily="18" charset="0"/>
                          </a:rPr>
                          <m:t>𝑐</m:t>
                        </m:r>
                      </m:e>
                      <m:sub>
                        <m:r>
                          <a:rPr lang="en-US" altLang="ja-JP" sz="2000" b="0" i="1" smtClean="0">
                            <a:latin typeface="Cambria Math" panose="02040503050406030204" pitchFamily="18" charset="0"/>
                          </a:rPr>
                          <m:t>𝑗</m:t>
                        </m:r>
                      </m:sub>
                      <m:sup>
                        <m:r>
                          <a:rPr lang="en-US" altLang="ja-JP" sz="2000" b="0" i="1" smtClean="0">
                            <a:latin typeface="Cambria Math" panose="02040503050406030204" pitchFamily="18" charset="0"/>
                          </a:rPr>
                          <m:t>1</m:t>
                        </m:r>
                      </m:sup>
                    </m:sSubSup>
                  </m:oMath>
                </a14:m>
                <a:r>
                  <a:rPr lang="ja-JP" altLang="en-US" sz="2000" dirty="0"/>
                  <a:t>を取り除くとする</a:t>
                </a:r>
              </a:p>
            </p:txBody>
          </p:sp>
        </mc:Choice>
        <mc:Fallback xmlns="">
          <p:sp>
            <p:nvSpPr>
              <p:cNvPr id="77" name="正方形/長方形 76">
                <a:extLst>
                  <a:ext uri="{FF2B5EF4-FFF2-40B4-BE49-F238E27FC236}">
                    <a16:creationId xmlns:a16="http://schemas.microsoft.com/office/drawing/2014/main" id="{265D3F82-447D-4E09-A60B-9379FFE8D8BE}"/>
                  </a:ext>
                </a:extLst>
              </p:cNvPr>
              <p:cNvSpPr>
                <a:spLocks noRot="1" noChangeAspect="1" noMove="1" noResize="1" noEditPoints="1" noAdjustHandles="1" noChangeArrowheads="1" noChangeShapeType="1" noTextEdit="1"/>
              </p:cNvSpPr>
              <p:nvPr/>
            </p:nvSpPr>
            <p:spPr>
              <a:xfrm>
                <a:off x="5474844" y="5470543"/>
                <a:ext cx="3433541" cy="785087"/>
              </a:xfrm>
              <a:prstGeom prst="rect">
                <a:avLst/>
              </a:prstGeom>
              <a:blipFill>
                <a:blip r:embed="rId34"/>
                <a:stretch>
                  <a:fillRect t="-3101" b="-775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893210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3" name="直線コネクタ 82">
            <a:extLst>
              <a:ext uri="{FF2B5EF4-FFF2-40B4-BE49-F238E27FC236}">
                <a16:creationId xmlns:a16="http://schemas.microsoft.com/office/drawing/2014/main" id="{0956F2CC-5B5C-4EDA-8E38-D69531D9FC43}"/>
              </a:ext>
            </a:extLst>
          </p:cNvPr>
          <p:cNvCxnSpPr/>
          <p:nvPr/>
        </p:nvCxnSpPr>
        <p:spPr>
          <a:xfrm>
            <a:off x="7191615" y="2536067"/>
            <a:ext cx="643350" cy="150055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F8058692-1A6D-4AB4-9A2C-4DE655E77E44}"/>
              </a:ext>
            </a:extLst>
          </p:cNvPr>
          <p:cNvCxnSpPr/>
          <p:nvPr/>
        </p:nvCxnSpPr>
        <p:spPr>
          <a:xfrm>
            <a:off x="1619338" y="2528714"/>
            <a:ext cx="550820" cy="150790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kumimoji="1" lang="ja-JP" altLang="en-US" dirty="0"/>
              <a:t>帰着の流れ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r>
                  <a:rPr lang="ja-JP" altLang="en-US" dirty="0"/>
                  <a:t>どの</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m:t>
                    </m:r>
                  </m:oMath>
                </a14:m>
                <a:r>
                  <a:rPr lang="ja-JP" altLang="en-US" dirty="0"/>
                  <a:t>に対しても</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=1</m:t>
                    </m:r>
                  </m:oMath>
                </a14:m>
                <a:r>
                  <a:rPr lang="ja-JP" altLang="en-US" dirty="0"/>
                  <a:t>ではないとき</a:t>
                </a:r>
                <a:r>
                  <a:rPr lang="en-US" altLang="ja-JP" dirty="0"/>
                  <a:t>3-MIS</a:t>
                </a:r>
                <a:r>
                  <a:rPr lang="ja-JP" altLang="en-US" dirty="0"/>
                  <a:t>でない</a:t>
                </a:r>
                <a:endParaRPr lang="en-US" altLang="ja-JP" dirty="0"/>
              </a:p>
              <a:p>
                <a:endParaRPr lang="en-US" altLang="ja-JP" dirty="0"/>
              </a:p>
            </p:txBody>
          </p:sp>
        </mc:Choice>
        <mc:Fallback xmlns="">
          <p:sp>
            <p:nvSpPr>
              <p:cNvPr id="3" name="コンテンツ プレースホルダー 2">
                <a:extLst>
                  <a:ext uri="{FF2B5EF4-FFF2-40B4-BE49-F238E27FC236}">
                    <a16:creationId xmlns:a16="http://schemas.microsoft.com/office/drawing/2014/main" id="{A5DB71E1-AF99-425E-9CA0-800E516DABFD}"/>
                  </a:ext>
                </a:extLst>
              </p:cNvPr>
              <p:cNvSpPr>
                <a:spLocks noGrp="1" noRot="1" noChangeAspect="1" noMove="1" noResize="1" noEditPoints="1" noAdjustHandles="1" noChangeArrowheads="1" noChangeShapeType="1" noTextEdit="1"/>
              </p:cNvSpPr>
              <p:nvPr>
                <p:ph sz="quarter" idx="1"/>
              </p:nvPr>
            </p:nvSpPr>
            <p:spPr>
              <a:xfrm>
                <a:off x="179513" y="1124744"/>
                <a:ext cx="8784976" cy="444412"/>
              </a:xfrm>
              <a:blipFill>
                <a:blip r:embed="rId3"/>
                <a:stretch>
                  <a:fillRect l="-139" t="-4167" b="-43056"/>
                </a:stretch>
              </a:blipFill>
            </p:spPr>
            <p:txBody>
              <a:bodyPr/>
              <a:lstStyle/>
              <a:p>
                <a:r>
                  <a:rPr lang="ja-JP" altLang="en-US">
                    <a:noFill/>
                  </a:rPr>
                  <a:t> </a:t>
                </a:r>
              </a:p>
            </p:txBody>
          </p:sp>
        </mc:Fallback>
      </mc:AlternateContent>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5"/>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6"/>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9"/>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10"/>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1"/>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2"/>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5"/>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7"/>
                <a:stretch>
                  <a:fillRect l="-1406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8"/>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1"/>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2"/>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B3530638-A3DC-49C4-8433-F41291E868B8}"/>
              </a:ext>
            </a:extLst>
          </p:cNvPr>
          <p:cNvSpPr/>
          <p:nvPr/>
        </p:nvSpPr>
        <p:spPr>
          <a:xfrm>
            <a:off x="3484080" y="2251822"/>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3"/>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4"/>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5"/>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6"/>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7"/>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8"/>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29"/>
                <a:stretch>
                  <a:fillRect/>
                </a:stretch>
              </a:blipFill>
            </p:spPr>
            <p:txBody>
              <a:bodyPr/>
              <a:lstStyle/>
              <a:p>
                <a:r>
                  <a:rPr lang="ja-JP" altLang="en-US">
                    <a:noFill/>
                  </a:rPr>
                  <a:t> </a:t>
                </a:r>
              </a:p>
            </p:txBody>
          </p:sp>
        </mc:Fallback>
      </mc:AlternateContent>
      <p:sp>
        <p:nvSpPr>
          <p:cNvPr id="64" name="楕円 63">
            <a:extLst>
              <a:ext uri="{FF2B5EF4-FFF2-40B4-BE49-F238E27FC236}">
                <a16:creationId xmlns:a16="http://schemas.microsoft.com/office/drawing/2014/main" id="{DC8C0BBE-8DD8-4B62-9858-A12366E70365}"/>
              </a:ext>
            </a:extLst>
          </p:cNvPr>
          <p:cNvSpPr/>
          <p:nvPr/>
        </p:nvSpPr>
        <p:spPr>
          <a:xfrm>
            <a:off x="3512201" y="3691871"/>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2A37C9F5-54C9-4AB8-B449-4B56EB29919B}"/>
              </a:ext>
            </a:extLst>
          </p:cNvPr>
          <p:cNvSpPr/>
          <p:nvPr/>
        </p:nvSpPr>
        <p:spPr>
          <a:xfrm>
            <a:off x="729491" y="2285377"/>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8ACB9DF8-5783-4FFC-8911-7C37F9D70AAF}"/>
              </a:ext>
            </a:extLst>
          </p:cNvPr>
          <p:cNvSpPr/>
          <p:nvPr/>
        </p:nvSpPr>
        <p:spPr>
          <a:xfrm>
            <a:off x="722582" y="3735111"/>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0C15CDEC-C349-4BEA-869D-44720FD64AFB}"/>
              </a:ext>
            </a:extLst>
          </p:cNvPr>
          <p:cNvSpPr/>
          <p:nvPr/>
        </p:nvSpPr>
        <p:spPr>
          <a:xfrm>
            <a:off x="6350210" y="226969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72FB776-6EA0-4D10-9AED-8240B8B5AB68}"/>
              </a:ext>
            </a:extLst>
          </p:cNvPr>
          <p:cNvSpPr/>
          <p:nvPr/>
        </p:nvSpPr>
        <p:spPr>
          <a:xfrm>
            <a:off x="6354325" y="3735456"/>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FDFFFB83-C454-4C63-95F0-B425F169604B}"/>
              </a:ext>
            </a:extLst>
          </p:cNvPr>
          <p:cNvCxnSpPr/>
          <p:nvPr/>
        </p:nvCxnSpPr>
        <p:spPr>
          <a:xfrm>
            <a:off x="819131" y="2818125"/>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7C0E3BC5-B3D0-4CD3-834C-E29BC448C673}"/>
              </a:ext>
            </a:extLst>
          </p:cNvPr>
          <p:cNvCxnSpPr/>
          <p:nvPr/>
        </p:nvCxnSpPr>
        <p:spPr>
          <a:xfrm>
            <a:off x="2936340"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91D4DE9C-7071-4140-8ED9-A8B4EE9B206D}"/>
              </a:ext>
            </a:extLst>
          </p:cNvPr>
          <p:cNvCxnSpPr/>
          <p:nvPr/>
        </p:nvCxnSpPr>
        <p:spPr>
          <a:xfrm>
            <a:off x="6502182"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E1E4DF6-0A1E-4569-AF25-07819965E1F8}"/>
              </a:ext>
            </a:extLst>
          </p:cNvPr>
          <p:cNvCxnSpPr/>
          <p:nvPr/>
        </p:nvCxnSpPr>
        <p:spPr>
          <a:xfrm>
            <a:off x="8528922" y="2802441"/>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1"/>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68442B16-75E6-4795-9F50-E03121919CF4}"/>
              </a:ext>
            </a:extLst>
          </p:cNvPr>
          <p:cNvSpPr/>
          <p:nvPr/>
        </p:nvSpPr>
        <p:spPr>
          <a:xfrm>
            <a:off x="3005998" y="2714939"/>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77" name="正方形/長方形 76">
                <a:extLst>
                  <a:ext uri="{FF2B5EF4-FFF2-40B4-BE49-F238E27FC236}">
                    <a16:creationId xmlns:a16="http://schemas.microsoft.com/office/drawing/2014/main" id="{265D3F82-447D-4E09-A60B-9379FFE8D8BE}"/>
                  </a:ext>
                </a:extLst>
              </p:cNvPr>
              <p:cNvSpPr/>
              <p:nvPr/>
            </p:nvSpPr>
            <p:spPr>
              <a:xfrm>
                <a:off x="3037552" y="2897956"/>
                <a:ext cx="3284610" cy="424796"/>
              </a:xfrm>
              <a:prstGeom prst="rect">
                <a:avLst/>
              </a:prstGeom>
            </p:spPr>
            <p:txBody>
              <a:bodyPr wrap="square">
                <a:spAutoFit/>
              </a:bodyPr>
              <a:lstStyle/>
              <a:p>
                <a:r>
                  <a:rPr lang="ja-JP" altLang="en-US" sz="2000" dirty="0"/>
                  <a:t>←</a:t>
                </a:r>
                <a:r>
                  <a:rPr lang="en-US" altLang="ja-JP" sz="2000" dirty="0">
                    <a:ea typeface="Cambria Math" panose="02040503050406030204" pitchFamily="18" charset="0"/>
                  </a:rPr>
                  <a:t> </a:t>
                </a:r>
                <a14:m>
                  <m:oMath xmlns:m="http://schemas.openxmlformats.org/officeDocument/2006/math">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𝑥</m:t>
                        </m:r>
                      </m:e>
                      <m:sub>
                        <m:r>
                          <a:rPr lang="en-US" altLang="ja-JP" sz="2000" i="1">
                            <a:latin typeface="Cambria Math" panose="02040503050406030204" pitchFamily="18" charset="0"/>
                            <a:ea typeface="Cambria Math" panose="02040503050406030204" pitchFamily="18" charset="0"/>
                          </a:rPr>
                          <m:t>𝑖</m:t>
                        </m:r>
                        <m:r>
                          <a:rPr lang="en-US" altLang="ja-JP" sz="2000" i="1">
                            <a:latin typeface="Cambria Math" panose="02040503050406030204" pitchFamily="18" charset="0"/>
                            <a:ea typeface="Cambria Math" panose="02040503050406030204" pitchFamily="18" charset="0"/>
                          </a:rPr>
                          <m:t>, </m:t>
                        </m:r>
                        <m:r>
                          <a:rPr lang="en-US" altLang="ja-JP" sz="2000" i="1">
                            <a:latin typeface="Cambria Math" panose="02040503050406030204" pitchFamily="18" charset="0"/>
                            <a:ea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=1</m:t>
                    </m:r>
                  </m:oMath>
                </a14:m>
                <a:r>
                  <a:rPr lang="en-US" altLang="ja-JP" sz="2000" dirty="0">
                    <a:ea typeface="Cambria Math" panose="02040503050406030204" pitchFamily="18" charset="0"/>
                  </a:rPr>
                  <a:t>          </a:t>
                </a:r>
                <a14:m>
                  <m:oMath xmlns:m="http://schemas.openxmlformats.org/officeDocument/2006/math">
                    <m:sSub>
                      <m:sSubPr>
                        <m:ctrlPr>
                          <a:rPr lang="en-US" altLang="ja-JP" sz="2000" i="1">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𝑦</m:t>
                        </m:r>
                      </m:e>
                      <m:sub>
                        <m:r>
                          <a:rPr lang="en-US" altLang="ja-JP" sz="2000" i="1">
                            <a:latin typeface="Cambria Math" panose="02040503050406030204" pitchFamily="18" charset="0"/>
                            <a:ea typeface="Cambria Math" panose="02040503050406030204" pitchFamily="18" charset="0"/>
                          </a:rPr>
                          <m:t>𝑖</m:t>
                        </m:r>
                        <m:r>
                          <a:rPr lang="en-US" altLang="ja-JP" sz="2000" i="1">
                            <a:latin typeface="Cambria Math" panose="02040503050406030204" pitchFamily="18" charset="0"/>
                            <a:ea typeface="Cambria Math" panose="02040503050406030204" pitchFamily="18" charset="0"/>
                          </a:rPr>
                          <m:t>, </m:t>
                        </m:r>
                        <m:r>
                          <a:rPr lang="en-US" altLang="ja-JP" sz="2000" i="1">
                            <a:latin typeface="Cambria Math" panose="02040503050406030204" pitchFamily="18" charset="0"/>
                            <a:ea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=1</m:t>
                    </m:r>
                  </m:oMath>
                </a14:m>
                <a:r>
                  <a:rPr lang="ja-JP" altLang="en-US" sz="2000" dirty="0"/>
                  <a:t>→</a:t>
                </a:r>
              </a:p>
            </p:txBody>
          </p:sp>
        </mc:Choice>
        <mc:Fallback xmlns="">
          <p:sp>
            <p:nvSpPr>
              <p:cNvPr id="77" name="正方形/長方形 76">
                <a:extLst>
                  <a:ext uri="{FF2B5EF4-FFF2-40B4-BE49-F238E27FC236}">
                    <a16:creationId xmlns:a16="http://schemas.microsoft.com/office/drawing/2014/main" id="{265D3F82-447D-4E09-A60B-9379FFE8D8BE}"/>
                  </a:ext>
                </a:extLst>
              </p:cNvPr>
              <p:cNvSpPr>
                <a:spLocks noRot="1" noChangeAspect="1" noMove="1" noResize="1" noEditPoints="1" noAdjustHandles="1" noChangeArrowheads="1" noChangeShapeType="1" noTextEdit="1"/>
              </p:cNvSpPr>
              <p:nvPr/>
            </p:nvSpPr>
            <p:spPr>
              <a:xfrm>
                <a:off x="3037552" y="2897956"/>
                <a:ext cx="3284610" cy="424796"/>
              </a:xfrm>
              <a:prstGeom prst="rect">
                <a:avLst/>
              </a:prstGeom>
              <a:blipFill>
                <a:blip r:embed="rId32"/>
                <a:stretch>
                  <a:fillRect l="-1855" t="-2857" r="-1670" b="-228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a:extLst>
                  <a:ext uri="{FF2B5EF4-FFF2-40B4-BE49-F238E27FC236}">
                    <a16:creationId xmlns:a16="http://schemas.microsoft.com/office/drawing/2014/main" id="{FB5F3D85-17DE-48FA-9B0E-84D232D24319}"/>
                  </a:ext>
                </a:extLst>
              </p:cNvPr>
              <p:cNvSpPr/>
              <p:nvPr/>
            </p:nvSpPr>
            <p:spPr>
              <a:xfrm>
                <a:off x="3191676" y="3245835"/>
                <a:ext cx="2848857" cy="392993"/>
              </a:xfrm>
              <a:prstGeom prst="rect">
                <a:avLst/>
              </a:prstGeom>
            </p:spPr>
            <p:txBody>
              <a:bodyPr wrap="none">
                <a:spAutoFit/>
              </a:bodyPr>
              <a:lstStyle/>
              <a:p>
                <a14:m>
                  <m:oMath xmlns:m="http://schemas.openxmlformats.org/officeDocument/2006/math">
                    <m:sSub>
                      <m:sSubPr>
                        <m:ctrlPr>
                          <a:rPr lang="en-US" altLang="ja-JP" sz="2000" i="1">
                            <a:latin typeface="Cambria Math" panose="02040503050406030204" pitchFamily="18" charset="0"/>
                          </a:rPr>
                        </m:ctrlPr>
                      </m:sSubPr>
                      <m:e>
                        <m:r>
                          <m:rPr>
                            <m:nor/>
                          </m:rPr>
                          <a:rPr lang="en-US" altLang="ja-JP" sz="2000">
                            <a:latin typeface="Cambria Math" panose="02040503050406030204" pitchFamily="18" charset="0"/>
                          </a:rPr>
                          <m:t>DISJ</m:t>
                        </m:r>
                      </m:e>
                      <m:sub>
                        <m:r>
                          <a:rPr lang="en-US" altLang="ja-JP" sz="2000" i="1">
                            <a:latin typeface="Cambria Math" panose="02040503050406030204" pitchFamily="18" charset="0"/>
                          </a:rPr>
                          <m:t>𝑁</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𝑁</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lang="en-US" altLang="ja-JP" sz="2000" i="1">
                        <a:latin typeface="Cambria Math" panose="02040503050406030204" pitchFamily="18" charset="0"/>
                      </a:rPr>
                      <m:t>=0</m:t>
                    </m:r>
                  </m:oMath>
                </a14:m>
                <a:r>
                  <a:rPr lang="ja-JP" altLang="en-US" dirty="0"/>
                  <a:t>に矛盾</a:t>
                </a:r>
              </a:p>
            </p:txBody>
          </p:sp>
        </mc:Choice>
        <mc:Fallback xmlns="">
          <p:sp>
            <p:nvSpPr>
              <p:cNvPr id="17" name="正方形/長方形 16">
                <a:extLst>
                  <a:ext uri="{FF2B5EF4-FFF2-40B4-BE49-F238E27FC236}">
                    <a16:creationId xmlns:a16="http://schemas.microsoft.com/office/drawing/2014/main" id="{FB5F3D85-17DE-48FA-9B0E-84D232D24319}"/>
                  </a:ext>
                </a:extLst>
              </p:cNvPr>
              <p:cNvSpPr>
                <a:spLocks noRot="1" noChangeAspect="1" noMove="1" noResize="1" noEditPoints="1" noAdjustHandles="1" noChangeArrowheads="1" noChangeShapeType="1" noTextEdit="1"/>
              </p:cNvSpPr>
              <p:nvPr/>
            </p:nvSpPr>
            <p:spPr>
              <a:xfrm>
                <a:off x="3191676" y="3245835"/>
                <a:ext cx="2848857" cy="392993"/>
              </a:xfrm>
              <a:prstGeom prst="rect">
                <a:avLst/>
              </a:prstGeom>
              <a:blipFill>
                <a:blip r:embed="rId33"/>
                <a:stretch>
                  <a:fillRect l="-857" r="-1071" b="-2615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790728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帰着の結論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m:t>
                    </m:r>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oMath>
                </a14:m>
                <a:r>
                  <a:rPr lang="ja-JP" altLang="en-US" dirty="0"/>
                  <a:t>ビットの交叉判定インスタンスを埋め込んでおりカット辺のサイズ</a:t>
                </a:r>
                <a14:m>
                  <m:oMath xmlns:m="http://schemas.openxmlformats.org/officeDocument/2006/math">
                    <m:d>
                      <m:dPr>
                        <m:begChr m:val="|"/>
                        <m:endChr m:val="|"/>
                        <m:ctrlPr>
                          <a:rPr lang="en-US" altLang="ja-JP" i="1">
                            <a:latin typeface="Cambria Math" panose="02040503050406030204" pitchFamily="18" charset="0"/>
                          </a:rPr>
                        </m:ctrlPr>
                      </m:dPr>
                      <m:e>
                        <m:r>
                          <m:rPr>
                            <m:nor/>
                          </m:rPr>
                          <a:rPr lang="en-US" altLang="ja-JP">
                            <a:latin typeface="Cambria Math" panose="02040503050406030204" pitchFamily="18" charset="0"/>
                          </a:rPr>
                          <m:t>Cut</m:t>
                        </m:r>
                      </m:e>
                    </m:d>
                    <m:r>
                      <a:rPr lang="en-US" altLang="ja-JP" i="1">
                        <a:latin typeface="Cambria Math" panose="02040503050406030204" pitchFamily="18" charset="0"/>
                      </a:rPr>
                      <m:t>=4</m:t>
                    </m:r>
                    <m:r>
                      <a:rPr lang="en-US" altLang="ja-JP" i="1">
                        <a:latin typeface="Cambria Math" panose="02040503050406030204" pitchFamily="18" charset="0"/>
                      </a:rPr>
                      <m:t>𝑁</m:t>
                    </m:r>
                  </m:oMath>
                </a14:m>
                <a:endParaRPr lang="en-US" altLang="ja-JP" dirty="0"/>
              </a:p>
              <a:p>
                <a:pPr marL="0" indent="0">
                  <a:buNone/>
                </a:pPr>
                <a:br>
                  <a:rPr lang="en-US" altLang="ja-JP" dirty="0"/>
                </a:br>
                <a:endParaRPr lang="en-US" altLang="ja-JP" b="0" i="1" dirty="0">
                  <a:latin typeface="Cambria Math" panose="02040503050406030204" pitchFamily="18" charset="0"/>
                </a:endParaRPr>
              </a:p>
              <a:p>
                <a:endParaRPr lang="en-US" altLang="ja-JP" b="0" i="1" dirty="0">
                  <a:latin typeface="Cambria Math" panose="02040503050406030204" pitchFamily="18" charset="0"/>
                </a:endParaRPr>
              </a:p>
              <a:p>
                <a:endParaRPr lang="en-US" altLang="ja-JP" dirty="0"/>
              </a:p>
              <a:p>
                <a:r>
                  <a:rPr lang="ja-JP" altLang="en-US" dirty="0"/>
                  <a:t>グラフ上の独立集合が</a:t>
                </a:r>
                <a:r>
                  <a:rPr lang="en-US" altLang="ja-JP" dirty="0"/>
                  <a:t>3-MIS</a:t>
                </a:r>
                <a:r>
                  <a:rPr lang="ja-JP" altLang="en-US" dirty="0"/>
                  <a:t>かどうかを判定する任意の</a:t>
                </a:r>
                <a:br>
                  <a:rPr lang="en-US" altLang="ja-JP" dirty="0"/>
                </a:br>
                <a:r>
                  <a:rPr lang="ja-JP" altLang="en-US" dirty="0"/>
                  <a:t>アルゴリズムは</a:t>
                </a: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d>
                      <m:dPr>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m:t>
                        </m:r>
                        <m:d>
                          <m:dPr>
                            <m:begChr m:val="|"/>
                            <m:endChr m:val="|"/>
                            <m:ctrlPr>
                              <a:rPr lang="en-US" altLang="ja-JP" b="0" i="1" smtClean="0">
                                <a:latin typeface="Cambria Math" panose="02040503050406030204" pitchFamily="18" charset="0"/>
                                <a:ea typeface="Cambria Math" panose="02040503050406030204" pitchFamily="18" charset="0"/>
                              </a:rPr>
                            </m:ctrlPr>
                          </m:dPr>
                          <m:e>
                            <m:r>
                              <m:rPr>
                                <m:nor/>
                              </m:rPr>
                              <a:rPr lang="en-US" altLang="ja-JP" b="0" i="0" smtClean="0">
                                <a:latin typeface="Cambria Math" panose="02040503050406030204" pitchFamily="18" charset="0"/>
                                <a:ea typeface="Cambria Math" panose="02040503050406030204" pitchFamily="18" charset="0"/>
                              </a:rPr>
                              <m:t>Cut</m:t>
                            </m:r>
                          </m:e>
                        </m:d>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e>
                    </m:d>
                    <m:r>
                      <a:rPr lang="en-US" altLang="ja-JP" i="1">
                        <a:latin typeface="Cambria Math" panose="02040503050406030204" pitchFamily="18" charset="0"/>
                        <a:ea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Ω</m:t>
                    </m:r>
                    <m:d>
                      <m:dPr>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𝑁</m:t>
                        </m:r>
                        <m:r>
                          <a:rPr lang="en-US" altLang="ja-JP" b="0" i="1" smtClean="0">
                            <a:latin typeface="Cambria Math" panose="02040503050406030204" pitchFamily="18" charset="0"/>
                            <a:ea typeface="Cambria Math" panose="02040503050406030204" pitchFamily="18" charset="0"/>
                          </a:rPr>
                          <m:t>/4</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e>
                    </m:d>
                  </m:oMath>
                </a14:m>
                <a:r>
                  <a:rPr lang="ja-JP" altLang="en-US" dirty="0"/>
                  <a:t>ラウンドの</a:t>
                </a:r>
                <a:br>
                  <a:rPr lang="en-US" altLang="ja-JP" dirty="0"/>
                </a:br>
                <a:r>
                  <a:rPr lang="ja-JP" altLang="en-US" dirty="0"/>
                  <a:t>下界を持つ</a:t>
                </a:r>
                <a:endParaRPr lang="en-US" altLang="ja-JP" dirty="0"/>
              </a:p>
              <a:p>
                <a:pPr lvl="1"/>
                <a14:m>
                  <m:oMath xmlns:m="http://schemas.openxmlformats.org/officeDocument/2006/math">
                    <m:r>
                      <a:rPr lang="en-US" altLang="ja-JP" b="0" i="1" smtClean="0">
                        <a:latin typeface="Cambria Math" panose="02040503050406030204" pitchFamily="18" charset="0"/>
                      </a:rPr>
                      <m:t>𝑁</m:t>
                    </m:r>
                    <m:r>
                      <a:rPr lang="en-US" altLang="ja-JP" b="0" i="1" smtClean="0">
                        <a:latin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oMath>
                </a14:m>
                <a:r>
                  <a:rPr lang="ja-JP" altLang="en-US" dirty="0"/>
                  <a:t>より</a:t>
                </a:r>
                <a14:m>
                  <m:oMath xmlns:m="http://schemas.openxmlformats.org/officeDocument/2006/math">
                    <m:acc>
                      <m:accPr>
                        <m:chr m:val="̃"/>
                        <m:ctrlPr>
                          <a:rPr lang="en-US" altLang="ja-JP" i="1">
                            <a:latin typeface="Cambria Math" panose="02040503050406030204" pitchFamily="18" charset="0"/>
                            <a:ea typeface="Cambria Math" panose="02040503050406030204" pitchFamily="18" charset="0"/>
                          </a:rPr>
                        </m:ctrlPr>
                      </m:accPr>
                      <m:e>
                        <m:r>
                          <m:rPr>
                            <m:sty m:val="p"/>
                          </m:rPr>
                          <a:rPr lang="el-GR" altLang="ja-JP" i="1">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
                      <a:rPr lang="en-US" altLang="ja-JP" b="0" i="1" smtClean="0">
                        <a:latin typeface="Cambria Math" panose="02040503050406030204" pitchFamily="18" charset="0"/>
                      </a:rPr>
                      <m:t>𝑛</m:t>
                    </m:r>
                    <m:r>
                      <a:rPr lang="en-US" altLang="ja-JP" i="1">
                        <a:latin typeface="Cambria Math" panose="02040503050406030204" pitchFamily="18" charset="0"/>
                      </a:rPr>
                      <m:t>)</m:t>
                    </m:r>
                  </m:oMath>
                </a14:m>
                <a:r>
                  <a:rPr lang="ja-JP" altLang="en-US" dirty="0"/>
                  <a:t>ラウンド</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1DFCC4CA-2952-49A7-8AFD-9A831F3C8CDC}"/>
              </a:ext>
            </a:extLst>
          </p:cNvPr>
          <p:cNvPicPr>
            <a:picLocks noChangeAspect="1"/>
          </p:cNvPicPr>
          <p:nvPr/>
        </p:nvPicPr>
        <p:blipFill>
          <a:blip r:embed="rId4"/>
          <a:stretch>
            <a:fillRect/>
          </a:stretch>
        </p:blipFill>
        <p:spPr>
          <a:xfrm>
            <a:off x="4572000" y="1612941"/>
            <a:ext cx="4158117" cy="2293037"/>
          </a:xfrm>
          <a:prstGeom prst="rect">
            <a:avLst/>
          </a:prstGeom>
        </p:spPr>
      </p:pic>
    </p:spTree>
    <p:extLst>
      <p:ext uri="{BB962C8B-B14F-4D97-AF65-F5344CB8AC3E}">
        <p14:creationId xmlns:p14="http://schemas.microsoft.com/office/powerpoint/2010/main" val="31778289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830D6-99BC-44F0-9E32-AB39E495C174}"/>
              </a:ext>
            </a:extLst>
          </p:cNvPr>
          <p:cNvSpPr>
            <a:spLocks noGrp="1"/>
          </p:cNvSpPr>
          <p:nvPr>
            <p:ph type="title"/>
          </p:nvPr>
        </p:nvSpPr>
        <p:spPr/>
        <p:txBody>
          <a:bodyPr/>
          <a:lstStyle/>
          <a:p>
            <a:r>
              <a:rPr kumimoji="1" lang="ja-JP" altLang="en-US" dirty="0"/>
              <a:t>本研究の成果</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0162B45-EC63-4FE1-8880-E974016124A8}"/>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𝐶𝑂𝑁𝐺𝐸𝑆𝑇</m:t>
                    </m:r>
                  </m:oMath>
                </a14:m>
                <a:r>
                  <a:rPr kumimoji="1" lang="ja-JP" altLang="en-US" dirty="0"/>
                  <a:t>モデルにおける</a:t>
                </a:r>
                <a14:m>
                  <m:oMath xmlns:m="http://schemas.openxmlformats.org/officeDocument/2006/math">
                    <m:r>
                      <a:rPr kumimoji="1" lang="en-US" altLang="ja-JP" b="0" i="1" smtClean="0">
                        <a:latin typeface="Cambria Math" panose="02040503050406030204" pitchFamily="18" charset="0"/>
                      </a:rPr>
                      <m:t>𝑘</m:t>
                    </m:r>
                  </m:oMath>
                </a14:m>
                <a:r>
                  <a:rPr lang="en-US" altLang="ja-JP" dirty="0"/>
                  <a:t>-MIS</a:t>
                </a:r>
                <a:r>
                  <a:rPr lang="ja-JP" altLang="en-US" dirty="0"/>
                  <a:t>検証問題に対する</a:t>
                </a:r>
                <a:br>
                  <a:rPr lang="en-US" altLang="ja-JP" dirty="0"/>
                </a:br>
                <a:r>
                  <a:rPr lang="ja-JP" altLang="en-US" dirty="0"/>
                  <a:t>以下の複雑性を示した</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lang="ja-JP" altLang="en-US" dirty="0"/>
                  <a:t>下界の証明のアイデアは</a:t>
                </a:r>
                <a:br>
                  <a:rPr lang="en-US" altLang="ja-JP" dirty="0"/>
                </a:br>
                <a:r>
                  <a:rPr lang="en-US" altLang="ja-JP" dirty="0"/>
                  <a:t>2</a:t>
                </a:r>
                <a:r>
                  <a:rPr lang="ja-JP" altLang="en-US" dirty="0"/>
                  <a:t>者間通信複雑性からの帰着を用いている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30162B45-EC63-4FE1-8880-E974016124A8}"/>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6" name="表 6">
                <a:extLst>
                  <a:ext uri="{FF2B5EF4-FFF2-40B4-BE49-F238E27FC236}">
                    <a16:creationId xmlns:a16="http://schemas.microsoft.com/office/drawing/2014/main" id="{F7D825CA-FE2B-4897-BF87-132BD545FBA6}"/>
                  </a:ext>
                </a:extLst>
              </p:cNvPr>
              <p:cNvGraphicFramePr>
                <a:graphicFrameLocks noGrp="1"/>
              </p:cNvGraphicFramePr>
              <p:nvPr>
                <p:extLst>
                  <p:ext uri="{D42A27DB-BD31-4B8C-83A1-F6EECF244321}">
                    <p14:modId xmlns:p14="http://schemas.microsoft.com/office/powerpoint/2010/main" val="2045638205"/>
                  </p:ext>
                </p:extLst>
              </p:nvPr>
            </p:nvGraphicFramePr>
            <p:xfrm>
              <a:off x="1405467" y="2495200"/>
              <a:ext cx="6333066" cy="1867599"/>
            </p:xfrm>
            <a:graphic>
              <a:graphicData uri="http://schemas.openxmlformats.org/drawingml/2006/table">
                <a:tbl>
                  <a:tblPr firstRow="1" bandRow="1">
                    <a:tableStyleId>{8A107856-5554-42FB-B03E-39F5DBC370BA}</a:tableStyleId>
                  </a:tblPr>
                  <a:tblGrid>
                    <a:gridCol w="3166533">
                      <a:extLst>
                        <a:ext uri="{9D8B030D-6E8A-4147-A177-3AD203B41FA5}">
                          <a16:colId xmlns:a16="http://schemas.microsoft.com/office/drawing/2014/main" val="1400208571"/>
                        </a:ext>
                      </a:extLst>
                    </a:gridCol>
                    <a:gridCol w="3166533">
                      <a:extLst>
                        <a:ext uri="{9D8B030D-6E8A-4147-A177-3AD203B41FA5}">
                          <a16:colId xmlns:a16="http://schemas.microsoft.com/office/drawing/2014/main" val="4001238910"/>
                        </a:ext>
                      </a:extLst>
                    </a:gridCol>
                  </a:tblGrid>
                  <a:tr h="370840">
                    <a:tc>
                      <a:txBody>
                        <a:bodyPr/>
                        <a:lstStyle/>
                        <a:p>
                          <a:pPr algn="ctr"/>
                          <a14:m>
                            <m:oMath xmlns:m="http://schemas.openxmlformats.org/officeDocument/2006/math">
                              <m:r>
                                <a:rPr kumimoji="1" lang="en-US" altLang="ja-JP" b="1" i="1" smtClean="0">
                                  <a:latin typeface="Cambria Math" panose="02040503050406030204" pitchFamily="18" charset="0"/>
                                </a:rPr>
                                <m:t>𝒌</m:t>
                              </m:r>
                            </m:oMath>
                          </a14:m>
                          <a:r>
                            <a:rPr kumimoji="1" lang="ja-JP" altLang="en-US" dirty="0"/>
                            <a:t>の値</a:t>
                          </a:r>
                        </a:p>
                      </a:txBody>
                      <a:tcPr/>
                    </a:tc>
                    <a:tc>
                      <a:txBody>
                        <a:bodyPr/>
                        <a:lstStyle/>
                        <a:p>
                          <a:pPr algn="ctr"/>
                          <a:r>
                            <a:rPr kumimoji="1" lang="ja-JP" altLang="en-US" dirty="0"/>
                            <a:t>複雑性</a:t>
                          </a:r>
                        </a:p>
                      </a:txBody>
                      <a:tcPr/>
                    </a:tc>
                    <a:extLst>
                      <a:ext uri="{0D108BD9-81ED-4DB2-BD59-A6C34878D82A}">
                        <a16:rowId xmlns:a16="http://schemas.microsoft.com/office/drawing/2014/main" val="3114963269"/>
                      </a:ext>
                    </a:extLst>
                  </a:tr>
                  <a:tr h="370840">
                    <a:tc>
                      <a:txBody>
                        <a:bodyPr/>
                        <a:lstStyle/>
                        <a:p>
                          <a:pPr algn="ctr"/>
                          <a:r>
                            <a:rPr kumimoji="1" lang="en-US" altLang="ja-JP" dirty="0">
                              <a:solidFill>
                                <a:schemeClr val="bg1">
                                  <a:lumMod val="75000"/>
                                </a:schemeClr>
                              </a:solidFill>
                            </a:rPr>
                            <a:t>(1)</a:t>
                          </a:r>
                          <a:endParaRPr kumimoji="1" lang="ja-JP" altLang="en-US" dirty="0">
                            <a:solidFill>
                              <a:schemeClr val="bg1">
                                <a:lumMod val="75000"/>
                              </a:schemeClr>
                            </a:solidFill>
                          </a:endParaRPr>
                        </a:p>
                      </a:txBody>
                      <a:tcPr/>
                    </a:tc>
                    <a:tc>
                      <a:txBody>
                        <a:bodyPr/>
                        <a:lstStyle/>
                        <a:p>
                          <a:pPr algn="ctr"/>
                          <a:r>
                            <a:rPr kumimoji="1" lang="en-US" altLang="ja-JP" b="0" i="0" dirty="0">
                              <a:solidFill>
                                <a:schemeClr val="bg1">
                                  <a:lumMod val="75000"/>
                                </a:schemeClr>
                              </a:solidFill>
                              <a:latin typeface="+mn-lt"/>
                            </a:rPr>
                            <a:t>(</a:t>
                          </a:r>
                          <a14:m>
                            <m:oMath xmlns:m="http://schemas.openxmlformats.org/officeDocument/2006/math">
                              <m:r>
                                <a:rPr kumimoji="1" lang="en-US" altLang="ja-JP" b="0" i="1" smtClean="0">
                                  <a:solidFill>
                                    <a:schemeClr val="bg1">
                                      <a:lumMod val="75000"/>
                                    </a:schemeClr>
                                  </a:solidFill>
                                  <a:latin typeface="Cambria Math" panose="02040503050406030204" pitchFamily="18" charset="0"/>
                                </a:rPr>
                                <m:t>𝑂</m:t>
                              </m:r>
                              <m:r>
                                <a:rPr kumimoji="1" lang="en-US" altLang="ja-JP" b="0" i="1" smtClean="0">
                                  <a:solidFill>
                                    <a:schemeClr val="bg1">
                                      <a:lumMod val="75000"/>
                                    </a:schemeClr>
                                  </a:solidFill>
                                  <a:latin typeface="Cambria Math" panose="02040503050406030204" pitchFamily="18" charset="0"/>
                                </a:rPr>
                                <m:t>(1)</m:t>
                              </m:r>
                            </m:oMath>
                          </a14:m>
                          <a:r>
                            <a:rPr kumimoji="1" lang="ja-JP" altLang="en-US" b="0" dirty="0">
                              <a:solidFill>
                                <a:schemeClr val="bg1">
                                  <a:lumMod val="75000"/>
                                </a:schemeClr>
                              </a:solidFill>
                            </a:rPr>
                            <a:t>ラウンドで解ける</a:t>
                          </a:r>
                          <a:r>
                            <a:rPr kumimoji="1" lang="en-US" altLang="ja-JP" b="0" dirty="0">
                              <a:solidFill>
                                <a:schemeClr val="bg1">
                                  <a:lumMod val="75000"/>
                                </a:schemeClr>
                              </a:solidFill>
                            </a:rPr>
                            <a:t>)</a:t>
                          </a:r>
                        </a:p>
                      </a:txBody>
                      <a:tcPr/>
                    </a:tc>
                    <a:extLst>
                      <a:ext uri="{0D108BD9-81ED-4DB2-BD59-A6C34878D82A}">
                        <a16:rowId xmlns:a16="http://schemas.microsoft.com/office/drawing/2014/main" val="3240038871"/>
                      </a:ext>
                    </a:extLst>
                  </a:tr>
                  <a:tr h="370840">
                    <a:tc>
                      <a:txBody>
                        <a:bodyPr/>
                        <a:lstStyle/>
                        <a:p>
                          <a:pPr algn="ctr"/>
                          <a:r>
                            <a:rPr kumimoji="1" lang="en-US" altLang="ja-JP" dirty="0">
                              <a:solidFill>
                                <a:schemeClr val="bg1">
                                  <a:lumMod val="75000"/>
                                </a:schemeClr>
                              </a:solidFill>
                            </a:rPr>
                            <a:t>2</a:t>
                          </a:r>
                          <a:endParaRPr kumimoji="1" lang="ja-JP" altLang="en-US" dirty="0">
                            <a:solidFill>
                              <a:schemeClr val="bg1">
                                <a:lumMod val="75000"/>
                              </a:schemeClr>
                            </a:solidFill>
                          </a:endParaRPr>
                        </a:p>
                      </a:txBody>
                      <a:tcPr/>
                    </a:tc>
                    <a:tc>
                      <a:txBody>
                        <a:bodyPr/>
                        <a:lstStyle/>
                        <a:p>
                          <a:pPr algn="ctr"/>
                          <a14:m>
                            <m:oMath xmlns:m="http://schemas.openxmlformats.org/officeDocument/2006/math">
                              <m:acc>
                                <m:accPr>
                                  <m:chr m:val="̃"/>
                                  <m:ctrlPr>
                                    <a:rPr lang="el-GR" altLang="ja-JP" i="1" smtClean="0">
                                      <a:solidFill>
                                        <a:schemeClr val="bg1">
                                          <a:lumMod val="75000"/>
                                        </a:schemeClr>
                                      </a:solidFill>
                                      <a:latin typeface="Cambria Math" panose="02040503050406030204" pitchFamily="18" charset="0"/>
                                      <a:ea typeface="Cambria Math" panose="02040503050406030204" pitchFamily="18" charset="0"/>
                                    </a:rPr>
                                  </m:ctrlPr>
                                </m:accPr>
                                <m:e>
                                  <m:r>
                                    <m:rPr>
                                      <m:sty m:val="p"/>
                                    </m:rPr>
                                    <a:rPr lang="el-GR" altLang="ja-JP" i="1" smtClean="0">
                                      <a:solidFill>
                                        <a:schemeClr val="bg1">
                                          <a:lumMod val="75000"/>
                                        </a:schemeClr>
                                      </a:solidFill>
                                      <a:latin typeface="Cambria Math" panose="02040503050406030204" pitchFamily="18" charset="0"/>
                                      <a:ea typeface="Cambria Math" panose="02040503050406030204" pitchFamily="18" charset="0"/>
                                    </a:rPr>
                                    <m:t>Ω</m:t>
                                  </m:r>
                                </m:e>
                              </m:acc>
                              <m:r>
                                <a:rPr lang="en-US" altLang="ja-JP" i="1">
                                  <a:solidFill>
                                    <a:schemeClr val="bg1">
                                      <a:lumMod val="75000"/>
                                    </a:schemeClr>
                                  </a:solidFill>
                                  <a:latin typeface="Cambria Math" panose="02040503050406030204" pitchFamily="18" charset="0"/>
                                </a:rPr>
                                <m:t>(</m:t>
                              </m:r>
                              <m:rad>
                                <m:radPr>
                                  <m:degHide m:val="on"/>
                                  <m:ctrlPr>
                                    <a:rPr lang="en-US" altLang="ja-JP" i="1" smtClean="0">
                                      <a:solidFill>
                                        <a:schemeClr val="bg1">
                                          <a:lumMod val="75000"/>
                                        </a:schemeClr>
                                      </a:solidFill>
                                      <a:latin typeface="Cambria Math" panose="02040503050406030204" pitchFamily="18" charset="0"/>
                                    </a:rPr>
                                  </m:ctrlPr>
                                </m:radPr>
                                <m:deg/>
                                <m:e>
                                  <m:r>
                                    <a:rPr lang="en-US" altLang="ja-JP" b="0" i="1" smtClean="0">
                                      <a:solidFill>
                                        <a:schemeClr val="bg1">
                                          <a:lumMod val="75000"/>
                                        </a:schemeClr>
                                      </a:solidFill>
                                      <a:latin typeface="Cambria Math" panose="02040503050406030204" pitchFamily="18" charset="0"/>
                                    </a:rPr>
                                    <m:t>𝑛</m:t>
                                  </m:r>
                                </m:e>
                              </m:rad>
                              <m:r>
                                <a:rPr lang="en-US" altLang="ja-JP" i="1">
                                  <a:solidFill>
                                    <a:schemeClr val="bg1">
                                      <a:lumMod val="75000"/>
                                    </a:schemeClr>
                                  </a:solidFill>
                                  <a:latin typeface="Cambria Math" panose="02040503050406030204" pitchFamily="18" charset="0"/>
                                </a:rPr>
                                <m:t>)</m:t>
                              </m:r>
                            </m:oMath>
                          </a14:m>
                          <a:r>
                            <a:rPr lang="ja-JP" altLang="en-US" dirty="0">
                              <a:solidFill>
                                <a:schemeClr val="bg1">
                                  <a:lumMod val="75000"/>
                                </a:schemeClr>
                              </a:solidFill>
                            </a:rPr>
                            <a:t>ラウンドかかる</a:t>
                          </a:r>
                          <a:endParaRPr kumimoji="1" lang="ja-JP" altLang="en-US" dirty="0"/>
                        </a:p>
                      </a:txBody>
                      <a:tcPr/>
                    </a:tc>
                    <a:extLst>
                      <a:ext uri="{0D108BD9-81ED-4DB2-BD59-A6C34878D82A}">
                        <a16:rowId xmlns:a16="http://schemas.microsoft.com/office/drawing/2014/main" val="376190136"/>
                      </a:ext>
                    </a:extLst>
                  </a:tr>
                  <a:tr h="370840">
                    <a:tc>
                      <a:txBody>
                        <a:bodyPr/>
                        <a:lstStyle/>
                        <a:p>
                          <a:pPr algn="ctr"/>
                          <a:r>
                            <a:rPr kumimoji="1" lang="en-US" altLang="ja-JP" dirty="0">
                              <a:solidFill>
                                <a:srgbClr val="FF0000"/>
                              </a:solidFill>
                            </a:rPr>
                            <a:t>3</a:t>
                          </a:r>
                          <a:endParaRPr kumimoji="1" lang="ja-JP" altLang="en-US" dirty="0">
                            <a:solidFill>
                              <a:srgbClr val="FF0000"/>
                            </a:solidFill>
                          </a:endParaRPr>
                        </a:p>
                      </a:txBody>
                      <a:tcPr/>
                    </a:tc>
                    <a:tc>
                      <a:txBody>
                        <a:bodyPr/>
                        <a:lstStyle/>
                        <a:p>
                          <a:pPr algn="ctr"/>
                          <a14:m>
                            <m:oMath xmlns:m="http://schemas.openxmlformats.org/officeDocument/2006/math">
                              <m:acc>
                                <m:accPr>
                                  <m:chr m:val="̃"/>
                                  <m:ctrlPr>
                                    <a:rPr lang="en-US" altLang="ja-JP" i="1" smtClean="0">
                                      <a:solidFill>
                                        <a:srgbClr val="FF0000"/>
                                      </a:solidFill>
                                      <a:latin typeface="Cambria Math" panose="02040503050406030204" pitchFamily="18" charset="0"/>
                                      <a:ea typeface="Cambria Math" panose="02040503050406030204" pitchFamily="18" charset="0"/>
                                    </a:rPr>
                                  </m:ctrlPr>
                                </m:accPr>
                                <m:e>
                                  <m:r>
                                    <m:rPr>
                                      <m:sty m:val="p"/>
                                    </m:rPr>
                                    <a:rPr lang="el-GR" altLang="ja-JP" i="1">
                                      <a:solidFill>
                                        <a:srgbClr val="FF0000"/>
                                      </a:solidFill>
                                      <a:latin typeface="Cambria Math" panose="02040503050406030204" pitchFamily="18" charset="0"/>
                                      <a:ea typeface="Cambria Math" panose="02040503050406030204" pitchFamily="18" charset="0"/>
                                    </a:rPr>
                                    <m:t>Ω</m:t>
                                  </m:r>
                                </m:e>
                              </m:acc>
                              <m:r>
                                <a:rPr lang="en-US" altLang="ja-JP"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𝑛</m:t>
                              </m:r>
                              <m:r>
                                <a:rPr lang="en-US" altLang="ja-JP" i="1">
                                  <a:solidFill>
                                    <a:srgbClr val="FF0000"/>
                                  </a:solidFill>
                                  <a:latin typeface="Cambria Math" panose="02040503050406030204" pitchFamily="18" charset="0"/>
                                </a:rPr>
                                <m:t>)</m:t>
                              </m:r>
                            </m:oMath>
                          </a14:m>
                          <a:r>
                            <a:rPr lang="ja-JP" altLang="en-US" dirty="0">
                              <a:solidFill>
                                <a:srgbClr val="FF0000"/>
                              </a:solidFill>
                            </a:rPr>
                            <a:t>ラウンドかかる</a:t>
                          </a:r>
                          <a:endParaRPr kumimoji="1" lang="ja-JP" altLang="en-US" dirty="0"/>
                        </a:p>
                      </a:txBody>
                      <a:tcPr/>
                    </a:tc>
                    <a:extLst>
                      <a:ext uri="{0D108BD9-81ED-4DB2-BD59-A6C34878D82A}">
                        <a16:rowId xmlns:a16="http://schemas.microsoft.com/office/drawing/2014/main" val="261455503"/>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solidFill>
                                      <a:schemeClr val="bg1">
                                        <a:lumMod val="75000"/>
                                      </a:schemeClr>
                                    </a:solidFill>
                                    <a:latin typeface="Cambria Math" panose="02040503050406030204" pitchFamily="18" charset="0"/>
                                  </a:rPr>
                                  <m:t>4</m:t>
                                </m:r>
                                <m:r>
                                  <a:rPr kumimoji="1" lang="en-US" altLang="ja-JP" b="0" i="1" smtClean="0">
                                    <a:solidFill>
                                      <a:schemeClr val="bg1">
                                        <a:lumMod val="75000"/>
                                      </a:schemeClr>
                                    </a:solidFill>
                                    <a:latin typeface="Cambria Math" panose="02040503050406030204" pitchFamily="18" charset="0"/>
                                  </a:rPr>
                                  <m:t>𝑙</m:t>
                                </m:r>
                                <m:r>
                                  <a:rPr kumimoji="1" lang="en-US" altLang="ja-JP" b="0" i="1" smtClean="0">
                                    <a:solidFill>
                                      <a:schemeClr val="bg1">
                                        <a:lumMod val="75000"/>
                                      </a:schemeClr>
                                    </a:solidFill>
                                    <a:latin typeface="Cambria Math" panose="02040503050406030204" pitchFamily="18" charset="0"/>
                                  </a:rPr>
                                  <m:t>+5</m:t>
                                </m:r>
                              </m:oMath>
                            </m:oMathPara>
                          </a14:m>
                          <a:endParaRPr kumimoji="1" lang="ja-JP" altLang="en-US" dirty="0">
                            <a:solidFill>
                              <a:schemeClr val="bg1">
                                <a:lumMod val="75000"/>
                              </a:schemeClr>
                            </a:solidFill>
                          </a:endParaRPr>
                        </a:p>
                      </a:txBody>
                      <a:tcPr/>
                    </a:tc>
                    <a:tc>
                      <a:txBody>
                        <a:bodyPr/>
                        <a:lstStyle/>
                        <a:p>
                          <a:pPr algn="ctr"/>
                          <a14:m>
                            <m:oMath xmlns:m="http://schemas.openxmlformats.org/officeDocument/2006/math">
                              <m:acc>
                                <m:accPr>
                                  <m:chr m:val="̃"/>
                                  <m:ctrlPr>
                                    <a:rPr lang="en-US" altLang="ja-JP" i="1" smtClean="0">
                                      <a:solidFill>
                                        <a:schemeClr val="bg1">
                                          <a:lumMod val="75000"/>
                                        </a:schemeClr>
                                      </a:solidFill>
                                      <a:latin typeface="Cambria Math" panose="02040503050406030204" pitchFamily="18" charset="0"/>
                                      <a:ea typeface="Cambria Math" panose="02040503050406030204" pitchFamily="18" charset="0"/>
                                    </a:rPr>
                                  </m:ctrlPr>
                                </m:accPr>
                                <m:e>
                                  <m:r>
                                    <m:rPr>
                                      <m:sty m:val="p"/>
                                    </m:rPr>
                                    <a:rPr lang="el-GR" altLang="ja-JP" i="1">
                                      <a:solidFill>
                                        <a:schemeClr val="bg1">
                                          <a:lumMod val="75000"/>
                                        </a:schemeClr>
                                      </a:solidFill>
                                      <a:latin typeface="Cambria Math" panose="02040503050406030204" pitchFamily="18" charset="0"/>
                                      <a:ea typeface="Cambria Math" panose="02040503050406030204" pitchFamily="18" charset="0"/>
                                    </a:rPr>
                                    <m:t>Ω</m:t>
                                  </m:r>
                                </m:e>
                              </m:acc>
                              <m:r>
                                <a:rPr lang="en-US" altLang="ja-JP" i="1">
                                  <a:solidFill>
                                    <a:schemeClr val="bg1">
                                      <a:lumMod val="75000"/>
                                    </a:schemeClr>
                                  </a:solidFill>
                                  <a:latin typeface="Cambria Math" panose="02040503050406030204" pitchFamily="18" charset="0"/>
                                </a:rPr>
                                <m:t>(</m:t>
                              </m:r>
                              <m:sSup>
                                <m:sSupPr>
                                  <m:ctrlPr>
                                    <a:rPr lang="ja-JP" altLang="en-US" i="1" dirty="0" smtClean="0">
                                      <a:solidFill>
                                        <a:schemeClr val="bg1">
                                          <a:lumMod val="75000"/>
                                        </a:schemeClr>
                                      </a:solidFill>
                                      <a:latin typeface="Cambria Math" panose="02040503050406030204" pitchFamily="18" charset="0"/>
                                    </a:rPr>
                                  </m:ctrlPr>
                                </m:sSupPr>
                                <m:e>
                                  <m:r>
                                    <a:rPr lang="en-US" altLang="ja-JP" b="0" i="1" dirty="0" smtClean="0">
                                      <a:solidFill>
                                        <a:schemeClr val="bg1">
                                          <a:lumMod val="75000"/>
                                        </a:schemeClr>
                                      </a:solidFill>
                                      <a:latin typeface="Cambria Math" panose="02040503050406030204" pitchFamily="18" charset="0"/>
                                    </a:rPr>
                                    <m:t>𝑛</m:t>
                                  </m:r>
                                </m:e>
                                <m:sup>
                                  <m:r>
                                    <a:rPr lang="en-US" altLang="ja-JP" b="0" i="1" dirty="0" smtClean="0">
                                      <a:solidFill>
                                        <a:schemeClr val="bg1">
                                          <a:lumMod val="75000"/>
                                        </a:schemeClr>
                                      </a:solidFill>
                                      <a:latin typeface="Cambria Math" panose="02040503050406030204" pitchFamily="18" charset="0"/>
                                    </a:rPr>
                                    <m:t>2−1/(</m:t>
                                  </m:r>
                                  <m:r>
                                    <a:rPr lang="en-US" altLang="ja-JP" b="0" i="1" dirty="0" smtClean="0">
                                      <a:solidFill>
                                        <a:schemeClr val="bg1">
                                          <a:lumMod val="75000"/>
                                        </a:schemeClr>
                                      </a:solidFill>
                                      <a:latin typeface="Cambria Math" panose="02040503050406030204" pitchFamily="18" charset="0"/>
                                    </a:rPr>
                                    <m:t>𝑙</m:t>
                                  </m:r>
                                  <m:r>
                                    <a:rPr lang="en-US" altLang="ja-JP" b="0" i="1" dirty="0" smtClean="0">
                                      <a:solidFill>
                                        <a:schemeClr val="bg1">
                                          <a:lumMod val="75000"/>
                                        </a:schemeClr>
                                      </a:solidFill>
                                      <a:latin typeface="Cambria Math" panose="02040503050406030204" pitchFamily="18" charset="0"/>
                                    </a:rPr>
                                    <m:t>+1)</m:t>
                                  </m:r>
                                </m:sup>
                              </m:sSup>
                              <m:r>
                                <a:rPr lang="en-US" altLang="ja-JP" i="1">
                                  <a:solidFill>
                                    <a:schemeClr val="bg1">
                                      <a:lumMod val="75000"/>
                                    </a:schemeClr>
                                  </a:solidFill>
                                  <a:latin typeface="Cambria Math" panose="02040503050406030204" pitchFamily="18" charset="0"/>
                                </a:rPr>
                                <m:t>)</m:t>
                              </m:r>
                            </m:oMath>
                          </a14:m>
                          <a:r>
                            <a:rPr lang="ja-JP" altLang="en-US" dirty="0">
                              <a:solidFill>
                                <a:schemeClr val="bg1">
                                  <a:lumMod val="75000"/>
                                </a:schemeClr>
                              </a:solidFill>
                            </a:rPr>
                            <a:t>ラウンドかかる</a:t>
                          </a:r>
                          <a:endParaRPr kumimoji="1" lang="ja-JP" altLang="en-US" dirty="0">
                            <a:solidFill>
                              <a:schemeClr val="bg1">
                                <a:lumMod val="75000"/>
                              </a:schemeClr>
                            </a:solidFill>
                          </a:endParaRPr>
                        </a:p>
                      </a:txBody>
                      <a:tcPr/>
                    </a:tc>
                    <a:extLst>
                      <a:ext uri="{0D108BD9-81ED-4DB2-BD59-A6C34878D82A}">
                        <a16:rowId xmlns:a16="http://schemas.microsoft.com/office/drawing/2014/main" val="4063111194"/>
                      </a:ext>
                    </a:extLst>
                  </a:tr>
                </a:tbl>
              </a:graphicData>
            </a:graphic>
          </p:graphicFrame>
        </mc:Choice>
        <mc:Fallback xmlns="">
          <p:graphicFrame>
            <p:nvGraphicFramePr>
              <p:cNvPr id="6" name="表 6">
                <a:extLst>
                  <a:ext uri="{FF2B5EF4-FFF2-40B4-BE49-F238E27FC236}">
                    <a16:creationId xmlns:a16="http://schemas.microsoft.com/office/drawing/2014/main" id="{F7D825CA-FE2B-4897-BF87-132BD545FBA6}"/>
                  </a:ext>
                </a:extLst>
              </p:cNvPr>
              <p:cNvGraphicFramePr>
                <a:graphicFrameLocks noGrp="1"/>
              </p:cNvGraphicFramePr>
              <p:nvPr>
                <p:extLst>
                  <p:ext uri="{D42A27DB-BD31-4B8C-83A1-F6EECF244321}">
                    <p14:modId xmlns:p14="http://schemas.microsoft.com/office/powerpoint/2010/main" val="2045638205"/>
                  </p:ext>
                </p:extLst>
              </p:nvPr>
            </p:nvGraphicFramePr>
            <p:xfrm>
              <a:off x="1405467" y="2495200"/>
              <a:ext cx="6333066" cy="1867599"/>
            </p:xfrm>
            <a:graphic>
              <a:graphicData uri="http://schemas.openxmlformats.org/drawingml/2006/table">
                <a:tbl>
                  <a:tblPr firstRow="1" bandRow="1">
                    <a:tableStyleId>{8A107856-5554-42FB-B03E-39F5DBC370BA}</a:tableStyleId>
                  </a:tblPr>
                  <a:tblGrid>
                    <a:gridCol w="3166533">
                      <a:extLst>
                        <a:ext uri="{9D8B030D-6E8A-4147-A177-3AD203B41FA5}">
                          <a16:colId xmlns:a16="http://schemas.microsoft.com/office/drawing/2014/main" val="1400208571"/>
                        </a:ext>
                      </a:extLst>
                    </a:gridCol>
                    <a:gridCol w="3166533">
                      <a:extLst>
                        <a:ext uri="{9D8B030D-6E8A-4147-A177-3AD203B41FA5}">
                          <a16:colId xmlns:a16="http://schemas.microsoft.com/office/drawing/2014/main" val="4001238910"/>
                        </a:ext>
                      </a:extLst>
                    </a:gridCol>
                  </a:tblGrid>
                  <a:tr h="370840">
                    <a:tc>
                      <a:txBody>
                        <a:bodyPr/>
                        <a:lstStyle/>
                        <a:p>
                          <a:endParaRPr lang="ja-JP"/>
                        </a:p>
                      </a:txBody>
                      <a:tcPr>
                        <a:blipFill>
                          <a:blip r:embed="rId4"/>
                          <a:stretch>
                            <a:fillRect l="-192" t="-6557" r="-100385" b="-432787"/>
                          </a:stretch>
                        </a:blipFill>
                      </a:tcPr>
                    </a:tc>
                    <a:tc>
                      <a:txBody>
                        <a:bodyPr/>
                        <a:lstStyle/>
                        <a:p>
                          <a:pPr algn="ctr"/>
                          <a:r>
                            <a:rPr kumimoji="1" lang="ja-JP" altLang="en-US" dirty="0"/>
                            <a:t>複雑性</a:t>
                          </a:r>
                        </a:p>
                      </a:txBody>
                      <a:tcPr/>
                    </a:tc>
                    <a:extLst>
                      <a:ext uri="{0D108BD9-81ED-4DB2-BD59-A6C34878D82A}">
                        <a16:rowId xmlns:a16="http://schemas.microsoft.com/office/drawing/2014/main" val="3114963269"/>
                      </a:ext>
                    </a:extLst>
                  </a:tr>
                  <a:tr h="370840">
                    <a:tc>
                      <a:txBody>
                        <a:bodyPr/>
                        <a:lstStyle/>
                        <a:p>
                          <a:pPr algn="ctr"/>
                          <a:r>
                            <a:rPr kumimoji="1" lang="en-US" altLang="ja-JP" dirty="0">
                              <a:solidFill>
                                <a:schemeClr val="bg1">
                                  <a:lumMod val="75000"/>
                                </a:schemeClr>
                              </a:solidFill>
                            </a:rPr>
                            <a:t>(1)</a:t>
                          </a:r>
                          <a:endParaRPr kumimoji="1" lang="ja-JP" altLang="en-US" dirty="0">
                            <a:solidFill>
                              <a:schemeClr val="bg1">
                                <a:lumMod val="75000"/>
                              </a:schemeClr>
                            </a:solidFill>
                          </a:endParaRPr>
                        </a:p>
                      </a:txBody>
                      <a:tcPr/>
                    </a:tc>
                    <a:tc>
                      <a:txBody>
                        <a:bodyPr/>
                        <a:lstStyle/>
                        <a:p>
                          <a:endParaRPr lang="ja-JP"/>
                        </a:p>
                      </a:txBody>
                      <a:tcPr>
                        <a:blipFill>
                          <a:blip r:embed="rId4"/>
                          <a:stretch>
                            <a:fillRect l="-100192" t="-106557" r="-385" b="-332787"/>
                          </a:stretch>
                        </a:blipFill>
                      </a:tcPr>
                    </a:tc>
                    <a:extLst>
                      <a:ext uri="{0D108BD9-81ED-4DB2-BD59-A6C34878D82A}">
                        <a16:rowId xmlns:a16="http://schemas.microsoft.com/office/drawing/2014/main" val="3240038871"/>
                      </a:ext>
                    </a:extLst>
                  </a:tr>
                  <a:tr h="374396">
                    <a:tc>
                      <a:txBody>
                        <a:bodyPr/>
                        <a:lstStyle/>
                        <a:p>
                          <a:pPr algn="ctr"/>
                          <a:r>
                            <a:rPr kumimoji="1" lang="en-US" altLang="ja-JP" dirty="0">
                              <a:solidFill>
                                <a:schemeClr val="bg1">
                                  <a:lumMod val="75000"/>
                                </a:schemeClr>
                              </a:solidFill>
                            </a:rPr>
                            <a:t>2</a:t>
                          </a:r>
                          <a:endParaRPr kumimoji="1" lang="ja-JP" altLang="en-US" dirty="0">
                            <a:solidFill>
                              <a:schemeClr val="bg1">
                                <a:lumMod val="75000"/>
                              </a:schemeClr>
                            </a:solidFill>
                          </a:endParaRPr>
                        </a:p>
                      </a:txBody>
                      <a:tcPr/>
                    </a:tc>
                    <a:tc>
                      <a:txBody>
                        <a:bodyPr/>
                        <a:lstStyle/>
                        <a:p>
                          <a:endParaRPr lang="ja-JP"/>
                        </a:p>
                      </a:txBody>
                      <a:tcPr>
                        <a:blipFill>
                          <a:blip r:embed="rId4"/>
                          <a:stretch>
                            <a:fillRect l="-100192" t="-206557" r="-385" b="-232787"/>
                          </a:stretch>
                        </a:blipFill>
                      </a:tcPr>
                    </a:tc>
                    <a:extLst>
                      <a:ext uri="{0D108BD9-81ED-4DB2-BD59-A6C34878D82A}">
                        <a16:rowId xmlns:a16="http://schemas.microsoft.com/office/drawing/2014/main" val="376190136"/>
                      </a:ext>
                    </a:extLst>
                  </a:tr>
                  <a:tr h="374396">
                    <a:tc>
                      <a:txBody>
                        <a:bodyPr/>
                        <a:lstStyle/>
                        <a:p>
                          <a:pPr algn="ctr"/>
                          <a:r>
                            <a:rPr kumimoji="1" lang="en-US" altLang="ja-JP" dirty="0">
                              <a:solidFill>
                                <a:srgbClr val="FF0000"/>
                              </a:solidFill>
                            </a:rPr>
                            <a:t>3</a:t>
                          </a:r>
                          <a:endParaRPr kumimoji="1" lang="ja-JP" altLang="en-US" dirty="0">
                            <a:solidFill>
                              <a:srgbClr val="FF0000"/>
                            </a:solidFill>
                          </a:endParaRPr>
                        </a:p>
                      </a:txBody>
                      <a:tcPr/>
                    </a:tc>
                    <a:tc>
                      <a:txBody>
                        <a:bodyPr/>
                        <a:lstStyle/>
                        <a:p>
                          <a:endParaRPr lang="ja-JP"/>
                        </a:p>
                      </a:txBody>
                      <a:tcPr>
                        <a:blipFill>
                          <a:blip r:embed="rId4"/>
                          <a:stretch>
                            <a:fillRect l="-100192" t="-301613" r="-385" b="-129032"/>
                          </a:stretch>
                        </a:blipFill>
                      </a:tcPr>
                    </a:tc>
                    <a:extLst>
                      <a:ext uri="{0D108BD9-81ED-4DB2-BD59-A6C34878D82A}">
                        <a16:rowId xmlns:a16="http://schemas.microsoft.com/office/drawing/2014/main" val="261455503"/>
                      </a:ext>
                    </a:extLst>
                  </a:tr>
                  <a:tr h="377127">
                    <a:tc>
                      <a:txBody>
                        <a:bodyPr/>
                        <a:lstStyle/>
                        <a:p>
                          <a:endParaRPr lang="ja-JP"/>
                        </a:p>
                      </a:txBody>
                      <a:tcPr>
                        <a:blipFill>
                          <a:blip r:embed="rId4"/>
                          <a:stretch>
                            <a:fillRect l="-192" t="-401613" r="-100385" b="-29032"/>
                          </a:stretch>
                        </a:blipFill>
                      </a:tcPr>
                    </a:tc>
                    <a:tc>
                      <a:txBody>
                        <a:bodyPr/>
                        <a:lstStyle/>
                        <a:p>
                          <a:endParaRPr lang="ja-JP"/>
                        </a:p>
                      </a:txBody>
                      <a:tcPr>
                        <a:blipFill>
                          <a:blip r:embed="rId4"/>
                          <a:stretch>
                            <a:fillRect l="-100192" t="-401613" r="-385" b="-29032"/>
                          </a:stretch>
                        </a:blipFill>
                      </a:tcPr>
                    </a:tc>
                    <a:extLst>
                      <a:ext uri="{0D108BD9-81ED-4DB2-BD59-A6C34878D82A}">
                        <a16:rowId xmlns:a16="http://schemas.microsoft.com/office/drawing/2014/main" val="4063111194"/>
                      </a:ext>
                    </a:extLst>
                  </a:tr>
                </a:tbl>
              </a:graphicData>
            </a:graphic>
          </p:graphicFrame>
        </mc:Fallback>
      </mc:AlternateContent>
    </p:spTree>
    <p:extLst>
      <p:ext uri="{BB962C8B-B14F-4D97-AF65-F5344CB8AC3E}">
        <p14:creationId xmlns:p14="http://schemas.microsoft.com/office/powerpoint/2010/main" val="5032110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830D6-99BC-44F0-9E32-AB39E495C174}"/>
              </a:ext>
            </a:extLst>
          </p:cNvPr>
          <p:cNvSpPr>
            <a:spLocks noGrp="1"/>
          </p:cNvSpPr>
          <p:nvPr>
            <p:ph type="title"/>
          </p:nvPr>
        </p:nvSpPr>
        <p:spPr/>
        <p:txBody>
          <a:bodyPr/>
          <a:lstStyle/>
          <a:p>
            <a:r>
              <a:rPr kumimoji="1" lang="ja-JP" altLang="en-US" dirty="0"/>
              <a:t>本研究の成果</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0162B45-EC63-4FE1-8880-E974016124A8}"/>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𝐶𝑂𝑁𝐺𝐸𝑆𝑇</m:t>
                    </m:r>
                  </m:oMath>
                </a14:m>
                <a:r>
                  <a:rPr kumimoji="1" lang="ja-JP" altLang="en-US" dirty="0"/>
                  <a:t>モデルにおける</a:t>
                </a:r>
                <a14:m>
                  <m:oMath xmlns:m="http://schemas.openxmlformats.org/officeDocument/2006/math">
                    <m:r>
                      <a:rPr kumimoji="1" lang="en-US" altLang="ja-JP" b="0" i="1" smtClean="0">
                        <a:latin typeface="Cambria Math" panose="02040503050406030204" pitchFamily="18" charset="0"/>
                      </a:rPr>
                      <m:t>𝑘</m:t>
                    </m:r>
                  </m:oMath>
                </a14:m>
                <a:r>
                  <a:rPr lang="en-US" altLang="ja-JP" dirty="0"/>
                  <a:t>-MIS</a:t>
                </a:r>
                <a:r>
                  <a:rPr lang="ja-JP" altLang="en-US" dirty="0"/>
                  <a:t>検証問題に関して</a:t>
                </a:r>
                <a:br>
                  <a:rPr lang="en-US" altLang="ja-JP" dirty="0"/>
                </a:br>
                <a:r>
                  <a:rPr lang="ja-JP" altLang="en-US" dirty="0"/>
                  <a:t>以下の結果が成立することを示した</a:t>
                </a:r>
                <a:endParaRPr kumimoji="1" lang="en-US" altLang="ja-JP" dirty="0"/>
              </a:p>
              <a:p>
                <a:pPr lvl="1"/>
                <a:r>
                  <a:rPr kumimoji="1" lang="en-US" altLang="ja-JP" dirty="0"/>
                  <a:t>1-MIS</a:t>
                </a:r>
                <a:r>
                  <a:rPr kumimoji="1" lang="ja-JP" altLang="en-US" dirty="0"/>
                  <a:t>検証問題</a:t>
                </a:r>
                <a:r>
                  <a:rPr lang="ja-JP" altLang="en-US" dirty="0"/>
                  <a:t>を</a:t>
                </a:r>
                <a14:m>
                  <m:oMath xmlns:m="http://schemas.openxmlformats.org/officeDocument/2006/math">
                    <m:r>
                      <a:rPr kumimoji="1" lang="en-US" altLang="ja-JP" b="0" i="1" smtClean="0">
                        <a:latin typeface="Cambria Math" panose="02040503050406030204" pitchFamily="18" charset="0"/>
                      </a:rPr>
                      <m:t>𝑂</m:t>
                    </m:r>
                    <m:r>
                      <a:rPr kumimoji="1" lang="en-US" altLang="ja-JP" b="0" i="1" smtClean="0">
                        <a:latin typeface="Cambria Math" panose="02040503050406030204" pitchFamily="18" charset="0"/>
                      </a:rPr>
                      <m:t>(1)</m:t>
                    </m:r>
                  </m:oMath>
                </a14:m>
                <a:r>
                  <a:rPr kumimoji="1" lang="ja-JP" altLang="en-US" dirty="0"/>
                  <a:t>ラウンドで解くアルゴリズムが存在</a:t>
                </a:r>
                <a:endParaRPr kumimoji="1" lang="en-US" altLang="ja-JP" dirty="0"/>
              </a:p>
              <a:p>
                <a:pPr lvl="1"/>
                <a:r>
                  <a:rPr lang="en-US" altLang="ja-JP" dirty="0"/>
                  <a:t>2-MIS</a:t>
                </a:r>
                <a:r>
                  <a:rPr lang="ja-JP" altLang="en-US" dirty="0"/>
                  <a:t>検証問題を解く任意のアルゴリズムの</a:t>
                </a:r>
                <a:br>
                  <a:rPr lang="en-US" altLang="ja-JP" dirty="0"/>
                </a:br>
                <a:r>
                  <a:rPr lang="ja-JP" altLang="en-US" dirty="0"/>
                  <a:t>最悪時実行ラウンド数は</a:t>
                </a:r>
                <a14:m>
                  <m:oMath xmlns:m="http://schemas.openxmlformats.org/officeDocument/2006/math">
                    <m:acc>
                      <m:accPr>
                        <m:chr m:val="̃"/>
                        <m:ctrlPr>
                          <a:rPr lang="el-GR" altLang="ja-JP" i="1" smtClean="0">
                            <a:latin typeface="Cambria Math" panose="02040503050406030204" pitchFamily="18" charset="0"/>
                            <a:ea typeface="Cambria Math" panose="02040503050406030204" pitchFamily="18" charset="0"/>
                          </a:rPr>
                        </m:ctrlPr>
                      </m:accPr>
                      <m:e>
                        <m:r>
                          <m:rPr>
                            <m:sty m:val="p"/>
                          </m:rPr>
                          <a:rPr lang="el-GR" altLang="ja-JP" i="1" smtClean="0">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ad>
                      <m:radPr>
                        <m:degHide m:val="on"/>
                        <m:ctrlPr>
                          <a:rPr lang="en-US" altLang="ja-JP" i="1" smtClean="0">
                            <a:latin typeface="Cambria Math" panose="02040503050406030204" pitchFamily="18" charset="0"/>
                          </a:rPr>
                        </m:ctrlPr>
                      </m:radPr>
                      <m:deg/>
                      <m:e>
                        <m:r>
                          <a:rPr lang="en-US" altLang="ja-JP" b="0" i="1" smtClean="0">
                            <a:latin typeface="Cambria Math" panose="02040503050406030204" pitchFamily="18" charset="0"/>
                          </a:rPr>
                          <m:t>𝑛</m:t>
                        </m:r>
                      </m:e>
                    </m:rad>
                    <m:r>
                      <a:rPr lang="en-US" altLang="ja-JP" i="1">
                        <a:latin typeface="Cambria Math" panose="02040503050406030204" pitchFamily="18" charset="0"/>
                      </a:rPr>
                      <m:t>)</m:t>
                    </m:r>
                  </m:oMath>
                </a14:m>
                <a:r>
                  <a:rPr lang="ja-JP" altLang="en-US" dirty="0"/>
                  <a:t>ラウンド</a:t>
                </a:r>
                <a:endParaRPr lang="en-US" altLang="ja-JP" dirty="0"/>
              </a:p>
              <a:p>
                <a:pPr lvl="1"/>
                <a:r>
                  <a:rPr lang="en-US" altLang="ja-JP" dirty="0"/>
                  <a:t>3-MIS</a:t>
                </a:r>
                <a:r>
                  <a:rPr lang="ja-JP" altLang="en-US" dirty="0"/>
                  <a:t>検証問題を解く任意のアルゴリズムの</a:t>
                </a:r>
                <a:br>
                  <a:rPr lang="en-US" altLang="ja-JP" dirty="0"/>
                </a:br>
                <a:r>
                  <a:rPr lang="ja-JP" altLang="en-US" dirty="0"/>
                  <a:t>最悪時実行ラウンド数は</a:t>
                </a:r>
                <a14:m>
                  <m:oMath xmlns:m="http://schemas.openxmlformats.org/officeDocument/2006/math">
                    <m:acc>
                      <m:accPr>
                        <m:chr m:val="̃"/>
                        <m:ctrlPr>
                          <a:rPr lang="en-US" altLang="ja-JP" i="1">
                            <a:latin typeface="Cambria Math" panose="02040503050406030204" pitchFamily="18" charset="0"/>
                            <a:ea typeface="Cambria Math" panose="02040503050406030204" pitchFamily="18" charset="0"/>
                          </a:rPr>
                        </m:ctrlPr>
                      </m:accPr>
                      <m:e>
                        <m:r>
                          <m:rPr>
                            <m:sty m:val="p"/>
                          </m:rPr>
                          <a:rPr lang="el-GR" altLang="ja-JP" i="1">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
                      <a:rPr lang="en-US" altLang="ja-JP" i="1">
                        <a:latin typeface="Cambria Math" panose="02040503050406030204" pitchFamily="18" charset="0"/>
                      </a:rPr>
                      <m:t>𝑛</m:t>
                    </m:r>
                    <m:r>
                      <a:rPr lang="en-US" altLang="ja-JP" i="1">
                        <a:latin typeface="Cambria Math" panose="02040503050406030204" pitchFamily="18" charset="0"/>
                      </a:rPr>
                      <m:t>)</m:t>
                    </m:r>
                  </m:oMath>
                </a14:m>
                <a:r>
                  <a:rPr lang="ja-JP" altLang="en-US" dirty="0"/>
                  <a:t>ラウンド</a:t>
                </a:r>
                <a:endParaRPr lang="en-US" altLang="ja-JP" dirty="0"/>
              </a:p>
              <a:p>
                <a:pPr lvl="1"/>
                <a:r>
                  <a:rPr lang="ja-JP" altLang="en-US" dirty="0"/>
                  <a:t>任意の自然数</a:t>
                </a:r>
                <a14:m>
                  <m:oMath xmlns:m="http://schemas.openxmlformats.org/officeDocument/2006/math">
                    <m:r>
                      <a:rPr lang="en-US" altLang="ja-JP" b="0" i="1" smtClean="0">
                        <a:latin typeface="Cambria Math" panose="02040503050406030204" pitchFamily="18" charset="0"/>
                      </a:rPr>
                      <m:t>𝑙</m:t>
                    </m:r>
                    <m:r>
                      <a:rPr lang="en-US" altLang="ja-JP" b="0" i="1" smtClean="0">
                        <a:latin typeface="Cambria Math" panose="02040503050406030204" pitchFamily="18" charset="0"/>
                        <a:ea typeface="Cambria Math" panose="02040503050406030204" pitchFamily="18" charset="0"/>
                      </a:rPr>
                      <m:t>≥1</m:t>
                    </m:r>
                  </m:oMath>
                </a14:m>
                <a:r>
                  <a:rPr lang="ja-JP" altLang="en-US" dirty="0"/>
                  <a:t>に対して</a:t>
                </a:r>
                <a:r>
                  <a:rPr lang="en-US" altLang="ja-JP" dirty="0"/>
                  <a:t>,</a:t>
                </a:r>
                <a14:m>
                  <m:oMath xmlns:m="http://schemas.openxmlformats.org/officeDocument/2006/math">
                    <m:r>
                      <a:rPr lang="en-US" altLang="ja-JP" b="0" i="1" smtClean="0">
                        <a:latin typeface="Cambria Math" panose="02040503050406030204" pitchFamily="18" charset="0"/>
                      </a:rPr>
                      <m:t>(4</m:t>
                    </m:r>
                    <m:r>
                      <a:rPr lang="en-US" altLang="ja-JP" b="0" i="1" smtClean="0">
                        <a:latin typeface="Cambria Math" panose="02040503050406030204" pitchFamily="18" charset="0"/>
                      </a:rPr>
                      <m:t>𝑙</m:t>
                    </m:r>
                    <m:r>
                      <a:rPr lang="en-US" altLang="ja-JP" b="0" i="1" smtClean="0">
                        <a:latin typeface="Cambria Math" panose="02040503050406030204" pitchFamily="18" charset="0"/>
                      </a:rPr>
                      <m:t>+5)</m:t>
                    </m:r>
                  </m:oMath>
                </a14:m>
                <a:r>
                  <a:rPr lang="en-US" altLang="ja-JP" dirty="0"/>
                  <a:t>-MIS</a:t>
                </a:r>
                <a:r>
                  <a:rPr lang="ja-JP" altLang="en-US" dirty="0"/>
                  <a:t>検証問題を解く</a:t>
                </a:r>
                <a:br>
                  <a:rPr lang="en-US" altLang="ja-JP" dirty="0"/>
                </a:br>
                <a:r>
                  <a:rPr lang="ja-JP" altLang="en-US" dirty="0"/>
                  <a:t>任意のアルゴリズムの最悪時実行ラウンド数は</a:t>
                </a:r>
                <a14:m>
                  <m:oMath xmlns:m="http://schemas.openxmlformats.org/officeDocument/2006/math">
                    <m:acc>
                      <m:accPr>
                        <m:chr m:val="̃"/>
                        <m:ctrlPr>
                          <a:rPr lang="en-US" altLang="ja-JP" i="1">
                            <a:latin typeface="Cambria Math" panose="02040503050406030204" pitchFamily="18" charset="0"/>
                            <a:ea typeface="Cambria Math" panose="02040503050406030204" pitchFamily="18" charset="0"/>
                          </a:rPr>
                        </m:ctrlPr>
                      </m:accPr>
                      <m:e>
                        <m:r>
                          <m:rPr>
                            <m:sty m:val="p"/>
                          </m:rPr>
                          <a:rPr lang="el-GR" altLang="ja-JP" i="1">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
                      <a:rPr lang="en-US" altLang="ja-JP" i="1">
                        <a:latin typeface="Cambria Math" panose="02040503050406030204" pitchFamily="18" charset="0"/>
                      </a:rPr>
                      <m:t>𝑛</m:t>
                    </m:r>
                    <m:r>
                      <a:rPr lang="en-US" altLang="ja-JP" i="1">
                        <a:latin typeface="Cambria Math" panose="02040503050406030204" pitchFamily="18" charset="0"/>
                      </a:rPr>
                      <m:t>)</m:t>
                    </m:r>
                  </m:oMath>
                </a14:m>
                <a:r>
                  <a:rPr lang="ja-JP" altLang="en-US" dirty="0"/>
                  <a:t>ラウンド</a:t>
                </a:r>
                <a:endParaRPr lang="en-US" altLang="ja-JP" dirty="0"/>
              </a:p>
            </p:txBody>
          </p:sp>
        </mc:Choice>
        <mc:Fallback xmlns="">
          <p:sp>
            <p:nvSpPr>
              <p:cNvPr id="3" name="コンテンツ プレースホルダー 2">
                <a:extLst>
                  <a:ext uri="{FF2B5EF4-FFF2-40B4-BE49-F238E27FC236}">
                    <a16:creationId xmlns:a16="http://schemas.microsoft.com/office/drawing/2014/main" id="{30162B45-EC63-4FE1-8880-E974016124A8}"/>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563200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830D6-99BC-44F0-9E32-AB39E495C174}"/>
              </a:ext>
            </a:extLst>
          </p:cNvPr>
          <p:cNvSpPr>
            <a:spLocks noGrp="1"/>
          </p:cNvSpPr>
          <p:nvPr>
            <p:ph type="title"/>
          </p:nvPr>
        </p:nvSpPr>
        <p:spPr/>
        <p:txBody>
          <a:bodyPr/>
          <a:lstStyle/>
          <a:p>
            <a:r>
              <a:rPr kumimoji="1" lang="ja-JP" altLang="en-US" dirty="0"/>
              <a:t>本研究の成果</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0162B45-EC63-4FE1-8880-E974016124A8}"/>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𝐶𝑂𝑁𝐺𝐸𝑆𝑇</m:t>
                    </m:r>
                  </m:oMath>
                </a14:m>
                <a:r>
                  <a:rPr kumimoji="1" lang="ja-JP" altLang="en-US" dirty="0"/>
                  <a:t>モデルにおける</a:t>
                </a:r>
                <a14:m>
                  <m:oMath xmlns:m="http://schemas.openxmlformats.org/officeDocument/2006/math">
                    <m:r>
                      <a:rPr kumimoji="1" lang="en-US" altLang="ja-JP" b="0" i="1" smtClean="0">
                        <a:latin typeface="Cambria Math" panose="02040503050406030204" pitchFamily="18" charset="0"/>
                      </a:rPr>
                      <m:t>𝑘</m:t>
                    </m:r>
                  </m:oMath>
                </a14:m>
                <a:r>
                  <a:rPr lang="en-US" altLang="ja-JP" dirty="0"/>
                  <a:t>-MIS</a:t>
                </a:r>
                <a:r>
                  <a:rPr lang="ja-JP" altLang="en-US" dirty="0"/>
                  <a:t>検証問題に関して</a:t>
                </a:r>
                <a:br>
                  <a:rPr lang="en-US" altLang="ja-JP" dirty="0"/>
                </a:br>
                <a:r>
                  <a:rPr lang="ja-JP" altLang="en-US" dirty="0"/>
                  <a:t>以下の結果が成立することを示した</a:t>
                </a:r>
                <a:endParaRPr kumimoji="1" lang="en-US" altLang="ja-JP" dirty="0"/>
              </a:p>
              <a:p>
                <a:pPr lvl="1"/>
                <a:r>
                  <a:rPr kumimoji="1" lang="en-US" altLang="ja-JP" dirty="0">
                    <a:solidFill>
                      <a:schemeClr val="bg1">
                        <a:lumMod val="85000"/>
                      </a:schemeClr>
                    </a:solidFill>
                  </a:rPr>
                  <a:t>1-MIS</a:t>
                </a:r>
                <a:r>
                  <a:rPr kumimoji="1" lang="ja-JP" altLang="en-US" dirty="0">
                    <a:solidFill>
                      <a:schemeClr val="bg1">
                        <a:lumMod val="85000"/>
                      </a:schemeClr>
                    </a:solidFill>
                  </a:rPr>
                  <a:t>検証問題</a:t>
                </a:r>
                <a:r>
                  <a:rPr lang="ja-JP" altLang="en-US" dirty="0">
                    <a:solidFill>
                      <a:schemeClr val="bg1">
                        <a:lumMod val="85000"/>
                      </a:schemeClr>
                    </a:solidFill>
                  </a:rPr>
                  <a:t>を</a:t>
                </a:r>
                <a14:m>
                  <m:oMath xmlns:m="http://schemas.openxmlformats.org/officeDocument/2006/math">
                    <m:r>
                      <a:rPr kumimoji="1" lang="en-US" altLang="ja-JP" b="0" i="1" smtClean="0">
                        <a:solidFill>
                          <a:schemeClr val="bg1">
                            <a:lumMod val="85000"/>
                          </a:schemeClr>
                        </a:solidFill>
                        <a:latin typeface="Cambria Math" panose="02040503050406030204" pitchFamily="18" charset="0"/>
                      </a:rPr>
                      <m:t>𝑂</m:t>
                    </m:r>
                    <m:r>
                      <a:rPr kumimoji="1" lang="en-US" altLang="ja-JP" b="0" i="1" smtClean="0">
                        <a:solidFill>
                          <a:schemeClr val="bg1">
                            <a:lumMod val="85000"/>
                          </a:schemeClr>
                        </a:solidFill>
                        <a:latin typeface="Cambria Math" panose="02040503050406030204" pitchFamily="18" charset="0"/>
                      </a:rPr>
                      <m:t>(1)</m:t>
                    </m:r>
                  </m:oMath>
                </a14:m>
                <a:r>
                  <a:rPr kumimoji="1" lang="ja-JP" altLang="en-US" dirty="0">
                    <a:solidFill>
                      <a:schemeClr val="bg1">
                        <a:lumMod val="85000"/>
                      </a:schemeClr>
                    </a:solidFill>
                  </a:rPr>
                  <a:t>ラウンドで解くアルゴリズムが存在</a:t>
                </a:r>
                <a:endParaRPr kumimoji="1" lang="en-US" altLang="ja-JP" dirty="0">
                  <a:solidFill>
                    <a:schemeClr val="bg1">
                      <a:lumMod val="85000"/>
                    </a:schemeClr>
                  </a:solidFill>
                </a:endParaRPr>
              </a:p>
              <a:p>
                <a:pPr lvl="1"/>
                <a:r>
                  <a:rPr lang="en-US" altLang="ja-JP" dirty="0">
                    <a:solidFill>
                      <a:schemeClr val="bg1">
                        <a:lumMod val="85000"/>
                      </a:schemeClr>
                    </a:solidFill>
                  </a:rPr>
                  <a:t>2-MIS</a:t>
                </a:r>
                <a:r>
                  <a:rPr lang="ja-JP" altLang="en-US" dirty="0">
                    <a:solidFill>
                      <a:schemeClr val="bg1">
                        <a:lumMod val="85000"/>
                      </a:schemeClr>
                    </a:solidFill>
                  </a:rPr>
                  <a:t>検証問題を解く任意のアルゴリズムの</a:t>
                </a:r>
                <a:br>
                  <a:rPr lang="en-US" altLang="ja-JP" dirty="0">
                    <a:solidFill>
                      <a:schemeClr val="bg1">
                        <a:lumMod val="85000"/>
                      </a:schemeClr>
                    </a:solidFill>
                  </a:rPr>
                </a:br>
                <a:r>
                  <a:rPr lang="ja-JP" altLang="en-US" dirty="0">
                    <a:solidFill>
                      <a:schemeClr val="bg1">
                        <a:lumMod val="85000"/>
                      </a:schemeClr>
                    </a:solidFill>
                  </a:rPr>
                  <a:t>最悪時実行ラウンド数は</a:t>
                </a:r>
                <a14:m>
                  <m:oMath xmlns:m="http://schemas.openxmlformats.org/officeDocument/2006/math">
                    <m:acc>
                      <m:accPr>
                        <m:chr m:val="̃"/>
                        <m:ctrlPr>
                          <a:rPr lang="el-GR" altLang="ja-JP" i="1" smtClean="0">
                            <a:solidFill>
                              <a:schemeClr val="bg1">
                                <a:lumMod val="85000"/>
                              </a:schemeClr>
                            </a:solidFill>
                            <a:latin typeface="Cambria Math" panose="02040503050406030204" pitchFamily="18" charset="0"/>
                            <a:ea typeface="Cambria Math" panose="02040503050406030204" pitchFamily="18" charset="0"/>
                          </a:rPr>
                        </m:ctrlPr>
                      </m:accPr>
                      <m:e>
                        <m:r>
                          <m:rPr>
                            <m:sty m:val="p"/>
                          </m:rPr>
                          <a:rPr lang="el-GR" altLang="ja-JP" i="1" smtClean="0">
                            <a:solidFill>
                              <a:schemeClr val="bg1">
                                <a:lumMod val="85000"/>
                              </a:schemeClr>
                            </a:solidFill>
                            <a:latin typeface="Cambria Math" panose="02040503050406030204" pitchFamily="18" charset="0"/>
                            <a:ea typeface="Cambria Math" panose="02040503050406030204" pitchFamily="18" charset="0"/>
                          </a:rPr>
                          <m:t>Ω</m:t>
                        </m:r>
                      </m:e>
                    </m:acc>
                    <m:r>
                      <a:rPr lang="en-US" altLang="ja-JP" i="1">
                        <a:solidFill>
                          <a:schemeClr val="bg1">
                            <a:lumMod val="85000"/>
                          </a:schemeClr>
                        </a:solidFill>
                        <a:latin typeface="Cambria Math" panose="02040503050406030204" pitchFamily="18" charset="0"/>
                      </a:rPr>
                      <m:t>(</m:t>
                    </m:r>
                    <m:rad>
                      <m:radPr>
                        <m:degHide m:val="on"/>
                        <m:ctrlPr>
                          <a:rPr lang="en-US" altLang="ja-JP" i="1" smtClean="0">
                            <a:solidFill>
                              <a:schemeClr val="bg1">
                                <a:lumMod val="85000"/>
                              </a:schemeClr>
                            </a:solidFill>
                            <a:latin typeface="Cambria Math" panose="02040503050406030204" pitchFamily="18" charset="0"/>
                          </a:rPr>
                        </m:ctrlPr>
                      </m:radPr>
                      <m:deg/>
                      <m:e>
                        <m:r>
                          <a:rPr lang="en-US" altLang="ja-JP" b="0" i="1" smtClean="0">
                            <a:solidFill>
                              <a:schemeClr val="bg1">
                                <a:lumMod val="85000"/>
                              </a:schemeClr>
                            </a:solidFill>
                            <a:latin typeface="Cambria Math" panose="02040503050406030204" pitchFamily="18" charset="0"/>
                          </a:rPr>
                          <m:t>𝑛</m:t>
                        </m:r>
                      </m:e>
                    </m:rad>
                    <m:r>
                      <a:rPr lang="en-US" altLang="ja-JP" i="1">
                        <a:solidFill>
                          <a:schemeClr val="bg1">
                            <a:lumMod val="85000"/>
                          </a:schemeClr>
                        </a:solidFill>
                        <a:latin typeface="Cambria Math" panose="02040503050406030204" pitchFamily="18" charset="0"/>
                      </a:rPr>
                      <m:t>)</m:t>
                    </m:r>
                  </m:oMath>
                </a14:m>
                <a:r>
                  <a:rPr lang="ja-JP" altLang="en-US" dirty="0">
                    <a:solidFill>
                      <a:schemeClr val="bg1">
                        <a:lumMod val="85000"/>
                      </a:schemeClr>
                    </a:solidFill>
                  </a:rPr>
                  <a:t>ラウンド</a:t>
                </a:r>
                <a:endParaRPr lang="en-US" altLang="ja-JP" dirty="0">
                  <a:solidFill>
                    <a:schemeClr val="bg1">
                      <a:lumMod val="85000"/>
                    </a:schemeClr>
                  </a:solidFill>
                </a:endParaRPr>
              </a:p>
              <a:p>
                <a:pPr lvl="1"/>
                <a:r>
                  <a:rPr lang="en-US" altLang="ja-JP" dirty="0">
                    <a:solidFill>
                      <a:srgbClr val="FF0000"/>
                    </a:solidFill>
                  </a:rPr>
                  <a:t>3-MIS</a:t>
                </a:r>
                <a:r>
                  <a:rPr lang="ja-JP" altLang="en-US" dirty="0">
                    <a:solidFill>
                      <a:srgbClr val="FF0000"/>
                    </a:solidFill>
                  </a:rPr>
                  <a:t>検証問題を解く任意のアルゴリズムの</a:t>
                </a:r>
                <a:br>
                  <a:rPr lang="en-US" altLang="ja-JP" dirty="0">
                    <a:solidFill>
                      <a:srgbClr val="FF0000"/>
                    </a:solidFill>
                  </a:rPr>
                </a:br>
                <a:r>
                  <a:rPr lang="ja-JP" altLang="en-US" dirty="0">
                    <a:solidFill>
                      <a:srgbClr val="FF0000"/>
                    </a:solidFill>
                  </a:rPr>
                  <a:t>最悪時実行ラウンド数は</a:t>
                </a:r>
                <a14:m>
                  <m:oMath xmlns:m="http://schemas.openxmlformats.org/officeDocument/2006/math">
                    <m:acc>
                      <m:accPr>
                        <m:chr m:val="̃"/>
                        <m:ctrlPr>
                          <a:rPr lang="en-US" altLang="ja-JP" i="1">
                            <a:solidFill>
                              <a:srgbClr val="FF0000"/>
                            </a:solidFill>
                            <a:latin typeface="Cambria Math" panose="02040503050406030204" pitchFamily="18" charset="0"/>
                            <a:ea typeface="Cambria Math" panose="02040503050406030204" pitchFamily="18" charset="0"/>
                          </a:rPr>
                        </m:ctrlPr>
                      </m:accPr>
                      <m:e>
                        <m:r>
                          <m:rPr>
                            <m:sty m:val="p"/>
                          </m:rPr>
                          <a:rPr lang="el-GR" altLang="ja-JP" i="1">
                            <a:solidFill>
                              <a:srgbClr val="FF0000"/>
                            </a:solidFill>
                            <a:latin typeface="Cambria Math" panose="02040503050406030204" pitchFamily="18" charset="0"/>
                            <a:ea typeface="Cambria Math" panose="02040503050406030204" pitchFamily="18" charset="0"/>
                          </a:rPr>
                          <m:t>Ω</m:t>
                        </m:r>
                      </m:e>
                    </m:acc>
                    <m:r>
                      <a:rPr lang="en-US" altLang="ja-JP"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𝑛</m:t>
                    </m:r>
                    <m:r>
                      <a:rPr lang="en-US" altLang="ja-JP" i="1">
                        <a:solidFill>
                          <a:srgbClr val="FF0000"/>
                        </a:solidFill>
                        <a:latin typeface="Cambria Math" panose="02040503050406030204" pitchFamily="18" charset="0"/>
                      </a:rPr>
                      <m:t>)</m:t>
                    </m:r>
                  </m:oMath>
                </a14:m>
                <a:r>
                  <a:rPr lang="ja-JP" altLang="en-US" dirty="0">
                    <a:solidFill>
                      <a:srgbClr val="FF0000"/>
                    </a:solidFill>
                  </a:rPr>
                  <a:t>ラウンド</a:t>
                </a:r>
                <a:endParaRPr lang="en-US" altLang="ja-JP" dirty="0">
                  <a:solidFill>
                    <a:srgbClr val="FF0000"/>
                  </a:solidFill>
                </a:endParaRPr>
              </a:p>
              <a:p>
                <a:pPr lvl="1"/>
                <a:r>
                  <a:rPr lang="ja-JP" altLang="en-US" dirty="0">
                    <a:solidFill>
                      <a:schemeClr val="bg1">
                        <a:lumMod val="85000"/>
                      </a:schemeClr>
                    </a:solidFill>
                  </a:rPr>
                  <a:t>任意の自然数</a:t>
                </a:r>
                <a14:m>
                  <m:oMath xmlns:m="http://schemas.openxmlformats.org/officeDocument/2006/math">
                    <m:r>
                      <a:rPr lang="en-US" altLang="ja-JP" b="0" i="1" smtClean="0">
                        <a:solidFill>
                          <a:schemeClr val="bg1">
                            <a:lumMod val="85000"/>
                          </a:schemeClr>
                        </a:solidFill>
                        <a:latin typeface="Cambria Math" panose="02040503050406030204" pitchFamily="18" charset="0"/>
                      </a:rPr>
                      <m:t>𝑙</m:t>
                    </m:r>
                    <m:r>
                      <a:rPr lang="en-US" altLang="ja-JP" b="0" i="1" smtClean="0">
                        <a:solidFill>
                          <a:schemeClr val="bg1">
                            <a:lumMod val="85000"/>
                          </a:schemeClr>
                        </a:solidFill>
                        <a:latin typeface="Cambria Math" panose="02040503050406030204" pitchFamily="18" charset="0"/>
                        <a:ea typeface="Cambria Math" panose="02040503050406030204" pitchFamily="18" charset="0"/>
                      </a:rPr>
                      <m:t>≥1</m:t>
                    </m:r>
                  </m:oMath>
                </a14:m>
                <a:r>
                  <a:rPr lang="ja-JP" altLang="en-US" dirty="0">
                    <a:solidFill>
                      <a:schemeClr val="bg1">
                        <a:lumMod val="85000"/>
                      </a:schemeClr>
                    </a:solidFill>
                  </a:rPr>
                  <a:t>に対して</a:t>
                </a:r>
                <a:r>
                  <a:rPr lang="en-US" altLang="ja-JP" dirty="0">
                    <a:solidFill>
                      <a:schemeClr val="bg1">
                        <a:lumMod val="85000"/>
                      </a:schemeClr>
                    </a:solidFill>
                  </a:rPr>
                  <a:t>,</a:t>
                </a:r>
                <a14:m>
                  <m:oMath xmlns:m="http://schemas.openxmlformats.org/officeDocument/2006/math">
                    <m:r>
                      <a:rPr lang="en-US" altLang="ja-JP" b="0" i="1" smtClean="0">
                        <a:solidFill>
                          <a:schemeClr val="bg1">
                            <a:lumMod val="85000"/>
                          </a:schemeClr>
                        </a:solidFill>
                        <a:latin typeface="Cambria Math" panose="02040503050406030204" pitchFamily="18" charset="0"/>
                      </a:rPr>
                      <m:t>(4</m:t>
                    </m:r>
                    <m:r>
                      <a:rPr lang="en-US" altLang="ja-JP" b="0" i="1" smtClean="0">
                        <a:solidFill>
                          <a:schemeClr val="bg1">
                            <a:lumMod val="85000"/>
                          </a:schemeClr>
                        </a:solidFill>
                        <a:latin typeface="Cambria Math" panose="02040503050406030204" pitchFamily="18" charset="0"/>
                      </a:rPr>
                      <m:t>𝑙</m:t>
                    </m:r>
                    <m:r>
                      <a:rPr lang="en-US" altLang="ja-JP" b="0" i="1" smtClean="0">
                        <a:solidFill>
                          <a:schemeClr val="bg1">
                            <a:lumMod val="85000"/>
                          </a:schemeClr>
                        </a:solidFill>
                        <a:latin typeface="Cambria Math" panose="02040503050406030204" pitchFamily="18" charset="0"/>
                      </a:rPr>
                      <m:t>+5)</m:t>
                    </m:r>
                  </m:oMath>
                </a14:m>
                <a:r>
                  <a:rPr lang="en-US" altLang="ja-JP" dirty="0">
                    <a:solidFill>
                      <a:schemeClr val="bg1">
                        <a:lumMod val="85000"/>
                      </a:schemeClr>
                    </a:solidFill>
                  </a:rPr>
                  <a:t>-MIS</a:t>
                </a:r>
                <a:r>
                  <a:rPr lang="ja-JP" altLang="en-US" dirty="0">
                    <a:solidFill>
                      <a:schemeClr val="bg1">
                        <a:lumMod val="85000"/>
                      </a:schemeClr>
                    </a:solidFill>
                  </a:rPr>
                  <a:t>検証問題を解く</a:t>
                </a:r>
                <a:br>
                  <a:rPr lang="en-US" altLang="ja-JP" dirty="0">
                    <a:solidFill>
                      <a:schemeClr val="bg1">
                        <a:lumMod val="85000"/>
                      </a:schemeClr>
                    </a:solidFill>
                  </a:rPr>
                </a:br>
                <a:r>
                  <a:rPr lang="ja-JP" altLang="en-US" dirty="0">
                    <a:solidFill>
                      <a:schemeClr val="bg1">
                        <a:lumMod val="85000"/>
                      </a:schemeClr>
                    </a:solidFill>
                  </a:rPr>
                  <a:t>任意のアルゴリズムの最悪時実行ラウンド数は</a:t>
                </a:r>
                <a14:m>
                  <m:oMath xmlns:m="http://schemas.openxmlformats.org/officeDocument/2006/math">
                    <m:acc>
                      <m:accPr>
                        <m:chr m:val="̃"/>
                        <m:ctrlPr>
                          <a:rPr lang="en-US" altLang="ja-JP" i="1">
                            <a:solidFill>
                              <a:schemeClr val="bg1">
                                <a:lumMod val="85000"/>
                              </a:schemeClr>
                            </a:solidFill>
                            <a:latin typeface="Cambria Math" panose="02040503050406030204" pitchFamily="18" charset="0"/>
                            <a:ea typeface="Cambria Math" panose="02040503050406030204" pitchFamily="18" charset="0"/>
                          </a:rPr>
                        </m:ctrlPr>
                      </m:accPr>
                      <m:e>
                        <m:r>
                          <m:rPr>
                            <m:sty m:val="p"/>
                          </m:rPr>
                          <a:rPr lang="el-GR" altLang="ja-JP" i="1">
                            <a:solidFill>
                              <a:schemeClr val="bg1">
                                <a:lumMod val="85000"/>
                              </a:schemeClr>
                            </a:solidFill>
                            <a:latin typeface="Cambria Math" panose="02040503050406030204" pitchFamily="18" charset="0"/>
                            <a:ea typeface="Cambria Math" panose="02040503050406030204" pitchFamily="18" charset="0"/>
                          </a:rPr>
                          <m:t>Ω</m:t>
                        </m:r>
                      </m:e>
                    </m:acc>
                    <m:r>
                      <a:rPr lang="en-US" altLang="ja-JP" i="1">
                        <a:solidFill>
                          <a:schemeClr val="bg1">
                            <a:lumMod val="85000"/>
                          </a:schemeClr>
                        </a:solidFill>
                        <a:latin typeface="Cambria Math" panose="02040503050406030204" pitchFamily="18" charset="0"/>
                      </a:rPr>
                      <m:t>(</m:t>
                    </m:r>
                    <m:r>
                      <a:rPr lang="en-US" altLang="ja-JP" i="1">
                        <a:solidFill>
                          <a:schemeClr val="bg1">
                            <a:lumMod val="85000"/>
                          </a:schemeClr>
                        </a:solidFill>
                        <a:latin typeface="Cambria Math" panose="02040503050406030204" pitchFamily="18" charset="0"/>
                      </a:rPr>
                      <m:t>𝑛</m:t>
                    </m:r>
                    <m:r>
                      <a:rPr lang="en-US" altLang="ja-JP" i="1">
                        <a:solidFill>
                          <a:schemeClr val="bg1">
                            <a:lumMod val="85000"/>
                          </a:schemeClr>
                        </a:solidFill>
                        <a:latin typeface="Cambria Math" panose="02040503050406030204" pitchFamily="18" charset="0"/>
                      </a:rPr>
                      <m:t>)</m:t>
                    </m:r>
                  </m:oMath>
                </a14:m>
                <a:r>
                  <a:rPr lang="ja-JP" altLang="en-US" dirty="0">
                    <a:solidFill>
                      <a:schemeClr val="bg1">
                        <a:lumMod val="85000"/>
                      </a:schemeClr>
                    </a:solidFill>
                  </a:rPr>
                  <a:t>ラウンド</a:t>
                </a:r>
                <a:endParaRPr lang="en-US" altLang="ja-JP" dirty="0">
                  <a:solidFill>
                    <a:schemeClr val="bg1">
                      <a:lumMod val="85000"/>
                    </a:schemeClr>
                  </a:solidFill>
                </a:endParaRPr>
              </a:p>
              <a:p>
                <a:r>
                  <a:rPr lang="ja-JP" altLang="en-US" dirty="0"/>
                  <a:t>上記の下界の証明のアイデアは</a:t>
                </a:r>
                <a:br>
                  <a:rPr lang="en-US" altLang="ja-JP" dirty="0"/>
                </a:br>
                <a:r>
                  <a:rPr lang="en-US" altLang="ja-JP" dirty="0"/>
                  <a:t>2</a:t>
                </a:r>
                <a:r>
                  <a:rPr lang="ja-JP" altLang="en-US" dirty="0"/>
                  <a:t>者間通信複雑性からの帰着を用いている</a:t>
                </a:r>
                <a:endParaRPr lang="en-US" altLang="ja-JP" dirty="0"/>
              </a:p>
            </p:txBody>
          </p:sp>
        </mc:Choice>
        <mc:Fallback xmlns="">
          <p:sp>
            <p:nvSpPr>
              <p:cNvPr id="3" name="コンテンツ プレースホルダー 2">
                <a:extLst>
                  <a:ext uri="{FF2B5EF4-FFF2-40B4-BE49-F238E27FC236}">
                    <a16:creationId xmlns:a16="http://schemas.microsoft.com/office/drawing/2014/main" id="{30162B45-EC63-4FE1-8880-E974016124A8}"/>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447651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帰着の流れ</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a:xfrm>
                <a:off x="179513" y="1124743"/>
                <a:ext cx="8784976" cy="5059489"/>
              </a:xfrm>
            </p:spPr>
            <p:txBody>
              <a:bodyPr/>
              <a:lstStyle/>
              <a:p>
                <a:r>
                  <a:rPr lang="ja-JP" altLang="en-US" dirty="0"/>
                  <a:t>下界グラフ上の特性を判定する任意のアルゴリズムについて以下の補題が成り立つ</a:t>
                </a:r>
                <a:endParaRPr lang="en-US" altLang="ja-JP" dirty="0"/>
              </a:p>
              <a:p>
                <a:endParaRPr lang="en-US" altLang="ja-JP" dirty="0"/>
              </a:p>
              <a:p>
                <a:endParaRPr lang="en-US" altLang="ja-JP" dirty="0"/>
              </a:p>
              <a:p>
                <a:endParaRPr lang="en-US" altLang="ja-JP" dirty="0"/>
              </a:p>
              <a:p>
                <a:endParaRPr lang="en-US" altLang="ja-JP" dirty="0"/>
              </a:p>
              <a:p>
                <a:r>
                  <a:rPr lang="ja-JP" altLang="en-US" dirty="0"/>
                  <a:t>構成した下界グラフが</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ea typeface="Cambria Math" panose="02040503050406030204" pitchFamily="18" charset="0"/>
                          </a:rPr>
                          <m:t>𝑛</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a:t>
                </a:r>
                <a:br>
                  <a:rPr lang="en-US" altLang="ja-JP" dirty="0"/>
                </a:br>
                <a:r>
                  <a:rPr lang="ja-JP" altLang="en-US" dirty="0"/>
                  <a:t>そのときのみある特性を持つことを示せれば</a:t>
                </a:r>
                <a:br>
                  <a:rPr lang="en-US" altLang="ja-JP" dirty="0"/>
                </a:br>
                <a:r>
                  <a:rPr lang="ja-JP" altLang="en-US" dirty="0"/>
                  <a:t>その特性に関する問題の下界を導くことができる</a:t>
                </a:r>
                <a:br>
                  <a:rPr lang="en-US" altLang="ja-JP" dirty="0"/>
                </a:b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xfrm>
                <a:off x="179513" y="1124743"/>
                <a:ext cx="8784976" cy="5059489"/>
              </a:xfrm>
              <a:blipFill>
                <a:blip r:embed="rId3"/>
                <a:stretch>
                  <a:fillRect l="-139" t="-96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C9E56A9D-A46B-47B0-A30C-1E139D1FD8B1}"/>
                  </a:ext>
                </a:extLst>
              </p:cNvPr>
              <p:cNvSpPr/>
              <p:nvPr/>
            </p:nvSpPr>
            <p:spPr>
              <a:xfrm>
                <a:off x="688895" y="2095067"/>
                <a:ext cx="7766209" cy="162269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ja-JP" altLang="en-US" sz="2000" dirty="0"/>
                  <a:t>補題</a:t>
                </a:r>
                <a:br>
                  <a:rPr lang="en-US" altLang="ja-JP" sz="2000" dirty="0"/>
                </a:br>
                <a14:m>
                  <m:oMath xmlns:m="http://schemas.openxmlformats.org/officeDocument/2006/math">
                    <m:r>
                      <a:rPr lang="en-US" altLang="ja-JP" sz="2000" b="0" i="1" smtClean="0">
                        <a:latin typeface="Cambria Math" panose="02040503050406030204" pitchFamily="18" charset="0"/>
                      </a:rPr>
                      <m:t>𝑘</m:t>
                    </m:r>
                  </m:oMath>
                </a14:m>
                <a:r>
                  <a:rPr lang="ja-JP" altLang="en-US" sz="2000" dirty="0"/>
                  <a:t>を交叉判定インスタンスのビット数</a:t>
                </a:r>
                <a:r>
                  <a:rPr lang="en-US" altLang="ja-JP" sz="2000" dirty="0"/>
                  <a:t>,</a:t>
                </a:r>
                <a14:m>
                  <m:oMath xmlns:m="http://schemas.openxmlformats.org/officeDocument/2006/math">
                    <m:d>
                      <m:dPr>
                        <m:begChr m:val="|"/>
                        <m:endChr m:val="|"/>
                        <m:ctrlPr>
                          <a:rPr lang="en-US" altLang="ja-JP" sz="2000" i="1" smtClean="0">
                            <a:latin typeface="Cambria Math" panose="02040503050406030204" pitchFamily="18" charset="0"/>
                          </a:rPr>
                        </m:ctrlPr>
                      </m:dPr>
                      <m:e>
                        <m:r>
                          <m:rPr>
                            <m:nor/>
                          </m:rPr>
                          <a:rPr lang="en-US" altLang="ja-JP" sz="2000" b="0" i="0" smtClean="0">
                            <a:latin typeface="Cambria Math" panose="02040503050406030204" pitchFamily="18" charset="0"/>
                          </a:rPr>
                          <m:t>Cut</m:t>
                        </m:r>
                      </m:e>
                    </m:d>
                  </m:oMath>
                </a14:m>
                <a:r>
                  <a:rPr lang="ja-JP" altLang="en-US" sz="2000" dirty="0"/>
                  <a:t>を下界グラフ</a:t>
                </a:r>
                <a14:m>
                  <m:oMath xmlns:m="http://schemas.openxmlformats.org/officeDocument/2006/math">
                    <m:r>
                      <a:rPr lang="en-US" altLang="ja-JP" sz="2000" b="0" i="1" smtClean="0">
                        <a:latin typeface="Cambria Math" panose="02040503050406030204" pitchFamily="18" charset="0"/>
                      </a:rPr>
                      <m:t>𝐺</m:t>
                    </m:r>
                  </m:oMath>
                </a14:m>
                <a:r>
                  <a:rPr lang="ja-JP" altLang="en-US" sz="2000" dirty="0"/>
                  <a:t>における</a:t>
                </a:r>
                <a:br>
                  <a:rPr lang="en-US" altLang="ja-JP" sz="2000" dirty="0"/>
                </a:br>
                <a:r>
                  <a:rPr lang="ja-JP" altLang="en-US" sz="2000" dirty="0"/>
                  <a:t>カット辺のサイズとする</a:t>
                </a:r>
                <a:r>
                  <a:rPr lang="en-US" altLang="ja-JP" sz="2000" dirty="0"/>
                  <a:t>.</a:t>
                </a:r>
                <a:r>
                  <a:rPr lang="ja-JP" altLang="en-US" sz="2000" dirty="0"/>
                  <a:t>このとき</a:t>
                </a:r>
                <a:r>
                  <a:rPr lang="en-US" altLang="ja-JP" sz="2000" dirty="0"/>
                  <a:t>,</a:t>
                </a:r>
                <a14:m>
                  <m:oMath xmlns:m="http://schemas.openxmlformats.org/officeDocument/2006/math">
                    <m:r>
                      <a:rPr lang="en-US" altLang="ja-JP" sz="2000" i="1">
                        <a:latin typeface="Cambria Math" panose="02040503050406030204" pitchFamily="18" charset="0"/>
                      </a:rPr>
                      <m:t>𝐶𝑂𝑁𝐺𝐸𝑆𝑇</m:t>
                    </m:r>
                  </m:oMath>
                </a14:m>
                <a:r>
                  <a:rPr lang="ja-JP" altLang="en-US" sz="2000" dirty="0"/>
                  <a:t>モデルにおいて</a:t>
                </a:r>
                <a:br>
                  <a:rPr lang="en-US" altLang="ja-JP" sz="2000" dirty="0"/>
                </a:br>
                <a:r>
                  <a:rPr lang="ja-JP" altLang="en-US" sz="2000" dirty="0"/>
                  <a:t>グラフ上の特性を判定する任意のアルゴリズムは</a:t>
                </a:r>
                <a14:m>
                  <m:oMath xmlns:m="http://schemas.openxmlformats.org/officeDocument/2006/math">
                    <m:r>
                      <m:rPr>
                        <m:sty m:val="p"/>
                      </m:rPr>
                      <a:rPr lang="el-GR" altLang="ja-JP" sz="2000" i="1" smtClean="0">
                        <a:latin typeface="Cambria Math" panose="02040503050406030204" pitchFamily="18" charset="0"/>
                        <a:ea typeface="Cambria Math" panose="02040503050406030204" pitchFamily="18" charset="0"/>
                      </a:rPr>
                      <m:t>Ω</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𝑘</m:t>
                    </m:r>
                    <m:r>
                      <a:rPr lang="en-US" altLang="ja-JP" sz="2000" b="0" i="1" smtClean="0">
                        <a:latin typeface="Cambria Math" panose="02040503050406030204" pitchFamily="18" charset="0"/>
                        <a:ea typeface="Cambria Math" panose="02040503050406030204" pitchFamily="18" charset="0"/>
                      </a:rPr>
                      <m:t>/</m:t>
                    </m:r>
                    <m:d>
                      <m:dPr>
                        <m:begChr m:val="|"/>
                        <m:endChr m:val="|"/>
                        <m:ctrlPr>
                          <a:rPr lang="en-US" altLang="ja-JP" sz="2000" b="0" i="1" smtClean="0">
                            <a:latin typeface="Cambria Math" panose="02040503050406030204" pitchFamily="18" charset="0"/>
                            <a:ea typeface="Cambria Math" panose="02040503050406030204" pitchFamily="18" charset="0"/>
                          </a:rPr>
                        </m:ctrlPr>
                      </m:dPr>
                      <m:e>
                        <m:r>
                          <m:rPr>
                            <m:nor/>
                          </m:rPr>
                          <a:rPr lang="en-US" altLang="ja-JP" sz="2000" b="0" i="0" smtClean="0">
                            <a:latin typeface="Cambria Math" panose="02040503050406030204" pitchFamily="18" charset="0"/>
                            <a:ea typeface="Cambria Math" panose="02040503050406030204" pitchFamily="18" charset="0"/>
                          </a:rPr>
                          <m:t>Cut</m:t>
                        </m:r>
                      </m:e>
                    </m:d>
                    <m:r>
                      <a:rPr lang="en-US" altLang="ja-JP" sz="2000" b="0" i="1" smtClean="0">
                        <a:latin typeface="Cambria Math" panose="02040503050406030204" pitchFamily="18" charset="0"/>
                        <a:ea typeface="Cambria Math" panose="02040503050406030204" pitchFamily="18" charset="0"/>
                      </a:rPr>
                      <m:t>∙</m:t>
                    </m:r>
                    <m:func>
                      <m:funcPr>
                        <m:ctrlPr>
                          <a:rPr lang="en-US" altLang="ja-JP" sz="2000" b="0" i="1" smtClean="0">
                            <a:latin typeface="Cambria Math" panose="02040503050406030204" pitchFamily="18" charset="0"/>
                            <a:ea typeface="Cambria Math" panose="02040503050406030204" pitchFamily="18" charset="0"/>
                          </a:rPr>
                        </m:ctrlPr>
                      </m:funcPr>
                      <m:fName>
                        <m:r>
                          <m:rPr>
                            <m:sty m:val="p"/>
                          </m:rPr>
                          <a:rPr lang="en-US" altLang="ja-JP" sz="2000" b="0" i="0" smtClean="0">
                            <a:latin typeface="Cambria Math" panose="02040503050406030204" pitchFamily="18" charset="0"/>
                            <a:ea typeface="Cambria Math" panose="02040503050406030204" pitchFamily="18" charset="0"/>
                          </a:rPr>
                          <m:t>log</m:t>
                        </m:r>
                      </m:fName>
                      <m:e>
                        <m:r>
                          <a:rPr lang="en-US" altLang="ja-JP" sz="2000" b="0" i="1" smtClean="0">
                            <a:latin typeface="Cambria Math" panose="02040503050406030204" pitchFamily="18" charset="0"/>
                            <a:ea typeface="Cambria Math" panose="02040503050406030204" pitchFamily="18" charset="0"/>
                          </a:rPr>
                          <m:t>𝑛</m:t>
                        </m:r>
                      </m:e>
                    </m:func>
                    <m:r>
                      <a:rPr lang="en-US" altLang="ja-JP" sz="2000" b="0" i="1" smtClean="0">
                        <a:latin typeface="Cambria Math" panose="02040503050406030204" pitchFamily="18" charset="0"/>
                        <a:ea typeface="Cambria Math" panose="02040503050406030204" pitchFamily="18" charset="0"/>
                      </a:rPr>
                      <m:t>)</m:t>
                    </m:r>
                  </m:oMath>
                </a14:m>
                <a:r>
                  <a:rPr lang="ja-JP" altLang="en-US" sz="2000" dirty="0"/>
                  <a:t>ラウンドの下界を持つ</a:t>
                </a:r>
                <a:r>
                  <a:rPr lang="en-US" altLang="ja-JP" sz="2000" dirty="0"/>
                  <a:t>.</a:t>
                </a:r>
              </a:p>
            </p:txBody>
          </p:sp>
        </mc:Choice>
        <mc:Fallback xmlns="">
          <p:sp>
            <p:nvSpPr>
              <p:cNvPr id="6" name="正方形/長方形 5">
                <a:extLst>
                  <a:ext uri="{FF2B5EF4-FFF2-40B4-BE49-F238E27FC236}">
                    <a16:creationId xmlns:a16="http://schemas.microsoft.com/office/drawing/2014/main" id="{C9E56A9D-A46B-47B0-A30C-1E139D1FD8B1}"/>
                  </a:ext>
                </a:extLst>
              </p:cNvPr>
              <p:cNvSpPr>
                <a:spLocks noRot="1" noChangeAspect="1" noMove="1" noResize="1" noEditPoints="1" noAdjustHandles="1" noChangeArrowheads="1" noChangeShapeType="1" noTextEdit="1"/>
              </p:cNvSpPr>
              <p:nvPr/>
            </p:nvSpPr>
            <p:spPr>
              <a:xfrm>
                <a:off x="688895" y="2095067"/>
                <a:ext cx="7766209" cy="1622692"/>
              </a:xfrm>
              <a:prstGeom prst="rect">
                <a:avLst/>
              </a:prstGeom>
              <a:blipFill>
                <a:blip r:embed="rId4"/>
                <a:stretch>
                  <a:fillRect/>
                </a:stretch>
              </a:blipFill>
              <a:ln/>
            </p:spPr>
            <p:txBody>
              <a:bodyPr/>
              <a:lstStyle/>
              <a:p>
                <a:r>
                  <a:rPr lang="ja-JP" altLang="en-US">
                    <a:noFill/>
                  </a:rPr>
                  <a:t> </a:t>
                </a:r>
              </a:p>
            </p:txBody>
          </p:sp>
        </mc:Fallback>
      </mc:AlternateContent>
    </p:spTree>
    <p:extLst>
      <p:ext uri="{BB962C8B-B14F-4D97-AF65-F5344CB8AC3E}">
        <p14:creationId xmlns:p14="http://schemas.microsoft.com/office/powerpoint/2010/main" val="32700964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通信ビット数→ラウンド複雑性</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アリスとボブは特性を判定するアルゴリズムを</a:t>
                </a:r>
                <a:br>
                  <a:rPr lang="en-US" altLang="ja-JP" dirty="0"/>
                </a:br>
                <a:r>
                  <a:rPr lang="ja-JP" altLang="en-US" dirty="0"/>
                  <a:t>シミュレートする</a:t>
                </a:r>
                <a:endParaRPr lang="en-US" altLang="ja-JP" dirty="0"/>
              </a:p>
              <a:p>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𝐴</m:t>
                        </m:r>
                      </m:sub>
                    </m:sSub>
                  </m:oMath>
                </a14:m>
                <a:r>
                  <a:rPr lang="ja-JP" altLang="en-US" dirty="0"/>
                  <a:t>中の辺で送信されるメッセージはアリスが</a:t>
                </a:r>
                <a:r>
                  <a:rPr lang="en-US" altLang="ja-JP" dirty="0"/>
                  <a:t>,</a:t>
                </a:r>
                <a:br>
                  <a:rPr lang="en-US" altLang="ja-JP" dirty="0"/>
                </a:b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𝐵</m:t>
                        </m:r>
                      </m:sub>
                    </m:sSub>
                  </m:oMath>
                </a14:m>
                <a:r>
                  <a:rPr lang="ja-JP" altLang="en-US" dirty="0"/>
                  <a:t>中の辺で送信されるメッセージはボブがそれぞれ</a:t>
                </a:r>
                <a:br>
                  <a:rPr lang="en-US" altLang="ja-JP" dirty="0"/>
                </a:br>
                <a:r>
                  <a:rPr lang="ja-JP" altLang="en-US" dirty="0"/>
                  <a:t>通信なしに計算できる</a:t>
                </a:r>
                <a:endParaRPr lang="en-US" altLang="ja-JP" dirty="0"/>
              </a:p>
              <a:p>
                <a:r>
                  <a:rPr lang="ja-JP" altLang="en-US" dirty="0"/>
                  <a:t>カット辺</a:t>
                </a:r>
                <a14:m>
                  <m:oMath xmlns:m="http://schemas.openxmlformats.org/officeDocument/2006/math">
                    <m:r>
                      <m:rPr>
                        <m:nor/>
                      </m:rPr>
                      <a:rPr lang="en-US" altLang="ja-JP" b="0" i="0" smtClean="0">
                        <a:latin typeface="Cambria Math" panose="02040503050406030204" pitchFamily="18" charset="0"/>
                      </a:rPr>
                      <m:t>Cut</m:t>
                    </m:r>
                  </m:oMath>
                </a14:m>
                <a:r>
                  <a:rPr lang="ja-JP" altLang="en-US" dirty="0"/>
                  <a:t>を通じて送信されるメッセージを互いに</a:t>
                </a:r>
                <a:br>
                  <a:rPr lang="en-US" altLang="ja-JP" dirty="0"/>
                </a:br>
                <a:r>
                  <a:rPr lang="ja-JP" altLang="en-US" dirty="0"/>
                  <a:t>受信できればグラフ全体に対してアルゴリズムを</a:t>
                </a:r>
                <a:br>
                  <a:rPr lang="en-US" altLang="ja-JP" dirty="0"/>
                </a:br>
                <a:r>
                  <a:rPr lang="ja-JP" altLang="en-US" dirty="0"/>
                  <a:t>手分けしてシミュレートできる</a:t>
                </a:r>
                <a:endParaRPr lang="en-US" altLang="ja-JP" dirty="0"/>
              </a:p>
              <a:p>
                <a:pPr lvl="1"/>
                <a:r>
                  <a:rPr lang="ja-JP" altLang="en-US" dirty="0"/>
                  <a:t>カット辺のサイズ</a:t>
                </a:r>
                <a14:m>
                  <m:oMath xmlns:m="http://schemas.openxmlformats.org/officeDocument/2006/math">
                    <m:d>
                      <m:dPr>
                        <m:begChr m:val="|"/>
                        <m:endChr m:val="|"/>
                        <m:ctrlPr>
                          <a:rPr lang="en-US" altLang="ja-JP" i="1">
                            <a:latin typeface="Cambria Math" panose="02040503050406030204" pitchFamily="18" charset="0"/>
                          </a:rPr>
                        </m:ctrlPr>
                      </m:dPr>
                      <m:e>
                        <m:r>
                          <m:rPr>
                            <m:nor/>
                          </m:rPr>
                          <a:rPr lang="en-US" altLang="ja-JP" b="0" i="0" smtClean="0">
                            <a:latin typeface="Cambria Math" panose="02040503050406030204" pitchFamily="18" charset="0"/>
                          </a:rPr>
                          <m:t>Cut</m:t>
                        </m:r>
                      </m:e>
                    </m:d>
                    <m:r>
                      <a:rPr lang="en-US" altLang="ja-JP" i="1">
                        <a:latin typeface="Cambria Math" panose="02040503050406030204" pitchFamily="18" charset="0"/>
                      </a:rPr>
                      <m:t>=4</m:t>
                    </m:r>
                    <m:r>
                      <a:rPr lang="en-US" altLang="ja-JP" i="1">
                        <a:latin typeface="Cambria Math" panose="02040503050406030204" pitchFamily="18" charset="0"/>
                      </a:rPr>
                      <m:t>𝑁</m:t>
                    </m:r>
                  </m:oMath>
                </a14:m>
                <a:endParaRPr lang="en-US" altLang="ja-JP" dirty="0"/>
              </a:p>
              <a:p>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682EB6AB-9459-42E2-975A-574992ED3B1A}"/>
              </a:ext>
            </a:extLst>
          </p:cNvPr>
          <p:cNvPicPr>
            <a:picLocks noChangeAspect="1"/>
          </p:cNvPicPr>
          <p:nvPr/>
        </p:nvPicPr>
        <p:blipFill>
          <a:blip r:embed="rId4"/>
          <a:stretch>
            <a:fillRect/>
          </a:stretch>
        </p:blipFill>
        <p:spPr>
          <a:xfrm>
            <a:off x="4572000" y="4416308"/>
            <a:ext cx="4158117" cy="2293037"/>
          </a:xfrm>
          <a:prstGeom prst="rect">
            <a:avLst/>
          </a:prstGeom>
        </p:spPr>
      </p:pic>
    </p:spTree>
    <p:extLst>
      <p:ext uri="{BB962C8B-B14F-4D97-AF65-F5344CB8AC3E}">
        <p14:creationId xmlns:p14="http://schemas.microsoft.com/office/powerpoint/2010/main" val="2182245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最大独立点集合問題とは</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sz="quarter" idx="1"/>
              </p:nvPr>
            </p:nvSpPr>
            <p:spPr/>
            <p:txBody>
              <a:bodyPr/>
              <a:lstStyle/>
              <a:p>
                <a:r>
                  <a:rPr lang="ja-JP" altLang="en-US" dirty="0"/>
                  <a:t>入力グラフ中の独立点集合のうち</a:t>
                </a:r>
                <a:br>
                  <a:rPr lang="en-US" altLang="ja-JP" dirty="0"/>
                </a:br>
                <a:r>
                  <a:rPr lang="ja-JP" altLang="en-US" dirty="0"/>
                  <a:t>最も頂点数が多い独立点集合を見つける問題</a:t>
                </a:r>
                <a:endParaRPr lang="en-US" altLang="ja-JP" dirty="0"/>
              </a:p>
              <a:p>
                <a:r>
                  <a:rPr lang="ja-JP" altLang="en-US" dirty="0"/>
                  <a:t>独立点集合</a:t>
                </a:r>
                <a:r>
                  <a:rPr lang="en-US" altLang="ja-JP" dirty="0"/>
                  <a:t>:</a:t>
                </a:r>
                <a:r>
                  <a:rPr lang="ja-JP" altLang="en-US" dirty="0"/>
                  <a:t>各頂点が隣接していない頂点部分集合</a:t>
                </a:r>
                <a:endParaRPr lang="en-US" altLang="ja-JP" dirty="0"/>
              </a:p>
              <a:p>
                <a:endParaRPr lang="en-US" altLang="ja-JP" dirty="0"/>
              </a:p>
              <a:p>
                <a:endParaRPr lang="en-US" altLang="ja-JP" dirty="0"/>
              </a:p>
              <a:p>
                <a:endParaRPr lang="en-US" altLang="ja-JP" dirty="0"/>
              </a:p>
              <a:p>
                <a:endParaRPr lang="en-US" altLang="ja-JP" dirty="0"/>
              </a:p>
              <a:p>
                <a:r>
                  <a:rPr lang="ja-JP" altLang="en-US" dirty="0"/>
                  <a:t>最大独立点集合問題は</a:t>
                </a:r>
                <a:r>
                  <a:rPr lang="en-US" altLang="ja-JP" dirty="0"/>
                  <a:t>(</a:t>
                </a:r>
                <a:r>
                  <a:rPr lang="ja-JP" altLang="en-US" dirty="0"/>
                  <a:t>近似を許したとしても</a:t>
                </a:r>
                <a:r>
                  <a:rPr lang="en-US" altLang="ja-JP" dirty="0"/>
                  <a:t>)NP</a:t>
                </a:r>
                <a:r>
                  <a:rPr lang="ja-JP" altLang="en-US" dirty="0"/>
                  <a:t>完全</a:t>
                </a:r>
                <a:endParaRPr lang="en-US" altLang="ja-JP" dirty="0"/>
              </a:p>
              <a:p>
                <a:pPr lvl="1"/>
                <a:r>
                  <a:rPr lang="ja-JP" altLang="en-US" dirty="0"/>
                  <a:t>頂点数</a:t>
                </a:r>
                <a14:m>
                  <m:oMath xmlns:m="http://schemas.openxmlformats.org/officeDocument/2006/math">
                    <m:r>
                      <a:rPr lang="en-US" altLang="ja-JP" i="1">
                        <a:latin typeface="Cambria Math" panose="02040503050406030204" pitchFamily="18" charset="0"/>
                      </a:rPr>
                      <m:t>𝑛</m:t>
                    </m:r>
                  </m:oMath>
                </a14:m>
                <a:r>
                  <a:rPr lang="ja-JP" altLang="en-US" dirty="0"/>
                  <a:t>に対して</a:t>
                </a:r>
                <a14:m>
                  <m:oMath xmlns:m="http://schemas.openxmlformats.org/officeDocument/2006/math">
                    <m:r>
                      <a:rPr lang="en-US" altLang="ja-JP" i="1">
                        <a:latin typeface="Cambria Math" panose="02040503050406030204" pitchFamily="18" charset="0"/>
                      </a:rPr>
                      <m:t>𝑛</m:t>
                    </m:r>
                  </m:oMath>
                </a14:m>
                <a:r>
                  <a:rPr lang="ja-JP" altLang="en-US" dirty="0"/>
                  <a:t>の多項式時間で解くことは</a:t>
                </a:r>
                <a:br>
                  <a:rPr lang="en-US" altLang="ja-JP" dirty="0"/>
                </a:br>
                <a:r>
                  <a:rPr lang="ja-JP" altLang="en-US" dirty="0"/>
                  <a:t>その近似を含めて絶望的であるとされている</a:t>
                </a:r>
                <a:br>
                  <a:rPr lang="en-US" altLang="ja-JP" dirty="0"/>
                </a:br>
                <a:endParaRPr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b="-812"/>
                </a:stretch>
              </a:blipFill>
            </p:spPr>
            <p:txBody>
              <a:bodyPr/>
              <a:lstStyle/>
              <a:p>
                <a:r>
                  <a:rPr lang="ja-JP" altLang="en-US">
                    <a:noFill/>
                  </a:rPr>
                  <a:t> </a:t>
                </a:r>
              </a:p>
            </p:txBody>
          </p:sp>
        </mc:Fallback>
      </mc:AlternateContent>
      <p:cxnSp>
        <p:nvCxnSpPr>
          <p:cNvPr id="59" name="直線コネクタ 58">
            <a:extLst>
              <a:ext uri="{FF2B5EF4-FFF2-40B4-BE49-F238E27FC236}">
                <a16:creationId xmlns:a16="http://schemas.microsoft.com/office/drawing/2014/main" id="{0E9D7045-EA4E-4208-987D-94D41B2794E7}"/>
              </a:ext>
            </a:extLst>
          </p:cNvPr>
          <p:cNvCxnSpPr/>
          <p:nvPr/>
        </p:nvCxnSpPr>
        <p:spPr>
          <a:xfrm>
            <a:off x="1437076" y="2949551"/>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5C171233-695C-4E4E-956C-F2574FDBB22C}"/>
              </a:ext>
            </a:extLst>
          </p:cNvPr>
          <p:cNvCxnSpPr/>
          <p:nvPr/>
        </p:nvCxnSpPr>
        <p:spPr>
          <a:xfrm flipV="1">
            <a:off x="1793487" y="2907667"/>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96B4A55B-D525-437D-9843-9F237D3B0A6F}"/>
              </a:ext>
            </a:extLst>
          </p:cNvPr>
          <p:cNvCxnSpPr/>
          <p:nvPr/>
        </p:nvCxnSpPr>
        <p:spPr>
          <a:xfrm>
            <a:off x="1793487"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2174929D-C6BC-44FC-B2E7-076A5828D0AA}"/>
              </a:ext>
            </a:extLst>
          </p:cNvPr>
          <p:cNvCxnSpPr/>
          <p:nvPr/>
        </p:nvCxnSpPr>
        <p:spPr>
          <a:xfrm flipH="1">
            <a:off x="1437076"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A6894440-B081-4EA6-9DB5-E81D57460A95}"/>
              </a:ext>
            </a:extLst>
          </p:cNvPr>
          <p:cNvCxnSpPr/>
          <p:nvPr/>
        </p:nvCxnSpPr>
        <p:spPr>
          <a:xfrm>
            <a:off x="1802850" y="3627658"/>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2777465-71FB-4F42-9BE6-7937537D35B6}"/>
              </a:ext>
            </a:extLst>
          </p:cNvPr>
          <p:cNvCxnSpPr/>
          <p:nvPr/>
        </p:nvCxnSpPr>
        <p:spPr>
          <a:xfrm flipH="1">
            <a:off x="1077036" y="3627658"/>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77EBC655-25A8-433B-83AC-D32C29E49EDC}"/>
              </a:ext>
            </a:extLst>
          </p:cNvPr>
          <p:cNvCxnSpPr/>
          <p:nvPr/>
        </p:nvCxnSpPr>
        <p:spPr>
          <a:xfrm flipV="1">
            <a:off x="1077036" y="2949551"/>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60A4FE85-F13C-460F-9CF9-C103321F4A63}"/>
              </a:ext>
            </a:extLst>
          </p:cNvPr>
          <p:cNvCxnSpPr/>
          <p:nvPr/>
        </p:nvCxnSpPr>
        <p:spPr>
          <a:xfrm>
            <a:off x="1077036" y="3627658"/>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7B4135E9-B4EC-483F-9F56-9AC75BF50FC4}"/>
              </a:ext>
            </a:extLst>
          </p:cNvPr>
          <p:cNvCxnSpPr/>
          <p:nvPr/>
        </p:nvCxnSpPr>
        <p:spPr>
          <a:xfrm>
            <a:off x="2162890" y="2945668"/>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FD3DBDC2-AD6D-4B99-902C-3ECE06608239}"/>
              </a:ext>
            </a:extLst>
          </p:cNvPr>
          <p:cNvCxnSpPr/>
          <p:nvPr/>
        </p:nvCxnSpPr>
        <p:spPr>
          <a:xfrm flipH="1">
            <a:off x="2145216"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楕円 68">
            <a:extLst>
              <a:ext uri="{FF2B5EF4-FFF2-40B4-BE49-F238E27FC236}">
                <a16:creationId xmlns:a16="http://schemas.microsoft.com/office/drawing/2014/main" id="{8C7EF942-135E-4ADC-994E-11F6C32257B6}"/>
              </a:ext>
            </a:extLst>
          </p:cNvPr>
          <p:cNvSpPr/>
          <p:nvPr/>
        </p:nvSpPr>
        <p:spPr>
          <a:xfrm>
            <a:off x="1257056" y="27742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0" name="楕円 69">
            <a:extLst>
              <a:ext uri="{FF2B5EF4-FFF2-40B4-BE49-F238E27FC236}">
                <a16:creationId xmlns:a16="http://schemas.microsoft.com/office/drawing/2014/main" id="{0EDE401A-2CA3-409C-BF3D-C21141002697}"/>
              </a:ext>
            </a:extLst>
          </p:cNvPr>
          <p:cNvSpPr/>
          <p:nvPr/>
        </p:nvSpPr>
        <p:spPr>
          <a:xfrm>
            <a:off x="1973507" y="27742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71" name="楕円 70">
            <a:extLst>
              <a:ext uri="{FF2B5EF4-FFF2-40B4-BE49-F238E27FC236}">
                <a16:creationId xmlns:a16="http://schemas.microsoft.com/office/drawing/2014/main" id="{E2E1F603-BF61-4FC0-88CB-CDD83C39994B}"/>
              </a:ext>
            </a:extLst>
          </p:cNvPr>
          <p:cNvSpPr/>
          <p:nvPr/>
        </p:nvSpPr>
        <p:spPr>
          <a:xfrm>
            <a:off x="2339281" y="3452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A881DC45-4A4E-4B0F-B1EC-A242FEBE532C}"/>
              </a:ext>
            </a:extLst>
          </p:cNvPr>
          <p:cNvSpPr/>
          <p:nvPr/>
        </p:nvSpPr>
        <p:spPr>
          <a:xfrm>
            <a:off x="1973507" y="40466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34937386-38DC-4FB6-A8AA-B356E42646B5}"/>
              </a:ext>
            </a:extLst>
          </p:cNvPr>
          <p:cNvSpPr/>
          <p:nvPr/>
        </p:nvSpPr>
        <p:spPr>
          <a:xfrm>
            <a:off x="897016" y="3452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4" name="楕円 73">
            <a:extLst>
              <a:ext uri="{FF2B5EF4-FFF2-40B4-BE49-F238E27FC236}">
                <a16:creationId xmlns:a16="http://schemas.microsoft.com/office/drawing/2014/main" id="{4532328D-04FE-4900-95AD-03016DC51845}"/>
              </a:ext>
            </a:extLst>
          </p:cNvPr>
          <p:cNvSpPr/>
          <p:nvPr/>
        </p:nvSpPr>
        <p:spPr>
          <a:xfrm>
            <a:off x="1257056" y="40466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4AA15EBC-88CE-4178-A5D1-A0BC5F8D43BC}"/>
              </a:ext>
            </a:extLst>
          </p:cNvPr>
          <p:cNvSpPr/>
          <p:nvPr/>
        </p:nvSpPr>
        <p:spPr>
          <a:xfrm>
            <a:off x="1613467" y="3452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76" name="直線コネクタ 75">
            <a:extLst>
              <a:ext uri="{FF2B5EF4-FFF2-40B4-BE49-F238E27FC236}">
                <a16:creationId xmlns:a16="http://schemas.microsoft.com/office/drawing/2014/main" id="{5DD3F754-2E11-46F2-B35E-2D9E3E4A7E51}"/>
              </a:ext>
            </a:extLst>
          </p:cNvPr>
          <p:cNvCxnSpPr/>
          <p:nvPr/>
        </p:nvCxnSpPr>
        <p:spPr>
          <a:xfrm>
            <a:off x="4933312" y="2949551"/>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05A01C42-D857-45BC-A232-E4F70556AF8C}"/>
              </a:ext>
            </a:extLst>
          </p:cNvPr>
          <p:cNvCxnSpPr/>
          <p:nvPr/>
        </p:nvCxnSpPr>
        <p:spPr>
          <a:xfrm flipV="1">
            <a:off x="5289723" y="2907667"/>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21A4B635-5FD8-4420-87A5-74058A8D105D}"/>
              </a:ext>
            </a:extLst>
          </p:cNvPr>
          <p:cNvCxnSpPr/>
          <p:nvPr/>
        </p:nvCxnSpPr>
        <p:spPr>
          <a:xfrm>
            <a:off x="5289723"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34088C4-647D-4BAA-AD5C-F85ABED8B4C7}"/>
              </a:ext>
            </a:extLst>
          </p:cNvPr>
          <p:cNvCxnSpPr/>
          <p:nvPr/>
        </p:nvCxnSpPr>
        <p:spPr>
          <a:xfrm flipH="1">
            <a:off x="4933312"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093A6666-0F66-4809-AB21-979F07309700}"/>
              </a:ext>
            </a:extLst>
          </p:cNvPr>
          <p:cNvCxnSpPr/>
          <p:nvPr/>
        </p:nvCxnSpPr>
        <p:spPr>
          <a:xfrm>
            <a:off x="5299086" y="3627658"/>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3F3971ED-2217-46AB-933D-80D57967F6D5}"/>
              </a:ext>
            </a:extLst>
          </p:cNvPr>
          <p:cNvCxnSpPr/>
          <p:nvPr/>
        </p:nvCxnSpPr>
        <p:spPr>
          <a:xfrm flipH="1">
            <a:off x="4573272" y="3627658"/>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AC54F604-D33F-41A8-9874-7825C95919BD}"/>
              </a:ext>
            </a:extLst>
          </p:cNvPr>
          <p:cNvCxnSpPr/>
          <p:nvPr/>
        </p:nvCxnSpPr>
        <p:spPr>
          <a:xfrm flipV="1">
            <a:off x="4573272" y="2949551"/>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46EB6CC1-74AF-4A99-9057-C53E69E3A5E1}"/>
              </a:ext>
            </a:extLst>
          </p:cNvPr>
          <p:cNvCxnSpPr/>
          <p:nvPr/>
        </p:nvCxnSpPr>
        <p:spPr>
          <a:xfrm>
            <a:off x="4573272" y="3627658"/>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A883DE00-0761-48CD-AA99-7E4BAFCCC46E}"/>
              </a:ext>
            </a:extLst>
          </p:cNvPr>
          <p:cNvCxnSpPr/>
          <p:nvPr/>
        </p:nvCxnSpPr>
        <p:spPr>
          <a:xfrm>
            <a:off x="5659126" y="2945668"/>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67DBDA0-DF28-48CD-BCA6-C2B918A9B2BE}"/>
              </a:ext>
            </a:extLst>
          </p:cNvPr>
          <p:cNvCxnSpPr/>
          <p:nvPr/>
        </p:nvCxnSpPr>
        <p:spPr>
          <a:xfrm flipH="1">
            <a:off x="5641452"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楕円 85">
            <a:extLst>
              <a:ext uri="{FF2B5EF4-FFF2-40B4-BE49-F238E27FC236}">
                <a16:creationId xmlns:a16="http://schemas.microsoft.com/office/drawing/2014/main" id="{BA64D899-A0DE-4E87-833B-A88CF57CA94A}"/>
              </a:ext>
            </a:extLst>
          </p:cNvPr>
          <p:cNvSpPr/>
          <p:nvPr/>
        </p:nvSpPr>
        <p:spPr>
          <a:xfrm>
            <a:off x="4753292" y="2774243"/>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7" name="楕円 86">
            <a:extLst>
              <a:ext uri="{FF2B5EF4-FFF2-40B4-BE49-F238E27FC236}">
                <a16:creationId xmlns:a16="http://schemas.microsoft.com/office/drawing/2014/main" id="{0FB52E51-23F5-4FB6-8686-3AF0EB993449}"/>
              </a:ext>
            </a:extLst>
          </p:cNvPr>
          <p:cNvSpPr/>
          <p:nvPr/>
        </p:nvSpPr>
        <p:spPr>
          <a:xfrm>
            <a:off x="5469743" y="27742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88" name="楕円 87">
            <a:extLst>
              <a:ext uri="{FF2B5EF4-FFF2-40B4-BE49-F238E27FC236}">
                <a16:creationId xmlns:a16="http://schemas.microsoft.com/office/drawing/2014/main" id="{AD29DC50-DDBD-49E7-B39E-FE1EBCCF085F}"/>
              </a:ext>
            </a:extLst>
          </p:cNvPr>
          <p:cNvSpPr/>
          <p:nvPr/>
        </p:nvSpPr>
        <p:spPr>
          <a:xfrm>
            <a:off x="5835517" y="345235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9" name="楕円 88">
            <a:extLst>
              <a:ext uri="{FF2B5EF4-FFF2-40B4-BE49-F238E27FC236}">
                <a16:creationId xmlns:a16="http://schemas.microsoft.com/office/drawing/2014/main" id="{28A6609B-5B57-4DCB-91E2-D9AF71B7E380}"/>
              </a:ext>
            </a:extLst>
          </p:cNvPr>
          <p:cNvSpPr/>
          <p:nvPr/>
        </p:nvSpPr>
        <p:spPr>
          <a:xfrm>
            <a:off x="5469743" y="40466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0" name="楕円 89">
            <a:extLst>
              <a:ext uri="{FF2B5EF4-FFF2-40B4-BE49-F238E27FC236}">
                <a16:creationId xmlns:a16="http://schemas.microsoft.com/office/drawing/2014/main" id="{4591E79A-6F95-410A-B149-90A8A9AAF661}"/>
              </a:ext>
            </a:extLst>
          </p:cNvPr>
          <p:cNvSpPr/>
          <p:nvPr/>
        </p:nvSpPr>
        <p:spPr>
          <a:xfrm>
            <a:off x="4393252" y="3452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1" name="楕円 90">
            <a:extLst>
              <a:ext uri="{FF2B5EF4-FFF2-40B4-BE49-F238E27FC236}">
                <a16:creationId xmlns:a16="http://schemas.microsoft.com/office/drawing/2014/main" id="{23F0E497-D213-4B07-86F6-876BFB35AA83}"/>
              </a:ext>
            </a:extLst>
          </p:cNvPr>
          <p:cNvSpPr/>
          <p:nvPr/>
        </p:nvSpPr>
        <p:spPr>
          <a:xfrm>
            <a:off x="4753292" y="4046688"/>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2" name="楕円 91">
            <a:extLst>
              <a:ext uri="{FF2B5EF4-FFF2-40B4-BE49-F238E27FC236}">
                <a16:creationId xmlns:a16="http://schemas.microsoft.com/office/drawing/2014/main" id="{EAC40F92-71CE-41FA-9B45-72DC8FDB0A2F}"/>
              </a:ext>
            </a:extLst>
          </p:cNvPr>
          <p:cNvSpPr/>
          <p:nvPr/>
        </p:nvSpPr>
        <p:spPr>
          <a:xfrm>
            <a:off x="5109703" y="3452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93" name="直線コネクタ 92">
            <a:extLst>
              <a:ext uri="{FF2B5EF4-FFF2-40B4-BE49-F238E27FC236}">
                <a16:creationId xmlns:a16="http://schemas.microsoft.com/office/drawing/2014/main" id="{2F0E3680-87E8-4156-AFAA-75B265BBC11F}"/>
              </a:ext>
            </a:extLst>
          </p:cNvPr>
          <p:cNvCxnSpPr/>
          <p:nvPr/>
        </p:nvCxnSpPr>
        <p:spPr>
          <a:xfrm>
            <a:off x="7047223" y="2949550"/>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2AF43391-D544-457C-8185-5D4A0B309942}"/>
              </a:ext>
            </a:extLst>
          </p:cNvPr>
          <p:cNvCxnSpPr/>
          <p:nvPr/>
        </p:nvCxnSpPr>
        <p:spPr>
          <a:xfrm flipV="1">
            <a:off x="7403634" y="2907666"/>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B211B5B2-FE4B-429F-8FDA-53354B44EC71}"/>
              </a:ext>
            </a:extLst>
          </p:cNvPr>
          <p:cNvCxnSpPr/>
          <p:nvPr/>
        </p:nvCxnSpPr>
        <p:spPr>
          <a:xfrm>
            <a:off x="7403634" y="36276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F70A72E7-685B-48B7-9800-87A08E2675A1}"/>
              </a:ext>
            </a:extLst>
          </p:cNvPr>
          <p:cNvCxnSpPr/>
          <p:nvPr/>
        </p:nvCxnSpPr>
        <p:spPr>
          <a:xfrm flipH="1">
            <a:off x="7047223" y="36276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82979983-974C-4305-99BA-72CDFEE95690}"/>
              </a:ext>
            </a:extLst>
          </p:cNvPr>
          <p:cNvCxnSpPr/>
          <p:nvPr/>
        </p:nvCxnSpPr>
        <p:spPr>
          <a:xfrm>
            <a:off x="7412997" y="3627657"/>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D71AE30D-51CB-4F9C-9524-454044E0AAB8}"/>
              </a:ext>
            </a:extLst>
          </p:cNvPr>
          <p:cNvCxnSpPr/>
          <p:nvPr/>
        </p:nvCxnSpPr>
        <p:spPr>
          <a:xfrm flipH="1">
            <a:off x="6687183" y="3627657"/>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F89F16AA-8841-41AA-A172-11322D193916}"/>
              </a:ext>
            </a:extLst>
          </p:cNvPr>
          <p:cNvCxnSpPr/>
          <p:nvPr/>
        </p:nvCxnSpPr>
        <p:spPr>
          <a:xfrm flipV="1">
            <a:off x="6687183" y="2949550"/>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D9687F8E-3EE1-4675-B262-196B038E4D4A}"/>
              </a:ext>
            </a:extLst>
          </p:cNvPr>
          <p:cNvCxnSpPr/>
          <p:nvPr/>
        </p:nvCxnSpPr>
        <p:spPr>
          <a:xfrm>
            <a:off x="6687183" y="3627657"/>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8C588963-C2AD-4F7F-B67F-D51DBEC5C10A}"/>
              </a:ext>
            </a:extLst>
          </p:cNvPr>
          <p:cNvCxnSpPr/>
          <p:nvPr/>
        </p:nvCxnSpPr>
        <p:spPr>
          <a:xfrm>
            <a:off x="7773037" y="2945667"/>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776CFA55-8A11-40F5-ABA6-9542A2680A08}"/>
              </a:ext>
            </a:extLst>
          </p:cNvPr>
          <p:cNvCxnSpPr/>
          <p:nvPr/>
        </p:nvCxnSpPr>
        <p:spPr>
          <a:xfrm flipH="1">
            <a:off x="7755363" y="36276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楕円 102">
            <a:extLst>
              <a:ext uri="{FF2B5EF4-FFF2-40B4-BE49-F238E27FC236}">
                <a16:creationId xmlns:a16="http://schemas.microsoft.com/office/drawing/2014/main" id="{B0FF1861-B2AE-4549-9024-6CC967CE01D9}"/>
              </a:ext>
            </a:extLst>
          </p:cNvPr>
          <p:cNvSpPr/>
          <p:nvPr/>
        </p:nvSpPr>
        <p:spPr>
          <a:xfrm>
            <a:off x="6867203" y="2774242"/>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4" name="楕円 103">
            <a:extLst>
              <a:ext uri="{FF2B5EF4-FFF2-40B4-BE49-F238E27FC236}">
                <a16:creationId xmlns:a16="http://schemas.microsoft.com/office/drawing/2014/main" id="{65AD2E84-EC48-4477-AEB6-FDD9421D561C}"/>
              </a:ext>
            </a:extLst>
          </p:cNvPr>
          <p:cNvSpPr/>
          <p:nvPr/>
        </p:nvSpPr>
        <p:spPr>
          <a:xfrm>
            <a:off x="7583654" y="2774242"/>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105" name="楕円 104">
            <a:extLst>
              <a:ext uri="{FF2B5EF4-FFF2-40B4-BE49-F238E27FC236}">
                <a16:creationId xmlns:a16="http://schemas.microsoft.com/office/drawing/2014/main" id="{43DBEB95-6E23-472E-B786-F947E9E11794}"/>
              </a:ext>
            </a:extLst>
          </p:cNvPr>
          <p:cNvSpPr/>
          <p:nvPr/>
        </p:nvSpPr>
        <p:spPr>
          <a:xfrm>
            <a:off x="7949428" y="345234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6" name="楕円 105">
            <a:extLst>
              <a:ext uri="{FF2B5EF4-FFF2-40B4-BE49-F238E27FC236}">
                <a16:creationId xmlns:a16="http://schemas.microsoft.com/office/drawing/2014/main" id="{2E978A0E-A9EE-47C4-83C1-50DF0D17EBB9}"/>
              </a:ext>
            </a:extLst>
          </p:cNvPr>
          <p:cNvSpPr/>
          <p:nvPr/>
        </p:nvSpPr>
        <p:spPr>
          <a:xfrm>
            <a:off x="7583654" y="4046687"/>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7" name="楕円 106">
            <a:extLst>
              <a:ext uri="{FF2B5EF4-FFF2-40B4-BE49-F238E27FC236}">
                <a16:creationId xmlns:a16="http://schemas.microsoft.com/office/drawing/2014/main" id="{B46D7CCB-46A7-470E-9901-453615C4AD48}"/>
              </a:ext>
            </a:extLst>
          </p:cNvPr>
          <p:cNvSpPr/>
          <p:nvPr/>
        </p:nvSpPr>
        <p:spPr>
          <a:xfrm>
            <a:off x="6507163" y="3452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8" name="楕円 107">
            <a:extLst>
              <a:ext uri="{FF2B5EF4-FFF2-40B4-BE49-F238E27FC236}">
                <a16:creationId xmlns:a16="http://schemas.microsoft.com/office/drawing/2014/main" id="{0396EEC3-846B-49E0-A674-EEDACEBC6195}"/>
              </a:ext>
            </a:extLst>
          </p:cNvPr>
          <p:cNvSpPr/>
          <p:nvPr/>
        </p:nvSpPr>
        <p:spPr>
          <a:xfrm>
            <a:off x="6867203" y="4046687"/>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9" name="楕円 108">
            <a:extLst>
              <a:ext uri="{FF2B5EF4-FFF2-40B4-BE49-F238E27FC236}">
                <a16:creationId xmlns:a16="http://schemas.microsoft.com/office/drawing/2014/main" id="{104D4695-AE15-4A4C-B051-A663BAFCADAC}"/>
              </a:ext>
            </a:extLst>
          </p:cNvPr>
          <p:cNvSpPr/>
          <p:nvPr/>
        </p:nvSpPr>
        <p:spPr>
          <a:xfrm>
            <a:off x="7223614" y="3452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0" name="矢印: 右 109">
            <a:extLst>
              <a:ext uri="{FF2B5EF4-FFF2-40B4-BE49-F238E27FC236}">
                <a16:creationId xmlns:a16="http://schemas.microsoft.com/office/drawing/2014/main" id="{07D080D0-CB0C-4011-B25A-432650933F3F}"/>
              </a:ext>
            </a:extLst>
          </p:cNvPr>
          <p:cNvSpPr/>
          <p:nvPr/>
        </p:nvSpPr>
        <p:spPr>
          <a:xfrm>
            <a:off x="3077491" y="3317718"/>
            <a:ext cx="892842" cy="594338"/>
          </a:xfrm>
          <a:prstGeom prs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B1FFE884-05AA-4EA5-814D-3CADEFB2C5D9}"/>
              </a:ext>
            </a:extLst>
          </p:cNvPr>
          <p:cNvSpPr txBox="1"/>
          <p:nvPr/>
        </p:nvSpPr>
        <p:spPr>
          <a:xfrm>
            <a:off x="1132730" y="4712730"/>
            <a:ext cx="1310626" cy="338554"/>
          </a:xfrm>
          <a:prstGeom prst="rect">
            <a:avLst/>
          </a:prstGeom>
          <a:noFill/>
        </p:spPr>
        <p:txBody>
          <a:bodyPr wrap="square" rtlCol="0">
            <a:spAutoFit/>
          </a:bodyPr>
          <a:lstStyle/>
          <a:p>
            <a:r>
              <a:rPr lang="ja-JP" altLang="en-US" sz="1600" dirty="0"/>
              <a:t>入力</a:t>
            </a:r>
            <a:r>
              <a:rPr kumimoji="1" lang="ja-JP" altLang="en-US" sz="1600" dirty="0"/>
              <a:t>グラフ</a:t>
            </a:r>
          </a:p>
        </p:txBody>
      </p:sp>
      <p:sp>
        <p:nvSpPr>
          <p:cNvPr id="112" name="テキスト ボックス 111">
            <a:extLst>
              <a:ext uri="{FF2B5EF4-FFF2-40B4-BE49-F238E27FC236}">
                <a16:creationId xmlns:a16="http://schemas.microsoft.com/office/drawing/2014/main" id="{88CC839B-52E1-4BAE-A490-10959B981236}"/>
              </a:ext>
            </a:extLst>
          </p:cNvPr>
          <p:cNvSpPr txBox="1"/>
          <p:nvPr/>
        </p:nvSpPr>
        <p:spPr>
          <a:xfrm>
            <a:off x="4708670" y="4686983"/>
            <a:ext cx="1310626" cy="338554"/>
          </a:xfrm>
          <a:prstGeom prst="rect">
            <a:avLst/>
          </a:prstGeom>
          <a:noFill/>
        </p:spPr>
        <p:txBody>
          <a:bodyPr wrap="square" rtlCol="0">
            <a:spAutoFit/>
          </a:bodyPr>
          <a:lstStyle/>
          <a:p>
            <a:r>
              <a:rPr lang="ja-JP" altLang="en-US" sz="1600" dirty="0"/>
              <a:t>独立点集合</a:t>
            </a:r>
            <a:endParaRPr kumimoji="1" lang="ja-JP" altLang="en-US" sz="1600" dirty="0"/>
          </a:p>
        </p:txBody>
      </p:sp>
      <p:sp>
        <p:nvSpPr>
          <p:cNvPr id="113" name="テキスト ボックス 112">
            <a:extLst>
              <a:ext uri="{FF2B5EF4-FFF2-40B4-BE49-F238E27FC236}">
                <a16:creationId xmlns:a16="http://schemas.microsoft.com/office/drawing/2014/main" id="{BB8D3012-ED37-426F-8A9A-625EF8D42430}"/>
              </a:ext>
            </a:extLst>
          </p:cNvPr>
          <p:cNvSpPr txBox="1"/>
          <p:nvPr/>
        </p:nvSpPr>
        <p:spPr>
          <a:xfrm>
            <a:off x="6483680" y="4676923"/>
            <a:ext cx="1870096" cy="338554"/>
          </a:xfrm>
          <a:prstGeom prst="rect">
            <a:avLst/>
          </a:prstGeom>
          <a:noFill/>
        </p:spPr>
        <p:txBody>
          <a:bodyPr wrap="square" rtlCol="0">
            <a:spAutoFit/>
          </a:bodyPr>
          <a:lstStyle/>
          <a:p>
            <a:r>
              <a:rPr lang="en-US" altLang="ja-JP" sz="1600" dirty="0"/>
              <a:t>(</a:t>
            </a:r>
            <a:r>
              <a:rPr lang="ja-JP" altLang="en-US" sz="1600" dirty="0"/>
              <a:t>最大</a:t>
            </a:r>
            <a:r>
              <a:rPr lang="en-US" altLang="ja-JP" sz="1600" dirty="0"/>
              <a:t>)</a:t>
            </a:r>
            <a:r>
              <a:rPr lang="ja-JP" altLang="en-US" sz="1600" dirty="0"/>
              <a:t>独立点集合</a:t>
            </a:r>
            <a:endParaRPr kumimoji="1" lang="ja-JP" altLang="en-US" sz="1600" dirty="0"/>
          </a:p>
        </p:txBody>
      </p:sp>
    </p:spTree>
    <p:extLst>
      <p:ext uri="{BB962C8B-B14F-4D97-AF65-F5344CB8AC3E}">
        <p14:creationId xmlns:p14="http://schemas.microsoft.com/office/powerpoint/2010/main" val="344076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r>
                  <a:rPr lang="ja-JP" altLang="en-US" dirty="0"/>
                  <a:t>最大独立点集合問題に対する</a:t>
                </a:r>
                <a14:m>
                  <m:oMath xmlns:m="http://schemas.openxmlformats.org/officeDocument/2006/math">
                    <m:r>
                      <a:rPr lang="en-US" altLang="ja-JP" b="1" i="1" smtClean="0">
                        <a:latin typeface="Cambria Math" panose="02040503050406030204" pitchFamily="18" charset="0"/>
                      </a:rPr>
                      <m:t>𝑪𝑶𝑵𝑮𝑬𝑺𝑻</m:t>
                    </m:r>
                  </m:oMath>
                </a14:m>
                <a:r>
                  <a:rPr lang="ja-JP" altLang="en-US" dirty="0"/>
                  <a:t>アルゴリズム</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a:xfrm>
                <a:off x="179513" y="1124744"/>
                <a:ext cx="8784976" cy="4268891"/>
              </a:xfrm>
            </p:spPr>
            <p:txBody>
              <a:bodyPr/>
              <a:lstStyle/>
              <a:p>
                <a:r>
                  <a:rPr lang="ja-JP" altLang="en-US" dirty="0"/>
                  <a:t>ローカル計算に指数時間かかることを許容した</a:t>
                </a:r>
                <a:br>
                  <a:rPr lang="en-US" altLang="ja-JP" dirty="0"/>
                </a:br>
                <a14:m>
                  <m:oMath xmlns:m="http://schemas.openxmlformats.org/officeDocument/2006/math">
                    <m:r>
                      <a:rPr lang="en-US" altLang="ja-JP" i="1">
                        <a:latin typeface="Cambria Math" panose="02040503050406030204" pitchFamily="18" charset="0"/>
                      </a:rPr>
                      <m:t>𝐶𝑂𝑁𝐺𝐸𝑆𝑇</m:t>
                    </m:r>
                  </m:oMath>
                </a14:m>
                <a:r>
                  <a:rPr lang="ja-JP" altLang="en-US" dirty="0"/>
                  <a:t>モデル上で検討</a:t>
                </a:r>
                <a:endParaRPr lang="en-US" altLang="ja-JP" dirty="0"/>
              </a:p>
              <a:p>
                <a:pPr lvl="1"/>
                <a:r>
                  <a:rPr lang="ja-JP" altLang="en-US" i="1" dirty="0">
                    <a:latin typeface="Cambria Math" panose="02040503050406030204" pitchFamily="18" charset="0"/>
                  </a:rPr>
                  <a:t>ラウンド複雑性に関する議論</a:t>
                </a:r>
                <a:endParaRPr lang="en-US" altLang="ja-JP" i="1" dirty="0">
                  <a:latin typeface="Cambria Math" panose="02040503050406030204" pitchFamily="18" charset="0"/>
                </a:endParaRPr>
              </a:p>
              <a:p>
                <a:r>
                  <a:rPr lang="ja-JP" altLang="en-US" dirty="0"/>
                  <a:t>既知の結果</a:t>
                </a:r>
                <a:endParaRPr lang="en-US" altLang="ja-JP" dirty="0"/>
              </a:p>
              <a:p>
                <a:pPr lvl="1"/>
                <a:r>
                  <a:rPr lang="ja-JP" altLang="en-US" dirty="0"/>
                  <a:t>最大重み付き独立点集合の</a:t>
                </a:r>
                <a14:m>
                  <m:oMath xmlns:m="http://schemas.openxmlformats.org/officeDocument/2006/math">
                    <m:r>
                      <a:rPr lang="en-US" altLang="ja-JP" i="1">
                        <a:latin typeface="Cambria Math" panose="02040503050406030204" pitchFamily="18" charset="0"/>
                      </a:rPr>
                      <m:t>(1+</m:t>
                    </m:r>
                    <m:r>
                      <a:rPr lang="ja-JP" altLang="en-US" i="1">
                        <a:latin typeface="Cambria Math" panose="02040503050406030204" pitchFamily="18" charset="0"/>
                      </a:rPr>
                      <m:t>𝜖</m:t>
                    </m:r>
                    <m:r>
                      <a:rPr lang="en-US" altLang="ja-JP"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Δ</m:t>
                    </m:r>
                  </m:oMath>
                </a14:m>
                <a:r>
                  <a:rPr lang="en-US" altLang="ja-JP" dirty="0"/>
                  <a:t>-</a:t>
                </a:r>
                <a:r>
                  <a:rPr lang="ja-JP" altLang="en-US" dirty="0"/>
                  <a:t>近似を高確率で見つける</a:t>
                </a:r>
                <a14:m>
                  <m:oMath xmlns:m="http://schemas.openxmlformats.org/officeDocument/2006/math">
                    <m:r>
                      <a:rPr lang="en-US" altLang="ja-JP" i="1">
                        <a:latin typeface="Cambria Math" panose="02040503050406030204" pitchFamily="18" charset="0"/>
                        <a:ea typeface="Cambria Math" panose="02040503050406030204" pitchFamily="18" charset="0"/>
                      </a:rPr>
                      <m:t>(</m:t>
                    </m:r>
                    <m:r>
                      <m:rPr>
                        <m:nor/>
                      </m:rPr>
                      <a:rPr lang="en-US" altLang="ja-JP" b="0" i="0" smtClean="0">
                        <a:latin typeface="Cambria Math" panose="02040503050406030204" pitchFamily="18" charset="0"/>
                        <a:ea typeface="Cambria Math" panose="02040503050406030204" pitchFamily="18" charset="0"/>
                      </a:rPr>
                      <m:t>poly</m:t>
                    </m:r>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e>
                    </m:func>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𝜖</m:t>
                    </m:r>
                    <m:r>
                      <a:rPr lang="en-US" altLang="ja-JP" i="1">
                        <a:latin typeface="Cambria Math" panose="02040503050406030204" pitchFamily="18" charset="0"/>
                        <a:ea typeface="Cambria Math" panose="02040503050406030204" pitchFamily="18" charset="0"/>
                      </a:rPr>
                      <m:t>)</m:t>
                    </m:r>
                  </m:oMath>
                </a14:m>
                <a:r>
                  <a:rPr lang="ja-JP" altLang="en-US" dirty="0"/>
                  <a:t>ラウンドアルゴリズム</a:t>
                </a:r>
                <a:r>
                  <a:rPr lang="en-US" altLang="ja-JP" dirty="0"/>
                  <a:t>(</a:t>
                </a: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Δ</m:t>
                    </m:r>
                  </m:oMath>
                </a14:m>
                <a:r>
                  <a:rPr lang="en-US" altLang="ja-JP" dirty="0"/>
                  <a:t>:</a:t>
                </a:r>
                <a:r>
                  <a:rPr lang="ja-JP" altLang="en-US" dirty="0"/>
                  <a:t>頂点の最大次数</a:t>
                </a:r>
                <a:r>
                  <a:rPr lang="en-US" altLang="ja-JP" dirty="0"/>
                  <a:t>) [1]</a:t>
                </a:r>
              </a:p>
              <a:p>
                <a:pPr lvl="1"/>
                <a:r>
                  <a:rPr lang="ja-JP" altLang="en-US" dirty="0"/>
                  <a:t>最大独立点集合を見つけるアルゴリズムに対する</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𝑛</m:t>
                        </m:r>
                      </m:e>
                      <m:sup>
                        <m:r>
                          <a:rPr lang="en-US" altLang="ja-JP" i="1">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e>
                      <m:sup>
                        <m:r>
                          <a:rPr lang="en-US" altLang="ja-JP" b="0" i="1" smtClean="0">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oMath>
                </a14:m>
                <a:r>
                  <a:rPr lang="ja-JP" altLang="en-US" dirty="0"/>
                  <a:t>ラウンドの下界</a:t>
                </a:r>
                <a:r>
                  <a:rPr lang="en-US" altLang="ja-JP" dirty="0"/>
                  <a:t>[2]</a:t>
                </a:r>
              </a:p>
              <a:p>
                <a:pPr lvl="1"/>
                <a:r>
                  <a:rPr lang="ja-JP" altLang="en-US" dirty="0"/>
                  <a:t>最大独立点集合の</a:t>
                </a:r>
                <a14:m>
                  <m:oMath xmlns:m="http://schemas.openxmlformats.org/officeDocument/2006/math">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3</m:t>
                        </m:r>
                      </m:num>
                      <m:den>
                        <m:r>
                          <a:rPr lang="en-US" altLang="ja-JP" i="1">
                            <a:latin typeface="Cambria Math" panose="02040503050406030204" pitchFamily="18" charset="0"/>
                          </a:rPr>
                          <m:t>4</m:t>
                        </m:r>
                      </m:den>
                    </m:f>
                    <m:r>
                      <a:rPr lang="en-US" altLang="ja-JP" i="1">
                        <a:latin typeface="Cambria Math" panose="02040503050406030204" pitchFamily="18" charset="0"/>
                      </a:rPr>
                      <m:t>+</m:t>
                    </m:r>
                    <m:r>
                      <a:rPr lang="ja-JP" altLang="en-US" i="1">
                        <a:latin typeface="Cambria Math" panose="02040503050406030204" pitchFamily="18" charset="0"/>
                      </a:rPr>
                      <m:t>𝜖</m:t>
                    </m:r>
                    <m:r>
                      <a:rPr lang="en-US" altLang="ja-JP" i="1">
                        <a:latin typeface="Cambria Math" panose="02040503050406030204" pitchFamily="18" charset="0"/>
                      </a:rPr>
                      <m:t>)</m:t>
                    </m:r>
                  </m:oMath>
                </a14:m>
                <a:r>
                  <a:rPr lang="en-US" altLang="ja-JP" dirty="0"/>
                  <a:t>-</a:t>
                </a:r>
                <a:r>
                  <a:rPr lang="ja-JP" altLang="en-US" dirty="0"/>
                  <a:t>近似を見つけるアルゴリズムに対する</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𝑛</m:t>
                        </m:r>
                      </m:e>
                      <m:sup>
                        <m:r>
                          <a:rPr lang="en-US" altLang="ja-JP" i="1">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e>
                      <m:sup>
                        <m:r>
                          <a:rPr lang="en-US" altLang="ja-JP" i="1">
                            <a:latin typeface="Cambria Math" panose="02040503050406030204" pitchFamily="18" charset="0"/>
                            <a:ea typeface="Cambria Math" panose="02040503050406030204" pitchFamily="18" charset="0"/>
                          </a:rPr>
                          <m:t>3</m:t>
                        </m:r>
                      </m:sup>
                    </m:sSup>
                    <m:r>
                      <a:rPr lang="en-US" altLang="ja-JP" i="1">
                        <a:latin typeface="Cambria Math" panose="02040503050406030204" pitchFamily="18" charset="0"/>
                        <a:ea typeface="Cambria Math" panose="02040503050406030204" pitchFamily="18" charset="0"/>
                      </a:rPr>
                      <m:t>)</m:t>
                    </m:r>
                  </m:oMath>
                </a14:m>
                <a:r>
                  <a:rPr lang="ja-JP" altLang="en-US" dirty="0"/>
                  <a:t>ラウンドの下界</a:t>
                </a:r>
                <a:r>
                  <a:rPr lang="en-US" altLang="ja-JP" dirty="0"/>
                  <a:t>[3]</a:t>
                </a:r>
              </a:p>
              <a:p>
                <a:pPr lvl="1"/>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xfrm>
                <a:off x="179513" y="1124744"/>
                <a:ext cx="8784976" cy="4268891"/>
              </a:xfrm>
              <a:blipFill>
                <a:blip r:embed="rId4"/>
                <a:stretch>
                  <a:fillRect l="-139" t="-1143" b="-714"/>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750B0C02-0100-4048-BE50-98FAAA9C9055}"/>
              </a:ext>
            </a:extLst>
          </p:cNvPr>
          <p:cNvSpPr txBox="1"/>
          <p:nvPr/>
        </p:nvSpPr>
        <p:spPr>
          <a:xfrm>
            <a:off x="179513" y="5406745"/>
            <a:ext cx="8613913" cy="1384995"/>
          </a:xfrm>
          <a:prstGeom prst="rect">
            <a:avLst/>
          </a:prstGeom>
          <a:noFill/>
        </p:spPr>
        <p:txBody>
          <a:bodyPr wrap="square" rtlCol="0">
            <a:spAutoFit/>
          </a:bodyPr>
          <a:lstStyle/>
          <a:p>
            <a:r>
              <a:rPr lang="en-US" altLang="ja-JP" sz="1400" dirty="0"/>
              <a:t>[1]:Ken-</a:t>
            </a:r>
            <a:r>
              <a:rPr lang="en-US" altLang="ja-JP" sz="1400" dirty="0" err="1"/>
              <a:t>ichi</a:t>
            </a:r>
            <a:r>
              <a:rPr lang="en-US" altLang="ja-JP" sz="1400" dirty="0"/>
              <a:t> </a:t>
            </a:r>
            <a:r>
              <a:rPr lang="en-US" altLang="ja-JP" sz="1400" dirty="0" err="1"/>
              <a:t>Kawarabayashi</a:t>
            </a:r>
            <a:r>
              <a:rPr lang="en-US" altLang="ja-JP" sz="1400" dirty="0"/>
              <a:t>, Seri Khoury, Aaron </a:t>
            </a:r>
            <a:r>
              <a:rPr lang="en-US" altLang="ja-JP" sz="1400" dirty="0" err="1"/>
              <a:t>Schild</a:t>
            </a:r>
            <a:r>
              <a:rPr lang="en-US" altLang="ja-JP" sz="1400" dirty="0"/>
              <a:t>, and Gregory Schwartzman. Improved distributed approximation to maximum independent set. </a:t>
            </a:r>
            <a:r>
              <a:rPr lang="en-US" altLang="ja-JP" sz="1400" i="1" dirty="0" err="1"/>
              <a:t>arXiv</a:t>
            </a:r>
            <a:r>
              <a:rPr lang="en-US" altLang="ja-JP" sz="1400" i="1" dirty="0"/>
              <a:t> preprint arXiv:1906.11524</a:t>
            </a:r>
            <a:r>
              <a:rPr lang="en-US" altLang="ja-JP" sz="1400" dirty="0"/>
              <a:t>, 2019.</a:t>
            </a:r>
          </a:p>
          <a:p>
            <a:r>
              <a:rPr kumimoji="1" lang="en-US" altLang="ja-JP" sz="1400" dirty="0"/>
              <a:t>[2]:</a:t>
            </a:r>
            <a:r>
              <a:rPr lang="en-US" altLang="ja-JP" sz="1400" dirty="0"/>
              <a:t> Keren Censor-Hillel, Seri Khoury, and Ami Paz. Quadratic and near-quadratic lower bounds for the congest model. </a:t>
            </a:r>
            <a:r>
              <a:rPr lang="en-US" altLang="ja-JP" sz="1400" i="1" dirty="0" err="1"/>
              <a:t>arXiv</a:t>
            </a:r>
            <a:r>
              <a:rPr lang="en-US" altLang="ja-JP" sz="1400" i="1" dirty="0"/>
              <a:t> preprint arXiv:1705.05646</a:t>
            </a:r>
            <a:r>
              <a:rPr lang="en-US" altLang="ja-JP" sz="1400" dirty="0"/>
              <a:t>, 2017. </a:t>
            </a:r>
          </a:p>
          <a:p>
            <a:r>
              <a:rPr kumimoji="1" lang="en-US" altLang="ja-JP" sz="1400" dirty="0"/>
              <a:t>[3]:</a:t>
            </a:r>
            <a:r>
              <a:rPr lang="en-US" altLang="ja-JP" sz="1400" dirty="0"/>
              <a:t>Beyond Alice and Bob: Improved inapproximability for maximum independent set in congest. </a:t>
            </a:r>
            <a:r>
              <a:rPr lang="en-US" altLang="ja-JP" sz="1400" i="1" dirty="0" err="1"/>
              <a:t>arXiv</a:t>
            </a:r>
            <a:r>
              <a:rPr lang="en-US" altLang="ja-JP" sz="1400" i="1" dirty="0"/>
              <a:t> preprint arXiv:2003.07427</a:t>
            </a:r>
            <a:r>
              <a:rPr lang="en-US" altLang="ja-JP" sz="1400" dirty="0"/>
              <a:t>, 2020.</a:t>
            </a:r>
            <a:endParaRPr kumimoji="1" lang="ja-JP" altLang="en-US" sz="1400" dirty="0"/>
          </a:p>
        </p:txBody>
      </p:sp>
    </p:spTree>
    <p:extLst>
      <p:ext uri="{BB962C8B-B14F-4D97-AF65-F5344CB8AC3E}">
        <p14:creationId xmlns:p14="http://schemas.microsoft.com/office/powerpoint/2010/main" val="3148424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問題</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ローカル計算に指数時間かかることを許容した</a:t>
                </a:r>
                <a:br>
                  <a:rPr lang="en-US" altLang="ja-JP" dirty="0"/>
                </a:br>
                <a14:m>
                  <m:oMath xmlns:m="http://schemas.openxmlformats.org/officeDocument/2006/math">
                    <m:r>
                      <a:rPr lang="en-US" altLang="ja-JP" i="1">
                        <a:latin typeface="Cambria Math" panose="02040503050406030204" pitchFamily="18" charset="0"/>
                      </a:rPr>
                      <m:t>𝐶𝑂𝑁𝐺𝐸𝑆𝑇</m:t>
                    </m:r>
                  </m:oMath>
                </a14:m>
                <a:r>
                  <a:rPr lang="ja-JP" altLang="en-US" dirty="0"/>
                  <a:t>モデル</a:t>
                </a:r>
                <a:br>
                  <a:rPr lang="en-US" altLang="ja-JP" dirty="0"/>
                </a:br>
                <a:r>
                  <a:rPr lang="ja-JP" altLang="en-US" dirty="0"/>
                  <a:t>→必ずしも現実的な仮定であるとは言えない</a:t>
                </a:r>
                <a:endParaRPr lang="en-US" altLang="ja-JP" dirty="0"/>
              </a:p>
              <a:p>
                <a:endParaRPr lang="en-US" altLang="ja-JP" dirty="0"/>
              </a:p>
              <a:p>
                <a:endParaRPr lang="en-US" altLang="ja-JP" dirty="0"/>
              </a:p>
              <a:p>
                <a:r>
                  <a:rPr lang="ja-JP" altLang="en-US" dirty="0"/>
                  <a:t>近似解の分散計算複雑性ではなく</a:t>
                </a:r>
                <a:r>
                  <a:rPr lang="en-US" altLang="ja-JP" dirty="0"/>
                  <a:t>,</a:t>
                </a:r>
                <a:r>
                  <a:rPr lang="ja-JP" altLang="en-US" dirty="0"/>
                  <a:t>局所最適解である</a:t>
                </a:r>
                <a:br>
                  <a:rPr lang="en-US" altLang="ja-JP" dirty="0"/>
                </a:br>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極大独立点集合の分散計算複雑性について考える</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矢印: 下 3">
            <a:extLst>
              <a:ext uri="{FF2B5EF4-FFF2-40B4-BE49-F238E27FC236}">
                <a16:creationId xmlns:a16="http://schemas.microsoft.com/office/drawing/2014/main" id="{F94A6B5C-8D1A-4E4C-A38D-BCCCD1AE79E0}"/>
              </a:ext>
            </a:extLst>
          </p:cNvPr>
          <p:cNvSpPr/>
          <p:nvPr/>
        </p:nvSpPr>
        <p:spPr>
          <a:xfrm>
            <a:off x="3935506" y="2654283"/>
            <a:ext cx="636494" cy="564777"/>
          </a:xfrm>
          <a:prstGeom prst="downArrow">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778208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極大独立点集合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i="1">
                        <a:latin typeface="Cambria Math" panose="02040503050406030204" pitchFamily="18" charset="0"/>
                      </a:rPr>
                      <m:t>𝑘</m:t>
                    </m:r>
                  </m:oMath>
                </a14:m>
                <a:r>
                  <a:rPr lang="en-US" altLang="ja-JP" dirty="0"/>
                  <a:t>-</a:t>
                </a:r>
                <a:r>
                  <a:rPr lang="ja-JP" altLang="en-US" dirty="0"/>
                  <a:t>極大独立点集合</a:t>
                </a:r>
                <a:r>
                  <a:rPr lang="en-US" altLang="ja-JP" dirty="0"/>
                  <a:t>(</a:t>
                </a:r>
                <a14:m>
                  <m:oMath xmlns:m="http://schemas.openxmlformats.org/officeDocument/2006/math">
                    <m:r>
                      <a:rPr lang="en-US" altLang="ja-JP" i="1">
                        <a:latin typeface="Cambria Math" panose="02040503050406030204" pitchFamily="18" charset="0"/>
                      </a:rPr>
                      <m:t>𝑘</m:t>
                    </m:r>
                  </m:oMath>
                </a14:m>
                <a:r>
                  <a:rPr lang="en-US" altLang="ja-JP" dirty="0"/>
                  <a:t>-Maximal Independent Set, </a:t>
                </a:r>
                <a14:m>
                  <m:oMath xmlns:m="http://schemas.openxmlformats.org/officeDocument/2006/math">
                    <m:r>
                      <a:rPr lang="en-US" altLang="ja-JP" i="1">
                        <a:latin typeface="Cambria Math" panose="02040503050406030204" pitchFamily="18" charset="0"/>
                      </a:rPr>
                      <m:t>𝑘</m:t>
                    </m:r>
                  </m:oMath>
                </a14:m>
                <a:r>
                  <a:rPr lang="en-US" altLang="ja-JP" dirty="0"/>
                  <a:t>-MIS):</a:t>
                </a:r>
                <a:br>
                  <a:rPr lang="en-US" altLang="ja-JP" dirty="0"/>
                </a:br>
                <a:r>
                  <a:rPr lang="ja-JP" altLang="en-US" dirty="0"/>
                  <a:t>以下の操作でサイズを大きくすることができない独立点集合</a:t>
                </a:r>
                <a:endParaRPr lang="en-US" altLang="ja-JP" dirty="0"/>
              </a:p>
              <a:p>
                <a:pPr marL="697230" lvl="1" indent="-457200">
                  <a:buFont typeface="+mj-lt"/>
                  <a:buAutoNum type="arabicPeriod"/>
                </a:pPr>
                <a:r>
                  <a:rPr lang="ja-JP" altLang="en-US" dirty="0"/>
                  <a:t>独立点集合中の頂点を高々</a:t>
                </a:r>
                <a14:m>
                  <m:oMath xmlns:m="http://schemas.openxmlformats.org/officeDocument/2006/math">
                    <m:r>
                      <a:rPr lang="en-US" altLang="ja-JP" i="1">
                        <a:latin typeface="Cambria Math" panose="02040503050406030204" pitchFamily="18" charset="0"/>
                      </a:rPr>
                      <m:t>𝑘</m:t>
                    </m:r>
                  </m:oMath>
                </a14:m>
                <a:r>
                  <a:rPr lang="ja-JP" altLang="en-US" dirty="0"/>
                  <a:t>個取り除く</a:t>
                </a:r>
                <a:endParaRPr lang="en-US" altLang="ja-JP" dirty="0"/>
              </a:p>
              <a:p>
                <a:pPr marL="697230" lvl="1" indent="-457200">
                  <a:buFont typeface="+mj-lt"/>
                  <a:buAutoNum type="arabicPeriod"/>
                </a:pPr>
                <a:r>
                  <a:rPr lang="ja-JP" altLang="en-US" dirty="0"/>
                  <a:t>独立点集合に含まれない</a:t>
                </a:r>
                <a14:m>
                  <m:oMath xmlns:m="http://schemas.openxmlformats.org/officeDocument/2006/math">
                    <m:r>
                      <a:rPr lang="en-US" altLang="ja-JP" i="1">
                        <a:latin typeface="Cambria Math" panose="02040503050406030204" pitchFamily="18" charset="0"/>
                      </a:rPr>
                      <m:t>𝑘</m:t>
                    </m:r>
                    <m:r>
                      <a:rPr lang="en-US" altLang="ja-JP" i="1">
                        <a:latin typeface="Cambria Math" panose="02040503050406030204" pitchFamily="18" charset="0"/>
                      </a:rPr>
                      <m:t>+1</m:t>
                    </m:r>
                  </m:oMath>
                </a14:m>
                <a:r>
                  <a:rPr lang="ja-JP" altLang="en-US" dirty="0"/>
                  <a:t>個以上の頂点を追加する</a:t>
                </a:r>
                <a:endParaRPr lang="en-US" altLang="ja-JP" dirty="0"/>
              </a:p>
              <a:p>
                <a:endParaRPr lang="en-US" altLang="ja-JP" dirty="0"/>
              </a:p>
              <a:p>
                <a:pPr marL="274320" lvl="1" indent="0">
                  <a:buNone/>
                </a:pPr>
                <a:endParaRPr lang="en-US" altLang="ja-JP" dirty="0"/>
              </a:p>
              <a:p>
                <a:endParaRPr lang="en-US" altLang="ja-JP" dirty="0"/>
              </a:p>
              <a:p>
                <a:endParaRPr lang="en-US" altLang="ja-JP" dirty="0"/>
              </a:p>
              <a:p>
                <a:pPr marL="0" indent="0">
                  <a:buNone/>
                </a:pPr>
                <a:endParaRPr lang="en-US" altLang="ja-JP" dirty="0"/>
              </a:p>
              <a:p>
                <a:endParaRPr lang="en-US" altLang="ja-JP" dirty="0"/>
              </a:p>
              <a:p>
                <a:pPr marL="0" indent="0">
                  <a:buNone/>
                </a:pPr>
                <a:endParaRPr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696"/>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3EB46A2A-3F2F-4282-AB20-EA18C06AC363}"/>
              </a:ext>
            </a:extLst>
          </p:cNvPr>
          <p:cNvCxnSpPr/>
          <p:nvPr/>
        </p:nvCxnSpPr>
        <p:spPr>
          <a:xfrm>
            <a:off x="995481"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E39F340F-1036-46E6-A855-0D5EA7653027}"/>
              </a:ext>
            </a:extLst>
          </p:cNvPr>
          <p:cNvCxnSpPr/>
          <p:nvPr/>
        </p:nvCxnSpPr>
        <p:spPr>
          <a:xfrm>
            <a:off x="1720896"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5390847-B8B8-425E-86B1-21642DB6F44E}"/>
              </a:ext>
            </a:extLst>
          </p:cNvPr>
          <p:cNvCxnSpPr/>
          <p:nvPr/>
        </p:nvCxnSpPr>
        <p:spPr>
          <a:xfrm>
            <a:off x="2446311" y="34424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A7FA8F2-84CD-46E9-819F-6133FF01F9C8}"/>
              </a:ext>
            </a:extLst>
          </p:cNvPr>
          <p:cNvCxnSpPr/>
          <p:nvPr/>
        </p:nvCxnSpPr>
        <p:spPr>
          <a:xfrm>
            <a:off x="1728807" y="43757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67E8486-5C33-4023-97E6-6A6020A8B2CB}"/>
              </a:ext>
            </a:extLst>
          </p:cNvPr>
          <p:cNvCxnSpPr/>
          <p:nvPr/>
        </p:nvCxnSpPr>
        <p:spPr>
          <a:xfrm>
            <a:off x="995481" y="43757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E7EA74A-9432-4948-8770-B6460C13C561}"/>
              </a:ext>
            </a:extLst>
          </p:cNvPr>
          <p:cNvCxnSpPr/>
          <p:nvPr/>
        </p:nvCxnSpPr>
        <p:spPr>
          <a:xfrm>
            <a:off x="995481" y="34289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26B862A-4079-4387-A21D-ECA2E6A329D8}"/>
              </a:ext>
            </a:extLst>
          </p:cNvPr>
          <p:cNvCxnSpPr/>
          <p:nvPr/>
        </p:nvCxnSpPr>
        <p:spPr>
          <a:xfrm>
            <a:off x="995481" y="34289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42C082C5-696A-43CE-BDBE-8538A6549886}"/>
              </a:ext>
            </a:extLst>
          </p:cNvPr>
          <p:cNvCxnSpPr/>
          <p:nvPr/>
        </p:nvCxnSpPr>
        <p:spPr>
          <a:xfrm flipH="1">
            <a:off x="1355521" y="34519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1130DA7-D605-49A0-9DBE-47A1709762DD}"/>
              </a:ext>
            </a:extLst>
          </p:cNvPr>
          <p:cNvCxnSpPr/>
          <p:nvPr/>
        </p:nvCxnSpPr>
        <p:spPr>
          <a:xfrm>
            <a:off x="1355521" y="38969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86060BD-2B80-467F-B370-1339DD6609CE}"/>
              </a:ext>
            </a:extLst>
          </p:cNvPr>
          <p:cNvCxnSpPr/>
          <p:nvPr/>
        </p:nvCxnSpPr>
        <p:spPr>
          <a:xfrm flipH="1">
            <a:off x="2083603" y="34519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2E6B36D-3360-40F3-A86B-5829534E46BC}"/>
              </a:ext>
            </a:extLst>
          </p:cNvPr>
          <p:cNvCxnSpPr/>
          <p:nvPr/>
        </p:nvCxnSpPr>
        <p:spPr>
          <a:xfrm flipV="1">
            <a:off x="987570" y="39171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E7C9229E-782F-4EB9-9515-AC29EAFC757A}"/>
              </a:ext>
            </a:extLst>
          </p:cNvPr>
          <p:cNvCxnSpPr/>
          <p:nvPr/>
        </p:nvCxnSpPr>
        <p:spPr>
          <a:xfrm>
            <a:off x="1354233" y="39149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4A5CDBD-D188-41F2-992D-7218141E69E1}"/>
              </a:ext>
            </a:extLst>
          </p:cNvPr>
          <p:cNvCxnSpPr/>
          <p:nvPr/>
        </p:nvCxnSpPr>
        <p:spPr>
          <a:xfrm flipV="1">
            <a:off x="1720252" y="39023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7FF2F99C-F390-4D1C-B62F-58520B7FA87C}"/>
              </a:ext>
            </a:extLst>
          </p:cNvPr>
          <p:cNvSpPr/>
          <p:nvPr/>
        </p:nvSpPr>
        <p:spPr>
          <a:xfrm>
            <a:off x="2266291" y="3267136"/>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 name="楕円 10">
            <a:extLst>
              <a:ext uri="{FF2B5EF4-FFF2-40B4-BE49-F238E27FC236}">
                <a16:creationId xmlns:a16="http://schemas.microsoft.com/office/drawing/2014/main" id="{58C3C824-66A8-429C-BE91-4F57CB0C1DEF}"/>
              </a:ext>
            </a:extLst>
          </p:cNvPr>
          <p:cNvSpPr/>
          <p:nvPr/>
        </p:nvSpPr>
        <p:spPr>
          <a:xfrm>
            <a:off x="1906251" y="37337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楕円 8">
            <a:extLst>
              <a:ext uri="{FF2B5EF4-FFF2-40B4-BE49-F238E27FC236}">
                <a16:creationId xmlns:a16="http://schemas.microsoft.com/office/drawing/2014/main" id="{385A7F14-6825-472D-9F9D-DCEAB0698DB2}"/>
              </a:ext>
            </a:extLst>
          </p:cNvPr>
          <p:cNvSpPr/>
          <p:nvPr/>
        </p:nvSpPr>
        <p:spPr>
          <a:xfrm>
            <a:off x="2266291" y="42004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 name="楕円 7">
            <a:extLst>
              <a:ext uri="{FF2B5EF4-FFF2-40B4-BE49-F238E27FC236}">
                <a16:creationId xmlns:a16="http://schemas.microsoft.com/office/drawing/2014/main" id="{8652B568-6C1A-4FBD-B578-88E683CAA682}"/>
              </a:ext>
            </a:extLst>
          </p:cNvPr>
          <p:cNvSpPr/>
          <p:nvPr/>
        </p:nvSpPr>
        <p:spPr>
          <a:xfrm>
            <a:off x="815461" y="42066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 name="楕円 6">
            <a:extLst>
              <a:ext uri="{FF2B5EF4-FFF2-40B4-BE49-F238E27FC236}">
                <a16:creationId xmlns:a16="http://schemas.microsoft.com/office/drawing/2014/main" id="{78FE27E3-E7F9-4B15-8DC3-15968D787DDC}"/>
              </a:ext>
            </a:extLst>
          </p:cNvPr>
          <p:cNvSpPr/>
          <p:nvPr/>
        </p:nvSpPr>
        <p:spPr>
          <a:xfrm>
            <a:off x="1180836" y="3753076"/>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 name="楕円 5">
            <a:extLst>
              <a:ext uri="{FF2B5EF4-FFF2-40B4-BE49-F238E27FC236}">
                <a16:creationId xmlns:a16="http://schemas.microsoft.com/office/drawing/2014/main" id="{EA74CCC1-733E-4382-B1DD-EB4094673A70}"/>
              </a:ext>
            </a:extLst>
          </p:cNvPr>
          <p:cNvSpPr/>
          <p:nvPr/>
        </p:nvSpPr>
        <p:spPr>
          <a:xfrm>
            <a:off x="1540876" y="326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1" name="直線コネクタ 40">
            <a:extLst>
              <a:ext uri="{FF2B5EF4-FFF2-40B4-BE49-F238E27FC236}">
                <a16:creationId xmlns:a16="http://schemas.microsoft.com/office/drawing/2014/main" id="{C444319D-0B4C-4BE3-A4C0-6731CB0BD51F}"/>
              </a:ext>
            </a:extLst>
          </p:cNvPr>
          <p:cNvCxnSpPr/>
          <p:nvPr/>
        </p:nvCxnSpPr>
        <p:spPr>
          <a:xfrm>
            <a:off x="4069214"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B3F9B94-C6B2-4F55-8527-884D11C121D4}"/>
              </a:ext>
            </a:extLst>
          </p:cNvPr>
          <p:cNvCxnSpPr/>
          <p:nvPr/>
        </p:nvCxnSpPr>
        <p:spPr>
          <a:xfrm>
            <a:off x="4794629"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1035746-69D9-48F8-B0FA-AA489AA25A02}"/>
              </a:ext>
            </a:extLst>
          </p:cNvPr>
          <p:cNvCxnSpPr/>
          <p:nvPr/>
        </p:nvCxnSpPr>
        <p:spPr>
          <a:xfrm>
            <a:off x="5520044" y="34362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2649E1B-BDA0-4549-9699-1AC41A3F754B}"/>
              </a:ext>
            </a:extLst>
          </p:cNvPr>
          <p:cNvCxnSpPr/>
          <p:nvPr/>
        </p:nvCxnSpPr>
        <p:spPr>
          <a:xfrm>
            <a:off x="4802540" y="43695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838920F5-10BF-413E-BCB2-B185792C28E8}"/>
              </a:ext>
            </a:extLst>
          </p:cNvPr>
          <p:cNvCxnSpPr/>
          <p:nvPr/>
        </p:nvCxnSpPr>
        <p:spPr>
          <a:xfrm>
            <a:off x="4069214" y="43695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CEA171B-E44B-41ED-A2B5-8DF798A33CA2}"/>
              </a:ext>
            </a:extLst>
          </p:cNvPr>
          <p:cNvCxnSpPr/>
          <p:nvPr/>
        </p:nvCxnSpPr>
        <p:spPr>
          <a:xfrm>
            <a:off x="4069214" y="34227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CEA57E0-08C8-4855-AAD5-AD8DFB350B93}"/>
              </a:ext>
            </a:extLst>
          </p:cNvPr>
          <p:cNvCxnSpPr/>
          <p:nvPr/>
        </p:nvCxnSpPr>
        <p:spPr>
          <a:xfrm>
            <a:off x="4069214" y="34227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9B466301-8DE6-4A88-92F4-0EB65F7295A8}"/>
              </a:ext>
            </a:extLst>
          </p:cNvPr>
          <p:cNvCxnSpPr/>
          <p:nvPr/>
        </p:nvCxnSpPr>
        <p:spPr>
          <a:xfrm flipH="1">
            <a:off x="4429254" y="34457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F033C43-375D-4684-B599-06AE2EDCFFB8}"/>
              </a:ext>
            </a:extLst>
          </p:cNvPr>
          <p:cNvCxnSpPr/>
          <p:nvPr/>
        </p:nvCxnSpPr>
        <p:spPr>
          <a:xfrm>
            <a:off x="4429254" y="38907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F6011C7-9341-4688-AEE2-BB1B6768674E}"/>
              </a:ext>
            </a:extLst>
          </p:cNvPr>
          <p:cNvCxnSpPr/>
          <p:nvPr/>
        </p:nvCxnSpPr>
        <p:spPr>
          <a:xfrm flipH="1">
            <a:off x="5157336" y="34457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C55456D-FB1F-4004-BF80-A7730DDFA6DC}"/>
              </a:ext>
            </a:extLst>
          </p:cNvPr>
          <p:cNvCxnSpPr/>
          <p:nvPr/>
        </p:nvCxnSpPr>
        <p:spPr>
          <a:xfrm flipV="1">
            <a:off x="4061303" y="39109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0C89471-7E8B-48C3-94F0-56EE310D1489}"/>
              </a:ext>
            </a:extLst>
          </p:cNvPr>
          <p:cNvCxnSpPr/>
          <p:nvPr/>
        </p:nvCxnSpPr>
        <p:spPr>
          <a:xfrm>
            <a:off x="4427966" y="39087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9FB2BF55-1967-4C2C-B2F0-7A680855DA46}"/>
              </a:ext>
            </a:extLst>
          </p:cNvPr>
          <p:cNvCxnSpPr/>
          <p:nvPr/>
        </p:nvCxnSpPr>
        <p:spPr>
          <a:xfrm flipV="1">
            <a:off x="4793985" y="38961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DA1F05-45F9-4392-9E3B-5A6EF07F2CFF}"/>
              </a:ext>
            </a:extLst>
          </p:cNvPr>
          <p:cNvSpPr/>
          <p:nvPr/>
        </p:nvSpPr>
        <p:spPr>
          <a:xfrm>
            <a:off x="3889194" y="32474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111FA559-5F7C-4324-9311-1D5779A8A2B9}"/>
              </a:ext>
            </a:extLst>
          </p:cNvPr>
          <p:cNvSpPr/>
          <p:nvPr/>
        </p:nvSpPr>
        <p:spPr>
          <a:xfrm>
            <a:off x="5340024" y="3260936"/>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20FB67B7-579E-47CE-8C5E-612040B131B3}"/>
              </a:ext>
            </a:extLst>
          </p:cNvPr>
          <p:cNvSpPr/>
          <p:nvPr/>
        </p:nvSpPr>
        <p:spPr>
          <a:xfrm>
            <a:off x="4979984" y="37275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5214FB0E-EEC7-4943-A2F8-77BAB4C50641}"/>
              </a:ext>
            </a:extLst>
          </p:cNvPr>
          <p:cNvSpPr/>
          <p:nvPr/>
        </p:nvSpPr>
        <p:spPr>
          <a:xfrm>
            <a:off x="4622520" y="41942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8" name="楕円 57">
            <a:extLst>
              <a:ext uri="{FF2B5EF4-FFF2-40B4-BE49-F238E27FC236}">
                <a16:creationId xmlns:a16="http://schemas.microsoft.com/office/drawing/2014/main" id="{3EAC34AC-00A6-4091-99DA-A142938172CB}"/>
              </a:ext>
            </a:extLst>
          </p:cNvPr>
          <p:cNvSpPr/>
          <p:nvPr/>
        </p:nvSpPr>
        <p:spPr>
          <a:xfrm>
            <a:off x="5340024" y="41942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楕円 58">
            <a:extLst>
              <a:ext uri="{FF2B5EF4-FFF2-40B4-BE49-F238E27FC236}">
                <a16:creationId xmlns:a16="http://schemas.microsoft.com/office/drawing/2014/main" id="{99090D99-5B01-4AF5-983C-ECD27E37ED10}"/>
              </a:ext>
            </a:extLst>
          </p:cNvPr>
          <p:cNvSpPr/>
          <p:nvPr/>
        </p:nvSpPr>
        <p:spPr>
          <a:xfrm>
            <a:off x="3889194"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楕円 59">
            <a:extLst>
              <a:ext uri="{FF2B5EF4-FFF2-40B4-BE49-F238E27FC236}">
                <a16:creationId xmlns:a16="http://schemas.microsoft.com/office/drawing/2014/main" id="{3D1F5DEC-29F7-4B2A-8B74-0472B84D3594}"/>
              </a:ext>
            </a:extLst>
          </p:cNvPr>
          <p:cNvSpPr/>
          <p:nvPr/>
        </p:nvSpPr>
        <p:spPr>
          <a:xfrm>
            <a:off x="4254569" y="3746876"/>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rgbClr val="FFC000"/>
              </a:solidFill>
            </a:endParaRPr>
          </a:p>
        </p:txBody>
      </p:sp>
      <p:sp>
        <p:nvSpPr>
          <p:cNvPr id="61" name="楕円 60">
            <a:extLst>
              <a:ext uri="{FF2B5EF4-FFF2-40B4-BE49-F238E27FC236}">
                <a16:creationId xmlns:a16="http://schemas.microsoft.com/office/drawing/2014/main" id="{21FDE5E6-3816-4EC4-826D-A60AA28CFED2}"/>
              </a:ext>
            </a:extLst>
          </p:cNvPr>
          <p:cNvSpPr/>
          <p:nvPr/>
        </p:nvSpPr>
        <p:spPr>
          <a:xfrm>
            <a:off x="4614609" y="32609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3" name="フリーフォーム: 図形 62">
            <a:extLst>
              <a:ext uri="{FF2B5EF4-FFF2-40B4-BE49-F238E27FC236}">
                <a16:creationId xmlns:a16="http://schemas.microsoft.com/office/drawing/2014/main" id="{9EB17D00-C9EE-45C3-848E-AC5E093CB7BD}"/>
              </a:ext>
            </a:extLst>
          </p:cNvPr>
          <p:cNvSpPr/>
          <p:nvPr/>
        </p:nvSpPr>
        <p:spPr>
          <a:xfrm>
            <a:off x="601617" y="3433482"/>
            <a:ext cx="1155465" cy="1406842"/>
          </a:xfrm>
          <a:custGeom>
            <a:avLst/>
            <a:gdLst>
              <a:gd name="connsiteX0" fmla="*/ 393465 w 1155465"/>
              <a:gd name="connsiteY0" fmla="*/ 0 h 1406842"/>
              <a:gd name="connsiteX1" fmla="*/ 34877 w 1155465"/>
              <a:gd name="connsiteY1" fmla="*/ 1362636 h 1406842"/>
              <a:gd name="connsiteX2" fmla="*/ 1155465 w 1155465"/>
              <a:gd name="connsiteY2" fmla="*/ 941294 h 1406842"/>
            </a:gdLst>
            <a:ahLst/>
            <a:cxnLst>
              <a:cxn ang="0">
                <a:pos x="connsiteX0" y="connsiteY0"/>
              </a:cxn>
              <a:cxn ang="0">
                <a:pos x="connsiteX1" y="connsiteY1"/>
              </a:cxn>
              <a:cxn ang="0">
                <a:pos x="connsiteX2" y="connsiteY2"/>
              </a:cxn>
            </a:cxnLst>
            <a:rect l="l" t="t" r="r" b="b"/>
            <a:pathLst>
              <a:path w="1155465" h="1406842">
                <a:moveTo>
                  <a:pt x="393465" y="0"/>
                </a:moveTo>
                <a:cubicBezTo>
                  <a:pt x="150671" y="602877"/>
                  <a:pt x="-92123" y="1205754"/>
                  <a:pt x="34877" y="1362636"/>
                </a:cubicBezTo>
                <a:cubicBezTo>
                  <a:pt x="161877" y="1519518"/>
                  <a:pt x="658671" y="1230406"/>
                  <a:pt x="1155465" y="94129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D792F6D-FB5E-4DAF-9925-8EF3DCBF511C}"/>
              </a:ext>
            </a:extLst>
          </p:cNvPr>
          <p:cNvSpPr/>
          <p:nvPr/>
        </p:nvSpPr>
        <p:spPr>
          <a:xfrm>
            <a:off x="815461" y="32536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 name="楕円 9">
            <a:extLst>
              <a:ext uri="{FF2B5EF4-FFF2-40B4-BE49-F238E27FC236}">
                <a16:creationId xmlns:a16="http://schemas.microsoft.com/office/drawing/2014/main" id="{11DDF656-6D5C-4269-BAF7-4117B233E71C}"/>
              </a:ext>
            </a:extLst>
          </p:cNvPr>
          <p:cNvSpPr/>
          <p:nvPr/>
        </p:nvSpPr>
        <p:spPr>
          <a:xfrm>
            <a:off x="1548787"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 name="矢印: 右 3">
            <a:extLst>
              <a:ext uri="{FF2B5EF4-FFF2-40B4-BE49-F238E27FC236}">
                <a16:creationId xmlns:a16="http://schemas.microsoft.com/office/drawing/2014/main" id="{B32C1C29-0F98-4E72-8D26-E5E64114BEC0}"/>
              </a:ext>
            </a:extLst>
          </p:cNvPr>
          <p:cNvSpPr/>
          <p:nvPr/>
        </p:nvSpPr>
        <p:spPr>
          <a:xfrm>
            <a:off x="6051175" y="3675409"/>
            <a:ext cx="493057" cy="466660"/>
          </a:xfrm>
          <a:prstGeom prst="rightArrow">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2" name="直線コネクタ 61">
            <a:extLst>
              <a:ext uri="{FF2B5EF4-FFF2-40B4-BE49-F238E27FC236}">
                <a16:creationId xmlns:a16="http://schemas.microsoft.com/office/drawing/2014/main" id="{DC03F4E1-4E5A-4CD1-BC04-6FC71EC624C6}"/>
              </a:ext>
            </a:extLst>
          </p:cNvPr>
          <p:cNvCxnSpPr/>
          <p:nvPr/>
        </p:nvCxnSpPr>
        <p:spPr>
          <a:xfrm>
            <a:off x="6963987" y="346172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4534F33-279C-4E60-820D-07B798C6D658}"/>
              </a:ext>
            </a:extLst>
          </p:cNvPr>
          <p:cNvCxnSpPr/>
          <p:nvPr/>
        </p:nvCxnSpPr>
        <p:spPr>
          <a:xfrm>
            <a:off x="7689402" y="346172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8750754D-CC06-4FB1-9FB1-1AA952566DF2}"/>
              </a:ext>
            </a:extLst>
          </p:cNvPr>
          <p:cNvCxnSpPr/>
          <p:nvPr/>
        </p:nvCxnSpPr>
        <p:spPr>
          <a:xfrm>
            <a:off x="8414817" y="3461723"/>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7D56A8B-593E-4E03-BCF7-44BF88799EC7}"/>
              </a:ext>
            </a:extLst>
          </p:cNvPr>
          <p:cNvCxnSpPr/>
          <p:nvPr/>
        </p:nvCxnSpPr>
        <p:spPr>
          <a:xfrm>
            <a:off x="7697313" y="4395042"/>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2A1203DC-E04E-4E47-B514-5BAA7B500F86}"/>
              </a:ext>
            </a:extLst>
          </p:cNvPr>
          <p:cNvCxnSpPr/>
          <p:nvPr/>
        </p:nvCxnSpPr>
        <p:spPr>
          <a:xfrm>
            <a:off x="6963987" y="4395042"/>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4EEBF6A4-6FDF-4C3A-8535-4661FFBC07DD}"/>
              </a:ext>
            </a:extLst>
          </p:cNvPr>
          <p:cNvCxnSpPr/>
          <p:nvPr/>
        </p:nvCxnSpPr>
        <p:spPr>
          <a:xfrm>
            <a:off x="6963987" y="3448278"/>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A4AE26E3-9B05-4F28-9122-C45D19A6CF00}"/>
              </a:ext>
            </a:extLst>
          </p:cNvPr>
          <p:cNvCxnSpPr/>
          <p:nvPr/>
        </p:nvCxnSpPr>
        <p:spPr>
          <a:xfrm>
            <a:off x="6963987" y="3448278"/>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BD87B67F-C050-4B15-9834-C0DD320F1FE4}"/>
              </a:ext>
            </a:extLst>
          </p:cNvPr>
          <p:cNvCxnSpPr/>
          <p:nvPr/>
        </p:nvCxnSpPr>
        <p:spPr>
          <a:xfrm flipH="1">
            <a:off x="7324027" y="3471182"/>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D14A7259-AD34-41AA-9333-617592A5010E}"/>
              </a:ext>
            </a:extLst>
          </p:cNvPr>
          <p:cNvCxnSpPr/>
          <p:nvPr/>
        </p:nvCxnSpPr>
        <p:spPr>
          <a:xfrm>
            <a:off x="7324027" y="3916253"/>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18F07FFD-F09F-4E1E-A937-22F4CB5EA551}"/>
              </a:ext>
            </a:extLst>
          </p:cNvPr>
          <p:cNvCxnSpPr/>
          <p:nvPr/>
        </p:nvCxnSpPr>
        <p:spPr>
          <a:xfrm flipH="1">
            <a:off x="8052109" y="3471182"/>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74A3E722-29E7-4F46-B84C-49C54E007E3E}"/>
              </a:ext>
            </a:extLst>
          </p:cNvPr>
          <p:cNvCxnSpPr/>
          <p:nvPr/>
        </p:nvCxnSpPr>
        <p:spPr>
          <a:xfrm flipV="1">
            <a:off x="6956076" y="3936474"/>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A604E580-CF09-419A-AAB1-C57DE2D1936C}"/>
              </a:ext>
            </a:extLst>
          </p:cNvPr>
          <p:cNvCxnSpPr/>
          <p:nvPr/>
        </p:nvCxnSpPr>
        <p:spPr>
          <a:xfrm>
            <a:off x="7322739" y="3934218"/>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6993B03E-BA96-4C83-8528-EB4CEAEF95D0}"/>
              </a:ext>
            </a:extLst>
          </p:cNvPr>
          <p:cNvCxnSpPr/>
          <p:nvPr/>
        </p:nvCxnSpPr>
        <p:spPr>
          <a:xfrm flipV="1">
            <a:off x="7688758" y="3921660"/>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楕円 75">
            <a:extLst>
              <a:ext uri="{FF2B5EF4-FFF2-40B4-BE49-F238E27FC236}">
                <a16:creationId xmlns:a16="http://schemas.microsoft.com/office/drawing/2014/main" id="{E90ADF10-F811-40DF-B05A-1D5A7EB83B89}"/>
              </a:ext>
            </a:extLst>
          </p:cNvPr>
          <p:cNvSpPr/>
          <p:nvPr/>
        </p:nvSpPr>
        <p:spPr>
          <a:xfrm>
            <a:off x="6783967" y="327297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7" name="楕円 76">
            <a:extLst>
              <a:ext uri="{FF2B5EF4-FFF2-40B4-BE49-F238E27FC236}">
                <a16:creationId xmlns:a16="http://schemas.microsoft.com/office/drawing/2014/main" id="{57C5B74D-0F33-4324-A7B7-02323CCE4C89}"/>
              </a:ext>
            </a:extLst>
          </p:cNvPr>
          <p:cNvSpPr/>
          <p:nvPr/>
        </p:nvSpPr>
        <p:spPr>
          <a:xfrm>
            <a:off x="8234797" y="3286415"/>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8FAF6930-DBA7-4147-B4FA-1685DCE8340C}"/>
              </a:ext>
            </a:extLst>
          </p:cNvPr>
          <p:cNvSpPr/>
          <p:nvPr/>
        </p:nvSpPr>
        <p:spPr>
          <a:xfrm>
            <a:off x="7874757" y="37530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9" name="楕円 78">
            <a:extLst>
              <a:ext uri="{FF2B5EF4-FFF2-40B4-BE49-F238E27FC236}">
                <a16:creationId xmlns:a16="http://schemas.microsoft.com/office/drawing/2014/main" id="{B4A29DB9-77ED-4300-93C7-15105FA8777B}"/>
              </a:ext>
            </a:extLst>
          </p:cNvPr>
          <p:cNvSpPr/>
          <p:nvPr/>
        </p:nvSpPr>
        <p:spPr>
          <a:xfrm>
            <a:off x="7517293" y="4219734"/>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5FFA54AA-9614-4D0C-877E-E0609B245121}"/>
              </a:ext>
            </a:extLst>
          </p:cNvPr>
          <p:cNvSpPr/>
          <p:nvPr/>
        </p:nvSpPr>
        <p:spPr>
          <a:xfrm>
            <a:off x="8234797" y="421973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1" name="楕円 80">
            <a:extLst>
              <a:ext uri="{FF2B5EF4-FFF2-40B4-BE49-F238E27FC236}">
                <a16:creationId xmlns:a16="http://schemas.microsoft.com/office/drawing/2014/main" id="{9A04635F-3475-458A-BB02-1BC3B8B2F4D5}"/>
              </a:ext>
            </a:extLst>
          </p:cNvPr>
          <p:cNvSpPr/>
          <p:nvPr/>
        </p:nvSpPr>
        <p:spPr>
          <a:xfrm>
            <a:off x="6783967" y="422593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2B2E3722-DC56-4F1E-B16C-EA5401F03F0F}"/>
              </a:ext>
            </a:extLst>
          </p:cNvPr>
          <p:cNvSpPr/>
          <p:nvPr/>
        </p:nvSpPr>
        <p:spPr>
          <a:xfrm>
            <a:off x="7149342" y="3772355"/>
            <a:ext cx="360040" cy="350617"/>
          </a:xfrm>
          <a:prstGeom prst="ellips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F4E98BD0-D714-4DBA-92DA-E72497A934BF}"/>
              </a:ext>
            </a:extLst>
          </p:cNvPr>
          <p:cNvSpPr/>
          <p:nvPr/>
        </p:nvSpPr>
        <p:spPr>
          <a:xfrm>
            <a:off x="7509382" y="328641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3" name="テキスト ボックス 12">
            <a:extLst>
              <a:ext uri="{FF2B5EF4-FFF2-40B4-BE49-F238E27FC236}">
                <a16:creationId xmlns:a16="http://schemas.microsoft.com/office/drawing/2014/main" id="{552B4A10-A6A5-4AE6-83B3-6A55DB9B24D6}"/>
              </a:ext>
            </a:extLst>
          </p:cNvPr>
          <p:cNvSpPr txBox="1"/>
          <p:nvPr/>
        </p:nvSpPr>
        <p:spPr>
          <a:xfrm>
            <a:off x="1191942" y="4878621"/>
            <a:ext cx="1130279" cy="400110"/>
          </a:xfrm>
          <a:prstGeom prst="rect">
            <a:avLst/>
          </a:prstGeom>
          <a:noFill/>
        </p:spPr>
        <p:txBody>
          <a:bodyPr wrap="square" rtlCol="0">
            <a:spAutoFit/>
          </a:bodyPr>
          <a:lstStyle/>
          <a:p>
            <a:r>
              <a:rPr kumimoji="1" lang="en-US" altLang="ja-JP" sz="2000" dirty="0">
                <a:solidFill>
                  <a:srgbClr val="FFC000"/>
                </a:solidFill>
              </a:rPr>
              <a:t>1-MIS</a:t>
            </a:r>
            <a:endParaRPr kumimoji="1" lang="ja-JP" altLang="en-US" sz="2000" dirty="0">
              <a:solidFill>
                <a:srgbClr val="FFC000"/>
              </a:solidFill>
            </a:endParaRPr>
          </a:p>
        </p:txBody>
      </p:sp>
      <p:sp>
        <p:nvSpPr>
          <p:cNvPr id="105" name="テキスト ボックス 104">
            <a:extLst>
              <a:ext uri="{FF2B5EF4-FFF2-40B4-BE49-F238E27FC236}">
                <a16:creationId xmlns:a16="http://schemas.microsoft.com/office/drawing/2014/main" id="{24AD445A-F8A9-4CFA-A8BB-ED93CE5C9D5D}"/>
              </a:ext>
            </a:extLst>
          </p:cNvPr>
          <p:cNvSpPr txBox="1"/>
          <p:nvPr/>
        </p:nvSpPr>
        <p:spPr>
          <a:xfrm>
            <a:off x="3895163" y="4881815"/>
            <a:ext cx="1814751" cy="400110"/>
          </a:xfrm>
          <a:prstGeom prst="rect">
            <a:avLst/>
          </a:prstGeom>
          <a:noFill/>
        </p:spPr>
        <p:txBody>
          <a:bodyPr wrap="square" rtlCol="0">
            <a:spAutoFit/>
          </a:bodyPr>
          <a:lstStyle/>
          <a:p>
            <a:r>
              <a:rPr kumimoji="1" lang="en-US" altLang="ja-JP" sz="2000" dirty="0">
                <a:solidFill>
                  <a:srgbClr val="FFC000"/>
                </a:solidFill>
              </a:rPr>
              <a:t>1-MIS</a:t>
            </a:r>
            <a:r>
              <a:rPr kumimoji="1" lang="ja-JP" altLang="en-US" sz="2000" dirty="0">
                <a:solidFill>
                  <a:srgbClr val="FFC000"/>
                </a:solidFill>
              </a:rPr>
              <a:t>でない</a:t>
            </a:r>
          </a:p>
        </p:txBody>
      </p:sp>
      <p:sp>
        <p:nvSpPr>
          <p:cNvPr id="19" name="テキスト ボックス 18">
            <a:extLst>
              <a:ext uri="{FF2B5EF4-FFF2-40B4-BE49-F238E27FC236}">
                <a16:creationId xmlns:a16="http://schemas.microsoft.com/office/drawing/2014/main" id="{DBE8D957-2A60-46B1-9F65-A4C5E109C807}"/>
              </a:ext>
            </a:extLst>
          </p:cNvPr>
          <p:cNvSpPr txBox="1"/>
          <p:nvPr/>
        </p:nvSpPr>
        <p:spPr>
          <a:xfrm>
            <a:off x="7009098" y="4564150"/>
            <a:ext cx="643467" cy="369332"/>
          </a:xfrm>
          <a:prstGeom prst="rect">
            <a:avLst/>
          </a:prstGeom>
          <a:noFill/>
        </p:spPr>
        <p:txBody>
          <a:bodyPr wrap="square" rtlCol="0">
            <a:spAutoFit/>
          </a:bodyPr>
          <a:lstStyle/>
          <a:p>
            <a:r>
              <a:rPr kumimoji="1" lang="ja-JP" altLang="en-US" dirty="0">
                <a:solidFill>
                  <a:srgbClr val="FF0000"/>
                </a:solidFill>
              </a:rPr>
              <a:t>追加</a:t>
            </a:r>
          </a:p>
        </p:txBody>
      </p:sp>
      <p:sp>
        <p:nvSpPr>
          <p:cNvPr id="84" name="テキスト ボックス 83">
            <a:extLst>
              <a:ext uri="{FF2B5EF4-FFF2-40B4-BE49-F238E27FC236}">
                <a16:creationId xmlns:a16="http://schemas.microsoft.com/office/drawing/2014/main" id="{190470C5-A949-47AD-9A5C-224E551709A3}"/>
              </a:ext>
            </a:extLst>
          </p:cNvPr>
          <p:cNvSpPr txBox="1"/>
          <p:nvPr/>
        </p:nvSpPr>
        <p:spPr>
          <a:xfrm>
            <a:off x="6783967" y="2920341"/>
            <a:ext cx="1194143" cy="369332"/>
          </a:xfrm>
          <a:prstGeom prst="rect">
            <a:avLst/>
          </a:prstGeom>
          <a:noFill/>
        </p:spPr>
        <p:txBody>
          <a:bodyPr wrap="square" rtlCol="0">
            <a:spAutoFit/>
          </a:bodyPr>
          <a:lstStyle/>
          <a:p>
            <a:r>
              <a:rPr kumimoji="1" lang="ja-JP" altLang="en-US" dirty="0">
                <a:solidFill>
                  <a:srgbClr val="00B0F0"/>
                </a:solidFill>
              </a:rPr>
              <a:t>取り除く</a:t>
            </a:r>
          </a:p>
        </p:txBody>
      </p:sp>
      <p:sp>
        <p:nvSpPr>
          <p:cNvPr id="85" name="楕円 84">
            <a:extLst>
              <a:ext uri="{FF2B5EF4-FFF2-40B4-BE49-F238E27FC236}">
                <a16:creationId xmlns:a16="http://schemas.microsoft.com/office/drawing/2014/main" id="{591EB41B-736F-4877-8764-A30A3E6025A4}"/>
              </a:ext>
            </a:extLst>
          </p:cNvPr>
          <p:cNvSpPr/>
          <p:nvPr/>
        </p:nvSpPr>
        <p:spPr>
          <a:xfrm>
            <a:off x="2589809" y="5732043"/>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mc:Choice xmlns:a14="http://schemas.microsoft.com/office/drawing/2010/main" Requires="a14">
          <p:sp>
            <p:nvSpPr>
              <p:cNvPr id="86" name="テキスト ボックス 85">
                <a:extLst>
                  <a:ext uri="{FF2B5EF4-FFF2-40B4-BE49-F238E27FC236}">
                    <a16:creationId xmlns:a16="http://schemas.microsoft.com/office/drawing/2014/main" id="{A2AC3EBF-7AB3-4CBE-89CF-9183B65545F3}"/>
                  </a:ext>
                </a:extLst>
              </p:cNvPr>
              <p:cNvSpPr txBox="1"/>
              <p:nvPr/>
            </p:nvSpPr>
            <p:spPr>
              <a:xfrm>
                <a:off x="2767011" y="5700633"/>
                <a:ext cx="109900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400" i="1" smtClean="0">
                          <a:solidFill>
                            <a:srgbClr val="FFC000"/>
                          </a:solidFill>
                          <a:latin typeface="Cambria Math" panose="02040503050406030204" pitchFamily="18" charset="0"/>
                        </a:rPr>
                        <m:t>∈</m:t>
                      </m:r>
                      <m:r>
                        <a:rPr kumimoji="1" lang="en-US" altLang="ja-JP" sz="2400" b="0" i="1" smtClean="0">
                          <a:solidFill>
                            <a:srgbClr val="FFC000"/>
                          </a:solidFill>
                          <a:latin typeface="Cambria Math" panose="02040503050406030204" pitchFamily="18" charset="0"/>
                        </a:rPr>
                        <m:t>𝐼</m:t>
                      </m:r>
                    </m:oMath>
                  </m:oMathPara>
                </a14:m>
                <a:endParaRPr kumimoji="1" lang="ja-JP" altLang="en-US" sz="2400" dirty="0">
                  <a:solidFill>
                    <a:srgbClr val="FFC000"/>
                  </a:solidFill>
                </a:endParaRPr>
              </a:p>
            </p:txBody>
          </p:sp>
        </mc:Choice>
        <mc:Fallback>
          <p:sp>
            <p:nvSpPr>
              <p:cNvPr id="86" name="テキスト ボックス 85">
                <a:extLst>
                  <a:ext uri="{FF2B5EF4-FFF2-40B4-BE49-F238E27FC236}">
                    <a16:creationId xmlns:a16="http://schemas.microsoft.com/office/drawing/2014/main" id="{A2AC3EBF-7AB3-4CBE-89CF-9183B65545F3}"/>
                  </a:ext>
                </a:extLst>
              </p:cNvPr>
              <p:cNvSpPr txBox="1">
                <a:spLocks noRot="1" noChangeAspect="1" noMove="1" noResize="1" noEditPoints="1" noAdjustHandles="1" noChangeArrowheads="1" noChangeShapeType="1" noTextEdit="1"/>
              </p:cNvSpPr>
              <p:nvPr/>
            </p:nvSpPr>
            <p:spPr>
              <a:xfrm>
                <a:off x="2767011" y="5700633"/>
                <a:ext cx="1099002" cy="461665"/>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97573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極大独立点集合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定義より</a:t>
                </a:r>
                <a:r>
                  <a:rPr lang="en-US" altLang="ja-JP" dirty="0"/>
                  <a:t>,</a:t>
                </a:r>
                <a:r>
                  <a:rPr lang="ja-JP" altLang="en-US" dirty="0"/>
                  <a:t>通常の極大独立点集合は</a:t>
                </a:r>
                <a:r>
                  <a:rPr lang="en-US" altLang="ja-JP" dirty="0"/>
                  <a:t>0-MIS,</a:t>
                </a:r>
                <a:br>
                  <a:rPr lang="en-US" altLang="ja-JP" dirty="0"/>
                </a:br>
                <a:r>
                  <a:rPr lang="ja-JP" altLang="en-US" dirty="0"/>
                  <a:t>最大独立点集合は</a:t>
                </a:r>
                <a14:m>
                  <m:oMath xmlns:m="http://schemas.openxmlformats.org/officeDocument/2006/math">
                    <m:r>
                      <a:rPr lang="en-US" altLang="ja-JP" b="0" i="1" smtClean="0">
                        <a:latin typeface="Cambria Math" panose="02040503050406030204" pitchFamily="18" charset="0"/>
                      </a:rPr>
                      <m:t>𝑛</m:t>
                    </m:r>
                  </m:oMath>
                </a14:m>
                <a:r>
                  <a:rPr lang="en-US" altLang="ja-JP" dirty="0"/>
                  <a:t>-MIS</a:t>
                </a:r>
              </a:p>
              <a:p>
                <a14:m>
                  <m:oMath xmlns:m="http://schemas.openxmlformats.org/officeDocument/2006/math">
                    <m:r>
                      <a:rPr lang="en-US" altLang="ja-JP" i="1">
                        <a:latin typeface="Cambria Math" panose="02040503050406030204" pitchFamily="18" charset="0"/>
                      </a:rPr>
                      <m:t>𝑘</m:t>
                    </m:r>
                    <m:r>
                      <a:rPr lang="en-US" altLang="ja-JP" i="1">
                        <a:latin typeface="Cambria Math" panose="02040503050406030204" pitchFamily="18" charset="0"/>
                      </a:rPr>
                      <m:t>=</m:t>
                    </m:r>
                    <m:r>
                      <a:rPr lang="en-US" altLang="ja-JP" i="1">
                        <a:latin typeface="Cambria Math" panose="02040503050406030204" pitchFamily="18" charset="0"/>
                      </a:rPr>
                      <m:t>𝑂</m:t>
                    </m:r>
                    <m:r>
                      <a:rPr lang="en-US" altLang="ja-JP" i="1">
                        <a:latin typeface="Cambria Math" panose="02040503050406030204" pitchFamily="18" charset="0"/>
                      </a:rPr>
                      <m:t>(1)</m:t>
                    </m:r>
                  </m:oMath>
                </a14:m>
                <a:r>
                  <a:rPr lang="ja-JP" altLang="en-US" dirty="0"/>
                  <a:t>に対する</a:t>
                </a: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問題は</a:t>
                </a:r>
                <a:r>
                  <a:rPr lang="ja-JP" altLang="en-US" b="0" dirty="0"/>
                  <a:t>単純な局所探索法で</a:t>
                </a:r>
                <a:br>
                  <a:rPr lang="en-US" altLang="ja-JP" b="0" dirty="0"/>
                </a:br>
                <a:r>
                  <a:rPr lang="ja-JP" altLang="en-US" b="0" dirty="0"/>
                  <a:t>多項式</a:t>
                </a:r>
                <a:r>
                  <a:rPr lang="ja-JP" altLang="en-US" dirty="0"/>
                  <a:t>時間で計算可能</a:t>
                </a:r>
                <a:endParaRPr lang="en-US" altLang="ja-JP" dirty="0"/>
              </a:p>
              <a:p>
                <a:pPr lvl="1"/>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は多項式時間のローカル計算のみを許容する</a:t>
                </a:r>
                <a:br>
                  <a:rPr lang="en-US" altLang="ja-JP" dirty="0"/>
                </a:b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モデルにおいても取り扱うことが可能</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3198317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デザート">
  <a:themeElements>
    <a:clrScheme name="フレッシュ">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ユーザー定義 1">
      <a:majorFont>
        <a:latin typeface="メイリオ"/>
        <a:ea typeface="メイリオ"/>
        <a:cs typeface=""/>
      </a:majorFont>
      <a:minorFont>
        <a:latin typeface="メイリオ"/>
        <a:ea typeface="メイリオ"/>
        <a:cs typeface=""/>
      </a:minorFont>
    </a:fontScheme>
    <a:fmtScheme name="デザート">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ln w="28575">
          <a:solidFill>
            <a:schemeClr val="tx1"/>
          </a:solidFill>
        </a:ln>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izulabo-template.potx" id="{64EF99C9-5F7C-414B-B9D1-F9221B77BA53}" vid="{B300FB0B-03CF-4122-B075-AF585237072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1796</TotalTime>
  <Words>5635</Words>
  <Application>Microsoft Office PowerPoint</Application>
  <PresentationFormat>画面に合わせる (4:3)</PresentationFormat>
  <Paragraphs>881</Paragraphs>
  <Slides>49</Slides>
  <Notes>49</Notes>
  <HiddenSlides>13</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49</vt:i4>
      </vt:variant>
    </vt:vector>
  </HeadingPairs>
  <TitlesOfParts>
    <vt:vector size="55" baseType="lpstr">
      <vt:lpstr>メイリオ</vt:lpstr>
      <vt:lpstr>游ゴシック</vt:lpstr>
      <vt:lpstr>Cambria Math</vt:lpstr>
      <vt:lpstr>Wingdings</vt:lpstr>
      <vt:lpstr>Wingdings 2</vt:lpstr>
      <vt:lpstr>デザート</vt:lpstr>
      <vt:lpstr>k-極大独立点集合検証問題の 分散計算複雑性</vt:lpstr>
      <vt:lpstr>分散グラフアルゴリズム</vt:lpstr>
      <vt:lpstr>分散グラフアルゴリズム</vt:lpstr>
      <vt:lpstr>計算モデル</vt:lpstr>
      <vt:lpstr>最大独立点集合問題とは</vt:lpstr>
      <vt:lpstr>最大独立点集合問題に対するCONGESTアルゴリズム</vt:lpstr>
      <vt:lpstr>問題</vt:lpstr>
      <vt:lpstr>k-極大独立点集合</vt:lpstr>
      <vt:lpstr>k-極大独立点集合</vt:lpstr>
      <vt:lpstr>k-MIS検証問題</vt:lpstr>
      <vt:lpstr>k-MIS検証問題</vt:lpstr>
      <vt:lpstr>本研究の成果</vt:lpstr>
      <vt:lpstr>2者間通信複雑性</vt:lpstr>
      <vt:lpstr>交叉判定(set-disjointness)問題</vt:lpstr>
      <vt:lpstr>交叉判定を用いたCONGESTアルゴリズムの下界導出</vt:lpstr>
      <vt:lpstr>帰着の流れ</vt:lpstr>
      <vt:lpstr>下界グラフG=(V,E)</vt:lpstr>
      <vt:lpstr>下界グラフG=(V,E)</vt:lpstr>
      <vt:lpstr>下界グラフG=(V,E)</vt:lpstr>
      <vt:lpstr>下界グラフG=(V,E)</vt:lpstr>
      <vt:lpstr>下界グラフG=(V,E)</vt:lpstr>
      <vt:lpstr>下界グラフG=(V,E)</vt:lpstr>
      <vt:lpstr>帰着の流れ</vt:lpstr>
      <vt:lpstr>帰着の流れ</vt:lpstr>
      <vt:lpstr>帰着の流れ</vt:lpstr>
      <vt:lpstr>帰着の流れ</vt:lpstr>
      <vt:lpstr>帰着の流れ</vt:lpstr>
      <vt:lpstr>本研究で行ったこと</vt:lpstr>
      <vt:lpstr>グラフの構成</vt:lpstr>
      <vt:lpstr>グラフの構成</vt:lpstr>
      <vt:lpstr>グラフの構成</vt:lpstr>
      <vt:lpstr>グラフの構成</vt:lpstr>
      <vt:lpstr>グラフの構成</vt:lpstr>
      <vt:lpstr>特性P_3を持つことの確認</vt:lpstr>
      <vt:lpstr>特性P_3を持つことの確認</vt:lpstr>
      <vt:lpstr>まとめと今後の課題</vt:lpstr>
      <vt:lpstr>グラフの構成</vt:lpstr>
      <vt:lpstr>グラフの構成</vt:lpstr>
      <vt:lpstr>グラフの構成</vt:lpstr>
      <vt:lpstr>帰着の流れ</vt:lpstr>
      <vt:lpstr>帰着の流れ</vt:lpstr>
      <vt:lpstr>帰着の流れ</vt:lpstr>
      <vt:lpstr>帰着の流れ</vt:lpstr>
      <vt:lpstr>帰着の結論</vt:lpstr>
      <vt:lpstr>本研究の成果</vt:lpstr>
      <vt:lpstr>本研究の成果</vt:lpstr>
      <vt:lpstr>本研究の成果</vt:lpstr>
      <vt:lpstr>帰着の流れ</vt:lpstr>
      <vt:lpstr>通信ビット数→ラウンド複雑性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k-極大独立集合検証問題の 分散計算複雑性</dc:title>
  <dc:creator>佐藤　僚祐</dc:creator>
  <cp:lastModifiedBy>ryo sato</cp:lastModifiedBy>
  <cp:revision>162</cp:revision>
  <cp:lastPrinted>2021-02-01T05:56:29Z</cp:lastPrinted>
  <dcterms:created xsi:type="dcterms:W3CDTF">2020-12-12T15:54:29Z</dcterms:created>
  <dcterms:modified xsi:type="dcterms:W3CDTF">2021-02-01T07:42:25Z</dcterms:modified>
</cp:coreProperties>
</file>