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36" r:id="rId3"/>
    <p:sldId id="421" r:id="rId4"/>
    <p:sldId id="269" r:id="rId5"/>
    <p:sldId id="422" r:id="rId6"/>
    <p:sldId id="428" r:id="rId7"/>
    <p:sldId id="437" r:id="rId8"/>
    <p:sldId id="431" r:id="rId9"/>
    <p:sldId id="488" r:id="rId10"/>
    <p:sldId id="433" r:id="rId11"/>
    <p:sldId id="434" r:id="rId12"/>
    <p:sldId id="512" r:id="rId13"/>
    <p:sldId id="423" r:id="rId14"/>
    <p:sldId id="489" r:id="rId15"/>
    <p:sldId id="435" r:id="rId16"/>
    <p:sldId id="451" r:id="rId17"/>
    <p:sldId id="467" r:id="rId18"/>
    <p:sldId id="517" r:id="rId19"/>
    <p:sldId id="518" r:id="rId20"/>
    <p:sldId id="529" r:id="rId21"/>
    <p:sldId id="531" r:id="rId22"/>
    <p:sldId id="520" r:id="rId23"/>
    <p:sldId id="513" r:id="rId24"/>
    <p:sldId id="521" r:id="rId25"/>
    <p:sldId id="524" r:id="rId26"/>
    <p:sldId id="525" r:id="rId27"/>
    <p:sldId id="506" r:id="rId28"/>
    <p:sldId id="526" r:id="rId29"/>
    <p:sldId id="480" r:id="rId30"/>
    <p:sldId id="494" r:id="rId31"/>
    <p:sldId id="495" r:id="rId32"/>
    <p:sldId id="496" r:id="rId33"/>
    <p:sldId id="497" r:id="rId34"/>
    <p:sldId id="500" r:id="rId35"/>
    <p:sldId id="501" r:id="rId36"/>
    <p:sldId id="261" r:id="rId37"/>
  </p:sldIdLst>
  <p:sldSz cx="9144000" cy="6858000" type="screen4x3"/>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68" d="100"/>
          <a:sy n="68" d="100"/>
        </p:scale>
        <p:origin x="12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0FB9BC34-7631-4F07-B44B-E8A1F99FCDCB}" type="datetimeFigureOut">
              <a:rPr kumimoji="1" lang="ja-JP" altLang="en-US" smtClean="0"/>
              <a:t>2021/2/1</a:t>
            </a:fld>
            <a:endParaRPr kumimoji="1" lang="ja-JP" altLang="en-US"/>
          </a:p>
        </p:txBody>
      </p:sp>
      <p:sp>
        <p:nvSpPr>
          <p:cNvPr id="4" name="スライド イメージ プレースホルダー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kumimoji="1" lang="en-US" altLang="ja-JP" dirty="0"/>
              <a:t>~</a:t>
            </a:r>
            <a:r>
              <a:rPr kumimoji="1" lang="ja-JP" altLang="en-US" dirty="0"/>
              <a:t>が</a:t>
            </a:r>
            <a:r>
              <a:rPr kumimoji="1" lang="en-US" altLang="ja-JP" dirty="0"/>
              <a:t>~</a:t>
            </a:r>
            <a:r>
              <a:rPr kumimoji="1" lang="ja-JP" altLang="en-US" dirty="0"/>
              <a:t>と題しまして発表させていただきます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a:t>
            </a:fld>
            <a:endParaRPr kumimoji="1" lang="ja-JP" altLang="en-US"/>
          </a:p>
        </p:txBody>
      </p:sp>
    </p:spTree>
    <p:extLst>
      <p:ext uri="{BB962C8B-B14F-4D97-AF65-F5344CB8AC3E}">
        <p14:creationId xmlns:p14="http://schemas.microsoft.com/office/powerpoint/2010/main" val="1020023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a:t>
            </a:r>
            <a:r>
              <a:rPr kumimoji="1" lang="en-US" altLang="ja-JP" dirty="0"/>
              <a:t>,~</a:t>
            </a:r>
            <a:r>
              <a:rPr kumimoji="1" lang="ja-JP" altLang="en-US" dirty="0"/>
              <a:t>します</a:t>
            </a:r>
            <a:r>
              <a:rPr kumimoji="1" lang="en-US" altLang="ja-JP" dirty="0"/>
              <a:t>.</a:t>
            </a:r>
          </a:p>
          <a:p>
            <a:r>
              <a:rPr kumimoji="1" lang="en-US" altLang="ja-JP" dirty="0"/>
              <a:t>k-MIS</a:t>
            </a:r>
            <a:r>
              <a:rPr kumimoji="1" lang="ja-JP" altLang="en-US" dirty="0"/>
              <a:t>検証問題とは</a:t>
            </a:r>
            <a:r>
              <a:rPr kumimoji="1" lang="en-US" altLang="ja-JP" dirty="0"/>
              <a:t>~</a:t>
            </a:r>
            <a:r>
              <a:rPr kumimoji="1" lang="ja-JP" altLang="en-US" dirty="0"/>
              <a:t>です</a:t>
            </a:r>
            <a:r>
              <a:rPr kumimoji="1" lang="en-US" altLang="ja-JP" dirty="0"/>
              <a:t>.</a:t>
            </a:r>
          </a:p>
          <a:p>
            <a:r>
              <a:rPr kumimoji="1" lang="en-US" altLang="ja-JP" dirty="0"/>
              <a:t>~</a:t>
            </a:r>
            <a:r>
              <a:rPr kumimoji="1" lang="ja-JP" altLang="en-US" dirty="0"/>
              <a:t>は、</a:t>
            </a:r>
            <a:r>
              <a:rPr kumimoji="1" lang="en-US" altLang="ja-JP" dirty="0"/>
              <a:t>1.~,2,~</a:t>
            </a:r>
            <a:r>
              <a:rPr kumimoji="1" lang="ja-JP" altLang="en-US" dirty="0"/>
              <a:t>というフェーズを繰り返します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k-MIS</a:t>
            </a:r>
            <a:r>
              <a:rPr kumimoji="1" lang="ja-JP" altLang="en-US" dirty="0"/>
              <a:t>検証問題に対応するので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r>
              <a:rPr kumimoji="1" lang="en-US" altLang="ja-JP" dirty="0"/>
              <a:t>4</a:t>
            </a:r>
            <a:r>
              <a:rPr kumimoji="1" lang="ja-JP" altLang="en-US" dirty="0"/>
              <a:t>分</a:t>
            </a:r>
            <a:r>
              <a:rPr kumimoji="1" lang="en-US" altLang="ja-JP" dirty="0"/>
              <a:t>44</a:t>
            </a:r>
            <a:r>
              <a:rPr kumimoji="1" lang="ja-JP" altLang="en-US" dirty="0"/>
              <a:t>秒</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に対して</a:t>
            </a:r>
            <a:r>
              <a:rPr kumimoji="1" lang="en-US" altLang="ja-JP" dirty="0"/>
              <a:t>4</a:t>
            </a:r>
            <a:r>
              <a:rPr kumimoji="1" lang="ja-JP" altLang="en-US" dirty="0"/>
              <a:t>つの結果が成立することを示しました</a:t>
            </a:r>
            <a:r>
              <a:rPr kumimoji="1" lang="en-US" altLang="ja-JP" dirty="0"/>
              <a:t>.</a:t>
            </a:r>
          </a:p>
          <a:p>
            <a:r>
              <a:rPr kumimoji="1" lang="en-US" altLang="ja-JP" dirty="0"/>
              <a:t>1</a:t>
            </a:r>
            <a:r>
              <a:rPr kumimoji="1" lang="ja-JP" altLang="en-US" dirty="0"/>
              <a:t>つ目は</a:t>
            </a:r>
            <a:r>
              <a:rPr kumimoji="1" lang="en-US" altLang="ja-JP" dirty="0"/>
              <a:t>,</a:t>
            </a:r>
            <a:r>
              <a:rPr kumimoji="1" lang="ja-JP" altLang="en-US" dirty="0"/>
              <a:t>既存のアイデアを</a:t>
            </a:r>
            <a:r>
              <a:rPr kumimoji="1" lang="en-US" altLang="ja-JP" dirty="0"/>
              <a:t>CONGEST</a:t>
            </a:r>
            <a:r>
              <a:rPr kumimoji="1" lang="ja-JP" altLang="en-US" dirty="0"/>
              <a:t>モデルに適用するように書き換えただけのものですが</a:t>
            </a:r>
            <a:r>
              <a:rPr kumimoji="1" lang="en-US" altLang="ja-JP" dirty="0"/>
              <a:t>,1-MIS</a:t>
            </a:r>
            <a:r>
              <a:rPr kumimoji="1" lang="ja-JP" altLang="en-US" dirty="0"/>
              <a:t>を</a:t>
            </a:r>
            <a:r>
              <a:rPr kumimoji="1" lang="en-US" altLang="ja-JP" dirty="0"/>
              <a:t>1</a:t>
            </a:r>
            <a:r>
              <a:rPr kumimoji="1" lang="ja-JP" altLang="en-US" dirty="0"/>
              <a:t>ラウンドで解くアルゴリズムを示しました</a:t>
            </a:r>
            <a:r>
              <a:rPr kumimoji="1" lang="en-US" altLang="ja-JP" dirty="0"/>
              <a:t>.</a:t>
            </a:r>
          </a:p>
          <a:p>
            <a:r>
              <a:rPr kumimoji="1" lang="en-US" altLang="ja-JP" dirty="0"/>
              <a:t>n</a:t>
            </a:r>
            <a:r>
              <a:rPr kumimoji="1" lang="ja-JP" altLang="en-US" dirty="0"/>
              <a:t>つ目は</a:t>
            </a:r>
            <a:r>
              <a:rPr kumimoji="1" lang="en-US" altLang="ja-JP" dirty="0"/>
              <a:t>2-MIS</a:t>
            </a:r>
            <a:r>
              <a:rPr kumimoji="1" lang="ja-JP" altLang="en-US" dirty="0"/>
              <a:t>検証問題にはおめがちるだ</a:t>
            </a:r>
            <a:r>
              <a:rPr kumimoji="1" lang="en-US" altLang="ja-JP" dirty="0"/>
              <a:t>(</a:t>
            </a:r>
            <a:r>
              <a:rPr kumimoji="1" lang="ja-JP" altLang="en-US" dirty="0"/>
              <a:t>るーとえぬ</a:t>
            </a:r>
            <a:r>
              <a:rPr kumimoji="1" lang="en-US" altLang="ja-JP" dirty="0"/>
              <a:t>)</a:t>
            </a:r>
            <a:r>
              <a:rPr kumimoji="1" lang="ja-JP" altLang="en-US" dirty="0"/>
              <a:t>ラウンドの下界が存在することを示しました</a:t>
            </a:r>
            <a:r>
              <a:rPr kumimoji="1" lang="en-US" altLang="ja-JP" dirty="0"/>
              <a:t>.</a:t>
            </a:r>
          </a:p>
          <a:p>
            <a:r>
              <a:rPr kumimoji="1" lang="en-US" altLang="ja-JP" dirty="0"/>
              <a:t>2,3,4</a:t>
            </a:r>
            <a:r>
              <a:rPr kumimoji="1" lang="ja-JP" altLang="en-US" dirty="0"/>
              <a:t>つ目の</a:t>
            </a:r>
            <a:r>
              <a:rPr kumimoji="1" lang="en-US" altLang="ja-JP" dirty="0"/>
              <a:t>~.</a:t>
            </a:r>
          </a:p>
          <a:p>
            <a:r>
              <a:rPr kumimoji="1" lang="en-US" altLang="ja-JP" dirty="0"/>
              <a:t>5</a:t>
            </a:r>
            <a:r>
              <a:rPr kumimoji="1" lang="ja-JP" altLang="en-US" dirty="0"/>
              <a:t>分</a:t>
            </a:r>
            <a:r>
              <a:rPr kumimoji="1" lang="en-US" altLang="ja-JP" dirty="0"/>
              <a:t>44</a:t>
            </a:r>
            <a:r>
              <a:rPr kumimoji="1" lang="ja-JP" altLang="en-US" dirty="0"/>
              <a:t>秒</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170728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この枠組みにおける重要な問題として</a:t>
            </a:r>
            <a:r>
              <a:rPr kumimoji="1" lang="en-US" altLang="ja-JP" dirty="0"/>
              <a:t>,</a:t>
            </a:r>
            <a:r>
              <a:rPr kumimoji="1" lang="ja-JP" altLang="en-US" dirty="0"/>
              <a:t>交叉判定問題というものがあります</a:t>
            </a:r>
            <a:r>
              <a:rPr kumimoji="1" lang="en-US" altLang="ja-JP" dirty="0"/>
              <a:t>.</a:t>
            </a:r>
          </a:p>
          <a:p>
            <a:r>
              <a:rPr kumimoji="1" lang="ja-JP" altLang="en-US" dirty="0"/>
              <a:t>目的はこのように定義される</a:t>
            </a:r>
            <a:r>
              <a:rPr kumimoji="1" lang="en-US" altLang="ja-JP" dirty="0" err="1"/>
              <a:t>DISJxy</a:t>
            </a:r>
            <a:r>
              <a:rPr kumimoji="1" lang="ja-JP" altLang="en-US" dirty="0"/>
              <a:t>という関数を計算することです</a:t>
            </a:r>
            <a:r>
              <a:rPr kumimoji="1" lang="en-US" altLang="ja-JP" dirty="0"/>
              <a:t>.</a:t>
            </a:r>
          </a:p>
          <a:p>
            <a:r>
              <a:rPr kumimoji="1" lang="en-US" altLang="ja-JP" dirty="0" err="1"/>
              <a:t>DISJxy</a:t>
            </a:r>
            <a:r>
              <a:rPr kumimoji="1" lang="ja-JP" altLang="en-US" dirty="0"/>
              <a:t>は</a:t>
            </a:r>
            <a:r>
              <a:rPr kumimoji="1" lang="en-US" altLang="ja-JP" dirty="0"/>
              <a:t>xi</a:t>
            </a:r>
            <a:r>
              <a:rPr kumimoji="1" lang="ja-JP" altLang="en-US" dirty="0"/>
              <a:t>と</a:t>
            </a:r>
            <a:r>
              <a:rPr kumimoji="1" lang="en-US" altLang="ja-JP" dirty="0" err="1"/>
              <a:t>yi</a:t>
            </a:r>
            <a:r>
              <a:rPr kumimoji="1" lang="ja-JP" altLang="en-US" dirty="0"/>
              <a:t>がともに</a:t>
            </a:r>
            <a:r>
              <a:rPr kumimoji="1" lang="en-US" altLang="ja-JP" dirty="0"/>
              <a:t>1</a:t>
            </a:r>
            <a:r>
              <a:rPr kumimoji="1" lang="ja-JP" altLang="en-US" dirty="0"/>
              <a:t>となっている</a:t>
            </a:r>
            <a:r>
              <a:rPr kumimoji="1" lang="en-US" altLang="ja-JP" dirty="0" err="1"/>
              <a:t>i</a:t>
            </a:r>
            <a:r>
              <a:rPr kumimoji="1" lang="ja-JP" altLang="en-US" dirty="0"/>
              <a:t>が存在するならば</a:t>
            </a:r>
            <a:r>
              <a:rPr kumimoji="1" lang="en-US" altLang="ja-JP" dirty="0"/>
              <a:t>1</a:t>
            </a:r>
            <a:r>
              <a:rPr kumimoji="1" lang="ja-JP" altLang="en-US" dirty="0"/>
              <a:t>を返し</a:t>
            </a:r>
            <a:r>
              <a:rPr kumimoji="1" lang="en-US" altLang="ja-JP" dirty="0"/>
              <a:t>,</a:t>
            </a:r>
            <a:r>
              <a:rPr kumimoji="1" lang="ja-JP" altLang="en-US" dirty="0"/>
              <a:t>そうでないならば</a:t>
            </a:r>
            <a:r>
              <a:rPr kumimoji="1" lang="en-US" altLang="ja-JP" dirty="0"/>
              <a:t>0</a:t>
            </a:r>
            <a:r>
              <a:rPr kumimoji="1" lang="ja-JP" altLang="en-US" dirty="0"/>
              <a:t>を返します</a:t>
            </a:r>
            <a:r>
              <a:rPr kumimoji="1" lang="en-US" altLang="ja-JP" dirty="0"/>
              <a:t>.</a:t>
            </a:r>
          </a:p>
          <a:p>
            <a:r>
              <a:rPr kumimoji="1" lang="en-US" altLang="ja-JP" dirty="0"/>
              <a:t>m</a:t>
            </a:r>
            <a:r>
              <a:rPr kumimoji="1" lang="ja-JP" altLang="en-US" dirty="0"/>
              <a:t>ビット交換すれば交叉判定問題が解けるのは自明ですが</a:t>
            </a:r>
            <a:r>
              <a:rPr kumimoji="1" lang="en-US" altLang="ja-JP" dirty="0"/>
              <a:t>,</a:t>
            </a:r>
          </a:p>
          <a:p>
            <a:r>
              <a:rPr kumimoji="1" lang="ja-JP" altLang="en-US" dirty="0"/>
              <a:t>逆に交叉判定問題を解くためにはおめが</a:t>
            </a:r>
            <a:r>
              <a:rPr kumimoji="1" lang="en-US" altLang="ja-JP" dirty="0"/>
              <a:t>(m)</a:t>
            </a:r>
            <a:r>
              <a:rPr kumimoji="1" lang="ja-JP" altLang="en-US" dirty="0"/>
              <a:t>ビット交換する必要があることが知られています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71099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この事実を用いて数多くの問題の下界が証明されています</a:t>
            </a:r>
            <a:r>
              <a:rPr kumimoji="1" lang="en-US" altLang="ja-JP" dirty="0"/>
              <a:t>.</a:t>
            </a:r>
          </a:p>
          <a:p>
            <a:r>
              <a:rPr kumimoji="1" lang="en-US" altLang="ja-JP" dirty="0"/>
              <a:t>~.</a:t>
            </a:r>
          </a:p>
          <a:p>
            <a:r>
              <a:rPr kumimoji="1" lang="en-US" altLang="ja-JP" dirty="0"/>
              <a:t>7</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下界グラフの構成による帰着の流れは次の通りです</a:t>
            </a:r>
            <a:r>
              <a:rPr kumimoji="1" lang="en-US" altLang="ja-JP" dirty="0"/>
              <a:t>.</a:t>
            </a:r>
          </a:p>
          <a:p>
            <a:r>
              <a:rPr kumimoji="1" lang="en-US" altLang="ja-JP" dirty="0"/>
              <a:t>m</a:t>
            </a:r>
            <a:r>
              <a:rPr kumimoji="1" lang="ja-JP" altLang="en-US" dirty="0"/>
              <a:t>ビットの入力文字列</a:t>
            </a:r>
            <a:r>
              <a:rPr kumimoji="1" lang="en-US" altLang="ja-JP" dirty="0" err="1"/>
              <a:t>x,y</a:t>
            </a:r>
            <a:r>
              <a:rPr kumimoji="1" lang="ja-JP" altLang="en-US" dirty="0"/>
              <a:t>に対して下界グラフ</a:t>
            </a:r>
            <a:r>
              <a:rPr kumimoji="1" lang="en-US" altLang="ja-JP" dirty="0"/>
              <a:t>G</a:t>
            </a:r>
            <a:r>
              <a:rPr kumimoji="1" lang="ja-JP" altLang="en-US" dirty="0"/>
              <a:t>は次のように構成します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344088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例えばこのようなグラフが下界グラフになります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306265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b="0" dirty="0"/>
                  <a:t>頂点</a:t>
                </a:r>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されます</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頂点</a:t>
                </a:r>
                <a:r>
                  <a:rPr kumimoji="1" lang="en-US" altLang="ja-JP" b="0" i="0">
                    <a:latin typeface="Cambria Math" panose="02040503050406030204" pitchFamily="18" charset="0"/>
                  </a:rPr>
                  <a:t>𝑉</a:t>
                </a:r>
                <a:r>
                  <a:rPr kumimoji="1" lang="ja-JP" altLang="en-US" dirty="0"/>
                  <a:t>は互いに疎な頂点集合</a:t>
                </a:r>
                <a:r>
                  <a:rPr kumimoji="1" lang="en-US" altLang="ja-JP" b="0" i="0">
                    <a:latin typeface="Cambria Math" panose="02040503050406030204" pitchFamily="18" charset="0"/>
                  </a:rPr>
                  <a:t>𝑉_𝐴,𝑉_𝐵</a:t>
                </a:r>
                <a:r>
                  <a:rPr kumimoji="1" lang="ja-JP" altLang="en-US" dirty="0"/>
                  <a:t>に分割</a:t>
                </a:r>
                <a:r>
                  <a:rPr lang="ja-JP" altLang="en-US" dirty="0"/>
                  <a:t>されます</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620080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にのみ依存します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19</a:t>
            </a:fld>
            <a:endParaRPr kumimoji="1" lang="ja-JP" altLang="en-US"/>
          </a:p>
        </p:txBody>
      </p:sp>
    </p:spTree>
    <p:extLst>
      <p:ext uri="{BB962C8B-B14F-4D97-AF65-F5344CB8AC3E}">
        <p14:creationId xmlns:p14="http://schemas.microsoft.com/office/powerpoint/2010/main" val="240894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lvl="1"/>
                <a:r>
                  <a:rPr lang="ja-JP" altLang="en-US" dirty="0"/>
                  <a:t>つまり</a:t>
                </a:r>
                <a:r>
                  <a:rPr lang="en-US" altLang="ja-JP" dirty="0"/>
                  <a:t>,</a:t>
                </a:r>
                <a:r>
                  <a:rPr lang="ja-JP" altLang="en-US" dirty="0"/>
                  <a:t>例えば</a:t>
                </a:r>
                <a:r>
                  <a:rPr lang="en-US" altLang="ja-JP" dirty="0"/>
                  <a:t>x5=1</a:t>
                </a:r>
                <a:r>
                  <a:rPr lang="ja-JP" altLang="en-US" dirty="0"/>
                  <a:t>ならばここに辺を追加</a:t>
                </a:r>
                <a:r>
                  <a:rPr lang="en-US" altLang="ja-JP" dirty="0"/>
                  <a:t>,y3=1</a:t>
                </a:r>
                <a:r>
                  <a:rPr lang="ja-JP" altLang="en-US" dirty="0"/>
                  <a:t>ならばここに辺と頂点を追加というように</a:t>
                </a:r>
                <a:r>
                  <a:rPr lang="en-US" altLang="ja-JP" dirty="0"/>
                  <a:t>,GA</a:t>
                </a:r>
                <a:r>
                  <a:rPr lang="ja-JP" altLang="en-US" dirty="0"/>
                  <a:t>と</a:t>
                </a:r>
                <a:r>
                  <a:rPr lang="en-US" altLang="ja-JP" dirty="0"/>
                  <a:t>GB</a:t>
                </a:r>
                <a:r>
                  <a:rPr lang="ja-JP" altLang="en-US" dirty="0"/>
                  <a:t>はそれぞれ</a:t>
                </a:r>
                <a:r>
                  <a:rPr lang="en-US" altLang="ja-JP" dirty="0" err="1"/>
                  <a:t>x,y</a:t>
                </a:r>
                <a:r>
                  <a:rPr lang="ja-JP" altLang="en-US" dirty="0"/>
                  <a:t>の入力によって変わる構造を持ちます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20</a:t>
            </a:fld>
            <a:endParaRPr kumimoji="1" lang="ja-JP" altLang="en-US"/>
          </a:p>
        </p:txBody>
      </p:sp>
    </p:spTree>
    <p:extLst>
      <p:ext uri="{BB962C8B-B14F-4D97-AF65-F5344CB8AC3E}">
        <p14:creationId xmlns:p14="http://schemas.microsoft.com/office/powerpoint/2010/main" val="2022930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483078" lvl="1" defTabSz="966155">
                  <a:defRPr/>
                </a:pPr>
                <a:r>
                  <a:rPr lang="ja-JP" altLang="en-US" dirty="0"/>
                  <a:t>その構造は入力文字列</a:t>
                </a:r>
                <a:r>
                  <a:rPr lang="en-US" altLang="ja-JP" dirty="0" err="1"/>
                  <a:t>x,y</a:t>
                </a:r>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r>
                  <a:rPr lang="en-US" altLang="ja-JP" dirty="0"/>
                  <a:t>,</a:t>
                </a:r>
                <a:r>
                  <a:rPr lang="ja-JP" altLang="en-US" dirty="0"/>
                  <a:t>下界を考えたい問題に関する特性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を持つように構成します</a:t>
                </a:r>
                <a:br>
                  <a:rPr lang="en-US" altLang="ja-JP" dirty="0"/>
                </a:br>
                <a:r>
                  <a:rPr lang="en-US" altLang="ja-JP" dirty="0"/>
                  <a:t>(</a:t>
                </a:r>
                <a:r>
                  <a:rPr lang="ja-JP" altLang="en-US" dirty="0"/>
                  <a:t>例えば</a:t>
                </a:r>
                <a:r>
                  <a:rPr lang="en-US" altLang="ja-JP" dirty="0"/>
                  <a:t>3-MIS</a:t>
                </a:r>
                <a:r>
                  <a:rPr lang="ja-JP" altLang="en-US" dirty="0"/>
                  <a:t>検証問題の下界を考えるのであれば特性</a:t>
                </a:r>
                <a:r>
                  <a:rPr lang="en-US" altLang="ja-JP" dirty="0"/>
                  <a:t>P</a:t>
                </a:r>
                <a:r>
                  <a:rPr lang="ja-JP" altLang="en-US" dirty="0"/>
                  <a:t>は「グラフ中に与えられている独立点集合が</a:t>
                </a:r>
                <a:r>
                  <a:rPr lang="en-US" altLang="ja-JP" dirty="0"/>
                  <a:t>3-MIS</a:t>
                </a:r>
                <a:r>
                  <a:rPr lang="ja-JP" altLang="en-US" dirty="0"/>
                  <a:t>でない」となります</a:t>
                </a:r>
                <a:r>
                  <a:rPr lang="en-US" altLang="ja-JP" dirty="0"/>
                  <a:t>)</a:t>
                </a:r>
              </a:p>
            </p:txBody>
          </p:sp>
        </mc:Choice>
        <mc:Fallback xmlns="">
          <p:sp>
            <p:nvSpPr>
              <p:cNvPr id="3" name="ノート プレースホルダー 2"/>
              <p:cNvSpPr>
                <a:spLocks noGrp="1"/>
              </p:cNvSpPr>
              <p:nvPr>
                <p:ph type="body" idx="1"/>
              </p:nvPr>
            </p:nvSpPr>
            <p:spPr/>
            <p:txBody>
              <a:bodyPr/>
              <a:lstStyle/>
              <a:p>
                <a:pPr lvl="1"/>
                <a:r>
                  <a:rPr lang="en-US" altLang="ja-JP" i="0">
                    <a:latin typeface="Cambria Math" panose="02040503050406030204" pitchFamily="18" charset="0"/>
                  </a:rPr>
                  <a:t>𝑉_𝐴</a:t>
                </a:r>
                <a:r>
                  <a:rPr kumimoji="1" lang="ja-JP" altLang="en-US" dirty="0"/>
                  <a:t>により誘導される部分グラフ</a:t>
                </a:r>
                <a:r>
                  <a:rPr lang="en-US" altLang="ja-JP" i="0" dirty="0">
                    <a:latin typeface="Cambria Math" panose="02040503050406030204" pitchFamily="18" charset="0"/>
                  </a:rPr>
                  <a:t>𝐺_𝐴</a:t>
                </a:r>
                <a:r>
                  <a:rPr kumimoji="1" lang="ja-JP" altLang="en-US" dirty="0"/>
                  <a:t>は</a:t>
                </a:r>
                <a:r>
                  <a:rPr kumimoji="1" lang="en-US" altLang="ja-JP" b="0" i="0" dirty="0">
                    <a:latin typeface="Cambria Math" panose="02040503050406030204" pitchFamily="18" charset="0"/>
                  </a:rPr>
                  <a:t>𝑥</a:t>
                </a:r>
                <a:r>
                  <a:rPr kumimoji="1" lang="ja-JP" altLang="en-US" dirty="0"/>
                  <a:t>にのみ依存し</a:t>
                </a:r>
                <a:r>
                  <a:rPr kumimoji="1" lang="en-US" altLang="ja-JP" dirty="0"/>
                  <a:t>,</a:t>
                </a:r>
                <a:r>
                  <a:rPr lang="en-US" altLang="ja-JP" dirty="0"/>
                  <a:t> </a:t>
                </a:r>
                <a:br>
                  <a:rPr lang="en-US" altLang="ja-JP" dirty="0"/>
                </a:b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により誘導される部分グラフ</a:t>
                </a:r>
                <a:r>
                  <a:rPr lang="en-US" altLang="ja-JP" i="0" dirty="0">
                    <a:latin typeface="Cambria Math" panose="02040503050406030204" pitchFamily="18" charset="0"/>
                  </a:rPr>
                  <a:t>𝐺_</a:t>
                </a:r>
                <a:r>
                  <a:rPr lang="en-US" altLang="ja-JP" b="0" i="0" dirty="0">
                    <a:latin typeface="Cambria Math" panose="02040503050406030204" pitchFamily="18" charset="0"/>
                  </a:rPr>
                  <a:t>𝐵</a:t>
                </a:r>
                <a:r>
                  <a:rPr lang="ja-JP" altLang="en-US" dirty="0"/>
                  <a:t>は</a:t>
                </a:r>
                <a:r>
                  <a:rPr lang="en-US" altLang="ja-JP" b="0" i="0">
                    <a:latin typeface="Cambria Math" panose="02040503050406030204" pitchFamily="18" charset="0"/>
                  </a:rPr>
                  <a:t>𝑦</a:t>
                </a:r>
                <a:r>
                  <a:rPr lang="ja-JP" altLang="en-US" dirty="0"/>
                  <a:t>にのみ依存します</a:t>
                </a:r>
                <a:r>
                  <a:rPr lang="en-US" altLang="ja-JP" dirty="0"/>
                  <a:t>.</a:t>
                </a:r>
              </a:p>
              <a:p>
                <a:pPr lvl="1"/>
                <a:endParaRPr lang="en-US" altLang="ja-JP" dirty="0"/>
              </a:p>
              <a:p>
                <a:pPr lvl="1"/>
                <a:r>
                  <a:rPr lang="ja-JP" altLang="en-US" dirty="0"/>
                  <a:t>あとで</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21</a:t>
            </a:fld>
            <a:endParaRPr kumimoji="1" lang="ja-JP" altLang="en-US"/>
          </a:p>
        </p:txBody>
      </p:sp>
    </p:spTree>
    <p:extLst>
      <p:ext uri="{BB962C8B-B14F-4D97-AF65-F5344CB8AC3E}">
        <p14:creationId xmlns:p14="http://schemas.microsoft.com/office/powerpoint/2010/main" val="2480456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に依存しないようにします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rPr>
                  <a:t>𝐺_𝐴</a:t>
                </a:r>
                <a:r>
                  <a:rPr lang="ja-JP" altLang="en-US" dirty="0"/>
                  <a:t>と</a:t>
                </a:r>
                <a:r>
                  <a:rPr lang="en-US" altLang="ja-JP" i="0" dirty="0">
                    <a:latin typeface="Cambria Math" panose="02040503050406030204" pitchFamily="18" charset="0"/>
                  </a:rPr>
                  <a:t>𝐺_𝐵</a:t>
                </a:r>
                <a:r>
                  <a:rPr lang="ja-JP" altLang="en-US" dirty="0"/>
                  <a:t>の間のカット辺の集合</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は入力文字列</a:t>
                </a:r>
                <a:r>
                  <a:rPr lang="en-US" altLang="ja-JP" i="0">
                    <a:latin typeface="Cambria Math" panose="02040503050406030204" pitchFamily="18" charset="0"/>
                  </a:rPr>
                  <a:t>𝑥,𝑦</a:t>
                </a:r>
                <a:r>
                  <a:rPr lang="ja-JP" altLang="en-US" dirty="0"/>
                  <a:t>に依存しないようにします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22</a:t>
            </a:fld>
            <a:endParaRPr kumimoji="1" lang="ja-JP" altLang="en-US"/>
          </a:p>
        </p:txBody>
      </p:sp>
    </p:spTree>
    <p:extLst>
      <p:ext uri="{BB962C8B-B14F-4D97-AF65-F5344CB8AC3E}">
        <p14:creationId xmlns:p14="http://schemas.microsoft.com/office/powerpoint/2010/main" val="61358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アリスとボブは構成した下界グラフ上で特性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の実行をシミュレートします</a:t>
                </a:r>
                <a:endParaRPr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アリスとボブは構成した下界グラフ上で特性</a:t>
                </a:r>
                <a:r>
                  <a:rPr lang="en-US" altLang="ja-JP" b="0" i="0">
                    <a:latin typeface="Cambria Math" panose="02040503050406030204" pitchFamily="18" charset="0"/>
                  </a:rPr>
                  <a:t>𝑃</a:t>
                </a:r>
                <a:r>
                  <a:rPr lang="ja-JP" altLang="en-US" dirty="0"/>
                  <a:t>を判定する</a:t>
                </a:r>
                <a:r>
                  <a:rPr lang="en-US" altLang="ja-JP" b="0" i="0">
                    <a:latin typeface="Cambria Math" panose="02040503050406030204" pitchFamily="18" charset="0"/>
                  </a:rPr>
                  <a:t>𝐶𝑂𝑁𝐺𝐸𝑆𝑇</a:t>
                </a:r>
                <a:r>
                  <a:rPr lang="ja-JP" altLang="en-US" dirty="0"/>
                  <a:t>アルゴリズム</a:t>
                </a:r>
                <a:r>
                  <a:rPr lang="ja-JP" altLang="en-US" i="0" dirty="0">
                    <a:latin typeface="Cambria Math" panose="02040503050406030204" pitchFamily="18" charset="0"/>
                  </a:rPr>
                  <a:t>𝒜</a:t>
                </a:r>
                <a:r>
                  <a:rPr lang="ja-JP" altLang="en-US" dirty="0"/>
                  <a:t>の実行をシミュレートします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23</a:t>
            </a:fld>
            <a:endParaRPr kumimoji="1" lang="ja-JP" altLang="en-US"/>
          </a:p>
        </p:txBody>
      </p:sp>
    </p:spTree>
    <p:extLst>
      <p:ext uri="{BB962C8B-B14F-4D97-AF65-F5344CB8AC3E}">
        <p14:creationId xmlns:p14="http://schemas.microsoft.com/office/powerpoint/2010/main" val="3309157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中の頂点のシミュレートを担当し</a:t>
                </a:r>
                <a:r>
                  <a:rPr lang="en-US" altLang="ja-JP" dirty="0"/>
                  <a:t>,</a:t>
                </a: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中の頂点のシミュレートを担当します</a:t>
                </a:r>
                <a:r>
                  <a:rPr lang="en-US" altLang="ja-JP" dirty="0"/>
                  <a:t>.</a:t>
                </a:r>
              </a:p>
            </p:txBody>
          </p:sp>
        </mc:Choice>
        <mc:Fallback xmlns="">
          <p:sp>
            <p:nvSpPr>
              <p:cNvPr id="3" name="ノート プレースホルダー 2"/>
              <p:cNvSpPr>
                <a:spLocks noGrp="1"/>
              </p:cNvSpPr>
              <p:nvPr>
                <p:ph type="body" idx="1"/>
              </p:nvPr>
            </p:nvSpPr>
            <p:spPr/>
            <p:txBody>
              <a:bodyPr/>
              <a:lstStyle/>
              <a:p>
                <a:r>
                  <a:rPr lang="ja-JP" altLang="en-US" dirty="0"/>
                  <a:t>アリスは</a:t>
                </a:r>
                <a:r>
                  <a:rPr lang="en-US" altLang="ja-JP" b="0" i="0">
                    <a:latin typeface="Cambria Math" panose="02040503050406030204" pitchFamily="18" charset="0"/>
                  </a:rPr>
                  <a:t>𝑉_𝐴</a:t>
                </a:r>
                <a:r>
                  <a:rPr lang="ja-JP" altLang="en-US" dirty="0"/>
                  <a:t>中の頂点のシミュレートを担当し</a:t>
                </a:r>
                <a:r>
                  <a:rPr lang="en-US" altLang="ja-JP" dirty="0"/>
                  <a:t>,</a:t>
                </a:r>
                <a:r>
                  <a:rPr lang="ja-JP" altLang="en-US" dirty="0"/>
                  <a:t>ボブは</a:t>
                </a:r>
                <a:r>
                  <a:rPr lang="en-US" altLang="ja-JP" i="0">
                    <a:latin typeface="Cambria Math" panose="02040503050406030204" pitchFamily="18" charset="0"/>
                  </a:rPr>
                  <a:t>𝑉_</a:t>
                </a:r>
                <a:r>
                  <a:rPr lang="en-US" altLang="ja-JP" b="0" i="0">
                    <a:latin typeface="Cambria Math" panose="02040503050406030204" pitchFamily="18" charset="0"/>
                  </a:rPr>
                  <a:t>𝐵</a:t>
                </a:r>
                <a:r>
                  <a:rPr lang="ja-JP" altLang="en-US" dirty="0"/>
                  <a:t>中の頂点のシミュレートを担当します</a:t>
                </a:r>
                <a:r>
                  <a:rPr lang="en-US" altLang="ja-JP" dirty="0"/>
                  <a:t>.</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24</a:t>
            </a:fld>
            <a:endParaRPr kumimoji="1" lang="ja-JP" altLang="en-US"/>
          </a:p>
        </p:txBody>
      </p:sp>
    </p:spTree>
    <p:extLst>
      <p:ext uri="{BB962C8B-B14F-4D97-AF65-F5344CB8AC3E}">
        <p14:creationId xmlns:p14="http://schemas.microsoft.com/office/powerpoint/2010/main" val="154293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中の辺で送信されるメッセージはアリスがボブと通信することなく計算でき</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中の辺で送信されるメッセージはボブがアリスと通信することなく計算できる</a:t>
                </a:r>
                <a:endParaRPr lang="en-US" altLang="ja-JP" dirty="0"/>
              </a:p>
              <a:p>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i="0">
                    <a:latin typeface="Cambria Math" panose="02040503050406030204" pitchFamily="18" charset="0"/>
                  </a:rPr>
                  <a:t>𝐺_𝐴</a:t>
                </a:r>
                <a:r>
                  <a:rPr lang="ja-JP" altLang="en-US" dirty="0"/>
                  <a:t>中の辺で送信されるメッセージはアリスがボブと通信することなく計算でき</a:t>
                </a:r>
                <a:r>
                  <a:rPr lang="en-US" altLang="ja-JP" dirty="0"/>
                  <a:t>,</a:t>
                </a:r>
                <a:br>
                  <a:rPr lang="en-US" altLang="ja-JP" dirty="0"/>
                </a:br>
                <a:r>
                  <a:rPr lang="en-US" altLang="ja-JP" i="0">
                    <a:latin typeface="Cambria Math" panose="02040503050406030204" pitchFamily="18" charset="0"/>
                  </a:rPr>
                  <a:t>𝐺_𝐵</a:t>
                </a:r>
                <a:r>
                  <a:rPr lang="ja-JP" altLang="en-US" dirty="0"/>
                  <a:t>中の辺で送信されるメッセージはボブがアリスと通信することなく計算できる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25</a:t>
            </a:fld>
            <a:endParaRPr kumimoji="1" lang="ja-JP" altLang="en-US"/>
          </a:p>
        </p:txBody>
      </p:sp>
    </p:spTree>
    <p:extLst>
      <p:ext uri="{BB962C8B-B14F-4D97-AF65-F5344CB8AC3E}">
        <p14:creationId xmlns:p14="http://schemas.microsoft.com/office/powerpoint/2010/main" val="2151003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を通じて送信されるメッセージを互いに受信できればグラフ全体に対してアルゴリズムを手分けしてシミュレートできます</a:t>
                </a:r>
                <a:r>
                  <a:rPr lang="en-US" altLang="ja-JP" dirty="0"/>
                  <a:t>.</a:t>
                </a:r>
              </a:p>
              <a:p>
                <a:endParaRPr kumimoji="1" lang="en-US" altLang="ja-JP" dirty="0"/>
              </a:p>
            </p:txBody>
          </p:sp>
        </mc:Choice>
        <mc:Fallback xmlns="">
          <p:sp>
            <p:nvSpPr>
              <p:cNvPr id="3" name="ノート プレースホルダー 2"/>
              <p:cNvSpPr>
                <a:spLocks noGrp="1"/>
              </p:cNvSpPr>
              <p:nvPr>
                <p:ph type="body" idx="1"/>
              </p:nvPr>
            </p:nvSpPr>
            <p:spPr/>
            <p:txBody>
              <a:bodyPr/>
              <a:lstStyle/>
              <a:p>
                <a:r>
                  <a:rPr lang="ja-JP" altLang="en-US" dirty="0"/>
                  <a:t>つまり</a:t>
                </a:r>
                <a:r>
                  <a:rPr lang="en-US" altLang="ja-JP" dirty="0"/>
                  <a:t>,</a:t>
                </a:r>
                <a:r>
                  <a:rPr lang="ja-JP" altLang="en-US" dirty="0"/>
                  <a:t>カット辺</a:t>
                </a:r>
                <a:r>
                  <a:rPr lang="en-US" altLang="ja-JP" i="0">
                    <a:latin typeface="Cambria Math" panose="02040503050406030204" pitchFamily="18" charset="0"/>
                  </a:rPr>
                  <a:t>"Cut</a:t>
                </a:r>
                <a:r>
                  <a:rPr lang="ja-JP" altLang="en-US" i="0">
                    <a:latin typeface="Cambria Math" panose="02040503050406030204" pitchFamily="18" charset="0"/>
                  </a:rPr>
                  <a:t>"</a:t>
                </a:r>
                <a:r>
                  <a:rPr lang="ja-JP" altLang="en-US" dirty="0"/>
                  <a:t>を通じて送信されるメッセージを互いに受信できればグラフ全体に対してアルゴリズムを手分けしてシミュレートできる</a:t>
                </a:r>
                <a:endParaRPr lang="en-US" altLang="ja-JP" dirty="0"/>
              </a:p>
              <a:p>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26</a:t>
            </a:fld>
            <a:endParaRPr kumimoji="1" lang="ja-JP" altLang="en-US"/>
          </a:p>
        </p:txBody>
      </p:sp>
    </p:spTree>
    <p:extLst>
      <p:ext uri="{BB962C8B-B14F-4D97-AF65-F5344CB8AC3E}">
        <p14:creationId xmlns:p14="http://schemas.microsoft.com/office/powerpoint/2010/main" val="946368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en-US" altLang="ja-JP" dirty="0"/>
                  <a:t>~</a:t>
                </a:r>
                <a:r>
                  <a:rPr kumimoji="1" lang="ja-JP" altLang="en-US" dirty="0"/>
                  <a:t>判定ができ</a:t>
                </a:r>
                <a:r>
                  <a:rPr kumimoji="1" lang="en-US" altLang="ja-JP" dirty="0"/>
                  <a:t>,~</a:t>
                </a:r>
                <a:r>
                  <a:rPr kumimoji="1" lang="ja-JP" altLang="en-US" dirty="0"/>
                  <a:t>を解くことができます</a:t>
                </a:r>
                <a:r>
                  <a:rPr kumimoji="1" lang="en-US" altLang="ja-JP" dirty="0"/>
                  <a:t>.</a:t>
                </a:r>
                <a:r>
                  <a:rPr kumimoji="1" lang="ja-JP" altLang="en-US" dirty="0"/>
                  <a:t>これはアルゴリズム</a:t>
                </a:r>
                <a:r>
                  <a:rPr kumimoji="1" lang="en-US" altLang="ja-JP" dirty="0"/>
                  <a:t>A</a:t>
                </a:r>
                <a:r>
                  <a:rPr kumimoji="1" lang="ja-JP" altLang="en-US" dirty="0"/>
                  <a:t>が</a:t>
                </a: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を持つ」と判定すればすなわち</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ea typeface="Cambria Math" panose="02040503050406030204" pitchFamily="18" charset="0"/>
                          </a:rPr>
                          <m:t>𝑛</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となるように下界グラフを構成しているためです</a:t>
                </a:r>
                <a:r>
                  <a:rPr lang="en-US" altLang="ja-JP" dirty="0"/>
                  <a:t>.</a:t>
                </a:r>
                <a:endParaRPr kumimoji="1" lang="en-US" altLang="ja-JP" dirty="0"/>
              </a:p>
              <a:p>
                <a:pPr defTabSz="966155">
                  <a:defRPr/>
                </a:pPr>
                <a:r>
                  <a:rPr kumimoji="1" lang="en-US" altLang="ja-JP" dirty="0"/>
                  <a:t>~</a:t>
                </a:r>
                <a:r>
                  <a:rPr kumimoji="1" lang="ja-JP" altLang="en-US" dirty="0"/>
                  <a:t>必要とすると</a:t>
                </a:r>
                <a:r>
                  <a:rPr kumimoji="1" lang="en-US" altLang="ja-JP" dirty="0"/>
                  <a:t>,</a:t>
                </a:r>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ビットの情報を伝送可能なため</a:t>
                </a:r>
                <a:r>
                  <a:rPr kumimoji="1" lang="en-US" altLang="ja-JP" dirty="0"/>
                  <a:t>~.</a:t>
                </a:r>
              </a:p>
              <a:p>
                <a:pPr defTabSz="966155">
                  <a:defRPr/>
                </a:pPr>
                <a:r>
                  <a:rPr kumimoji="1" lang="ja-JP" altLang="en-US" dirty="0"/>
                  <a:t>先述の通り</a:t>
                </a:r>
                <a:r>
                  <a:rPr kumimoji="1" lang="en-US" altLang="ja-JP" dirty="0"/>
                  <a:t>~,</a:t>
                </a:r>
                <a:r>
                  <a:rPr kumimoji="1" lang="ja-JP" altLang="en-US" dirty="0"/>
                  <a:t>この</a:t>
                </a:r>
                <a:r>
                  <a:rPr kumimoji="1" lang="en-US" altLang="ja-JP" dirty="0"/>
                  <a:t>2</a:t>
                </a:r>
                <a:r>
                  <a:rPr kumimoji="1" lang="ja-JP" altLang="en-US" dirty="0"/>
                  <a:t>つを結びつけるとこのような下界を得ることができます</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27</a:t>
            </a:fld>
            <a:endParaRPr kumimoji="1" lang="ja-JP" altLang="en-US"/>
          </a:p>
        </p:txBody>
      </p:sp>
    </p:spTree>
    <p:extLst>
      <p:ext uri="{BB962C8B-B14F-4D97-AF65-F5344CB8AC3E}">
        <p14:creationId xmlns:p14="http://schemas.microsoft.com/office/powerpoint/2010/main" val="66026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例として</a:t>
                </a:r>
                <a:r>
                  <a:rPr kumimoji="1" lang="en-US" altLang="ja-JP" dirty="0"/>
                  <a:t>3-MIS</a:t>
                </a:r>
                <a:r>
                  <a:rPr kumimoji="1" lang="ja-JP" altLang="en-US" dirty="0"/>
                  <a:t>検証問題に対する下界グラフを紹介します</a:t>
                </a:r>
                <a:r>
                  <a:rPr kumimoji="1" lang="en-US" altLang="ja-JP" dirty="0"/>
                  <a:t>.</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 </a:t>
                </a:r>
                <a:r>
                  <a:rPr kumimoji="1" lang="ja-JP" altLang="en-US" dirty="0"/>
                  <a:t>このアルゴリズムを動かすと</a:t>
                </a:r>
                <a:r>
                  <a:rPr kumimoji="1" lang="en-US" altLang="ja-JP" dirty="0"/>
                  <a:t>,</a:t>
                </a:r>
                <a:r>
                  <a:rPr kumimoji="1" lang="ja-JP" altLang="en-US" dirty="0"/>
                  <a:t>アリスとボブは</a:t>
                </a:r>
                <a:r>
                  <a:rPr kumimoji="1" lang="en-US" altLang="ja-JP" dirty="0"/>
                  <a:t>1</a:t>
                </a:r>
                <a:r>
                  <a:rPr kumimoji="1" lang="ja-JP" altLang="en-US" dirty="0"/>
                  <a:t>ラウンドで多くとも</a:t>
                </a:r>
                <a:r>
                  <a:rPr kumimoji="1" lang="en-US" altLang="ja-JP" dirty="0"/>
                  <a:t>O(|</a:t>
                </a:r>
                <a:r>
                  <a:rPr kumimoji="1" lang="en-US" altLang="ja-JP" dirty="0" err="1"/>
                  <a:t>C|b</a:t>
                </a:r>
                <a:r>
                  <a:rPr kumimoji="1" lang="en-US" altLang="ja-JP" dirty="0"/>
                  <a:t>)</a:t>
                </a:r>
                <a:r>
                  <a:rPr kumimoji="1" lang="ja-JP" altLang="en-US" dirty="0"/>
                  <a:t>ビット通信するので</a:t>
                </a:r>
                <a:r>
                  <a:rPr kumimoji="1" lang="en-US" altLang="ja-JP" dirty="0"/>
                  <a:t>,r</a:t>
                </a:r>
                <a:r>
                  <a:rPr kumimoji="1" lang="ja-JP" altLang="en-US" dirty="0"/>
                  <a:t>ラウンドで多くとも</a:t>
                </a:r>
                <a:r>
                  <a:rPr lang="en-US" altLang="ja-JP" b="0" i="0">
                    <a:latin typeface="Cambria Math" panose="02040503050406030204" pitchFamily="18" charset="0"/>
                  </a:rPr>
                  <a:t>𝑂(𝑟</a:t>
                </a:r>
                <a:r>
                  <a:rPr lang="en-US" altLang="ja-JP" b="0" i="0">
                    <a:latin typeface="Cambria Math" panose="02040503050406030204" pitchFamily="18" charset="0"/>
                    <a:ea typeface="Cambria Math" panose="02040503050406030204" pitchFamily="18" charset="0"/>
                  </a:rPr>
                  <a:t>∙|𝐶|∙𝑏</a:t>
                </a:r>
                <a:r>
                  <a:rPr lang="en-US" altLang="ja-JP" b="0" i="0">
                    <a:latin typeface="Cambria Math" panose="02040503050406030204" pitchFamily="18" charset="0"/>
                  </a:rPr>
                  <a:t>)</a:t>
                </a:r>
                <a:r>
                  <a:rPr lang="ja-JP" altLang="en-US" dirty="0"/>
                  <a:t>ビット通信します</a:t>
                </a:r>
                <a:r>
                  <a:rPr lang="en-US" altLang="ja-JP" dirty="0"/>
                  <a:t>.</a:t>
                </a:r>
              </a:p>
              <a:p>
                <a:r>
                  <a:rPr kumimoji="1" lang="en-US" altLang="ja-JP" dirty="0"/>
                  <a:t>~.</a:t>
                </a:r>
              </a:p>
              <a:p>
                <a:r>
                  <a:rPr kumimoji="1" lang="en-US" altLang="ja-JP" dirty="0"/>
                  <a:t>~.</a:t>
                </a:r>
              </a:p>
              <a:p>
                <a:r>
                  <a:rPr kumimoji="1" lang="en-US" altLang="ja-JP" dirty="0"/>
                  <a:t>~.</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28</a:t>
            </a:fld>
            <a:endParaRPr kumimoji="1" lang="ja-JP" altLang="en-US"/>
          </a:p>
        </p:txBody>
      </p:sp>
    </p:spTree>
    <p:extLst>
      <p:ext uri="{BB962C8B-B14F-4D97-AF65-F5344CB8AC3E}">
        <p14:creationId xmlns:p14="http://schemas.microsoft.com/office/powerpoint/2010/main" val="301169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頂点は頂点集合</a:t>
            </a:r>
            <a:r>
              <a:rPr kumimoji="1" lang="en-US" altLang="ja-JP" dirty="0"/>
              <a:t>A1~C2</a:t>
            </a:r>
            <a:r>
              <a:rPr kumimoji="1" lang="ja-JP" altLang="en-US" dirty="0"/>
              <a:t>と</a:t>
            </a:r>
            <a:r>
              <a:rPr kumimoji="1" lang="en-US" altLang="ja-JP" dirty="0"/>
              <a:t>s</a:t>
            </a:r>
            <a:r>
              <a:rPr kumimoji="1" lang="ja-JP" altLang="en-US" dirty="0"/>
              <a:t>で構成されアリス側の頂点を</a:t>
            </a:r>
            <a:r>
              <a:rPr kumimoji="1" lang="en-US" altLang="ja-JP" dirty="0"/>
              <a:t>A1</a:t>
            </a:r>
            <a:r>
              <a:rPr kumimoji="1" lang="ja-JP" altLang="en-US" dirty="0"/>
              <a:t>と</a:t>
            </a:r>
            <a:r>
              <a:rPr kumimoji="1" lang="en-US" altLang="ja-JP" dirty="0"/>
              <a:t>A2,</a:t>
            </a:r>
            <a:r>
              <a:rPr kumimoji="1" lang="ja-JP" altLang="en-US" dirty="0"/>
              <a:t>残りをボブ側の頂点とします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29</a:t>
            </a:fld>
            <a:endParaRPr kumimoji="1" lang="ja-JP" altLang="en-US"/>
          </a:p>
        </p:txBody>
      </p:sp>
    </p:spTree>
    <p:extLst>
      <p:ext uri="{BB962C8B-B14F-4D97-AF65-F5344CB8AC3E}">
        <p14:creationId xmlns:p14="http://schemas.microsoft.com/office/powerpoint/2010/main" val="427751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オレンジ色の頂点は独立点集合に含まれる頂点とします</a:t>
            </a:r>
            <a:r>
              <a:rPr kumimoji="1" lang="en-US" altLang="ja-JP" dirty="0"/>
              <a:t>.</a:t>
            </a:r>
          </a:p>
          <a:p>
            <a:r>
              <a:rPr kumimoji="1" lang="en-US" altLang="ja-JP" dirty="0"/>
              <a:t>A12,B12</a:t>
            </a:r>
            <a:r>
              <a:rPr kumimoji="1" lang="ja-JP" altLang="en-US" dirty="0"/>
              <a:t>の頂点はクリーク</a:t>
            </a:r>
            <a:r>
              <a:rPr kumimoji="1" lang="en-US" altLang="ja-JP" dirty="0"/>
              <a:t>,</a:t>
            </a:r>
            <a:r>
              <a:rPr kumimoji="1" lang="ja-JP" altLang="en-US" dirty="0"/>
              <a:t>つまりその中の任意の</a:t>
            </a:r>
            <a:r>
              <a:rPr kumimoji="1" lang="en-US" altLang="ja-JP" dirty="0"/>
              <a:t>2</a:t>
            </a:r>
            <a:r>
              <a:rPr kumimoji="1" lang="ja-JP" altLang="en-US" dirty="0"/>
              <a:t>頂点には辺があるものとします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30</a:t>
            </a:fld>
            <a:endParaRPr kumimoji="1" lang="ja-JP" altLang="en-US"/>
          </a:p>
        </p:txBody>
      </p:sp>
    </p:spTree>
    <p:extLst>
      <p:ext uri="{BB962C8B-B14F-4D97-AF65-F5344CB8AC3E}">
        <p14:creationId xmlns:p14="http://schemas.microsoft.com/office/powerpoint/2010/main" val="4073634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と</a:t>
            </a:r>
            <a:r>
              <a:rPr kumimoji="1" lang="en-US" altLang="ja-JP" dirty="0"/>
              <a:t>C,B</a:t>
            </a:r>
            <a:r>
              <a:rPr kumimoji="1" lang="ja-JP" altLang="en-US" dirty="0"/>
              <a:t>と</a:t>
            </a:r>
            <a:r>
              <a:rPr kumimoji="1" lang="en-US" altLang="ja-JP" dirty="0"/>
              <a:t>C</a:t>
            </a:r>
            <a:r>
              <a:rPr kumimoji="1" lang="ja-JP" altLang="en-US" dirty="0"/>
              <a:t>は上下それぞれ</a:t>
            </a:r>
            <a:r>
              <a:rPr kumimoji="1" lang="en-US" altLang="ja-JP" dirty="0"/>
              <a:t>ai</a:t>
            </a:r>
            <a:r>
              <a:rPr kumimoji="1" lang="ja-JP" altLang="en-US" dirty="0"/>
              <a:t>と</a:t>
            </a:r>
            <a:r>
              <a:rPr kumimoji="1" lang="en-US" altLang="ja-JP" dirty="0" err="1"/>
              <a:t>ci,bi</a:t>
            </a:r>
            <a:r>
              <a:rPr kumimoji="1" lang="ja-JP" altLang="en-US" dirty="0"/>
              <a:t>と</a:t>
            </a:r>
            <a:r>
              <a:rPr kumimoji="1" lang="en-US" altLang="ja-JP" dirty="0"/>
              <a:t>ci</a:t>
            </a:r>
            <a:r>
              <a:rPr kumimoji="1" lang="ja-JP" altLang="en-US" dirty="0"/>
              <a:t>が接続するようにします</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31</a:t>
            </a:fld>
            <a:endParaRPr kumimoji="1" lang="ja-JP" altLang="en-US"/>
          </a:p>
        </p:txBody>
      </p:sp>
    </p:spTree>
    <p:extLst>
      <p:ext uri="{BB962C8B-B14F-4D97-AF65-F5344CB8AC3E}">
        <p14:creationId xmlns:p14="http://schemas.microsoft.com/office/powerpoint/2010/main" val="540042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t>
            </a:r>
            <a:r>
              <a:rPr kumimoji="1" lang="ja-JP" altLang="en-US" dirty="0"/>
              <a:t>は</a:t>
            </a:r>
            <a:r>
              <a:rPr kumimoji="1" lang="en-US" altLang="ja-JP" dirty="0"/>
              <a:t>AB</a:t>
            </a:r>
            <a:r>
              <a:rPr kumimoji="1" lang="ja-JP" altLang="en-US" dirty="0"/>
              <a:t>中の頂点すべてと接続するようにします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32</a:t>
            </a:fld>
            <a:endParaRPr kumimoji="1" lang="ja-JP" altLang="en-US"/>
          </a:p>
        </p:txBody>
      </p:sp>
    </p:spTree>
    <p:extLst>
      <p:ext uri="{BB962C8B-B14F-4D97-AF65-F5344CB8AC3E}">
        <p14:creationId xmlns:p14="http://schemas.microsoft.com/office/powerpoint/2010/main" val="3636754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a:t>
            </a:r>
            <a:r>
              <a:rPr kumimoji="1" lang="ja-JP" altLang="en-US" dirty="0"/>
              <a:t>と</a:t>
            </a:r>
            <a:r>
              <a:rPr kumimoji="1" lang="en-US" altLang="ja-JP" dirty="0"/>
              <a:t>HB</a:t>
            </a:r>
            <a:r>
              <a:rPr kumimoji="1" lang="ja-JP" altLang="en-US" dirty="0"/>
              <a:t>には</a:t>
            </a:r>
            <a:r>
              <a:rPr kumimoji="1" lang="en-US" altLang="ja-JP" dirty="0"/>
              <a:t>,2</a:t>
            </a:r>
            <a:r>
              <a:rPr kumimoji="1" lang="ja-JP" altLang="en-US" dirty="0"/>
              <a:t>次元の要素でインデックス付けされる</a:t>
            </a:r>
            <a:r>
              <a:rPr kumimoji="1" lang="en-US" altLang="ja-JP" dirty="0"/>
              <a:t>N×N</a:t>
            </a:r>
            <a:r>
              <a:rPr kumimoji="1" lang="ja-JP" altLang="en-US" dirty="0"/>
              <a:t>ビットの交叉判定インスタンスを埋め込みます</a:t>
            </a:r>
            <a:r>
              <a:rPr kumimoji="1" lang="en-US" altLang="ja-JP" dirty="0"/>
              <a:t>.</a:t>
            </a:r>
            <a:r>
              <a:rPr kumimoji="1" lang="ja-JP" altLang="en-US" dirty="0"/>
              <a:t>埋め込み方は</a:t>
            </a:r>
            <a:r>
              <a:rPr kumimoji="1" lang="en-US" altLang="ja-JP" dirty="0"/>
              <a:t>,</a:t>
            </a:r>
            <a:r>
              <a:rPr kumimoji="1" lang="en-US" altLang="ja-JP" dirty="0" err="1"/>
              <a:t>xi,j</a:t>
            </a:r>
            <a:r>
              <a:rPr kumimoji="1" lang="en-US" altLang="ja-JP" dirty="0"/>
              <a:t>=0</a:t>
            </a:r>
            <a:r>
              <a:rPr kumimoji="1" lang="ja-JP" altLang="en-US" dirty="0"/>
              <a:t>のときに</a:t>
            </a:r>
            <a:r>
              <a:rPr kumimoji="1" lang="en-US" altLang="ja-JP" dirty="0"/>
              <a:t>a1i-a2j</a:t>
            </a:r>
            <a:r>
              <a:rPr kumimoji="1" lang="ja-JP" altLang="en-US" dirty="0"/>
              <a:t>間に辺を引き</a:t>
            </a:r>
            <a:r>
              <a:rPr kumimoji="1" lang="en-US" altLang="ja-JP" dirty="0"/>
              <a:t>,</a:t>
            </a:r>
            <a:r>
              <a:rPr kumimoji="1" lang="en-US" altLang="ja-JP" dirty="0" err="1"/>
              <a:t>yi,j</a:t>
            </a:r>
            <a:r>
              <a:rPr kumimoji="1" lang="en-US" altLang="ja-JP" dirty="0"/>
              <a:t>=0</a:t>
            </a:r>
            <a:r>
              <a:rPr kumimoji="1" lang="ja-JP" altLang="en-US" dirty="0"/>
              <a:t>のとき</a:t>
            </a:r>
            <a:r>
              <a:rPr kumimoji="1" lang="en-US" altLang="ja-JP" dirty="0"/>
              <a:t>b1i-b2j</a:t>
            </a:r>
            <a:r>
              <a:rPr kumimoji="1" lang="ja-JP" altLang="en-US" dirty="0"/>
              <a:t>間に辺を引くようにします</a:t>
            </a:r>
            <a:r>
              <a:rPr kumimoji="1" lang="en-US" altLang="ja-JP" dirty="0"/>
              <a:t>.</a:t>
            </a:r>
          </a:p>
          <a:p>
            <a:r>
              <a:rPr kumimoji="1" lang="ja-JP" altLang="en-US" dirty="0"/>
              <a:t>例えば</a:t>
            </a:r>
            <a:r>
              <a:rPr kumimoji="1" lang="en-US" altLang="ja-JP" dirty="0"/>
              <a:t>x1,2=1</a:t>
            </a:r>
            <a:r>
              <a:rPr kumimoji="1" lang="ja-JP" altLang="en-US" dirty="0"/>
              <a:t>ならば</a:t>
            </a:r>
            <a:r>
              <a:rPr kumimoji="1" lang="en-US" altLang="ja-JP" dirty="0"/>
              <a:t>a11-a22</a:t>
            </a:r>
            <a:r>
              <a:rPr kumimoji="1" lang="ja-JP" altLang="en-US" dirty="0"/>
              <a:t>間には辺を引かず</a:t>
            </a:r>
            <a:r>
              <a:rPr kumimoji="1" lang="en-US" altLang="ja-JP" dirty="0"/>
              <a:t>,y1,2=0</a:t>
            </a:r>
            <a:r>
              <a:rPr kumimoji="1" lang="ja-JP" altLang="en-US" dirty="0"/>
              <a:t>ならば</a:t>
            </a:r>
            <a:r>
              <a:rPr kumimoji="1" lang="en-US" altLang="ja-JP" dirty="0"/>
              <a:t>b11-b22</a:t>
            </a:r>
            <a:r>
              <a:rPr kumimoji="1" lang="ja-JP" altLang="en-US" dirty="0"/>
              <a:t>間には辺を引きます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33</a:t>
            </a:fld>
            <a:endParaRPr kumimoji="1" lang="ja-JP" altLang="en-US"/>
          </a:p>
        </p:txBody>
      </p:sp>
    </p:spTree>
    <p:extLst>
      <p:ext uri="{BB962C8B-B14F-4D97-AF65-F5344CB8AC3E}">
        <p14:creationId xmlns:p14="http://schemas.microsoft.com/office/powerpoint/2010/main" val="175852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66155">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r>
                  <a:rPr kumimoji="1" lang="ja-JP" altLang="en-US" dirty="0"/>
                  <a:t>のとき</a:t>
                </a: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直感的には</a:t>
                </a:r>
                <a:r>
                  <a:rPr kumimoji="1" lang="en-US" altLang="ja-JP" dirty="0"/>
                  <a:t>,</a:t>
                </a:r>
                <a:r>
                  <a:rPr kumimoji="1" lang="en-US" altLang="ja-JP" dirty="0" err="1"/>
                  <a:t>DISJxy</a:t>
                </a:r>
                <a:r>
                  <a:rPr kumimoji="1" lang="en-US" altLang="ja-JP" dirty="0"/>
                  <a:t>=1,</a:t>
                </a:r>
                <a:r>
                  <a:rPr kumimoji="1" lang="ja-JP" altLang="en-US" dirty="0"/>
                  <a:t>つまり</a:t>
                </a:r>
                <a:r>
                  <a:rPr lang="ja-JP" altLang="en-US" dirty="0"/>
                  <a:t>ある</a:t>
                </a:r>
                <a:r>
                  <a:rPr lang="en-US" altLang="ja-JP" i="0">
                    <a:latin typeface="Cambria Math" panose="02040503050406030204" pitchFamily="18" charset="0"/>
                  </a:rPr>
                  <a:t>(𝑖,𝑗)</a:t>
                </a:r>
                <a:r>
                  <a:rPr lang="ja-JP" altLang="en-US" dirty="0"/>
                  <a:t>に対して</a:t>
                </a:r>
                <a:r>
                  <a:rPr lang="en-US" altLang="ja-JP" b="0" i="0">
                    <a:latin typeface="Cambria Math" panose="02040503050406030204" pitchFamily="18" charset="0"/>
                  </a:rPr>
                  <a:t>𝑥_(𝑖,𝑗)=𝑦_(𝑖,𝑗)=1</a:t>
                </a:r>
                <a:r>
                  <a:rPr kumimoji="1" lang="ja-JP" altLang="en-US" dirty="0"/>
                  <a:t>のとき</a:t>
                </a:r>
              </a:p>
            </p:txBody>
          </p:sp>
        </mc:Fallback>
      </mc:AlternateContent>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34</a:t>
            </a:fld>
            <a:endParaRPr kumimoji="1" lang="ja-JP" altLang="en-US"/>
          </a:p>
        </p:txBody>
      </p:sp>
    </p:spTree>
    <p:extLst>
      <p:ext uri="{BB962C8B-B14F-4D97-AF65-F5344CB8AC3E}">
        <p14:creationId xmlns:p14="http://schemas.microsoft.com/office/powerpoint/2010/main" val="404070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a1i-a2j</a:t>
            </a:r>
            <a:r>
              <a:rPr kumimoji="1" lang="ja-JP" altLang="en-US" dirty="0"/>
              <a:t>間にも</a:t>
            </a:r>
            <a:r>
              <a:rPr kumimoji="1" lang="en-US" altLang="ja-JP" dirty="0"/>
              <a:t>b1i-b2j</a:t>
            </a:r>
            <a:r>
              <a:rPr kumimoji="1" lang="ja-JP" altLang="en-US" dirty="0"/>
              <a:t>間にも辺がないため</a:t>
            </a:r>
            <a:endParaRPr kumimoji="1" lang="en-US" altLang="ja-JP" dirty="0"/>
          </a:p>
          <a:p>
            <a:r>
              <a:rPr kumimoji="1" lang="en-US" altLang="ja-JP" dirty="0"/>
              <a:t>s,c1i,c2j</a:t>
            </a:r>
            <a:r>
              <a:rPr kumimoji="1" lang="ja-JP" altLang="en-US" dirty="0"/>
              <a:t>の</a:t>
            </a:r>
            <a:r>
              <a:rPr kumimoji="1" lang="en-US" altLang="ja-JP" dirty="0"/>
              <a:t>3</a:t>
            </a:r>
            <a:r>
              <a:rPr kumimoji="1" lang="ja-JP" altLang="en-US" dirty="0"/>
              <a:t>点を取り除いて</a:t>
            </a:r>
            <a:r>
              <a:rPr kumimoji="1" lang="en-US" altLang="ja-JP" dirty="0"/>
              <a:t>a1i,a2j,b1i,b2j</a:t>
            </a:r>
            <a:r>
              <a:rPr kumimoji="1" lang="ja-JP" altLang="en-US" dirty="0"/>
              <a:t>の</a:t>
            </a:r>
            <a:r>
              <a:rPr kumimoji="1" lang="en-US" altLang="ja-JP" dirty="0"/>
              <a:t>4</a:t>
            </a:r>
            <a:r>
              <a:rPr kumimoji="1" lang="ja-JP" altLang="en-US" dirty="0"/>
              <a:t>点を追加できることから</a:t>
            </a:r>
            <a:endParaRPr kumimoji="1" lang="en-US" altLang="ja-JP" dirty="0"/>
          </a:p>
          <a:p>
            <a:r>
              <a:rPr kumimoji="1" lang="ja-JP" altLang="en-US" dirty="0"/>
              <a:t>与えられた独立点集合が</a:t>
            </a:r>
            <a:r>
              <a:rPr kumimoji="1" lang="en-US" altLang="ja-JP" dirty="0"/>
              <a:t>3-MIS</a:t>
            </a:r>
            <a:r>
              <a:rPr kumimoji="1" lang="ja-JP" altLang="en-US" dirty="0"/>
              <a:t>でないことが確認できます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35</a:t>
            </a:fld>
            <a:endParaRPr kumimoji="1" lang="ja-JP" altLang="en-US"/>
          </a:p>
        </p:txBody>
      </p:sp>
    </p:spTree>
    <p:extLst>
      <p:ext uri="{BB962C8B-B14F-4D97-AF65-F5344CB8AC3E}">
        <p14:creationId xmlns:p14="http://schemas.microsoft.com/office/powerpoint/2010/main" val="53875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a:t>
            </a:r>
            <a:r>
              <a:rPr kumimoji="1" lang="ja-JP" altLang="en-US" dirty="0"/>
              <a:t>を示しました</a:t>
            </a:r>
            <a:r>
              <a:rPr kumimoji="1" lang="en-US" altLang="ja-JP" dirty="0"/>
              <a:t>.</a:t>
            </a:r>
          </a:p>
          <a:p>
            <a:r>
              <a:rPr kumimoji="1" lang="ja-JP" altLang="en-US" dirty="0"/>
              <a:t>今後の課題はこの通りです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36</a:t>
            </a:fld>
            <a:endParaRPr kumimoji="1" lang="ja-JP" altLang="en-US"/>
          </a:p>
        </p:txBody>
      </p:sp>
    </p:spTree>
    <p:extLst>
      <p:ext uri="{BB962C8B-B14F-4D97-AF65-F5344CB8AC3E}">
        <p14:creationId xmlns:p14="http://schemas.microsoft.com/office/powerpoint/2010/main" val="138849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全ノードは一斉にラウンド</a:t>
            </a:r>
            <a:r>
              <a:rPr kumimoji="1" lang="en-US" altLang="ja-JP" dirty="0"/>
              <a:t>0</a:t>
            </a:r>
            <a:r>
              <a:rPr kumimoji="1" lang="ja-JP" altLang="en-US" dirty="0"/>
              <a:t>を開始し</a:t>
            </a:r>
            <a:r>
              <a:rPr kumimoji="1" lang="en-US" altLang="ja-JP" dirty="0"/>
              <a:t>,</a:t>
            </a:r>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ja-JP" altLang="en-US" dirty="0"/>
              <a:t>独立点集合とは</a:t>
            </a:r>
            <a:r>
              <a:rPr kumimoji="1" lang="en-US" altLang="ja-JP" dirty="0"/>
              <a:t>~</a:t>
            </a:r>
            <a:r>
              <a:rPr kumimoji="1" lang="ja-JP" altLang="en-US" dirty="0"/>
              <a:t>で</a:t>
            </a:r>
            <a:r>
              <a:rPr kumimoji="1" lang="en-US" altLang="ja-JP" dirty="0"/>
              <a:t>,</a:t>
            </a:r>
            <a:r>
              <a:rPr kumimoji="1" lang="ja-JP" altLang="en-US" dirty="0"/>
              <a:t>グラフ中の最も頂点数が多い独立点集合を見つける問題を最大独立点集合問題といいます</a:t>
            </a:r>
            <a:r>
              <a:rPr kumimoji="1" lang="en-US" altLang="ja-JP" dirty="0"/>
              <a:t>. </a:t>
            </a:r>
          </a:p>
          <a:p>
            <a:pPr defTabSz="966155">
              <a:defRPr/>
            </a:pPr>
            <a:r>
              <a:rPr kumimoji="1" lang="en-US" altLang="ja-JP" dirty="0"/>
              <a:t>~</a:t>
            </a:r>
            <a:r>
              <a:rPr kumimoji="1" lang="ja-JP" altLang="en-US" dirty="0"/>
              <a:t>で</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最大独立点集合問題は</a:t>
            </a:r>
            <a:r>
              <a:rPr kumimoji="1" lang="en-US" altLang="ja-JP" dirty="0"/>
              <a:t>NP</a:t>
            </a:r>
            <a:r>
              <a:rPr kumimoji="1" lang="ja-JP" altLang="en-US" dirty="0"/>
              <a:t>完全であり</a:t>
            </a:r>
            <a:r>
              <a:rPr kumimoji="1" lang="en-US" altLang="ja-JP" dirty="0"/>
              <a:t>,</a:t>
            </a:r>
            <a:r>
              <a:rPr kumimoji="1" lang="ja-JP" altLang="en-US" dirty="0"/>
              <a:t>分散グラフアルゴリズムにおいても多項式時間で解くことは絶望的です</a:t>
            </a:r>
            <a:r>
              <a:rPr kumimoji="1" lang="en-US" altLang="ja-JP" dirty="0"/>
              <a:t>.</a:t>
            </a:r>
          </a:p>
          <a:p>
            <a:r>
              <a:rPr kumimoji="1" lang="ja-JP" altLang="en-US" dirty="0"/>
              <a:t>そこで</a:t>
            </a:r>
            <a:r>
              <a:rPr kumimoji="1" lang="en-US" altLang="ja-JP" dirty="0"/>
              <a:t>,CONGEST</a:t>
            </a:r>
            <a:r>
              <a:rPr kumimoji="1" lang="ja-JP" altLang="en-US" dirty="0"/>
              <a:t>モデルにおいて</a:t>
            </a:r>
            <a:r>
              <a:rPr kumimoji="1" lang="en-US" altLang="ja-JP" dirty="0"/>
              <a:t>,</a:t>
            </a:r>
            <a:r>
              <a:rPr kumimoji="1" lang="ja-JP" altLang="en-US" dirty="0"/>
              <a:t>ローカル計算には指数時間かかることを許容し通信ラウンド数を少なくするというモチベーションの研究がされています</a:t>
            </a:r>
            <a:r>
              <a:rPr kumimoji="1" lang="en-US" altLang="ja-JP" dirty="0"/>
              <a:t>.</a:t>
            </a:r>
          </a:p>
          <a:p>
            <a:endParaRPr kumimoji="1" lang="en-US" altLang="ja-JP" dirty="0"/>
          </a:p>
          <a:p>
            <a:r>
              <a:rPr kumimoji="1" lang="ja-JP" altLang="en-US" dirty="0"/>
              <a:t>既知の結果といたしましては</a:t>
            </a:r>
            <a:r>
              <a:rPr kumimoji="1" lang="en-US" altLang="ja-JP" dirty="0"/>
              <a:t>,</a:t>
            </a:r>
            <a:r>
              <a:rPr kumimoji="1" lang="ja-JP" altLang="en-US" dirty="0"/>
              <a:t>このようなものがあります</a:t>
            </a:r>
            <a:r>
              <a:rPr kumimoji="1" lang="en-US" altLang="ja-JP" dirty="0"/>
              <a:t>.</a:t>
            </a:r>
          </a:p>
          <a:p>
            <a:r>
              <a:rPr kumimoji="1" lang="ja-JP" altLang="en-US" dirty="0"/>
              <a:t>定数近似だとしてもおおよそ</a:t>
            </a:r>
            <a:r>
              <a:rPr kumimoji="1" lang="en-US" altLang="ja-JP" dirty="0"/>
              <a:t>n^2</a:t>
            </a:r>
            <a:r>
              <a:rPr kumimoji="1" lang="ja-JP" altLang="en-US" dirty="0"/>
              <a:t>の下界を持ち</a:t>
            </a:r>
            <a:r>
              <a:rPr kumimoji="1" lang="en-US" altLang="ja-JP" dirty="0"/>
              <a:t>,</a:t>
            </a:r>
            <a:r>
              <a:rPr kumimoji="1" lang="ja-JP" altLang="en-US" dirty="0"/>
              <a:t>難しい問題であることがわかります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というのは</a:t>
            </a:r>
            <a:r>
              <a:rPr kumimoji="1" lang="en-US" altLang="ja-JP" dirty="0"/>
              <a:t>,~</a:t>
            </a:r>
            <a:r>
              <a:rPr kumimoji="1" lang="ja-JP" altLang="en-US" dirty="0"/>
              <a:t>仮定であるとは言えません</a:t>
            </a:r>
            <a:r>
              <a:rPr kumimoji="1" lang="en-US" altLang="ja-JP" dirty="0"/>
              <a:t>.</a:t>
            </a:r>
          </a:p>
          <a:p>
            <a:r>
              <a:rPr kumimoji="1" lang="ja-JP" altLang="en-US" dirty="0"/>
              <a:t>そこで</a:t>
            </a:r>
            <a:r>
              <a:rPr kumimoji="1" lang="en-US" altLang="ja-JP" dirty="0"/>
              <a:t>,</a:t>
            </a:r>
            <a:r>
              <a:rPr kumimoji="1" lang="ja-JP" altLang="en-US" dirty="0"/>
              <a:t>今回</a:t>
            </a:r>
            <a:r>
              <a:rPr kumimoji="1" lang="en-US" altLang="ja-JP" dirty="0"/>
              <a:t>,~</a:t>
            </a:r>
            <a:r>
              <a:rPr kumimoji="1" lang="ja-JP" altLang="en-US" dirty="0"/>
              <a:t>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a:t>
            </a:r>
            <a:r>
              <a:rPr kumimoji="1" lang="ja-JP" altLang="en-US" dirty="0"/>
              <a:t>極大独立点集合とは</a:t>
            </a:r>
            <a:r>
              <a:rPr kumimoji="1" lang="en-US" altLang="ja-JP" dirty="0"/>
              <a:t>,1,2</a:t>
            </a:r>
            <a:r>
              <a:rPr kumimoji="1" lang="ja-JP" altLang="en-US" dirty="0"/>
              <a:t>の操作で</a:t>
            </a:r>
            <a:r>
              <a:rPr kumimoji="1" lang="en-US" altLang="ja-JP" dirty="0"/>
              <a:t>~</a:t>
            </a:r>
            <a:r>
              <a:rPr kumimoji="1" lang="ja-JP" altLang="en-US" dirty="0"/>
              <a:t>を指します</a:t>
            </a:r>
            <a:r>
              <a:rPr kumimoji="1" lang="en-US" altLang="ja-JP" dirty="0"/>
              <a:t>.</a:t>
            </a:r>
          </a:p>
          <a:p>
            <a:r>
              <a:rPr kumimoji="1" lang="en-US" altLang="ja-JP" dirty="0"/>
              <a:t>k-</a:t>
            </a:r>
            <a:r>
              <a:rPr kumimoji="1" lang="ja-JP" altLang="en-US" dirty="0"/>
              <a:t>極大独立点集合は</a:t>
            </a:r>
            <a:r>
              <a:rPr kumimoji="1" lang="en-US" altLang="ja-JP" dirty="0"/>
              <a:t>k-MIS</a:t>
            </a:r>
            <a:r>
              <a:rPr kumimoji="1" lang="ja-JP" altLang="en-US" dirty="0"/>
              <a:t>と呼ぶこともあります</a:t>
            </a:r>
            <a:r>
              <a:rPr kumimoji="1" lang="en-US" altLang="ja-JP" dirty="0"/>
              <a:t>.</a:t>
            </a:r>
          </a:p>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つのグラフとオレンジ色で示した独立集合</a:t>
            </a:r>
            <a:r>
              <a:rPr kumimoji="1" lang="en-US" altLang="ja-JP" dirty="0"/>
              <a:t>I</a:t>
            </a:r>
            <a:r>
              <a:rPr kumimoji="1" lang="ja-JP" altLang="en-US" dirty="0"/>
              <a:t>に含まれる頂点が与えられるとします</a:t>
            </a:r>
            <a:r>
              <a:rPr kumimoji="1" lang="en-US" altLang="ja-JP" dirty="0"/>
              <a:t>.</a:t>
            </a:r>
            <a:endParaRPr kumimoji="1" lang="ja-JP" altLang="en-US" dirty="0"/>
          </a:p>
          <a:p>
            <a:r>
              <a:rPr kumimoji="1" lang="ja-JP" altLang="en-US" dirty="0"/>
              <a:t>右のグラフにおいて</a:t>
            </a:r>
            <a:r>
              <a:rPr kumimoji="1" lang="en-US" altLang="ja-JP" dirty="0"/>
              <a:t>,</a:t>
            </a:r>
            <a:r>
              <a:rPr kumimoji="1" lang="ja-JP" altLang="en-US" dirty="0"/>
              <a:t>水色の頂点を取り除いて赤色の頂点を追加することで</a:t>
            </a:r>
            <a:endParaRPr kumimoji="1" lang="en-US" altLang="ja-JP" dirty="0"/>
          </a:p>
          <a:p>
            <a:r>
              <a:rPr kumimoji="1" lang="ja-JP" altLang="en-US" dirty="0"/>
              <a:t>独立集合を維持したままサイズを大きくすることができるため</a:t>
            </a:r>
            <a:r>
              <a:rPr kumimoji="1" lang="en-US" altLang="ja-JP" dirty="0"/>
              <a:t>,I</a:t>
            </a:r>
            <a:r>
              <a:rPr kumimoji="1" lang="ja-JP" altLang="en-US" dirty="0"/>
              <a:t>は</a:t>
            </a:r>
            <a:r>
              <a:rPr kumimoji="1" lang="en-US" altLang="ja-JP" dirty="0"/>
              <a:t>1-MIS</a:t>
            </a:r>
            <a:r>
              <a:rPr kumimoji="1" lang="ja-JP" altLang="en-US" dirty="0"/>
              <a:t>ではありません</a:t>
            </a:r>
            <a:r>
              <a:rPr kumimoji="1" lang="en-US" altLang="ja-JP" dirty="0"/>
              <a:t>.</a:t>
            </a:r>
          </a:p>
          <a:p>
            <a:r>
              <a:rPr kumimoji="1" lang="ja-JP" altLang="en-US" dirty="0"/>
              <a:t>左のグラフにおいては</a:t>
            </a:r>
            <a:r>
              <a:rPr kumimoji="1" lang="en-US" altLang="ja-JP" dirty="0"/>
              <a:t>I</a:t>
            </a:r>
            <a:r>
              <a:rPr kumimoji="1" lang="ja-JP" altLang="en-US" dirty="0"/>
              <a:t>中のどの</a:t>
            </a:r>
            <a:r>
              <a:rPr kumimoji="1" lang="en-US" altLang="ja-JP" dirty="0"/>
              <a:t>1</a:t>
            </a:r>
            <a:r>
              <a:rPr kumimoji="1" lang="ja-JP" altLang="en-US" dirty="0"/>
              <a:t>頂点を取り除いても新たに</a:t>
            </a:r>
            <a:r>
              <a:rPr kumimoji="1" lang="en-US" altLang="ja-JP" dirty="0"/>
              <a:t>2</a:t>
            </a:r>
            <a:r>
              <a:rPr kumimoji="1" lang="ja-JP" altLang="en-US" dirty="0"/>
              <a:t>つ以上の頂点を追加できないため</a:t>
            </a:r>
            <a:r>
              <a:rPr kumimoji="1" lang="en-US" altLang="ja-JP" dirty="0"/>
              <a:t>,</a:t>
            </a:r>
          </a:p>
          <a:p>
            <a:r>
              <a:rPr kumimoji="1" lang="en-US" altLang="ja-JP" dirty="0"/>
              <a:t>I</a:t>
            </a:r>
            <a:r>
              <a:rPr kumimoji="1" lang="ja-JP" altLang="en-US" dirty="0"/>
              <a:t>は</a:t>
            </a:r>
            <a:r>
              <a:rPr kumimoji="1" lang="en-US" altLang="ja-JP" dirty="0"/>
              <a:t>1-MIS</a:t>
            </a:r>
            <a:r>
              <a:rPr kumimoji="1" lang="ja-JP" altLang="en-US" dirty="0"/>
              <a:t>となります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となります</a:t>
            </a:r>
            <a:r>
              <a:rPr kumimoji="1" lang="en-US" altLang="ja-JP" dirty="0"/>
              <a:t>.</a:t>
            </a:r>
            <a:r>
              <a:rPr kumimoji="1" lang="ja-JP" altLang="en-US" dirty="0"/>
              <a:t>与えられたネットワーク上の</a:t>
            </a:r>
            <a:r>
              <a:rPr kumimoji="1" lang="en-US" altLang="ja-JP" dirty="0"/>
              <a:t>k-MIS</a:t>
            </a:r>
            <a:r>
              <a:rPr kumimoji="1" lang="ja-JP" altLang="en-US" dirty="0"/>
              <a:t>を発見する</a:t>
            </a:r>
            <a:r>
              <a:rPr kumimoji="1" lang="en-US" altLang="ja-JP" dirty="0"/>
              <a:t>k-MIS</a:t>
            </a:r>
            <a:r>
              <a:rPr kumimoji="1" lang="ja-JP" altLang="en-US" dirty="0"/>
              <a:t>問題は</a:t>
            </a:r>
            <a:r>
              <a:rPr kumimoji="1" lang="en-US" altLang="ja-JP" dirty="0"/>
              <a:t>k</a:t>
            </a:r>
            <a:r>
              <a:rPr kumimoji="1" lang="ja-JP" altLang="en-US" dirty="0"/>
              <a:t>が定数のとき多項式時間で計算可能なため</a:t>
            </a:r>
            <a:r>
              <a:rPr kumimoji="1" lang="en-US" altLang="ja-JP" dirty="0"/>
              <a:t>,</a:t>
            </a:r>
            <a:r>
              <a:rPr kumimoji="1" lang="ja-JP" altLang="en-US" dirty="0"/>
              <a:t>多項式時間のローカル計算のみを許容する</a:t>
            </a:r>
            <a:r>
              <a:rPr kumimoji="1" lang="en-US" altLang="ja-JP" dirty="0"/>
              <a:t>CONGEST</a:t>
            </a:r>
            <a:r>
              <a:rPr kumimoji="1" lang="ja-JP" altLang="en-US" dirty="0"/>
              <a:t>モデルにおいても取り扱うことが可能となり</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122906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2021/2/1</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2021/2/1</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2021/2/1</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2021/2/1</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2021/2/1</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2021/2/1</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2021/2/1</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2021/2/1</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2021/2/1</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2021/2/1</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31.png"/><Relationship Id="rId4" Type="http://schemas.openxmlformats.org/officeDocument/2006/relationships/image" Target="../media/image2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9.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350.png"/><Relationship Id="rId2" Type="http://schemas.openxmlformats.org/officeDocument/2006/relationships/notesSlide" Target="../notesSlides/notesSlide29.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4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3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20.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2" Type="http://schemas.openxmlformats.org/officeDocument/2006/relationships/notesSlide" Target="../notesSlides/notesSlide30.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30.png"/></Relationships>
</file>

<file path=ppt/slides/_rels/slide31.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70.png"/><Relationship Id="rId34" Type="http://schemas.openxmlformats.org/officeDocument/2006/relationships/image" Target="../media/image430.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00.png"/><Relationship Id="rId2" Type="http://schemas.openxmlformats.org/officeDocument/2006/relationships/notesSlide" Target="../notesSlides/notesSlide31.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440.png"/></Relationships>
</file>

<file path=ppt/slides/_rels/slide3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47.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460.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390.png"/><Relationship Id="rId35" Type="http://schemas.openxmlformats.org/officeDocument/2006/relationships/image" Target="../media/image50.png"/></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280.png"/><Relationship Id="rId18" Type="http://schemas.openxmlformats.org/officeDocument/2006/relationships/image" Target="../media/image65.png"/><Relationship Id="rId26" Type="http://schemas.openxmlformats.org/officeDocument/2006/relationships/image" Target="../media/image420.png"/><Relationship Id="rId3" Type="http://schemas.openxmlformats.org/officeDocument/2006/relationships/image" Target="../media/image48.png"/><Relationship Id="rId21" Type="http://schemas.openxmlformats.org/officeDocument/2006/relationships/image" Target="../media/image300.png"/><Relationship Id="rId34" Type="http://schemas.openxmlformats.org/officeDocument/2006/relationships/image" Target="../media/image56.png"/><Relationship Id="rId7" Type="http://schemas.openxmlformats.org/officeDocument/2006/relationships/image" Target="../media/image53.png"/><Relationship Id="rId12" Type="http://schemas.openxmlformats.org/officeDocument/2006/relationships/image" Target="../media/image270.png"/><Relationship Id="rId17" Type="http://schemas.openxmlformats.org/officeDocument/2006/relationships/image" Target="../media/image64.png"/><Relationship Id="rId25" Type="http://schemas.openxmlformats.org/officeDocument/2006/relationships/image" Target="../media/image410.png"/><Relationship Id="rId33" Type="http://schemas.openxmlformats.org/officeDocument/2006/relationships/image" Target="../media/image57.png"/><Relationship Id="rId2" Type="http://schemas.openxmlformats.org/officeDocument/2006/relationships/notesSlide" Target="../notesSlides/notesSlide33.xml"/><Relationship Id="rId16" Type="http://schemas.openxmlformats.org/officeDocument/2006/relationships/image" Target="../media/image63.png"/><Relationship Id="rId20" Type="http://schemas.openxmlformats.org/officeDocument/2006/relationships/image" Target="../media/image6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260.png"/><Relationship Id="rId24" Type="http://schemas.openxmlformats.org/officeDocument/2006/relationships/image" Target="../media/image401.png"/><Relationship Id="rId32" Type="http://schemas.openxmlformats.org/officeDocument/2006/relationships/image" Target="../media/image350.png"/><Relationship Id="rId37" Type="http://schemas.openxmlformats.org/officeDocument/2006/relationships/image" Target="../media/image60.png"/><Relationship Id="rId5" Type="http://schemas.openxmlformats.org/officeDocument/2006/relationships/image" Target="../media/image51.png"/><Relationship Id="rId15" Type="http://schemas.openxmlformats.org/officeDocument/2006/relationships/image" Target="../media/image62.png"/><Relationship Id="rId23" Type="http://schemas.openxmlformats.org/officeDocument/2006/relationships/image" Target="../media/image391.png"/><Relationship Id="rId28" Type="http://schemas.openxmlformats.org/officeDocument/2006/relationships/image" Target="../media/image450.png"/><Relationship Id="rId10" Type="http://schemas.openxmlformats.org/officeDocument/2006/relationships/image" Target="../media/image250.png"/><Relationship Id="rId19" Type="http://schemas.openxmlformats.org/officeDocument/2006/relationships/image" Target="../media/image66.png"/><Relationship Id="rId31" Type="http://schemas.openxmlformats.org/officeDocument/2006/relationships/image" Target="../media/image340.png"/><Relationship Id="rId4" Type="http://schemas.openxmlformats.org/officeDocument/2006/relationships/image" Target="../media/image49.png"/><Relationship Id="rId9" Type="http://schemas.openxmlformats.org/officeDocument/2006/relationships/image" Target="../media/image240.png"/><Relationship Id="rId14" Type="http://schemas.openxmlformats.org/officeDocument/2006/relationships/image" Target="../media/image290.png"/><Relationship Id="rId22" Type="http://schemas.openxmlformats.org/officeDocument/2006/relationships/image" Target="../media/image381.png"/><Relationship Id="rId27" Type="http://schemas.openxmlformats.org/officeDocument/2006/relationships/image" Target="../media/image210.png"/><Relationship Id="rId30" Type="http://schemas.openxmlformats.org/officeDocument/2006/relationships/image" Target="../media/image55.png"/><Relationship Id="rId35" Type="http://schemas.openxmlformats.org/officeDocument/2006/relationships/image" Target="../media/image58.png"/></Relationships>
</file>

<file path=ppt/slides/_rels/slide34.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260.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34" Type="http://schemas.openxmlformats.org/officeDocument/2006/relationships/image" Target="../media/image350.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340.png"/><Relationship Id="rId2" Type="http://schemas.openxmlformats.org/officeDocument/2006/relationships/notesSlide" Target="../notesSlides/notesSlide34.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87.png"/><Relationship Id="rId32" Type="http://schemas.openxmlformats.org/officeDocument/2006/relationships/image" Target="../media/image330.png"/><Relationship Id="rId5" Type="http://schemas.openxmlformats.org/officeDocument/2006/relationships/image" Target="../media/image70.png"/><Relationship Id="rId15" Type="http://schemas.openxmlformats.org/officeDocument/2006/relationships/image" Target="../media/image79.png"/><Relationship Id="rId23" Type="http://schemas.openxmlformats.org/officeDocument/2006/relationships/image" Target="../media/image86.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95.png"/><Relationship Id="rId4" Type="http://schemas.openxmlformats.org/officeDocument/2006/relationships/image" Target="../media/image591.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s>
</file>

<file path=ppt/slides/_rels/slide35.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260.png"/><Relationship Id="rId18" Type="http://schemas.openxmlformats.org/officeDocument/2006/relationships/image" Target="../media/image97.png"/><Relationship Id="rId26" Type="http://schemas.openxmlformats.org/officeDocument/2006/relationships/image" Target="../media/image89.png"/><Relationship Id="rId3" Type="http://schemas.openxmlformats.org/officeDocument/2006/relationships/image" Target="../media/image590.png"/><Relationship Id="rId21" Type="http://schemas.openxmlformats.org/officeDocument/2006/relationships/image" Target="../media/image84.png"/><Relationship Id="rId7" Type="http://schemas.openxmlformats.org/officeDocument/2006/relationships/image" Target="../media/image73.png"/><Relationship Id="rId12" Type="http://schemas.openxmlformats.org/officeDocument/2006/relationships/image" Target="../media/image71.png"/><Relationship Id="rId17" Type="http://schemas.openxmlformats.org/officeDocument/2006/relationships/image" Target="../media/image96.png"/><Relationship Id="rId25" Type="http://schemas.openxmlformats.org/officeDocument/2006/relationships/image" Target="../media/image88.png"/><Relationship Id="rId33" Type="http://schemas.openxmlformats.org/officeDocument/2006/relationships/image" Target="../media/image103.png"/><Relationship Id="rId2" Type="http://schemas.openxmlformats.org/officeDocument/2006/relationships/notesSlide" Target="../notesSlides/notesSlide35.xml"/><Relationship Id="rId16" Type="http://schemas.openxmlformats.org/officeDocument/2006/relationships/image" Target="../media/image290.png"/><Relationship Id="rId20" Type="http://schemas.openxmlformats.org/officeDocument/2006/relationships/image" Target="../media/image83.png"/><Relationship Id="rId29"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8.png"/><Relationship Id="rId24" Type="http://schemas.openxmlformats.org/officeDocument/2006/relationships/image" Target="../media/image87.png"/><Relationship Id="rId32" Type="http://schemas.openxmlformats.org/officeDocument/2006/relationships/image" Target="../media/image350.png"/><Relationship Id="rId5" Type="http://schemas.openxmlformats.org/officeDocument/2006/relationships/image" Target="../media/image600.png"/><Relationship Id="rId15" Type="http://schemas.openxmlformats.org/officeDocument/2006/relationships/image" Target="../media/image79.png"/><Relationship Id="rId23" Type="http://schemas.openxmlformats.org/officeDocument/2006/relationships/image" Target="../media/image98.png"/><Relationship Id="rId28" Type="http://schemas.openxmlformats.org/officeDocument/2006/relationships/image" Target="../media/image92.png"/><Relationship Id="rId10" Type="http://schemas.openxmlformats.org/officeDocument/2006/relationships/image" Target="../media/image76.png"/><Relationship Id="rId19" Type="http://schemas.openxmlformats.org/officeDocument/2006/relationships/image" Target="../media/image82.png"/><Relationship Id="rId31" Type="http://schemas.openxmlformats.org/officeDocument/2006/relationships/image" Target="../media/image340.png"/><Relationship Id="rId4" Type="http://schemas.openxmlformats.org/officeDocument/2006/relationships/image" Target="../media/image69.png"/><Relationship Id="rId9" Type="http://schemas.openxmlformats.org/officeDocument/2006/relationships/image" Target="../media/image75.png"/><Relationship Id="rId14" Type="http://schemas.openxmlformats.org/officeDocument/2006/relationships/image" Target="../media/image270.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4.png"/></Relationships>
</file>

<file path=ppt/slides/_rels/slide36.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極大独立点集合検証問題の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3"/>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名古屋工業大学大学院 </a:t>
            </a:r>
            <a:r>
              <a:rPr kumimoji="1" lang="en-US" altLang="ja-JP" dirty="0"/>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問題に対する自然な局所探索アルゴリズムは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ネットワーク上に独立点集合が与えられたとき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本研究の成果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dirty="0"/>
                  <a:t>モデルにおける</a:t>
                </a:r>
                <a14:m>
                  <m:oMath xmlns:m="http://schemas.openxmlformats.org/officeDocument/2006/math">
                    <m:r>
                      <a:rPr kumimoji="1" lang="en-US" altLang="ja-JP" b="0" i="1" smtClean="0">
                        <a:latin typeface="Cambria Math" panose="02040503050406030204" pitchFamily="18" charset="0"/>
                      </a:rPr>
                      <m:t>𝑘</m:t>
                    </m:r>
                  </m:oMath>
                </a14:m>
                <a:r>
                  <a:rPr lang="en-US" altLang="ja-JP" dirty="0"/>
                  <a:t>-MIS</a:t>
                </a:r>
                <a:r>
                  <a:rPr lang="ja-JP" altLang="en-US" dirty="0"/>
                  <a:t>検証問題に対する</a:t>
                </a:r>
                <a:br>
                  <a:rPr lang="en-US" altLang="ja-JP" dirty="0"/>
                </a:br>
                <a:r>
                  <a:rPr lang="ja-JP" altLang="en-US" dirty="0"/>
                  <a:t>以下の複雑性を示した</a:t>
                </a:r>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r>
                  <a:rPr lang="ja-JP" altLang="en-US" dirty="0"/>
                  <a:t>下界の証明のアイデアは</a:t>
                </a:r>
                <a:br>
                  <a:rPr lang="en-US" altLang="ja-JP" dirty="0"/>
                </a:br>
                <a:r>
                  <a:rPr lang="en-US" altLang="ja-JP" dirty="0"/>
                  <a:t>2</a:t>
                </a:r>
                <a:r>
                  <a:rPr lang="ja-JP" altLang="en-US" dirty="0"/>
                  <a:t>者間通信複雑性からの帰着を用いている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pPr algn="ctr"/>
                          <a14:m>
                            <m:oMath xmlns:m="http://schemas.openxmlformats.org/officeDocument/2006/math">
                              <m:r>
                                <a:rPr kumimoji="1" lang="en-US" altLang="ja-JP" b="1" i="1" smtClean="0">
                                  <a:latin typeface="Cambria Math" panose="02040503050406030204" pitchFamily="18" charset="0"/>
                                </a:rPr>
                                <m:t>𝒌</m:t>
                              </m:r>
                            </m:oMath>
                          </a14:m>
                          <a:r>
                            <a:rPr kumimoji="1" lang="ja-JP" altLang="en-US" dirty="0"/>
                            <a:t>の値</a:t>
                          </a:r>
                        </a:p>
                      </a:txBody>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b="0" i="0" dirty="0">
                              <a:latin typeface="+mn-lt"/>
                            </a:rPr>
                            <a:t>(</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b="0" dirty="0"/>
                            <a:t>ラウンドで解ける</a:t>
                          </a:r>
                          <a:r>
                            <a:rPr kumimoji="1" lang="en-US" altLang="ja-JP" b="0" dirty="0"/>
                            <a:t>)</a:t>
                          </a:r>
                        </a:p>
                      </a:txBody>
                      <a:tcPr/>
                    </a:tc>
                    <a:extLst>
                      <a:ext uri="{0D108BD9-81ED-4DB2-BD59-A6C34878D82A}">
                        <a16:rowId xmlns:a16="http://schemas.microsoft.com/office/drawing/2014/main" val="3240038871"/>
                      </a:ext>
                    </a:extLst>
                  </a:tr>
                  <a:tr h="370840">
                    <a:tc>
                      <a:txBody>
                        <a:bodyPr/>
                        <a:lstStyle/>
                        <a:p>
                          <a:pPr algn="ctr"/>
                          <a:r>
                            <a:rPr kumimoji="1" lang="en-US" altLang="ja-JP" dirty="0"/>
                            <a:t>2</a:t>
                          </a:r>
                          <a:endParaRPr kumimoji="1" lang="ja-JP" altLang="en-US" dirty="0"/>
                        </a:p>
                      </a:txBody>
                      <a:tcPr/>
                    </a:tc>
                    <a:tc>
                      <a:txBody>
                        <a:bodyPr/>
                        <a:lstStyle/>
                        <a:p>
                          <a:pPr algn="ct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376190136"/>
                      </a:ext>
                    </a:extLst>
                  </a:tr>
                  <a:tr h="370840">
                    <a:tc>
                      <a:txBody>
                        <a:bodyPr/>
                        <a:lstStyle/>
                        <a:p>
                          <a:pPr algn="ctr"/>
                          <a:r>
                            <a:rPr kumimoji="1" lang="en-US" altLang="ja-JP" dirty="0"/>
                            <a:t>3</a:t>
                          </a:r>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261455503"/>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+5(</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ea typeface="Cambria Math" panose="02040503050406030204" pitchFamily="18" charset="0"/>
                                  </a:rPr>
                                  <m:t>≥1</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14:m>
                            <m:oMath xmlns:m="http://schemas.openxmlformats.org/officeDocument/2006/math">
                              <m:acc>
                                <m:accPr>
                                  <m:chr m:val="̃"/>
                                  <m:ctrlPr>
                                    <a:rPr lang="en-US" altLang="ja-JP" i="1" smtClean="0">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sSup>
                                <m:sSupPr>
                                  <m:ctrlPr>
                                    <a:rPr lang="ja-JP" altLang="en-US" i="1" dirty="0" smtClean="0">
                                      <a:latin typeface="Cambria Math" panose="02040503050406030204" pitchFamily="18" charset="0"/>
                                    </a:rPr>
                                  </m:ctrlPr>
                                </m:sSupPr>
                                <m:e>
                                  <m:r>
                                    <a:rPr lang="en-US" altLang="ja-JP" b="0" i="1" dirty="0" smtClean="0">
                                      <a:latin typeface="Cambria Math" panose="02040503050406030204" pitchFamily="18" charset="0"/>
                                    </a:rPr>
                                    <m:t>𝑛</m:t>
                                  </m:r>
                                </m:e>
                                <m:sup>
                                  <m:r>
                                    <a:rPr lang="en-US" altLang="ja-JP" b="0" i="1" dirty="0" smtClean="0">
                                      <a:latin typeface="Cambria Math" panose="02040503050406030204" pitchFamily="18" charset="0"/>
                                    </a:rPr>
                                    <m:t>2−1/(</m:t>
                                  </m:r>
                                  <m:r>
                                    <a:rPr lang="en-US" altLang="ja-JP" b="0" i="1" dirty="0" smtClean="0">
                                      <a:latin typeface="Cambria Math" panose="02040503050406030204" pitchFamily="18" charset="0"/>
                                    </a:rPr>
                                    <m:t>𝑙</m:t>
                                  </m:r>
                                  <m:r>
                                    <a:rPr lang="en-US" altLang="ja-JP" b="0" i="1" dirty="0" smtClean="0">
                                      <a:latin typeface="Cambria Math" panose="02040503050406030204" pitchFamily="18" charset="0"/>
                                    </a:rPr>
                                    <m:t>+1)</m:t>
                                  </m:r>
                                </m:sup>
                              </m:sSup>
                              <m:r>
                                <a:rPr lang="en-US" altLang="ja-JP" i="1">
                                  <a:latin typeface="Cambria Math" panose="02040503050406030204" pitchFamily="18" charset="0"/>
                                </a:rPr>
                                <m:t>)</m:t>
                              </m:r>
                            </m:oMath>
                          </a14:m>
                          <a:r>
                            <a:rPr lang="ja-JP" altLang="en-US" dirty="0"/>
                            <a:t>ラウンドかかる</a:t>
                          </a:r>
                          <a:endParaRPr kumimoji="1" lang="ja-JP" altLang="en-US" dirty="0"/>
                        </a:p>
                      </a:txBody>
                      <a:tcPr/>
                    </a:tc>
                    <a:extLst>
                      <a:ext uri="{0D108BD9-81ED-4DB2-BD59-A6C34878D82A}">
                        <a16:rowId xmlns:a16="http://schemas.microsoft.com/office/drawing/2014/main" val="4063111194"/>
                      </a:ext>
                    </a:extLst>
                  </a:tr>
                </a:tbl>
              </a:graphicData>
            </a:graphic>
          </p:graphicFrame>
        </mc:Choice>
        <mc:Fallback xmlns="">
          <p:graphicFrame>
            <p:nvGraphicFramePr>
              <p:cNvPr id="6" name="表 6">
                <a:extLst>
                  <a:ext uri="{FF2B5EF4-FFF2-40B4-BE49-F238E27FC236}">
                    <a16:creationId xmlns:a16="http://schemas.microsoft.com/office/drawing/2014/main" id="{F7D825CA-FE2B-4897-BF87-132BD545FBA6}"/>
                  </a:ext>
                </a:extLst>
              </p:cNvPr>
              <p:cNvGraphicFramePr>
                <a:graphicFrameLocks noGrp="1"/>
              </p:cNvGraphicFramePr>
              <p:nvPr>
                <p:extLst>
                  <p:ext uri="{D42A27DB-BD31-4B8C-83A1-F6EECF244321}">
                    <p14:modId xmlns:p14="http://schemas.microsoft.com/office/powerpoint/2010/main" val="2870581135"/>
                  </p:ext>
                </p:extLst>
              </p:nvPr>
            </p:nvGraphicFramePr>
            <p:xfrm>
              <a:off x="1405467" y="2495200"/>
              <a:ext cx="6333066" cy="1867599"/>
            </p:xfrm>
            <a:graphic>
              <a:graphicData uri="http://schemas.openxmlformats.org/drawingml/2006/table">
                <a:tbl>
                  <a:tblPr firstRow="1" bandRow="1">
                    <a:tableStyleId>{8A107856-5554-42FB-B03E-39F5DBC370BA}</a:tableStyleId>
                  </a:tblPr>
                  <a:tblGrid>
                    <a:gridCol w="3166533">
                      <a:extLst>
                        <a:ext uri="{9D8B030D-6E8A-4147-A177-3AD203B41FA5}">
                          <a16:colId xmlns:a16="http://schemas.microsoft.com/office/drawing/2014/main" val="1400208571"/>
                        </a:ext>
                      </a:extLst>
                    </a:gridCol>
                    <a:gridCol w="3166533">
                      <a:extLst>
                        <a:ext uri="{9D8B030D-6E8A-4147-A177-3AD203B41FA5}">
                          <a16:colId xmlns:a16="http://schemas.microsoft.com/office/drawing/2014/main" val="4001238910"/>
                        </a:ext>
                      </a:extLst>
                    </a:gridCol>
                  </a:tblGrid>
                  <a:tr h="370840">
                    <a:tc>
                      <a:txBody>
                        <a:bodyPr/>
                        <a:lstStyle/>
                        <a:p>
                          <a:endParaRPr lang="ja-JP"/>
                        </a:p>
                      </a:txBody>
                      <a:tcPr>
                        <a:blipFill>
                          <a:blip r:embed="rId4"/>
                          <a:stretch>
                            <a:fillRect l="-192" t="-6557" r="-100385" b="-432787"/>
                          </a:stretch>
                        </a:blipFill>
                      </a:tcPr>
                    </a:tc>
                    <a:tc>
                      <a:txBody>
                        <a:bodyPr/>
                        <a:lstStyle/>
                        <a:p>
                          <a:pPr algn="ctr"/>
                          <a:r>
                            <a:rPr kumimoji="1" lang="ja-JP" altLang="en-US" dirty="0"/>
                            <a:t>複雑性</a:t>
                          </a:r>
                        </a:p>
                      </a:txBody>
                      <a:tcPr/>
                    </a:tc>
                    <a:extLst>
                      <a:ext uri="{0D108BD9-81ED-4DB2-BD59-A6C34878D82A}">
                        <a16:rowId xmlns:a16="http://schemas.microsoft.com/office/drawing/2014/main" val="3114963269"/>
                      </a:ext>
                    </a:extLst>
                  </a:tr>
                  <a:tr h="370840">
                    <a:tc>
                      <a:txBody>
                        <a:bodyPr/>
                        <a:lstStyle/>
                        <a:p>
                          <a:pPr algn="ctr"/>
                          <a:r>
                            <a:rPr kumimoji="1" lang="en-US" altLang="ja-JP" dirty="0"/>
                            <a:t>(1)</a:t>
                          </a:r>
                          <a:endParaRPr kumimoji="1" lang="ja-JP" altLang="en-US" dirty="0"/>
                        </a:p>
                      </a:txBody>
                      <a:tcPr/>
                    </a:tc>
                    <a:tc>
                      <a:txBody>
                        <a:bodyPr/>
                        <a:lstStyle/>
                        <a:p>
                          <a:endParaRPr lang="ja-JP"/>
                        </a:p>
                      </a:txBody>
                      <a:tcPr>
                        <a:blipFill>
                          <a:blip r:embed="rId4"/>
                          <a:stretch>
                            <a:fillRect l="-100192" t="-106557" r="-385" b="-332787"/>
                          </a:stretch>
                        </a:blipFill>
                      </a:tcPr>
                    </a:tc>
                    <a:extLst>
                      <a:ext uri="{0D108BD9-81ED-4DB2-BD59-A6C34878D82A}">
                        <a16:rowId xmlns:a16="http://schemas.microsoft.com/office/drawing/2014/main" val="3240038871"/>
                      </a:ext>
                    </a:extLst>
                  </a:tr>
                  <a:tr h="374396">
                    <a:tc>
                      <a:txBody>
                        <a:bodyPr/>
                        <a:lstStyle/>
                        <a:p>
                          <a:pPr algn="ctr"/>
                          <a:r>
                            <a:rPr kumimoji="1" lang="en-US" altLang="ja-JP" dirty="0"/>
                            <a:t>2</a:t>
                          </a:r>
                          <a:endParaRPr kumimoji="1" lang="ja-JP" altLang="en-US" dirty="0"/>
                        </a:p>
                      </a:txBody>
                      <a:tcPr/>
                    </a:tc>
                    <a:tc>
                      <a:txBody>
                        <a:bodyPr/>
                        <a:lstStyle/>
                        <a:p>
                          <a:endParaRPr lang="ja-JP"/>
                        </a:p>
                      </a:txBody>
                      <a:tcPr>
                        <a:blipFill>
                          <a:blip r:embed="rId4"/>
                          <a:stretch>
                            <a:fillRect l="-100192" t="-206557" r="-385" b="-232787"/>
                          </a:stretch>
                        </a:blipFill>
                      </a:tcPr>
                    </a:tc>
                    <a:extLst>
                      <a:ext uri="{0D108BD9-81ED-4DB2-BD59-A6C34878D82A}">
                        <a16:rowId xmlns:a16="http://schemas.microsoft.com/office/drawing/2014/main" val="376190136"/>
                      </a:ext>
                    </a:extLst>
                  </a:tr>
                  <a:tr h="374396">
                    <a:tc>
                      <a:txBody>
                        <a:bodyPr/>
                        <a:lstStyle/>
                        <a:p>
                          <a:pPr algn="ctr"/>
                          <a:r>
                            <a:rPr kumimoji="1" lang="en-US" altLang="ja-JP" dirty="0"/>
                            <a:t>3</a:t>
                          </a:r>
                          <a:endParaRPr kumimoji="1" lang="ja-JP" altLang="en-US" dirty="0"/>
                        </a:p>
                      </a:txBody>
                      <a:tcPr/>
                    </a:tc>
                    <a:tc>
                      <a:txBody>
                        <a:bodyPr/>
                        <a:lstStyle/>
                        <a:p>
                          <a:endParaRPr lang="ja-JP"/>
                        </a:p>
                      </a:txBody>
                      <a:tcPr>
                        <a:blipFill>
                          <a:blip r:embed="rId4"/>
                          <a:stretch>
                            <a:fillRect l="-100192" t="-301613" r="-385" b="-129032"/>
                          </a:stretch>
                        </a:blipFill>
                      </a:tcPr>
                    </a:tc>
                    <a:extLst>
                      <a:ext uri="{0D108BD9-81ED-4DB2-BD59-A6C34878D82A}">
                        <a16:rowId xmlns:a16="http://schemas.microsoft.com/office/drawing/2014/main" val="261455503"/>
                      </a:ext>
                    </a:extLst>
                  </a:tr>
                  <a:tr h="377127">
                    <a:tc>
                      <a:txBody>
                        <a:bodyPr/>
                        <a:lstStyle/>
                        <a:p>
                          <a:endParaRPr lang="ja-JP"/>
                        </a:p>
                      </a:txBody>
                      <a:tcPr>
                        <a:blipFill>
                          <a:blip r:embed="rId4"/>
                          <a:stretch>
                            <a:fillRect l="-192" t="-401613" r="-100385" b="-29032"/>
                          </a:stretch>
                        </a:blipFill>
                      </a:tcPr>
                    </a:tc>
                    <a:tc>
                      <a:txBody>
                        <a:bodyPr/>
                        <a:lstStyle/>
                        <a:p>
                          <a:endParaRPr lang="ja-JP"/>
                        </a:p>
                      </a:txBody>
                      <a:tcPr>
                        <a:blipFill>
                          <a:blip r:embed="rId4"/>
                          <a:stretch>
                            <a:fillRect l="-100192" t="-401613" r="-385" b="-29032"/>
                          </a:stretch>
                        </a:blipFill>
                      </a:tcPr>
                    </a:tc>
                    <a:extLst>
                      <a:ext uri="{0D108BD9-81ED-4DB2-BD59-A6C34878D82A}">
                        <a16:rowId xmlns:a16="http://schemas.microsoft.com/office/drawing/2014/main" val="4063111194"/>
                      </a:ext>
                    </a:extLst>
                  </a:tr>
                </a:tbl>
              </a:graphicData>
            </a:graphic>
          </p:graphicFrame>
        </mc:Fallback>
      </mc:AlternateContent>
    </p:spTree>
    <p:extLst>
      <p:ext uri="{BB962C8B-B14F-4D97-AF65-F5344CB8AC3E}">
        <p14:creationId xmlns:p14="http://schemas.microsoft.com/office/powerpoint/2010/main" val="2093985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ja-JP" altLang="en-US" dirty="0"/>
                  <a:t>アリスとボブの計算能力は無限とする</a:t>
                </a:r>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6931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a:t>
            </a:r>
            <a:r>
              <a:rPr lang="en-US" altLang="ja-JP" dirty="0"/>
              <a:t>(set-</a:t>
            </a:r>
            <a:r>
              <a:rPr lang="en-US" altLang="ja-JP" dirty="0" err="1"/>
              <a:t>disjointness</a:t>
            </a:r>
            <a:r>
              <a:rPr lang="en-US" altLang="ja-JP" dirty="0"/>
              <a:t>)</a:t>
            </a:r>
            <a:r>
              <a:rPr lang="ja-JP" altLang="en-US" dirty="0"/>
              <a:t>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a:xfrm>
                <a:off x="179513" y="1124744"/>
                <a:ext cx="8784976" cy="5156786"/>
              </a:xfrm>
            </p:spPr>
            <p:txBody>
              <a:bodyPr/>
              <a:lstStyle/>
              <a:p>
                <a:r>
                  <a:rPr kumimoji="1" lang="ja-JP" altLang="en-US" dirty="0"/>
                  <a:t>アリスとボブの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𝑚</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r>
                  <a:rPr lang="ja-JP" altLang="en-US" dirty="0"/>
                  <a:t>目的</a:t>
                </a:r>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m:rPr>
                            <m:nor/>
                          </m:rPr>
                          <a:rPr lang="en-US" altLang="ja-JP" b="0" i="0" smtClean="0">
                            <a:latin typeface="Cambria Math" panose="02040503050406030204" pitchFamily="18" charset="0"/>
                          </a:rPr>
                          <m:t>DISJ</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𝑦</m:t>
                            </m:r>
                          </m:e>
                          <m:sub>
                            <m:r>
                              <a:rPr lang="en-US" altLang="ja-JP" b="0" i="1" smtClean="0">
                                <a:latin typeface="Cambria Math" panose="02040503050406030204" pitchFamily="18" charset="0"/>
                                <a:ea typeface="Cambria Math" panose="02040503050406030204" pitchFamily="18" charset="0"/>
                              </a:rPr>
                              <m:t>𝑖</m:t>
                            </m:r>
                          </m:sub>
                        </m:sSub>
                      </m:e>
                    </m:nary>
                  </m:oMath>
                </a14:m>
                <a:r>
                  <a:rPr kumimoji="1" lang="ja-JP" altLang="en-US" dirty="0"/>
                  <a:t>を計算すること</a:t>
                </a:r>
                <a:endParaRPr kumimoji="1" lang="en-US" altLang="ja-JP" dirty="0"/>
              </a:p>
              <a:p>
                <a:pPr lvl="1"/>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0" i="1" smtClean="0">
                        <a:latin typeface="Cambria Math" panose="02040503050406030204" pitchFamily="18" charset="0"/>
                      </a:rPr>
                      <m:t>=1</m:t>
                    </m:r>
                  </m:oMath>
                </a14:m>
                <a:r>
                  <a:rPr lang="ja-JP" altLang="en-US" dirty="0"/>
                  <a:t>ならば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𝑚</m:t>
                        </m:r>
                      </m:e>
                    </m:d>
                  </m:oMath>
                </a14:m>
                <a:r>
                  <a:rPr lang="ja-JP" altLang="en-US" dirty="0"/>
                  <a:t>が存在</a:t>
                </a:r>
                <a:endParaRPr lang="en-US" altLang="ja-JP" dirty="0"/>
              </a:p>
              <a:p>
                <a:pPr marL="274320" lvl="1" indent="0">
                  <a:buNone/>
                </a:pPr>
                <a:endParaRPr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oMath>
                </a14:m>
                <a:r>
                  <a:rPr lang="ja-JP" altLang="en-US" dirty="0"/>
                  <a:t>ビット交換する必要があることが知られている</a:t>
                </a:r>
                <a:r>
                  <a:rPr lang="en-US" altLang="ja-JP" dirty="0"/>
                  <a:t>[4]</a:t>
                </a:r>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xfrm>
                <a:off x="179513" y="1124744"/>
                <a:ext cx="8784976" cy="5156786"/>
              </a:xfrm>
              <a:blipFill>
                <a:blip r:embed="rId3"/>
                <a:stretch>
                  <a:fillRect l="-139" t="-947" b="-17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127214" y="2151810"/>
            <a:ext cx="1165412" cy="461665"/>
          </a:xfrm>
          <a:prstGeom prst="rect">
            <a:avLst/>
          </a:prstGeom>
          <a:noFill/>
        </p:spPr>
        <p:txBody>
          <a:bodyPr wrap="square" rtlCol="0">
            <a:spAutoFit/>
          </a:bodyPr>
          <a:lstStyle/>
          <a:p>
            <a:r>
              <a:rPr lang="ja-JP" altLang="en-US" sz="2400" dirty="0"/>
              <a:t>アリス</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115250"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
        <p:nvSpPr>
          <p:cNvPr id="12" name="テキスト ボックス 11">
            <a:extLst>
              <a:ext uri="{FF2B5EF4-FFF2-40B4-BE49-F238E27FC236}">
                <a16:creationId xmlns:a16="http://schemas.microsoft.com/office/drawing/2014/main" id="{4157AF0B-429D-4D3A-BD6E-9A842500842E}"/>
              </a:ext>
            </a:extLst>
          </p:cNvPr>
          <p:cNvSpPr txBox="1"/>
          <p:nvPr/>
        </p:nvSpPr>
        <p:spPr>
          <a:xfrm>
            <a:off x="6346892" y="2151810"/>
            <a:ext cx="928549" cy="461665"/>
          </a:xfrm>
          <a:prstGeom prst="rect">
            <a:avLst/>
          </a:prstGeom>
          <a:noFill/>
        </p:spPr>
        <p:txBody>
          <a:bodyPr wrap="square" rtlCol="0">
            <a:spAutoFit/>
          </a:bodyPr>
          <a:lstStyle/>
          <a:p>
            <a:r>
              <a:rPr kumimoji="1" lang="ja-JP" altLang="en-US" sz="2400" dirty="0"/>
              <a:t>ボブ</a:t>
            </a:r>
          </a:p>
        </p:txBody>
      </p:sp>
      <p:sp>
        <p:nvSpPr>
          <p:cNvPr id="13" name="正方形/長方形 12">
            <a:extLst>
              <a:ext uri="{FF2B5EF4-FFF2-40B4-BE49-F238E27FC236}">
                <a16:creationId xmlns:a16="http://schemas.microsoft.com/office/drawing/2014/main" id="{18283E9E-8588-4558-976F-DB4EEFEF64C6}"/>
              </a:ext>
            </a:extLst>
          </p:cNvPr>
          <p:cNvSpPr/>
          <p:nvPr/>
        </p:nvSpPr>
        <p:spPr>
          <a:xfrm>
            <a:off x="6122896" y="2151810"/>
            <a:ext cx="1165412"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1FCC41-2C83-4D82-A749-314A6EDDE2AF}"/>
              </a:ext>
            </a:extLst>
          </p:cNvPr>
          <p:cNvSpPr txBox="1"/>
          <p:nvPr/>
        </p:nvSpPr>
        <p:spPr>
          <a:xfrm>
            <a:off x="179512" y="6345807"/>
            <a:ext cx="8341635" cy="523220"/>
          </a:xfrm>
          <a:prstGeom prst="rect">
            <a:avLst/>
          </a:prstGeom>
          <a:noFill/>
        </p:spPr>
        <p:txBody>
          <a:bodyPr wrap="square" rtlCol="0">
            <a:spAutoFit/>
          </a:bodyPr>
          <a:lstStyle/>
          <a:p>
            <a:r>
              <a:rPr kumimoji="1" lang="en-US" altLang="ja-JP" sz="1400" dirty="0"/>
              <a:t>[4]:</a:t>
            </a:r>
            <a:r>
              <a:rPr lang="en-US" altLang="ja-JP" sz="1400" dirty="0" err="1"/>
              <a:t>Bala</a:t>
            </a:r>
            <a:r>
              <a:rPr lang="en-US" altLang="ja-JP" sz="1400" dirty="0"/>
              <a:t> </a:t>
            </a:r>
            <a:r>
              <a:rPr lang="en-US" altLang="ja-JP" sz="1400" dirty="0" err="1"/>
              <a:t>Kalyanasundaram</a:t>
            </a:r>
            <a:r>
              <a:rPr lang="en-US" altLang="ja-JP" sz="1400" dirty="0"/>
              <a:t> and Georg </a:t>
            </a:r>
            <a:r>
              <a:rPr lang="en-US" altLang="ja-JP" sz="1400" dirty="0" err="1"/>
              <a:t>Schintger</a:t>
            </a:r>
            <a:r>
              <a:rPr lang="en-US" altLang="ja-JP" sz="1400" dirty="0"/>
              <a:t>. The probabilistic communication complexity</a:t>
            </a:r>
          </a:p>
          <a:p>
            <a:r>
              <a:rPr lang="en-US" altLang="ja-JP" sz="1400" dirty="0"/>
              <a:t>of set intersection. </a:t>
            </a:r>
            <a:r>
              <a:rPr lang="en-US" altLang="ja-JP" sz="1400" i="1" dirty="0"/>
              <a:t>SIAM Journal on Discrete Mathematics</a:t>
            </a:r>
            <a:r>
              <a:rPr lang="en-US" altLang="ja-JP" sz="1400" dirty="0"/>
              <a:t>, 5(4):545–557,1992.</a:t>
            </a:r>
            <a:endParaRPr kumimoji="1" lang="ja-JP" altLang="en-US" sz="1400" dirty="0"/>
          </a:p>
        </p:txBody>
      </p:sp>
    </p:spTree>
    <p:extLst>
      <p:ext uri="{BB962C8B-B14F-4D97-AF65-F5344CB8AC3E}">
        <p14:creationId xmlns:p14="http://schemas.microsoft.com/office/powerpoint/2010/main" val="236940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ja-JP" altLang="en-US" dirty="0"/>
                  <a:t>交叉判定を用いた</a:t>
                </a:r>
                <a14:m>
                  <m:oMath xmlns:m="http://schemas.openxmlformats.org/officeDocument/2006/math">
                    <m:r>
                      <a:rPr kumimoji="1" lang="en-US" altLang="ja-JP" b="1" i="1" smtClean="0">
                        <a:latin typeface="Cambria Math" panose="02040503050406030204" pitchFamily="18" charset="0"/>
                      </a:rPr>
                      <m:t>𝑪𝑶𝑵𝑮𝑬𝑺𝑻</m:t>
                    </m:r>
                  </m:oMath>
                </a14:m>
                <a:r>
                  <a:rPr kumimoji="1" lang="ja-JP" altLang="en-US" dirty="0"/>
                  <a:t>アルゴリズムの下界導出</a:t>
                </a:r>
              </a:p>
            </p:txBody>
          </p:sp>
        </mc:Choice>
        <mc:Fallback xmlns="">
          <p:sp>
            <p:nvSpPr>
              <p:cNvPr id="2" name="タイトル 1">
                <a:extLst>
                  <a:ext uri="{FF2B5EF4-FFF2-40B4-BE49-F238E27FC236}">
                    <a16:creationId xmlns:a16="http://schemas.microsoft.com/office/drawing/2014/main" id="{89B5080C-4114-4489-B9C1-0956A90971FF}"/>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lang="ja-JP" altLang="en-US" dirty="0"/>
              <a:t>様々な問題の下界の証明がされている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p>
          <a:p>
            <a:pPr lvl="1"/>
            <a:endParaRPr kumimoji="1" lang="en-US" altLang="ja-JP" dirty="0"/>
          </a:p>
          <a:p>
            <a:r>
              <a:rPr kumimoji="1" lang="ja-JP" altLang="en-US" dirty="0"/>
              <a:t>本研究では下界グラフと呼ばれるグラフの構成法に</a:t>
            </a:r>
            <a:br>
              <a:rPr kumimoji="1" lang="en-US" altLang="ja-JP" dirty="0"/>
            </a:br>
            <a:r>
              <a:rPr kumimoji="1" lang="ja-JP" altLang="en-US" dirty="0"/>
              <a:t>基づく帰着手法を用いる</a:t>
            </a:r>
            <a:endParaRPr kumimoji="1" lang="en-US" altLang="ja-JP" dirty="0"/>
          </a:p>
        </p:txBody>
      </p:sp>
    </p:spTree>
    <p:extLst>
      <p:ext uri="{BB962C8B-B14F-4D97-AF65-F5344CB8AC3E}">
        <p14:creationId xmlns:p14="http://schemas.microsoft.com/office/powerpoint/2010/main" val="257735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r>
                      <a:rPr kumimoji="1" lang="en-US" altLang="ja-JP" b="0" i="1" smtClean="0">
                        <a:latin typeface="Cambria Math" panose="02040503050406030204" pitchFamily="18" charset="0"/>
                      </a:rPr>
                      <m:t>𝑚</m:t>
                    </m:r>
                  </m:oMath>
                </a14:m>
                <a:r>
                  <a:rPr kumimoji="1" lang="ja-JP" altLang="en-US" b="0" dirty="0"/>
                  <a:t>ビット入力文字列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b="0" dirty="0"/>
                  <a:t>に対して下界グラフ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を</a:t>
                </a:r>
                <a:r>
                  <a:rPr lang="ja-JP" altLang="en-US" dirty="0"/>
                  <a:t>構成</a:t>
                </a:r>
                <a:endParaRPr lang="en-US" altLang="ja-JP" dirty="0"/>
              </a:p>
              <a:p>
                <a:pPr lvl="1"/>
                <a14:m>
                  <m:oMath xmlns:m="http://schemas.openxmlformats.org/officeDocument/2006/math">
                    <m:r>
                      <a:rPr kumimoji="1" lang="en-US" altLang="ja-JP" b="0" i="1" smtClean="0">
                        <a:latin typeface="Cambria Math" panose="02040503050406030204" pitchFamily="18" charset="0"/>
                      </a:rPr>
                      <m:t>𝑉</m:t>
                    </m:r>
                  </m:oMath>
                </a14:m>
                <a:r>
                  <a:rPr kumimoji="1" lang="ja-JP" altLang="en-US" dirty="0"/>
                  <a:t>は互いに疎な頂点集合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に分割</a:t>
                </a:r>
                <a:r>
                  <a:rPr lang="ja-JP" altLang="en-US" dirty="0"/>
                  <a:t>される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𝐴</m:t>
                        </m:r>
                      </m:sub>
                    </m:sSub>
                  </m:oMath>
                </a14:m>
                <a:r>
                  <a:rPr kumimoji="1"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𝑥</m:t>
                    </m:r>
                  </m:oMath>
                </a14:m>
                <a:r>
                  <a:rPr kumimoji="1" lang="ja-JP" altLang="en-US" dirty="0"/>
                  <a:t>にのみ依存し</a:t>
                </a:r>
                <a:r>
                  <a:rPr kumimoji="1" lang="en-US" altLang="ja-JP" dirty="0"/>
                  <a:t>,</a:t>
                </a:r>
                <a:r>
                  <a:rPr lang="en-US" altLang="ja-JP" dirty="0"/>
                  <a:t> </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により誘導される部分グラフ</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は</a:t>
                </a:r>
                <a14:m>
                  <m:oMath xmlns:m="http://schemas.openxmlformats.org/officeDocument/2006/math">
                    <m:r>
                      <a:rPr lang="en-US" altLang="ja-JP" b="0" i="1" smtClean="0">
                        <a:latin typeface="Cambria Math" panose="02040503050406030204" pitchFamily="18" charset="0"/>
                      </a:rPr>
                      <m:t>𝑦</m:t>
                    </m:r>
                  </m:oMath>
                </a14:m>
                <a:r>
                  <a:rPr lang="ja-JP" altLang="en-US" dirty="0"/>
                  <a:t>にのみ依存する</a:t>
                </a:r>
                <a:endParaRPr lang="en-US" altLang="ja-JP" dirty="0"/>
              </a:p>
              <a:p>
                <a:pPr lvl="1"/>
                <a14:m>
                  <m:oMath xmlns:m="http://schemas.openxmlformats.org/officeDocument/2006/math">
                    <m:sSub>
                      <m:sSubPr>
                        <m:ctrlPr>
                          <a:rPr lang="en-US" altLang="ja-JP" i="1" smtClean="0">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のときかつそのときのみある特性</a:t>
                </a:r>
                <a14:m>
                  <m:oMath xmlns:m="http://schemas.openxmlformats.org/officeDocument/2006/math">
                    <m:r>
                      <a:rPr lang="en-US" altLang="ja-JP" b="0" i="1" smtClean="0">
                        <a:latin typeface="Cambria Math" panose="02040503050406030204" pitchFamily="18" charset="0"/>
                      </a:rPr>
                      <m:t>𝑃</m:t>
                    </m:r>
                  </m:oMath>
                </a14:m>
                <a:br>
                  <a:rPr lang="en-US" altLang="ja-JP" dirty="0"/>
                </a:br>
                <a:r>
                  <a:rPr lang="en-US" altLang="ja-JP" dirty="0"/>
                  <a:t>(</a:t>
                </a:r>
                <a:r>
                  <a:rPr lang="ja-JP" altLang="en-US" dirty="0"/>
                  <a:t>例えば「グラフ中に与えられている独立点集合が</a:t>
                </a:r>
                <a:r>
                  <a:rPr lang="en-US" altLang="ja-JP" dirty="0"/>
                  <a:t>3-MIS</a:t>
                </a:r>
                <a:r>
                  <a:rPr lang="ja-JP" altLang="en-US" dirty="0"/>
                  <a:t>でない」</a:t>
                </a:r>
                <a:r>
                  <a:rPr lang="en-US" altLang="ja-JP" dirty="0"/>
                  <a:t>)</a:t>
                </a:r>
                <a:br>
                  <a:rPr lang="en-US" altLang="ja-JP" dirty="0"/>
                </a:br>
                <a:r>
                  <a:rPr lang="ja-JP" altLang="en-US" dirty="0"/>
                  <a:t>を持つように構成する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と</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𝐵</m:t>
                        </m:r>
                      </m:sub>
                    </m:sSub>
                  </m:oMath>
                </a14:m>
                <a:r>
                  <a:rPr lang="ja-JP" altLang="en-US" dirty="0"/>
                  <a:t>の間のカット辺の集合</a:t>
                </a:r>
                <a14:m>
                  <m:oMath xmlns:m="http://schemas.openxmlformats.org/officeDocument/2006/math">
                    <m:r>
                      <m:rPr>
                        <m:nor/>
                      </m:rPr>
                      <a:rPr lang="en-US" altLang="ja-JP">
                        <a:latin typeface="Cambria Math" panose="02040503050406030204" pitchFamily="18" charset="0"/>
                      </a:rPr>
                      <m:t>Cut</m:t>
                    </m:r>
                  </m:oMath>
                </a14:m>
                <a:r>
                  <a:rPr lang="ja-JP" altLang="en-US" dirty="0"/>
                  <a:t>は入力文字列</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に依存しない</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5549AADD-93BF-4098-B9A3-FF99B5895054}"/>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8B6F29A-141E-47B3-BAFD-7F10249579D4}"/>
              </a:ext>
            </a:extLst>
          </p:cNvPr>
          <p:cNvCxnSpPr/>
          <p:nvPr/>
        </p:nvCxnSpPr>
        <p:spPr>
          <a:xfrm>
            <a:off x="3478995"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7A4B7033-89D7-4929-ACA6-E823604E4823}"/>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下界グラフ</a:t>
                </a:r>
                <a14:m>
                  <m:oMath xmlns:m="http://schemas.openxmlformats.org/officeDocument/2006/math">
                    <m:r>
                      <a:rPr kumimoji="1" lang="en-US" altLang="ja-JP" b="1" i="1" smtClean="0">
                        <a:latin typeface="Cambria Math" panose="02040503050406030204" pitchFamily="18" charset="0"/>
                      </a:rPr>
                      <m:t>𝑮</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𝑽</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𝑬</m:t>
                    </m:r>
                    <m:r>
                      <a:rPr kumimoji="1" lang="en-US" altLang="ja-JP" b="1" i="1" smtClean="0">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1" name="楕円 60">
            <a:extLst>
              <a:ext uri="{FF2B5EF4-FFF2-40B4-BE49-F238E27FC236}">
                <a16:creationId xmlns:a16="http://schemas.microsoft.com/office/drawing/2014/main" id="{726798B9-4673-4B87-B371-05B8FBEA4F03}"/>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4" name="図 3">
            <a:extLst>
              <a:ext uri="{FF2B5EF4-FFF2-40B4-BE49-F238E27FC236}">
                <a16:creationId xmlns:a16="http://schemas.microsoft.com/office/drawing/2014/main" id="{6297C1C2-C8FF-43CF-BA7C-1346C66544A1}"/>
              </a:ext>
            </a:extLst>
          </p:cNvPr>
          <p:cNvPicPr>
            <a:picLocks noChangeAspect="1"/>
          </p:cNvPicPr>
          <p:nvPr/>
        </p:nvPicPr>
        <p:blipFill>
          <a:blip r:embed="rId5"/>
          <a:stretch>
            <a:fillRect/>
          </a:stretch>
        </p:blipFill>
        <p:spPr>
          <a:xfrm>
            <a:off x="5176029" y="0"/>
            <a:ext cx="3967971" cy="2975978"/>
          </a:xfrm>
          <a:prstGeom prst="rect">
            <a:avLst/>
          </a:prstGeom>
        </p:spPr>
      </p:pic>
    </p:spTree>
    <p:extLst>
      <p:ext uri="{BB962C8B-B14F-4D97-AF65-F5344CB8AC3E}">
        <p14:creationId xmlns:p14="http://schemas.microsoft.com/office/powerpoint/2010/main" val="420687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F88A908-829A-4EB6-9417-C835081575A8}"/>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F88A908-829A-4EB6-9417-C835081575A8}"/>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 name="楕円 2">
            <a:extLst>
              <a:ext uri="{FF2B5EF4-FFF2-40B4-BE49-F238E27FC236}">
                <a16:creationId xmlns:a16="http://schemas.microsoft.com/office/drawing/2014/main" id="{90FF2C76-BBB3-4FA3-BD91-1D08423A5E57}"/>
              </a:ext>
            </a:extLst>
          </p:cNvPr>
          <p:cNvSpPr/>
          <p:nvPr/>
        </p:nvSpPr>
        <p:spPr>
          <a:xfrm>
            <a:off x="944554" y="1384711"/>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E3BDF0A-CF60-4E25-BBD0-18F5CD556A2A}"/>
              </a:ext>
            </a:extLst>
          </p:cNvPr>
          <p:cNvSpPr/>
          <p:nvPr/>
        </p:nvSpPr>
        <p:spPr>
          <a:xfrm>
            <a:off x="3026267" y="1384710"/>
            <a:ext cx="2002375" cy="3338099"/>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602310-8EE2-44CD-BF29-493D2F24DD45}"/>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𝐴</m:t>
                          </m:r>
                        </m:sub>
                      </m:sSub>
                    </m:oMath>
                  </m:oMathPara>
                </a14:m>
                <a:endParaRPr kumimoji="1" lang="ja-JP" altLang="en-US" dirty="0">
                  <a:solidFill>
                    <a:srgbClr val="FF0000"/>
                  </a:solidFill>
                </a:endParaRPr>
              </a:p>
            </p:txBody>
          </p:sp>
        </mc:Choice>
        <mc:Fallback xmlns="">
          <p:sp>
            <p:nvSpPr>
              <p:cNvPr id="4" name="テキスト ボックス 3">
                <a:extLst>
                  <a:ext uri="{FF2B5EF4-FFF2-40B4-BE49-F238E27FC236}">
                    <a16:creationId xmlns:a16="http://schemas.microsoft.com/office/drawing/2014/main" id="{97602310-8EE2-44CD-BF29-493D2F24DD45}"/>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4B8B40F-B643-454A-8F8F-65453FF1623C}"/>
                  </a:ext>
                </a:extLst>
              </p:cNvPr>
              <p:cNvSpPr txBox="1"/>
              <p:nvPr/>
            </p:nvSpPr>
            <p:spPr>
              <a:xfrm>
                <a:off x="4522356" y="1550447"/>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𝐵</m:t>
                          </m:r>
                        </m:sub>
                      </m:sSub>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F4B8B40F-B643-454A-8F8F-65453FF1623C}"/>
                  </a:ext>
                </a:extLst>
              </p:cNvPr>
              <p:cNvSpPr txBox="1">
                <a:spLocks noRot="1" noChangeAspect="1" noMove="1" noResize="1" noEditPoints="1" noAdjustHandles="1" noChangeArrowheads="1" noChangeShapeType="1" noTextEdit="1"/>
              </p:cNvSpPr>
              <p:nvPr/>
            </p:nvSpPr>
            <p:spPr>
              <a:xfrm>
                <a:off x="4522356" y="1550447"/>
                <a:ext cx="85389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9F4E1FF-6561-462E-9970-18EB7649B131}"/>
                  </a:ext>
                </a:extLst>
              </p:cNvPr>
              <p:cNvSpPr/>
              <p:nvPr/>
            </p:nvSpPr>
            <p:spPr>
              <a:xfrm>
                <a:off x="954764" y="4967091"/>
                <a:ext cx="5949245" cy="400110"/>
              </a:xfrm>
              <a:prstGeom prst="rect">
                <a:avLst/>
              </a:prstGeom>
            </p:spPr>
            <p:txBody>
              <a:bodyPr wrap="square">
                <a:spAutoFit/>
              </a:bodyPr>
              <a:lstStyle/>
              <a:p>
                <a:pPr lvl="1"/>
                <a14:m>
                  <m:oMath xmlns:m="http://schemas.openxmlformats.org/officeDocument/2006/math">
                    <m:r>
                      <a:rPr lang="en-US" altLang="ja-JP" sz="2000" i="1">
                        <a:latin typeface="Cambria Math" panose="02040503050406030204" pitchFamily="18" charset="0"/>
                      </a:rPr>
                      <m:t>𝑉</m:t>
                    </m:r>
                  </m:oMath>
                </a14:m>
                <a:r>
                  <a:rPr lang="ja-JP" altLang="en-US" sz="2000" dirty="0"/>
                  <a:t>は互いに疎な頂点集合</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に分割される</a:t>
                </a:r>
                <a:endParaRPr lang="en-US" altLang="ja-JP" sz="2000" dirty="0"/>
              </a:p>
            </p:txBody>
          </p:sp>
        </mc:Choice>
        <mc:Fallback xmlns="">
          <p:sp>
            <p:nvSpPr>
              <p:cNvPr id="10" name="正方形/長方形 9">
                <a:extLst>
                  <a:ext uri="{FF2B5EF4-FFF2-40B4-BE49-F238E27FC236}">
                    <a16:creationId xmlns:a16="http://schemas.microsoft.com/office/drawing/2014/main" id="{E9F4E1FF-6561-462E-9970-18EB7649B131}"/>
                  </a:ext>
                </a:extLst>
              </p:cNvPr>
              <p:cNvSpPr>
                <a:spLocks noRot="1" noChangeAspect="1" noMove="1" noResize="1" noEditPoints="1" noAdjustHandles="1" noChangeArrowheads="1" noChangeShapeType="1" noTextEdit="1"/>
              </p:cNvSpPr>
              <p:nvPr/>
            </p:nvSpPr>
            <p:spPr>
              <a:xfrm>
                <a:off x="954764" y="4967091"/>
                <a:ext cx="5949245" cy="400110"/>
              </a:xfrm>
              <a:prstGeom prst="rect">
                <a:avLst/>
              </a:prstGeom>
              <a:blipFill>
                <a:blip r:embed="rId7"/>
                <a:stretch>
                  <a:fillRect t="-9231" b="-27692"/>
                </a:stretch>
              </a:blipFill>
            </p:spPr>
            <p:txBody>
              <a:bodyPr/>
              <a:lstStyle/>
              <a:p>
                <a:r>
                  <a:rPr lang="ja-JP" altLang="en-US">
                    <a:noFill/>
                  </a:rPr>
                  <a:t> </a:t>
                </a:r>
              </a:p>
            </p:txBody>
          </p:sp>
        </mc:Fallback>
      </mc:AlternateContent>
      <p:sp>
        <p:nvSpPr>
          <p:cNvPr id="30" name="楕円 29">
            <a:extLst>
              <a:ext uri="{FF2B5EF4-FFF2-40B4-BE49-F238E27FC236}">
                <a16:creationId xmlns:a16="http://schemas.microsoft.com/office/drawing/2014/main" id="{46189001-AED8-480C-A139-F327A79CC026}"/>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6" name="図 5">
            <a:extLst>
              <a:ext uri="{FF2B5EF4-FFF2-40B4-BE49-F238E27FC236}">
                <a16:creationId xmlns:a16="http://schemas.microsoft.com/office/drawing/2014/main" id="{746BB9CE-50C4-4D15-9EDA-8B3423C01670}"/>
              </a:ext>
            </a:extLst>
          </p:cNvPr>
          <p:cNvPicPr>
            <a:picLocks noChangeAspect="1"/>
          </p:cNvPicPr>
          <p:nvPr/>
        </p:nvPicPr>
        <p:blipFill>
          <a:blip r:embed="rId8"/>
          <a:stretch>
            <a:fillRect/>
          </a:stretch>
        </p:blipFill>
        <p:spPr>
          <a:xfrm>
            <a:off x="5181299" y="0"/>
            <a:ext cx="3967969" cy="2975977"/>
          </a:xfrm>
          <a:prstGeom prst="rect">
            <a:avLst/>
          </a:prstGeom>
        </p:spPr>
      </p:pic>
    </p:spTree>
    <p:extLst>
      <p:ext uri="{BB962C8B-B14F-4D97-AF65-F5344CB8AC3E}">
        <p14:creationId xmlns:p14="http://schemas.microsoft.com/office/powerpoint/2010/main" val="251613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0B086762-F235-42D2-A82C-5657A536285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0B086762-F235-42D2-A82C-5657A536285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6"/>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正方形/長方形 66">
                <a:extLst>
                  <a:ext uri="{FF2B5EF4-FFF2-40B4-BE49-F238E27FC236}">
                    <a16:creationId xmlns:a16="http://schemas.microsoft.com/office/drawing/2014/main" id="{43780AEB-8B26-49C9-8921-FC0D07E3B83B}"/>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7" name="正方形/長方形 66">
                <a:extLst>
                  <a:ext uri="{FF2B5EF4-FFF2-40B4-BE49-F238E27FC236}">
                    <a16:creationId xmlns:a16="http://schemas.microsoft.com/office/drawing/2014/main" id="{43780AEB-8B26-49C9-8921-FC0D07E3B83B}"/>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8"/>
                <a:stretch>
                  <a:fillRect t="-4310" b="-14655"/>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E4813BDE-BA39-4FE5-8129-E9B4642AA0E2}"/>
              </a:ext>
            </a:extLst>
          </p:cNvPr>
          <p:cNvPicPr>
            <a:picLocks noChangeAspect="1"/>
          </p:cNvPicPr>
          <p:nvPr/>
        </p:nvPicPr>
        <p:blipFill>
          <a:blip r:embed="rId9"/>
          <a:stretch>
            <a:fillRect/>
          </a:stretch>
        </p:blipFill>
        <p:spPr>
          <a:xfrm>
            <a:off x="5180343" y="-296"/>
            <a:ext cx="3968365" cy="2976274"/>
          </a:xfrm>
          <a:prstGeom prst="rect">
            <a:avLst/>
          </a:prstGeom>
        </p:spPr>
      </p:pic>
    </p:spTree>
    <p:extLst>
      <p:ext uri="{BB962C8B-B14F-4D97-AF65-F5344CB8AC3E}">
        <p14:creationId xmlns:p14="http://schemas.microsoft.com/office/powerpoint/2010/main" val="16536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545441" y="5396046"/>
                <a:ext cx="8295401" cy="707886"/>
              </a:xfrm>
              <a:prstGeom prst="rect">
                <a:avLst/>
              </a:prstGeom>
            </p:spPr>
            <p:txBody>
              <a:bodyPr wrap="square">
                <a:spAutoFit/>
              </a:bodyPr>
              <a:lstStyle/>
              <a:p>
                <a:pPr lvl="1"/>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𝐴</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𝐴</m:t>
                        </m:r>
                      </m:sub>
                    </m:sSub>
                  </m:oMath>
                </a14:m>
                <a:r>
                  <a:rPr lang="ja-JP" altLang="en-US" sz="2000" dirty="0"/>
                  <a:t>は</a:t>
                </a:r>
                <a14:m>
                  <m:oMath xmlns:m="http://schemas.openxmlformats.org/officeDocument/2006/math">
                    <m:r>
                      <a:rPr lang="en-US" altLang="ja-JP" sz="2000" i="1" dirty="0">
                        <a:latin typeface="Cambria Math" panose="02040503050406030204" pitchFamily="18" charset="0"/>
                      </a:rPr>
                      <m:t>𝑥</m:t>
                    </m:r>
                  </m:oMath>
                </a14:m>
                <a:r>
                  <a:rPr lang="ja-JP" altLang="en-US" sz="2000" dirty="0"/>
                  <a:t>にのみ依存し</a:t>
                </a:r>
                <a:r>
                  <a:rPr lang="en-US" altLang="ja-JP" sz="2000" dirty="0"/>
                  <a:t>, </a:t>
                </a:r>
                <a:br>
                  <a:rPr lang="en-US" altLang="ja-JP" sz="2000" dirty="0"/>
                </a:b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𝐵</m:t>
                        </m:r>
                      </m:sub>
                    </m:sSub>
                  </m:oMath>
                </a14:m>
                <a:r>
                  <a:rPr lang="ja-JP" altLang="en-US" sz="2000" dirty="0"/>
                  <a:t>により誘導される部分グラフ</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は</a:t>
                </a:r>
                <a14:m>
                  <m:oMath xmlns:m="http://schemas.openxmlformats.org/officeDocument/2006/math">
                    <m:r>
                      <a:rPr lang="en-US" altLang="ja-JP" sz="2000" i="1">
                        <a:latin typeface="Cambria Math" panose="02040503050406030204" pitchFamily="18" charset="0"/>
                      </a:rPr>
                      <m:t>𝑦</m:t>
                    </m:r>
                  </m:oMath>
                </a14:m>
                <a:r>
                  <a:rPr lang="ja-JP" altLang="en-US" sz="2000" dirty="0"/>
                  <a:t>にのみ依存する</a:t>
                </a:r>
                <a:endParaRPr lang="en-US" altLang="ja-JP"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545441" y="5396046"/>
                <a:ext cx="8295401" cy="707886"/>
              </a:xfrm>
              <a:prstGeom prst="rect">
                <a:avLst/>
              </a:prstGeom>
              <a:blipFill>
                <a:blip r:embed="rId6"/>
                <a:stretch>
                  <a:fillRect t="-4310" b="-14655"/>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10" name="直線矢印コネクタ 9">
            <a:extLst>
              <a:ext uri="{FF2B5EF4-FFF2-40B4-BE49-F238E27FC236}">
                <a16:creationId xmlns:a16="http://schemas.microsoft.com/office/drawing/2014/main" id="{CC9811A5-D656-4325-BBF8-253DC5415ECE}"/>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6F245D4-6D22-49C2-B63B-ACBA5472A0B7}"/>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12" name="テキスト ボックス 11">
                <a:extLst>
                  <a:ext uri="{FF2B5EF4-FFF2-40B4-BE49-F238E27FC236}">
                    <a16:creationId xmlns:a16="http://schemas.microsoft.com/office/drawing/2014/main" id="{46F245D4-6D22-49C2-B63B-ACBA5472A0B7}"/>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7"/>
                <a:stretch>
                  <a:fillRect t="-9231" b="-2769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9B873556-C551-45C5-93F5-FCDB19E67F75}"/>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BB14B25C-C440-402A-8258-4E468C625BC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67" name="テキスト ボックス 66">
                <a:extLst>
                  <a:ext uri="{FF2B5EF4-FFF2-40B4-BE49-F238E27FC236}">
                    <a16:creationId xmlns:a16="http://schemas.microsoft.com/office/drawing/2014/main" id="{BB14B25C-C440-402A-8258-4E468C625BC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8"/>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FA22E4-F643-49FD-BD2B-403E460A30C1}"/>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19" name="テキスト ボックス 18">
                <a:extLst>
                  <a:ext uri="{FF2B5EF4-FFF2-40B4-BE49-F238E27FC236}">
                    <a16:creationId xmlns:a16="http://schemas.microsoft.com/office/drawing/2014/main" id="{E8FA22E4-F643-49FD-BD2B-403E460A30C1}"/>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9"/>
                <a:stretch>
                  <a:fillRect l="-1412" t="-208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062B17B-3EA0-49E9-9111-70264B579033}"/>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20" name="正方形/長方形 19">
                <a:extLst>
                  <a:ext uri="{FF2B5EF4-FFF2-40B4-BE49-F238E27FC236}">
                    <a16:creationId xmlns:a16="http://schemas.microsoft.com/office/drawing/2014/main" id="{5062B17B-3EA0-49E9-9111-70264B579033}"/>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0"/>
                <a:stretch>
                  <a:fillRect l="-1316" t="-2083" r="-263"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D62524D-6C62-4F55-B093-FADD6AE7114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ED62524D-6C62-4F55-B093-FADD6AE7114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11"/>
                <a:stretch>
                  <a:fillRect/>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673482B0-F142-4C14-9464-ECC65FBFA8EB}"/>
              </a:ext>
            </a:extLst>
          </p:cNvPr>
          <p:cNvPicPr>
            <a:picLocks noChangeAspect="1"/>
          </p:cNvPicPr>
          <p:nvPr/>
        </p:nvPicPr>
        <p:blipFill>
          <a:blip r:embed="rId12"/>
          <a:stretch>
            <a:fillRect/>
          </a:stretch>
        </p:blipFill>
        <p:spPr>
          <a:xfrm>
            <a:off x="5180343" y="-296"/>
            <a:ext cx="3968365" cy="2976274"/>
          </a:xfrm>
          <a:prstGeom prst="rect">
            <a:avLst/>
          </a:prstGeom>
        </p:spPr>
      </p:pic>
    </p:spTree>
    <p:extLst>
      <p:ext uri="{BB962C8B-B14F-4D97-AF65-F5344CB8AC3E}">
        <p14:creationId xmlns:p14="http://schemas.microsoft.com/office/powerpoint/2010/main" val="216324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C39CEE11-9505-4341-A5E4-6BA9A7DAF99D}"/>
              </a:ext>
            </a:extLst>
          </p:cNvPr>
          <p:cNvCxnSpPr/>
          <p:nvPr/>
        </p:nvCxnSpPr>
        <p:spPr>
          <a:xfrm>
            <a:off x="3478995" y="2841857"/>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7A1EEF7-A1FB-4FEF-998B-2DA8CD070F42}"/>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99ACABB-51F0-4255-8850-3E664F4A7434}"/>
              </a:ext>
            </a:extLst>
          </p:cNvPr>
          <p:cNvCxnSpPr/>
          <p:nvPr/>
        </p:nvCxnSpPr>
        <p:spPr>
          <a:xfrm>
            <a:off x="4018623" y="2820310"/>
            <a:ext cx="53963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F0B92DE-76F3-419E-809D-8BC1C301C124}"/>
              </a:ext>
            </a:extLst>
          </p:cNvPr>
          <p:cNvSpPr/>
          <p:nvPr/>
        </p:nvSpPr>
        <p:spPr>
          <a:xfrm>
            <a:off x="1104515" y="1987926"/>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E92236B0-E2E5-4159-804E-1410EF544280}"/>
              </a:ext>
            </a:extLst>
          </p:cNvPr>
          <p:cNvSpPr/>
          <p:nvPr/>
        </p:nvSpPr>
        <p:spPr>
          <a:xfrm>
            <a:off x="3177224" y="1987925"/>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CD8DCD4B-8F7A-4E94-8C02-CACEC6E99F01}"/>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62" name="テキスト ボックス 61">
                <a:extLst>
                  <a:ext uri="{FF2B5EF4-FFF2-40B4-BE49-F238E27FC236}">
                    <a16:creationId xmlns:a16="http://schemas.microsoft.com/office/drawing/2014/main" id="{CD8DCD4B-8F7A-4E94-8C02-CACEC6E99F01}"/>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A8AF4861-DD20-4A09-98B4-96A07AE2D1F3}"/>
                  </a:ext>
                </a:extLst>
              </p:cNvPr>
              <p:cNvSpPr/>
              <p:nvPr/>
            </p:nvSpPr>
            <p:spPr>
              <a:xfrm>
                <a:off x="418722" y="5350632"/>
                <a:ext cx="8454345" cy="1015663"/>
              </a:xfrm>
              <a:prstGeom prst="rect">
                <a:avLst/>
              </a:prstGeom>
            </p:spPr>
            <p:txBody>
              <a:bodyPr wrap="square">
                <a:spAutoFit/>
              </a:bodyPr>
              <a:lstStyle/>
              <a:p>
                <a:pPr lvl="1"/>
                <a14:m>
                  <m:oMath xmlns:m="http://schemas.openxmlformats.org/officeDocument/2006/math">
                    <m:sSub>
                      <m:sSubPr>
                        <m:ctrlPr>
                          <a:rPr lang="en-US" altLang="ja-JP" sz="2000" i="1" smtClean="0">
                            <a:latin typeface="Cambria Math" panose="02040503050406030204" pitchFamily="18" charset="0"/>
                          </a:rPr>
                        </m:ctrlPr>
                      </m:sSubPr>
                      <m:e>
                        <m:r>
                          <m:rPr>
                            <m:nor/>
                          </m:rPr>
                          <a:rPr lang="en-US" altLang="ja-JP" sz="2000">
                            <a:latin typeface="Cambria Math" panose="02040503050406030204" pitchFamily="18" charset="0"/>
                          </a:rPr>
                          <m:t>DISJ</m:t>
                        </m:r>
                      </m:e>
                      <m:sub>
                        <m:r>
                          <a:rPr lang="en-US" altLang="ja-JP" sz="2000" b="0" i="1" smtClean="0">
                            <a:latin typeface="Cambria Math" panose="02040503050406030204" pitchFamily="18" charset="0"/>
                            <a:ea typeface="Cambria Math" panose="02040503050406030204" pitchFamily="18" charset="0"/>
                          </a:rPr>
                          <m:t>𝑚</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=1</m:t>
                    </m:r>
                  </m:oMath>
                </a14:m>
                <a:r>
                  <a:rPr lang="ja-JP" altLang="en-US" sz="2000" dirty="0"/>
                  <a:t>のときかつそのときのみある特性</a:t>
                </a:r>
                <a14:m>
                  <m:oMath xmlns:m="http://schemas.openxmlformats.org/officeDocument/2006/math">
                    <m:r>
                      <a:rPr lang="en-US" altLang="ja-JP" sz="2000" i="1">
                        <a:latin typeface="Cambria Math" panose="02040503050406030204" pitchFamily="18" charset="0"/>
                      </a:rPr>
                      <m:t>𝑃</m:t>
                    </m:r>
                  </m:oMath>
                </a14:m>
                <a:br>
                  <a:rPr lang="en-US" altLang="ja-JP" sz="2000" dirty="0"/>
                </a:br>
                <a:r>
                  <a:rPr lang="en-US" altLang="ja-JP" sz="2000" dirty="0"/>
                  <a:t>(</a:t>
                </a:r>
                <a:r>
                  <a:rPr lang="ja-JP" altLang="en-US" sz="2000" dirty="0"/>
                  <a:t>例えば「グラフ中に与えられている独立点集合が</a:t>
                </a:r>
                <a:r>
                  <a:rPr lang="en-US" altLang="ja-JP" sz="2000" dirty="0"/>
                  <a:t>3-MIS</a:t>
                </a:r>
                <a:r>
                  <a:rPr lang="ja-JP" altLang="en-US" sz="2000" dirty="0"/>
                  <a:t>でない」</a:t>
                </a:r>
                <a:r>
                  <a:rPr lang="en-US" altLang="ja-JP" sz="2000" dirty="0"/>
                  <a:t>)</a:t>
                </a:r>
                <a:br>
                  <a:rPr lang="en-US" altLang="ja-JP" sz="2000" dirty="0"/>
                </a:br>
                <a:r>
                  <a:rPr lang="ja-JP" altLang="en-US" sz="2000" dirty="0"/>
                  <a:t>を持つように構成する</a:t>
                </a:r>
                <a:endParaRPr lang="en-US" altLang="ja-JP" sz="2000" dirty="0"/>
              </a:p>
            </p:txBody>
          </p:sp>
        </mc:Choice>
        <mc:Fallback xmlns="">
          <p:sp>
            <p:nvSpPr>
              <p:cNvPr id="64" name="正方形/長方形 63">
                <a:extLst>
                  <a:ext uri="{FF2B5EF4-FFF2-40B4-BE49-F238E27FC236}">
                    <a16:creationId xmlns:a16="http://schemas.microsoft.com/office/drawing/2014/main" id="{A8AF4861-DD20-4A09-98B4-96A07AE2D1F3}"/>
                  </a:ext>
                </a:extLst>
              </p:cNvPr>
              <p:cNvSpPr>
                <a:spLocks noRot="1" noChangeAspect="1" noMove="1" noResize="1" noEditPoints="1" noAdjustHandles="1" noChangeArrowheads="1" noChangeShapeType="1" noTextEdit="1"/>
              </p:cNvSpPr>
              <p:nvPr/>
            </p:nvSpPr>
            <p:spPr>
              <a:xfrm>
                <a:off x="418722" y="5350632"/>
                <a:ext cx="8454345" cy="1015663"/>
              </a:xfrm>
              <a:prstGeom prst="rect">
                <a:avLst/>
              </a:prstGeom>
              <a:blipFill>
                <a:blip r:embed="rId6"/>
                <a:stretch>
                  <a:fillRect t="-3614" b="-9639"/>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C8E7EF59-0355-40A6-86BA-639FF3E9792D}"/>
              </a:ext>
            </a:extLst>
          </p:cNvPr>
          <p:cNvSpPr/>
          <p:nvPr/>
        </p:nvSpPr>
        <p:spPr>
          <a:xfrm>
            <a:off x="4382534" y="26253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478E8D6-82AE-4A8D-B201-F3093B30CA11}"/>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478E8D6-82AE-4A8D-B201-F3093B30CA11}"/>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7"/>
                <a:stretch>
                  <a:fillRect/>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271ED00E-649D-42A4-8D78-501DBCEA2CFE}"/>
              </a:ext>
            </a:extLst>
          </p:cNvPr>
          <p:cNvCxnSpPr>
            <a:cxnSpLocks/>
          </p:cNvCxnSpPr>
          <p:nvPr/>
        </p:nvCxnSpPr>
        <p:spPr>
          <a:xfrm flipV="1">
            <a:off x="1298172" y="3259155"/>
            <a:ext cx="473035" cy="10281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24B4767-3448-4D77-A698-41637539124E}"/>
                  </a:ext>
                </a:extLst>
              </p:cNvPr>
              <p:cNvSpPr txBox="1"/>
              <p:nvPr/>
            </p:nvSpPr>
            <p:spPr>
              <a:xfrm>
                <a:off x="780575" y="4299041"/>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𝑥</m:t>
                    </m:r>
                  </m:oMath>
                </a14:m>
                <a:r>
                  <a:rPr kumimoji="1" lang="ja-JP" altLang="en-US" sz="2000" dirty="0">
                    <a:solidFill>
                      <a:srgbClr val="FF0000"/>
                    </a:solidFill>
                  </a:rPr>
                  <a:t>に依存</a:t>
                </a:r>
              </a:p>
            </p:txBody>
          </p:sp>
        </mc:Choice>
        <mc:Fallback xmlns="">
          <p:sp>
            <p:nvSpPr>
              <p:cNvPr id="74" name="テキスト ボックス 73">
                <a:extLst>
                  <a:ext uri="{FF2B5EF4-FFF2-40B4-BE49-F238E27FC236}">
                    <a16:creationId xmlns:a16="http://schemas.microsoft.com/office/drawing/2014/main" id="{724B4767-3448-4D77-A698-41637539124E}"/>
                  </a:ext>
                </a:extLst>
              </p:cNvPr>
              <p:cNvSpPr txBox="1">
                <a:spLocks noRot="1" noChangeAspect="1" noMove="1" noResize="1" noEditPoints="1" noAdjustHandles="1" noChangeArrowheads="1" noChangeShapeType="1" noTextEdit="1"/>
              </p:cNvSpPr>
              <p:nvPr/>
            </p:nvSpPr>
            <p:spPr>
              <a:xfrm>
                <a:off x="780575" y="4299041"/>
                <a:ext cx="1241633" cy="400110"/>
              </a:xfrm>
              <a:prstGeom prst="rect">
                <a:avLst/>
              </a:prstGeom>
              <a:blipFill>
                <a:blip r:embed="rId9"/>
                <a:stretch>
                  <a:fillRect t="-75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9D2FFBC3-4A2B-4B75-BE8A-3EA9FD53A0C4}"/>
                  </a:ext>
                </a:extLst>
              </p:cNvPr>
              <p:cNvSpPr txBox="1"/>
              <p:nvPr/>
            </p:nvSpPr>
            <p:spPr>
              <a:xfrm>
                <a:off x="780575" y="4626264"/>
                <a:ext cx="2156179" cy="584775"/>
              </a:xfrm>
              <a:prstGeom prst="rect">
                <a:avLst/>
              </a:prstGeom>
              <a:noFill/>
            </p:spPr>
            <p:txBody>
              <a:bodyPr wrap="square" rtlCol="0">
                <a:spAutoFit/>
              </a:bodyPr>
              <a:lstStyle/>
              <a:p>
                <a:r>
                  <a:rPr kumimoji="1" lang="en-US" altLang="ja-JP" sz="1600" dirty="0"/>
                  <a:t>(</a:t>
                </a:r>
                <a:r>
                  <a:rPr kumimoji="1" lang="ja-JP" altLang="en-US" sz="1600" dirty="0"/>
                  <a:t>例えば</a:t>
                </a:r>
                <a14:m>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=1</m:t>
                    </m:r>
                  </m:oMath>
                </a14:m>
                <a:r>
                  <a:rPr kumimoji="1" lang="ja-JP" altLang="en-US" sz="1600" dirty="0"/>
                  <a:t>ならば</a:t>
                </a:r>
                <a:br>
                  <a:rPr kumimoji="1" lang="en-US" altLang="ja-JP" sz="1600" dirty="0"/>
                </a:br>
                <a:r>
                  <a:rPr kumimoji="1" lang="ja-JP" altLang="en-US" sz="1600" dirty="0"/>
                  <a:t>ここに辺を追加</a:t>
                </a:r>
                <a:r>
                  <a:rPr kumimoji="1" lang="en-US" altLang="ja-JP" sz="1600" dirty="0"/>
                  <a:t>)</a:t>
                </a:r>
                <a:endParaRPr kumimoji="1" lang="ja-JP" altLang="en-US" sz="1600" dirty="0"/>
              </a:p>
            </p:txBody>
          </p:sp>
        </mc:Choice>
        <mc:Fallback xmlns="">
          <p:sp>
            <p:nvSpPr>
              <p:cNvPr id="77" name="テキスト ボックス 76">
                <a:extLst>
                  <a:ext uri="{FF2B5EF4-FFF2-40B4-BE49-F238E27FC236}">
                    <a16:creationId xmlns:a16="http://schemas.microsoft.com/office/drawing/2014/main" id="{9D2FFBC3-4A2B-4B75-BE8A-3EA9FD53A0C4}"/>
                  </a:ext>
                </a:extLst>
              </p:cNvPr>
              <p:cNvSpPr txBox="1">
                <a:spLocks noRot="1" noChangeAspect="1" noMove="1" noResize="1" noEditPoints="1" noAdjustHandles="1" noChangeArrowheads="1" noChangeShapeType="1" noTextEdit="1"/>
              </p:cNvSpPr>
              <p:nvPr/>
            </p:nvSpPr>
            <p:spPr>
              <a:xfrm>
                <a:off x="780575" y="4626264"/>
                <a:ext cx="2156179" cy="584775"/>
              </a:xfrm>
              <a:prstGeom prst="rect">
                <a:avLst/>
              </a:prstGeom>
              <a:blipFill>
                <a:blip r:embed="rId10"/>
                <a:stretch>
                  <a:fillRect l="-1412" t="-2083" b="-12500"/>
                </a:stretch>
              </a:blipFill>
            </p:spPr>
            <p:txBody>
              <a:bodyPr/>
              <a:lstStyle/>
              <a:p>
                <a:r>
                  <a:rPr lang="ja-JP" altLang="en-US">
                    <a:noFill/>
                  </a:rPr>
                  <a:t> </a:t>
                </a:r>
              </a:p>
            </p:txBody>
          </p:sp>
        </mc:Fallback>
      </mc:AlternateContent>
      <p:cxnSp>
        <p:nvCxnSpPr>
          <p:cNvPr id="79" name="直線矢印コネクタ 78">
            <a:extLst>
              <a:ext uri="{FF2B5EF4-FFF2-40B4-BE49-F238E27FC236}">
                <a16:creationId xmlns:a16="http://schemas.microsoft.com/office/drawing/2014/main" id="{B39A049E-0EAE-446E-8C96-F4346EC008A7}"/>
              </a:ext>
            </a:extLst>
          </p:cNvPr>
          <p:cNvCxnSpPr/>
          <p:nvPr/>
        </p:nvCxnSpPr>
        <p:spPr>
          <a:xfrm flipH="1" flipV="1">
            <a:off x="4566423" y="3063185"/>
            <a:ext cx="1027289" cy="3471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4914F2E-6208-4BA7-AC41-206F56B0A72F}"/>
                  </a:ext>
                </a:extLst>
              </p:cNvPr>
              <p:cNvSpPr txBox="1"/>
              <p:nvPr/>
            </p:nvSpPr>
            <p:spPr>
              <a:xfrm>
                <a:off x="5701423" y="3210263"/>
                <a:ext cx="1241633" cy="400110"/>
              </a:xfrm>
              <a:prstGeom prst="rect">
                <a:avLst/>
              </a:prstGeom>
              <a:noFill/>
            </p:spPr>
            <p:txBody>
              <a:bodyPr wrap="square" rtlCol="0">
                <a:spAutoFit/>
              </a:bodyPr>
              <a:lstStyle/>
              <a:p>
                <a14:m>
                  <m:oMath xmlns:m="http://schemas.openxmlformats.org/officeDocument/2006/math">
                    <m:r>
                      <a:rPr kumimoji="1" lang="en-US" altLang="ja-JP" sz="2000" b="0" i="1" smtClean="0">
                        <a:solidFill>
                          <a:srgbClr val="FF0000"/>
                        </a:solidFill>
                        <a:latin typeface="Cambria Math" panose="02040503050406030204" pitchFamily="18" charset="0"/>
                      </a:rPr>
                      <m:t>𝑦</m:t>
                    </m:r>
                  </m:oMath>
                </a14:m>
                <a:r>
                  <a:rPr kumimoji="1" lang="ja-JP" altLang="en-US" sz="2000" dirty="0">
                    <a:solidFill>
                      <a:srgbClr val="FF0000"/>
                    </a:solidFill>
                  </a:rPr>
                  <a:t>に依存</a:t>
                </a:r>
              </a:p>
            </p:txBody>
          </p:sp>
        </mc:Choice>
        <mc:Fallback xmlns="">
          <p:sp>
            <p:nvSpPr>
              <p:cNvPr id="81" name="テキスト ボックス 80">
                <a:extLst>
                  <a:ext uri="{FF2B5EF4-FFF2-40B4-BE49-F238E27FC236}">
                    <a16:creationId xmlns:a16="http://schemas.microsoft.com/office/drawing/2014/main" id="{34914F2E-6208-4BA7-AC41-206F56B0A72F}"/>
                  </a:ext>
                </a:extLst>
              </p:cNvPr>
              <p:cNvSpPr txBox="1">
                <a:spLocks noRot="1" noChangeAspect="1" noMove="1" noResize="1" noEditPoints="1" noAdjustHandles="1" noChangeArrowheads="1" noChangeShapeType="1" noTextEdit="1"/>
              </p:cNvSpPr>
              <p:nvPr/>
            </p:nvSpPr>
            <p:spPr>
              <a:xfrm>
                <a:off x="5701423" y="3210263"/>
                <a:ext cx="1241633" cy="400110"/>
              </a:xfrm>
              <a:prstGeom prst="rect">
                <a:avLst/>
              </a:prstGeom>
              <a:blipFill>
                <a:blip r:embed="rId11"/>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C4915B25-08CF-4BBA-8B51-B8E8EB20C1CD}"/>
                  </a:ext>
                </a:extLst>
              </p:cNvPr>
              <p:cNvSpPr/>
              <p:nvPr/>
            </p:nvSpPr>
            <p:spPr>
              <a:xfrm>
                <a:off x="5610193" y="3567535"/>
                <a:ext cx="2312435" cy="584775"/>
              </a:xfrm>
              <a:prstGeom prst="rect">
                <a:avLst/>
              </a:prstGeom>
            </p:spPr>
            <p:txBody>
              <a:bodyPr wrap="square">
                <a:spAutoFit/>
              </a:bodyPr>
              <a:lstStyle/>
              <a:p>
                <a:r>
                  <a:rPr lang="en-US" altLang="ja-JP" sz="1600" dirty="0"/>
                  <a:t>(</a:t>
                </a:r>
                <a:r>
                  <a:rPr lang="ja-JP" altLang="en-US" sz="1600" dirty="0"/>
                  <a:t>例えば</a:t>
                </a:r>
                <a14:m>
                  <m:oMath xmlns:m="http://schemas.openxmlformats.org/officeDocument/2006/math">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𝑦</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=1</m:t>
                    </m:r>
                  </m:oMath>
                </a14:m>
                <a:r>
                  <a:rPr lang="ja-JP" altLang="en-US" sz="1600" dirty="0"/>
                  <a:t>ならば</a:t>
                </a:r>
                <a:br>
                  <a:rPr lang="en-US" altLang="ja-JP" sz="1600" dirty="0"/>
                </a:br>
                <a:r>
                  <a:rPr lang="ja-JP" altLang="en-US" sz="1600" dirty="0"/>
                  <a:t>ここに辺と頂点を追加</a:t>
                </a:r>
                <a:r>
                  <a:rPr lang="en-US" altLang="ja-JP" sz="1600" dirty="0"/>
                  <a:t>)</a:t>
                </a:r>
                <a:endParaRPr lang="ja-JP" altLang="en-US" sz="1600" dirty="0"/>
              </a:p>
            </p:txBody>
          </p:sp>
        </mc:Choice>
        <mc:Fallback xmlns="">
          <p:sp>
            <p:nvSpPr>
              <p:cNvPr id="85" name="正方形/長方形 84">
                <a:extLst>
                  <a:ext uri="{FF2B5EF4-FFF2-40B4-BE49-F238E27FC236}">
                    <a16:creationId xmlns:a16="http://schemas.microsoft.com/office/drawing/2014/main" id="{C4915B25-08CF-4BBA-8B51-B8E8EB20C1CD}"/>
                  </a:ext>
                </a:extLst>
              </p:cNvPr>
              <p:cNvSpPr>
                <a:spLocks noRot="1" noChangeAspect="1" noMove="1" noResize="1" noEditPoints="1" noAdjustHandles="1" noChangeArrowheads="1" noChangeShapeType="1" noTextEdit="1"/>
              </p:cNvSpPr>
              <p:nvPr/>
            </p:nvSpPr>
            <p:spPr>
              <a:xfrm>
                <a:off x="5610193" y="3567535"/>
                <a:ext cx="2312435" cy="584775"/>
              </a:xfrm>
              <a:prstGeom prst="rect">
                <a:avLst/>
              </a:prstGeom>
              <a:blipFill>
                <a:blip r:embed="rId12"/>
                <a:stretch>
                  <a:fillRect l="-1316" t="-2083" r="-263" b="-12500"/>
                </a:stretch>
              </a:blipFill>
            </p:spPr>
            <p:txBody>
              <a:bodyPr/>
              <a:lstStyle/>
              <a:p>
                <a:r>
                  <a:rPr lang="ja-JP" altLang="en-US">
                    <a:noFill/>
                  </a:rPr>
                  <a:t> </a:t>
                </a:r>
              </a:p>
            </p:txBody>
          </p:sp>
        </mc:Fallback>
      </mc:AlternateContent>
      <p:pic>
        <p:nvPicPr>
          <p:cNvPr id="63" name="図 62">
            <a:extLst>
              <a:ext uri="{FF2B5EF4-FFF2-40B4-BE49-F238E27FC236}">
                <a16:creationId xmlns:a16="http://schemas.microsoft.com/office/drawing/2014/main" id="{D9980FEF-AC50-41F6-A3C4-3387B81539F6}"/>
              </a:ext>
            </a:extLst>
          </p:cNvPr>
          <p:cNvPicPr>
            <a:picLocks noChangeAspect="1"/>
          </p:cNvPicPr>
          <p:nvPr/>
        </p:nvPicPr>
        <p:blipFill>
          <a:blip r:embed="rId13"/>
          <a:stretch>
            <a:fillRect/>
          </a:stretch>
        </p:blipFill>
        <p:spPr>
          <a:xfrm>
            <a:off x="5180343" y="-296"/>
            <a:ext cx="3968365" cy="2976274"/>
          </a:xfrm>
          <a:prstGeom prst="rect">
            <a:avLst/>
          </a:prstGeom>
        </p:spPr>
      </p:pic>
    </p:spTree>
    <p:extLst>
      <p:ext uri="{BB962C8B-B14F-4D97-AF65-F5344CB8AC3E}">
        <p14:creationId xmlns:p14="http://schemas.microsoft.com/office/powerpoint/2010/main" val="254819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線コネクタ 65">
            <a:extLst>
              <a:ext uri="{FF2B5EF4-FFF2-40B4-BE49-F238E27FC236}">
                <a16:creationId xmlns:a16="http://schemas.microsoft.com/office/drawing/2014/main" id="{73469CBE-3C0A-46C7-9C6B-42BFF5EEB624}"/>
              </a:ext>
            </a:extLst>
          </p:cNvPr>
          <p:cNvCxnSpPr/>
          <p:nvPr/>
        </p:nvCxnSpPr>
        <p:spPr>
          <a:xfrm>
            <a:off x="4018623" y="2820310"/>
            <a:ext cx="5396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BC62FE2-C322-4A20-A4FC-2847F52F8DCD}"/>
              </a:ext>
            </a:extLst>
          </p:cNvPr>
          <p:cNvCxnSpPr/>
          <p:nvPr/>
        </p:nvCxnSpPr>
        <p:spPr>
          <a:xfrm>
            <a:off x="2468454"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B59C0C9F-89B4-406C-A074-E83DE19F17B3}"/>
              </a:ext>
            </a:extLst>
          </p:cNvPr>
          <p:cNvSpPr/>
          <p:nvPr/>
        </p:nvSpPr>
        <p:spPr>
          <a:xfrm>
            <a:off x="1104515" y="1987926"/>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0A74BFE2-C070-417F-BE3F-96850DEDB82D}"/>
              </a:ext>
            </a:extLst>
          </p:cNvPr>
          <p:cNvSpPr/>
          <p:nvPr/>
        </p:nvSpPr>
        <p:spPr>
          <a:xfrm>
            <a:off x="3177224" y="1987925"/>
            <a:ext cx="1682799" cy="2198783"/>
          </a:xfrm>
          <a:prstGeom prst="rect">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3D84E55-9364-471E-BA1D-69D98688B395}"/>
              </a:ext>
            </a:extLst>
          </p:cNvPr>
          <p:cNvCxnSpPr/>
          <p:nvPr/>
        </p:nvCxnSpPr>
        <p:spPr>
          <a:xfrm>
            <a:off x="2468454" y="2263649"/>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9FCD240-57D1-411E-B7BF-CA4344C7E7C3}"/>
              </a:ext>
            </a:extLst>
          </p:cNvPr>
          <p:cNvCxnSpPr/>
          <p:nvPr/>
        </p:nvCxnSpPr>
        <p:spPr>
          <a:xfrm>
            <a:off x="3492355" y="2805080"/>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98F549-B05D-458F-A4C3-6BDC4CD4467E}"/>
              </a:ext>
            </a:extLst>
          </p:cNvPr>
          <p:cNvCxnSpPr/>
          <p:nvPr/>
        </p:nvCxnSpPr>
        <p:spPr>
          <a:xfrm flipH="1">
            <a:off x="4024934" y="2263649"/>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7880A904-D3F5-4722-94B2-A584BDA53187}"/>
              </a:ext>
            </a:extLst>
          </p:cNvPr>
          <p:cNvCxnSpPr/>
          <p:nvPr/>
        </p:nvCxnSpPr>
        <p:spPr>
          <a:xfrm>
            <a:off x="4018624" y="2263649"/>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8DF2455-1D53-4AE5-BA2F-AF21C01BA2AC}"/>
              </a:ext>
            </a:extLst>
          </p:cNvPr>
          <p:cNvCxnSpPr/>
          <p:nvPr/>
        </p:nvCxnSpPr>
        <p:spPr>
          <a:xfrm>
            <a:off x="2468454" y="3392225"/>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26C89B0-201F-42CF-AFB6-73B0DBD8529C}"/>
              </a:ext>
            </a:extLst>
          </p:cNvPr>
          <p:cNvCxnSpPr/>
          <p:nvPr/>
        </p:nvCxnSpPr>
        <p:spPr>
          <a:xfrm>
            <a:off x="2468454" y="3933658"/>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6AD8F02-E289-4B9A-B252-7317D7DB52B6}"/>
              </a:ext>
            </a:extLst>
          </p:cNvPr>
          <p:cNvCxnSpPr/>
          <p:nvPr/>
        </p:nvCxnSpPr>
        <p:spPr>
          <a:xfrm>
            <a:off x="2468454" y="339222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EA6FFF7-271E-4E86-86E4-F693E6C45DB8}"/>
              </a:ext>
            </a:extLst>
          </p:cNvPr>
          <p:cNvCxnSpPr/>
          <p:nvPr/>
        </p:nvCxnSpPr>
        <p:spPr>
          <a:xfrm>
            <a:off x="1934923" y="2805082"/>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3981C3-D4A3-4046-BD04-01233D943566}"/>
              </a:ext>
            </a:extLst>
          </p:cNvPr>
          <p:cNvCxnSpPr/>
          <p:nvPr/>
        </p:nvCxnSpPr>
        <p:spPr>
          <a:xfrm>
            <a:off x="2468454" y="2805082"/>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42E2D89-CD3A-4EFF-95A9-E55E73B42BAD}"/>
              </a:ext>
            </a:extLst>
          </p:cNvPr>
          <p:cNvCxnSpPr/>
          <p:nvPr/>
        </p:nvCxnSpPr>
        <p:spPr>
          <a:xfrm>
            <a:off x="2468454" y="2263649"/>
            <a:ext cx="101054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D9406B-319E-49CE-ADE2-7827B5E3C7AE}"/>
              </a:ext>
            </a:extLst>
          </p:cNvPr>
          <p:cNvCxnSpPr/>
          <p:nvPr/>
        </p:nvCxnSpPr>
        <p:spPr>
          <a:xfrm>
            <a:off x="1935173" y="2805082"/>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78DA397-4AE4-4BC8-BE1E-226EC08811E5}"/>
              </a:ext>
            </a:extLst>
          </p:cNvPr>
          <p:cNvCxnSpPr/>
          <p:nvPr/>
        </p:nvCxnSpPr>
        <p:spPr>
          <a:xfrm>
            <a:off x="3485305" y="2805082"/>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B893420-826D-43DD-8E7F-9D7FAF01AEA8}"/>
              </a:ext>
            </a:extLst>
          </p:cNvPr>
          <p:cNvCxnSpPr/>
          <p:nvPr/>
        </p:nvCxnSpPr>
        <p:spPr>
          <a:xfrm>
            <a:off x="1401642" y="2263649"/>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9A90098-5C9B-46E2-81FF-49DA9288690D}"/>
              </a:ext>
            </a:extLst>
          </p:cNvPr>
          <p:cNvCxnSpPr/>
          <p:nvPr/>
        </p:nvCxnSpPr>
        <p:spPr>
          <a:xfrm>
            <a:off x="3485305" y="2263649"/>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3C05D44-C96E-4B8D-A3B1-759BBDBEB66B}"/>
              </a:ext>
            </a:extLst>
          </p:cNvPr>
          <p:cNvCxnSpPr/>
          <p:nvPr/>
        </p:nvCxnSpPr>
        <p:spPr>
          <a:xfrm>
            <a:off x="1401642" y="2263649"/>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下界グラフ</a:t>
                </a:r>
                <a14:m>
                  <m:oMath xmlns:m="http://schemas.openxmlformats.org/officeDocument/2006/math">
                    <m:r>
                      <a:rPr lang="en-US" altLang="ja-JP" i="1">
                        <a:latin typeface="Cambria Math" panose="02040503050406030204" pitchFamily="18" charset="0"/>
                      </a:rPr>
                      <m:t>𝑮</m:t>
                    </m:r>
                    <m:r>
                      <a:rPr lang="en-US" altLang="ja-JP" i="1">
                        <a:latin typeface="Cambria Math" panose="02040503050406030204" pitchFamily="18" charset="0"/>
                      </a:rPr>
                      <m:t>=(</m:t>
                    </m:r>
                    <m:r>
                      <a:rPr lang="en-US" altLang="ja-JP" i="1">
                        <a:latin typeface="Cambria Math" panose="02040503050406030204" pitchFamily="18" charset="0"/>
                      </a:rPr>
                      <m:t>𝑽</m:t>
                    </m:r>
                    <m:r>
                      <a:rPr lang="en-US" altLang="ja-JP" i="1">
                        <a:latin typeface="Cambria Math" panose="02040503050406030204" pitchFamily="18" charset="0"/>
                      </a:rPr>
                      <m:t>,</m:t>
                    </m:r>
                    <m:r>
                      <a:rPr lang="en-US" altLang="ja-JP" i="1">
                        <a:latin typeface="Cambria Math" panose="02040503050406030204" pitchFamily="18" charset="0"/>
                      </a:rPr>
                      <m:t>𝑬</m:t>
                    </m:r>
                    <m:r>
                      <a:rPr lang="en-US" altLang="ja-JP" i="1">
                        <a:latin typeface="Cambria Math" panose="02040503050406030204" pitchFamily="18" charset="0"/>
                      </a:rPr>
                      <m:t>)</m:t>
                    </m:r>
                  </m:oMath>
                </a14:m>
                <a:endParaRPr kumimoji="1" lang="ja-JP" altLang="en-US" dirty="0"/>
              </a:p>
            </p:txBody>
          </p:sp>
        </mc:Choice>
        <mc:Fallback xmlns="">
          <p:sp>
            <p:nvSpPr>
              <p:cNvPr id="2" name="タイトル 1">
                <a:extLst>
                  <a:ext uri="{FF2B5EF4-FFF2-40B4-BE49-F238E27FC236}">
                    <a16:creationId xmlns:a16="http://schemas.microsoft.com/office/drawing/2014/main" id="{E150F598-75C2-4945-A852-CF420032CDE3}"/>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p:sp>
        <p:nvSpPr>
          <p:cNvPr id="123" name="楕円 122">
            <a:extLst>
              <a:ext uri="{FF2B5EF4-FFF2-40B4-BE49-F238E27FC236}">
                <a16:creationId xmlns:a16="http://schemas.microsoft.com/office/drawing/2014/main" id="{35E9A22B-F923-420D-8EF2-BF9938419EEB}"/>
              </a:ext>
            </a:extLst>
          </p:cNvPr>
          <p:cNvSpPr/>
          <p:nvPr/>
        </p:nvSpPr>
        <p:spPr>
          <a:xfrm>
            <a:off x="2288684"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1" name="楕円 70">
            <a:extLst>
              <a:ext uri="{FF2B5EF4-FFF2-40B4-BE49-F238E27FC236}">
                <a16:creationId xmlns:a16="http://schemas.microsoft.com/office/drawing/2014/main" id="{F19C15E1-35B6-417C-8D24-9A996CCA2E4F}"/>
              </a:ext>
            </a:extLst>
          </p:cNvPr>
          <p:cNvSpPr/>
          <p:nvPr/>
        </p:nvSpPr>
        <p:spPr>
          <a:xfrm>
            <a:off x="4384543" y="208834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C18434E7-EAD4-4C29-953A-1FA2CD5325CA}"/>
              </a:ext>
            </a:extLst>
          </p:cNvPr>
          <p:cNvSpPr/>
          <p:nvPr/>
        </p:nvSpPr>
        <p:spPr>
          <a:xfrm>
            <a:off x="3847435"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1036BB39-0DE0-49A0-88AA-20B30FB1A061}"/>
              </a:ext>
            </a:extLst>
          </p:cNvPr>
          <p:cNvSpPr/>
          <p:nvPr/>
        </p:nvSpPr>
        <p:spPr>
          <a:xfrm>
            <a:off x="1755153"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9FBA0845-B51D-4BBD-9AEE-E5DDB8175D81}"/>
              </a:ext>
            </a:extLst>
          </p:cNvPr>
          <p:cNvSpPr/>
          <p:nvPr/>
        </p:nvSpPr>
        <p:spPr>
          <a:xfrm>
            <a:off x="3310306" y="262977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1F04CB62-3D36-46EC-83A8-59E413ECDE44}"/>
              </a:ext>
            </a:extLst>
          </p:cNvPr>
          <p:cNvSpPr/>
          <p:nvPr/>
        </p:nvSpPr>
        <p:spPr>
          <a:xfrm>
            <a:off x="3310327"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9EF90E41-DD7E-4E92-AAC9-BB54F92876C6}"/>
              </a:ext>
            </a:extLst>
          </p:cNvPr>
          <p:cNvSpPr/>
          <p:nvPr/>
        </p:nvSpPr>
        <p:spPr>
          <a:xfrm>
            <a:off x="2288684" y="26297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1C5B4F93-3920-4341-A034-8929DB49E787}"/>
              </a:ext>
            </a:extLst>
          </p:cNvPr>
          <p:cNvSpPr/>
          <p:nvPr/>
        </p:nvSpPr>
        <p:spPr>
          <a:xfrm>
            <a:off x="1221622"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B012B6C5-C5B7-4877-A32C-447AA5586D65}"/>
              </a:ext>
            </a:extLst>
          </p:cNvPr>
          <p:cNvSpPr/>
          <p:nvPr/>
        </p:nvSpPr>
        <p:spPr>
          <a:xfrm>
            <a:off x="1755153" y="208834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2CF1C51B-52F5-466A-BCB3-6877068B1D54}"/>
              </a:ext>
            </a:extLst>
          </p:cNvPr>
          <p:cNvSpPr/>
          <p:nvPr/>
        </p:nvSpPr>
        <p:spPr>
          <a:xfrm>
            <a:off x="3847435" y="262977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0" name="直線コネクタ 39">
            <a:extLst>
              <a:ext uri="{FF2B5EF4-FFF2-40B4-BE49-F238E27FC236}">
                <a16:creationId xmlns:a16="http://schemas.microsoft.com/office/drawing/2014/main" id="{802E71C1-B82F-4EB9-AA56-D0E82EE6F76E}"/>
              </a:ext>
            </a:extLst>
          </p:cNvPr>
          <p:cNvCxnSpPr/>
          <p:nvPr/>
        </p:nvCxnSpPr>
        <p:spPr>
          <a:xfrm>
            <a:off x="3478995" y="3933660"/>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1AA9D81-E99E-489F-80F1-0B290C444977}"/>
              </a:ext>
            </a:extLst>
          </p:cNvPr>
          <p:cNvCxnSpPr/>
          <p:nvPr/>
        </p:nvCxnSpPr>
        <p:spPr>
          <a:xfrm flipH="1">
            <a:off x="4018624" y="3392227"/>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148373E-A613-4914-AB1B-514F82145194}"/>
              </a:ext>
            </a:extLst>
          </p:cNvPr>
          <p:cNvCxnSpPr/>
          <p:nvPr/>
        </p:nvCxnSpPr>
        <p:spPr>
          <a:xfrm>
            <a:off x="3478995" y="3392227"/>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183F708E-277D-495A-AC3C-18384B1C03B5}"/>
              </a:ext>
            </a:extLst>
          </p:cNvPr>
          <p:cNvSpPr/>
          <p:nvPr/>
        </p:nvSpPr>
        <p:spPr>
          <a:xfrm>
            <a:off x="4378233" y="32169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6" name="楕円 45">
            <a:extLst>
              <a:ext uri="{FF2B5EF4-FFF2-40B4-BE49-F238E27FC236}">
                <a16:creationId xmlns:a16="http://schemas.microsoft.com/office/drawing/2014/main" id="{D8F08A8F-E659-4C86-9F6C-837B0B4616D6}"/>
              </a:ext>
            </a:extLst>
          </p:cNvPr>
          <p:cNvSpPr/>
          <p:nvPr/>
        </p:nvSpPr>
        <p:spPr>
          <a:xfrm>
            <a:off x="3851816" y="322467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7" name="楕円 46">
            <a:extLst>
              <a:ext uri="{FF2B5EF4-FFF2-40B4-BE49-F238E27FC236}">
                <a16:creationId xmlns:a16="http://schemas.microsoft.com/office/drawing/2014/main" id="{4DEA8E65-1868-4DEF-99EE-97A8263A92AA}"/>
              </a:ext>
            </a:extLst>
          </p:cNvPr>
          <p:cNvSpPr/>
          <p:nvPr/>
        </p:nvSpPr>
        <p:spPr>
          <a:xfrm>
            <a:off x="3304017"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8" name="楕円 47">
            <a:extLst>
              <a:ext uri="{FF2B5EF4-FFF2-40B4-BE49-F238E27FC236}">
                <a16:creationId xmlns:a16="http://schemas.microsoft.com/office/drawing/2014/main" id="{05108F17-EB7D-4C96-A101-4BDEEA499F79}"/>
              </a:ext>
            </a:extLst>
          </p:cNvPr>
          <p:cNvSpPr/>
          <p:nvPr/>
        </p:nvSpPr>
        <p:spPr>
          <a:xfrm>
            <a:off x="3305210"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BC16CEBA-EF7E-447F-B95F-BB36397002E7}"/>
              </a:ext>
            </a:extLst>
          </p:cNvPr>
          <p:cNvSpPr/>
          <p:nvPr/>
        </p:nvSpPr>
        <p:spPr>
          <a:xfrm>
            <a:off x="3847435"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50" name="直線コネクタ 49">
            <a:extLst>
              <a:ext uri="{FF2B5EF4-FFF2-40B4-BE49-F238E27FC236}">
                <a16:creationId xmlns:a16="http://schemas.microsoft.com/office/drawing/2014/main" id="{E5FD4F77-6CB2-4176-9381-703844DC96C5}"/>
              </a:ext>
            </a:extLst>
          </p:cNvPr>
          <p:cNvCxnSpPr/>
          <p:nvPr/>
        </p:nvCxnSpPr>
        <p:spPr>
          <a:xfrm>
            <a:off x="1934923" y="393365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6A9CDBA-A050-4EB3-94D8-0FE0E170A37F}"/>
              </a:ext>
            </a:extLst>
          </p:cNvPr>
          <p:cNvCxnSpPr/>
          <p:nvPr/>
        </p:nvCxnSpPr>
        <p:spPr>
          <a:xfrm>
            <a:off x="1401392" y="339222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3FF7785-FB92-4C56-8CAF-2514753609D4}"/>
              </a:ext>
            </a:extLst>
          </p:cNvPr>
          <p:cNvCxnSpPr/>
          <p:nvPr/>
        </p:nvCxnSpPr>
        <p:spPr>
          <a:xfrm>
            <a:off x="1401392" y="339222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CDE07BCF-DAF5-40B0-892C-24F1464EB986}"/>
              </a:ext>
            </a:extLst>
          </p:cNvPr>
          <p:cNvSpPr/>
          <p:nvPr/>
        </p:nvSpPr>
        <p:spPr>
          <a:xfrm>
            <a:off x="2288434"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27AF60F4-56DE-421C-A0C3-71F5298BDDF2}"/>
              </a:ext>
            </a:extLst>
          </p:cNvPr>
          <p:cNvSpPr/>
          <p:nvPr/>
        </p:nvSpPr>
        <p:spPr>
          <a:xfrm>
            <a:off x="1754903" y="3758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A922F9ED-B981-4A99-86EE-A4D21949C73F}"/>
              </a:ext>
            </a:extLst>
          </p:cNvPr>
          <p:cNvSpPr/>
          <p:nvPr/>
        </p:nvSpPr>
        <p:spPr>
          <a:xfrm>
            <a:off x="2288434" y="3758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3D856FC9-9035-48FB-A6A4-DD85C56644F2}"/>
              </a:ext>
            </a:extLst>
          </p:cNvPr>
          <p:cNvSpPr/>
          <p:nvPr/>
        </p:nvSpPr>
        <p:spPr>
          <a:xfrm>
            <a:off x="1221372"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14DD9B41-AF4D-440A-99B3-F62790AD05BF}"/>
              </a:ext>
            </a:extLst>
          </p:cNvPr>
          <p:cNvSpPr/>
          <p:nvPr/>
        </p:nvSpPr>
        <p:spPr>
          <a:xfrm>
            <a:off x="1754903" y="32169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2D673016-29F8-4DC9-B454-2E9620C3FCD6}"/>
                  </a:ext>
                </a:extLst>
              </p:cNvPr>
              <p:cNvSpPr txBox="1"/>
              <p:nvPr/>
            </p:nvSpPr>
            <p:spPr>
              <a:xfrm>
                <a:off x="2156152" y="1143613"/>
                <a:ext cx="15815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4" name="テキスト ボックス 83">
                <a:extLst>
                  <a:ext uri="{FF2B5EF4-FFF2-40B4-BE49-F238E27FC236}">
                    <a16:creationId xmlns:a16="http://schemas.microsoft.com/office/drawing/2014/main" id="{2D673016-29F8-4DC9-B454-2E9620C3FCD6}"/>
                  </a:ext>
                </a:extLst>
              </p:cNvPr>
              <p:cNvSpPr txBox="1">
                <a:spLocks noRot="1" noChangeAspect="1" noMove="1" noResize="1" noEditPoints="1" noAdjustHandles="1" noChangeArrowheads="1" noChangeShapeType="1" noTextEdit="1"/>
              </p:cNvSpPr>
              <p:nvPr/>
            </p:nvSpPr>
            <p:spPr>
              <a:xfrm>
                <a:off x="2156152" y="1143613"/>
                <a:ext cx="1581554" cy="461665"/>
              </a:xfrm>
              <a:prstGeom prst="rect">
                <a:avLst/>
              </a:prstGeom>
              <a:blipFill>
                <a:blip r:embed="rId4"/>
                <a:stretch>
                  <a:fillRect l="-386" r="-2317" b="-14667"/>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E5F9351D-5D91-4C80-903A-27639B964010}"/>
              </a:ext>
            </a:extLst>
          </p:cNvPr>
          <p:cNvSpPr/>
          <p:nvPr/>
        </p:nvSpPr>
        <p:spPr>
          <a:xfrm>
            <a:off x="2504853" y="1698569"/>
            <a:ext cx="932846" cy="2777493"/>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D5B5E7F-73AB-4C2D-8D39-5F2FB65BC970}"/>
                  </a:ext>
                </a:extLst>
              </p:cNvPr>
              <p:cNvSpPr txBox="1"/>
              <p:nvPr/>
            </p:nvSpPr>
            <p:spPr>
              <a:xfrm>
                <a:off x="2542298" y="4512533"/>
                <a:ext cx="85795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mtClean="0">
                          <a:solidFill>
                            <a:srgbClr val="FF0000"/>
                          </a:solidFill>
                          <a:latin typeface="Cambria Math" panose="02040503050406030204" pitchFamily="18" charset="0"/>
                        </a:rPr>
                        <m:t>Cut</m:t>
                      </m:r>
                    </m:oMath>
                  </m:oMathPara>
                </a14:m>
                <a:endParaRPr kumimoji="1" lang="ja-JP" altLang="en-US" sz="2000" dirty="0">
                  <a:solidFill>
                    <a:srgbClr val="FF0000"/>
                  </a:solidFill>
                </a:endParaRPr>
              </a:p>
            </p:txBody>
          </p:sp>
        </mc:Choice>
        <mc:Fallback xmlns="">
          <p:sp>
            <p:nvSpPr>
              <p:cNvPr id="10" name="テキスト ボックス 9">
                <a:extLst>
                  <a:ext uri="{FF2B5EF4-FFF2-40B4-BE49-F238E27FC236}">
                    <a16:creationId xmlns:a16="http://schemas.microsoft.com/office/drawing/2014/main" id="{0D5B5E7F-73AB-4C2D-8D39-5F2FB65BC970}"/>
                  </a:ext>
                </a:extLst>
              </p:cNvPr>
              <p:cNvSpPr txBox="1">
                <a:spLocks noRot="1" noChangeAspect="1" noMove="1" noResize="1" noEditPoints="1" noAdjustHandles="1" noChangeArrowheads="1" noChangeShapeType="1" noTextEdit="1"/>
              </p:cNvSpPr>
              <p:nvPr/>
            </p:nvSpPr>
            <p:spPr>
              <a:xfrm>
                <a:off x="2542298" y="4512533"/>
                <a:ext cx="857956"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69B00A3B-718C-4EA0-909A-730A40D437C8}"/>
                  </a:ext>
                </a:extLst>
              </p:cNvPr>
              <p:cNvSpPr/>
              <p:nvPr/>
            </p:nvSpPr>
            <p:spPr>
              <a:xfrm>
                <a:off x="693226" y="5149882"/>
                <a:ext cx="7400440" cy="400110"/>
              </a:xfrm>
              <a:prstGeom prst="rect">
                <a:avLst/>
              </a:prstGeom>
            </p:spPr>
            <p:txBody>
              <a:bodyPr wrap="squar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𝐺</m:t>
                        </m:r>
                      </m:e>
                      <m:sub>
                        <m:r>
                          <a:rPr lang="en-US" altLang="ja-JP" sz="2000" i="1">
                            <a:latin typeface="Cambria Math" panose="02040503050406030204" pitchFamily="18" charset="0"/>
                          </a:rPr>
                          <m:t>𝐴</m:t>
                        </m:r>
                      </m:sub>
                    </m:sSub>
                  </m:oMath>
                </a14:m>
                <a:r>
                  <a:rPr lang="ja-JP" altLang="en-US" sz="2000" dirty="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𝐺</m:t>
                        </m:r>
                      </m:e>
                      <m:sub>
                        <m:r>
                          <a:rPr lang="en-US" altLang="ja-JP" sz="2000" i="1" dirty="0">
                            <a:latin typeface="Cambria Math" panose="02040503050406030204" pitchFamily="18" charset="0"/>
                          </a:rPr>
                          <m:t>𝐵</m:t>
                        </m:r>
                      </m:sub>
                    </m:sSub>
                  </m:oMath>
                </a14:m>
                <a:r>
                  <a:rPr lang="ja-JP" altLang="en-US" sz="2000" dirty="0"/>
                  <a:t>の間のカット辺の集合</a:t>
                </a:r>
                <a14:m>
                  <m:oMath xmlns:m="http://schemas.openxmlformats.org/officeDocument/2006/math">
                    <m:r>
                      <m:rPr>
                        <m:nor/>
                      </m:rPr>
                      <a:rPr lang="en-US" altLang="ja-JP" sz="2000">
                        <a:latin typeface="Cambria Math" panose="02040503050406030204" pitchFamily="18" charset="0"/>
                      </a:rPr>
                      <m:t>Cut</m:t>
                    </m:r>
                  </m:oMath>
                </a14:m>
                <a:r>
                  <a:rPr lang="ja-JP" altLang="en-US" sz="2000" dirty="0"/>
                  <a:t>は入力文字列</a:t>
                </a:r>
                <a14:m>
                  <m:oMath xmlns:m="http://schemas.openxmlformats.org/officeDocument/2006/math">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oMath>
                </a14:m>
                <a:r>
                  <a:rPr lang="ja-JP" altLang="en-US" sz="2000" dirty="0"/>
                  <a:t>に依存しない</a:t>
                </a:r>
                <a:endParaRPr lang="ja-JP" altLang="en-US" dirty="0"/>
              </a:p>
            </p:txBody>
          </p:sp>
        </mc:Choice>
        <mc:Fallback xmlns="">
          <p:sp>
            <p:nvSpPr>
              <p:cNvPr id="12" name="正方形/長方形 11">
                <a:extLst>
                  <a:ext uri="{FF2B5EF4-FFF2-40B4-BE49-F238E27FC236}">
                    <a16:creationId xmlns:a16="http://schemas.microsoft.com/office/drawing/2014/main" id="{69B00A3B-718C-4EA0-909A-730A40D437C8}"/>
                  </a:ext>
                </a:extLst>
              </p:cNvPr>
              <p:cNvSpPr>
                <a:spLocks noRot="1" noChangeAspect="1" noMove="1" noResize="1" noEditPoints="1" noAdjustHandles="1" noChangeArrowheads="1" noChangeShapeType="1" noTextEdit="1"/>
              </p:cNvSpPr>
              <p:nvPr/>
            </p:nvSpPr>
            <p:spPr>
              <a:xfrm>
                <a:off x="693226" y="5149882"/>
                <a:ext cx="7400440" cy="400110"/>
              </a:xfrm>
              <a:prstGeom prst="rect">
                <a:avLst/>
              </a:prstGeom>
              <a:blipFill>
                <a:blip r:embed="rId6"/>
                <a:stretch>
                  <a:fillRect t="-9231" r="-247"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2D21613-FC65-4513-8F51-111275E6B08F}"/>
                  </a:ext>
                </a:extLst>
              </p:cNvPr>
              <p:cNvSpPr txBox="1"/>
              <p:nvPr/>
            </p:nvSpPr>
            <p:spPr>
              <a:xfrm>
                <a:off x="524939" y="1545915"/>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2D21613-FC65-4513-8F51-111275E6B08F}"/>
                  </a:ext>
                </a:extLst>
              </p:cNvPr>
              <p:cNvSpPr txBox="1">
                <a:spLocks noRot="1" noChangeAspect="1" noMove="1" noResize="1" noEditPoints="1" noAdjustHandles="1" noChangeArrowheads="1" noChangeShapeType="1" noTextEdit="1"/>
              </p:cNvSpPr>
              <p:nvPr/>
            </p:nvSpPr>
            <p:spPr>
              <a:xfrm>
                <a:off x="524939" y="1545915"/>
                <a:ext cx="853895" cy="461665"/>
              </a:xfrm>
              <a:prstGeom prst="rect">
                <a:avLst/>
              </a:prstGeom>
              <a:blipFill>
                <a:blip r:embed="rId7"/>
                <a:stretch>
                  <a:fillRect/>
                </a:stretch>
              </a:blipFill>
            </p:spPr>
            <p:txBody>
              <a:bodyPr/>
              <a:lstStyle/>
              <a:p>
                <a:r>
                  <a:rPr lang="ja-JP" altLang="en-US">
                    <a:noFill/>
                  </a:rPr>
                  <a:t> </a:t>
                </a:r>
              </a:p>
            </p:txBody>
          </p:sp>
        </mc:Fallback>
      </mc:AlternateContent>
      <p:sp>
        <p:nvSpPr>
          <p:cNvPr id="65" name="楕円 64">
            <a:extLst>
              <a:ext uri="{FF2B5EF4-FFF2-40B4-BE49-F238E27FC236}">
                <a16:creationId xmlns:a16="http://schemas.microsoft.com/office/drawing/2014/main" id="{38812734-6BCC-496F-8A35-69C512745EBD}"/>
              </a:ext>
            </a:extLst>
          </p:cNvPr>
          <p:cNvSpPr/>
          <p:nvPr/>
        </p:nvSpPr>
        <p:spPr>
          <a:xfrm>
            <a:off x="4382534" y="26253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35DB41B-0735-435B-96D0-3D06A2E47625}"/>
                  </a:ext>
                </a:extLst>
              </p:cNvPr>
              <p:cNvSpPr txBox="1"/>
              <p:nvPr/>
            </p:nvSpPr>
            <p:spPr>
              <a:xfrm>
                <a:off x="4464380" y="1545914"/>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835DB41B-0735-435B-96D0-3D06A2E47625}"/>
                  </a:ext>
                </a:extLst>
              </p:cNvPr>
              <p:cNvSpPr txBox="1">
                <a:spLocks noRot="1" noChangeAspect="1" noMove="1" noResize="1" noEditPoints="1" noAdjustHandles="1" noChangeArrowheads="1" noChangeShapeType="1" noTextEdit="1"/>
              </p:cNvSpPr>
              <p:nvPr/>
            </p:nvSpPr>
            <p:spPr>
              <a:xfrm>
                <a:off x="4464380" y="1545914"/>
                <a:ext cx="853895" cy="461665"/>
              </a:xfrm>
              <a:prstGeom prst="rect">
                <a:avLst/>
              </a:prstGeom>
              <a:blipFill>
                <a:blip r:embed="rId8"/>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A871FF1-7585-4DB0-BE35-93048C297EF8}"/>
              </a:ext>
            </a:extLst>
          </p:cNvPr>
          <p:cNvPicPr>
            <a:picLocks noChangeAspect="1"/>
          </p:cNvPicPr>
          <p:nvPr/>
        </p:nvPicPr>
        <p:blipFill>
          <a:blip r:embed="rId9"/>
          <a:stretch>
            <a:fillRect/>
          </a:stretch>
        </p:blipFill>
        <p:spPr>
          <a:xfrm>
            <a:off x="5167886" y="1"/>
            <a:ext cx="3971144" cy="2978358"/>
          </a:xfrm>
          <a:prstGeom prst="rect">
            <a:avLst/>
          </a:prstGeom>
        </p:spPr>
      </p:pic>
    </p:spTree>
    <p:extLst>
      <p:ext uri="{BB962C8B-B14F-4D97-AF65-F5344CB8AC3E}">
        <p14:creationId xmlns:p14="http://schemas.microsoft.com/office/powerpoint/2010/main" val="290672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endParaRPr lang="en-US" altLang="ja-JP" dirty="0"/>
              </a:p>
              <a:p>
                <a:r>
                  <a:rPr lang="ja-JP" altLang="en-US" dirty="0"/>
                  <a:t>アリスは</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𝐴</m:t>
                        </m:r>
                      </m:sub>
                    </m:sSub>
                  </m:oMath>
                </a14:m>
                <a:r>
                  <a:rPr lang="ja-JP" altLang="en-US" dirty="0"/>
                  <a:t>中の頂点のシミュレートを</a:t>
                </a:r>
                <a:r>
                  <a:rPr lang="en-US" altLang="ja-JP" dirty="0"/>
                  <a:t>,</a:t>
                </a:r>
                <a:br>
                  <a:rPr lang="en-US" altLang="ja-JP" dirty="0"/>
                </a:br>
                <a:r>
                  <a:rPr lang="ja-JP" altLang="en-US" dirty="0"/>
                  <a:t>ボブは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𝐵</m:t>
                        </m:r>
                      </m:sub>
                    </m:sSub>
                  </m:oMath>
                </a14:m>
                <a:r>
                  <a:rPr lang="ja-JP" altLang="en-US" dirty="0"/>
                  <a:t>中の頂点のシミュレートを担当</a:t>
                </a:r>
                <a:endParaRPr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通信なしに計算できる</a:t>
                </a:r>
                <a:endParaRPr lang="en-US" altLang="ja-JP" dirty="0"/>
              </a:p>
              <a:p>
                <a:r>
                  <a:rPr lang="ja-JP" altLang="en-US" dirty="0"/>
                  <a:t>カット辺</a:t>
                </a:r>
                <a14:m>
                  <m:oMath xmlns:m="http://schemas.openxmlformats.org/officeDocument/2006/math">
                    <m:r>
                      <m:rPr>
                        <m:nor/>
                      </m:rPr>
                      <a:rPr lang="en-US" altLang="ja-JP">
                        <a:latin typeface="Cambria Math" panose="02040503050406030204" pitchFamily="18" charset="0"/>
                      </a:rPr>
                      <m:t>Cut</m:t>
                    </m:r>
                  </m:oMath>
                </a14:m>
                <a:r>
                  <a:rPr lang="ja-JP" altLang="en-US" dirty="0"/>
                  <a:t>を通じて送信されるメッセージを互いに</a:t>
                </a:r>
                <a:br>
                  <a:rPr lang="en-US" altLang="ja-JP" dirty="0"/>
                </a:br>
                <a:r>
                  <a:rPr lang="ja-JP" altLang="en-US" dirty="0"/>
                  <a:t>受信できればグラフ全体に対してアルゴリズムを</a:t>
                </a:r>
                <a:br>
                  <a:rPr lang="en-US" altLang="ja-JP" dirty="0"/>
                </a:br>
                <a:r>
                  <a:rPr lang="ja-JP" altLang="en-US" dirty="0"/>
                  <a:t>手分けしてシミュレートできる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13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a:extLst>
              <a:ext uri="{FF2B5EF4-FFF2-40B4-BE49-F238E27FC236}">
                <a16:creationId xmlns:a16="http://schemas.microsoft.com/office/drawing/2014/main" id="{3C49CE8B-881A-4C6C-B2C7-E529D3453820}"/>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6041971-EC0D-4C91-8113-0CC4F9D3021A}"/>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smtClean="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C1E3C81-33B8-4A9F-B392-BEBC7A2FA0FF}"/>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BC1E3C81-33B8-4A9F-B392-BEBC7A2FA0FF}"/>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CBDFD6B-43A1-4EFD-98B8-E457DB640D58}"/>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CCBDFD6B-43A1-4EFD-98B8-E457DB640D58}"/>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404F9010-C49B-4F3C-8700-01C990FD261F}"/>
              </a:ext>
            </a:extLst>
          </p:cNvPr>
          <p:cNvSpPr txBox="1"/>
          <p:nvPr/>
        </p:nvSpPr>
        <p:spPr>
          <a:xfrm>
            <a:off x="1348448" y="5316952"/>
            <a:ext cx="1580444" cy="369332"/>
          </a:xfrm>
          <a:prstGeom prst="rect">
            <a:avLst/>
          </a:prstGeom>
          <a:noFill/>
        </p:spPr>
        <p:txBody>
          <a:bodyPr wrap="square" rtlCol="0">
            <a:spAutoFit/>
          </a:bodyPr>
          <a:lstStyle/>
          <a:p>
            <a:r>
              <a:rPr kumimoji="1" lang="ja-JP" altLang="en-US" dirty="0">
                <a:solidFill>
                  <a:srgbClr val="FF0000"/>
                </a:solidFill>
              </a:rPr>
              <a:t>アリスが担当</a:t>
            </a:r>
          </a:p>
        </p:txBody>
      </p:sp>
      <p:sp>
        <p:nvSpPr>
          <p:cNvPr id="57" name="テキスト ボックス 56">
            <a:extLst>
              <a:ext uri="{FF2B5EF4-FFF2-40B4-BE49-F238E27FC236}">
                <a16:creationId xmlns:a16="http://schemas.microsoft.com/office/drawing/2014/main" id="{1F9D88A7-8FD3-456B-9520-E51D9A3F636C}"/>
              </a:ext>
            </a:extLst>
          </p:cNvPr>
          <p:cNvSpPr txBox="1"/>
          <p:nvPr/>
        </p:nvSpPr>
        <p:spPr>
          <a:xfrm>
            <a:off x="3581949" y="5318554"/>
            <a:ext cx="1580444" cy="369332"/>
          </a:xfrm>
          <a:prstGeom prst="rect">
            <a:avLst/>
          </a:prstGeom>
          <a:noFill/>
        </p:spPr>
        <p:txBody>
          <a:bodyPr wrap="square" rtlCol="0">
            <a:spAutoFit/>
          </a:bodyPr>
          <a:lstStyle/>
          <a:p>
            <a:r>
              <a:rPr lang="ja-JP" altLang="en-US" dirty="0">
                <a:solidFill>
                  <a:srgbClr val="00B0F0"/>
                </a:solidFill>
              </a:rPr>
              <a:t>ボブ</a:t>
            </a:r>
            <a:r>
              <a:rPr kumimoji="1" lang="ja-JP" altLang="en-US" dirty="0">
                <a:solidFill>
                  <a:srgbClr val="00B0F0"/>
                </a:solidFill>
              </a:rPr>
              <a:t>が担当</a:t>
            </a:r>
          </a:p>
        </p:txBody>
      </p:sp>
      <p:pic>
        <p:nvPicPr>
          <p:cNvPr id="46" name="図 45">
            <a:extLst>
              <a:ext uri="{FF2B5EF4-FFF2-40B4-BE49-F238E27FC236}">
                <a16:creationId xmlns:a16="http://schemas.microsoft.com/office/drawing/2014/main" id="{913C72B3-D388-4D1B-B781-A80870E41F1A}"/>
              </a:ext>
            </a:extLst>
          </p:cNvPr>
          <p:cNvPicPr>
            <a:picLocks noChangeAspect="1"/>
          </p:cNvPicPr>
          <p:nvPr/>
        </p:nvPicPr>
        <p:blipFill>
          <a:blip r:embed="rId6"/>
          <a:stretch>
            <a:fillRect/>
          </a:stretch>
        </p:blipFill>
        <p:spPr>
          <a:xfrm>
            <a:off x="5169342" y="799"/>
            <a:ext cx="3974658" cy="2979467"/>
          </a:xfrm>
          <a:prstGeom prst="rect">
            <a:avLst/>
          </a:prstGeom>
        </p:spPr>
      </p:pic>
      <p:sp>
        <p:nvSpPr>
          <p:cNvPr id="58" name="楕円 57">
            <a:extLst>
              <a:ext uri="{FF2B5EF4-FFF2-40B4-BE49-F238E27FC236}">
                <a16:creationId xmlns:a16="http://schemas.microsoft.com/office/drawing/2014/main" id="{A2A464CA-82D6-48BB-B6DD-12962F9A7452}"/>
              </a:ext>
            </a:extLst>
          </p:cNvPr>
          <p:cNvSpPr/>
          <p:nvPr/>
        </p:nvSpPr>
        <p:spPr>
          <a:xfrm>
            <a:off x="4622166" y="3578557"/>
            <a:ext cx="360040" cy="350617"/>
          </a:xfrm>
          <a:prstGeom prst="ellipse">
            <a:avLst/>
          </a:prstGeom>
          <a:solidFill>
            <a:schemeClr val="bg1"/>
          </a:solidFill>
          <a:ln w="28575">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8129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91FB7120-E626-4C55-84B1-2ED906D17CD5}"/>
              </a:ext>
            </a:extLst>
          </p:cNvPr>
          <p:cNvCxnSpPr/>
          <p:nvPr/>
        </p:nvCxnSpPr>
        <p:spPr>
          <a:xfrm>
            <a:off x="4262557" y="375386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E71F2475-C384-4334-B59B-05CE8C421A25}"/>
              </a:ext>
            </a:extLst>
          </p:cNvPr>
          <p:cNvCxnSpPr/>
          <p:nvPr/>
        </p:nvCxnSpPr>
        <p:spPr>
          <a:xfrm>
            <a:off x="2712387" y="3799578"/>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F2A9025A-3548-4D34-B829-26BCE10F07C0}"/>
              </a:ext>
            </a:extLst>
          </p:cNvPr>
          <p:cNvSpPr txBox="1"/>
          <p:nvPr/>
        </p:nvSpPr>
        <p:spPr>
          <a:xfrm>
            <a:off x="545878" y="5223563"/>
            <a:ext cx="2558933" cy="707886"/>
          </a:xfrm>
          <a:prstGeom prst="rect">
            <a:avLst/>
          </a:prstGeom>
          <a:noFill/>
        </p:spPr>
        <p:txBody>
          <a:bodyPr wrap="square" rtlCol="0">
            <a:spAutoFit/>
          </a:bodyPr>
          <a:lstStyle/>
          <a:p>
            <a:r>
              <a:rPr kumimoji="1" lang="ja-JP" altLang="en-US" sz="2000" dirty="0">
                <a:solidFill>
                  <a:srgbClr val="FF0000"/>
                </a:solidFill>
              </a:rPr>
              <a:t>アリスが通信なしで計算できる</a:t>
            </a:r>
          </a:p>
        </p:txBody>
      </p:sp>
      <p:sp>
        <p:nvSpPr>
          <p:cNvPr id="52" name="テキスト ボックス 51">
            <a:extLst>
              <a:ext uri="{FF2B5EF4-FFF2-40B4-BE49-F238E27FC236}">
                <a16:creationId xmlns:a16="http://schemas.microsoft.com/office/drawing/2014/main" id="{C41276EF-7877-41C6-A4AC-4134F361C32C}"/>
              </a:ext>
            </a:extLst>
          </p:cNvPr>
          <p:cNvSpPr txBox="1"/>
          <p:nvPr/>
        </p:nvSpPr>
        <p:spPr>
          <a:xfrm>
            <a:off x="3790584" y="5248568"/>
            <a:ext cx="2383244" cy="707886"/>
          </a:xfrm>
          <a:prstGeom prst="rect">
            <a:avLst/>
          </a:prstGeom>
          <a:noFill/>
        </p:spPr>
        <p:txBody>
          <a:bodyPr wrap="square" rtlCol="0">
            <a:spAutoFit/>
          </a:bodyPr>
          <a:lstStyle/>
          <a:p>
            <a:r>
              <a:rPr kumimoji="1" lang="ja-JP" altLang="en-US" sz="2000" dirty="0">
                <a:solidFill>
                  <a:srgbClr val="00B0F0"/>
                </a:solidFill>
              </a:rPr>
              <a:t>ボブが通信なしで計算できる</a:t>
            </a: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C4DD095-CF48-432C-A135-9BCAB7B66FCE}"/>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1C4DD095-CF48-432C-A135-9BCAB7B66FCE}"/>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430E1EF-1776-486F-93EF-E4FA9DF78A62}"/>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C430E1EF-1776-486F-93EF-E4FA9DF78A62}"/>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48663DEB-4032-4089-9F74-14D6BF9F2FDB}"/>
              </a:ext>
            </a:extLst>
          </p:cNvPr>
          <p:cNvPicPr>
            <a:picLocks noChangeAspect="1"/>
          </p:cNvPicPr>
          <p:nvPr/>
        </p:nvPicPr>
        <p:blipFill>
          <a:blip r:embed="rId6"/>
          <a:stretch>
            <a:fillRect/>
          </a:stretch>
        </p:blipFill>
        <p:spPr>
          <a:xfrm>
            <a:off x="5165584" y="-1"/>
            <a:ext cx="3982890" cy="2987167"/>
          </a:xfrm>
          <a:prstGeom prst="rect">
            <a:avLst/>
          </a:prstGeom>
        </p:spPr>
      </p:pic>
      <p:sp>
        <p:nvSpPr>
          <p:cNvPr id="56" name="楕円 55">
            <a:extLst>
              <a:ext uri="{FF2B5EF4-FFF2-40B4-BE49-F238E27FC236}">
                <a16:creationId xmlns:a16="http://schemas.microsoft.com/office/drawing/2014/main" id="{EB2F8249-FF8A-4C55-9224-FBCC5467D2AA}"/>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307876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363B64C7-0022-4C2F-B37C-0F59C599FC54}"/>
              </a:ext>
            </a:extLst>
          </p:cNvPr>
          <p:cNvCxnSpPr/>
          <p:nvPr/>
        </p:nvCxnSpPr>
        <p:spPr>
          <a:xfrm>
            <a:off x="4262557" y="375386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7811533-75AA-468F-AE60-249B89603442}"/>
              </a:ext>
            </a:extLst>
          </p:cNvPr>
          <p:cNvCxnSpPr/>
          <p:nvPr/>
        </p:nvCxnSpPr>
        <p:spPr>
          <a:xfrm>
            <a:off x="2712387" y="3799578"/>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3C591EC-F430-4A90-9AAB-EB770C78DD32}"/>
              </a:ext>
            </a:extLst>
          </p:cNvPr>
          <p:cNvCxnSpPr/>
          <p:nvPr/>
        </p:nvCxnSpPr>
        <p:spPr>
          <a:xfrm>
            <a:off x="2725747" y="4341011"/>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8E5B10C-55C7-4F6A-B818-02B8F2E9C173}"/>
              </a:ext>
            </a:extLst>
          </p:cNvPr>
          <p:cNvCxnSpPr/>
          <p:nvPr/>
        </p:nvCxnSpPr>
        <p:spPr>
          <a:xfrm>
            <a:off x="2725747" y="4882444"/>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6F2FAE-6D88-4137-B0C1-5A11BE592822}"/>
              </a:ext>
            </a:extLst>
          </p:cNvPr>
          <p:cNvCxnSpPr/>
          <p:nvPr/>
        </p:nvCxnSpPr>
        <p:spPr>
          <a:xfrm>
            <a:off x="2725747" y="3753868"/>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4F52F6-1CAD-40CF-AE03-470BC5C2764B}"/>
              </a:ext>
            </a:extLst>
          </p:cNvPr>
          <p:cNvCxnSpPr/>
          <p:nvPr/>
        </p:nvCxnSpPr>
        <p:spPr>
          <a:xfrm>
            <a:off x="2725747" y="3212435"/>
            <a:ext cx="101054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a:xfrm>
                <a:off x="179513" y="1124744"/>
                <a:ext cx="8784976" cy="850812"/>
              </a:xfrm>
            </p:spPr>
            <p:txBody>
              <a:bodyPr/>
              <a:lstStyle/>
              <a:p>
                <a:r>
                  <a:rPr lang="ja-JP" altLang="en-US" dirty="0"/>
                  <a:t>アリスとボブは特性</a:t>
                </a:r>
                <a14:m>
                  <m:oMath xmlns:m="http://schemas.openxmlformats.org/officeDocument/2006/math">
                    <m:r>
                      <a:rPr lang="en-US" altLang="ja-JP" b="0" i="1" smtClean="0">
                        <a:latin typeface="Cambria Math" panose="02040503050406030204" pitchFamily="18" charset="0"/>
                      </a:rPr>
                      <m:t>𝑃</m:t>
                    </m:r>
                  </m:oMath>
                </a14:m>
                <a:r>
                  <a:rPr lang="ja-JP" altLang="en-US" dirty="0"/>
                  <a:t>を判定する</a:t>
                </a: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a:t>
                </a:r>
                <a:br>
                  <a:rPr lang="en-US" altLang="ja-JP" dirty="0"/>
                </a:br>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上での実行をシミュレートする</a:t>
                </a:r>
                <a:br>
                  <a:rPr lang="en-US" altLang="ja-JP" dirty="0"/>
                </a:b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xfrm>
                <a:off x="179513" y="1124744"/>
                <a:ext cx="8784976" cy="850812"/>
              </a:xfrm>
              <a:blipFill>
                <a:blip r:embed="rId3"/>
                <a:stretch>
                  <a:fillRect l="-139" t="-4317" b="-1510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D220995-F657-4046-9557-53FE8069A872}"/>
              </a:ext>
            </a:extLst>
          </p:cNvPr>
          <p:cNvCxnSpPr/>
          <p:nvPr/>
        </p:nvCxnSpPr>
        <p:spPr>
          <a:xfrm>
            <a:off x="2712387" y="3212435"/>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D7FCC5C-2293-4FA5-8C62-96632700E9CF}"/>
              </a:ext>
            </a:extLst>
          </p:cNvPr>
          <p:cNvCxnSpPr/>
          <p:nvPr/>
        </p:nvCxnSpPr>
        <p:spPr>
          <a:xfrm>
            <a:off x="3736288" y="3753866"/>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E68F6C1-FFD0-4B41-AC0E-3B0DE7C4B33A}"/>
              </a:ext>
            </a:extLst>
          </p:cNvPr>
          <p:cNvCxnSpPr/>
          <p:nvPr/>
        </p:nvCxnSpPr>
        <p:spPr>
          <a:xfrm flipH="1">
            <a:off x="4268867" y="3212435"/>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9F7B330-A59F-4034-82BE-6BAD5EC2CFC6}"/>
              </a:ext>
            </a:extLst>
          </p:cNvPr>
          <p:cNvCxnSpPr/>
          <p:nvPr/>
        </p:nvCxnSpPr>
        <p:spPr>
          <a:xfrm>
            <a:off x="4262557" y="3212435"/>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79BA05C-1ED2-423B-9868-271B6D5F7787}"/>
              </a:ext>
            </a:extLst>
          </p:cNvPr>
          <p:cNvCxnSpPr/>
          <p:nvPr/>
        </p:nvCxnSpPr>
        <p:spPr>
          <a:xfrm>
            <a:off x="2712387" y="4341011"/>
            <a:ext cx="0"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27974F0-F007-4311-93B3-38564C912FF4}"/>
              </a:ext>
            </a:extLst>
          </p:cNvPr>
          <p:cNvCxnSpPr/>
          <p:nvPr/>
        </p:nvCxnSpPr>
        <p:spPr>
          <a:xfrm>
            <a:off x="2178856" y="3753868"/>
            <a:ext cx="0" cy="587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4E1FC5-01F2-4A7D-BEBD-E85544159671}"/>
              </a:ext>
            </a:extLst>
          </p:cNvPr>
          <p:cNvCxnSpPr/>
          <p:nvPr/>
        </p:nvCxnSpPr>
        <p:spPr>
          <a:xfrm>
            <a:off x="2179106" y="3753868"/>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0CF3DB6-191C-4C20-A08B-D2CD35550CF0}"/>
              </a:ext>
            </a:extLst>
          </p:cNvPr>
          <p:cNvCxnSpPr/>
          <p:nvPr/>
        </p:nvCxnSpPr>
        <p:spPr>
          <a:xfrm>
            <a:off x="3729238" y="3753868"/>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4B6597F-92F3-4563-95AD-B870837DC7D0}"/>
              </a:ext>
            </a:extLst>
          </p:cNvPr>
          <p:cNvCxnSpPr/>
          <p:nvPr/>
        </p:nvCxnSpPr>
        <p:spPr>
          <a:xfrm>
            <a:off x="1645575" y="3212435"/>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2A6F731-CF98-4AB9-B922-7541EF25DF92}"/>
              </a:ext>
            </a:extLst>
          </p:cNvPr>
          <p:cNvCxnSpPr/>
          <p:nvPr/>
        </p:nvCxnSpPr>
        <p:spPr>
          <a:xfrm>
            <a:off x="3729238" y="3212435"/>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77BF11C-507C-4200-BB4E-48A43870CB28}"/>
              </a:ext>
            </a:extLst>
          </p:cNvPr>
          <p:cNvCxnSpPr/>
          <p:nvPr/>
        </p:nvCxnSpPr>
        <p:spPr>
          <a:xfrm>
            <a:off x="1645575" y="3212435"/>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794734B-3BE5-470C-AB6B-6340D436CDF6}"/>
              </a:ext>
            </a:extLst>
          </p:cNvPr>
          <p:cNvSpPr/>
          <p:nvPr/>
        </p:nvSpPr>
        <p:spPr>
          <a:xfrm>
            <a:off x="2532617"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楕円 15">
            <a:extLst>
              <a:ext uri="{FF2B5EF4-FFF2-40B4-BE49-F238E27FC236}">
                <a16:creationId xmlns:a16="http://schemas.microsoft.com/office/drawing/2014/main" id="{C16CDCDD-D540-496E-943A-B04D2C98BBBB}"/>
              </a:ext>
            </a:extLst>
          </p:cNvPr>
          <p:cNvSpPr/>
          <p:nvPr/>
        </p:nvSpPr>
        <p:spPr>
          <a:xfrm>
            <a:off x="4628476" y="303712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E2203C7D-C89F-4B28-8E99-2E14A21D7347}"/>
              </a:ext>
            </a:extLst>
          </p:cNvPr>
          <p:cNvSpPr/>
          <p:nvPr/>
        </p:nvSpPr>
        <p:spPr>
          <a:xfrm>
            <a:off x="4091368"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0E843A49-D066-47BF-A623-EAECDF11CA5A}"/>
              </a:ext>
            </a:extLst>
          </p:cNvPr>
          <p:cNvSpPr/>
          <p:nvPr/>
        </p:nvSpPr>
        <p:spPr>
          <a:xfrm>
            <a:off x="1999086"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48ACE430-D621-4622-BED4-EF4E2A69C03F}"/>
              </a:ext>
            </a:extLst>
          </p:cNvPr>
          <p:cNvSpPr/>
          <p:nvPr/>
        </p:nvSpPr>
        <p:spPr>
          <a:xfrm>
            <a:off x="3554239" y="357855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670BF124-CE97-498C-B1E7-DDBB36193FC0}"/>
              </a:ext>
            </a:extLst>
          </p:cNvPr>
          <p:cNvSpPr/>
          <p:nvPr/>
        </p:nvSpPr>
        <p:spPr>
          <a:xfrm>
            <a:off x="3554260"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1" name="楕円 20">
            <a:extLst>
              <a:ext uri="{FF2B5EF4-FFF2-40B4-BE49-F238E27FC236}">
                <a16:creationId xmlns:a16="http://schemas.microsoft.com/office/drawing/2014/main" id="{519C84E3-302B-48DB-A099-488A563284B9}"/>
              </a:ext>
            </a:extLst>
          </p:cNvPr>
          <p:cNvSpPr/>
          <p:nvPr/>
        </p:nvSpPr>
        <p:spPr>
          <a:xfrm>
            <a:off x="2532617" y="357856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2" name="楕円 21">
            <a:extLst>
              <a:ext uri="{FF2B5EF4-FFF2-40B4-BE49-F238E27FC236}">
                <a16:creationId xmlns:a16="http://schemas.microsoft.com/office/drawing/2014/main" id="{9A995F2B-698F-4D38-8439-F668662E2CED}"/>
              </a:ext>
            </a:extLst>
          </p:cNvPr>
          <p:cNvSpPr/>
          <p:nvPr/>
        </p:nvSpPr>
        <p:spPr>
          <a:xfrm>
            <a:off x="1465555"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3" name="楕円 22">
            <a:extLst>
              <a:ext uri="{FF2B5EF4-FFF2-40B4-BE49-F238E27FC236}">
                <a16:creationId xmlns:a16="http://schemas.microsoft.com/office/drawing/2014/main" id="{A3068B06-805D-4F18-A463-FE6AA25721FD}"/>
              </a:ext>
            </a:extLst>
          </p:cNvPr>
          <p:cNvSpPr/>
          <p:nvPr/>
        </p:nvSpPr>
        <p:spPr>
          <a:xfrm>
            <a:off x="1999086" y="303712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4" name="楕円 23">
            <a:extLst>
              <a:ext uri="{FF2B5EF4-FFF2-40B4-BE49-F238E27FC236}">
                <a16:creationId xmlns:a16="http://schemas.microsoft.com/office/drawing/2014/main" id="{CA48B34F-F282-4FE2-9077-7D09DF8839A3}"/>
              </a:ext>
            </a:extLst>
          </p:cNvPr>
          <p:cNvSpPr/>
          <p:nvPr/>
        </p:nvSpPr>
        <p:spPr>
          <a:xfrm>
            <a:off x="4091368" y="357856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5" name="直線コネクタ 24">
            <a:extLst>
              <a:ext uri="{FF2B5EF4-FFF2-40B4-BE49-F238E27FC236}">
                <a16:creationId xmlns:a16="http://schemas.microsoft.com/office/drawing/2014/main" id="{6302F932-564A-4AFA-BDAF-4006B06BF3D6}"/>
              </a:ext>
            </a:extLst>
          </p:cNvPr>
          <p:cNvCxnSpPr/>
          <p:nvPr/>
        </p:nvCxnSpPr>
        <p:spPr>
          <a:xfrm>
            <a:off x="3722928" y="4882446"/>
            <a:ext cx="53962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B6D3E2B-DCFD-469B-A107-14AFDF998499}"/>
              </a:ext>
            </a:extLst>
          </p:cNvPr>
          <p:cNvCxnSpPr/>
          <p:nvPr/>
        </p:nvCxnSpPr>
        <p:spPr>
          <a:xfrm flipH="1">
            <a:off x="4262557" y="4341013"/>
            <a:ext cx="539629" cy="5871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4B6A4EC-0178-4173-B20F-96C7950161B1}"/>
              </a:ext>
            </a:extLst>
          </p:cNvPr>
          <p:cNvCxnSpPr/>
          <p:nvPr/>
        </p:nvCxnSpPr>
        <p:spPr>
          <a:xfrm>
            <a:off x="3722928" y="4341013"/>
            <a:ext cx="10792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E87294C-5A80-46EA-9902-C80DFD62900D}"/>
              </a:ext>
            </a:extLst>
          </p:cNvPr>
          <p:cNvSpPr/>
          <p:nvPr/>
        </p:nvSpPr>
        <p:spPr>
          <a:xfrm>
            <a:off x="4622166" y="416570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楕円 28">
            <a:extLst>
              <a:ext uri="{FF2B5EF4-FFF2-40B4-BE49-F238E27FC236}">
                <a16:creationId xmlns:a16="http://schemas.microsoft.com/office/drawing/2014/main" id="{9A23EBA7-76BF-4FF4-9B92-34C741D8AFF4}"/>
              </a:ext>
            </a:extLst>
          </p:cNvPr>
          <p:cNvSpPr/>
          <p:nvPr/>
        </p:nvSpPr>
        <p:spPr>
          <a:xfrm>
            <a:off x="4095749" y="41734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0" name="楕円 29">
            <a:extLst>
              <a:ext uri="{FF2B5EF4-FFF2-40B4-BE49-F238E27FC236}">
                <a16:creationId xmlns:a16="http://schemas.microsoft.com/office/drawing/2014/main" id="{B6381630-052A-41A8-9BDB-A81A9BB36F3D}"/>
              </a:ext>
            </a:extLst>
          </p:cNvPr>
          <p:cNvSpPr/>
          <p:nvPr/>
        </p:nvSpPr>
        <p:spPr>
          <a:xfrm>
            <a:off x="3547950"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1" name="楕円 30">
            <a:extLst>
              <a:ext uri="{FF2B5EF4-FFF2-40B4-BE49-F238E27FC236}">
                <a16:creationId xmlns:a16="http://schemas.microsoft.com/office/drawing/2014/main" id="{AA2614AF-2FA9-4FA8-A152-B872076E9447}"/>
              </a:ext>
            </a:extLst>
          </p:cNvPr>
          <p:cNvSpPr/>
          <p:nvPr/>
        </p:nvSpPr>
        <p:spPr>
          <a:xfrm>
            <a:off x="3549143"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3D276270-F71E-4D4A-85BF-BA5692DFB2CF}"/>
              </a:ext>
            </a:extLst>
          </p:cNvPr>
          <p:cNvSpPr/>
          <p:nvPr/>
        </p:nvSpPr>
        <p:spPr>
          <a:xfrm>
            <a:off x="4091368"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3" name="直線コネクタ 32">
            <a:extLst>
              <a:ext uri="{FF2B5EF4-FFF2-40B4-BE49-F238E27FC236}">
                <a16:creationId xmlns:a16="http://schemas.microsoft.com/office/drawing/2014/main" id="{D7C9198E-69A2-4ACF-BDB0-E1FFDDF44A76}"/>
              </a:ext>
            </a:extLst>
          </p:cNvPr>
          <p:cNvCxnSpPr/>
          <p:nvPr/>
        </p:nvCxnSpPr>
        <p:spPr>
          <a:xfrm>
            <a:off x="2178856" y="4882444"/>
            <a:ext cx="5335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BD19E82-E8BE-4DD5-B3BF-72AF56A247F7}"/>
              </a:ext>
            </a:extLst>
          </p:cNvPr>
          <p:cNvCxnSpPr/>
          <p:nvPr/>
        </p:nvCxnSpPr>
        <p:spPr>
          <a:xfrm>
            <a:off x="1645325" y="4341011"/>
            <a:ext cx="533531" cy="5414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6B28C18-6566-4F59-B728-F7A313CB7AD7}"/>
              </a:ext>
            </a:extLst>
          </p:cNvPr>
          <p:cNvCxnSpPr/>
          <p:nvPr/>
        </p:nvCxnSpPr>
        <p:spPr>
          <a:xfrm>
            <a:off x="1645325" y="4341011"/>
            <a:ext cx="10670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7ADFA14A-B6DC-4D65-8521-50F9A8D639ED}"/>
              </a:ext>
            </a:extLst>
          </p:cNvPr>
          <p:cNvSpPr/>
          <p:nvPr/>
        </p:nvSpPr>
        <p:spPr>
          <a:xfrm>
            <a:off x="2532367"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38534D37-7ADD-4395-80B3-EC305FAEC913}"/>
              </a:ext>
            </a:extLst>
          </p:cNvPr>
          <p:cNvSpPr/>
          <p:nvPr/>
        </p:nvSpPr>
        <p:spPr>
          <a:xfrm>
            <a:off x="1998836" y="470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楕円 37">
            <a:extLst>
              <a:ext uri="{FF2B5EF4-FFF2-40B4-BE49-F238E27FC236}">
                <a16:creationId xmlns:a16="http://schemas.microsoft.com/office/drawing/2014/main" id="{C67467EA-376C-4C75-903D-5027CA2ADADC}"/>
              </a:ext>
            </a:extLst>
          </p:cNvPr>
          <p:cNvSpPr/>
          <p:nvPr/>
        </p:nvSpPr>
        <p:spPr>
          <a:xfrm>
            <a:off x="2532367" y="470713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楕円 38">
            <a:extLst>
              <a:ext uri="{FF2B5EF4-FFF2-40B4-BE49-F238E27FC236}">
                <a16:creationId xmlns:a16="http://schemas.microsoft.com/office/drawing/2014/main" id="{891C8445-A035-4F95-9CB7-9E0C3E5F02DE}"/>
              </a:ext>
            </a:extLst>
          </p:cNvPr>
          <p:cNvSpPr/>
          <p:nvPr/>
        </p:nvSpPr>
        <p:spPr>
          <a:xfrm>
            <a:off x="1465305"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楕円 39">
            <a:extLst>
              <a:ext uri="{FF2B5EF4-FFF2-40B4-BE49-F238E27FC236}">
                <a16:creationId xmlns:a16="http://schemas.microsoft.com/office/drawing/2014/main" id="{AB6DFD29-874C-4E4F-887E-80FA88AB25A9}"/>
              </a:ext>
            </a:extLst>
          </p:cNvPr>
          <p:cNvSpPr/>
          <p:nvPr/>
        </p:nvSpPr>
        <p:spPr>
          <a:xfrm>
            <a:off x="1998836" y="416570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正方形/長方形 40">
            <a:extLst>
              <a:ext uri="{FF2B5EF4-FFF2-40B4-BE49-F238E27FC236}">
                <a16:creationId xmlns:a16="http://schemas.microsoft.com/office/drawing/2014/main" id="{4540F939-5FDE-4C61-98B9-425216729835}"/>
              </a:ext>
            </a:extLst>
          </p:cNvPr>
          <p:cNvSpPr/>
          <p:nvPr/>
        </p:nvSpPr>
        <p:spPr>
          <a:xfrm>
            <a:off x="1348448" y="2936712"/>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75FA97-10B1-440E-937C-55956ED3D61A}"/>
              </a:ext>
            </a:extLst>
          </p:cNvPr>
          <p:cNvSpPr/>
          <p:nvPr/>
        </p:nvSpPr>
        <p:spPr>
          <a:xfrm>
            <a:off x="3421157" y="2936711"/>
            <a:ext cx="1682799" cy="2198783"/>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2A9025A-3548-4D34-B829-26BCE10F07C0}"/>
                  </a:ext>
                </a:extLst>
              </p:cNvPr>
              <p:cNvSpPr txBox="1"/>
              <p:nvPr/>
            </p:nvSpPr>
            <p:spPr>
              <a:xfrm>
                <a:off x="387722" y="5316856"/>
                <a:ext cx="5686611" cy="1323439"/>
              </a:xfrm>
              <a:prstGeom prst="rect">
                <a:avLst/>
              </a:prstGeom>
              <a:noFill/>
            </p:spPr>
            <p:txBody>
              <a:bodyPr wrap="square" rtlCol="0">
                <a:spAutoFit/>
              </a:bodyPr>
              <a:lstStyle/>
              <a:p>
                <a:r>
                  <a:rPr lang="ja-JP" altLang="en-US" sz="2000" dirty="0"/>
                  <a:t>カット辺</a:t>
                </a:r>
                <a14:m>
                  <m:oMath xmlns:m="http://schemas.openxmlformats.org/officeDocument/2006/math">
                    <m:r>
                      <m:rPr>
                        <m:nor/>
                      </m:rPr>
                      <a:rPr lang="en-US" altLang="ja-JP" sz="2000">
                        <a:latin typeface="Cambria Math" panose="02040503050406030204" pitchFamily="18" charset="0"/>
                      </a:rPr>
                      <m:t>Cut</m:t>
                    </m:r>
                  </m:oMath>
                </a14:m>
                <a:r>
                  <a:rPr lang="ja-JP" altLang="en-US" sz="2000" dirty="0"/>
                  <a:t>を通じて送信されるメッセージを</a:t>
                </a:r>
                <a:br>
                  <a:rPr lang="en-US" altLang="ja-JP" sz="2000" dirty="0"/>
                </a:br>
                <a:r>
                  <a:rPr lang="ja-JP" altLang="en-US" sz="2000" dirty="0"/>
                  <a:t>互いに受信できればグラフ全体に対して</a:t>
                </a:r>
                <a:br>
                  <a:rPr lang="en-US" altLang="ja-JP" sz="2000" dirty="0"/>
                </a:br>
                <a:r>
                  <a:rPr lang="ja-JP" altLang="en-US" sz="2000" dirty="0"/>
                  <a:t>アルゴリズムを手分けしてシミュレートできる</a:t>
                </a:r>
                <a:endParaRPr lang="en-US" altLang="ja-JP" sz="2000" dirty="0"/>
              </a:p>
              <a:p>
                <a:endParaRPr kumimoji="1" lang="ja-JP" altLang="en-US" sz="2000" dirty="0"/>
              </a:p>
            </p:txBody>
          </p:sp>
        </mc:Choice>
        <mc:Fallback xmlns="">
          <p:sp>
            <p:nvSpPr>
              <p:cNvPr id="45" name="テキスト ボックス 44">
                <a:extLst>
                  <a:ext uri="{FF2B5EF4-FFF2-40B4-BE49-F238E27FC236}">
                    <a16:creationId xmlns:a16="http://schemas.microsoft.com/office/drawing/2014/main" id="{F2A9025A-3548-4D34-B829-26BCE10F07C0}"/>
                  </a:ext>
                </a:extLst>
              </p:cNvPr>
              <p:cNvSpPr txBox="1">
                <a:spLocks noRot="1" noChangeAspect="1" noMove="1" noResize="1" noEditPoints="1" noAdjustHandles="1" noChangeArrowheads="1" noChangeShapeType="1" noTextEdit="1"/>
              </p:cNvSpPr>
              <p:nvPr/>
            </p:nvSpPr>
            <p:spPr>
              <a:xfrm>
                <a:off x="387722" y="5316856"/>
                <a:ext cx="5686611" cy="1323439"/>
              </a:xfrm>
              <a:prstGeom prst="rect">
                <a:avLst/>
              </a:prstGeom>
              <a:blipFill>
                <a:blip r:embed="rId4"/>
                <a:stretch>
                  <a:fillRect l="-1180" t="-23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C599CD5F-1CDE-4F7C-B959-F3DB3293DCF0}"/>
                  </a:ext>
                </a:extLst>
              </p:cNvPr>
              <p:cNvSpPr txBox="1"/>
              <p:nvPr/>
            </p:nvSpPr>
            <p:spPr>
              <a:xfrm>
                <a:off x="4375238" y="2449980"/>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𝐵</m:t>
                          </m:r>
                        </m:sub>
                      </m:sSub>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C599CD5F-1CDE-4F7C-B959-F3DB3293DCF0}"/>
                  </a:ext>
                </a:extLst>
              </p:cNvPr>
              <p:cNvSpPr txBox="1">
                <a:spLocks noRot="1" noChangeAspect="1" noMove="1" noResize="1" noEditPoints="1" noAdjustHandles="1" noChangeArrowheads="1" noChangeShapeType="1" noTextEdit="1"/>
              </p:cNvSpPr>
              <p:nvPr/>
            </p:nvSpPr>
            <p:spPr>
              <a:xfrm>
                <a:off x="4375238" y="2449980"/>
                <a:ext cx="85389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4CCD0A2-6A53-48F7-B029-BCE82857E15C}"/>
                  </a:ext>
                </a:extLst>
              </p:cNvPr>
              <p:cNvSpPr txBox="1"/>
              <p:nvPr/>
            </p:nvSpPr>
            <p:spPr>
              <a:xfrm>
                <a:off x="1218377" y="2449979"/>
                <a:ext cx="8538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𝐺</m:t>
                          </m:r>
                        </m:e>
                        <m:sub>
                          <m:r>
                            <a:rPr kumimoji="1" lang="en-US" altLang="ja-JP" sz="2400" b="0" i="1" smtClean="0">
                              <a:solidFill>
                                <a:schemeClr val="tx1"/>
                              </a:solidFill>
                              <a:latin typeface="Cambria Math" panose="02040503050406030204" pitchFamily="18" charset="0"/>
                            </a:rPr>
                            <m:t>𝐴</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54CCD0A2-6A53-48F7-B029-BCE82857E15C}"/>
                  </a:ext>
                </a:extLst>
              </p:cNvPr>
              <p:cNvSpPr txBox="1">
                <a:spLocks noRot="1" noChangeAspect="1" noMove="1" noResize="1" noEditPoints="1" noAdjustHandles="1" noChangeArrowheads="1" noChangeShapeType="1" noTextEdit="1"/>
              </p:cNvSpPr>
              <p:nvPr/>
            </p:nvSpPr>
            <p:spPr>
              <a:xfrm>
                <a:off x="1218377" y="2449979"/>
                <a:ext cx="853895" cy="461665"/>
              </a:xfrm>
              <a:prstGeom prst="rect">
                <a:avLst/>
              </a:prstGeom>
              <a:blipFill>
                <a:blip r:embed="rId6"/>
                <a:stretch>
                  <a:fillRect/>
                </a:stretch>
              </a:blipFill>
            </p:spPr>
            <p:txBody>
              <a:bodyPr/>
              <a:lstStyle/>
              <a:p>
                <a:r>
                  <a:rPr lang="ja-JP" altLang="en-US">
                    <a:noFill/>
                  </a:rPr>
                  <a:t> </a:t>
                </a:r>
              </a:p>
            </p:txBody>
          </p:sp>
        </mc:Fallback>
      </mc:AlternateContent>
      <p:pic>
        <p:nvPicPr>
          <p:cNvPr id="46" name="図 45">
            <a:extLst>
              <a:ext uri="{FF2B5EF4-FFF2-40B4-BE49-F238E27FC236}">
                <a16:creationId xmlns:a16="http://schemas.microsoft.com/office/drawing/2014/main" id="{383EF8B0-7443-4E15-9360-0FDA20B76FC6}"/>
              </a:ext>
            </a:extLst>
          </p:cNvPr>
          <p:cNvPicPr>
            <a:picLocks noChangeAspect="1"/>
          </p:cNvPicPr>
          <p:nvPr/>
        </p:nvPicPr>
        <p:blipFill>
          <a:blip r:embed="rId7"/>
          <a:stretch>
            <a:fillRect/>
          </a:stretch>
        </p:blipFill>
        <p:spPr>
          <a:xfrm>
            <a:off x="5160721" y="0"/>
            <a:ext cx="3988548" cy="2991411"/>
          </a:xfrm>
          <a:prstGeom prst="rect">
            <a:avLst/>
          </a:prstGeom>
        </p:spPr>
      </p:pic>
      <p:sp>
        <p:nvSpPr>
          <p:cNvPr id="55" name="楕円 54">
            <a:extLst>
              <a:ext uri="{FF2B5EF4-FFF2-40B4-BE49-F238E27FC236}">
                <a16:creationId xmlns:a16="http://schemas.microsoft.com/office/drawing/2014/main" id="{240135CF-DB30-4EDE-B905-3BDFCEC5B5EE}"/>
              </a:ext>
            </a:extLst>
          </p:cNvPr>
          <p:cNvSpPr/>
          <p:nvPr/>
        </p:nvSpPr>
        <p:spPr>
          <a:xfrm>
            <a:off x="4622166" y="35785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91181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帰着の流れ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下界グラフ</a:t>
                </a:r>
                <a14:m>
                  <m:oMath xmlns:m="http://schemas.openxmlformats.org/officeDocument/2006/math">
                    <m:r>
                      <a:rPr lang="en-US" altLang="ja-JP" b="0" i="1" smtClean="0">
                        <a:latin typeface="Cambria Math" panose="02040503050406030204" pitchFamily="18" charset="0"/>
                      </a:rPr>
                      <m:t>𝐺</m:t>
                    </m:r>
                  </m:oMath>
                </a14:m>
                <a:r>
                  <a:rPr lang="ja-JP" altLang="en-US" dirty="0"/>
                  <a:t>上でのアルゴリズム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のシミュレートにより</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の判定ができる</a:t>
                </a:r>
                <a:endParaRPr lang="en-US" altLang="ja-JP" dirty="0"/>
              </a:p>
              <a:p>
                <a:pPr lvl="1"/>
                <a:r>
                  <a:rPr lang="ja-JP" altLang="en-US" dirty="0"/>
                  <a:t>その結果から交叉判定問題が解ける</a:t>
                </a:r>
                <a:br>
                  <a:rPr lang="en-US" altLang="ja-JP" dirty="0"/>
                </a:br>
                <a:r>
                  <a:rPr lang="ja-JP" altLang="en-US" dirty="0"/>
                  <a:t>→「特性</a:t>
                </a:r>
                <a14:m>
                  <m:oMath xmlns:m="http://schemas.openxmlformats.org/officeDocument/2006/math">
                    <m:r>
                      <a:rPr lang="en-US" altLang="ja-JP" b="0" i="1" smtClean="0">
                        <a:latin typeface="Cambria Math" panose="02040503050406030204" pitchFamily="18" charset="0"/>
                      </a:rPr>
                      <m:t>𝑃</m:t>
                    </m:r>
                  </m:oMath>
                </a14:m>
                <a:r>
                  <a:rPr lang="ja-JP" altLang="en-US" dirty="0"/>
                  <a:t>を持つ」と判定されれば</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ea typeface="Cambria Math" panose="02040503050406030204" pitchFamily="18" charset="0"/>
                          </a:rPr>
                          <m:t>𝑚</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とわかるため</a:t>
                </a:r>
                <a:endParaRPr lang="en-US" altLang="ja-JP" dirty="0"/>
              </a:p>
              <a:p>
                <a:r>
                  <a:rPr lang="ja-JP" altLang="en-US" dirty="0"/>
                  <a:t>アルゴリズム</a:t>
                </a:r>
                <a14:m>
                  <m:oMath xmlns:m="http://schemas.openxmlformats.org/officeDocument/2006/math">
                    <m:r>
                      <a:rPr lang="ja-JP" altLang="en-US" i="1" dirty="0">
                        <a:latin typeface="Cambria Math" panose="02040503050406030204" pitchFamily="18" charset="0"/>
                      </a:rPr>
                      <m:t>𝒜</m:t>
                    </m:r>
                  </m:oMath>
                </a14:m>
                <a:r>
                  <a:rPr lang="ja-JP" altLang="en-US" dirty="0"/>
                  <a:t>のシミュレートに</a:t>
                </a:r>
                <a14:m>
                  <m:oMath xmlns:m="http://schemas.openxmlformats.org/officeDocument/2006/math">
                    <m:r>
                      <a:rPr lang="en-US" altLang="ja-JP" b="0" i="1" dirty="0" smtClean="0">
                        <a:latin typeface="Cambria Math" panose="02040503050406030204" pitchFamily="18" charset="0"/>
                      </a:rPr>
                      <m:t>𝑟</m:t>
                    </m:r>
                  </m:oMath>
                </a14:m>
                <a:r>
                  <a:rPr lang="ja-JP" altLang="en-US" dirty="0"/>
                  <a:t>ラウンド必要すると</a:t>
                </a:r>
                <a:br>
                  <a:rPr lang="en-US" altLang="ja-JP" dirty="0"/>
                </a:br>
                <a:r>
                  <a:rPr lang="ja-JP" altLang="en-US" dirty="0"/>
                  <a:t>通信量は高々</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ea typeface="Cambria Math" panose="02040503050406030204" pitchFamily="18" charset="0"/>
                      </a:rPr>
                      <m:t>∙|</m:t>
                    </m:r>
                    <m:r>
                      <m:rPr>
                        <m:nor/>
                      </m:rPr>
                      <a:rPr lang="en-US" altLang="ja-JP">
                        <a:latin typeface="Cambria Math" panose="02040503050406030204" pitchFamily="18" charset="0"/>
                        <a:ea typeface="Cambria Math" panose="02040503050406030204" pitchFamily="18" charset="0"/>
                      </a:rPr>
                      <m:t>Cut</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rPr>
                      <m:t>)</m:t>
                    </m:r>
                  </m:oMath>
                </a14:m>
                <a:r>
                  <a:rPr lang="ja-JP" altLang="en-US" dirty="0"/>
                  <a:t>ビット</a:t>
                </a:r>
                <a:endParaRPr lang="en-US" altLang="ja-JP" dirty="0"/>
              </a:p>
              <a:p>
                <a:pPr lvl="1"/>
                <a:r>
                  <a:rPr lang="ja-JP" altLang="en-US" dirty="0"/>
                  <a:t>カット辺中の各辺が</a:t>
                </a:r>
                <a:r>
                  <a:rPr lang="en-US" altLang="ja-JP" dirty="0"/>
                  <a:t>1</a:t>
                </a:r>
                <a:r>
                  <a:rPr lang="ja-JP" altLang="en-US" dirty="0"/>
                  <a:t>ラウンドあたり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ビット伝送可能なため</a:t>
                </a:r>
                <a:endParaRPr lang="en-US" altLang="ja-JP" dirty="0"/>
              </a:p>
              <a:p>
                <a14:m>
                  <m:oMath xmlns:m="http://schemas.openxmlformats.org/officeDocument/2006/math">
                    <m:r>
                      <a:rPr lang="en-US" altLang="ja-JP" b="0" i="1" smtClean="0">
                        <a:latin typeface="Cambria Math" panose="02040503050406030204" pitchFamily="18" charset="0"/>
                      </a:rPr>
                      <m:t>𝑚</m:t>
                    </m:r>
                  </m:oMath>
                </a14:m>
                <a:r>
                  <a:rPr lang="ja-JP" altLang="en-US" dirty="0"/>
                  <a:t>ビットの交叉判定問題を解くのに必要な通信量は</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b="0" i="1" smtClean="0">
                        <a:latin typeface="Cambria Math" panose="02040503050406030204" pitchFamily="18" charset="0"/>
                        <a:ea typeface="Cambria Math" panose="02040503050406030204" pitchFamily="18" charset="0"/>
                      </a:rPr>
                      <m:t>)</m:t>
                    </m:r>
                  </m:oMath>
                </a14:m>
                <a:r>
                  <a:rPr lang="ja-JP" altLang="en-US" dirty="0"/>
                  <a:t>ビットであるため</a:t>
                </a:r>
                <a:r>
                  <a:rPr lang="en-US" altLang="ja-JP" dirty="0"/>
                  <a:t>,</a:t>
                </a:r>
                <a:br>
                  <a:rPr lang="en-US" altLang="ja-JP" dirty="0"/>
                </a:b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m:rPr>
                            <m:nor/>
                          </m:rPr>
                          <a:rPr lang="en-US" altLang="ja-JP">
                            <a:latin typeface="Cambria Math" panose="02040503050406030204" pitchFamily="18" charset="0"/>
                            <a:ea typeface="Cambria Math" panose="02040503050406030204" pitchFamily="18" charset="0"/>
                          </a:rPr>
                          <m:t>Cut</m:t>
                        </m:r>
                      </m:e>
                    </m:d>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oMath>
                </a14:m>
                <a:r>
                  <a:rPr lang="ja-JP" altLang="en-US" dirty="0"/>
                  <a:t>ラウンドの下界が得られる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72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本研究で行ったこと</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=2, 3, 4</m:t>
                    </m:r>
                    <m:r>
                      <a:rPr lang="en-US" altLang="ja-JP" b="0" i="1" smtClean="0">
                        <a:latin typeface="Cambria Math" panose="02040503050406030204" pitchFamily="18" charset="0"/>
                      </a:rPr>
                      <m:t>𝑙</m:t>
                    </m:r>
                    <m:r>
                      <a:rPr lang="en-US" altLang="ja-JP" b="0" i="1" smtClean="0">
                        <a:latin typeface="Cambria Math" panose="02040503050406030204" pitchFamily="18" charset="0"/>
                      </a:rPr>
                      <m:t>+5(</m:t>
                    </m:r>
                    <m:r>
                      <a:rPr lang="en-US" altLang="ja-JP" b="0" i="1" smtClean="0">
                        <a:latin typeface="Cambria Math" panose="02040503050406030204" pitchFamily="18" charset="0"/>
                      </a:rPr>
                      <m:t>𝑙</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1)</m:t>
                    </m:r>
                  </m:oMath>
                </a14:m>
                <a:r>
                  <a:rPr lang="ja-JP" altLang="en-US" dirty="0"/>
                  <a:t>それぞれに対して</a:t>
                </a:r>
                <a:br>
                  <a:rPr lang="en-US" altLang="ja-JP" dirty="0"/>
                </a:br>
                <a:r>
                  <a:rPr lang="ja-JP" altLang="en-US"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b="0" i="1" smtClean="0">
                            <a:latin typeface="Cambria Math" panose="02040503050406030204" pitchFamily="18" charset="0"/>
                          </a:rPr>
                          <m:t>𝑁</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i="1">
                        <a:latin typeface="Cambria Math" panose="02040503050406030204" pitchFamily="18" charset="0"/>
                      </a:rPr>
                      <m:t>=1</m:t>
                    </m:r>
                  </m:oMath>
                </a14:m>
                <a:r>
                  <a:rPr lang="ja-JP" altLang="en-US" dirty="0"/>
                  <a:t>のときかつそのときのみ</a:t>
                </a:r>
                <a14:m>
                  <m:oMath xmlns:m="http://schemas.openxmlformats.org/officeDocument/2006/math">
                    <m:r>
                      <a:rPr lang="en-US" altLang="ja-JP" b="0" i="1" smtClean="0">
                        <a:latin typeface="Cambria Math" panose="02040503050406030204" pitchFamily="18" charset="0"/>
                      </a:rPr>
                      <m:t>𝐺</m:t>
                    </m:r>
                  </m:oMath>
                </a14:m>
                <a:r>
                  <a:rPr lang="ja-JP" altLang="en-US" dirty="0"/>
                  <a:t>中に</a:t>
                </a:r>
                <a:br>
                  <a:rPr lang="en-US" altLang="ja-JP" dirty="0"/>
                </a:br>
                <a:r>
                  <a:rPr lang="ja-JP" altLang="en-US" dirty="0"/>
                  <a:t>与えられている独立点集合が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でない」という</a:t>
                </a:r>
                <a:br>
                  <a:rPr lang="en-US" altLang="ja-JP" dirty="0"/>
                </a:br>
                <a:r>
                  <a:rPr lang="ja-JP" altLang="en-US" dirty="0"/>
                  <a:t>特性</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r>
                  <a:rPr lang="ja-JP" altLang="en-US" dirty="0"/>
                  <a:t>を持つように下界グラフ</a:t>
                </a:r>
                <a14:m>
                  <m:oMath xmlns:m="http://schemas.openxmlformats.org/officeDocument/2006/math">
                    <m:r>
                      <a:rPr lang="en-US" altLang="ja-JP" i="1">
                        <a:latin typeface="Cambria Math" panose="02040503050406030204" pitchFamily="18" charset="0"/>
                      </a:rPr>
                      <m:t>𝐺</m:t>
                    </m:r>
                    <m:r>
                      <a:rPr lang="en-US" altLang="ja-JP" i="1">
                        <a:latin typeface="Cambria Math" panose="02040503050406030204" pitchFamily="18" charset="0"/>
                      </a:rPr>
                      <m:t>=(</m:t>
                    </m:r>
                    <m:r>
                      <a:rPr lang="en-US" altLang="ja-JP" i="1">
                        <a:latin typeface="Cambria Math" panose="02040503050406030204" pitchFamily="18" charset="0"/>
                      </a:rPr>
                      <m:t>𝑉</m:t>
                    </m:r>
                    <m:r>
                      <a:rPr lang="en-US" altLang="ja-JP" i="1">
                        <a:latin typeface="Cambria Math" panose="02040503050406030204" pitchFamily="18" charset="0"/>
                      </a:rPr>
                      <m:t>, </m:t>
                    </m:r>
                    <m:r>
                      <a:rPr lang="en-US" altLang="ja-JP" i="1">
                        <a:latin typeface="Cambria Math" panose="02040503050406030204" pitchFamily="18" charset="0"/>
                      </a:rPr>
                      <m:t>𝐸</m:t>
                    </m:r>
                    <m:r>
                      <a:rPr lang="en-US" altLang="ja-JP" i="1">
                        <a:latin typeface="Cambria Math" panose="02040503050406030204" pitchFamily="18" charset="0"/>
                      </a:rPr>
                      <m:t>)</m:t>
                    </m:r>
                  </m:oMath>
                </a14:m>
                <a:r>
                  <a:rPr lang="ja-JP" altLang="en-US" dirty="0"/>
                  <a:t>の構成法を提案し</a:t>
                </a:r>
                <a:r>
                  <a:rPr lang="en-US" altLang="ja-JP" dirty="0"/>
                  <a:t>,</a:t>
                </a:r>
                <a:br>
                  <a:rPr lang="en-US" altLang="ja-JP" dirty="0"/>
                </a:br>
                <a:r>
                  <a:rPr lang="ja-JP" altLang="en-US" dirty="0"/>
                  <a:t>その正当性を証明した</a:t>
                </a:r>
                <a:br>
                  <a:rPr lang="en-US" altLang="ja-JP" dirty="0"/>
                </a:br>
                <a:r>
                  <a:rPr lang="en-US" altLang="ja-JP" dirty="0"/>
                  <a:t>(</a:t>
                </a:r>
                <a14:m>
                  <m:oMath xmlns:m="http://schemas.openxmlformats.org/officeDocument/2006/math">
                    <m:sSub>
                      <m:sSubPr>
                        <m:ctrlPr>
                          <a:rPr lang="en-US" altLang="ja-JP" i="1">
                            <a:latin typeface="Cambria Math" panose="02040503050406030204" pitchFamily="18" charset="0"/>
                          </a:rPr>
                        </m:ctrlPr>
                      </m:sSubPr>
                      <m:e>
                        <m:r>
                          <m:rPr>
                            <m:nor/>
                          </m:rPr>
                          <a:rPr lang="en-US" altLang="ja-JP">
                            <a:latin typeface="Cambria Math" panose="02040503050406030204" pitchFamily="18" charset="0"/>
                          </a:rPr>
                          <m:t>DISJ</m:t>
                        </m:r>
                      </m:e>
                      <m:sub>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𝑁</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𝑁</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𝑗</m:t>
                                </m:r>
                              </m:sub>
                            </m:sSub>
                          </m:e>
                        </m:nary>
                      </m:e>
                    </m:nary>
                  </m:oMath>
                </a14:m>
                <a:r>
                  <a:rPr lang="en-US" altLang="ja-JP" dirty="0"/>
                  <a:t>)</a:t>
                </a:r>
                <a:br>
                  <a:rPr lang="en-US" altLang="ja-JP" dirty="0"/>
                </a:b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809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正方形/長方形 129">
            <a:extLst>
              <a:ext uri="{FF2B5EF4-FFF2-40B4-BE49-F238E27FC236}">
                <a16:creationId xmlns:a16="http://schemas.microsoft.com/office/drawing/2014/main" id="{AC366BD3-AC67-49F5-9A7F-0680FB8E44A6}"/>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3312492-B31B-496C-95AE-DC3729210455}"/>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3E02DE50-C5D8-4E71-9462-6B35C74478D4}"/>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68919D8A-17AF-4D43-8F08-5027D705AA8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73914070-140F-4559-9D54-B5945603BE99}"/>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98C91B19-A2E5-4397-AC3D-9472C52DDA8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2" name="正方形/長方形 131">
                <a:extLst>
                  <a:ext uri="{FF2B5EF4-FFF2-40B4-BE49-F238E27FC236}">
                    <a16:creationId xmlns:a16="http://schemas.microsoft.com/office/drawing/2014/main" id="{FCE45C2A-8AE3-4C40-9510-60E199946016}"/>
                  </a:ext>
                </a:extLst>
              </p:cNvPr>
              <p:cNvSpPr/>
              <p:nvPr/>
            </p:nvSpPr>
            <p:spPr>
              <a:xfrm>
                <a:off x="5285250" y="5750659"/>
                <a:ext cx="343354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𝐴</m:t>
                          </m:r>
                        </m:sub>
                      </m:sSub>
                      <m:r>
                        <a:rPr lang="en-US" altLang="ja-JP" sz="2000" b="0" i="1" smtClean="0">
                          <a:solidFill>
                            <a:schemeClr val="tx1"/>
                          </a:solidFill>
                          <a:latin typeface="Cambria Math" panose="02040503050406030204" pitchFamily="18" charset="0"/>
                        </a:rPr>
                        <m:t>=</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𝐴</m:t>
                          </m:r>
                        </m:e>
                        <m:sup>
                          <m:r>
                            <a:rPr lang="en-US" altLang="ja-JP" sz="2000" b="0" i="1" smtClean="0">
                              <a:solidFill>
                                <a:schemeClr val="tx1"/>
                              </a:solidFill>
                              <a:latin typeface="Cambria Math" panose="02040503050406030204" pitchFamily="18" charset="0"/>
                            </a:rPr>
                            <m:t>1</m:t>
                          </m:r>
                        </m:sup>
                      </m:sSup>
                      <m:r>
                        <a:rPr lang="en-US" altLang="ja-JP" sz="2000" b="0" i="1" smtClean="0">
                          <a:solidFill>
                            <a:schemeClr val="tx1"/>
                          </a:solidFill>
                          <a:latin typeface="Cambria Math" panose="02040503050406030204" pitchFamily="18" charset="0"/>
                          <a:ea typeface="Cambria Math" panose="02040503050406030204" pitchFamily="18" charset="0"/>
                        </a:rPr>
                        <m:t>∪</m:t>
                      </m:r>
                      <m:sSup>
                        <m:sSupPr>
                          <m:ctrlPr>
                            <a:rPr lang="en-US" altLang="ja-JP" sz="2000" b="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𝐴</m:t>
                          </m:r>
                        </m:e>
                        <m:sup>
                          <m:r>
                            <a:rPr lang="en-US" altLang="ja-JP" sz="2000" b="0" i="1" smtClean="0">
                              <a:solidFill>
                                <a:schemeClr val="tx1"/>
                              </a:solidFill>
                              <a:latin typeface="Cambria Math" panose="02040503050406030204" pitchFamily="18" charset="0"/>
                              <a:ea typeface="Cambria Math" panose="02040503050406030204" pitchFamily="18" charset="0"/>
                            </a:rPr>
                            <m:t>2</m:t>
                          </m:r>
                        </m:sup>
                      </m:sSup>
                    </m:oMath>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𝑉</m:t>
                          </m:r>
                        </m:e>
                        <m:sub>
                          <m:r>
                            <a:rPr lang="en-US" altLang="ja-JP" sz="2000" b="0" i="1" smtClean="0">
                              <a:solidFill>
                                <a:schemeClr val="tx1"/>
                              </a:solidFill>
                              <a:latin typeface="Cambria Math" panose="02040503050406030204" pitchFamily="18" charset="0"/>
                            </a:rPr>
                            <m:t>𝐵</m:t>
                          </m:r>
                        </m:sub>
                      </m:sSub>
                      <m:r>
                        <a:rPr lang="en-US" altLang="ja-JP" sz="2000" i="1">
                          <a:solidFill>
                            <a:schemeClr val="tx1"/>
                          </a:solidFill>
                          <a:latin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𝐵</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𝐵</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𝐶</m:t>
                          </m:r>
                        </m:e>
                        <m:sup>
                          <m:r>
                            <a:rPr lang="en-US" altLang="ja-JP" sz="2000" i="1">
                              <a:solidFill>
                                <a:schemeClr val="tx1"/>
                              </a:solidFill>
                              <a:latin typeface="Cambria Math" panose="02040503050406030204" pitchFamily="18" charset="0"/>
                            </a:rPr>
                            <m:t>1</m:t>
                          </m:r>
                        </m:sup>
                      </m:sSup>
                      <m:r>
                        <a:rPr lang="en-US" altLang="ja-JP" sz="2000" i="1">
                          <a:solidFill>
                            <a:schemeClr val="tx1"/>
                          </a:solidFill>
                          <a:latin typeface="Cambria Math" panose="02040503050406030204" pitchFamily="18" charset="0"/>
                          <a:ea typeface="Cambria Math" panose="02040503050406030204" pitchFamily="18" charset="0"/>
                        </a:rPr>
                        <m:t>∪</m:t>
                      </m:r>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𝐶</m:t>
                          </m:r>
                        </m:e>
                        <m:sup>
                          <m:r>
                            <a:rPr lang="en-US" altLang="ja-JP" sz="2000" i="1">
                              <a:solidFill>
                                <a:schemeClr val="tx1"/>
                              </a:solidFill>
                              <a:latin typeface="Cambria Math" panose="02040503050406030204" pitchFamily="18" charset="0"/>
                              <a:ea typeface="Cambria Math" panose="02040503050406030204" pitchFamily="18" charset="0"/>
                            </a:rPr>
                            <m:t>2</m:t>
                          </m:r>
                        </m:sup>
                      </m:sSup>
                      <m:r>
                        <a:rPr lang="en-US" altLang="ja-JP" sz="200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smtClean="0">
                              <a:solidFill>
                                <a:schemeClr val="tx1"/>
                              </a:solidFill>
                              <a:latin typeface="Cambria Math" panose="02040503050406030204" pitchFamily="18" charset="0"/>
                              <a:ea typeface="Cambria Math" panose="02040503050406030204" pitchFamily="18" charset="0"/>
                            </a:rPr>
                            <m:t>𝑠</m:t>
                          </m:r>
                        </m:e>
                      </m:d>
                    </m:oMath>
                  </m:oMathPara>
                </a14:m>
                <a:endParaRPr lang="ja-JP" altLang="en-US" sz="2000" dirty="0"/>
              </a:p>
            </p:txBody>
          </p:sp>
        </mc:Choice>
        <mc:Fallback xmlns="">
          <p:sp>
            <p:nvSpPr>
              <p:cNvPr id="132" name="正方形/長方形 131">
                <a:extLst>
                  <a:ext uri="{FF2B5EF4-FFF2-40B4-BE49-F238E27FC236}">
                    <a16:creationId xmlns:a16="http://schemas.microsoft.com/office/drawing/2014/main" id="{FCE45C2A-8AE3-4C40-9510-60E199946016}"/>
                  </a:ext>
                </a:extLst>
              </p:cNvPr>
              <p:cNvSpPr>
                <a:spLocks noRot="1" noChangeAspect="1" noMove="1" noResize="1" noEditPoints="1" noAdjustHandles="1" noChangeArrowheads="1" noChangeShapeType="1" noTextEdit="1"/>
              </p:cNvSpPr>
              <p:nvPr/>
            </p:nvSpPr>
            <p:spPr>
              <a:xfrm>
                <a:off x="5285250" y="5750659"/>
                <a:ext cx="3433541" cy="707886"/>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422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正方形/長方形 139">
            <a:extLst>
              <a:ext uri="{FF2B5EF4-FFF2-40B4-BE49-F238E27FC236}">
                <a16:creationId xmlns:a16="http://schemas.microsoft.com/office/drawing/2014/main" id="{FF061242-3838-4919-850A-6B5CBCF68F19}"/>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正方形/長方形 138">
            <a:extLst>
              <a:ext uri="{FF2B5EF4-FFF2-40B4-BE49-F238E27FC236}">
                <a16:creationId xmlns:a16="http://schemas.microsoft.com/office/drawing/2014/main" id="{6E19F9EE-2791-42E7-8307-595A0C054B14}"/>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33692179-4BB9-4BB9-92D3-D6207ED733B3}"/>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66D44F51-31B7-4B61-A09B-0CB2CB74BEE3}"/>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162587FC-2EE1-4EA8-B27B-784B66E47E0D}"/>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A63F396B-4D6E-406F-A852-1FE38154C7F3}"/>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125" name="楕円 124">
            <a:extLst>
              <a:ext uri="{FF2B5EF4-FFF2-40B4-BE49-F238E27FC236}">
                <a16:creationId xmlns:a16="http://schemas.microsoft.com/office/drawing/2014/main" id="{77F7A985-B10A-470E-95C3-5FB75EC5B8A5}"/>
              </a:ext>
            </a:extLst>
          </p:cNvPr>
          <p:cNvSpPr/>
          <p:nvPr/>
        </p:nvSpPr>
        <p:spPr>
          <a:xfrm>
            <a:off x="5779068" y="615266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8" name="正方形/長方形 127">
            <a:extLst>
              <a:ext uri="{FF2B5EF4-FFF2-40B4-BE49-F238E27FC236}">
                <a16:creationId xmlns:a16="http://schemas.microsoft.com/office/drawing/2014/main" id="{0186528A-4EE7-4A40-BAD9-763B064C5F41}"/>
              </a:ext>
            </a:extLst>
          </p:cNvPr>
          <p:cNvSpPr/>
          <p:nvPr/>
        </p:nvSpPr>
        <p:spPr>
          <a:xfrm>
            <a:off x="6415707" y="6152664"/>
            <a:ext cx="2347117" cy="400110"/>
          </a:xfrm>
          <a:prstGeom prst="rect">
            <a:avLst/>
          </a:prstGeom>
        </p:spPr>
        <p:txBody>
          <a:bodyPr wrap="none">
            <a:spAutoFit/>
          </a:bodyPr>
          <a:lstStyle/>
          <a:p>
            <a:r>
              <a:rPr lang="en-US" altLang="ja-JP" sz="2000" dirty="0"/>
              <a:t>:</a:t>
            </a:r>
            <a:r>
              <a:rPr lang="ja-JP" altLang="en-US" sz="2000" dirty="0"/>
              <a:t>独立点集合の頂点</a:t>
            </a:r>
          </a:p>
        </p:txBody>
      </p:sp>
      <p:sp>
        <p:nvSpPr>
          <p:cNvPr id="129" name="正方形/長方形 128">
            <a:extLst>
              <a:ext uri="{FF2B5EF4-FFF2-40B4-BE49-F238E27FC236}">
                <a16:creationId xmlns:a16="http://schemas.microsoft.com/office/drawing/2014/main" id="{BCFD5EBD-5661-4EC8-AD12-4F8DC79F1203}"/>
              </a:ext>
            </a:extLst>
          </p:cNvPr>
          <p:cNvSpPr/>
          <p:nvPr/>
        </p:nvSpPr>
        <p:spPr>
          <a:xfrm>
            <a:off x="5501895" y="5722104"/>
            <a:ext cx="914387" cy="303880"/>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42A42DE1-DAB0-4F73-8587-F502FA2FB63A}"/>
              </a:ext>
            </a:extLst>
          </p:cNvPr>
          <p:cNvSpPr txBox="1"/>
          <p:nvPr/>
        </p:nvSpPr>
        <p:spPr>
          <a:xfrm>
            <a:off x="6416282" y="5715039"/>
            <a:ext cx="2314232" cy="400110"/>
          </a:xfrm>
          <a:prstGeom prst="rect">
            <a:avLst/>
          </a:prstGeom>
          <a:noFill/>
        </p:spPr>
        <p:txBody>
          <a:bodyPr wrap="square" rtlCol="0">
            <a:spAutoFit/>
          </a:bodyPr>
          <a:lstStyle/>
          <a:p>
            <a:r>
              <a:rPr kumimoji="1" lang="en-US" altLang="ja-JP" sz="2000" dirty="0"/>
              <a:t>:</a:t>
            </a:r>
            <a:r>
              <a:rPr kumimoji="1" lang="ja-JP" altLang="en-US" sz="2000" dirty="0"/>
              <a:t>クリーク</a:t>
            </a:r>
            <a:endParaRPr kumimoji="1" lang="en-US" altLang="ja-JP" sz="2000" dirty="0"/>
          </a:p>
        </p:txBody>
      </p:sp>
    </p:spTree>
    <p:extLst>
      <p:ext uri="{BB962C8B-B14F-4D97-AF65-F5344CB8AC3E}">
        <p14:creationId xmlns:p14="http://schemas.microsoft.com/office/powerpoint/2010/main" val="1146295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正方形/長方形 134">
            <a:extLst>
              <a:ext uri="{FF2B5EF4-FFF2-40B4-BE49-F238E27FC236}">
                <a16:creationId xmlns:a16="http://schemas.microsoft.com/office/drawing/2014/main" id="{D7DAC680-17B1-4D7A-841A-599546B137B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74C69514-51C5-4572-9B50-7DE613BACB5C}"/>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032CB5AF-C281-4987-97D8-E9CA537B043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0AC49C55-4504-40AD-B48E-DB42862C960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D1C22EE0-F136-4E43-947B-BC3F41BC2CFB}"/>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FDD071D-8396-4ACA-B093-EAA7C69C526D}"/>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solidFill>
                    <a:schemeClr val="bg1">
                      <a:lumMod val="85000"/>
                    </a:schemeClr>
                  </a:solidFill>
                </a:endParaRPr>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solidFill>
                    <a:schemeClr val="bg1">
                      <a:lumMod val="85000"/>
                    </a:schemeClr>
                  </a:solidFill>
                </a:endParaRPr>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F04B35F-C11F-4BF8-A292-50E02207F727}"/>
                  </a:ext>
                </a:extLst>
              </p:cNvPr>
              <p:cNvSpPr/>
              <p:nvPr/>
            </p:nvSpPr>
            <p:spPr>
              <a:xfrm>
                <a:off x="5964561" y="5745786"/>
                <a:ext cx="2104503"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e>
                      </m:d>
                    </m:oMath>
                  </m:oMathPara>
                </a14:m>
                <a:endParaRPr lang="ja-JP" altLang="en-US" dirty="0"/>
              </a:p>
            </p:txBody>
          </p:sp>
        </mc:Choice>
        <mc:Fallback xmlns="">
          <p:sp>
            <p:nvSpPr>
              <p:cNvPr id="5" name="正方形/長方形 4">
                <a:extLst>
                  <a:ext uri="{FF2B5EF4-FFF2-40B4-BE49-F238E27FC236}">
                    <a16:creationId xmlns:a16="http://schemas.microsoft.com/office/drawing/2014/main" id="{4F04B35F-C11F-4BF8-A292-50E02207F727}"/>
                  </a:ext>
                </a:extLst>
              </p:cNvPr>
              <p:cNvSpPr>
                <a:spLocks noRot="1" noChangeAspect="1" noMove="1" noResize="1" noEditPoints="1" noAdjustHandles="1" noChangeArrowheads="1" noChangeShapeType="1" noTextEdit="1"/>
              </p:cNvSpPr>
              <p:nvPr/>
            </p:nvSpPr>
            <p:spPr>
              <a:xfrm>
                <a:off x="5964561" y="5745786"/>
                <a:ext cx="2104503"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33267F6-B545-4BE5-A3E9-FFD68A410DC1}"/>
                  </a:ext>
                </a:extLst>
              </p:cNvPr>
              <p:cNvSpPr txBox="1"/>
              <p:nvPr/>
            </p:nvSpPr>
            <p:spPr>
              <a:xfrm>
                <a:off x="5723326" y="5919934"/>
                <a:ext cx="47096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33267F6-B545-4BE5-A3E9-FFD68A410DC1}"/>
                  </a:ext>
                </a:extLst>
              </p:cNvPr>
              <p:cNvSpPr txBox="1">
                <a:spLocks noRot="1" noChangeAspect="1" noMove="1" noResize="1" noEditPoints="1" noAdjustHandles="1" noChangeArrowheads="1" noChangeShapeType="1" noTextEdit="1"/>
              </p:cNvSpPr>
              <p:nvPr/>
            </p:nvSpPr>
            <p:spPr>
              <a:xfrm>
                <a:off x="5723326" y="5919934"/>
                <a:ext cx="470965"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09622E31-2AD5-4338-9998-DDD8EFA662CF}"/>
                  </a:ext>
                </a:extLst>
              </p:cNvPr>
              <p:cNvSpPr txBox="1"/>
              <p:nvPr/>
            </p:nvSpPr>
            <p:spPr>
              <a:xfrm>
                <a:off x="7807689" y="5919934"/>
                <a:ext cx="49605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09622E31-2AD5-4338-9998-DDD8EFA662CF}"/>
                  </a:ext>
                </a:extLst>
              </p:cNvPr>
              <p:cNvSpPr txBox="1">
                <a:spLocks noRot="1" noChangeAspect="1" noMove="1" noResize="1" noEditPoints="1" noAdjustHandles="1" noChangeArrowheads="1" noChangeShapeType="1" noTextEdit="1"/>
              </p:cNvSpPr>
              <p:nvPr/>
            </p:nvSpPr>
            <p:spPr>
              <a:xfrm>
                <a:off x="7807689" y="5919934"/>
                <a:ext cx="496057" cy="400110"/>
              </a:xfrm>
              <a:prstGeom prst="rect">
                <a:avLst/>
              </a:prstGeom>
              <a:blipFill>
                <a:blip r:embed="rId35"/>
                <a:stretch>
                  <a:fillRect r="-148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2038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EFEBCBBA-9D36-4E29-8B18-73CB5CC6D278}"/>
              </a:ext>
            </a:extLst>
          </p:cNvPr>
          <p:cNvSpPr/>
          <p:nvPr/>
        </p:nvSpPr>
        <p:spPr>
          <a:xfrm>
            <a:off x="6460574" y="2469287"/>
            <a:ext cx="2068348"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8EDF2F4E-C6C8-4061-B63D-3B1339EA8F3A}"/>
              </a:ext>
            </a:extLst>
          </p:cNvPr>
          <p:cNvSpPr/>
          <p:nvPr/>
        </p:nvSpPr>
        <p:spPr>
          <a:xfrm>
            <a:off x="819131" y="2487669"/>
            <a:ext cx="2117205" cy="98930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69A526D1-EEFA-4FB8-BCC2-C28490AF9BD9}"/>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41C2B7B4-44B0-4F9A-B0CD-6291E179608F}"/>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5DF3F756-C1FC-479F-9B08-6F4158AFF5A4}"/>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02AB73FA-41A5-48AE-B48F-3DD007CD968F}"/>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85000"/>
                                </a:schemeClr>
                              </a:solidFill>
                              <a:latin typeface="Cambria Math" panose="02040503050406030204" pitchFamily="18" charset="0"/>
                            </a:rPr>
                          </m:ctrlPr>
                        </m:sSubPr>
                        <m:e>
                          <m:r>
                            <a:rPr lang="en-US" altLang="ja-JP" sz="3200" b="0" i="1" dirty="0" smtClean="0">
                              <a:solidFill>
                                <a:schemeClr val="bg1">
                                  <a:lumMod val="85000"/>
                                </a:schemeClr>
                              </a:solidFill>
                              <a:latin typeface="Cambria Math" panose="02040503050406030204" pitchFamily="18" charset="0"/>
                            </a:rPr>
                            <m:t>𝐻</m:t>
                          </m:r>
                        </m:e>
                        <m:sub>
                          <m:r>
                            <a:rPr lang="en-US" altLang="ja-JP" sz="3200" b="0" i="1" dirty="0" smtClean="0">
                              <a:solidFill>
                                <a:schemeClr val="bg1">
                                  <a:lumMod val="8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F0AE6D48-4CDD-41F6-BC81-530BE2694BEC}"/>
                  </a:ext>
                </a:extLst>
              </p:cNvPr>
              <p:cNvSpPr/>
              <p:nvPr/>
            </p:nvSpPr>
            <p:spPr>
              <a:xfrm>
                <a:off x="6247925" y="5745786"/>
                <a:ext cx="1592190" cy="7176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r>
                            <a:rPr lang="en-US" altLang="ja-JP" i="1">
                              <a:latin typeface="Cambria Math" panose="02040503050406030204" pitchFamily="18" charset="0"/>
                            </a:rPr>
                            <m:t>𝑠</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r>
                            <a:rPr lang="en-US" altLang="ja-JP" i="1">
                              <a:latin typeface="Cambria Math" panose="02040503050406030204" pitchFamily="18" charset="0"/>
                            </a:rPr>
                            <m:t>, </m:t>
                          </m:r>
                          <m:r>
                            <a:rPr lang="en-US" altLang="ja-JP" i="1">
                              <a:latin typeface="Cambria Math" panose="02040503050406030204" pitchFamily="18" charset="0"/>
                            </a:rPr>
                            <m:t>𝑠</m:t>
                          </m:r>
                        </m:e>
                      </m:d>
                    </m:oMath>
                  </m:oMathPara>
                </a14:m>
                <a:endParaRPr lang="ja-JP" altLang="en-US" dirty="0"/>
              </a:p>
            </p:txBody>
          </p:sp>
        </mc:Choice>
        <mc:Fallback xmlns="">
          <p:sp>
            <p:nvSpPr>
              <p:cNvPr id="5" name="正方形/長方形 4">
                <a:extLst>
                  <a:ext uri="{FF2B5EF4-FFF2-40B4-BE49-F238E27FC236}">
                    <a16:creationId xmlns:a16="http://schemas.microsoft.com/office/drawing/2014/main" id="{F0AE6D48-4CDD-41F6-BC81-530BE2694BEC}"/>
                  </a:ext>
                </a:extLst>
              </p:cNvPr>
              <p:cNvSpPr>
                <a:spLocks noRot="1" noChangeAspect="1" noMove="1" noResize="1" noEditPoints="1" noAdjustHandles="1" noChangeArrowheads="1" noChangeShapeType="1" noTextEdit="1"/>
              </p:cNvSpPr>
              <p:nvPr/>
            </p:nvSpPr>
            <p:spPr>
              <a:xfrm>
                <a:off x="6247925" y="5745786"/>
                <a:ext cx="1592190" cy="717632"/>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77B1D0A1-C0DF-4E02-ABA2-12603C6957A7}"/>
                  </a:ext>
                </a:extLst>
              </p:cNvPr>
              <p:cNvSpPr txBox="1"/>
              <p:nvPr/>
            </p:nvSpPr>
            <p:spPr>
              <a:xfrm>
                <a:off x="5831166" y="5904547"/>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xmlns="">
          <p:sp>
            <p:nvSpPr>
              <p:cNvPr id="125" name="テキスト ボックス 124">
                <a:extLst>
                  <a:ext uri="{FF2B5EF4-FFF2-40B4-BE49-F238E27FC236}">
                    <a16:creationId xmlns:a16="http://schemas.microsoft.com/office/drawing/2014/main" id="{77B1D0A1-C0DF-4E02-ABA2-12603C6957A7}"/>
                  </a:ext>
                </a:extLst>
              </p:cNvPr>
              <p:cNvSpPr txBox="1">
                <a:spLocks noRot="1" noChangeAspect="1" noMove="1" noResize="1" noEditPoints="1" noAdjustHandles="1" noChangeArrowheads="1" noChangeShapeType="1" noTextEdit="1"/>
              </p:cNvSpPr>
              <p:nvPr/>
            </p:nvSpPr>
            <p:spPr>
              <a:xfrm>
                <a:off x="5831166" y="5904547"/>
                <a:ext cx="541867"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B7F2FAD-531C-4657-A080-A77CEE94564E}"/>
                  </a:ext>
                </a:extLst>
              </p:cNvPr>
              <p:cNvSpPr txBox="1"/>
              <p:nvPr/>
            </p:nvSpPr>
            <p:spPr>
              <a:xfrm>
                <a:off x="7686137" y="5904547"/>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xmlns="">
          <p:sp>
            <p:nvSpPr>
              <p:cNvPr id="128" name="テキスト ボックス 127">
                <a:extLst>
                  <a:ext uri="{FF2B5EF4-FFF2-40B4-BE49-F238E27FC236}">
                    <a16:creationId xmlns:a16="http://schemas.microsoft.com/office/drawing/2014/main" id="{AB7F2FAD-531C-4657-A080-A77CEE94564E}"/>
                  </a:ext>
                </a:extLst>
              </p:cNvPr>
              <p:cNvSpPr txBox="1">
                <a:spLocks noRot="1" noChangeAspect="1" noMove="1" noResize="1" noEditPoints="1" noAdjustHandles="1" noChangeArrowheads="1" noChangeShapeType="1" noTextEdit="1"/>
              </p:cNvSpPr>
              <p:nvPr/>
            </p:nvSpPr>
            <p:spPr>
              <a:xfrm>
                <a:off x="7686137" y="5904547"/>
                <a:ext cx="570737" cy="400110"/>
              </a:xfrm>
              <a:prstGeom prst="rect">
                <a:avLst/>
              </a:prstGeom>
              <a:blipFill>
                <a:blip r:embed="rId3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52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正方形/長方形 136">
            <a:extLst>
              <a:ext uri="{FF2B5EF4-FFF2-40B4-BE49-F238E27FC236}">
                <a16:creationId xmlns:a16="http://schemas.microsoft.com/office/drawing/2014/main" id="{A667E574-5FDD-4A16-A5A5-5DD7B260857B}"/>
              </a:ext>
            </a:extLst>
          </p:cNvPr>
          <p:cNvSpPr/>
          <p:nvPr/>
        </p:nvSpPr>
        <p:spPr>
          <a:xfrm>
            <a:off x="6460574" y="2469287"/>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9CD09625-69BF-4164-A560-008C2B531998}"/>
              </a:ext>
            </a:extLst>
          </p:cNvPr>
          <p:cNvSpPr/>
          <p:nvPr/>
        </p:nvSpPr>
        <p:spPr>
          <a:xfrm>
            <a:off x="819131" y="2487669"/>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5A660265-6930-42B0-9FD3-157A18BF094D}"/>
              </a:ext>
            </a:extLst>
          </p:cNvPr>
          <p:cNvSpPr/>
          <p:nvPr/>
        </p:nvSpPr>
        <p:spPr>
          <a:xfrm>
            <a:off x="6346076"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19700ACE-7306-4904-B202-91B347624F3C}"/>
              </a:ext>
            </a:extLst>
          </p:cNvPr>
          <p:cNvSpPr/>
          <p:nvPr/>
        </p:nvSpPr>
        <p:spPr>
          <a:xfrm>
            <a:off x="734294" y="3426941"/>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4E92BB6F-4ADB-4611-B8C2-B4C8C86E6853}"/>
              </a:ext>
            </a:extLst>
          </p:cNvPr>
          <p:cNvSpPr/>
          <p:nvPr/>
        </p:nvSpPr>
        <p:spPr>
          <a:xfrm>
            <a:off x="6350210" y="1964890"/>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DB02BF3A-D530-4ABB-8362-70A477E26FAC}"/>
              </a:ext>
            </a:extLst>
          </p:cNvPr>
          <p:cNvSpPr/>
          <p:nvPr/>
        </p:nvSpPr>
        <p:spPr>
          <a:xfrm>
            <a:off x="736822" y="197062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5" name="直線コネクタ 124">
            <a:extLst>
              <a:ext uri="{FF2B5EF4-FFF2-40B4-BE49-F238E27FC236}">
                <a16:creationId xmlns:a16="http://schemas.microsoft.com/office/drawing/2014/main" id="{8614E401-7967-4CD0-BED9-5CB7455360B6}"/>
              </a:ext>
            </a:extLst>
          </p:cNvPr>
          <p:cNvCxnSpPr/>
          <p:nvPr/>
        </p:nvCxnSpPr>
        <p:spPr>
          <a:xfrm>
            <a:off x="6596642" y="2227692"/>
            <a:ext cx="595313" cy="1474519"/>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5D0A7F6-EDCB-4DF9-95E3-8FF1D87DBAF1}"/>
              </a:ext>
            </a:extLst>
          </p:cNvPr>
          <p:cNvCxnSpPr/>
          <p:nvPr/>
        </p:nvCxnSpPr>
        <p:spPr>
          <a:xfrm>
            <a:off x="1003720" y="2246099"/>
            <a:ext cx="595313" cy="147451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0055096B-85E9-480F-8441-8D49D34CB56B}"/>
              </a:ext>
            </a:extLst>
          </p:cNvPr>
          <p:cNvSpPr/>
          <p:nvPr/>
        </p:nvSpPr>
        <p:spPr>
          <a:xfrm>
            <a:off x="1806222" y="3984978"/>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4E0746D3-DC7A-4D78-92DA-EF3D293287AB}"/>
              </a:ext>
            </a:extLst>
          </p:cNvPr>
          <p:cNvSpPr/>
          <p:nvPr/>
        </p:nvSpPr>
        <p:spPr>
          <a:xfrm>
            <a:off x="4910667" y="3973689"/>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F802EDA5-974F-46EC-8187-A005B5543114}"/>
              </a:ext>
            </a:extLst>
          </p:cNvPr>
          <p:cNvSpPr/>
          <p:nvPr/>
        </p:nvSpPr>
        <p:spPr>
          <a:xfrm>
            <a:off x="262957" y="2314222"/>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C04C4626-E89F-4AE7-BF41-FF273A246965}"/>
              </a:ext>
            </a:extLst>
          </p:cNvPr>
          <p:cNvSpPr/>
          <p:nvPr/>
        </p:nvSpPr>
        <p:spPr>
          <a:xfrm>
            <a:off x="4899378" y="2223911"/>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7" name="四角形: 角を丸くする 126">
            <a:extLst>
              <a:ext uri="{FF2B5EF4-FFF2-40B4-BE49-F238E27FC236}">
                <a16:creationId xmlns:a16="http://schemas.microsoft.com/office/drawing/2014/main" id="{0BF60B43-CBCE-406E-A2F7-ECEF131F865F}"/>
              </a:ext>
            </a:extLst>
          </p:cNvPr>
          <p:cNvSpPr/>
          <p:nvPr/>
        </p:nvSpPr>
        <p:spPr>
          <a:xfrm>
            <a:off x="5344869" y="5569747"/>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0" name="フリーフォーム: 図形 149">
            <a:extLst>
              <a:ext uri="{FF2B5EF4-FFF2-40B4-BE49-F238E27FC236}">
                <a16:creationId xmlns:a16="http://schemas.microsoft.com/office/drawing/2014/main" id="{2969B7FD-B3D5-4CF7-A534-DDFE40952EA5}"/>
              </a:ext>
            </a:extLst>
          </p:cNvPr>
          <p:cNvSpPr/>
          <p:nvPr/>
        </p:nvSpPr>
        <p:spPr>
          <a:xfrm>
            <a:off x="5717576" y="373181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D45CFCED-2190-443B-8249-DAA9E1C93054}"/>
              </a:ext>
            </a:extLst>
          </p:cNvPr>
          <p:cNvSpPr/>
          <p:nvPr/>
        </p:nvSpPr>
        <p:spPr>
          <a:xfrm>
            <a:off x="4545267" y="373275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82B3324B-05D4-4E53-9A54-98F645DCDA83}"/>
              </a:ext>
            </a:extLst>
          </p:cNvPr>
          <p:cNvSpPr/>
          <p:nvPr/>
        </p:nvSpPr>
        <p:spPr>
          <a:xfrm>
            <a:off x="3962400" y="3691467"/>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FF873B87-502C-49D1-BDAB-F606B4782E2B}"/>
              </a:ext>
            </a:extLst>
          </p:cNvPr>
          <p:cNvSpPr/>
          <p:nvPr/>
        </p:nvSpPr>
        <p:spPr>
          <a:xfrm>
            <a:off x="2738467" y="3707200"/>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52311B46-D98D-4F0E-B30E-F4F37FFF6803}"/>
              </a:ext>
            </a:extLst>
          </p:cNvPr>
          <p:cNvSpPr/>
          <p:nvPr/>
        </p:nvSpPr>
        <p:spPr>
          <a:xfrm>
            <a:off x="1574436" y="3720618"/>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BDA9270C-91EF-439B-8DF7-E94CC9895F98}"/>
              </a:ext>
            </a:extLst>
          </p:cNvPr>
          <p:cNvSpPr/>
          <p:nvPr/>
        </p:nvSpPr>
        <p:spPr>
          <a:xfrm>
            <a:off x="993422" y="3702756"/>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フリーフォーム: 図形 82">
            <a:extLst>
              <a:ext uri="{FF2B5EF4-FFF2-40B4-BE49-F238E27FC236}">
                <a16:creationId xmlns:a16="http://schemas.microsoft.com/office/drawing/2014/main" id="{A29D9041-F66A-468D-A73F-D43C6B55516A}"/>
              </a:ext>
            </a:extLst>
          </p:cNvPr>
          <p:cNvSpPr/>
          <p:nvPr/>
        </p:nvSpPr>
        <p:spPr>
          <a:xfrm>
            <a:off x="5684724" y="171121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フリーフォーム: 図形 81">
            <a:extLst>
              <a:ext uri="{FF2B5EF4-FFF2-40B4-BE49-F238E27FC236}">
                <a16:creationId xmlns:a16="http://schemas.microsoft.com/office/drawing/2014/main" id="{32033C3F-5820-4032-B79D-55186DE5F985}"/>
              </a:ext>
            </a:extLst>
          </p:cNvPr>
          <p:cNvSpPr/>
          <p:nvPr/>
        </p:nvSpPr>
        <p:spPr>
          <a:xfrm>
            <a:off x="4533978" y="1722694"/>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CDF4AC5-AF74-4BD8-9A8B-B120405D5EC4}"/>
              </a:ext>
            </a:extLst>
          </p:cNvPr>
          <p:cNvSpPr/>
          <p:nvPr/>
        </p:nvSpPr>
        <p:spPr>
          <a:xfrm>
            <a:off x="3951111" y="1715873"/>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フリーフォーム: 図形 79">
            <a:extLst>
              <a:ext uri="{FF2B5EF4-FFF2-40B4-BE49-F238E27FC236}">
                <a16:creationId xmlns:a16="http://schemas.microsoft.com/office/drawing/2014/main" id="{DA2B4E6D-BFAD-4C99-BDF4-3A17DC91010D}"/>
              </a:ext>
            </a:extLst>
          </p:cNvPr>
          <p:cNvSpPr/>
          <p:nvPr/>
        </p:nvSpPr>
        <p:spPr>
          <a:xfrm>
            <a:off x="2734333" y="1732622"/>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フリーフォーム: 図形 77">
            <a:extLst>
              <a:ext uri="{FF2B5EF4-FFF2-40B4-BE49-F238E27FC236}">
                <a16:creationId xmlns:a16="http://schemas.microsoft.com/office/drawing/2014/main" id="{4F119CB5-520F-4922-A46F-23F2A8443AC3}"/>
              </a:ext>
            </a:extLst>
          </p:cNvPr>
          <p:cNvSpPr/>
          <p:nvPr/>
        </p:nvSpPr>
        <p:spPr>
          <a:xfrm>
            <a:off x="1574436" y="1756558"/>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B2D0DECD-9371-492A-B9A2-8F10C7E7A6C2}"/>
              </a:ext>
            </a:extLst>
          </p:cNvPr>
          <p:cNvSpPr/>
          <p:nvPr/>
        </p:nvSpPr>
        <p:spPr>
          <a:xfrm>
            <a:off x="982133" y="1749737"/>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kumimoji="1" lang="ja-JP" altLang="en-US" dirty="0"/>
              <a:t>グラフの</a:t>
            </a:r>
            <a:r>
              <a:rPr lang="ja-JP" altLang="en-US" dirty="0"/>
              <a:t>構成</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4"/>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10"/>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a:cxnSpLocks/>
          </p:cNvCxnSpPr>
          <p:nvPr/>
        </p:nvCxnSpPr>
        <p:spPr>
          <a:xfrm>
            <a:off x="3361765" y="1272988"/>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59756" y="1567425"/>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59756" y="1567425"/>
                <a:ext cx="432746" cy="369332"/>
              </a:xfrm>
              <a:prstGeom prst="rect">
                <a:avLst/>
              </a:prstGeom>
              <a:blipFill>
                <a:blip r:embed="rId22"/>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19131" y="4067362"/>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19131" y="4067362"/>
                <a:ext cx="439351" cy="369332"/>
              </a:xfrm>
              <a:prstGeom prst="rect">
                <a:avLst/>
              </a:prstGeom>
              <a:blipFill>
                <a:blip r:embed="rId23"/>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53340" y="1571892"/>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53340" y="1571892"/>
                <a:ext cx="450444" cy="369332"/>
              </a:xfrm>
              <a:prstGeom prst="rect">
                <a:avLst/>
              </a:prstGeom>
              <a:blipFill>
                <a:blip r:embed="rId24"/>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6736" y="4070371"/>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6736" y="4070371"/>
                <a:ext cx="457048" cy="369332"/>
              </a:xfrm>
              <a:prstGeom prst="rect">
                <a:avLst/>
              </a:prstGeom>
              <a:blipFill>
                <a:blip r:embed="rId25"/>
                <a:stretch>
                  <a:fillRect l="-10667" t="-6667" r="-1333" b="-1667"/>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33661" y="1379995"/>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33661" y="1379995"/>
                <a:ext cx="442557" cy="369332"/>
              </a:xfrm>
              <a:prstGeom prst="rect">
                <a:avLst/>
              </a:prstGeom>
              <a:blipFill>
                <a:blip r:embed="rId26"/>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003014" y="5645500"/>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003014" y="5645500"/>
                <a:ext cx="744600" cy="461665"/>
              </a:xfrm>
              <a:prstGeom prst="rect">
                <a:avLst/>
              </a:prstGeom>
              <a:blipFill>
                <a:blip r:embed="rId2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a:extLst>
                  <a:ext uri="{FF2B5EF4-FFF2-40B4-BE49-F238E27FC236}">
                    <a16:creationId xmlns:a16="http://schemas.microsoft.com/office/drawing/2014/main" id="{F1FCEA7A-66A6-467D-B3E4-A34599E55910}"/>
                  </a:ext>
                </a:extLst>
              </p:cNvPr>
              <p:cNvSpPr/>
              <p:nvPr/>
            </p:nvSpPr>
            <p:spPr>
              <a:xfrm>
                <a:off x="1458035" y="2678098"/>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𝐴</m:t>
                          </m:r>
                        </m:sub>
                      </m:sSub>
                    </m:oMath>
                  </m:oMathPara>
                </a14:m>
                <a:endParaRPr lang="ja-JP" altLang="en-US" sz="1100" dirty="0"/>
              </a:p>
            </p:txBody>
          </p:sp>
        </mc:Choice>
        <mc:Fallback xmlns="">
          <p:sp>
            <p:nvSpPr>
              <p:cNvPr id="126" name="正方形/長方形 125">
                <a:extLst>
                  <a:ext uri="{FF2B5EF4-FFF2-40B4-BE49-F238E27FC236}">
                    <a16:creationId xmlns:a16="http://schemas.microsoft.com/office/drawing/2014/main" id="{F1FCEA7A-66A6-467D-B3E4-A34599E55910}"/>
                  </a:ext>
                </a:extLst>
              </p:cNvPr>
              <p:cNvSpPr>
                <a:spLocks noRot="1" noChangeAspect="1" noMove="1" noResize="1" noEditPoints="1" noAdjustHandles="1" noChangeArrowheads="1" noChangeShapeType="1" noTextEdit="1"/>
              </p:cNvSpPr>
              <p:nvPr/>
            </p:nvSpPr>
            <p:spPr>
              <a:xfrm>
                <a:off x="1458035" y="2678098"/>
                <a:ext cx="796565" cy="584775"/>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正方形/長方形 117">
                <a:extLst>
                  <a:ext uri="{FF2B5EF4-FFF2-40B4-BE49-F238E27FC236}">
                    <a16:creationId xmlns:a16="http://schemas.microsoft.com/office/drawing/2014/main" id="{0A8C4F42-F801-49F3-93BC-9CF205A98D46}"/>
                  </a:ext>
                </a:extLst>
              </p:cNvPr>
              <p:cNvSpPr/>
              <p:nvPr/>
            </p:nvSpPr>
            <p:spPr>
              <a:xfrm>
                <a:off x="7157019" y="2663089"/>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solidFill>
                                <a:schemeClr val="bg1">
                                  <a:lumMod val="75000"/>
                                </a:schemeClr>
                              </a:solidFill>
                              <a:latin typeface="Cambria Math" panose="02040503050406030204" pitchFamily="18" charset="0"/>
                            </a:rPr>
                          </m:ctrlPr>
                        </m:sSubPr>
                        <m:e>
                          <m:r>
                            <a:rPr lang="en-US" altLang="ja-JP" sz="3200" b="0" i="1" dirty="0" smtClean="0">
                              <a:solidFill>
                                <a:schemeClr val="bg1">
                                  <a:lumMod val="75000"/>
                                </a:schemeClr>
                              </a:solidFill>
                              <a:latin typeface="Cambria Math" panose="02040503050406030204" pitchFamily="18" charset="0"/>
                            </a:rPr>
                            <m:t>𝐻</m:t>
                          </m:r>
                        </m:e>
                        <m:sub>
                          <m:r>
                            <a:rPr lang="en-US" altLang="ja-JP" sz="3200" b="0" i="1" dirty="0" smtClean="0">
                              <a:solidFill>
                                <a:schemeClr val="bg1">
                                  <a:lumMod val="75000"/>
                                </a:schemeClr>
                              </a:solidFill>
                              <a:latin typeface="Cambria Math" panose="02040503050406030204" pitchFamily="18" charset="0"/>
                            </a:rPr>
                            <m:t>𝐵</m:t>
                          </m:r>
                        </m:sub>
                      </m:sSub>
                    </m:oMath>
                  </m:oMathPara>
                </a14:m>
                <a:endParaRPr lang="ja-JP" altLang="en-US" sz="1100" dirty="0"/>
              </a:p>
            </p:txBody>
          </p:sp>
        </mc:Choice>
        <mc:Fallback xmlns="">
          <p:sp>
            <p:nvSpPr>
              <p:cNvPr id="118" name="正方形/長方形 117">
                <a:extLst>
                  <a:ext uri="{FF2B5EF4-FFF2-40B4-BE49-F238E27FC236}">
                    <a16:creationId xmlns:a16="http://schemas.microsoft.com/office/drawing/2014/main" id="{0A8C4F42-F801-49F3-93BC-9CF205A98D46}"/>
                  </a:ext>
                </a:extLst>
              </p:cNvPr>
              <p:cNvSpPr>
                <a:spLocks noRot="1" noChangeAspect="1" noMove="1" noResize="1" noEditPoints="1" noAdjustHandles="1" noChangeArrowheads="1" noChangeShapeType="1" noTextEdit="1"/>
              </p:cNvSpPr>
              <p:nvPr/>
            </p:nvSpPr>
            <p:spPr>
              <a:xfrm>
                <a:off x="7157019" y="2663089"/>
                <a:ext cx="826893" cy="584775"/>
              </a:xfrm>
              <a:prstGeom prst="rect">
                <a:avLst/>
              </a:prstGeom>
              <a:blipFill>
                <a:blip r:embed="rId3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6" name="テキスト ボックス 135">
                <a:extLst>
                  <a:ext uri="{FF2B5EF4-FFF2-40B4-BE49-F238E27FC236}">
                    <a16:creationId xmlns:a16="http://schemas.microsoft.com/office/drawing/2014/main" id="{37D7071A-9A76-4907-A3E6-1A6DD94DC065}"/>
                  </a:ext>
                </a:extLst>
              </p:cNvPr>
              <p:cNvSpPr txBox="1"/>
              <p:nvPr/>
            </p:nvSpPr>
            <p:spPr>
              <a:xfrm>
                <a:off x="1550876"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136" name="テキスト ボックス 135">
                <a:extLst>
                  <a:ext uri="{FF2B5EF4-FFF2-40B4-BE49-F238E27FC236}">
                    <a16:creationId xmlns:a16="http://schemas.microsoft.com/office/drawing/2014/main" id="{37D7071A-9A76-4907-A3E6-1A6DD94DC065}"/>
                  </a:ext>
                </a:extLst>
              </p:cNvPr>
              <p:cNvSpPr txBox="1">
                <a:spLocks noRot="1" noChangeAspect="1" noMove="1" noResize="1" noEditPoints="1" noAdjustHandles="1" noChangeArrowheads="1" noChangeShapeType="1" noTextEdit="1"/>
              </p:cNvSpPr>
              <p:nvPr/>
            </p:nvSpPr>
            <p:spPr>
              <a:xfrm>
                <a:off x="1550876" y="5583217"/>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99B80783-3F4A-433E-8AB0-FE9404A0DEC2}"/>
                  </a:ext>
                </a:extLst>
              </p:cNvPr>
              <p:cNvSpPr txBox="1"/>
              <p:nvPr/>
            </p:nvSpPr>
            <p:spPr>
              <a:xfrm>
                <a:off x="4340431" y="5583217"/>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138" name="テキスト ボックス 137">
                <a:extLst>
                  <a:ext uri="{FF2B5EF4-FFF2-40B4-BE49-F238E27FC236}">
                    <a16:creationId xmlns:a16="http://schemas.microsoft.com/office/drawing/2014/main" id="{99B80783-3F4A-433E-8AB0-FE9404A0DEC2}"/>
                  </a:ext>
                </a:extLst>
              </p:cNvPr>
              <p:cNvSpPr txBox="1">
                <a:spLocks noRot="1" noChangeAspect="1" noMove="1" noResize="1" noEditPoints="1" noAdjustHandles="1" noChangeArrowheads="1" noChangeShapeType="1" noTextEdit="1"/>
              </p:cNvSpPr>
              <p:nvPr/>
            </p:nvSpPr>
            <p:spPr>
              <a:xfrm>
                <a:off x="4340431" y="5583217"/>
                <a:ext cx="538989" cy="492443"/>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A22E556-A092-4329-8811-536A87AEA8A5}"/>
                  </a:ext>
                </a:extLst>
              </p:cNvPr>
              <p:cNvSpPr/>
              <p:nvPr/>
            </p:nvSpPr>
            <p:spPr>
              <a:xfrm>
                <a:off x="5534869" y="5745566"/>
                <a:ext cx="2990828"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𝐴</m:t>
                          </m:r>
                        </m:sub>
                      </m:sSub>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𝐻</m:t>
                          </m:r>
                        </m:e>
                        <m:sub>
                          <m:r>
                            <a:rPr lang="en-US" altLang="ja-JP" b="0" i="1" smtClean="0">
                              <a:latin typeface="Cambria Math" panose="02040503050406030204" pitchFamily="18" charset="0"/>
                            </a:rPr>
                            <m:t>𝐵</m:t>
                          </m:r>
                        </m:sub>
                      </m:sSub>
                      <m:r>
                        <a:rPr lang="en-US" altLang="ja-JP" i="1">
                          <a:latin typeface="Cambria Math" panose="02040503050406030204" pitchFamily="18" charset="0"/>
                        </a:rPr>
                        <m:t>:</m:t>
                      </m:r>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𝐸</m:t>
                          </m:r>
                        </m:e>
                        <m:sub>
                          <m:r>
                            <a:rPr lang="en-US" altLang="ja-JP" i="1">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=0</m:t>
                      </m:r>
                    </m:oMath>
                  </m:oMathPara>
                </a14:m>
                <a:endParaRPr lang="ja-JP" altLang="en-US" dirty="0"/>
              </a:p>
            </p:txBody>
          </p:sp>
        </mc:Choice>
        <mc:Fallback xmlns="">
          <p:sp>
            <p:nvSpPr>
              <p:cNvPr id="5" name="正方形/長方形 4">
                <a:extLst>
                  <a:ext uri="{FF2B5EF4-FFF2-40B4-BE49-F238E27FC236}">
                    <a16:creationId xmlns:a16="http://schemas.microsoft.com/office/drawing/2014/main" id="{7A22E556-A092-4329-8811-536A87AEA8A5}"/>
                  </a:ext>
                </a:extLst>
              </p:cNvPr>
              <p:cNvSpPr>
                <a:spLocks noRot="1" noChangeAspect="1" noMove="1" noResize="1" noEditPoints="1" noAdjustHandles="1" noChangeArrowheads="1" noChangeShapeType="1" noTextEdit="1"/>
              </p:cNvSpPr>
              <p:nvPr/>
            </p:nvSpPr>
            <p:spPr>
              <a:xfrm>
                <a:off x="5534869" y="5745566"/>
                <a:ext cx="2990828" cy="748923"/>
              </a:xfrm>
              <a:prstGeom prst="rect">
                <a:avLst/>
              </a:prstGeom>
              <a:blipFill>
                <a:blip r:embed="rId33"/>
                <a:stretch>
                  <a:fillRect b="-40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1D6ACA7-6044-4CEF-BDB1-24210F652AF5}"/>
                  </a:ext>
                </a:extLst>
              </p:cNvPr>
              <p:cNvSpPr txBox="1"/>
              <p:nvPr/>
            </p:nvSpPr>
            <p:spPr>
              <a:xfrm>
                <a:off x="1514270" y="305752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=1</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11D6ACA7-6044-4CEF-BDB1-24210F652AF5}"/>
                  </a:ext>
                </a:extLst>
              </p:cNvPr>
              <p:cNvSpPr txBox="1">
                <a:spLocks noRot="1" noChangeAspect="1" noMove="1" noResize="1" noEditPoints="1" noAdjustHandles="1" noChangeArrowheads="1" noChangeShapeType="1" noTextEdit="1"/>
              </p:cNvSpPr>
              <p:nvPr/>
            </p:nvSpPr>
            <p:spPr>
              <a:xfrm>
                <a:off x="1514270" y="3057526"/>
                <a:ext cx="1072445" cy="413511"/>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C7385599-9E27-45BB-96B3-04CEB022ACEE}"/>
                  </a:ext>
                </a:extLst>
              </p:cNvPr>
              <p:cNvSpPr txBox="1"/>
              <p:nvPr/>
            </p:nvSpPr>
            <p:spPr>
              <a:xfrm>
                <a:off x="7074291" y="3051396"/>
                <a:ext cx="1072445" cy="413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𝑦</m:t>
                          </m:r>
                        </m:e>
                        <m:sub>
                          <m:r>
                            <a:rPr kumimoji="1" lang="en-US" altLang="ja-JP" sz="2000" b="0" i="1" smtClean="0">
                              <a:solidFill>
                                <a:srgbClr val="FF0000"/>
                              </a:solidFill>
                              <a:latin typeface="Cambria Math" panose="02040503050406030204" pitchFamily="18" charset="0"/>
                            </a:rPr>
                            <m:t>1,2</m:t>
                          </m:r>
                        </m:sub>
                      </m:sSub>
                      <m:r>
                        <a:rPr kumimoji="1" lang="en-US" altLang="ja-JP" sz="2000" b="0" i="1" smtClean="0">
                          <a:solidFill>
                            <a:srgbClr val="FF0000"/>
                          </a:solidFill>
                          <a:latin typeface="Cambria Math" panose="02040503050406030204" pitchFamily="18" charset="0"/>
                        </a:rPr>
                        <m:t>=0</m:t>
                      </m:r>
                    </m:oMath>
                  </m:oMathPara>
                </a14:m>
                <a:endParaRPr kumimoji="1" lang="ja-JP" altLang="en-US" dirty="0"/>
              </a:p>
            </p:txBody>
          </p:sp>
        </mc:Choice>
        <mc:Fallback xmlns="">
          <p:sp>
            <p:nvSpPr>
              <p:cNvPr id="128" name="テキスト ボックス 127">
                <a:extLst>
                  <a:ext uri="{FF2B5EF4-FFF2-40B4-BE49-F238E27FC236}">
                    <a16:creationId xmlns:a16="http://schemas.microsoft.com/office/drawing/2014/main" id="{C7385599-9E27-45BB-96B3-04CEB022ACEE}"/>
                  </a:ext>
                </a:extLst>
              </p:cNvPr>
              <p:cNvSpPr txBox="1">
                <a:spLocks noRot="1" noChangeAspect="1" noMove="1" noResize="1" noEditPoints="1" noAdjustHandles="1" noChangeArrowheads="1" noChangeShapeType="1" noTextEdit="1"/>
              </p:cNvSpPr>
              <p:nvPr/>
            </p:nvSpPr>
            <p:spPr>
              <a:xfrm>
                <a:off x="7074291" y="3051396"/>
                <a:ext cx="1072445" cy="413511"/>
              </a:xfrm>
              <a:prstGeom prst="rect">
                <a:avLst/>
              </a:prstGeom>
              <a:blipFill>
                <a:blip r:embed="rId35"/>
                <a:stretch>
                  <a:fillRect b="-29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DC57D3D9-4806-4453-916E-D37FFEB67C92}"/>
                  </a:ext>
                </a:extLst>
              </p:cNvPr>
              <p:cNvSpPr/>
              <p:nvPr/>
            </p:nvSpPr>
            <p:spPr>
              <a:xfrm>
                <a:off x="3611874" y="887515"/>
                <a:ext cx="4236297" cy="825274"/>
              </a:xfrm>
              <a:prstGeom prst="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dirty="0"/>
                  <a:t>交叉判定インスタンス</a:t>
                </a:r>
                <a14:m>
                  <m:oMath xmlns:m="http://schemas.openxmlformats.org/officeDocument/2006/math">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oMath>
                </a14:m>
                <a:r>
                  <a:rPr lang="ja-JP" altLang="en-US" dirty="0"/>
                  <a:t>は</a:t>
                </a:r>
                <a14:m>
                  <m:oMath xmlns:m="http://schemas.openxmlformats.org/officeDocument/2006/math">
                    <m:r>
                      <a:rPr lang="en-US" altLang="ja-JP" i="1" dirty="0">
                        <a:latin typeface="Cambria Math" panose="02040503050406030204" pitchFamily="18" charset="0"/>
                      </a:rPr>
                      <m:t>𝑁</m:t>
                    </m:r>
                    <m:r>
                      <a:rPr lang="en-US" altLang="ja-JP" i="1" dirty="0">
                        <a:latin typeface="Cambria Math" panose="02040503050406030204" pitchFamily="18" charset="0"/>
                      </a:rPr>
                      <m:t>×</m:t>
                    </m:r>
                    <m:r>
                      <a:rPr lang="en-US" altLang="ja-JP" i="1" dirty="0">
                        <a:latin typeface="Cambria Math" panose="02040503050406030204" pitchFamily="18" charset="0"/>
                      </a:rPr>
                      <m:t>𝑁</m:t>
                    </m:r>
                  </m:oMath>
                </a14:m>
                <a:r>
                  <a:rPr lang="ja-JP" altLang="en-US" dirty="0"/>
                  <a:t>の</a:t>
                </a:r>
                <a:br>
                  <a:rPr lang="en-US" altLang="ja-JP" dirty="0"/>
                </a:br>
                <a:r>
                  <a:rPr lang="en-US" altLang="ja-JP" dirty="0"/>
                  <a:t>2</a:t>
                </a:r>
                <a:r>
                  <a:rPr lang="ja-JP" altLang="en-US" dirty="0"/>
                  <a:t>次元の要素でインデックス付けされる</a:t>
                </a:r>
                <a:endParaRPr lang="en-US" altLang="ja-JP" dirty="0"/>
              </a:p>
            </p:txBody>
          </p:sp>
        </mc:Choice>
        <mc:Fallback xmlns="">
          <p:sp>
            <p:nvSpPr>
              <p:cNvPr id="11" name="正方形/長方形 10">
                <a:extLst>
                  <a:ext uri="{FF2B5EF4-FFF2-40B4-BE49-F238E27FC236}">
                    <a16:creationId xmlns:a16="http://schemas.microsoft.com/office/drawing/2014/main" id="{DC57D3D9-4806-4453-916E-D37FFEB67C92}"/>
                  </a:ext>
                </a:extLst>
              </p:cNvPr>
              <p:cNvSpPr>
                <a:spLocks noRot="1" noChangeAspect="1" noMove="1" noResize="1" noEditPoints="1" noAdjustHandles="1" noChangeArrowheads="1" noChangeShapeType="1" noTextEdit="1"/>
              </p:cNvSpPr>
              <p:nvPr/>
            </p:nvSpPr>
            <p:spPr>
              <a:xfrm>
                <a:off x="3611874" y="887515"/>
                <a:ext cx="4236297" cy="825274"/>
              </a:xfrm>
              <a:prstGeom prst="rect">
                <a:avLst/>
              </a:prstGeom>
              <a:blipFill>
                <a:blip r:embed="rId37"/>
                <a:stretch>
                  <a:fillRect l="-857" r="-71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2675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正方形/長方形 85">
            <a:extLst>
              <a:ext uri="{FF2B5EF4-FFF2-40B4-BE49-F238E27FC236}">
                <a16:creationId xmlns:a16="http://schemas.microsoft.com/office/drawing/2014/main" id="{7A4C097E-0997-48A3-B169-3D867BF96C49}"/>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789C5B9C-4093-4A00-981A-267F2DB73A60}"/>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477CBFF5-AAA2-4ED3-BA0B-F1A611EB953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6A28D048-1330-4A0B-B5CA-C703BD1D7D78}"/>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A59397DF-72F1-4EA4-8F64-A286D12AD65F}"/>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2592C3ED-63BA-40B0-95F8-D237B4F69046}"/>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kumimoji="1" lang="ja-JP" altLang="en-US" dirty="0"/>
                  <a:t>特性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1" i="1" smtClean="0">
                            <a:latin typeface="Cambria Math" panose="02040503050406030204" pitchFamily="18" charset="0"/>
                          </a:rPr>
                          <m:t>𝑷</m:t>
                        </m:r>
                      </m:e>
                      <m:sub>
                        <m:r>
                          <a:rPr kumimoji="1" lang="en-US" altLang="ja-JP" b="1" i="1" smtClean="0">
                            <a:latin typeface="Cambria Math" panose="02040503050406030204" pitchFamily="18" charset="0"/>
                          </a:rPr>
                          <m:t>𝟑</m:t>
                        </m:r>
                      </m:sub>
                    </m:sSub>
                  </m:oMath>
                </a14:m>
                <a:r>
                  <a:rPr kumimoji="1"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C4EED3B6-FCE2-4B6F-AE7B-E00657BE63B0}"/>
                  </a:ext>
                </a:extLst>
              </p:cNvPr>
              <p:cNvSpPr/>
              <p:nvPr/>
            </p:nvSpPr>
            <p:spPr>
              <a:xfrm>
                <a:off x="1458035" y="2982901"/>
                <a:ext cx="79656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𝐴</m:t>
                          </m:r>
                        </m:sub>
                      </m:sSub>
                    </m:oMath>
                  </m:oMathPara>
                </a14:m>
                <a:endParaRPr lang="ja-JP" altLang="en-US" sz="1100" dirty="0"/>
              </a:p>
            </p:txBody>
          </p:sp>
        </mc:Choice>
        <mc:Fallback xmlns="">
          <p:sp>
            <p:nvSpPr>
              <p:cNvPr id="78" name="正方形/長方形 77">
                <a:extLst>
                  <a:ext uri="{FF2B5EF4-FFF2-40B4-BE49-F238E27FC236}">
                    <a16:creationId xmlns:a16="http://schemas.microsoft.com/office/drawing/2014/main" id="{C4EED3B6-FCE2-4B6F-AE7B-E00657BE63B0}"/>
                  </a:ext>
                </a:extLst>
              </p:cNvPr>
              <p:cNvSpPr>
                <a:spLocks noRot="1" noChangeAspect="1" noMove="1" noResize="1" noEditPoints="1" noAdjustHandles="1" noChangeArrowheads="1" noChangeShapeType="1" noTextEdit="1"/>
              </p:cNvSpPr>
              <p:nvPr/>
            </p:nvSpPr>
            <p:spPr>
              <a:xfrm>
                <a:off x="1458035" y="2982901"/>
                <a:ext cx="796565" cy="584775"/>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a:extLst>
                  <a:ext uri="{FF2B5EF4-FFF2-40B4-BE49-F238E27FC236}">
                    <a16:creationId xmlns:a16="http://schemas.microsoft.com/office/drawing/2014/main" id="{9488A300-FD63-4149-81E6-55F1531BA572}"/>
                  </a:ext>
                </a:extLst>
              </p:cNvPr>
              <p:cNvSpPr/>
              <p:nvPr/>
            </p:nvSpPr>
            <p:spPr>
              <a:xfrm>
                <a:off x="7157019" y="2967892"/>
                <a:ext cx="82689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dirty="0" smtClean="0">
                              <a:latin typeface="Cambria Math" panose="02040503050406030204" pitchFamily="18" charset="0"/>
                            </a:rPr>
                          </m:ctrlPr>
                        </m:sSubPr>
                        <m:e>
                          <m:r>
                            <a:rPr lang="en-US" altLang="ja-JP" sz="3200" b="0" i="1" dirty="0" smtClean="0">
                              <a:latin typeface="Cambria Math" panose="02040503050406030204" pitchFamily="18" charset="0"/>
                            </a:rPr>
                            <m:t>𝐻</m:t>
                          </m:r>
                        </m:e>
                        <m:sub>
                          <m:r>
                            <a:rPr lang="en-US" altLang="ja-JP" sz="3200" b="0" i="1" dirty="0" smtClean="0">
                              <a:latin typeface="Cambria Math" panose="02040503050406030204" pitchFamily="18" charset="0"/>
                            </a:rPr>
                            <m:t>𝐵</m:t>
                          </m:r>
                        </m:sub>
                      </m:sSub>
                    </m:oMath>
                  </m:oMathPara>
                </a14:m>
                <a:endParaRPr lang="ja-JP" altLang="en-US" sz="1100" dirty="0"/>
              </a:p>
            </p:txBody>
          </p:sp>
        </mc:Choice>
        <mc:Fallback xmlns="">
          <p:sp>
            <p:nvSpPr>
              <p:cNvPr id="79" name="正方形/長方形 78">
                <a:extLst>
                  <a:ext uri="{FF2B5EF4-FFF2-40B4-BE49-F238E27FC236}">
                    <a16:creationId xmlns:a16="http://schemas.microsoft.com/office/drawing/2014/main" id="{9488A300-FD63-4149-81E6-55F1531BA572}"/>
                  </a:ext>
                </a:extLst>
              </p:cNvPr>
              <p:cNvSpPr>
                <a:spLocks noRot="1" noChangeAspect="1" noMove="1" noResize="1" noEditPoints="1" noAdjustHandles="1" noChangeArrowheads="1" noChangeShapeType="1" noTextEdit="1"/>
              </p:cNvSpPr>
              <p:nvPr/>
            </p:nvSpPr>
            <p:spPr>
              <a:xfrm>
                <a:off x="7157019" y="2967892"/>
                <a:ext cx="826893" cy="584775"/>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9678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正方形/長方形 83">
            <a:extLst>
              <a:ext uri="{FF2B5EF4-FFF2-40B4-BE49-F238E27FC236}">
                <a16:creationId xmlns:a16="http://schemas.microsoft.com/office/drawing/2014/main" id="{B9807C13-35DD-435B-8C58-D58FD12A3D66}"/>
              </a:ext>
            </a:extLst>
          </p:cNvPr>
          <p:cNvSpPr/>
          <p:nvPr/>
        </p:nvSpPr>
        <p:spPr>
          <a:xfrm>
            <a:off x="6460574" y="2751512"/>
            <a:ext cx="2068348"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46B00E0-BFF2-47B8-8EC7-2CB127CC292C}"/>
              </a:ext>
            </a:extLst>
          </p:cNvPr>
          <p:cNvSpPr/>
          <p:nvPr/>
        </p:nvSpPr>
        <p:spPr>
          <a:xfrm>
            <a:off x="819131" y="2792472"/>
            <a:ext cx="2117205" cy="989309"/>
          </a:xfrm>
          <a:prstGeom prst="rect">
            <a:avLst/>
          </a:prstGeom>
          <a:solidFill>
            <a:schemeClr val="accent4">
              <a:lumMod val="20000"/>
              <a:lumOff val="8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EF14B4C7-2085-4796-9641-F92033B27383}"/>
              </a:ext>
            </a:extLst>
          </p:cNvPr>
          <p:cNvSpPr/>
          <p:nvPr/>
        </p:nvSpPr>
        <p:spPr>
          <a:xfrm>
            <a:off x="6346076"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1009018A-8104-4807-BF44-C7EAFE69CD55}"/>
              </a:ext>
            </a:extLst>
          </p:cNvPr>
          <p:cNvSpPr/>
          <p:nvPr/>
        </p:nvSpPr>
        <p:spPr>
          <a:xfrm>
            <a:off x="734294" y="3731744"/>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02B7FB0-7D6E-4C40-9DA2-80FD979E8D34}"/>
              </a:ext>
            </a:extLst>
          </p:cNvPr>
          <p:cNvSpPr/>
          <p:nvPr/>
        </p:nvSpPr>
        <p:spPr>
          <a:xfrm>
            <a:off x="6350210" y="2269693"/>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37436CB0-5F69-40F9-8F17-B255F75B7603}"/>
              </a:ext>
            </a:extLst>
          </p:cNvPr>
          <p:cNvSpPr/>
          <p:nvPr/>
        </p:nvSpPr>
        <p:spPr>
          <a:xfrm>
            <a:off x="736822" y="2275426"/>
            <a:ext cx="2308061" cy="532748"/>
          </a:xfrm>
          <a:prstGeom prst="rect">
            <a:avLst/>
          </a:prstGeom>
          <a:solidFill>
            <a:schemeClr val="bg1">
              <a:lumMod val="75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7F587878-14A8-44DF-B9A3-AF1501D3D3A5}"/>
              </a:ext>
            </a:extLst>
          </p:cNvPr>
          <p:cNvCxnSpPr/>
          <p:nvPr/>
        </p:nvCxnSpPr>
        <p:spPr>
          <a:xfrm>
            <a:off x="7191615" y="2536067"/>
            <a:ext cx="643350" cy="1500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A2704DD-24A5-45DA-AC11-3984FD2F27D4}"/>
              </a:ext>
            </a:extLst>
          </p:cNvPr>
          <p:cNvCxnSpPr/>
          <p:nvPr/>
        </p:nvCxnSpPr>
        <p:spPr>
          <a:xfrm>
            <a:off x="1619338" y="2528714"/>
            <a:ext cx="550820" cy="150790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67CD4C-8CB5-416B-8FA0-C9F55B144577}"/>
                  </a:ext>
                </a:extLst>
              </p:cNvPr>
              <p:cNvSpPr>
                <a:spLocks noGrp="1"/>
              </p:cNvSpPr>
              <p:nvPr>
                <p:ph type="title"/>
              </p:nvPr>
            </p:nvSpPr>
            <p:spPr/>
            <p:txBody>
              <a:bodyPr/>
              <a:lstStyle/>
              <a:p>
                <a:r>
                  <a:rPr lang="ja-JP" altLang="en-US" dirty="0"/>
                  <a:t>特性</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𝑷</m:t>
                        </m:r>
                      </m:e>
                      <m:sub>
                        <m:r>
                          <a:rPr lang="en-US" altLang="ja-JP" i="1">
                            <a:latin typeface="Cambria Math" panose="02040503050406030204" pitchFamily="18" charset="0"/>
                          </a:rPr>
                          <m:t>𝟑</m:t>
                        </m:r>
                      </m:sub>
                    </m:sSub>
                  </m:oMath>
                </a14:m>
                <a:r>
                  <a:rPr lang="ja-JP" altLang="en-US" dirty="0"/>
                  <a:t>を持つことの確認</a:t>
                </a:r>
              </a:p>
            </p:txBody>
          </p:sp>
        </mc:Choice>
        <mc:Fallback xmlns="">
          <p:sp>
            <p:nvSpPr>
              <p:cNvPr id="2" name="タイトル 1">
                <a:extLst>
                  <a:ext uri="{FF2B5EF4-FFF2-40B4-BE49-F238E27FC236}">
                    <a16:creationId xmlns:a16="http://schemas.microsoft.com/office/drawing/2014/main" id="{7367CD4C-8CB5-416B-8FA0-C9F55B144577}"/>
                  </a:ext>
                </a:extLst>
              </p:cNvPr>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5DB71E1-AF99-425E-9CA0-800E516DABFD}"/>
                  </a:ext>
                </a:extLst>
              </p:cNvPr>
              <p:cNvSpPr>
                <a:spLocks noGrp="1"/>
              </p:cNvSpPr>
              <p:nvPr>
                <p:ph sz="quarter" idx="1"/>
              </p:nvPr>
            </p:nvSpPr>
            <p:spPr>
              <a:xfrm>
                <a:off x="179513" y="1124744"/>
                <a:ext cx="8784976" cy="444412"/>
              </a:xfrm>
            </p:spPr>
            <p:txBody>
              <a:bodyPr/>
              <a:lstStyle/>
              <a:p>
                <a:r>
                  <a:rPr lang="ja-JP" altLang="en-US" dirty="0"/>
                  <a:t>ある</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oMath>
                </a14:m>
                <a:r>
                  <a:rPr lang="ja-JP" altLang="en-US" dirty="0"/>
                  <a:t>に対して</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oMath>
                </a14:m>
                <a:r>
                  <a:rPr lang="en-US" altLang="ja-JP" dirty="0"/>
                  <a:t>3-MIS</a:t>
                </a:r>
                <a:r>
                  <a:rPr lang="ja-JP" altLang="en-US" dirty="0"/>
                  <a:t>でない</a:t>
                </a: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5DB71E1-AF99-425E-9CA0-800E516DABFD}"/>
                  </a:ext>
                </a:extLst>
              </p:cNvPr>
              <p:cNvSpPr>
                <a:spLocks noGrp="1" noRot="1" noChangeAspect="1" noMove="1" noResize="1" noEditPoints="1" noAdjustHandles="1" noChangeArrowheads="1" noChangeShapeType="1" noTextEdit="1"/>
              </p:cNvSpPr>
              <p:nvPr>
                <p:ph sz="quarter" idx="1"/>
              </p:nvPr>
            </p:nvSpPr>
            <p:spPr>
              <a:xfrm>
                <a:off x="179513" y="1124744"/>
                <a:ext cx="8784976" cy="444412"/>
              </a:xfrm>
              <a:blipFill>
                <a:blip r:embed="rId4"/>
                <a:stretch>
                  <a:fillRect l="-139" t="-4167" b="-43056"/>
                </a:stretch>
              </a:blipFill>
            </p:spPr>
            <p:txBody>
              <a:bodyPr/>
              <a:lstStyle/>
              <a:p>
                <a:r>
                  <a:rPr lang="ja-JP" altLang="en-US">
                    <a:noFill/>
                  </a:rPr>
                  <a:t> </a:t>
                </a:r>
              </a:p>
            </p:txBody>
          </p:sp>
        </mc:Fallback>
      </mc:AlternateContent>
      <p:sp>
        <p:nvSpPr>
          <p:cNvPr id="5" name="フリーフォーム: 図形 4">
            <a:extLst>
              <a:ext uri="{FF2B5EF4-FFF2-40B4-BE49-F238E27FC236}">
                <a16:creationId xmlns:a16="http://schemas.microsoft.com/office/drawing/2014/main" id="{2974F86C-6285-47A1-8669-09E62F4CFB06}"/>
              </a:ext>
            </a:extLst>
          </p:cNvPr>
          <p:cNvSpPr/>
          <p:nvPr/>
        </p:nvSpPr>
        <p:spPr>
          <a:xfrm>
            <a:off x="5717576" y="403662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フリーフォーム: 図形 5">
            <a:extLst>
              <a:ext uri="{FF2B5EF4-FFF2-40B4-BE49-F238E27FC236}">
                <a16:creationId xmlns:a16="http://schemas.microsoft.com/office/drawing/2014/main" id="{772EA30F-3417-4CAE-BBA7-DF04D5C59B57}"/>
              </a:ext>
            </a:extLst>
          </p:cNvPr>
          <p:cNvSpPr/>
          <p:nvPr/>
        </p:nvSpPr>
        <p:spPr>
          <a:xfrm>
            <a:off x="5210487" y="4036662"/>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フリーフォーム: 図形 6">
            <a:extLst>
              <a:ext uri="{FF2B5EF4-FFF2-40B4-BE49-F238E27FC236}">
                <a16:creationId xmlns:a16="http://schemas.microsoft.com/office/drawing/2014/main" id="{74F4E01B-CA82-4ED7-B028-7FC6574D2EFC}"/>
              </a:ext>
            </a:extLst>
          </p:cNvPr>
          <p:cNvSpPr/>
          <p:nvPr/>
        </p:nvSpPr>
        <p:spPr>
          <a:xfrm>
            <a:off x="3962400" y="3996270"/>
            <a:ext cx="2652889" cy="564444"/>
          </a:xfrm>
          <a:custGeom>
            <a:avLst/>
            <a:gdLst>
              <a:gd name="connsiteX0" fmla="*/ 0 w 2652889"/>
              <a:gd name="connsiteY0" fmla="*/ 0 h 564444"/>
              <a:gd name="connsiteX1" fmla="*/ 1343378 w 2652889"/>
              <a:gd name="connsiteY1" fmla="*/ 564444 h 564444"/>
              <a:gd name="connsiteX2" fmla="*/ 2652889 w 2652889"/>
              <a:gd name="connsiteY2" fmla="*/ 0 h 564444"/>
            </a:gdLst>
            <a:ahLst/>
            <a:cxnLst>
              <a:cxn ang="0">
                <a:pos x="connsiteX0" y="connsiteY0"/>
              </a:cxn>
              <a:cxn ang="0">
                <a:pos x="connsiteX1" y="connsiteY1"/>
              </a:cxn>
              <a:cxn ang="0">
                <a:pos x="connsiteX2" y="connsiteY2"/>
              </a:cxn>
            </a:cxnLst>
            <a:rect l="l" t="t" r="r" b="b"/>
            <a:pathLst>
              <a:path w="2652889" h="564444">
                <a:moveTo>
                  <a:pt x="0" y="0"/>
                </a:moveTo>
                <a:cubicBezTo>
                  <a:pt x="450615" y="282222"/>
                  <a:pt x="901230" y="564444"/>
                  <a:pt x="1343378" y="564444"/>
                </a:cubicBezTo>
                <a:cubicBezTo>
                  <a:pt x="1785526" y="564444"/>
                  <a:pt x="2219207" y="282222"/>
                  <a:pt x="2652889"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id="{065359CF-C6FF-46FD-BD7B-4DF8BAAA85BF}"/>
              </a:ext>
            </a:extLst>
          </p:cNvPr>
          <p:cNvSpPr/>
          <p:nvPr/>
        </p:nvSpPr>
        <p:spPr>
          <a:xfrm>
            <a:off x="2738467" y="4012003"/>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649B598A-1027-48C3-80C1-0C5C91ECAAB4}"/>
              </a:ext>
            </a:extLst>
          </p:cNvPr>
          <p:cNvSpPr/>
          <p:nvPr/>
        </p:nvSpPr>
        <p:spPr>
          <a:xfrm>
            <a:off x="2125256" y="4014361"/>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7F141DDF-A12F-480C-BA97-397480384C50}"/>
              </a:ext>
            </a:extLst>
          </p:cNvPr>
          <p:cNvSpPr/>
          <p:nvPr/>
        </p:nvSpPr>
        <p:spPr>
          <a:xfrm>
            <a:off x="993422" y="4007559"/>
            <a:ext cx="2991556" cy="541906"/>
          </a:xfrm>
          <a:custGeom>
            <a:avLst/>
            <a:gdLst>
              <a:gd name="connsiteX0" fmla="*/ 0 w 2991556"/>
              <a:gd name="connsiteY0" fmla="*/ 22577 h 541906"/>
              <a:gd name="connsiteX1" fmla="*/ 1309511 w 2991556"/>
              <a:gd name="connsiteY1" fmla="*/ 541866 h 541906"/>
              <a:gd name="connsiteX2" fmla="*/ 2991556 w 2991556"/>
              <a:gd name="connsiteY2" fmla="*/ 0 h 541906"/>
            </a:gdLst>
            <a:ahLst/>
            <a:cxnLst>
              <a:cxn ang="0">
                <a:pos x="connsiteX0" y="connsiteY0"/>
              </a:cxn>
              <a:cxn ang="0">
                <a:pos x="connsiteX1" y="connsiteY1"/>
              </a:cxn>
              <a:cxn ang="0">
                <a:pos x="connsiteX2" y="connsiteY2"/>
              </a:cxn>
            </a:cxnLst>
            <a:rect l="l" t="t" r="r" b="b"/>
            <a:pathLst>
              <a:path w="2991556" h="541906">
                <a:moveTo>
                  <a:pt x="0" y="22577"/>
                </a:moveTo>
                <a:cubicBezTo>
                  <a:pt x="405459" y="284103"/>
                  <a:pt x="810918" y="545629"/>
                  <a:pt x="1309511" y="541866"/>
                </a:cubicBezTo>
                <a:cubicBezTo>
                  <a:pt x="1808104" y="538103"/>
                  <a:pt x="2399830" y="269051"/>
                  <a:pt x="2991556"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5B9C285-0B25-43B3-ACC1-0F510349111E}"/>
              </a:ext>
            </a:extLst>
          </p:cNvPr>
          <p:cNvSpPr/>
          <p:nvPr/>
        </p:nvSpPr>
        <p:spPr>
          <a:xfrm>
            <a:off x="5684724" y="2016020"/>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5F8A111-A447-475A-847C-A0163A01E427}"/>
              </a:ext>
            </a:extLst>
          </p:cNvPr>
          <p:cNvSpPr/>
          <p:nvPr/>
        </p:nvSpPr>
        <p:spPr>
          <a:xfrm>
            <a:off x="4533978" y="2027497"/>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8E8C17DC-2FEB-491C-BC9B-8D2018C513DF}"/>
              </a:ext>
            </a:extLst>
          </p:cNvPr>
          <p:cNvSpPr/>
          <p:nvPr/>
        </p:nvSpPr>
        <p:spPr>
          <a:xfrm>
            <a:off x="3951111" y="2020676"/>
            <a:ext cx="2664178" cy="564483"/>
          </a:xfrm>
          <a:custGeom>
            <a:avLst/>
            <a:gdLst>
              <a:gd name="connsiteX0" fmla="*/ 0 w 2664178"/>
              <a:gd name="connsiteY0" fmla="*/ 541905 h 564483"/>
              <a:gd name="connsiteX1" fmla="*/ 1174045 w 2664178"/>
              <a:gd name="connsiteY1" fmla="*/ 38 h 564483"/>
              <a:gd name="connsiteX2" fmla="*/ 2664178 w 2664178"/>
              <a:gd name="connsiteY2" fmla="*/ 564483 h 564483"/>
            </a:gdLst>
            <a:ahLst/>
            <a:cxnLst>
              <a:cxn ang="0">
                <a:pos x="connsiteX0" y="connsiteY0"/>
              </a:cxn>
              <a:cxn ang="0">
                <a:pos x="connsiteX1" y="connsiteY1"/>
              </a:cxn>
              <a:cxn ang="0">
                <a:pos x="connsiteX2" y="connsiteY2"/>
              </a:cxn>
            </a:cxnLst>
            <a:rect l="l" t="t" r="r" b="b"/>
            <a:pathLst>
              <a:path w="2664178" h="564483">
                <a:moveTo>
                  <a:pt x="0" y="541905"/>
                </a:moveTo>
                <a:cubicBezTo>
                  <a:pt x="365007" y="269090"/>
                  <a:pt x="730015" y="-3725"/>
                  <a:pt x="1174045" y="38"/>
                </a:cubicBezTo>
                <a:cubicBezTo>
                  <a:pt x="1618075" y="3801"/>
                  <a:pt x="2141126" y="284142"/>
                  <a:pt x="2664178" y="56448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B8D5DB57-A24F-4AE0-81CE-565E2DA74E05}"/>
              </a:ext>
            </a:extLst>
          </p:cNvPr>
          <p:cNvSpPr/>
          <p:nvPr/>
        </p:nvSpPr>
        <p:spPr>
          <a:xfrm>
            <a:off x="2734333" y="2037425"/>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3A496B7D-FE26-4296-9D38-0C366DBE0F09}"/>
              </a:ext>
            </a:extLst>
          </p:cNvPr>
          <p:cNvSpPr/>
          <p:nvPr/>
        </p:nvSpPr>
        <p:spPr>
          <a:xfrm>
            <a:off x="1574436" y="2061361"/>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0A0D25D-EBD3-43DF-9D2A-64503F8163F0}"/>
              </a:ext>
            </a:extLst>
          </p:cNvPr>
          <p:cNvSpPr/>
          <p:nvPr/>
        </p:nvSpPr>
        <p:spPr>
          <a:xfrm>
            <a:off x="982133" y="2054540"/>
            <a:ext cx="2980267" cy="530619"/>
          </a:xfrm>
          <a:custGeom>
            <a:avLst/>
            <a:gdLst>
              <a:gd name="connsiteX0" fmla="*/ 0 w 2980267"/>
              <a:gd name="connsiteY0" fmla="*/ 508041 h 530619"/>
              <a:gd name="connsiteX1" fmla="*/ 1546578 w 2980267"/>
              <a:gd name="connsiteY1" fmla="*/ 41 h 530619"/>
              <a:gd name="connsiteX2" fmla="*/ 2980267 w 2980267"/>
              <a:gd name="connsiteY2" fmla="*/ 530619 h 530619"/>
            </a:gdLst>
            <a:ahLst/>
            <a:cxnLst>
              <a:cxn ang="0">
                <a:pos x="connsiteX0" y="connsiteY0"/>
              </a:cxn>
              <a:cxn ang="0">
                <a:pos x="connsiteX1" y="connsiteY1"/>
              </a:cxn>
              <a:cxn ang="0">
                <a:pos x="connsiteX2" y="connsiteY2"/>
              </a:cxn>
            </a:cxnLst>
            <a:rect l="l" t="t" r="r" b="b"/>
            <a:pathLst>
              <a:path w="2980267" h="530619">
                <a:moveTo>
                  <a:pt x="0" y="508041"/>
                </a:moveTo>
                <a:cubicBezTo>
                  <a:pt x="524933" y="252159"/>
                  <a:pt x="1049867" y="-3722"/>
                  <a:pt x="1546578" y="41"/>
                </a:cubicBezTo>
                <a:cubicBezTo>
                  <a:pt x="2043289" y="3804"/>
                  <a:pt x="2511778" y="267211"/>
                  <a:pt x="2980267" y="53061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楕円 22">
                <a:extLst>
                  <a:ext uri="{FF2B5EF4-FFF2-40B4-BE49-F238E27FC236}">
                    <a16:creationId xmlns:a16="http://schemas.microsoft.com/office/drawing/2014/main" id="{394CE17E-C7B6-4115-9FBE-7A9204DB0566}"/>
                  </a:ext>
                </a:extLst>
              </p:cNvPr>
              <p:cNvSpPr/>
              <p:nvPr/>
            </p:nvSpPr>
            <p:spPr>
              <a:xfrm>
                <a:off x="1419013"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3" name="楕円 22">
                <a:extLst>
                  <a:ext uri="{FF2B5EF4-FFF2-40B4-BE49-F238E27FC236}">
                    <a16:creationId xmlns:a16="http://schemas.microsoft.com/office/drawing/2014/main" id="{394CE17E-C7B6-4115-9FBE-7A9204DB0566}"/>
                  </a:ext>
                </a:extLst>
              </p:cNvPr>
              <p:cNvSpPr>
                <a:spLocks noRot="1" noChangeAspect="1" noMove="1" noResize="1" noEditPoints="1" noAdjustHandles="1" noChangeArrowheads="1" noChangeShapeType="1" noTextEdit="1"/>
              </p:cNvSpPr>
              <p:nvPr/>
            </p:nvSpPr>
            <p:spPr>
              <a:xfrm>
                <a:off x="1419013" y="2375594"/>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楕円 23">
                <a:extLst>
                  <a:ext uri="{FF2B5EF4-FFF2-40B4-BE49-F238E27FC236}">
                    <a16:creationId xmlns:a16="http://schemas.microsoft.com/office/drawing/2014/main" id="{5C557C27-E5EE-4CEC-BE8C-1B6140A00B96}"/>
                  </a:ext>
                </a:extLst>
              </p:cNvPr>
              <p:cNvSpPr/>
              <p:nvPr/>
            </p:nvSpPr>
            <p:spPr>
              <a:xfrm>
                <a:off x="1986448"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4" name="楕円 23">
                <a:extLst>
                  <a:ext uri="{FF2B5EF4-FFF2-40B4-BE49-F238E27FC236}">
                    <a16:creationId xmlns:a16="http://schemas.microsoft.com/office/drawing/2014/main" id="{5C557C27-E5EE-4CEC-BE8C-1B6140A00B96}"/>
                  </a:ext>
                </a:extLst>
              </p:cNvPr>
              <p:cNvSpPr>
                <a:spLocks noRot="1" noChangeAspect="1" noMove="1" noResize="1" noEditPoints="1" noAdjustHandles="1" noChangeArrowheads="1" noChangeShapeType="1" noTextEdit="1"/>
              </p:cNvSpPr>
              <p:nvPr/>
            </p:nvSpPr>
            <p:spPr>
              <a:xfrm>
                <a:off x="1986448" y="3831706"/>
                <a:ext cx="360040" cy="350617"/>
              </a:xfrm>
              <a:prstGeom prst="ellipse">
                <a:avLst/>
              </a:prstGeom>
              <a:blipFill>
                <a:blip r:embed="rId6"/>
                <a:stretch>
                  <a:fillRect l="-781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楕円 24">
                <a:extLst>
                  <a:ext uri="{FF2B5EF4-FFF2-40B4-BE49-F238E27FC236}">
                    <a16:creationId xmlns:a16="http://schemas.microsoft.com/office/drawing/2014/main" id="{81921EE8-51D9-4B00-9DFB-1E159F6890CD}"/>
                  </a:ext>
                </a:extLst>
              </p:cNvPr>
              <p:cNvSpPr/>
              <p:nvPr/>
            </p:nvSpPr>
            <p:spPr>
              <a:xfrm>
                <a:off x="823700"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25" name="楕円 24">
                <a:extLst>
                  <a:ext uri="{FF2B5EF4-FFF2-40B4-BE49-F238E27FC236}">
                    <a16:creationId xmlns:a16="http://schemas.microsoft.com/office/drawing/2014/main" id="{81921EE8-51D9-4B00-9DFB-1E159F6890CD}"/>
                  </a:ext>
                </a:extLst>
              </p:cNvPr>
              <p:cNvSpPr>
                <a:spLocks noRot="1" noChangeAspect="1" noMove="1" noResize="1" noEditPoints="1" noAdjustHandles="1" noChangeArrowheads="1" noChangeShapeType="1" noTextEdit="1"/>
              </p:cNvSpPr>
              <p:nvPr/>
            </p:nvSpPr>
            <p:spPr>
              <a:xfrm>
                <a:off x="823700" y="2375595"/>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楕円 25">
                <a:extLst>
                  <a:ext uri="{FF2B5EF4-FFF2-40B4-BE49-F238E27FC236}">
                    <a16:creationId xmlns:a16="http://schemas.microsoft.com/office/drawing/2014/main" id="{E013F4FC-A311-4C39-8A74-EA707424B95A}"/>
                  </a:ext>
                </a:extLst>
              </p:cNvPr>
              <p:cNvSpPr/>
              <p:nvPr/>
            </p:nvSpPr>
            <p:spPr>
              <a:xfrm>
                <a:off x="2576300"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26" name="楕円 25">
                <a:extLst>
                  <a:ext uri="{FF2B5EF4-FFF2-40B4-BE49-F238E27FC236}">
                    <a16:creationId xmlns:a16="http://schemas.microsoft.com/office/drawing/2014/main" id="{E013F4FC-A311-4C39-8A74-EA707424B95A}"/>
                  </a:ext>
                </a:extLst>
              </p:cNvPr>
              <p:cNvSpPr>
                <a:spLocks noRot="1" noChangeAspect="1" noMove="1" noResize="1" noEditPoints="1" noAdjustHandles="1" noChangeArrowheads="1" noChangeShapeType="1" noTextEdit="1"/>
              </p:cNvSpPr>
              <p:nvPr/>
            </p:nvSpPr>
            <p:spPr>
              <a:xfrm>
                <a:off x="2576300" y="2375594"/>
                <a:ext cx="360040" cy="350617"/>
              </a:xfrm>
              <a:prstGeom prst="ellipse">
                <a:avLst/>
              </a:prstGeom>
              <a:blipFill>
                <a:blip r:embed="rId8"/>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楕円 26">
                <a:extLst>
                  <a:ext uri="{FF2B5EF4-FFF2-40B4-BE49-F238E27FC236}">
                    <a16:creationId xmlns:a16="http://schemas.microsoft.com/office/drawing/2014/main" id="{C644EAFE-69BF-41A5-B30E-DAC10AF0AFFD}"/>
                  </a:ext>
                </a:extLst>
              </p:cNvPr>
              <p:cNvSpPr/>
              <p:nvPr/>
            </p:nvSpPr>
            <p:spPr>
              <a:xfrm>
                <a:off x="2576300"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7" name="楕円 26">
                <a:extLst>
                  <a:ext uri="{FF2B5EF4-FFF2-40B4-BE49-F238E27FC236}">
                    <a16:creationId xmlns:a16="http://schemas.microsoft.com/office/drawing/2014/main" id="{C644EAFE-69BF-41A5-B30E-DAC10AF0AFFD}"/>
                  </a:ext>
                </a:extLst>
              </p:cNvPr>
              <p:cNvSpPr>
                <a:spLocks noRot="1" noChangeAspect="1" noMove="1" noResize="1" noEditPoints="1" noAdjustHandles="1" noChangeArrowheads="1" noChangeShapeType="1" noTextEdit="1"/>
              </p:cNvSpPr>
              <p:nvPr/>
            </p:nvSpPr>
            <p:spPr>
              <a:xfrm>
                <a:off x="2576300" y="3824884"/>
                <a:ext cx="360040" cy="350617"/>
              </a:xfrm>
              <a:prstGeom prst="ellipse">
                <a:avLst/>
              </a:prstGeom>
              <a:blipFill>
                <a:blip r:embed="rId9"/>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楕円 27">
                <a:extLst>
                  <a:ext uri="{FF2B5EF4-FFF2-40B4-BE49-F238E27FC236}">
                    <a16:creationId xmlns:a16="http://schemas.microsoft.com/office/drawing/2014/main" id="{60797333-5F8A-46D4-BE25-7B94F5B11683}"/>
                  </a:ext>
                </a:extLst>
              </p:cNvPr>
              <p:cNvSpPr/>
              <p:nvPr/>
            </p:nvSpPr>
            <p:spPr>
              <a:xfrm>
                <a:off x="823700"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28" name="楕円 27">
                <a:extLst>
                  <a:ext uri="{FF2B5EF4-FFF2-40B4-BE49-F238E27FC236}">
                    <a16:creationId xmlns:a16="http://schemas.microsoft.com/office/drawing/2014/main" id="{60797333-5F8A-46D4-BE25-7B94F5B11683}"/>
                  </a:ext>
                </a:extLst>
              </p:cNvPr>
              <p:cNvSpPr>
                <a:spLocks noRot="1" noChangeAspect="1" noMove="1" noResize="1" noEditPoints="1" noAdjustHandles="1" noChangeArrowheads="1" noChangeShapeType="1" noTextEdit="1"/>
              </p:cNvSpPr>
              <p:nvPr/>
            </p:nvSpPr>
            <p:spPr>
              <a:xfrm>
                <a:off x="823700" y="3824886"/>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ECB10B27-93BB-4B8E-A9BE-9AA32FC7C7F0}"/>
              </a:ext>
            </a:extLst>
          </p:cNvPr>
          <p:cNvSpPr txBox="1"/>
          <p:nvPr/>
        </p:nvSpPr>
        <p:spPr>
          <a:xfrm>
            <a:off x="1822098" y="2422978"/>
            <a:ext cx="815788" cy="338554"/>
          </a:xfrm>
          <a:prstGeom prst="rect">
            <a:avLst/>
          </a:prstGeom>
          <a:noFill/>
        </p:spPr>
        <p:txBody>
          <a:bodyPr wrap="square" rtlCol="0">
            <a:spAutoFit/>
          </a:bodyPr>
          <a:lstStyle/>
          <a:p>
            <a:r>
              <a:rPr kumimoji="1" lang="ja-JP" altLang="en-US" sz="1600" dirty="0"/>
              <a:t>・・・</a:t>
            </a:r>
          </a:p>
        </p:txBody>
      </p:sp>
      <p:sp>
        <p:nvSpPr>
          <p:cNvPr id="30" name="テキスト ボックス 29">
            <a:extLst>
              <a:ext uri="{FF2B5EF4-FFF2-40B4-BE49-F238E27FC236}">
                <a16:creationId xmlns:a16="http://schemas.microsoft.com/office/drawing/2014/main" id="{2912B707-65D4-4FBE-A30F-13B55EAF7107}"/>
              </a:ext>
            </a:extLst>
          </p:cNvPr>
          <p:cNvSpPr txBox="1"/>
          <p:nvPr/>
        </p:nvSpPr>
        <p:spPr>
          <a:xfrm>
            <a:off x="1173243" y="386799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31" name="楕円 30">
                <a:extLst>
                  <a:ext uri="{FF2B5EF4-FFF2-40B4-BE49-F238E27FC236}">
                    <a16:creationId xmlns:a16="http://schemas.microsoft.com/office/drawing/2014/main" id="{8F90D7E9-E7CB-42D3-99D5-A2C6644E4357}"/>
                  </a:ext>
                </a:extLst>
              </p:cNvPr>
              <p:cNvSpPr/>
              <p:nvPr/>
            </p:nvSpPr>
            <p:spPr>
              <a:xfrm>
                <a:off x="4377135" y="237723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1" name="楕円 30">
                <a:extLst>
                  <a:ext uri="{FF2B5EF4-FFF2-40B4-BE49-F238E27FC236}">
                    <a16:creationId xmlns:a16="http://schemas.microsoft.com/office/drawing/2014/main" id="{8F90D7E9-E7CB-42D3-99D5-A2C6644E4357}"/>
                  </a:ext>
                </a:extLst>
              </p:cNvPr>
              <p:cNvSpPr>
                <a:spLocks noRot="1" noChangeAspect="1" noMove="1" noResize="1" noEditPoints="1" noAdjustHandles="1" noChangeArrowheads="1" noChangeShapeType="1" noTextEdit="1"/>
              </p:cNvSpPr>
              <p:nvPr/>
            </p:nvSpPr>
            <p:spPr>
              <a:xfrm>
                <a:off x="4377135" y="2377236"/>
                <a:ext cx="360040" cy="350617"/>
              </a:xfrm>
              <a:prstGeom prst="ellipse">
                <a:avLst/>
              </a:prstGeom>
              <a:blipFill>
                <a:blip r:embed="rId11"/>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楕円 31">
                <a:extLst>
                  <a:ext uri="{FF2B5EF4-FFF2-40B4-BE49-F238E27FC236}">
                    <a16:creationId xmlns:a16="http://schemas.microsoft.com/office/drawing/2014/main" id="{1FC843A9-5FD3-4F95-94EC-E04E7AB28E07}"/>
                  </a:ext>
                </a:extLst>
              </p:cNvPr>
              <p:cNvSpPr/>
              <p:nvPr/>
            </p:nvSpPr>
            <p:spPr>
              <a:xfrm>
                <a:off x="4941221" y="383460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2" name="楕円 31">
                <a:extLst>
                  <a:ext uri="{FF2B5EF4-FFF2-40B4-BE49-F238E27FC236}">
                    <a16:creationId xmlns:a16="http://schemas.microsoft.com/office/drawing/2014/main" id="{1FC843A9-5FD3-4F95-94EC-E04E7AB28E07}"/>
                  </a:ext>
                </a:extLst>
              </p:cNvPr>
              <p:cNvSpPr>
                <a:spLocks noRot="1" noChangeAspect="1" noMove="1" noResize="1" noEditPoints="1" noAdjustHandles="1" noChangeArrowheads="1" noChangeShapeType="1" noTextEdit="1"/>
              </p:cNvSpPr>
              <p:nvPr/>
            </p:nvSpPr>
            <p:spPr>
              <a:xfrm>
                <a:off x="4941221" y="3834605"/>
                <a:ext cx="360040" cy="350617"/>
              </a:xfrm>
              <a:prstGeom prst="ellipse">
                <a:avLst/>
              </a:prstGeom>
              <a:blipFill>
                <a:blip r:embed="rId12"/>
                <a:stretch>
                  <a:fillRect l="-6250" b="-1269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楕円 32">
                <a:extLst>
                  <a:ext uri="{FF2B5EF4-FFF2-40B4-BE49-F238E27FC236}">
                    <a16:creationId xmlns:a16="http://schemas.microsoft.com/office/drawing/2014/main" id="{610751E4-4A3F-4FEE-A104-FF7AF2A86573}"/>
                  </a:ext>
                </a:extLst>
              </p:cNvPr>
              <p:cNvSpPr/>
              <p:nvPr/>
            </p:nvSpPr>
            <p:spPr>
              <a:xfrm>
                <a:off x="3781822" y="2377237"/>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33" name="楕円 32">
                <a:extLst>
                  <a:ext uri="{FF2B5EF4-FFF2-40B4-BE49-F238E27FC236}">
                    <a16:creationId xmlns:a16="http://schemas.microsoft.com/office/drawing/2014/main" id="{610751E4-4A3F-4FEE-A104-FF7AF2A86573}"/>
                  </a:ext>
                </a:extLst>
              </p:cNvPr>
              <p:cNvSpPr>
                <a:spLocks noRot="1" noChangeAspect="1" noMove="1" noResize="1" noEditPoints="1" noAdjustHandles="1" noChangeArrowheads="1" noChangeShapeType="1" noTextEdit="1"/>
              </p:cNvSpPr>
              <p:nvPr/>
            </p:nvSpPr>
            <p:spPr>
              <a:xfrm>
                <a:off x="3781822" y="2377237"/>
                <a:ext cx="360040" cy="350617"/>
              </a:xfrm>
              <a:prstGeom prst="ellipse">
                <a:avLst/>
              </a:prstGeom>
              <a:blipFill>
                <a:blip r:embed="rId13"/>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楕円 33">
                <a:extLst>
                  <a:ext uri="{FF2B5EF4-FFF2-40B4-BE49-F238E27FC236}">
                    <a16:creationId xmlns:a16="http://schemas.microsoft.com/office/drawing/2014/main" id="{5683ADB3-D405-41E9-9323-23642A11893F}"/>
                  </a:ext>
                </a:extLst>
              </p:cNvPr>
              <p:cNvSpPr/>
              <p:nvPr/>
            </p:nvSpPr>
            <p:spPr>
              <a:xfrm>
                <a:off x="5534422" y="237723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34" name="楕円 33">
                <a:extLst>
                  <a:ext uri="{FF2B5EF4-FFF2-40B4-BE49-F238E27FC236}">
                    <a16:creationId xmlns:a16="http://schemas.microsoft.com/office/drawing/2014/main" id="{5683ADB3-D405-41E9-9323-23642A11893F}"/>
                  </a:ext>
                </a:extLst>
              </p:cNvPr>
              <p:cNvSpPr>
                <a:spLocks noRot="1" noChangeAspect="1" noMove="1" noResize="1" noEditPoints="1" noAdjustHandles="1" noChangeArrowheads="1" noChangeShapeType="1" noTextEdit="1"/>
              </p:cNvSpPr>
              <p:nvPr/>
            </p:nvSpPr>
            <p:spPr>
              <a:xfrm>
                <a:off x="5534422" y="2377236"/>
                <a:ext cx="360040" cy="350617"/>
              </a:xfrm>
              <a:prstGeom prst="ellipse">
                <a:avLst/>
              </a:prstGeom>
              <a:blipFill>
                <a:blip r:embed="rId1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楕円 34">
                <a:extLst>
                  <a:ext uri="{FF2B5EF4-FFF2-40B4-BE49-F238E27FC236}">
                    <a16:creationId xmlns:a16="http://schemas.microsoft.com/office/drawing/2014/main" id="{BF265DB6-8701-4C1D-B679-EBC338DD4586}"/>
                  </a:ext>
                </a:extLst>
              </p:cNvPr>
              <p:cNvSpPr/>
              <p:nvPr/>
            </p:nvSpPr>
            <p:spPr>
              <a:xfrm>
                <a:off x="5534422" y="3826526"/>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5" name="楕円 34">
                <a:extLst>
                  <a:ext uri="{FF2B5EF4-FFF2-40B4-BE49-F238E27FC236}">
                    <a16:creationId xmlns:a16="http://schemas.microsoft.com/office/drawing/2014/main" id="{BF265DB6-8701-4C1D-B679-EBC338DD4586}"/>
                  </a:ext>
                </a:extLst>
              </p:cNvPr>
              <p:cNvSpPr>
                <a:spLocks noRot="1" noChangeAspect="1" noMove="1" noResize="1" noEditPoints="1" noAdjustHandles="1" noChangeArrowheads="1" noChangeShapeType="1" noTextEdit="1"/>
              </p:cNvSpPr>
              <p:nvPr/>
            </p:nvSpPr>
            <p:spPr>
              <a:xfrm>
                <a:off x="5534422" y="3826526"/>
                <a:ext cx="360040" cy="350617"/>
              </a:xfrm>
              <a:prstGeom prst="ellipse">
                <a:avLst/>
              </a:prstGeom>
              <a:blipFill>
                <a:blip r:embed="rId1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楕円 35">
                <a:extLst>
                  <a:ext uri="{FF2B5EF4-FFF2-40B4-BE49-F238E27FC236}">
                    <a16:creationId xmlns:a16="http://schemas.microsoft.com/office/drawing/2014/main" id="{A4FE2D34-A5CD-48C5-A5A4-19C3A74125CF}"/>
                  </a:ext>
                </a:extLst>
              </p:cNvPr>
              <p:cNvSpPr/>
              <p:nvPr/>
            </p:nvSpPr>
            <p:spPr>
              <a:xfrm>
                <a:off x="3781822" y="3826528"/>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36" name="楕円 35">
                <a:extLst>
                  <a:ext uri="{FF2B5EF4-FFF2-40B4-BE49-F238E27FC236}">
                    <a16:creationId xmlns:a16="http://schemas.microsoft.com/office/drawing/2014/main" id="{A4FE2D34-A5CD-48C5-A5A4-19C3A74125CF}"/>
                  </a:ext>
                </a:extLst>
              </p:cNvPr>
              <p:cNvSpPr>
                <a:spLocks noRot="1" noChangeAspect="1" noMove="1" noResize="1" noEditPoints="1" noAdjustHandles="1" noChangeArrowheads="1" noChangeShapeType="1" noTextEdit="1"/>
              </p:cNvSpPr>
              <p:nvPr/>
            </p:nvSpPr>
            <p:spPr>
              <a:xfrm>
                <a:off x="3781822" y="3826528"/>
                <a:ext cx="360040" cy="350617"/>
              </a:xfrm>
              <a:prstGeom prst="ellipse">
                <a:avLst/>
              </a:prstGeom>
              <a:blipFill>
                <a:blip r:embed="rId16"/>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楕円 42">
                <a:extLst>
                  <a:ext uri="{FF2B5EF4-FFF2-40B4-BE49-F238E27FC236}">
                    <a16:creationId xmlns:a16="http://schemas.microsoft.com/office/drawing/2014/main" id="{70C8BBF2-52CD-47C6-9481-0E680B596B7E}"/>
                  </a:ext>
                </a:extLst>
              </p:cNvPr>
              <p:cNvSpPr/>
              <p:nvPr/>
            </p:nvSpPr>
            <p:spPr>
              <a:xfrm>
                <a:off x="7011595" y="237559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3" name="楕円 42">
                <a:extLst>
                  <a:ext uri="{FF2B5EF4-FFF2-40B4-BE49-F238E27FC236}">
                    <a16:creationId xmlns:a16="http://schemas.microsoft.com/office/drawing/2014/main" id="{70C8BBF2-52CD-47C6-9481-0E680B596B7E}"/>
                  </a:ext>
                </a:extLst>
              </p:cNvPr>
              <p:cNvSpPr>
                <a:spLocks noRot="1" noChangeAspect="1" noMove="1" noResize="1" noEditPoints="1" noAdjustHandles="1" noChangeArrowheads="1" noChangeShapeType="1" noTextEdit="1"/>
              </p:cNvSpPr>
              <p:nvPr/>
            </p:nvSpPr>
            <p:spPr>
              <a:xfrm>
                <a:off x="7011595" y="2375594"/>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楕円 43">
                <a:extLst>
                  <a:ext uri="{FF2B5EF4-FFF2-40B4-BE49-F238E27FC236}">
                    <a16:creationId xmlns:a16="http://schemas.microsoft.com/office/drawing/2014/main" id="{931DCDB9-2BB3-4644-AE55-5230587C15B1}"/>
                  </a:ext>
                </a:extLst>
              </p:cNvPr>
              <p:cNvSpPr/>
              <p:nvPr/>
            </p:nvSpPr>
            <p:spPr>
              <a:xfrm>
                <a:off x="7654945" y="383170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4" name="楕円 43">
                <a:extLst>
                  <a:ext uri="{FF2B5EF4-FFF2-40B4-BE49-F238E27FC236}">
                    <a16:creationId xmlns:a16="http://schemas.microsoft.com/office/drawing/2014/main" id="{931DCDB9-2BB3-4644-AE55-5230587C15B1}"/>
                  </a:ext>
                </a:extLst>
              </p:cNvPr>
              <p:cNvSpPr>
                <a:spLocks noRot="1" noChangeAspect="1" noMove="1" noResize="1" noEditPoints="1" noAdjustHandles="1" noChangeArrowheads="1" noChangeShapeType="1" noTextEdit="1"/>
              </p:cNvSpPr>
              <p:nvPr/>
            </p:nvSpPr>
            <p:spPr>
              <a:xfrm>
                <a:off x="7654945" y="3831706"/>
                <a:ext cx="360040" cy="350617"/>
              </a:xfrm>
              <a:prstGeom prst="ellipse">
                <a:avLst/>
              </a:prstGeom>
              <a:blipFill>
                <a:blip r:embed="rId18"/>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楕円 44">
                <a:extLst>
                  <a:ext uri="{FF2B5EF4-FFF2-40B4-BE49-F238E27FC236}">
                    <a16:creationId xmlns:a16="http://schemas.microsoft.com/office/drawing/2014/main" id="{E8121D66-9FFE-4CA3-93F6-7390D64EC0BB}"/>
                  </a:ext>
                </a:extLst>
              </p:cNvPr>
              <p:cNvSpPr/>
              <p:nvPr/>
            </p:nvSpPr>
            <p:spPr>
              <a:xfrm>
                <a:off x="6416282" y="237559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5" name="楕円 44">
                <a:extLst>
                  <a:ext uri="{FF2B5EF4-FFF2-40B4-BE49-F238E27FC236}">
                    <a16:creationId xmlns:a16="http://schemas.microsoft.com/office/drawing/2014/main" id="{E8121D66-9FFE-4CA3-93F6-7390D64EC0BB}"/>
                  </a:ext>
                </a:extLst>
              </p:cNvPr>
              <p:cNvSpPr>
                <a:spLocks noRot="1" noChangeAspect="1" noMove="1" noResize="1" noEditPoints="1" noAdjustHandles="1" noChangeArrowheads="1" noChangeShapeType="1" noTextEdit="1"/>
              </p:cNvSpPr>
              <p:nvPr/>
            </p:nvSpPr>
            <p:spPr>
              <a:xfrm>
                <a:off x="6416282" y="2375595"/>
                <a:ext cx="360040" cy="350617"/>
              </a:xfrm>
              <a:prstGeom prst="ellipse">
                <a:avLst/>
              </a:prstGeom>
              <a:blipFill>
                <a:blip r:embed="rId19"/>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楕円 45">
                <a:extLst>
                  <a:ext uri="{FF2B5EF4-FFF2-40B4-BE49-F238E27FC236}">
                    <a16:creationId xmlns:a16="http://schemas.microsoft.com/office/drawing/2014/main" id="{55DFA00B-F6E4-4FB3-886F-FA1734923080}"/>
                  </a:ext>
                </a:extLst>
              </p:cNvPr>
              <p:cNvSpPr/>
              <p:nvPr/>
            </p:nvSpPr>
            <p:spPr>
              <a:xfrm>
                <a:off x="8168882" y="237559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46" name="楕円 45">
                <a:extLst>
                  <a:ext uri="{FF2B5EF4-FFF2-40B4-BE49-F238E27FC236}">
                    <a16:creationId xmlns:a16="http://schemas.microsoft.com/office/drawing/2014/main" id="{55DFA00B-F6E4-4FB3-886F-FA1734923080}"/>
                  </a:ext>
                </a:extLst>
              </p:cNvPr>
              <p:cNvSpPr>
                <a:spLocks noRot="1" noChangeAspect="1" noMove="1" noResize="1" noEditPoints="1" noAdjustHandles="1" noChangeArrowheads="1" noChangeShapeType="1" noTextEdit="1"/>
              </p:cNvSpPr>
              <p:nvPr/>
            </p:nvSpPr>
            <p:spPr>
              <a:xfrm>
                <a:off x="8168882" y="2375594"/>
                <a:ext cx="360040" cy="350617"/>
              </a:xfrm>
              <a:prstGeom prst="ellipse">
                <a:avLst/>
              </a:prstGeom>
              <a:blipFill>
                <a:blip r:embed="rId20"/>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楕円 46">
                <a:extLst>
                  <a:ext uri="{FF2B5EF4-FFF2-40B4-BE49-F238E27FC236}">
                    <a16:creationId xmlns:a16="http://schemas.microsoft.com/office/drawing/2014/main" id="{CBB32C55-03CB-4924-97C4-8E48C300FB5E}"/>
                  </a:ext>
                </a:extLst>
              </p:cNvPr>
              <p:cNvSpPr/>
              <p:nvPr/>
            </p:nvSpPr>
            <p:spPr>
              <a:xfrm>
                <a:off x="8168882" y="382488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7" name="楕円 46">
                <a:extLst>
                  <a:ext uri="{FF2B5EF4-FFF2-40B4-BE49-F238E27FC236}">
                    <a16:creationId xmlns:a16="http://schemas.microsoft.com/office/drawing/2014/main" id="{CBB32C55-03CB-4924-97C4-8E48C300FB5E}"/>
                  </a:ext>
                </a:extLst>
              </p:cNvPr>
              <p:cNvSpPr>
                <a:spLocks noRot="1" noChangeAspect="1" noMove="1" noResize="1" noEditPoints="1" noAdjustHandles="1" noChangeArrowheads="1" noChangeShapeType="1" noTextEdit="1"/>
              </p:cNvSpPr>
              <p:nvPr/>
            </p:nvSpPr>
            <p:spPr>
              <a:xfrm>
                <a:off x="8168882" y="3824884"/>
                <a:ext cx="360040" cy="350617"/>
              </a:xfrm>
              <a:prstGeom prst="ellipse">
                <a:avLst/>
              </a:prstGeom>
              <a:blipFill>
                <a:blip r:embed="rId21"/>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楕円 47">
                <a:extLst>
                  <a:ext uri="{FF2B5EF4-FFF2-40B4-BE49-F238E27FC236}">
                    <a16:creationId xmlns:a16="http://schemas.microsoft.com/office/drawing/2014/main" id="{5C9C37EB-872B-47F3-B0C0-C24F1FACFA5F}"/>
                  </a:ext>
                </a:extLst>
              </p:cNvPr>
              <p:cNvSpPr/>
              <p:nvPr/>
            </p:nvSpPr>
            <p:spPr>
              <a:xfrm>
                <a:off x="6416282" y="382488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48" name="楕円 47">
                <a:extLst>
                  <a:ext uri="{FF2B5EF4-FFF2-40B4-BE49-F238E27FC236}">
                    <a16:creationId xmlns:a16="http://schemas.microsoft.com/office/drawing/2014/main" id="{5C9C37EB-872B-47F3-B0C0-C24F1FACFA5F}"/>
                  </a:ext>
                </a:extLst>
              </p:cNvPr>
              <p:cNvSpPr>
                <a:spLocks noRot="1" noChangeAspect="1" noMove="1" noResize="1" noEditPoints="1" noAdjustHandles="1" noChangeArrowheads="1" noChangeShapeType="1" noTextEdit="1"/>
              </p:cNvSpPr>
              <p:nvPr/>
            </p:nvSpPr>
            <p:spPr>
              <a:xfrm>
                <a:off x="6416282" y="3824886"/>
                <a:ext cx="360040" cy="350617"/>
              </a:xfrm>
              <a:prstGeom prst="ellipse">
                <a:avLst/>
              </a:prstGeom>
              <a:blipFill>
                <a:blip r:embed="rId22"/>
                <a:stretch>
                  <a:fillRect l="-14063"/>
                </a:stretch>
              </a:blipFill>
              <a:ln w="28575">
                <a:solidFill>
                  <a:schemeClr val="tx1"/>
                </a:solidFill>
              </a:ln>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ED581A4F-9FA9-44F4-8DBD-C5043B6420AD}"/>
              </a:ext>
            </a:extLst>
          </p:cNvPr>
          <p:cNvSpPr txBox="1"/>
          <p:nvPr/>
        </p:nvSpPr>
        <p:spPr>
          <a:xfrm>
            <a:off x="7393014" y="2422703"/>
            <a:ext cx="815788" cy="338554"/>
          </a:xfrm>
          <a:prstGeom prst="rect">
            <a:avLst/>
          </a:prstGeom>
          <a:noFill/>
        </p:spPr>
        <p:txBody>
          <a:bodyPr wrap="square" rtlCol="0">
            <a:spAutoFit/>
          </a:bodyPr>
          <a:lstStyle/>
          <a:p>
            <a:r>
              <a:rPr kumimoji="1" lang="ja-JP" altLang="en-US" sz="1600" dirty="0"/>
              <a:t>・・・</a:t>
            </a:r>
          </a:p>
        </p:txBody>
      </p:sp>
      <p:sp>
        <p:nvSpPr>
          <p:cNvPr id="50" name="テキスト ボックス 49">
            <a:extLst>
              <a:ext uri="{FF2B5EF4-FFF2-40B4-BE49-F238E27FC236}">
                <a16:creationId xmlns:a16="http://schemas.microsoft.com/office/drawing/2014/main" id="{10522D8E-FC08-44C3-9F2D-CFDCEFA523DF}"/>
              </a:ext>
            </a:extLst>
          </p:cNvPr>
          <p:cNvSpPr txBox="1"/>
          <p:nvPr/>
        </p:nvSpPr>
        <p:spPr>
          <a:xfrm>
            <a:off x="6808029" y="388008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51" name="楕円 50">
                <a:extLst>
                  <a:ext uri="{FF2B5EF4-FFF2-40B4-BE49-F238E27FC236}">
                    <a16:creationId xmlns:a16="http://schemas.microsoft.com/office/drawing/2014/main" id="{19A0307E-CCF9-4769-AB3C-FC3A122B53E5}"/>
                  </a:ext>
                </a:extLst>
              </p:cNvPr>
              <p:cNvSpPr/>
              <p:nvPr/>
            </p:nvSpPr>
            <p:spPr>
              <a:xfrm>
                <a:off x="4377135" y="5313496"/>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51" name="楕円 50">
                <a:extLst>
                  <a:ext uri="{FF2B5EF4-FFF2-40B4-BE49-F238E27FC236}">
                    <a16:creationId xmlns:a16="http://schemas.microsoft.com/office/drawing/2014/main" id="{19A0307E-CCF9-4769-AB3C-FC3A122B53E5}"/>
                  </a:ext>
                </a:extLst>
              </p:cNvPr>
              <p:cNvSpPr>
                <a:spLocks noRot="1" noChangeAspect="1" noMove="1" noResize="1" noEditPoints="1" noAdjustHandles="1" noChangeArrowheads="1" noChangeShapeType="1" noTextEdit="1"/>
              </p:cNvSpPr>
              <p:nvPr/>
            </p:nvSpPr>
            <p:spPr>
              <a:xfrm>
                <a:off x="4377135" y="5313496"/>
                <a:ext cx="360040" cy="350617"/>
              </a:xfrm>
              <a:prstGeom prst="ellipse">
                <a:avLst/>
              </a:prstGeom>
              <a:blipFill>
                <a:blip r:embed="rId23"/>
                <a:stretch>
                  <a:fillRect/>
                </a:stretch>
              </a:blipFill>
              <a:ln w="28575">
                <a:solidFill>
                  <a:schemeClr val="tx1"/>
                </a:solidFill>
              </a:ln>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D2B23787-7476-446A-9F1B-4BE21B864C1F}"/>
              </a:ext>
            </a:extLst>
          </p:cNvPr>
          <p:cNvCxnSpPr>
            <a:cxnSpLocks/>
          </p:cNvCxnSpPr>
          <p:nvPr/>
        </p:nvCxnSpPr>
        <p:spPr>
          <a:xfrm>
            <a:off x="3361765" y="1577791"/>
            <a:ext cx="0" cy="43858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7E8D46-96DB-4FF0-93CE-35921AC808B6}"/>
              </a:ext>
            </a:extLst>
          </p:cNvPr>
          <p:cNvSpPr/>
          <p:nvPr/>
        </p:nvSpPr>
        <p:spPr>
          <a:xfrm>
            <a:off x="4236311" y="5162997"/>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FDC2183F-05B1-47A4-BCF3-99442A3D4C2B}"/>
                  </a:ext>
                </a:extLst>
              </p:cNvPr>
              <p:cNvSpPr txBox="1"/>
              <p:nvPr/>
            </p:nvSpPr>
            <p:spPr>
              <a:xfrm>
                <a:off x="759756" y="1872228"/>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5" name="テキスト ボックス 54">
                <a:extLst>
                  <a:ext uri="{FF2B5EF4-FFF2-40B4-BE49-F238E27FC236}">
                    <a16:creationId xmlns:a16="http://schemas.microsoft.com/office/drawing/2014/main" id="{FDC2183F-05B1-47A4-BCF3-99442A3D4C2B}"/>
                  </a:ext>
                </a:extLst>
              </p:cNvPr>
              <p:cNvSpPr txBox="1">
                <a:spLocks noRot="1" noChangeAspect="1" noMove="1" noResize="1" noEditPoints="1" noAdjustHandles="1" noChangeArrowheads="1" noChangeShapeType="1" noTextEdit="1"/>
              </p:cNvSpPr>
              <p:nvPr/>
            </p:nvSpPr>
            <p:spPr>
              <a:xfrm>
                <a:off x="759756" y="1872228"/>
                <a:ext cx="432746" cy="369332"/>
              </a:xfrm>
              <a:prstGeom prst="rect">
                <a:avLst/>
              </a:prstGeom>
              <a:blipFill>
                <a:blip r:embed="rId24"/>
                <a:stretch>
                  <a:fillRect l="-12676"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5B9983-1E52-4AF6-8D74-78458DEEBFD3}"/>
                  </a:ext>
                </a:extLst>
              </p:cNvPr>
              <p:cNvSpPr txBox="1"/>
              <p:nvPr/>
            </p:nvSpPr>
            <p:spPr>
              <a:xfrm>
                <a:off x="819131" y="4372165"/>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6" name="テキスト ボックス 55">
                <a:extLst>
                  <a:ext uri="{FF2B5EF4-FFF2-40B4-BE49-F238E27FC236}">
                    <a16:creationId xmlns:a16="http://schemas.microsoft.com/office/drawing/2014/main" id="{515B9983-1E52-4AF6-8D74-78458DEEBFD3}"/>
                  </a:ext>
                </a:extLst>
              </p:cNvPr>
              <p:cNvSpPr txBox="1">
                <a:spLocks noRot="1" noChangeAspect="1" noMove="1" noResize="1" noEditPoints="1" noAdjustHandles="1" noChangeArrowheads="1" noChangeShapeType="1" noTextEdit="1"/>
              </p:cNvSpPr>
              <p:nvPr/>
            </p:nvSpPr>
            <p:spPr>
              <a:xfrm>
                <a:off x="819131" y="4372165"/>
                <a:ext cx="439351" cy="369332"/>
              </a:xfrm>
              <a:prstGeom prst="rect">
                <a:avLst/>
              </a:prstGeom>
              <a:blipFill>
                <a:blip r:embed="rId25"/>
                <a:stretch>
                  <a:fillRect l="-11111"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7A827F2-550C-4F20-BBC8-336103FC8E36}"/>
                  </a:ext>
                </a:extLst>
              </p:cNvPr>
              <p:cNvSpPr txBox="1"/>
              <p:nvPr/>
            </p:nvSpPr>
            <p:spPr>
              <a:xfrm>
                <a:off x="8153340" y="1876695"/>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57" name="テキスト ボックス 56">
                <a:extLst>
                  <a:ext uri="{FF2B5EF4-FFF2-40B4-BE49-F238E27FC236}">
                    <a16:creationId xmlns:a16="http://schemas.microsoft.com/office/drawing/2014/main" id="{F7A827F2-550C-4F20-BBC8-336103FC8E36}"/>
                  </a:ext>
                </a:extLst>
              </p:cNvPr>
              <p:cNvSpPr txBox="1">
                <a:spLocks noRot="1" noChangeAspect="1" noMove="1" noResize="1" noEditPoints="1" noAdjustHandles="1" noChangeArrowheads="1" noChangeShapeType="1" noTextEdit="1"/>
              </p:cNvSpPr>
              <p:nvPr/>
            </p:nvSpPr>
            <p:spPr>
              <a:xfrm>
                <a:off x="8153340" y="1876695"/>
                <a:ext cx="450444" cy="369332"/>
              </a:xfrm>
              <a:prstGeom prst="rect">
                <a:avLst/>
              </a:prstGeom>
              <a:blipFill>
                <a:blip r:embed="rId26"/>
                <a:stretch>
                  <a:fillRect l="-10811" t="-5000" r="-135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5344CFF-8078-4EB9-BDD0-19E1A79E56E6}"/>
                  </a:ext>
                </a:extLst>
              </p:cNvPr>
              <p:cNvSpPr txBox="1"/>
              <p:nvPr/>
            </p:nvSpPr>
            <p:spPr>
              <a:xfrm>
                <a:off x="8146736" y="4375174"/>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58" name="テキスト ボックス 57">
                <a:extLst>
                  <a:ext uri="{FF2B5EF4-FFF2-40B4-BE49-F238E27FC236}">
                    <a16:creationId xmlns:a16="http://schemas.microsoft.com/office/drawing/2014/main" id="{85344CFF-8078-4EB9-BDD0-19E1A79E56E6}"/>
                  </a:ext>
                </a:extLst>
              </p:cNvPr>
              <p:cNvSpPr txBox="1">
                <a:spLocks noRot="1" noChangeAspect="1" noMove="1" noResize="1" noEditPoints="1" noAdjustHandles="1" noChangeArrowheads="1" noChangeShapeType="1" noTextEdit="1"/>
              </p:cNvSpPr>
              <p:nvPr/>
            </p:nvSpPr>
            <p:spPr>
              <a:xfrm>
                <a:off x="8146736" y="4375174"/>
                <a:ext cx="457048" cy="369332"/>
              </a:xfrm>
              <a:prstGeom prst="rect">
                <a:avLst/>
              </a:prstGeom>
              <a:blipFill>
                <a:blip r:embed="rId27"/>
                <a:stretch>
                  <a:fillRect l="-10667" t="-6667" r="-1333" b="-1667"/>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1B5D7C0A-08D9-4BA5-9C3C-DFEEEA8E1CC7}"/>
              </a:ext>
            </a:extLst>
          </p:cNvPr>
          <p:cNvSpPr txBox="1"/>
          <p:nvPr/>
        </p:nvSpPr>
        <p:spPr>
          <a:xfrm>
            <a:off x="4740660" y="2418466"/>
            <a:ext cx="815788" cy="338554"/>
          </a:xfrm>
          <a:prstGeom prst="rect">
            <a:avLst/>
          </a:prstGeom>
          <a:noFill/>
        </p:spPr>
        <p:txBody>
          <a:bodyPr wrap="square" rtlCol="0">
            <a:spAutoFit/>
          </a:bodyPr>
          <a:lstStyle/>
          <a:p>
            <a:r>
              <a:rPr kumimoji="1" lang="ja-JP" altLang="en-US" sz="1600" dirty="0"/>
              <a:t>・・・</a:t>
            </a:r>
          </a:p>
        </p:txBody>
      </p:sp>
      <p:sp>
        <p:nvSpPr>
          <p:cNvPr id="60" name="テキスト ボックス 59">
            <a:extLst>
              <a:ext uri="{FF2B5EF4-FFF2-40B4-BE49-F238E27FC236}">
                <a16:creationId xmlns:a16="http://schemas.microsoft.com/office/drawing/2014/main" id="{544DFB99-EFC0-46A3-B9AD-D73C8E07EF9D}"/>
              </a:ext>
            </a:extLst>
          </p:cNvPr>
          <p:cNvSpPr txBox="1"/>
          <p:nvPr/>
        </p:nvSpPr>
        <p:spPr>
          <a:xfrm>
            <a:off x="4161613" y="3903477"/>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090ECEDB-7656-4717-BB68-A7F44BBD42D4}"/>
                  </a:ext>
                </a:extLst>
              </p:cNvPr>
              <p:cNvSpPr txBox="1"/>
              <p:nvPr/>
            </p:nvSpPr>
            <p:spPr>
              <a:xfrm>
                <a:off x="4633661" y="16847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61" name="テキスト ボックス 60">
                <a:extLst>
                  <a:ext uri="{FF2B5EF4-FFF2-40B4-BE49-F238E27FC236}">
                    <a16:creationId xmlns:a16="http://schemas.microsoft.com/office/drawing/2014/main" id="{090ECEDB-7656-4717-BB68-A7F44BBD42D4}"/>
                  </a:ext>
                </a:extLst>
              </p:cNvPr>
              <p:cNvSpPr txBox="1">
                <a:spLocks noRot="1" noChangeAspect="1" noMove="1" noResize="1" noEditPoints="1" noAdjustHandles="1" noChangeArrowheads="1" noChangeShapeType="1" noTextEdit="1"/>
              </p:cNvSpPr>
              <p:nvPr/>
            </p:nvSpPr>
            <p:spPr>
              <a:xfrm>
                <a:off x="4633661" y="1684798"/>
                <a:ext cx="442557" cy="369332"/>
              </a:xfrm>
              <a:prstGeom prst="rect">
                <a:avLst/>
              </a:prstGeom>
              <a:blipFill>
                <a:blip r:embed="rId28"/>
                <a:stretch>
                  <a:fillRect l="-10959" t="-4918" r="-1370"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012FD70E-2C48-49B6-9A37-01B791CE0412}"/>
                  </a:ext>
                </a:extLst>
              </p:cNvPr>
              <p:cNvSpPr txBox="1"/>
              <p:nvPr/>
            </p:nvSpPr>
            <p:spPr>
              <a:xfrm>
                <a:off x="4639310" y="4571731"/>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62" name="テキスト ボックス 61">
                <a:extLst>
                  <a:ext uri="{FF2B5EF4-FFF2-40B4-BE49-F238E27FC236}">
                    <a16:creationId xmlns:a16="http://schemas.microsoft.com/office/drawing/2014/main" id="{012FD70E-2C48-49B6-9A37-01B791CE0412}"/>
                  </a:ext>
                </a:extLst>
              </p:cNvPr>
              <p:cNvSpPr txBox="1">
                <a:spLocks noRot="1" noChangeAspect="1" noMove="1" noResize="1" noEditPoints="1" noAdjustHandles="1" noChangeArrowheads="1" noChangeShapeType="1" noTextEdit="1"/>
              </p:cNvSpPr>
              <p:nvPr/>
            </p:nvSpPr>
            <p:spPr>
              <a:xfrm>
                <a:off x="4639310" y="4571731"/>
                <a:ext cx="449161" cy="369332"/>
              </a:xfrm>
              <a:prstGeom prst="rect">
                <a:avLst/>
              </a:prstGeom>
              <a:blipFill>
                <a:blip r:embed="rId29"/>
                <a:stretch>
                  <a:fillRect l="-10811" t="-4918" r="-13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78009D7B-DD9B-421D-BD59-791E992F5017}"/>
                  </a:ext>
                </a:extLst>
              </p:cNvPr>
              <p:cNvSpPr txBox="1"/>
              <p:nvPr/>
            </p:nvSpPr>
            <p:spPr>
              <a:xfrm>
                <a:off x="3003014" y="5950303"/>
                <a:ext cx="744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𝐶𝑢𝑡</m:t>
                      </m:r>
                    </m:oMath>
                  </m:oMathPara>
                </a14:m>
                <a:endParaRPr kumimoji="1" lang="ja-JP" altLang="en-US" sz="2400" dirty="0"/>
              </a:p>
            </p:txBody>
          </p:sp>
        </mc:Choice>
        <mc:Fallback xmlns="">
          <p:sp>
            <p:nvSpPr>
              <p:cNvPr id="63" name="テキスト ボックス 62">
                <a:extLst>
                  <a:ext uri="{FF2B5EF4-FFF2-40B4-BE49-F238E27FC236}">
                    <a16:creationId xmlns:a16="http://schemas.microsoft.com/office/drawing/2014/main" id="{78009D7B-DD9B-421D-BD59-791E992F5017}"/>
                  </a:ext>
                </a:extLst>
              </p:cNvPr>
              <p:cNvSpPr txBox="1">
                <a:spLocks noRot="1" noChangeAspect="1" noMove="1" noResize="1" noEditPoints="1" noAdjustHandles="1" noChangeArrowheads="1" noChangeShapeType="1" noTextEdit="1"/>
              </p:cNvSpPr>
              <p:nvPr/>
            </p:nvSpPr>
            <p:spPr>
              <a:xfrm>
                <a:off x="3003014" y="5950303"/>
                <a:ext cx="744600" cy="461665"/>
              </a:xfrm>
              <a:prstGeom prst="rect">
                <a:avLst/>
              </a:prstGeom>
              <a:blipFill>
                <a:blip r:embed="rId30"/>
                <a:stretch>
                  <a:fillRect/>
                </a:stretch>
              </a:blipFill>
            </p:spPr>
            <p:txBody>
              <a:bodyPr/>
              <a:lstStyle/>
              <a:p>
                <a:r>
                  <a:rPr lang="ja-JP" altLang="en-US">
                    <a:noFill/>
                  </a:rPr>
                  <a:t> </a:t>
                </a:r>
              </a:p>
            </p:txBody>
          </p:sp>
        </mc:Fallback>
      </mc:AlternateContent>
      <p:sp>
        <p:nvSpPr>
          <p:cNvPr id="69" name="フリーフォーム: 図形 68">
            <a:extLst>
              <a:ext uri="{FF2B5EF4-FFF2-40B4-BE49-F238E27FC236}">
                <a16:creationId xmlns:a16="http://schemas.microsoft.com/office/drawing/2014/main" id="{858D36EE-271A-4265-AA64-A0E3CC53AF21}"/>
              </a:ext>
            </a:extLst>
          </p:cNvPr>
          <p:cNvSpPr/>
          <p:nvPr/>
        </p:nvSpPr>
        <p:spPr>
          <a:xfrm>
            <a:off x="262957" y="2619025"/>
            <a:ext cx="3947799" cy="3025565"/>
          </a:xfrm>
          <a:custGeom>
            <a:avLst/>
            <a:gdLst>
              <a:gd name="connsiteX0" fmla="*/ 459532 w 3947799"/>
              <a:gd name="connsiteY0" fmla="*/ 0 h 3025565"/>
              <a:gd name="connsiteX1" fmla="*/ 30554 w 3947799"/>
              <a:gd name="connsiteY1" fmla="*/ 1648178 h 3025565"/>
              <a:gd name="connsiteX2" fmla="*/ 1204599 w 3947799"/>
              <a:gd name="connsiteY2" fmla="*/ 2901245 h 3025565"/>
              <a:gd name="connsiteX3" fmla="*/ 3947799 w 3947799"/>
              <a:gd name="connsiteY3" fmla="*/ 2912534 h 3025565"/>
            </a:gdLst>
            <a:ahLst/>
            <a:cxnLst>
              <a:cxn ang="0">
                <a:pos x="connsiteX0" y="connsiteY0"/>
              </a:cxn>
              <a:cxn ang="0">
                <a:pos x="connsiteX1" y="connsiteY1"/>
              </a:cxn>
              <a:cxn ang="0">
                <a:pos x="connsiteX2" y="connsiteY2"/>
              </a:cxn>
              <a:cxn ang="0">
                <a:pos x="connsiteX3" y="connsiteY3"/>
              </a:cxn>
            </a:cxnLst>
            <a:rect l="l" t="t" r="r" b="b"/>
            <a:pathLst>
              <a:path w="3947799" h="3025565">
                <a:moveTo>
                  <a:pt x="459532" y="0"/>
                </a:moveTo>
                <a:cubicBezTo>
                  <a:pt x="182954" y="582318"/>
                  <a:pt x="-93624" y="1164637"/>
                  <a:pt x="30554" y="1648178"/>
                </a:cubicBezTo>
                <a:cubicBezTo>
                  <a:pt x="154732" y="2131719"/>
                  <a:pt x="551725" y="2690519"/>
                  <a:pt x="1204599" y="2901245"/>
                </a:cubicBezTo>
                <a:cubicBezTo>
                  <a:pt x="1857473" y="3111971"/>
                  <a:pt x="2902636" y="3012252"/>
                  <a:pt x="3947799" y="291253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4112E512-AF63-4FB1-9658-C77A41F9DD84}"/>
              </a:ext>
            </a:extLst>
          </p:cNvPr>
          <p:cNvSpPr/>
          <p:nvPr/>
        </p:nvSpPr>
        <p:spPr>
          <a:xfrm>
            <a:off x="4899378" y="2528714"/>
            <a:ext cx="4091549" cy="3217256"/>
          </a:xfrm>
          <a:custGeom>
            <a:avLst/>
            <a:gdLst>
              <a:gd name="connsiteX0" fmla="*/ 3759200 w 4091549"/>
              <a:gd name="connsiteY0" fmla="*/ 0 h 3217256"/>
              <a:gd name="connsiteX1" fmla="*/ 4086578 w 4091549"/>
              <a:gd name="connsiteY1" fmla="*/ 1072445 h 3217256"/>
              <a:gd name="connsiteX2" fmla="*/ 3533422 w 4091549"/>
              <a:gd name="connsiteY2" fmla="*/ 3048000 h 3217256"/>
              <a:gd name="connsiteX3" fmla="*/ 0 w 4091549"/>
              <a:gd name="connsiteY3" fmla="*/ 2980267 h 3217256"/>
            </a:gdLst>
            <a:ahLst/>
            <a:cxnLst>
              <a:cxn ang="0">
                <a:pos x="connsiteX0" y="connsiteY0"/>
              </a:cxn>
              <a:cxn ang="0">
                <a:pos x="connsiteX1" y="connsiteY1"/>
              </a:cxn>
              <a:cxn ang="0">
                <a:pos x="connsiteX2" y="connsiteY2"/>
              </a:cxn>
              <a:cxn ang="0">
                <a:pos x="connsiteX3" y="connsiteY3"/>
              </a:cxn>
            </a:cxnLst>
            <a:rect l="l" t="t" r="r" b="b"/>
            <a:pathLst>
              <a:path w="4091549" h="3217256">
                <a:moveTo>
                  <a:pt x="3759200" y="0"/>
                </a:moveTo>
                <a:cubicBezTo>
                  <a:pt x="3941704" y="282222"/>
                  <a:pt x="4124208" y="564445"/>
                  <a:pt x="4086578" y="1072445"/>
                </a:cubicBezTo>
                <a:cubicBezTo>
                  <a:pt x="4048948" y="1580445"/>
                  <a:pt x="4214518" y="2730030"/>
                  <a:pt x="3533422" y="3048000"/>
                </a:cubicBezTo>
                <a:cubicBezTo>
                  <a:pt x="2852326" y="3365970"/>
                  <a:pt x="1426163" y="3173118"/>
                  <a:pt x="0" y="298026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フリーフォーム: 図形 70">
            <a:extLst>
              <a:ext uri="{FF2B5EF4-FFF2-40B4-BE49-F238E27FC236}">
                <a16:creationId xmlns:a16="http://schemas.microsoft.com/office/drawing/2014/main" id="{9735B91D-145A-419E-A598-05C47DF099A5}"/>
              </a:ext>
            </a:extLst>
          </p:cNvPr>
          <p:cNvSpPr/>
          <p:nvPr/>
        </p:nvSpPr>
        <p:spPr>
          <a:xfrm>
            <a:off x="1806222" y="4289781"/>
            <a:ext cx="2427111" cy="1230616"/>
          </a:xfrm>
          <a:custGeom>
            <a:avLst/>
            <a:gdLst>
              <a:gd name="connsiteX0" fmla="*/ 0 w 2427111"/>
              <a:gd name="connsiteY0" fmla="*/ 0 h 1230616"/>
              <a:gd name="connsiteX1" fmla="*/ 891822 w 2427111"/>
              <a:gd name="connsiteY1" fmla="*/ 1027289 h 1230616"/>
              <a:gd name="connsiteX2" fmla="*/ 2427111 w 2427111"/>
              <a:gd name="connsiteY2" fmla="*/ 1230489 h 1230616"/>
            </a:gdLst>
            <a:ahLst/>
            <a:cxnLst>
              <a:cxn ang="0">
                <a:pos x="connsiteX0" y="connsiteY0"/>
              </a:cxn>
              <a:cxn ang="0">
                <a:pos x="connsiteX1" y="connsiteY1"/>
              </a:cxn>
              <a:cxn ang="0">
                <a:pos x="connsiteX2" y="connsiteY2"/>
              </a:cxn>
            </a:cxnLst>
            <a:rect l="l" t="t" r="r" b="b"/>
            <a:pathLst>
              <a:path w="2427111" h="1230616">
                <a:moveTo>
                  <a:pt x="0" y="0"/>
                </a:moveTo>
                <a:cubicBezTo>
                  <a:pt x="243652" y="411104"/>
                  <a:pt x="487304" y="822208"/>
                  <a:pt x="891822" y="1027289"/>
                </a:cubicBezTo>
                <a:cubicBezTo>
                  <a:pt x="1296341" y="1232371"/>
                  <a:pt x="1861726" y="1231430"/>
                  <a:pt x="2427111" y="1230489"/>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フリーフォーム: 図形 71">
            <a:extLst>
              <a:ext uri="{FF2B5EF4-FFF2-40B4-BE49-F238E27FC236}">
                <a16:creationId xmlns:a16="http://schemas.microsoft.com/office/drawing/2014/main" id="{1EEA593B-EB0E-4A0C-BAAA-7755907F97C2}"/>
              </a:ext>
            </a:extLst>
          </p:cNvPr>
          <p:cNvSpPr/>
          <p:nvPr/>
        </p:nvSpPr>
        <p:spPr>
          <a:xfrm>
            <a:off x="4910667" y="4278492"/>
            <a:ext cx="2607733" cy="1219200"/>
          </a:xfrm>
          <a:custGeom>
            <a:avLst/>
            <a:gdLst>
              <a:gd name="connsiteX0" fmla="*/ 2607733 w 2607733"/>
              <a:gd name="connsiteY0" fmla="*/ 0 h 1219200"/>
              <a:gd name="connsiteX1" fmla="*/ 1772355 w 2607733"/>
              <a:gd name="connsiteY1" fmla="*/ 982133 h 1219200"/>
              <a:gd name="connsiteX2" fmla="*/ 0 w 2607733"/>
              <a:gd name="connsiteY2" fmla="*/ 1219200 h 1219200"/>
            </a:gdLst>
            <a:ahLst/>
            <a:cxnLst>
              <a:cxn ang="0">
                <a:pos x="connsiteX0" y="connsiteY0"/>
              </a:cxn>
              <a:cxn ang="0">
                <a:pos x="connsiteX1" y="connsiteY1"/>
              </a:cxn>
              <a:cxn ang="0">
                <a:pos x="connsiteX2" y="connsiteY2"/>
              </a:cxn>
            </a:cxnLst>
            <a:rect l="l" t="t" r="r" b="b"/>
            <a:pathLst>
              <a:path w="2607733" h="1219200">
                <a:moveTo>
                  <a:pt x="2607733" y="0"/>
                </a:moveTo>
                <a:cubicBezTo>
                  <a:pt x="2407355" y="389466"/>
                  <a:pt x="2206977" y="778933"/>
                  <a:pt x="1772355" y="982133"/>
                </a:cubicBezTo>
                <a:cubicBezTo>
                  <a:pt x="1337733" y="1185333"/>
                  <a:pt x="668866" y="1202266"/>
                  <a:pt x="0" y="121920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B141647-63C3-4C2D-A014-13AEDF0E8340}"/>
                  </a:ext>
                </a:extLst>
              </p:cNvPr>
              <p:cNvSpPr txBox="1"/>
              <p:nvPr/>
            </p:nvSpPr>
            <p:spPr>
              <a:xfrm>
                <a:off x="1550876"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𝐴</m:t>
                          </m:r>
                        </m:sub>
                      </m:sSub>
                    </m:oMath>
                  </m:oMathPara>
                </a14:m>
                <a:endParaRPr kumimoji="1" lang="en-US" altLang="ja-JP" sz="2400" b="0" dirty="0">
                  <a:solidFill>
                    <a:schemeClr val="tx1"/>
                  </a:solidFill>
                </a:endParaRPr>
              </a:p>
            </p:txBody>
          </p:sp>
        </mc:Choice>
        <mc:Fallback xmlns="">
          <p:sp>
            <p:nvSpPr>
              <p:cNvPr id="80" name="テキスト ボックス 79">
                <a:extLst>
                  <a:ext uri="{FF2B5EF4-FFF2-40B4-BE49-F238E27FC236}">
                    <a16:creationId xmlns:a16="http://schemas.microsoft.com/office/drawing/2014/main" id="{EB141647-63C3-4C2D-A014-13AEDF0E8340}"/>
                  </a:ext>
                </a:extLst>
              </p:cNvPr>
              <p:cNvSpPr txBox="1">
                <a:spLocks noRot="1" noChangeAspect="1" noMove="1" noResize="1" noEditPoints="1" noAdjustHandles="1" noChangeArrowheads="1" noChangeShapeType="1" noTextEdit="1"/>
              </p:cNvSpPr>
              <p:nvPr/>
            </p:nvSpPr>
            <p:spPr>
              <a:xfrm>
                <a:off x="1550876" y="5888020"/>
                <a:ext cx="538989" cy="492443"/>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5A60AA3-1111-447F-A9DD-7DFECF6E89D4}"/>
                  </a:ext>
                </a:extLst>
              </p:cNvPr>
              <p:cNvSpPr txBox="1"/>
              <p:nvPr/>
            </p:nvSpPr>
            <p:spPr>
              <a:xfrm>
                <a:off x="4340431" y="5888020"/>
                <a:ext cx="53898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𝐺</m:t>
                          </m:r>
                        </m:e>
                        <m:sub>
                          <m:r>
                            <a:rPr kumimoji="1" lang="en-US" altLang="ja-JP" sz="3200" b="0" i="1" smtClean="0">
                              <a:solidFill>
                                <a:schemeClr val="tx1"/>
                              </a:solidFill>
                              <a:latin typeface="Cambria Math" panose="02040503050406030204" pitchFamily="18" charset="0"/>
                            </a:rPr>
                            <m:t>𝐵</m:t>
                          </m:r>
                        </m:sub>
                      </m:sSub>
                    </m:oMath>
                  </m:oMathPara>
                </a14:m>
                <a:endParaRPr kumimoji="1" lang="en-US" altLang="ja-JP" sz="2400" b="0" dirty="0">
                  <a:solidFill>
                    <a:schemeClr val="tx1"/>
                  </a:solidFill>
                </a:endParaRPr>
              </a:p>
            </p:txBody>
          </p:sp>
        </mc:Choice>
        <mc:Fallback xmlns="">
          <p:sp>
            <p:nvSpPr>
              <p:cNvPr id="81" name="テキスト ボックス 80">
                <a:extLst>
                  <a:ext uri="{FF2B5EF4-FFF2-40B4-BE49-F238E27FC236}">
                    <a16:creationId xmlns:a16="http://schemas.microsoft.com/office/drawing/2014/main" id="{75A60AA3-1111-447F-A9DD-7DFECF6E89D4}"/>
                  </a:ext>
                </a:extLst>
              </p:cNvPr>
              <p:cNvSpPr txBox="1">
                <a:spLocks noRot="1" noChangeAspect="1" noMove="1" noResize="1" noEditPoints="1" noAdjustHandles="1" noChangeArrowheads="1" noChangeShapeType="1" noTextEdit="1"/>
              </p:cNvSpPr>
              <p:nvPr/>
            </p:nvSpPr>
            <p:spPr>
              <a:xfrm>
                <a:off x="4340431" y="5888020"/>
                <a:ext cx="538989" cy="492443"/>
              </a:xfrm>
              <a:prstGeom prst="rect">
                <a:avLst/>
              </a:prstGeom>
              <a:blipFill>
                <a:blip r:embed="rId3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68442B16-75E6-4795-9F50-E03121919CF4}"/>
              </a:ext>
            </a:extLst>
          </p:cNvPr>
          <p:cNvSpPr/>
          <p:nvPr/>
        </p:nvSpPr>
        <p:spPr>
          <a:xfrm>
            <a:off x="5344869" y="5287526"/>
            <a:ext cx="3328766" cy="1069711"/>
          </a:xfrm>
          <a:prstGeom prst="roundRect">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29175D43-5D18-4D66-AB28-5DBCD189AD7D}"/>
                  </a:ext>
                </a:extLst>
              </p:cNvPr>
              <p:cNvSpPr/>
              <p:nvPr/>
            </p:nvSpPr>
            <p:spPr>
              <a:xfrm>
                <a:off x="5705386" y="5445339"/>
                <a:ext cx="2607731"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smtClean="0">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𝐴</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b>
                        <m:sSubPr>
                          <m:ctrlPr>
                            <a:rPr lang="en-US" altLang="ja-JP"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𝐵</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𝑦</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=1</m:t>
                      </m:r>
                    </m:oMath>
                  </m:oMathPara>
                </a14:m>
                <a:endParaRPr lang="ja-JP" altLang="en-US" dirty="0"/>
              </a:p>
            </p:txBody>
          </p:sp>
        </mc:Choice>
        <mc:Fallback xmlns="">
          <p:sp>
            <p:nvSpPr>
              <p:cNvPr id="17" name="正方形/長方形 16">
                <a:extLst>
                  <a:ext uri="{FF2B5EF4-FFF2-40B4-BE49-F238E27FC236}">
                    <a16:creationId xmlns:a16="http://schemas.microsoft.com/office/drawing/2014/main" id="{29175D43-5D18-4D66-AB28-5DBCD189AD7D}"/>
                  </a:ext>
                </a:extLst>
              </p:cNvPr>
              <p:cNvSpPr>
                <a:spLocks noRot="1" noChangeAspect="1" noMove="1" noResize="1" noEditPoints="1" noAdjustHandles="1" noChangeArrowheads="1" noChangeShapeType="1" noTextEdit="1"/>
              </p:cNvSpPr>
              <p:nvPr/>
            </p:nvSpPr>
            <p:spPr>
              <a:xfrm>
                <a:off x="5705386" y="5445339"/>
                <a:ext cx="2607731" cy="748923"/>
              </a:xfrm>
              <a:prstGeom prst="rect">
                <a:avLst/>
              </a:prstGeom>
              <a:blipFill>
                <a:blip r:embed="rId33"/>
                <a:stretch>
                  <a:fillRect b="-4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721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まとめと今後の課題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b="0" dirty="0"/>
                  <a:t>まとめ</a:t>
                </a:r>
                <a:endParaRPr lang="en-US" altLang="ja-JP" dirty="0"/>
              </a:p>
              <a:p>
                <a:pPr lvl="1"/>
                <a14:m>
                  <m:oMath xmlns:m="http://schemas.openxmlformats.org/officeDocument/2006/math">
                    <m:r>
                      <a:rPr kumimoji="1" lang="en-US" altLang="ja-JP" b="0" i="1" smtClean="0">
                        <a:latin typeface="Cambria Math" panose="02040503050406030204" pitchFamily="18" charset="0"/>
                      </a:rPr>
                      <m:t>𝐶𝑂𝑁𝐺𝐸𝑆𝑇</m:t>
                    </m:r>
                  </m:oMath>
                </a14:m>
                <a:r>
                  <a:rPr kumimoji="1" lang="ja-JP" altLang="en-US" b="0" dirty="0"/>
                  <a:t>モデルにおける</a:t>
                </a:r>
                <a14:m>
                  <m:oMath xmlns:m="http://schemas.openxmlformats.org/officeDocument/2006/math">
                    <m:r>
                      <a:rPr kumimoji="1" lang="en-US" altLang="ja-JP" b="0" i="1" smtClean="0">
                        <a:latin typeface="Cambria Math" panose="02040503050406030204" pitchFamily="18" charset="0"/>
                      </a:rPr>
                      <m:t>𝑘</m:t>
                    </m:r>
                  </m:oMath>
                </a14:m>
                <a:r>
                  <a:rPr kumimoji="1" lang="en-US" altLang="ja-JP" dirty="0"/>
                  <a:t>-</a:t>
                </a:r>
                <a:r>
                  <a:rPr kumimoji="1" lang="ja-JP" altLang="en-US" dirty="0"/>
                  <a:t>極大独立点集合検証問題の</a:t>
                </a:r>
                <a:br>
                  <a:rPr kumimoji="1" lang="en-US" altLang="ja-JP" dirty="0"/>
                </a:br>
                <a:r>
                  <a:rPr kumimoji="1" lang="ja-JP" altLang="en-US" dirty="0"/>
                  <a:t>計算複雑性を示した</a:t>
                </a:r>
                <a:endParaRPr lang="en-US" altLang="ja-JP" dirty="0"/>
              </a:p>
              <a:p>
                <a:endParaRPr kumimoji="1" lang="en-US" altLang="ja-JP" dirty="0"/>
              </a:p>
              <a:p>
                <a:r>
                  <a:rPr kumimoji="1" lang="ja-JP" altLang="en-US" dirty="0"/>
                  <a:t>今後の課題</a:t>
                </a:r>
                <a:endParaRPr kumimoji="1" lang="en-US" altLang="ja-JP" dirty="0"/>
              </a:p>
              <a:p>
                <a:pPr lvl="1"/>
                <a:r>
                  <a:rPr kumimoji="1" lang="ja-JP" altLang="en-US" b="0" dirty="0"/>
                  <a:t>現在</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=4,…,8</m:t>
                    </m:r>
                  </m:oMath>
                </a14:m>
                <a:r>
                  <a:rPr kumimoji="1" lang="ja-JP" altLang="en-US" dirty="0"/>
                  <a:t>に関しては</a:t>
                </a:r>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=3</m:t>
                    </m:r>
                  </m:oMath>
                </a14:m>
                <a:r>
                  <a:rPr kumimoji="1" lang="ja-JP" altLang="en-US" dirty="0"/>
                  <a:t>と同じ下界しか得られていないが</a:t>
                </a:r>
                <a:br>
                  <a:rPr kumimoji="1" lang="en-US" altLang="ja-JP" dirty="0"/>
                </a:br>
                <a:r>
                  <a:rPr kumimoji="1" lang="ja-JP" altLang="en-US" dirty="0"/>
                  <a:t>これをよりタイトにできるか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各ノードは同期ラウンドに従ってアルゴリズムを実行し</a:t>
                </a:r>
                <a:br>
                  <a:rPr lang="en-US" altLang="ja-JP" dirty="0"/>
                </a:br>
                <a:r>
                  <a:rPr lang="ja-JP" altLang="en-US" dirty="0"/>
                  <a:t>入力グラフ上の問題を解決する</a:t>
                </a:r>
                <a:endParaRPr lang="en-US" altLang="ja-JP" dirty="0"/>
              </a:p>
              <a:p>
                <a:pPr lvl="2"/>
                <a:r>
                  <a:rPr lang="ja-JP" altLang="en-US" dirty="0"/>
                  <a:t>全ノードは一斉にラウンド</a:t>
                </a:r>
                <a:r>
                  <a:rPr lang="en-US" altLang="ja-JP" dirty="0"/>
                  <a:t>0</a:t>
                </a:r>
                <a:r>
                  <a:rPr lang="ja-JP" altLang="en-US" dirty="0"/>
                  <a:t>を開始する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oMath>
                </a14:m>
                <a:r>
                  <a:rPr lang="ja-JP" altLang="en-US" dirty="0"/>
                  <a:t>ビットのメッセージを隣接ノードに送信</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en-US" altLang="ja-JP" dirty="0"/>
                  <a:t>:</a:t>
                </a:r>
                <a:r>
                  <a:rPr lang="ja-JP" altLang="en-US" dirty="0"/>
                  <a:t>頂点数</a:t>
                </a:r>
                <a:r>
                  <a:rPr lang="en-US" altLang="ja-JP" dirty="0"/>
                  <a:t>)</a:t>
                </a:r>
              </a:p>
              <a:p>
                <a:pPr lvl="2"/>
                <a:r>
                  <a:rPr lang="ja-JP" altLang="en-US" dirty="0"/>
                  <a:t>隣接ノードからメッセージを受信</a:t>
                </a:r>
                <a:endParaRPr lang="en-US" altLang="ja-JP" dirty="0"/>
              </a:p>
              <a:p>
                <a:pPr lvl="2"/>
                <a:r>
                  <a:rPr lang="ja-JP" altLang="en-US" dirty="0"/>
                  <a:t>内部計算</a:t>
                </a:r>
                <a:endParaRPr lang="en-US" altLang="ja-JP" dirty="0"/>
              </a:p>
              <a:p>
                <a:pPr marL="514350" lvl="2" indent="0">
                  <a:buNone/>
                </a:pPr>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最大独立点集合問題とは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入力グラフ中の独立点集合のうち</a:t>
                </a:r>
                <a:br>
                  <a:rPr lang="en-US" altLang="ja-JP" dirty="0"/>
                </a:br>
                <a:r>
                  <a:rPr lang="ja-JP" altLang="en-US" dirty="0"/>
                  <a:t>最も頂点数が多い独立点集合を見つける問題</a:t>
                </a:r>
                <a:endParaRPr lang="en-US" altLang="ja-JP" dirty="0"/>
              </a:p>
              <a:p>
                <a:r>
                  <a:rPr lang="ja-JP" altLang="en-US" dirty="0"/>
                  <a:t>独立点集合</a:t>
                </a:r>
                <a:r>
                  <a:rPr lang="en-US" altLang="ja-JP" dirty="0"/>
                  <a:t>:</a:t>
                </a:r>
                <a:r>
                  <a:rPr lang="ja-JP" altLang="en-US" dirty="0"/>
                  <a:t>各頂点が隣接していない頂点部分集合</a:t>
                </a:r>
                <a:endParaRPr lang="en-US" altLang="ja-JP" dirty="0"/>
              </a:p>
              <a:p>
                <a:endParaRPr lang="en-US" altLang="ja-JP" dirty="0"/>
              </a:p>
              <a:p>
                <a:endParaRPr lang="en-US" altLang="ja-JP" dirty="0"/>
              </a:p>
              <a:p>
                <a:endParaRPr lang="en-US" altLang="ja-JP" dirty="0"/>
              </a:p>
              <a:p>
                <a:endParaRPr lang="en-US" altLang="ja-JP" dirty="0"/>
              </a:p>
              <a:p>
                <a:r>
                  <a:rPr lang="ja-JP" altLang="en-US" dirty="0"/>
                  <a:t>最大独立点集合問題は</a:t>
                </a:r>
                <a:r>
                  <a:rPr lang="en-US" altLang="ja-JP" dirty="0"/>
                  <a:t>(</a:t>
                </a:r>
                <a:r>
                  <a:rPr lang="ja-JP" altLang="en-US" dirty="0"/>
                  <a:t>近似を許したとしても</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i="1">
                        <a:latin typeface="Cambria Math" panose="02040503050406030204" pitchFamily="18" charset="0"/>
                      </a:rPr>
                      <m:t>𝑛</m:t>
                    </m:r>
                  </m:oMath>
                </a14:m>
                <a:r>
                  <a:rPr lang="ja-JP" altLang="en-US" dirty="0"/>
                  <a:t>に対して</a:t>
                </a:r>
                <a14:m>
                  <m:oMath xmlns:m="http://schemas.openxmlformats.org/officeDocument/2006/math">
                    <m:r>
                      <a:rPr lang="en-US" altLang="ja-JP" i="1">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br>
                  <a:rPr lang="en-US" altLang="ja-JP" dirty="0"/>
                </a:b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b="-812"/>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0E9D7045-EA4E-4208-987D-94D41B2794E7}"/>
              </a:ext>
            </a:extLst>
          </p:cNvPr>
          <p:cNvCxnSpPr/>
          <p:nvPr/>
        </p:nvCxnSpPr>
        <p:spPr>
          <a:xfrm>
            <a:off x="1437076"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171233-695C-4E4E-956C-F2574FDBB22C}"/>
              </a:ext>
            </a:extLst>
          </p:cNvPr>
          <p:cNvCxnSpPr/>
          <p:nvPr/>
        </p:nvCxnSpPr>
        <p:spPr>
          <a:xfrm flipV="1">
            <a:off x="1793487"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6B4A55B-D525-437D-9843-9F237D3B0A6F}"/>
              </a:ext>
            </a:extLst>
          </p:cNvPr>
          <p:cNvCxnSpPr/>
          <p:nvPr/>
        </p:nvCxnSpPr>
        <p:spPr>
          <a:xfrm>
            <a:off x="1793487"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174929D-C6BC-44FC-B2E7-076A5828D0AA}"/>
              </a:ext>
            </a:extLst>
          </p:cNvPr>
          <p:cNvCxnSpPr/>
          <p:nvPr/>
        </p:nvCxnSpPr>
        <p:spPr>
          <a:xfrm flipH="1">
            <a:off x="143707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6894440-B081-4EA6-9DB5-E81D57460A95}"/>
              </a:ext>
            </a:extLst>
          </p:cNvPr>
          <p:cNvCxnSpPr/>
          <p:nvPr/>
        </p:nvCxnSpPr>
        <p:spPr>
          <a:xfrm>
            <a:off x="1802850"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2777465-71FB-4F42-9BE6-7937537D35B6}"/>
              </a:ext>
            </a:extLst>
          </p:cNvPr>
          <p:cNvCxnSpPr/>
          <p:nvPr/>
        </p:nvCxnSpPr>
        <p:spPr>
          <a:xfrm flipH="1">
            <a:off x="1077036"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7EBC655-25A8-433B-83AC-D32C29E49EDC}"/>
              </a:ext>
            </a:extLst>
          </p:cNvPr>
          <p:cNvCxnSpPr/>
          <p:nvPr/>
        </p:nvCxnSpPr>
        <p:spPr>
          <a:xfrm flipV="1">
            <a:off x="1077036"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0A4FE85-F13C-460F-9CF9-C103321F4A63}"/>
              </a:ext>
            </a:extLst>
          </p:cNvPr>
          <p:cNvCxnSpPr/>
          <p:nvPr/>
        </p:nvCxnSpPr>
        <p:spPr>
          <a:xfrm>
            <a:off x="1077036"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B4135E9-B4EC-483F-9F56-9AC75BF50FC4}"/>
              </a:ext>
            </a:extLst>
          </p:cNvPr>
          <p:cNvCxnSpPr/>
          <p:nvPr/>
        </p:nvCxnSpPr>
        <p:spPr>
          <a:xfrm>
            <a:off x="2162890"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D3DBDC2-AD6D-4B99-902C-3ECE06608239}"/>
              </a:ext>
            </a:extLst>
          </p:cNvPr>
          <p:cNvCxnSpPr/>
          <p:nvPr/>
        </p:nvCxnSpPr>
        <p:spPr>
          <a:xfrm flipH="1">
            <a:off x="2145216"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楕円 68">
            <a:extLst>
              <a:ext uri="{FF2B5EF4-FFF2-40B4-BE49-F238E27FC236}">
                <a16:creationId xmlns:a16="http://schemas.microsoft.com/office/drawing/2014/main" id="{8C7EF942-135E-4ADC-994E-11F6C32257B6}"/>
              </a:ext>
            </a:extLst>
          </p:cNvPr>
          <p:cNvSpPr/>
          <p:nvPr/>
        </p:nvSpPr>
        <p:spPr>
          <a:xfrm>
            <a:off x="1257056"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0" name="楕円 69">
            <a:extLst>
              <a:ext uri="{FF2B5EF4-FFF2-40B4-BE49-F238E27FC236}">
                <a16:creationId xmlns:a16="http://schemas.microsoft.com/office/drawing/2014/main" id="{0EDE401A-2CA3-409C-BF3D-C21141002697}"/>
              </a:ext>
            </a:extLst>
          </p:cNvPr>
          <p:cNvSpPr/>
          <p:nvPr/>
        </p:nvSpPr>
        <p:spPr>
          <a:xfrm>
            <a:off x="1973507"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1" name="楕円 70">
            <a:extLst>
              <a:ext uri="{FF2B5EF4-FFF2-40B4-BE49-F238E27FC236}">
                <a16:creationId xmlns:a16="http://schemas.microsoft.com/office/drawing/2014/main" id="{E2E1F603-BF61-4FC0-88CB-CDD83C39994B}"/>
              </a:ext>
            </a:extLst>
          </p:cNvPr>
          <p:cNvSpPr/>
          <p:nvPr/>
        </p:nvSpPr>
        <p:spPr>
          <a:xfrm>
            <a:off x="2339281"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2" name="楕円 71">
            <a:extLst>
              <a:ext uri="{FF2B5EF4-FFF2-40B4-BE49-F238E27FC236}">
                <a16:creationId xmlns:a16="http://schemas.microsoft.com/office/drawing/2014/main" id="{A881DC45-4A4E-4B0F-B1EC-A242FEBE532C}"/>
              </a:ext>
            </a:extLst>
          </p:cNvPr>
          <p:cNvSpPr/>
          <p:nvPr/>
        </p:nvSpPr>
        <p:spPr>
          <a:xfrm>
            <a:off x="1973507"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3" name="楕円 72">
            <a:extLst>
              <a:ext uri="{FF2B5EF4-FFF2-40B4-BE49-F238E27FC236}">
                <a16:creationId xmlns:a16="http://schemas.microsoft.com/office/drawing/2014/main" id="{34937386-38DC-4FB6-A8AA-B356E42646B5}"/>
              </a:ext>
            </a:extLst>
          </p:cNvPr>
          <p:cNvSpPr/>
          <p:nvPr/>
        </p:nvSpPr>
        <p:spPr>
          <a:xfrm>
            <a:off x="897016"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4" name="楕円 73">
            <a:extLst>
              <a:ext uri="{FF2B5EF4-FFF2-40B4-BE49-F238E27FC236}">
                <a16:creationId xmlns:a16="http://schemas.microsoft.com/office/drawing/2014/main" id="{4532328D-04FE-4900-95AD-03016DC51845}"/>
              </a:ext>
            </a:extLst>
          </p:cNvPr>
          <p:cNvSpPr/>
          <p:nvPr/>
        </p:nvSpPr>
        <p:spPr>
          <a:xfrm>
            <a:off x="1257056"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5" name="楕円 74">
            <a:extLst>
              <a:ext uri="{FF2B5EF4-FFF2-40B4-BE49-F238E27FC236}">
                <a16:creationId xmlns:a16="http://schemas.microsoft.com/office/drawing/2014/main" id="{4AA15EBC-88CE-4178-A5D1-A0BC5F8D43BC}"/>
              </a:ext>
            </a:extLst>
          </p:cNvPr>
          <p:cNvSpPr/>
          <p:nvPr/>
        </p:nvSpPr>
        <p:spPr>
          <a:xfrm>
            <a:off x="1613467"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76" name="直線コネクタ 75">
            <a:extLst>
              <a:ext uri="{FF2B5EF4-FFF2-40B4-BE49-F238E27FC236}">
                <a16:creationId xmlns:a16="http://schemas.microsoft.com/office/drawing/2014/main" id="{5DD3F754-2E11-46F2-B35E-2D9E3E4A7E51}"/>
              </a:ext>
            </a:extLst>
          </p:cNvPr>
          <p:cNvCxnSpPr/>
          <p:nvPr/>
        </p:nvCxnSpPr>
        <p:spPr>
          <a:xfrm>
            <a:off x="4933312" y="29495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5A01C42-D857-45BC-A232-E4F70556AF8C}"/>
              </a:ext>
            </a:extLst>
          </p:cNvPr>
          <p:cNvCxnSpPr/>
          <p:nvPr/>
        </p:nvCxnSpPr>
        <p:spPr>
          <a:xfrm flipV="1">
            <a:off x="5289723" y="29076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1A4B635-5FD8-4420-87A5-74058A8D105D}"/>
              </a:ext>
            </a:extLst>
          </p:cNvPr>
          <p:cNvCxnSpPr/>
          <p:nvPr/>
        </p:nvCxnSpPr>
        <p:spPr>
          <a:xfrm>
            <a:off x="5289723"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34088C4-647D-4BAA-AD5C-F85ABED8B4C7}"/>
              </a:ext>
            </a:extLst>
          </p:cNvPr>
          <p:cNvCxnSpPr/>
          <p:nvPr/>
        </p:nvCxnSpPr>
        <p:spPr>
          <a:xfrm flipH="1">
            <a:off x="493331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93A6666-0F66-4809-AB21-979F07309700}"/>
              </a:ext>
            </a:extLst>
          </p:cNvPr>
          <p:cNvCxnSpPr/>
          <p:nvPr/>
        </p:nvCxnSpPr>
        <p:spPr>
          <a:xfrm>
            <a:off x="5299086" y="36276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3971ED-2217-46AB-933D-80D57967F6D5}"/>
              </a:ext>
            </a:extLst>
          </p:cNvPr>
          <p:cNvCxnSpPr/>
          <p:nvPr/>
        </p:nvCxnSpPr>
        <p:spPr>
          <a:xfrm flipH="1">
            <a:off x="4573272" y="36276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C54F604-D33F-41A8-9874-7825C95919BD}"/>
              </a:ext>
            </a:extLst>
          </p:cNvPr>
          <p:cNvCxnSpPr/>
          <p:nvPr/>
        </p:nvCxnSpPr>
        <p:spPr>
          <a:xfrm flipV="1">
            <a:off x="4573272" y="29495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6EB6CC1-74AF-4A99-9057-C53E69E3A5E1}"/>
              </a:ext>
            </a:extLst>
          </p:cNvPr>
          <p:cNvCxnSpPr/>
          <p:nvPr/>
        </p:nvCxnSpPr>
        <p:spPr>
          <a:xfrm>
            <a:off x="4573272" y="36276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883DE00-0761-48CD-AA99-7E4BAFCCC46E}"/>
              </a:ext>
            </a:extLst>
          </p:cNvPr>
          <p:cNvCxnSpPr/>
          <p:nvPr/>
        </p:nvCxnSpPr>
        <p:spPr>
          <a:xfrm>
            <a:off x="5659126" y="29456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67DBDA0-DF28-48CD-BCA6-C2B918A9B2BE}"/>
              </a:ext>
            </a:extLst>
          </p:cNvPr>
          <p:cNvCxnSpPr/>
          <p:nvPr/>
        </p:nvCxnSpPr>
        <p:spPr>
          <a:xfrm flipH="1">
            <a:off x="5641452" y="36276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BA64D899-A0DE-4E87-833B-A88CF57CA94A}"/>
              </a:ext>
            </a:extLst>
          </p:cNvPr>
          <p:cNvSpPr/>
          <p:nvPr/>
        </p:nvSpPr>
        <p:spPr>
          <a:xfrm>
            <a:off x="4753292" y="27742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7" name="楕円 86">
            <a:extLst>
              <a:ext uri="{FF2B5EF4-FFF2-40B4-BE49-F238E27FC236}">
                <a16:creationId xmlns:a16="http://schemas.microsoft.com/office/drawing/2014/main" id="{0FB52E51-23F5-4FB6-8686-3AF0EB993449}"/>
              </a:ext>
            </a:extLst>
          </p:cNvPr>
          <p:cNvSpPr/>
          <p:nvPr/>
        </p:nvSpPr>
        <p:spPr>
          <a:xfrm>
            <a:off x="5469743" y="27742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88" name="楕円 87">
            <a:extLst>
              <a:ext uri="{FF2B5EF4-FFF2-40B4-BE49-F238E27FC236}">
                <a16:creationId xmlns:a16="http://schemas.microsoft.com/office/drawing/2014/main" id="{AD29DC50-DDBD-49E7-B39E-FE1EBCCF085F}"/>
              </a:ext>
            </a:extLst>
          </p:cNvPr>
          <p:cNvSpPr/>
          <p:nvPr/>
        </p:nvSpPr>
        <p:spPr>
          <a:xfrm>
            <a:off x="5835517" y="34523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9" name="楕円 88">
            <a:extLst>
              <a:ext uri="{FF2B5EF4-FFF2-40B4-BE49-F238E27FC236}">
                <a16:creationId xmlns:a16="http://schemas.microsoft.com/office/drawing/2014/main" id="{28A6609B-5B57-4DCB-91E2-D9AF71B7E380}"/>
              </a:ext>
            </a:extLst>
          </p:cNvPr>
          <p:cNvSpPr/>
          <p:nvPr/>
        </p:nvSpPr>
        <p:spPr>
          <a:xfrm>
            <a:off x="5469743" y="40466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0" name="楕円 89">
            <a:extLst>
              <a:ext uri="{FF2B5EF4-FFF2-40B4-BE49-F238E27FC236}">
                <a16:creationId xmlns:a16="http://schemas.microsoft.com/office/drawing/2014/main" id="{4591E79A-6F95-410A-B149-90A8A9AAF661}"/>
              </a:ext>
            </a:extLst>
          </p:cNvPr>
          <p:cNvSpPr/>
          <p:nvPr/>
        </p:nvSpPr>
        <p:spPr>
          <a:xfrm>
            <a:off x="4393252"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1" name="楕円 90">
            <a:extLst>
              <a:ext uri="{FF2B5EF4-FFF2-40B4-BE49-F238E27FC236}">
                <a16:creationId xmlns:a16="http://schemas.microsoft.com/office/drawing/2014/main" id="{23F0E497-D213-4B07-86F6-876BFB35AA83}"/>
              </a:ext>
            </a:extLst>
          </p:cNvPr>
          <p:cNvSpPr/>
          <p:nvPr/>
        </p:nvSpPr>
        <p:spPr>
          <a:xfrm>
            <a:off x="4753292" y="40466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2" name="楕円 91">
            <a:extLst>
              <a:ext uri="{FF2B5EF4-FFF2-40B4-BE49-F238E27FC236}">
                <a16:creationId xmlns:a16="http://schemas.microsoft.com/office/drawing/2014/main" id="{EAC40F92-71CE-41FA-9B45-72DC8FDB0A2F}"/>
              </a:ext>
            </a:extLst>
          </p:cNvPr>
          <p:cNvSpPr/>
          <p:nvPr/>
        </p:nvSpPr>
        <p:spPr>
          <a:xfrm>
            <a:off x="5109703" y="34523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93" name="直線コネクタ 92">
            <a:extLst>
              <a:ext uri="{FF2B5EF4-FFF2-40B4-BE49-F238E27FC236}">
                <a16:creationId xmlns:a16="http://schemas.microsoft.com/office/drawing/2014/main" id="{2F0E3680-87E8-4156-AFAA-75B265BBC11F}"/>
              </a:ext>
            </a:extLst>
          </p:cNvPr>
          <p:cNvCxnSpPr/>
          <p:nvPr/>
        </p:nvCxnSpPr>
        <p:spPr>
          <a:xfrm>
            <a:off x="7047223" y="29495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AF43391-D544-457C-8185-5D4A0B309942}"/>
              </a:ext>
            </a:extLst>
          </p:cNvPr>
          <p:cNvCxnSpPr/>
          <p:nvPr/>
        </p:nvCxnSpPr>
        <p:spPr>
          <a:xfrm flipV="1">
            <a:off x="7403634" y="29076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211B5B2-FE4B-429F-8FDA-53354B44EC71}"/>
              </a:ext>
            </a:extLst>
          </p:cNvPr>
          <p:cNvCxnSpPr/>
          <p:nvPr/>
        </p:nvCxnSpPr>
        <p:spPr>
          <a:xfrm>
            <a:off x="7403634"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F70A72E7-685B-48B7-9800-87A08E2675A1}"/>
              </a:ext>
            </a:extLst>
          </p:cNvPr>
          <p:cNvCxnSpPr/>
          <p:nvPr/>
        </p:nvCxnSpPr>
        <p:spPr>
          <a:xfrm flipH="1">
            <a:off x="704722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82979983-974C-4305-99BA-72CDFEE95690}"/>
              </a:ext>
            </a:extLst>
          </p:cNvPr>
          <p:cNvCxnSpPr/>
          <p:nvPr/>
        </p:nvCxnSpPr>
        <p:spPr>
          <a:xfrm>
            <a:off x="7412997" y="36276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1AE30D-51CB-4F9C-9524-454044E0AAB8}"/>
              </a:ext>
            </a:extLst>
          </p:cNvPr>
          <p:cNvCxnSpPr/>
          <p:nvPr/>
        </p:nvCxnSpPr>
        <p:spPr>
          <a:xfrm flipH="1">
            <a:off x="6687183" y="36276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89F16AA-8841-41AA-A172-11322D193916}"/>
              </a:ext>
            </a:extLst>
          </p:cNvPr>
          <p:cNvCxnSpPr/>
          <p:nvPr/>
        </p:nvCxnSpPr>
        <p:spPr>
          <a:xfrm flipV="1">
            <a:off x="6687183" y="29495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9687F8E-3EE1-4675-B262-196B038E4D4A}"/>
              </a:ext>
            </a:extLst>
          </p:cNvPr>
          <p:cNvCxnSpPr/>
          <p:nvPr/>
        </p:nvCxnSpPr>
        <p:spPr>
          <a:xfrm>
            <a:off x="6687183" y="36276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8C588963-C2AD-4F7F-B67F-D51DBEC5C10A}"/>
              </a:ext>
            </a:extLst>
          </p:cNvPr>
          <p:cNvCxnSpPr/>
          <p:nvPr/>
        </p:nvCxnSpPr>
        <p:spPr>
          <a:xfrm>
            <a:off x="7773037" y="29456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76CFA55-8A11-40F5-ABA6-9542A2680A08}"/>
              </a:ext>
            </a:extLst>
          </p:cNvPr>
          <p:cNvCxnSpPr/>
          <p:nvPr/>
        </p:nvCxnSpPr>
        <p:spPr>
          <a:xfrm flipH="1">
            <a:off x="7755363" y="36276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B0FF1861-B2AE-4549-9024-6CC967CE01D9}"/>
              </a:ext>
            </a:extLst>
          </p:cNvPr>
          <p:cNvSpPr/>
          <p:nvPr/>
        </p:nvSpPr>
        <p:spPr>
          <a:xfrm>
            <a:off x="6867203"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4" name="楕円 103">
            <a:extLst>
              <a:ext uri="{FF2B5EF4-FFF2-40B4-BE49-F238E27FC236}">
                <a16:creationId xmlns:a16="http://schemas.microsoft.com/office/drawing/2014/main" id="{65AD2E84-EC48-4477-AEB6-FDD9421D561C}"/>
              </a:ext>
            </a:extLst>
          </p:cNvPr>
          <p:cNvSpPr/>
          <p:nvPr/>
        </p:nvSpPr>
        <p:spPr>
          <a:xfrm>
            <a:off x="7583654" y="27742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5" name="楕円 104">
            <a:extLst>
              <a:ext uri="{FF2B5EF4-FFF2-40B4-BE49-F238E27FC236}">
                <a16:creationId xmlns:a16="http://schemas.microsoft.com/office/drawing/2014/main" id="{43DBEB95-6E23-472E-B786-F947E9E11794}"/>
              </a:ext>
            </a:extLst>
          </p:cNvPr>
          <p:cNvSpPr/>
          <p:nvPr/>
        </p:nvSpPr>
        <p:spPr>
          <a:xfrm>
            <a:off x="7949428" y="34523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6" name="楕円 105">
            <a:extLst>
              <a:ext uri="{FF2B5EF4-FFF2-40B4-BE49-F238E27FC236}">
                <a16:creationId xmlns:a16="http://schemas.microsoft.com/office/drawing/2014/main" id="{2E978A0E-A9EE-47C4-83C1-50DF0D17EBB9}"/>
              </a:ext>
            </a:extLst>
          </p:cNvPr>
          <p:cNvSpPr/>
          <p:nvPr/>
        </p:nvSpPr>
        <p:spPr>
          <a:xfrm>
            <a:off x="7583654"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7" name="楕円 106">
            <a:extLst>
              <a:ext uri="{FF2B5EF4-FFF2-40B4-BE49-F238E27FC236}">
                <a16:creationId xmlns:a16="http://schemas.microsoft.com/office/drawing/2014/main" id="{B46D7CCB-46A7-470E-9901-453615C4AD48}"/>
              </a:ext>
            </a:extLst>
          </p:cNvPr>
          <p:cNvSpPr/>
          <p:nvPr/>
        </p:nvSpPr>
        <p:spPr>
          <a:xfrm>
            <a:off x="6507163"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8" name="楕円 107">
            <a:extLst>
              <a:ext uri="{FF2B5EF4-FFF2-40B4-BE49-F238E27FC236}">
                <a16:creationId xmlns:a16="http://schemas.microsoft.com/office/drawing/2014/main" id="{0396EEC3-846B-49E0-A674-EEDACEBC6195}"/>
              </a:ext>
            </a:extLst>
          </p:cNvPr>
          <p:cNvSpPr/>
          <p:nvPr/>
        </p:nvSpPr>
        <p:spPr>
          <a:xfrm>
            <a:off x="6867203" y="40466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9" name="楕円 108">
            <a:extLst>
              <a:ext uri="{FF2B5EF4-FFF2-40B4-BE49-F238E27FC236}">
                <a16:creationId xmlns:a16="http://schemas.microsoft.com/office/drawing/2014/main" id="{104D4695-AE15-4A4C-B051-A663BAFCADAC}"/>
              </a:ext>
            </a:extLst>
          </p:cNvPr>
          <p:cNvSpPr/>
          <p:nvPr/>
        </p:nvSpPr>
        <p:spPr>
          <a:xfrm>
            <a:off x="7223614" y="34523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0" name="矢印: 右 109">
            <a:extLst>
              <a:ext uri="{FF2B5EF4-FFF2-40B4-BE49-F238E27FC236}">
                <a16:creationId xmlns:a16="http://schemas.microsoft.com/office/drawing/2014/main" id="{07D080D0-CB0C-4011-B25A-432650933F3F}"/>
              </a:ext>
            </a:extLst>
          </p:cNvPr>
          <p:cNvSpPr/>
          <p:nvPr/>
        </p:nvSpPr>
        <p:spPr>
          <a:xfrm>
            <a:off x="3077491" y="33177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B1FFE884-05AA-4EA5-814D-3CADEFB2C5D9}"/>
              </a:ext>
            </a:extLst>
          </p:cNvPr>
          <p:cNvSpPr txBox="1"/>
          <p:nvPr/>
        </p:nvSpPr>
        <p:spPr>
          <a:xfrm>
            <a:off x="1132730" y="4712730"/>
            <a:ext cx="1310626" cy="338554"/>
          </a:xfrm>
          <a:prstGeom prst="rect">
            <a:avLst/>
          </a:prstGeom>
          <a:noFill/>
        </p:spPr>
        <p:txBody>
          <a:bodyPr wrap="square" rtlCol="0">
            <a:spAutoFit/>
          </a:bodyPr>
          <a:lstStyle/>
          <a:p>
            <a:r>
              <a:rPr lang="ja-JP" altLang="en-US" sz="1600" dirty="0"/>
              <a:t>入力</a:t>
            </a:r>
            <a:r>
              <a:rPr kumimoji="1" lang="ja-JP" altLang="en-US" sz="1600" dirty="0"/>
              <a:t>グラフ</a:t>
            </a:r>
          </a:p>
        </p:txBody>
      </p:sp>
      <p:sp>
        <p:nvSpPr>
          <p:cNvPr id="112" name="テキスト ボックス 111">
            <a:extLst>
              <a:ext uri="{FF2B5EF4-FFF2-40B4-BE49-F238E27FC236}">
                <a16:creationId xmlns:a16="http://schemas.microsoft.com/office/drawing/2014/main" id="{88CC839B-52E1-4BAE-A490-10959B981236}"/>
              </a:ext>
            </a:extLst>
          </p:cNvPr>
          <p:cNvSpPr txBox="1"/>
          <p:nvPr/>
        </p:nvSpPr>
        <p:spPr>
          <a:xfrm>
            <a:off x="4708670" y="4686983"/>
            <a:ext cx="1310626" cy="338554"/>
          </a:xfrm>
          <a:prstGeom prst="rect">
            <a:avLst/>
          </a:prstGeom>
          <a:noFill/>
        </p:spPr>
        <p:txBody>
          <a:bodyPr wrap="square" rtlCol="0">
            <a:spAutoFit/>
          </a:bodyPr>
          <a:lstStyle/>
          <a:p>
            <a:r>
              <a:rPr lang="ja-JP" altLang="en-US" sz="1600" dirty="0"/>
              <a:t>独立点集合</a:t>
            </a:r>
            <a:endParaRPr kumimoji="1" lang="ja-JP" altLang="en-US" sz="1600" dirty="0"/>
          </a:p>
        </p:txBody>
      </p:sp>
      <p:sp>
        <p:nvSpPr>
          <p:cNvPr id="113" name="テキスト ボックス 112">
            <a:extLst>
              <a:ext uri="{FF2B5EF4-FFF2-40B4-BE49-F238E27FC236}">
                <a16:creationId xmlns:a16="http://schemas.microsoft.com/office/drawing/2014/main" id="{BB8D3012-ED37-426F-8A9A-625EF8D42430}"/>
              </a:ext>
            </a:extLst>
          </p:cNvPr>
          <p:cNvSpPr txBox="1"/>
          <p:nvPr/>
        </p:nvSpPr>
        <p:spPr>
          <a:xfrm>
            <a:off x="6483680" y="4676923"/>
            <a:ext cx="1870096"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独立点集合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r>
                  <a:rPr lang="ja-JP" altLang="en-US" dirty="0"/>
                  <a:t>最大独立点集合問題に対する</a:t>
                </a:r>
                <a14:m>
                  <m:oMath xmlns:m="http://schemas.openxmlformats.org/officeDocument/2006/math">
                    <m:r>
                      <a:rPr lang="en-US" altLang="ja-JP" b="1" i="1" smtClean="0">
                        <a:latin typeface="Cambria Math" panose="02040503050406030204" pitchFamily="18" charset="0"/>
                      </a:rPr>
                      <m:t>𝑪𝑶𝑵𝑮𝑬𝑺𝑻</m:t>
                    </m:r>
                  </m:oMath>
                </a14:m>
                <a:r>
                  <a:rPr lang="ja-JP" altLang="en-US" dirty="0"/>
                  <a:t>アルゴリズム</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1318"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179513" y="1124744"/>
                <a:ext cx="8784976" cy="4268891"/>
              </a:xfrm>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モデル上で検討</a:t>
                </a:r>
                <a:endParaRPr lang="en-US" altLang="ja-JP" dirty="0"/>
              </a:p>
              <a:p>
                <a:pPr lvl="1"/>
                <a:r>
                  <a:rPr lang="ja-JP" altLang="en-US" i="1" dirty="0">
                    <a:latin typeface="Cambria Math" panose="02040503050406030204" pitchFamily="18" charset="0"/>
                  </a:rPr>
                  <a:t>ラウンド複雑性に関する議論</a:t>
                </a:r>
                <a:endParaRPr lang="en-US" altLang="ja-JP" i="1" dirty="0">
                  <a:latin typeface="Cambria Math" panose="02040503050406030204" pitchFamily="18" charset="0"/>
                </a:endParaRPr>
              </a:p>
              <a:p>
                <a:r>
                  <a:rPr lang="ja-JP" altLang="en-US" dirty="0"/>
                  <a:t>既知の結果</a:t>
                </a:r>
                <a:endParaRPr lang="en-US" altLang="ja-JP" dirty="0"/>
              </a:p>
              <a:p>
                <a:pPr lvl="1"/>
                <a:r>
                  <a:rPr lang="ja-JP" altLang="en-US" dirty="0"/>
                  <a:t>最大重み付き独立点集合の</a:t>
                </a:r>
                <a14:m>
                  <m:oMath xmlns:m="http://schemas.openxmlformats.org/officeDocument/2006/math">
                    <m:r>
                      <a:rPr lang="en-US" altLang="ja-JP" i="1">
                        <a:latin typeface="Cambria Math" panose="02040503050406030204" pitchFamily="18" charset="0"/>
                      </a:rPr>
                      <m:t>(1+</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m:rPr>
                        <m:nor/>
                      </m:rPr>
                      <a:rPr lang="en-US" altLang="ja-JP" b="0" i="0" smtClean="0">
                        <a:latin typeface="Cambria Math" panose="02040503050406030204" pitchFamily="18" charset="0"/>
                        <a:ea typeface="Cambria Math" panose="02040503050406030204" pitchFamily="18" charset="0"/>
                      </a:rPr>
                      <m:t>poly</m:t>
                    </m:r>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e>
                    </m:func>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[1]</a:t>
                </a:r>
              </a:p>
              <a:p>
                <a:pPr lvl="1"/>
                <a:r>
                  <a:rPr lang="ja-JP" altLang="en-US" dirty="0"/>
                  <a:t>最大独立点集合を見つけるアルゴリズムに対する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[2]</a:t>
                </a:r>
              </a:p>
              <a:p>
                <a:pPr lvl="1"/>
                <a:r>
                  <a:rPr lang="ja-JP" altLang="en-US" dirty="0"/>
                  <a:t>最大独立点集合の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3</m:t>
                        </m:r>
                      </m:num>
                      <m:den>
                        <m:r>
                          <a:rPr lang="en-US" altLang="ja-JP" i="1">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近似を見つけるアルゴリズムに対する</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𝑛</m:t>
                        </m:r>
                      </m:e>
                      <m:sup>
                        <m:r>
                          <a:rPr lang="en-US" altLang="ja-JP" i="1">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ラウンドの下界</a:t>
                </a:r>
                <a:r>
                  <a:rPr lang="en-US" altLang="ja-JP" dirty="0"/>
                  <a:t>[3]</a:t>
                </a:r>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179513" y="1124744"/>
                <a:ext cx="8784976" cy="4268891"/>
              </a:xfrm>
              <a:blipFill>
                <a:blip r:embed="rId4"/>
                <a:stretch>
                  <a:fillRect l="-139" t="-1143" b="-7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50B0C02-0100-4048-BE50-98FAAA9C9055}"/>
              </a:ext>
            </a:extLst>
          </p:cNvPr>
          <p:cNvSpPr txBox="1"/>
          <p:nvPr/>
        </p:nvSpPr>
        <p:spPr>
          <a:xfrm>
            <a:off x="179513" y="5406745"/>
            <a:ext cx="8613913" cy="1384995"/>
          </a:xfrm>
          <a:prstGeom prst="rect">
            <a:avLst/>
          </a:prstGeom>
          <a:noFill/>
        </p:spPr>
        <p:txBody>
          <a:bodyPr wrap="square" rtlCol="0">
            <a:spAutoFit/>
          </a:bodyPr>
          <a:lstStyle/>
          <a:p>
            <a:r>
              <a:rPr lang="en-US" altLang="ja-JP" sz="1400" dirty="0"/>
              <a:t>[1]:Ken-</a:t>
            </a:r>
            <a:r>
              <a:rPr lang="en-US" altLang="ja-JP" sz="1400" dirty="0" err="1"/>
              <a:t>ichi</a:t>
            </a:r>
            <a:r>
              <a:rPr lang="en-US" altLang="ja-JP" sz="1400" dirty="0"/>
              <a:t> </a:t>
            </a:r>
            <a:r>
              <a:rPr lang="en-US" altLang="ja-JP" sz="1400" dirty="0" err="1"/>
              <a:t>Kawarabayashi</a:t>
            </a:r>
            <a:r>
              <a:rPr lang="en-US" altLang="ja-JP" sz="1400" dirty="0"/>
              <a:t>, Seri Khoury, Aaron </a:t>
            </a:r>
            <a:r>
              <a:rPr lang="en-US" altLang="ja-JP" sz="1400" dirty="0" err="1"/>
              <a:t>Schild</a:t>
            </a:r>
            <a:r>
              <a:rPr lang="en-US" altLang="ja-JP" sz="1400" dirty="0"/>
              <a:t>, and Gregory Schwartzman. Improved distributed approximation to maximum independent set. </a:t>
            </a:r>
            <a:r>
              <a:rPr lang="en-US" altLang="ja-JP" sz="1400" i="1" dirty="0" err="1"/>
              <a:t>arXiv</a:t>
            </a:r>
            <a:r>
              <a:rPr lang="en-US" altLang="ja-JP" sz="1400" i="1" dirty="0"/>
              <a:t> preprint arXiv:1906.11524</a:t>
            </a:r>
            <a:r>
              <a:rPr lang="en-US" altLang="ja-JP" sz="1400" dirty="0"/>
              <a:t>, 2019.</a:t>
            </a:r>
          </a:p>
          <a:p>
            <a:r>
              <a:rPr kumimoji="1" lang="en-US" altLang="ja-JP" sz="1400" dirty="0"/>
              <a:t>[2]:</a:t>
            </a:r>
            <a:r>
              <a:rPr lang="en-US" altLang="ja-JP" sz="1400" dirty="0"/>
              <a:t> Keren Censor-Hillel, Seri Khoury, and Ami Paz. Quadratic and near-quadratic lower bounds for the congest model. </a:t>
            </a:r>
            <a:r>
              <a:rPr lang="en-US" altLang="ja-JP" sz="1400" i="1" dirty="0" err="1"/>
              <a:t>arXiv</a:t>
            </a:r>
            <a:r>
              <a:rPr lang="en-US" altLang="ja-JP" sz="1400" i="1" dirty="0"/>
              <a:t> preprint arXiv:1705.05646</a:t>
            </a:r>
            <a:r>
              <a:rPr lang="en-US" altLang="ja-JP" sz="1400" dirty="0"/>
              <a:t>, 2017. </a:t>
            </a:r>
          </a:p>
          <a:p>
            <a:r>
              <a:rPr kumimoji="1" lang="en-US" altLang="ja-JP" sz="1400" dirty="0"/>
              <a:t>[3]:</a:t>
            </a:r>
            <a:r>
              <a:rPr lang="en-US" altLang="ja-JP" sz="1400" dirty="0"/>
              <a:t>Beyond Alice and Bob: Improved inapproximability for maximum independent set in congest. </a:t>
            </a:r>
            <a:r>
              <a:rPr lang="en-US" altLang="ja-JP" sz="1400" i="1" dirty="0" err="1"/>
              <a:t>arXiv</a:t>
            </a:r>
            <a:r>
              <a:rPr lang="en-US" altLang="ja-JP" sz="1400" i="1" dirty="0"/>
              <a:t> preprint arXiv:2003.07427</a:t>
            </a:r>
            <a:r>
              <a:rPr lang="en-US" altLang="ja-JP" sz="1400" dirty="0"/>
              <a:t>, 2020.</a:t>
            </a:r>
            <a:endParaRPr kumimoji="1" lang="ja-JP" altLang="en-US" sz="1400" dirty="0"/>
          </a:p>
        </p:txBody>
      </p:sp>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ローカル計算に指数時間かかることを許容した</a:t>
                </a:r>
                <a:br>
                  <a:rPr lang="en-US" altLang="ja-JP" dirty="0"/>
                </a:br>
                <a14:m>
                  <m:oMath xmlns:m="http://schemas.openxmlformats.org/officeDocument/2006/math">
                    <m:r>
                      <a:rPr lang="en-US" altLang="ja-JP" i="1">
                        <a:latin typeface="Cambria Math" panose="02040503050406030204" pitchFamily="18" charset="0"/>
                      </a:rPr>
                      <m:t>𝐶𝑂𝑁𝐺𝐸𝑆𝑇</m:t>
                    </m:r>
                  </m:oMath>
                </a14:m>
                <a:r>
                  <a:rPr lang="ja-JP" altLang="en-US" dirty="0"/>
                  <a:t>モデル</a:t>
                </a:r>
                <a:br>
                  <a:rPr lang="en-US" altLang="ja-JP" dirty="0"/>
                </a:br>
                <a:r>
                  <a:rPr lang="ja-JP" altLang="en-US" dirty="0"/>
                  <a:t>→必ずしも現実的な仮定であるとは言えない</a:t>
                </a:r>
                <a:endParaRPr lang="en-US" altLang="ja-JP" dirty="0"/>
              </a:p>
              <a:p>
                <a:endParaRPr lang="en-US" altLang="ja-JP" dirty="0"/>
              </a:p>
              <a:p>
                <a:endParaRPr lang="en-US" altLang="ja-JP" dirty="0"/>
              </a:p>
              <a:p>
                <a:r>
                  <a:rPr lang="ja-JP" altLang="en-US" dirty="0"/>
                  <a:t>近似解の分散計算複雑性ではなく</a:t>
                </a:r>
                <a:r>
                  <a:rPr lang="en-US" altLang="ja-JP" dirty="0"/>
                  <a:t>,</a:t>
                </a:r>
                <a:r>
                  <a:rPr lang="ja-JP" altLang="en-US" dirty="0"/>
                  <a:t>局所最適解である</a:t>
                </a:r>
                <a:br>
                  <a:rPr lang="en-US" altLang="ja-JP" dirty="0"/>
                </a:b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極大独立点集合の分散計算複雑性について考える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654283"/>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i="1">
                        <a:latin typeface="Cambria Math" panose="02040503050406030204" pitchFamily="18" charset="0"/>
                      </a:rPr>
                      <m:t>𝑘</m:t>
                    </m:r>
                  </m:oMath>
                </a14:m>
                <a:r>
                  <a:rPr lang="en-US" altLang="ja-JP" dirty="0"/>
                  <a:t>-</a:t>
                </a:r>
                <a:r>
                  <a:rPr lang="ja-JP" altLang="en-US" dirty="0"/>
                  <a:t>極大独立点集合</a:t>
                </a:r>
                <a:r>
                  <a:rPr lang="en-US" altLang="ja-JP" dirty="0"/>
                  <a:t>(</a:t>
                </a:r>
                <a14:m>
                  <m:oMath xmlns:m="http://schemas.openxmlformats.org/officeDocument/2006/math">
                    <m:r>
                      <a:rPr lang="en-US" altLang="ja-JP" i="1">
                        <a:latin typeface="Cambria Math" panose="02040503050406030204" pitchFamily="18" charset="0"/>
                      </a:rPr>
                      <m:t>𝑘</m:t>
                    </m:r>
                  </m:oMath>
                </a14:m>
                <a:r>
                  <a:rPr lang="en-US" altLang="ja-JP" dirty="0"/>
                  <a:t>-Maximal Independent Set, </a:t>
                </a:r>
                <a14:m>
                  <m:oMath xmlns:m="http://schemas.openxmlformats.org/officeDocument/2006/math">
                    <m:r>
                      <a:rPr lang="en-US" altLang="ja-JP" i="1">
                        <a:latin typeface="Cambria Math" panose="02040503050406030204" pitchFamily="18" charset="0"/>
                      </a:rPr>
                      <m:t>𝑘</m:t>
                    </m:r>
                  </m:oMath>
                </a14:m>
                <a:r>
                  <a:rPr lang="en-US" altLang="ja-JP" dirty="0"/>
                  <a:t>-MIS):</a:t>
                </a:r>
                <a:br>
                  <a:rPr lang="en-US" altLang="ja-JP" dirty="0"/>
                </a:br>
                <a:r>
                  <a:rPr lang="ja-JP" altLang="en-US" dirty="0"/>
                  <a:t>以下の操作でサイズを大きくすることができない独立点集合</a:t>
                </a:r>
                <a:endParaRPr lang="en-US" altLang="ja-JP" dirty="0"/>
              </a:p>
              <a:p>
                <a:pPr marL="697230" lvl="1" indent="-457200">
                  <a:buFont typeface="+mj-lt"/>
                  <a:buAutoNum type="arabicPeriod"/>
                </a:pPr>
                <a:r>
                  <a:rPr lang="ja-JP" altLang="en-US" dirty="0"/>
                  <a:t>独立点集合中の頂点を高々</a:t>
                </a:r>
                <a14:m>
                  <m:oMath xmlns:m="http://schemas.openxmlformats.org/officeDocument/2006/math">
                    <m:r>
                      <a:rPr lang="en-US" altLang="ja-JP" i="1">
                        <a:latin typeface="Cambria Math" panose="02040503050406030204" pitchFamily="18" charset="0"/>
                      </a:rPr>
                      <m:t>𝑘</m:t>
                    </m:r>
                  </m:oMath>
                </a14:m>
                <a:r>
                  <a:rPr lang="ja-JP" altLang="en-US" dirty="0"/>
                  <a:t>個取り除く</a:t>
                </a:r>
                <a:endParaRPr lang="en-US" altLang="ja-JP" dirty="0"/>
              </a:p>
              <a:p>
                <a:pPr marL="697230" lvl="1" indent="-457200">
                  <a:buFont typeface="+mj-lt"/>
                  <a:buAutoNum type="arabicPeriod"/>
                </a:pPr>
                <a:r>
                  <a:rPr lang="ja-JP" altLang="en-US" dirty="0"/>
                  <a:t>独立点集合に含まれない</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+1</m:t>
                    </m:r>
                  </m:oMath>
                </a14:m>
                <a:r>
                  <a:rPr lang="ja-JP" altLang="en-US" dirty="0"/>
                  <a:t>個以上の頂点を追加する</a:t>
                </a:r>
                <a:endParaRPr lang="en-US" altLang="ja-JP" dirty="0"/>
              </a:p>
              <a:p>
                <a:endParaRPr lang="en-US" altLang="ja-JP" dirty="0"/>
              </a:p>
              <a:p>
                <a:pPr marL="274320" lvl="1" indent="0">
                  <a:buNone/>
                </a:pPr>
                <a:endParaRPr lang="en-US" altLang="ja-JP" dirty="0"/>
              </a:p>
              <a:p>
                <a:endParaRPr lang="en-US" altLang="ja-JP" dirty="0"/>
              </a:p>
              <a:p>
                <a:endParaRPr lang="en-US" altLang="ja-JP" dirty="0"/>
              </a:p>
              <a:p>
                <a:pPr marL="0" indent="0">
                  <a:buNone/>
                </a:pPr>
                <a:endParaRPr lang="en-US" altLang="ja-JP" dirty="0"/>
              </a:p>
              <a:p>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rgbClr val="FFC000"/>
              </a:solidFill>
            </a:endParaRPr>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00B0F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191942" y="4878621"/>
            <a:ext cx="1130279" cy="400110"/>
          </a:xfrm>
          <a:prstGeom prst="rect">
            <a:avLst/>
          </a:prstGeom>
          <a:noFill/>
        </p:spPr>
        <p:txBody>
          <a:bodyPr wrap="square" rtlCol="0">
            <a:spAutoFit/>
          </a:bodyPr>
          <a:lstStyle/>
          <a:p>
            <a:r>
              <a:rPr kumimoji="1" lang="en-US" altLang="ja-JP" sz="2000" dirty="0">
                <a:solidFill>
                  <a:srgbClr val="FFC000"/>
                </a:solidFill>
              </a:rPr>
              <a:t>1-MIS</a:t>
            </a:r>
            <a:endParaRPr kumimoji="1" lang="ja-JP" altLang="en-US" sz="2000" dirty="0">
              <a:solidFill>
                <a:srgbClr val="FFC000"/>
              </a:solidFill>
            </a:endParaRPr>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3895163" y="4881815"/>
            <a:ext cx="1814751" cy="400110"/>
          </a:xfrm>
          <a:prstGeom prst="rect">
            <a:avLst/>
          </a:prstGeom>
          <a:noFill/>
        </p:spPr>
        <p:txBody>
          <a:bodyPr wrap="square" rtlCol="0">
            <a:spAutoFit/>
          </a:bodyPr>
          <a:lstStyle/>
          <a:p>
            <a:r>
              <a:rPr kumimoji="1" lang="en-US" altLang="ja-JP" sz="2000" dirty="0">
                <a:solidFill>
                  <a:srgbClr val="FFC000"/>
                </a:solidFill>
              </a:rPr>
              <a:t>1-MIS</a:t>
            </a:r>
            <a:r>
              <a:rPr kumimoji="1" lang="ja-JP" altLang="en-US" sz="2000" dirty="0">
                <a:solidFill>
                  <a:srgbClr val="FFC000"/>
                </a:solidFill>
              </a:rPr>
              <a:t>でない</a:t>
            </a:r>
          </a:p>
        </p:txBody>
      </p:sp>
      <p:sp>
        <p:nvSpPr>
          <p:cNvPr id="19" name="テキスト ボックス 18">
            <a:extLst>
              <a:ext uri="{FF2B5EF4-FFF2-40B4-BE49-F238E27FC236}">
                <a16:creationId xmlns:a16="http://schemas.microsoft.com/office/drawing/2014/main" id="{DBE8D957-2A60-46B1-9F65-A4C5E109C807}"/>
              </a:ext>
            </a:extLst>
          </p:cNvPr>
          <p:cNvSpPr txBox="1"/>
          <p:nvPr/>
        </p:nvSpPr>
        <p:spPr>
          <a:xfrm>
            <a:off x="7009098" y="4564150"/>
            <a:ext cx="643467" cy="369332"/>
          </a:xfrm>
          <a:prstGeom prst="rect">
            <a:avLst/>
          </a:prstGeom>
          <a:noFill/>
        </p:spPr>
        <p:txBody>
          <a:bodyPr wrap="square" rtlCol="0">
            <a:spAutoFit/>
          </a:bodyPr>
          <a:lstStyle/>
          <a:p>
            <a:r>
              <a:rPr kumimoji="1" lang="ja-JP" altLang="en-US" dirty="0">
                <a:solidFill>
                  <a:srgbClr val="FF0000"/>
                </a:solidFill>
              </a:rPr>
              <a:t>追加</a:t>
            </a:r>
          </a:p>
        </p:txBody>
      </p:sp>
      <p:sp>
        <p:nvSpPr>
          <p:cNvPr id="84" name="テキスト ボックス 83">
            <a:extLst>
              <a:ext uri="{FF2B5EF4-FFF2-40B4-BE49-F238E27FC236}">
                <a16:creationId xmlns:a16="http://schemas.microsoft.com/office/drawing/2014/main" id="{190470C5-A949-47AD-9A5C-224E551709A3}"/>
              </a:ext>
            </a:extLst>
          </p:cNvPr>
          <p:cNvSpPr txBox="1"/>
          <p:nvPr/>
        </p:nvSpPr>
        <p:spPr>
          <a:xfrm>
            <a:off x="6783967" y="2920341"/>
            <a:ext cx="1194143" cy="369332"/>
          </a:xfrm>
          <a:prstGeom prst="rect">
            <a:avLst/>
          </a:prstGeom>
          <a:noFill/>
        </p:spPr>
        <p:txBody>
          <a:bodyPr wrap="square" rtlCol="0">
            <a:spAutoFit/>
          </a:bodyPr>
          <a:lstStyle/>
          <a:p>
            <a:r>
              <a:rPr kumimoji="1" lang="ja-JP" altLang="en-US" dirty="0">
                <a:solidFill>
                  <a:srgbClr val="00B0F0"/>
                </a:solidFill>
              </a:rPr>
              <a:t>取り除く</a:t>
            </a:r>
          </a:p>
        </p:txBody>
      </p:sp>
      <p:sp>
        <p:nvSpPr>
          <p:cNvPr id="85" name="楕円 84">
            <a:extLst>
              <a:ext uri="{FF2B5EF4-FFF2-40B4-BE49-F238E27FC236}">
                <a16:creationId xmlns:a16="http://schemas.microsoft.com/office/drawing/2014/main" id="{591EB41B-736F-4877-8764-A30A3E6025A4}"/>
              </a:ext>
            </a:extLst>
          </p:cNvPr>
          <p:cNvSpPr/>
          <p:nvPr/>
        </p:nvSpPr>
        <p:spPr>
          <a:xfrm>
            <a:off x="2589809" y="573204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2AC3EBF-7AB3-4CBE-89CF-9183B65545F3}"/>
                  </a:ext>
                </a:extLst>
              </p:cNvPr>
              <p:cNvSpPr txBox="1"/>
              <p:nvPr/>
            </p:nvSpPr>
            <p:spPr>
              <a:xfrm>
                <a:off x="2767011" y="5700633"/>
                <a:ext cx="109900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solidFill>
                            <a:srgbClr val="FFC000"/>
                          </a:solidFill>
                          <a:latin typeface="Cambria Math" panose="02040503050406030204" pitchFamily="18" charset="0"/>
                        </a:rPr>
                        <m:t>∈</m:t>
                      </m:r>
                      <m:r>
                        <a:rPr kumimoji="1" lang="en-US" altLang="ja-JP" sz="2400" b="0" i="1" smtClean="0">
                          <a:solidFill>
                            <a:srgbClr val="FFC000"/>
                          </a:solidFill>
                          <a:latin typeface="Cambria Math" panose="02040503050406030204" pitchFamily="18" charset="0"/>
                        </a:rPr>
                        <m:t>𝐼</m:t>
                      </m:r>
                    </m:oMath>
                  </m:oMathPara>
                </a14:m>
                <a:endParaRPr kumimoji="1" lang="ja-JP" altLang="en-US" sz="2400" dirty="0">
                  <a:solidFill>
                    <a:srgbClr val="FFC000"/>
                  </a:solidFill>
                </a:endParaRPr>
              </a:p>
            </p:txBody>
          </p:sp>
        </mc:Choice>
        <mc:Fallback xmlns="">
          <p:sp>
            <p:nvSpPr>
              <p:cNvPr id="86" name="テキスト ボックス 85">
                <a:extLst>
                  <a:ext uri="{FF2B5EF4-FFF2-40B4-BE49-F238E27FC236}">
                    <a16:creationId xmlns:a16="http://schemas.microsoft.com/office/drawing/2014/main" id="{A2AC3EBF-7AB3-4CBE-89CF-9183B65545F3}"/>
                  </a:ext>
                </a:extLst>
              </p:cNvPr>
              <p:cNvSpPr txBox="1">
                <a:spLocks noRot="1" noChangeAspect="1" noMove="1" noResize="1" noEditPoints="1" noAdjustHandles="1" noChangeArrowheads="1" noChangeShapeType="1" noTextEdit="1"/>
              </p:cNvSpPr>
              <p:nvPr/>
            </p:nvSpPr>
            <p:spPr>
              <a:xfrm>
                <a:off x="2767011" y="5700633"/>
                <a:ext cx="109900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757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極大独立点集合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定義より</a:t>
                </a:r>
                <a:r>
                  <a:rPr lang="en-US" altLang="ja-JP" dirty="0"/>
                  <a:t>,</a:t>
                </a:r>
                <a:r>
                  <a:rPr lang="ja-JP" altLang="en-US" dirty="0"/>
                  <a:t>通常の極大独立点集合は</a:t>
                </a:r>
                <a:r>
                  <a:rPr lang="en-US" altLang="ja-JP" dirty="0"/>
                  <a:t>0-MIS,</a:t>
                </a:r>
                <a:br>
                  <a:rPr lang="en-US" altLang="ja-JP" dirty="0"/>
                </a:br>
                <a:r>
                  <a:rPr lang="ja-JP" altLang="en-US" dirty="0"/>
                  <a:t>最大独立点集合は</a:t>
                </a:r>
                <a14:m>
                  <m:oMath xmlns:m="http://schemas.openxmlformats.org/officeDocument/2006/math">
                    <m:r>
                      <a:rPr lang="en-US" altLang="ja-JP" b="0" i="1" smtClean="0">
                        <a:latin typeface="Cambria Math" panose="02040503050406030204" pitchFamily="18" charset="0"/>
                      </a:rPr>
                      <m:t>𝑛</m:t>
                    </m:r>
                  </m:oMath>
                </a14:m>
                <a:r>
                  <a:rPr lang="en-US" altLang="ja-JP" dirty="0"/>
                  <a:t>-MIS</a:t>
                </a:r>
              </a:p>
              <a:p>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𝑂</m:t>
                    </m:r>
                    <m:r>
                      <a:rPr lang="en-US" altLang="ja-JP" i="1">
                        <a:latin typeface="Cambria Math" panose="02040503050406030204" pitchFamily="18" charset="0"/>
                      </a:rPr>
                      <m:t>(1)</m:t>
                    </m:r>
                  </m:oMath>
                </a14:m>
                <a:r>
                  <a:rPr lang="ja-JP" altLang="en-US" dirty="0"/>
                  <a:t>に対する</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問題は</a:t>
                </a:r>
                <a:r>
                  <a:rPr lang="ja-JP" altLang="en-US" b="0" dirty="0"/>
                  <a:t>単純な局所探索法で</a:t>
                </a:r>
                <a:br>
                  <a:rPr lang="en-US" altLang="ja-JP" b="0" dirty="0"/>
                </a:br>
                <a:r>
                  <a:rPr lang="ja-JP" altLang="en-US" b="0" dirty="0"/>
                  <a:t>多項式</a:t>
                </a:r>
                <a:r>
                  <a:rPr lang="ja-JP" altLang="en-US" dirty="0"/>
                  <a:t>時間で計算可能</a:t>
                </a:r>
                <a:endParaRPr lang="en-US" altLang="ja-JP" dirty="0"/>
              </a:p>
              <a:p>
                <a:pPr lvl="1"/>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は多項式時間のローカル計算のみを許容する</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モデルにおいても取り扱うことが可能</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1983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1968</TotalTime>
  <Words>4034</Words>
  <Application>Microsoft Office PowerPoint</Application>
  <PresentationFormat>画面に合わせる (4:3)</PresentationFormat>
  <Paragraphs>609</Paragraphs>
  <Slides>36</Slides>
  <Notes>36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メイリオ</vt:lpstr>
      <vt:lpstr>游ゴシック</vt:lpstr>
      <vt:lpstr>Cambria Math</vt:lpstr>
      <vt:lpstr>Wingdings</vt:lpstr>
      <vt:lpstr>Wingdings 2</vt:lpstr>
      <vt:lpstr>デザート</vt:lpstr>
      <vt:lpstr>k-極大独立点集合検証問題の 分散計算複雑性</vt:lpstr>
      <vt:lpstr>分散グラフアルゴリズム</vt:lpstr>
      <vt:lpstr>分散グラフアルゴリズム</vt:lpstr>
      <vt:lpstr>計算モデル</vt:lpstr>
      <vt:lpstr>最大独立点集合問題とは</vt:lpstr>
      <vt:lpstr>最大独立点集合問題に対するCONGESTアルゴリズム</vt:lpstr>
      <vt:lpstr>問題</vt:lpstr>
      <vt:lpstr>k-極大独立点集合</vt:lpstr>
      <vt:lpstr>k-極大独立点集合</vt:lpstr>
      <vt:lpstr>k-MIS検証問題</vt:lpstr>
      <vt:lpstr>k-MIS検証問題</vt:lpstr>
      <vt:lpstr>本研究の成果</vt:lpstr>
      <vt:lpstr>2者間通信複雑性</vt:lpstr>
      <vt:lpstr>交叉判定(set-disjointness)問題</vt:lpstr>
      <vt:lpstr>交叉判定を用いたCONGESTアルゴリズムの下界導出</vt:lpstr>
      <vt:lpstr>帰着の流れ</vt:lpstr>
      <vt:lpstr>下界グラフG=(V,E)</vt:lpstr>
      <vt:lpstr>下界グラフG=(V,E)</vt:lpstr>
      <vt:lpstr>下界グラフG=(V,E)</vt:lpstr>
      <vt:lpstr>下界グラフG=(V,E)</vt:lpstr>
      <vt:lpstr>下界グラフG=(V,E)</vt:lpstr>
      <vt:lpstr>下界グラフG=(V,E)</vt:lpstr>
      <vt:lpstr>帰着の流れ</vt:lpstr>
      <vt:lpstr>帰着の流れ</vt:lpstr>
      <vt:lpstr>帰着の流れ</vt:lpstr>
      <vt:lpstr>帰着の流れ</vt:lpstr>
      <vt:lpstr>帰着の流れ</vt:lpstr>
      <vt:lpstr>本研究で行ったこと</vt:lpstr>
      <vt:lpstr>グラフの構成</vt:lpstr>
      <vt:lpstr>グラフの構成</vt:lpstr>
      <vt:lpstr>グラフの構成</vt:lpstr>
      <vt:lpstr>グラフの構成</vt:lpstr>
      <vt:lpstr>グラフの構成</vt:lpstr>
      <vt:lpstr>特性P_3を持つことの確認</vt:lpstr>
      <vt:lpstr>特性P_3を持つことの確認</vt:lpstr>
      <vt:lpstr>まとめと今後の課題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ryo sato</cp:lastModifiedBy>
  <cp:revision>169</cp:revision>
  <cp:lastPrinted>2021-02-01T15:16:58Z</cp:lastPrinted>
  <dcterms:created xsi:type="dcterms:W3CDTF">2020-12-12T15:54:29Z</dcterms:created>
  <dcterms:modified xsi:type="dcterms:W3CDTF">2021-02-01T17:10:51Z</dcterms:modified>
</cp:coreProperties>
</file>