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336" r:id="rId3"/>
    <p:sldId id="421" r:id="rId4"/>
    <p:sldId id="269" r:id="rId5"/>
    <p:sldId id="422" r:id="rId6"/>
    <p:sldId id="428" r:id="rId7"/>
    <p:sldId id="437" r:id="rId8"/>
    <p:sldId id="431" r:id="rId9"/>
    <p:sldId id="488" r:id="rId10"/>
    <p:sldId id="433" r:id="rId11"/>
    <p:sldId id="434" r:id="rId12"/>
    <p:sldId id="512" r:id="rId13"/>
    <p:sldId id="423" r:id="rId14"/>
    <p:sldId id="489" r:id="rId15"/>
    <p:sldId id="435" r:id="rId16"/>
    <p:sldId id="451" r:id="rId17"/>
    <p:sldId id="467" r:id="rId18"/>
    <p:sldId id="517" r:id="rId19"/>
    <p:sldId id="518" r:id="rId20"/>
    <p:sldId id="529" r:id="rId21"/>
    <p:sldId id="531" r:id="rId22"/>
    <p:sldId id="520" r:id="rId23"/>
    <p:sldId id="513" r:id="rId24"/>
    <p:sldId id="521" r:id="rId25"/>
    <p:sldId id="524" r:id="rId26"/>
    <p:sldId id="525" r:id="rId27"/>
    <p:sldId id="506" r:id="rId28"/>
    <p:sldId id="526" r:id="rId29"/>
    <p:sldId id="480" r:id="rId30"/>
    <p:sldId id="494" r:id="rId31"/>
    <p:sldId id="495" r:id="rId32"/>
    <p:sldId id="496" r:id="rId33"/>
    <p:sldId id="497" r:id="rId34"/>
    <p:sldId id="500" r:id="rId35"/>
    <p:sldId id="501" r:id="rId36"/>
    <p:sldId id="261" r:id="rId37"/>
    <p:sldId id="532" r:id="rId38"/>
    <p:sldId id="533" r:id="rId39"/>
  </p:sldIdLst>
  <p:sldSz cx="9144000" cy="6858000" type="screen4x3"/>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269" autoAdjust="0"/>
  </p:normalViewPr>
  <p:slideViewPr>
    <p:cSldViewPr snapToGrid="0">
      <p:cViewPr varScale="1">
        <p:scale>
          <a:sx n="68" d="100"/>
          <a:sy n="68" d="100"/>
        </p:scale>
        <p:origin x="19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0FB9BC34-7631-4F07-B44B-E8A1F99FCDCB}" type="datetimeFigureOut">
              <a:rPr kumimoji="1" lang="ja-JP" altLang="en-US" smtClean="0"/>
              <a:t>2021/2/9</a:t>
            </a:fld>
            <a:endParaRPr kumimoji="1" lang="ja-JP" altLang="en-US"/>
          </a:p>
        </p:txBody>
      </p:sp>
      <p:sp>
        <p:nvSpPr>
          <p:cNvPr id="4" name="スライド イメージ プレースホルダー 3"/>
          <p:cNvSpPr>
            <a:spLocks noGrp="1" noRot="1" noChangeAspect="1"/>
          </p:cNvSpPr>
          <p:nvPr>
            <p:ph type="sldImg" idx="2"/>
          </p:nvPr>
        </p:nvSpPr>
        <p:spPr>
          <a:xfrm>
            <a:off x="1190625" y="1252538"/>
            <a:ext cx="4506913" cy="3381375"/>
          </a:xfrm>
          <a:prstGeom prst="rect">
            <a:avLst/>
          </a:prstGeom>
          <a:noFill/>
          <a:ln w="12700">
            <a:solidFill>
              <a:prstClr val="black"/>
            </a:solidFill>
          </a:ln>
        </p:spPr>
        <p:txBody>
          <a:bodyPr vert="horz" lIns="96616" tIns="48308" rIns="96616" bIns="48308" rtlCol="0" anchor="ctr"/>
          <a:lstStyle/>
          <a:p>
            <a:endParaRPr lang="ja-JP" altLang="en-US"/>
          </a:p>
        </p:txBody>
      </p:sp>
      <p:sp>
        <p:nvSpPr>
          <p:cNvPr id="5" name="ノート プレースホルダー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4161D5E1-FE6F-4674-AAC8-28163DEE8E71}" type="slidenum">
              <a:rPr kumimoji="1" lang="ja-JP" altLang="en-US" smtClean="0"/>
              <a:t>‹#›</a:t>
            </a:fld>
            <a:endParaRPr kumimoji="1" lang="ja-JP" altLang="en-US"/>
          </a:p>
        </p:txBody>
      </p:sp>
    </p:spTree>
    <p:extLst>
      <p:ext uri="{BB962C8B-B14F-4D97-AF65-F5344CB8AC3E}">
        <p14:creationId xmlns:p14="http://schemas.microsoft.com/office/powerpoint/2010/main" val="641944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en-US" altLang="ja-JP" dirty="0"/>
              <a:t>~</a:t>
            </a:r>
            <a:r>
              <a:rPr kumimoji="1" lang="ja-JP" altLang="en-US" dirty="0"/>
              <a:t>が</a:t>
            </a:r>
            <a:r>
              <a:rPr kumimoji="1" lang="en-US" altLang="ja-JP" dirty="0"/>
              <a:t>~</a:t>
            </a:r>
            <a:r>
              <a:rPr kumimoji="1" lang="ja-JP" altLang="en-US" dirty="0"/>
              <a:t>と題しまして発表させていただきます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a:t>
            </a:fld>
            <a:endParaRPr kumimoji="1" lang="ja-JP" altLang="en-US"/>
          </a:p>
        </p:txBody>
      </p:sp>
    </p:spTree>
    <p:extLst>
      <p:ext uri="{BB962C8B-B14F-4D97-AF65-F5344CB8AC3E}">
        <p14:creationId xmlns:p14="http://schemas.microsoft.com/office/powerpoint/2010/main" val="1020023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a:t>
            </a:r>
            <a:r>
              <a:rPr kumimoji="1" lang="en-US" altLang="ja-JP" dirty="0"/>
              <a:t>,~</a:t>
            </a:r>
            <a:r>
              <a:rPr kumimoji="1" lang="ja-JP" altLang="en-US" dirty="0"/>
              <a:t>します</a:t>
            </a:r>
            <a:r>
              <a:rPr kumimoji="1" lang="en-US" altLang="ja-JP" dirty="0"/>
              <a:t>.</a:t>
            </a:r>
          </a:p>
          <a:p>
            <a:r>
              <a:rPr kumimoji="1" lang="en-US" altLang="ja-JP" dirty="0"/>
              <a:t>k-MIS</a:t>
            </a:r>
            <a:r>
              <a:rPr kumimoji="1" lang="ja-JP" altLang="en-US" dirty="0"/>
              <a:t>検証問題とは</a:t>
            </a:r>
            <a:r>
              <a:rPr kumimoji="1" lang="en-US" altLang="ja-JP" dirty="0"/>
              <a:t>~</a:t>
            </a:r>
            <a:r>
              <a:rPr kumimoji="1" lang="ja-JP" altLang="en-US" dirty="0"/>
              <a:t>です</a:t>
            </a:r>
            <a:r>
              <a:rPr kumimoji="1" lang="en-US" altLang="ja-JP" dirty="0"/>
              <a:t>.</a:t>
            </a:r>
          </a:p>
          <a:p>
            <a:r>
              <a:rPr kumimoji="1" lang="en-US" altLang="ja-JP" dirty="0"/>
              <a:t>~</a:t>
            </a:r>
            <a:r>
              <a:rPr kumimoji="1" lang="ja-JP" altLang="en-US" dirty="0"/>
              <a:t>は、</a:t>
            </a:r>
            <a:r>
              <a:rPr kumimoji="1" lang="en-US" altLang="ja-JP" dirty="0"/>
              <a:t>1.~,2,~</a:t>
            </a:r>
            <a:r>
              <a:rPr kumimoji="1" lang="ja-JP" altLang="en-US" dirty="0"/>
              <a:t>というフェーズを繰り返します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10</a:t>
            </a:fld>
            <a:endParaRPr kumimoji="1" lang="ja-JP" altLang="en-US"/>
          </a:p>
        </p:txBody>
      </p:sp>
    </p:spTree>
    <p:extLst>
      <p:ext uri="{BB962C8B-B14F-4D97-AF65-F5344CB8AC3E}">
        <p14:creationId xmlns:p14="http://schemas.microsoft.com/office/powerpoint/2010/main" val="3355316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この部分が</a:t>
            </a:r>
            <a:r>
              <a:rPr kumimoji="1" lang="en-US" altLang="ja-JP" dirty="0"/>
              <a:t>k-MIS</a:t>
            </a:r>
            <a:r>
              <a:rPr kumimoji="1" lang="ja-JP" altLang="en-US" dirty="0"/>
              <a:t>検証問題に対応するので</a:t>
            </a:r>
            <a:r>
              <a:rPr kumimoji="1" lang="en-US" altLang="ja-JP" dirty="0"/>
              <a:t>,k-MIS</a:t>
            </a:r>
            <a:r>
              <a:rPr kumimoji="1" lang="ja-JP" altLang="en-US" dirty="0"/>
              <a:t>検証問題は</a:t>
            </a:r>
            <a:r>
              <a:rPr kumimoji="1" lang="en-US" altLang="ja-JP" dirty="0"/>
              <a:t>k-MIS</a:t>
            </a:r>
            <a:r>
              <a:rPr kumimoji="1" lang="ja-JP" altLang="en-US" dirty="0"/>
              <a:t>問題に関連づいた問題であることが分かります</a:t>
            </a:r>
            <a:r>
              <a:rPr kumimoji="1" lang="en-US" altLang="ja-JP" dirty="0"/>
              <a:t>.</a:t>
            </a:r>
          </a:p>
          <a:p>
            <a:r>
              <a:rPr kumimoji="1" lang="en-US" altLang="ja-JP" dirty="0"/>
              <a:t>4</a:t>
            </a:r>
            <a:r>
              <a:rPr kumimoji="1" lang="ja-JP" altLang="en-US" dirty="0"/>
              <a:t>分</a:t>
            </a:r>
            <a:r>
              <a:rPr kumimoji="1" lang="en-US" altLang="ja-JP" dirty="0"/>
              <a:t>44</a:t>
            </a:r>
            <a:r>
              <a:rPr kumimoji="1" lang="ja-JP" altLang="en-US" dirty="0"/>
              <a:t>秒</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11</a:t>
            </a:fld>
            <a:endParaRPr kumimoji="1" lang="ja-JP" altLang="en-US"/>
          </a:p>
        </p:txBody>
      </p:sp>
    </p:spTree>
    <p:extLst>
      <p:ext uri="{BB962C8B-B14F-4D97-AF65-F5344CB8AC3E}">
        <p14:creationId xmlns:p14="http://schemas.microsoft.com/office/powerpoint/2010/main" val="2357450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に対して</a:t>
            </a:r>
            <a:r>
              <a:rPr kumimoji="1" lang="en-US" altLang="ja-JP" dirty="0"/>
              <a:t>4</a:t>
            </a:r>
            <a:r>
              <a:rPr kumimoji="1" lang="ja-JP" altLang="en-US" dirty="0"/>
              <a:t>つの結果が成立することを示しました</a:t>
            </a:r>
            <a:r>
              <a:rPr kumimoji="1" lang="en-US" altLang="ja-JP" dirty="0"/>
              <a:t>.</a:t>
            </a:r>
          </a:p>
          <a:p>
            <a:r>
              <a:rPr kumimoji="1" lang="en-US" altLang="ja-JP" dirty="0"/>
              <a:t>1</a:t>
            </a:r>
            <a:r>
              <a:rPr kumimoji="1" lang="ja-JP" altLang="en-US" dirty="0"/>
              <a:t>つ目は</a:t>
            </a:r>
            <a:r>
              <a:rPr kumimoji="1" lang="en-US" altLang="ja-JP" dirty="0"/>
              <a:t>,</a:t>
            </a:r>
            <a:r>
              <a:rPr kumimoji="1" lang="ja-JP" altLang="en-US" dirty="0"/>
              <a:t>既存のアイデアを</a:t>
            </a:r>
            <a:r>
              <a:rPr kumimoji="1" lang="en-US" altLang="ja-JP" dirty="0"/>
              <a:t>CONGEST</a:t>
            </a:r>
            <a:r>
              <a:rPr kumimoji="1" lang="ja-JP" altLang="en-US" dirty="0"/>
              <a:t>モデルに適用するように書き換えただけのものですが</a:t>
            </a:r>
            <a:r>
              <a:rPr kumimoji="1" lang="en-US" altLang="ja-JP" dirty="0"/>
              <a:t>,1-MIS</a:t>
            </a:r>
            <a:r>
              <a:rPr kumimoji="1" lang="ja-JP" altLang="en-US" dirty="0"/>
              <a:t>を</a:t>
            </a:r>
            <a:r>
              <a:rPr kumimoji="1" lang="en-US" altLang="ja-JP" dirty="0"/>
              <a:t>1</a:t>
            </a:r>
            <a:r>
              <a:rPr kumimoji="1" lang="ja-JP" altLang="en-US" dirty="0"/>
              <a:t>ラウンドで解くアルゴリズムを示しました</a:t>
            </a:r>
            <a:r>
              <a:rPr kumimoji="1" lang="en-US" altLang="ja-JP" dirty="0"/>
              <a:t>.</a:t>
            </a:r>
          </a:p>
          <a:p>
            <a:r>
              <a:rPr kumimoji="1" lang="en-US" altLang="ja-JP" dirty="0"/>
              <a:t>n</a:t>
            </a:r>
            <a:r>
              <a:rPr kumimoji="1" lang="ja-JP" altLang="en-US" dirty="0"/>
              <a:t>つ目は</a:t>
            </a:r>
            <a:r>
              <a:rPr kumimoji="1" lang="en-US" altLang="ja-JP" dirty="0"/>
              <a:t>2-MIS</a:t>
            </a:r>
            <a:r>
              <a:rPr kumimoji="1" lang="ja-JP" altLang="en-US" dirty="0"/>
              <a:t>検証問題にはおめがちるだ</a:t>
            </a:r>
            <a:r>
              <a:rPr kumimoji="1" lang="en-US" altLang="ja-JP" dirty="0"/>
              <a:t>(</a:t>
            </a:r>
            <a:r>
              <a:rPr kumimoji="1" lang="ja-JP" altLang="en-US" dirty="0"/>
              <a:t>るーとえぬ</a:t>
            </a:r>
            <a:r>
              <a:rPr kumimoji="1" lang="en-US" altLang="ja-JP" dirty="0"/>
              <a:t>)</a:t>
            </a:r>
            <a:r>
              <a:rPr kumimoji="1" lang="ja-JP" altLang="en-US" dirty="0"/>
              <a:t>ラウンドの下界が存在することを示しました</a:t>
            </a:r>
            <a:r>
              <a:rPr kumimoji="1" lang="en-US" altLang="ja-JP" dirty="0"/>
              <a:t>.</a:t>
            </a:r>
          </a:p>
          <a:p>
            <a:r>
              <a:rPr kumimoji="1" lang="en-US" altLang="ja-JP" dirty="0"/>
              <a:t>2,3,4</a:t>
            </a:r>
            <a:r>
              <a:rPr kumimoji="1" lang="ja-JP" altLang="en-US" dirty="0"/>
              <a:t>つ目の</a:t>
            </a:r>
            <a:r>
              <a:rPr kumimoji="1" lang="en-US" altLang="ja-JP" dirty="0"/>
              <a:t>~.</a:t>
            </a:r>
          </a:p>
          <a:p>
            <a:r>
              <a:rPr kumimoji="1" lang="ja-JP" altLang="en-US" dirty="0"/>
              <a:t>のちにスライドで説明するのは</a:t>
            </a:r>
            <a:r>
              <a:rPr kumimoji="1" lang="en-US" altLang="ja-JP" dirty="0"/>
              <a:t>3</a:t>
            </a:r>
            <a:r>
              <a:rPr kumimoji="1" lang="ja-JP" altLang="en-US" dirty="0"/>
              <a:t>つ目の結果についてになります</a:t>
            </a:r>
            <a:endParaRPr kumimoji="1" lang="en-US" altLang="ja-JP" dirty="0"/>
          </a:p>
          <a:p>
            <a:r>
              <a:rPr kumimoji="1" lang="en-US" altLang="ja-JP" dirty="0"/>
              <a:t>5</a:t>
            </a:r>
            <a:r>
              <a:rPr kumimoji="1" lang="ja-JP" altLang="en-US" dirty="0"/>
              <a:t>分</a:t>
            </a:r>
            <a:r>
              <a:rPr kumimoji="1" lang="en-US" altLang="ja-JP" dirty="0"/>
              <a:t>44</a:t>
            </a:r>
            <a:r>
              <a:rPr kumimoji="1" lang="ja-JP" altLang="en-US" dirty="0"/>
              <a:t>秒</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12</a:t>
            </a:fld>
            <a:endParaRPr kumimoji="1" lang="ja-JP" altLang="en-US"/>
          </a:p>
        </p:txBody>
      </p:sp>
    </p:spTree>
    <p:extLst>
      <p:ext uri="{BB962C8B-B14F-4D97-AF65-F5344CB8AC3E}">
        <p14:creationId xmlns:p14="http://schemas.microsoft.com/office/powerpoint/2010/main" val="1707289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についてお話します</a:t>
            </a:r>
            <a:r>
              <a:rPr kumimoji="1" lang="en-US" altLang="ja-JP" dirty="0"/>
              <a:t>.</a:t>
            </a:r>
          </a:p>
          <a:p>
            <a:r>
              <a:rPr kumimoji="1" lang="ja-JP" altLang="en-US" dirty="0"/>
              <a:t>今</a:t>
            </a:r>
            <a:r>
              <a:rPr kumimoji="1" lang="en-US" altLang="ja-JP" dirty="0"/>
              <a:t>,~</a:t>
            </a:r>
            <a:r>
              <a:rPr kumimoji="1" lang="ja-JP" altLang="en-US" dirty="0"/>
              <a:t>とします</a:t>
            </a:r>
            <a:r>
              <a:rPr kumimoji="1" lang="en-US" altLang="ja-JP" dirty="0"/>
              <a:t>.</a:t>
            </a:r>
          </a:p>
          <a:p>
            <a:r>
              <a:rPr kumimoji="1" lang="ja-JP" altLang="en-US" dirty="0"/>
              <a:t>目的は</a:t>
            </a:r>
            <a:r>
              <a:rPr kumimoji="1" lang="en-US" altLang="ja-JP" dirty="0"/>
              <a:t>,</a:t>
            </a:r>
            <a:r>
              <a:rPr kumimoji="1" lang="ja-JP" altLang="en-US" dirty="0"/>
              <a:t>結合関数</a:t>
            </a:r>
            <a:r>
              <a:rPr kumimoji="1" lang="en-US" altLang="ja-JP" dirty="0"/>
              <a:t>~</a:t>
            </a:r>
            <a:r>
              <a:rPr kumimoji="1" lang="ja-JP" altLang="en-US" dirty="0"/>
              <a:t>であり</a:t>
            </a:r>
            <a:r>
              <a:rPr kumimoji="1" lang="en-US" altLang="ja-JP" dirty="0"/>
              <a:t>,~</a:t>
            </a:r>
            <a:r>
              <a:rPr kumimoji="1" lang="ja-JP" altLang="en-US" dirty="0"/>
              <a:t>というのが問題となります</a:t>
            </a:r>
            <a:r>
              <a:rPr kumimoji="1" lang="en-US" altLang="ja-JP" dirty="0"/>
              <a:t>.</a:t>
            </a:r>
          </a:p>
          <a:p>
            <a:r>
              <a:rPr kumimoji="1" lang="ja-JP" altLang="en-US" dirty="0"/>
              <a:t>また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13</a:t>
            </a:fld>
            <a:endParaRPr kumimoji="1" lang="ja-JP" altLang="en-US"/>
          </a:p>
        </p:txBody>
      </p:sp>
    </p:spTree>
    <p:extLst>
      <p:ext uri="{BB962C8B-B14F-4D97-AF65-F5344CB8AC3E}">
        <p14:creationId xmlns:p14="http://schemas.microsoft.com/office/powerpoint/2010/main" val="1874110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この枠組みにおける重要な問題として</a:t>
            </a:r>
            <a:r>
              <a:rPr kumimoji="1" lang="en-US" altLang="ja-JP" dirty="0"/>
              <a:t>,</a:t>
            </a:r>
            <a:r>
              <a:rPr kumimoji="1" lang="ja-JP" altLang="en-US" dirty="0"/>
              <a:t>交叉判定問題というものがあります</a:t>
            </a:r>
            <a:r>
              <a:rPr kumimoji="1" lang="en-US" altLang="ja-JP" dirty="0"/>
              <a:t>.</a:t>
            </a:r>
          </a:p>
          <a:p>
            <a:r>
              <a:rPr kumimoji="1" lang="ja-JP" altLang="en-US" dirty="0"/>
              <a:t>目的はこのように定義される</a:t>
            </a:r>
            <a:r>
              <a:rPr kumimoji="1" lang="en-US" altLang="ja-JP" dirty="0" err="1"/>
              <a:t>DISJxy</a:t>
            </a:r>
            <a:r>
              <a:rPr kumimoji="1" lang="ja-JP" altLang="en-US" dirty="0"/>
              <a:t>という関数を計算することです</a:t>
            </a:r>
            <a:r>
              <a:rPr kumimoji="1" lang="en-US" altLang="ja-JP" dirty="0"/>
              <a:t>.</a:t>
            </a:r>
          </a:p>
          <a:p>
            <a:r>
              <a:rPr kumimoji="1" lang="en-US" altLang="ja-JP" dirty="0" err="1"/>
              <a:t>DISJxy</a:t>
            </a:r>
            <a:r>
              <a:rPr kumimoji="1" lang="ja-JP" altLang="en-US" dirty="0"/>
              <a:t>は</a:t>
            </a:r>
            <a:r>
              <a:rPr kumimoji="1" lang="en-US" altLang="ja-JP" dirty="0"/>
              <a:t>xi</a:t>
            </a:r>
            <a:r>
              <a:rPr kumimoji="1" lang="ja-JP" altLang="en-US" dirty="0"/>
              <a:t>と</a:t>
            </a:r>
            <a:r>
              <a:rPr kumimoji="1" lang="en-US" altLang="ja-JP" dirty="0" err="1"/>
              <a:t>yi</a:t>
            </a:r>
            <a:r>
              <a:rPr kumimoji="1" lang="ja-JP" altLang="en-US" dirty="0"/>
              <a:t>がともに</a:t>
            </a:r>
            <a:r>
              <a:rPr kumimoji="1" lang="en-US" altLang="ja-JP" dirty="0"/>
              <a:t>1</a:t>
            </a:r>
            <a:r>
              <a:rPr kumimoji="1" lang="ja-JP" altLang="en-US" dirty="0"/>
              <a:t>となっている</a:t>
            </a:r>
            <a:r>
              <a:rPr kumimoji="1" lang="en-US" altLang="ja-JP" dirty="0" err="1"/>
              <a:t>i</a:t>
            </a:r>
            <a:r>
              <a:rPr kumimoji="1" lang="ja-JP" altLang="en-US" dirty="0"/>
              <a:t>が存在するならば</a:t>
            </a:r>
            <a:r>
              <a:rPr kumimoji="1" lang="en-US" altLang="ja-JP" dirty="0"/>
              <a:t>1</a:t>
            </a:r>
            <a:r>
              <a:rPr kumimoji="1" lang="ja-JP" altLang="en-US" dirty="0"/>
              <a:t>を返し</a:t>
            </a:r>
            <a:r>
              <a:rPr kumimoji="1" lang="en-US" altLang="ja-JP" dirty="0"/>
              <a:t>,</a:t>
            </a:r>
            <a:r>
              <a:rPr kumimoji="1" lang="ja-JP" altLang="en-US" dirty="0"/>
              <a:t>そうでないならば</a:t>
            </a:r>
            <a:r>
              <a:rPr kumimoji="1" lang="en-US" altLang="ja-JP" dirty="0"/>
              <a:t>0</a:t>
            </a:r>
            <a:r>
              <a:rPr kumimoji="1" lang="ja-JP" altLang="en-US" dirty="0"/>
              <a:t>を返します</a:t>
            </a:r>
            <a:r>
              <a:rPr kumimoji="1" lang="en-US" altLang="ja-JP" dirty="0"/>
              <a:t>.</a:t>
            </a:r>
          </a:p>
          <a:p>
            <a:r>
              <a:rPr kumimoji="1" lang="en-US" altLang="ja-JP" dirty="0"/>
              <a:t>m</a:t>
            </a:r>
            <a:r>
              <a:rPr kumimoji="1" lang="ja-JP" altLang="en-US" dirty="0"/>
              <a:t>ビット交換すれば交叉判定問題が解けるのは自明ですが</a:t>
            </a:r>
            <a:r>
              <a:rPr kumimoji="1" lang="en-US" altLang="ja-JP" dirty="0"/>
              <a:t>,</a:t>
            </a:r>
          </a:p>
          <a:p>
            <a:r>
              <a:rPr kumimoji="1" lang="ja-JP" altLang="en-US" dirty="0"/>
              <a:t>逆に交叉判定問題を解くためにはおめが</a:t>
            </a:r>
            <a:r>
              <a:rPr kumimoji="1" lang="en-US" altLang="ja-JP" dirty="0"/>
              <a:t>(m)</a:t>
            </a:r>
            <a:r>
              <a:rPr kumimoji="1" lang="ja-JP" altLang="en-US" dirty="0"/>
              <a:t>ビット交換する必要があることが知られています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14</a:t>
            </a:fld>
            <a:endParaRPr kumimoji="1" lang="ja-JP" altLang="en-US"/>
          </a:p>
        </p:txBody>
      </p:sp>
    </p:spTree>
    <p:extLst>
      <p:ext uri="{BB962C8B-B14F-4D97-AF65-F5344CB8AC3E}">
        <p14:creationId xmlns:p14="http://schemas.microsoft.com/office/powerpoint/2010/main" val="710996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この事実を用いて数多くの問題の下界が証明されています</a:t>
            </a:r>
            <a:r>
              <a:rPr kumimoji="1" lang="en-US" altLang="ja-JP" dirty="0"/>
              <a:t>.</a:t>
            </a:r>
          </a:p>
          <a:p>
            <a:r>
              <a:rPr kumimoji="1" lang="en-US" altLang="ja-JP" dirty="0"/>
              <a:t>~.</a:t>
            </a:r>
          </a:p>
          <a:p>
            <a:r>
              <a:rPr kumimoji="1" lang="en-US" altLang="ja-JP" dirty="0"/>
              <a:t>7</a:t>
            </a:r>
            <a:r>
              <a:rPr kumimoji="1" lang="ja-JP" altLang="en-US" dirty="0"/>
              <a:t>分</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15</a:t>
            </a:fld>
            <a:endParaRPr kumimoji="1" lang="ja-JP" altLang="en-US"/>
          </a:p>
        </p:txBody>
      </p:sp>
    </p:spTree>
    <p:extLst>
      <p:ext uri="{BB962C8B-B14F-4D97-AF65-F5344CB8AC3E}">
        <p14:creationId xmlns:p14="http://schemas.microsoft.com/office/powerpoint/2010/main" val="1713663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下界グラフの構成による帰着の流れは次の通りです</a:t>
            </a:r>
            <a:r>
              <a:rPr kumimoji="1" lang="en-US" altLang="ja-JP" dirty="0"/>
              <a:t>.</a:t>
            </a:r>
          </a:p>
          <a:p>
            <a:r>
              <a:rPr kumimoji="1" lang="en-US" altLang="ja-JP" dirty="0"/>
              <a:t>m</a:t>
            </a:r>
            <a:r>
              <a:rPr kumimoji="1" lang="ja-JP" altLang="en-US" dirty="0"/>
              <a:t>ビットの入力文字列</a:t>
            </a:r>
            <a:r>
              <a:rPr kumimoji="1" lang="en-US" altLang="ja-JP" dirty="0" err="1"/>
              <a:t>x,y</a:t>
            </a:r>
            <a:r>
              <a:rPr kumimoji="1" lang="ja-JP" altLang="en-US" dirty="0"/>
              <a:t>に対して下界グラフ</a:t>
            </a:r>
            <a:r>
              <a:rPr kumimoji="1" lang="en-US" altLang="ja-JP" dirty="0"/>
              <a:t>G</a:t>
            </a:r>
            <a:r>
              <a:rPr kumimoji="1" lang="ja-JP" altLang="en-US" dirty="0"/>
              <a:t>は次のように構成します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16</a:t>
            </a:fld>
            <a:endParaRPr kumimoji="1" lang="ja-JP" altLang="en-US"/>
          </a:p>
        </p:txBody>
      </p:sp>
    </p:spTree>
    <p:extLst>
      <p:ext uri="{BB962C8B-B14F-4D97-AF65-F5344CB8AC3E}">
        <p14:creationId xmlns:p14="http://schemas.microsoft.com/office/powerpoint/2010/main" val="3440886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例えばこのようなグラフが下界グラフになります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17</a:t>
            </a:fld>
            <a:endParaRPr kumimoji="1" lang="ja-JP" altLang="en-US"/>
          </a:p>
        </p:txBody>
      </p:sp>
    </p:spTree>
    <p:extLst>
      <p:ext uri="{BB962C8B-B14F-4D97-AF65-F5344CB8AC3E}">
        <p14:creationId xmlns:p14="http://schemas.microsoft.com/office/powerpoint/2010/main" val="3062655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r>
                  <a:rPr kumimoji="1" lang="ja-JP" altLang="en-US" b="0" dirty="0"/>
                  <a:t>頂点</a:t>
                </a:r>
                <a14:m>
                  <m:oMath xmlns:m="http://schemas.openxmlformats.org/officeDocument/2006/math">
                    <m:r>
                      <a:rPr kumimoji="1" lang="en-US" altLang="ja-JP" b="0" i="1" smtClean="0">
                        <a:latin typeface="Cambria Math" panose="02040503050406030204" pitchFamily="18" charset="0"/>
                      </a:rPr>
                      <m:t>𝑉</m:t>
                    </m:r>
                  </m:oMath>
                </a14:m>
                <a:r>
                  <a:rPr kumimoji="1" lang="ja-JP" altLang="en-US" dirty="0"/>
                  <a:t>は互いに疎な頂点集合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a:t>
                </a:r>
                <a:r>
                  <a:rPr lang="ja-JP" altLang="en-US" dirty="0"/>
                  <a:t>されます</a:t>
                </a:r>
                <a:r>
                  <a:rPr lang="en-US" altLang="ja-JP" dirty="0"/>
                  <a:t>.</a:t>
                </a:r>
              </a:p>
              <a:p>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頂点</a:t>
                </a:r>
                <a:r>
                  <a:rPr kumimoji="1" lang="en-US" altLang="ja-JP" b="0" i="0">
                    <a:latin typeface="Cambria Math" panose="02040503050406030204" pitchFamily="18" charset="0"/>
                  </a:rPr>
                  <a:t>𝑉</a:t>
                </a:r>
                <a:r>
                  <a:rPr kumimoji="1" lang="ja-JP" altLang="en-US" dirty="0"/>
                  <a:t>は互いに疎な頂点集合</a:t>
                </a:r>
                <a:r>
                  <a:rPr kumimoji="1" lang="en-US" altLang="ja-JP" b="0" i="0">
                    <a:latin typeface="Cambria Math" panose="02040503050406030204" pitchFamily="18" charset="0"/>
                  </a:rPr>
                  <a:t>𝑉_𝐴,𝑉_𝐵</a:t>
                </a:r>
                <a:r>
                  <a:rPr kumimoji="1" lang="ja-JP" altLang="en-US" dirty="0"/>
                  <a:t>に分割</a:t>
                </a:r>
                <a:r>
                  <a:rPr lang="ja-JP" altLang="en-US" dirty="0"/>
                  <a:t>されます</a:t>
                </a:r>
                <a:r>
                  <a:rPr lang="en-US" altLang="ja-JP" dirty="0"/>
                  <a:t>.</a:t>
                </a:r>
              </a:p>
              <a:p>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18</a:t>
            </a:fld>
            <a:endParaRPr kumimoji="1" lang="ja-JP" altLang="en-US"/>
          </a:p>
        </p:txBody>
      </p:sp>
    </p:spTree>
    <p:extLst>
      <p:ext uri="{BB962C8B-B14F-4D97-AF65-F5344CB8AC3E}">
        <p14:creationId xmlns:p14="http://schemas.microsoft.com/office/powerpoint/2010/main" val="620080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𝑥</m:t>
                    </m:r>
                  </m:oMath>
                </a14:m>
                <a:r>
                  <a:rPr kumimoji="1" lang="ja-JP" altLang="en-US" dirty="0"/>
                  <a:t>にのみ依存し</a:t>
                </a:r>
                <a:r>
                  <a:rPr kumimoji="1" lang="en-US" altLang="ja-JP" dirty="0"/>
                  <a:t>,</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は</a:t>
                </a:r>
                <a14:m>
                  <m:oMath xmlns:m="http://schemas.openxmlformats.org/officeDocument/2006/math">
                    <m:r>
                      <a:rPr lang="en-US" altLang="ja-JP" b="0" i="1" smtClean="0">
                        <a:latin typeface="Cambria Math" panose="02040503050406030204" pitchFamily="18" charset="0"/>
                      </a:rPr>
                      <m:t>𝑦</m:t>
                    </m:r>
                  </m:oMath>
                </a14:m>
                <a:r>
                  <a:rPr lang="ja-JP" altLang="en-US" dirty="0"/>
                  <a:t>にのみ依存します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19</a:t>
            </a:fld>
            <a:endParaRPr kumimoji="1" lang="ja-JP" altLang="en-US"/>
          </a:p>
        </p:txBody>
      </p:sp>
    </p:spTree>
    <p:extLst>
      <p:ext uri="{BB962C8B-B14F-4D97-AF65-F5344CB8AC3E}">
        <p14:creationId xmlns:p14="http://schemas.microsoft.com/office/powerpoint/2010/main" val="240894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計算機を頂点</a:t>
            </a:r>
            <a:r>
              <a:rPr kumimoji="1" lang="en-US" altLang="ja-JP" dirty="0"/>
              <a:t>,</a:t>
            </a:r>
            <a:r>
              <a:rPr kumimoji="1" lang="ja-JP" altLang="en-US" dirty="0"/>
              <a:t>辺を通信リンクとみなしてネットワークをグラフにモデル化して</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1ADD76C6-4199-49CA-B08F-E11A84751589}" type="slidenum">
              <a:rPr kumimoji="1" lang="ja-JP" altLang="en-US" smtClean="0"/>
              <a:t>2</a:t>
            </a:fld>
            <a:endParaRPr kumimoji="1" lang="ja-JP" altLang="en-US"/>
          </a:p>
        </p:txBody>
      </p:sp>
    </p:spTree>
    <p:extLst>
      <p:ext uri="{BB962C8B-B14F-4D97-AF65-F5344CB8AC3E}">
        <p14:creationId xmlns:p14="http://schemas.microsoft.com/office/powerpoint/2010/main" val="1899668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r>
                  <a:rPr lang="ja-JP" altLang="en-US" dirty="0"/>
                  <a:t>つまり</a:t>
                </a:r>
                <a:r>
                  <a:rPr lang="en-US" altLang="ja-JP" dirty="0"/>
                  <a:t>,</a:t>
                </a:r>
                <a:r>
                  <a:rPr lang="ja-JP" altLang="en-US" dirty="0"/>
                  <a:t>例えば</a:t>
                </a:r>
                <a:r>
                  <a:rPr lang="en-US" altLang="ja-JP" dirty="0"/>
                  <a:t>x5=1</a:t>
                </a:r>
                <a:r>
                  <a:rPr lang="ja-JP" altLang="en-US" dirty="0"/>
                  <a:t>ならばここに辺を追加</a:t>
                </a:r>
                <a:r>
                  <a:rPr lang="en-US" altLang="ja-JP" dirty="0"/>
                  <a:t>,y3=1</a:t>
                </a:r>
                <a:r>
                  <a:rPr lang="ja-JP" altLang="en-US" dirty="0"/>
                  <a:t>ならばここに辺と頂点を追加というように</a:t>
                </a:r>
                <a:r>
                  <a:rPr lang="en-US" altLang="ja-JP" dirty="0"/>
                  <a:t>,GA</a:t>
                </a:r>
                <a:r>
                  <a:rPr lang="ja-JP" altLang="en-US" dirty="0"/>
                  <a:t>と</a:t>
                </a:r>
                <a:r>
                  <a:rPr lang="en-US" altLang="ja-JP" dirty="0"/>
                  <a:t>GB</a:t>
                </a:r>
                <a:r>
                  <a:rPr lang="ja-JP" altLang="en-US" dirty="0"/>
                  <a:t>はそれぞれ</a:t>
                </a:r>
                <a:r>
                  <a:rPr lang="en-US" altLang="ja-JP" dirty="0" err="1"/>
                  <a:t>x,y</a:t>
                </a:r>
                <a:r>
                  <a:rPr lang="ja-JP" altLang="en-US" dirty="0"/>
                  <a:t>の入力によって変わる構造を持ちます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20</a:t>
            </a:fld>
            <a:endParaRPr kumimoji="1" lang="ja-JP" altLang="en-US"/>
          </a:p>
        </p:txBody>
      </p:sp>
    </p:spTree>
    <p:extLst>
      <p:ext uri="{BB962C8B-B14F-4D97-AF65-F5344CB8AC3E}">
        <p14:creationId xmlns:p14="http://schemas.microsoft.com/office/powerpoint/2010/main" val="2022930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483078" lvl="1" defTabSz="966155">
                  <a:defRPr/>
                </a:pPr>
                <a:r>
                  <a:rPr lang="ja-JP" altLang="en-US" dirty="0"/>
                  <a:t>その構造は入力文字列</a:t>
                </a:r>
                <a:r>
                  <a:rPr lang="en-US" altLang="ja-JP" dirty="0" err="1"/>
                  <a:t>x,y</a:t>
                </a:r>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a:t>
                </a:r>
                <a:r>
                  <a:rPr lang="en-US" altLang="ja-JP" dirty="0"/>
                  <a:t>,</a:t>
                </a:r>
                <a:r>
                  <a:rPr lang="ja-JP" altLang="en-US" dirty="0"/>
                  <a:t>下界を考えたい問題に関する特性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を持つように構成します</a:t>
                </a:r>
                <a:br>
                  <a:rPr lang="en-US" altLang="ja-JP" dirty="0"/>
                </a:br>
                <a:r>
                  <a:rPr lang="en-US" altLang="ja-JP" dirty="0"/>
                  <a:t>(</a:t>
                </a:r>
                <a:r>
                  <a:rPr lang="ja-JP" altLang="en-US" dirty="0"/>
                  <a:t>例えば</a:t>
                </a:r>
                <a:r>
                  <a:rPr lang="en-US" altLang="ja-JP" dirty="0"/>
                  <a:t>3-MIS</a:t>
                </a:r>
                <a:r>
                  <a:rPr lang="ja-JP" altLang="en-US" dirty="0"/>
                  <a:t>検証問題の下界を考えるのであれば特性</a:t>
                </a:r>
                <a:r>
                  <a:rPr lang="en-US" altLang="ja-JP" dirty="0"/>
                  <a:t>P</a:t>
                </a:r>
                <a:r>
                  <a:rPr lang="ja-JP" altLang="en-US" dirty="0"/>
                  <a:t>は「グラフ中に与えられている独立点集合が</a:t>
                </a:r>
                <a:r>
                  <a:rPr lang="en-US" altLang="ja-JP" dirty="0"/>
                  <a:t>3-MIS</a:t>
                </a:r>
                <a:r>
                  <a:rPr lang="ja-JP" altLang="en-US" dirty="0"/>
                  <a:t>でない」となります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21</a:t>
            </a:fld>
            <a:endParaRPr kumimoji="1" lang="ja-JP" altLang="en-US"/>
          </a:p>
        </p:txBody>
      </p:sp>
    </p:spTree>
    <p:extLst>
      <p:ext uri="{BB962C8B-B14F-4D97-AF65-F5344CB8AC3E}">
        <p14:creationId xmlns:p14="http://schemas.microsoft.com/office/powerpoint/2010/main" val="2480456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と</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の間のカット辺の集合</a:t>
                </a:r>
                <a14:m>
                  <m:oMath xmlns:m="http://schemas.openxmlformats.org/officeDocument/2006/math">
                    <m:r>
                      <m:rPr>
                        <m:nor/>
                      </m:rPr>
                      <a:rPr lang="en-US" altLang="ja-JP">
                        <a:latin typeface="Cambria Math" panose="02040503050406030204" pitchFamily="18" charset="0"/>
                      </a:rPr>
                      <m:t>Cut</m:t>
                    </m:r>
                  </m:oMath>
                </a14:m>
                <a:r>
                  <a:rPr lang="ja-JP" altLang="en-US" dirty="0"/>
                  <a:t>は入力文字列</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に依存しないようにします</a:t>
                </a:r>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i="0">
                    <a:latin typeface="Cambria Math" panose="02040503050406030204" pitchFamily="18" charset="0"/>
                  </a:rPr>
                  <a:t>𝐺_𝐴</a:t>
                </a:r>
                <a:r>
                  <a:rPr lang="ja-JP" altLang="en-US" dirty="0"/>
                  <a:t>と</a:t>
                </a:r>
                <a:r>
                  <a:rPr lang="en-US" altLang="ja-JP" i="0" dirty="0">
                    <a:latin typeface="Cambria Math" panose="02040503050406030204" pitchFamily="18" charset="0"/>
                  </a:rPr>
                  <a:t>𝐺_𝐵</a:t>
                </a:r>
                <a:r>
                  <a:rPr lang="ja-JP" altLang="en-US" dirty="0"/>
                  <a:t>の間のカット辺の集合</a:t>
                </a:r>
                <a:r>
                  <a:rPr lang="en-US" altLang="ja-JP" i="0">
                    <a:latin typeface="Cambria Math" panose="02040503050406030204" pitchFamily="18" charset="0"/>
                  </a:rPr>
                  <a:t>"Cut</a:t>
                </a:r>
                <a:r>
                  <a:rPr lang="ja-JP" altLang="en-US" i="0">
                    <a:latin typeface="Cambria Math" panose="02040503050406030204" pitchFamily="18" charset="0"/>
                  </a:rPr>
                  <a:t>"</a:t>
                </a:r>
                <a:r>
                  <a:rPr lang="ja-JP" altLang="en-US" dirty="0"/>
                  <a:t>は入力文字列</a:t>
                </a:r>
                <a:r>
                  <a:rPr lang="en-US" altLang="ja-JP" i="0">
                    <a:latin typeface="Cambria Math" panose="02040503050406030204" pitchFamily="18" charset="0"/>
                  </a:rPr>
                  <a:t>𝑥,𝑦</a:t>
                </a:r>
                <a:r>
                  <a:rPr lang="ja-JP" altLang="en-US" dirty="0"/>
                  <a:t>に依存しないようにします</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22</a:t>
            </a:fld>
            <a:endParaRPr kumimoji="1" lang="ja-JP" altLang="en-US"/>
          </a:p>
        </p:txBody>
      </p:sp>
    </p:spTree>
    <p:extLst>
      <p:ext uri="{BB962C8B-B14F-4D97-AF65-F5344CB8AC3E}">
        <p14:creationId xmlns:p14="http://schemas.microsoft.com/office/powerpoint/2010/main" val="613589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アリスとボブは構成した下界グラフ上で特性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の実行をシミュレートします</a:t>
                </a:r>
                <a:endParaRPr lang="en-US" altLang="ja-JP" dirty="0"/>
              </a:p>
            </p:txBody>
          </p:sp>
        </mc:Choice>
        <mc:Fallback xmlns="">
          <p:sp>
            <p:nvSpPr>
              <p:cNvPr id="3" name="ノート プレースホルダー 2"/>
              <p:cNvSpPr>
                <a:spLocks noGrp="1"/>
              </p:cNvSpPr>
              <p:nvPr>
                <p:ph type="body" idx="1"/>
              </p:nvPr>
            </p:nvSpPr>
            <p:spPr/>
            <p:txBody>
              <a:bodyPr/>
              <a:lstStyle/>
              <a:p>
                <a:r>
                  <a:rPr lang="ja-JP" altLang="en-US" dirty="0"/>
                  <a:t>アリスとボブは構成した下界グラフ上で特性</a:t>
                </a:r>
                <a:r>
                  <a:rPr lang="en-US" altLang="ja-JP" b="0" i="0">
                    <a:latin typeface="Cambria Math" panose="02040503050406030204" pitchFamily="18" charset="0"/>
                  </a:rPr>
                  <a:t>𝑃</a:t>
                </a:r>
                <a:r>
                  <a:rPr lang="ja-JP" altLang="en-US" dirty="0"/>
                  <a:t>を判定する</a:t>
                </a:r>
                <a:r>
                  <a:rPr lang="en-US" altLang="ja-JP" b="0" i="0">
                    <a:latin typeface="Cambria Math" panose="02040503050406030204" pitchFamily="18" charset="0"/>
                  </a:rPr>
                  <a:t>𝐶𝑂𝑁𝐺𝐸𝑆𝑇</a:t>
                </a:r>
                <a:r>
                  <a:rPr lang="ja-JP" altLang="en-US" dirty="0"/>
                  <a:t>アルゴリズム</a:t>
                </a:r>
                <a:r>
                  <a:rPr lang="ja-JP" altLang="en-US" i="0" dirty="0">
                    <a:latin typeface="Cambria Math" panose="02040503050406030204" pitchFamily="18" charset="0"/>
                  </a:rPr>
                  <a:t>𝒜</a:t>
                </a:r>
                <a:r>
                  <a:rPr lang="ja-JP" altLang="en-US" dirty="0"/>
                  <a:t>の実行をシミュレートします</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23</a:t>
            </a:fld>
            <a:endParaRPr kumimoji="1" lang="ja-JP" altLang="en-US"/>
          </a:p>
        </p:txBody>
      </p:sp>
    </p:spTree>
    <p:extLst>
      <p:ext uri="{BB962C8B-B14F-4D97-AF65-F5344CB8AC3E}">
        <p14:creationId xmlns:p14="http://schemas.microsoft.com/office/powerpoint/2010/main" val="3309157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アリスは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中の頂点のシミュレートを担当し</a:t>
                </a:r>
                <a:r>
                  <a:rPr lang="en-US" altLang="ja-JP" dirty="0"/>
                  <a:t>,</a:t>
                </a:r>
                <a:r>
                  <a:rPr lang="ja-JP" altLang="en-US" dirty="0"/>
                  <a:t>ボブは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中の頂点のシミュレートを担当します</a:t>
                </a:r>
                <a:r>
                  <a:rPr lang="en-US" altLang="ja-JP" dirty="0"/>
                  <a:t>.</a:t>
                </a:r>
              </a:p>
            </p:txBody>
          </p:sp>
        </mc:Choice>
        <mc:Fallback xmlns="">
          <p:sp>
            <p:nvSpPr>
              <p:cNvPr id="3" name="ノート プレースホルダー 2"/>
              <p:cNvSpPr>
                <a:spLocks noGrp="1"/>
              </p:cNvSpPr>
              <p:nvPr>
                <p:ph type="body" idx="1"/>
              </p:nvPr>
            </p:nvSpPr>
            <p:spPr/>
            <p:txBody>
              <a:bodyPr/>
              <a:lstStyle/>
              <a:p>
                <a:r>
                  <a:rPr lang="ja-JP" altLang="en-US" dirty="0"/>
                  <a:t>アリスは</a:t>
                </a:r>
                <a:r>
                  <a:rPr lang="en-US" altLang="ja-JP" b="0" i="0">
                    <a:latin typeface="Cambria Math" panose="02040503050406030204" pitchFamily="18" charset="0"/>
                  </a:rPr>
                  <a:t>𝑉_𝐴</a:t>
                </a:r>
                <a:r>
                  <a:rPr lang="ja-JP" altLang="en-US" dirty="0"/>
                  <a:t>中の頂点のシミュレートを担当し</a:t>
                </a:r>
                <a:r>
                  <a:rPr lang="en-US" altLang="ja-JP" dirty="0"/>
                  <a:t>,</a:t>
                </a:r>
                <a:r>
                  <a:rPr lang="ja-JP" altLang="en-US" dirty="0"/>
                  <a:t>ボブは</a:t>
                </a: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中の頂点のシミュレートを担当します</a:t>
                </a:r>
                <a:r>
                  <a:rPr lang="en-US" altLang="ja-JP" dirty="0"/>
                  <a:t>.</a:t>
                </a:r>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24</a:t>
            </a:fld>
            <a:endParaRPr kumimoji="1" lang="ja-JP" altLang="en-US"/>
          </a:p>
        </p:txBody>
      </p:sp>
    </p:spTree>
    <p:extLst>
      <p:ext uri="{BB962C8B-B14F-4D97-AF65-F5344CB8AC3E}">
        <p14:creationId xmlns:p14="http://schemas.microsoft.com/office/powerpoint/2010/main" val="1542938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中の辺で送信されるメッセージはアリスがボブと通信することなく計算でき</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𝐵</m:t>
                        </m:r>
                      </m:sub>
                    </m:sSub>
                  </m:oMath>
                </a14:m>
                <a:r>
                  <a:rPr lang="ja-JP" altLang="en-US" dirty="0"/>
                  <a:t>中の辺で送信されるメッセージはボブがアリスと通信することなく計算できる</a:t>
                </a:r>
                <a:endParaRPr lang="en-US" altLang="ja-JP" dirty="0"/>
              </a:p>
              <a:p>
                <a:endParaRPr kumimoji="1"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i="0">
                    <a:latin typeface="Cambria Math" panose="02040503050406030204" pitchFamily="18" charset="0"/>
                  </a:rPr>
                  <a:t>𝐺_𝐴</a:t>
                </a:r>
                <a:r>
                  <a:rPr lang="ja-JP" altLang="en-US" dirty="0"/>
                  <a:t>中の辺で送信されるメッセージはアリスがボブと通信することなく計算でき</a:t>
                </a:r>
                <a:r>
                  <a:rPr lang="en-US" altLang="ja-JP" dirty="0"/>
                  <a:t>,</a:t>
                </a:r>
                <a:br>
                  <a:rPr lang="en-US" altLang="ja-JP" dirty="0"/>
                </a:br>
                <a:r>
                  <a:rPr lang="en-US" altLang="ja-JP" i="0">
                    <a:latin typeface="Cambria Math" panose="02040503050406030204" pitchFamily="18" charset="0"/>
                  </a:rPr>
                  <a:t>𝐺_𝐵</a:t>
                </a:r>
                <a:r>
                  <a:rPr lang="ja-JP" altLang="en-US" dirty="0"/>
                  <a:t>中の辺で送信されるメッセージはボブがアリスと通信することなく計算できる</a:t>
                </a:r>
                <a:endParaRPr lang="en-US" altLang="ja-JP"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25</a:t>
            </a:fld>
            <a:endParaRPr kumimoji="1" lang="ja-JP" altLang="en-US"/>
          </a:p>
        </p:txBody>
      </p:sp>
    </p:spTree>
    <p:extLst>
      <p:ext uri="{BB962C8B-B14F-4D97-AF65-F5344CB8AC3E}">
        <p14:creationId xmlns:p14="http://schemas.microsoft.com/office/powerpoint/2010/main" val="2151003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つまり</a:t>
                </a:r>
                <a:r>
                  <a:rPr lang="en-US" altLang="ja-JP" dirty="0"/>
                  <a:t>,</a:t>
                </a:r>
                <a:r>
                  <a:rPr lang="ja-JP" altLang="en-US" dirty="0"/>
                  <a:t>カット辺</a:t>
                </a:r>
                <a14:m>
                  <m:oMath xmlns:m="http://schemas.openxmlformats.org/officeDocument/2006/math">
                    <m:r>
                      <m:rPr>
                        <m:nor/>
                      </m:rPr>
                      <a:rPr lang="en-US" altLang="ja-JP">
                        <a:latin typeface="Cambria Math" panose="02040503050406030204" pitchFamily="18" charset="0"/>
                      </a:rPr>
                      <m:t>Cut</m:t>
                    </m:r>
                  </m:oMath>
                </a14:m>
                <a:r>
                  <a:rPr lang="ja-JP" altLang="en-US" dirty="0"/>
                  <a:t>を通じて送信されるメッセージを互いに受信できればグラフ全体に対してアルゴリズムを手分けしてシミュレートできます</a:t>
                </a:r>
                <a:r>
                  <a:rPr lang="en-US" altLang="ja-JP" dirty="0"/>
                  <a:t>.</a:t>
                </a:r>
              </a:p>
              <a:p>
                <a:endParaRPr kumimoji="1" lang="en-US" altLang="ja-JP" dirty="0"/>
              </a:p>
            </p:txBody>
          </p:sp>
        </mc:Choice>
        <mc:Fallback xmlns="">
          <p:sp>
            <p:nvSpPr>
              <p:cNvPr id="3" name="ノート プレースホルダー 2"/>
              <p:cNvSpPr>
                <a:spLocks noGrp="1"/>
              </p:cNvSpPr>
              <p:nvPr>
                <p:ph type="body" idx="1"/>
              </p:nvPr>
            </p:nvSpPr>
            <p:spPr/>
            <p:txBody>
              <a:bodyPr/>
              <a:lstStyle/>
              <a:p>
                <a:r>
                  <a:rPr lang="ja-JP" altLang="en-US" dirty="0"/>
                  <a:t>つまり</a:t>
                </a:r>
                <a:r>
                  <a:rPr lang="en-US" altLang="ja-JP" dirty="0"/>
                  <a:t>,</a:t>
                </a:r>
                <a:r>
                  <a:rPr lang="ja-JP" altLang="en-US" dirty="0"/>
                  <a:t>カット辺</a:t>
                </a:r>
                <a:r>
                  <a:rPr lang="en-US" altLang="ja-JP" i="0">
                    <a:latin typeface="Cambria Math" panose="02040503050406030204" pitchFamily="18" charset="0"/>
                  </a:rPr>
                  <a:t>"Cut</a:t>
                </a:r>
                <a:r>
                  <a:rPr lang="ja-JP" altLang="en-US" i="0">
                    <a:latin typeface="Cambria Math" panose="02040503050406030204" pitchFamily="18" charset="0"/>
                  </a:rPr>
                  <a:t>"</a:t>
                </a:r>
                <a:r>
                  <a:rPr lang="ja-JP" altLang="en-US" dirty="0"/>
                  <a:t>を通じて送信されるメッセージを互いに受信できればグラフ全体に対してアルゴリズムを手分けしてシミュレートできる</a:t>
                </a:r>
                <a:endParaRPr lang="en-US" altLang="ja-JP"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26</a:t>
            </a:fld>
            <a:endParaRPr kumimoji="1" lang="ja-JP" altLang="en-US"/>
          </a:p>
        </p:txBody>
      </p:sp>
    </p:spTree>
    <p:extLst>
      <p:ext uri="{BB962C8B-B14F-4D97-AF65-F5344CB8AC3E}">
        <p14:creationId xmlns:p14="http://schemas.microsoft.com/office/powerpoint/2010/main" val="946368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r>
                  <a:rPr kumimoji="1" lang="en-US" altLang="ja-JP" dirty="0"/>
                  <a:t>~</a:t>
                </a:r>
                <a:r>
                  <a:rPr kumimoji="1" lang="ja-JP" altLang="en-US" dirty="0"/>
                  <a:t>判定ができ</a:t>
                </a:r>
                <a:r>
                  <a:rPr kumimoji="1" lang="en-US" altLang="ja-JP" dirty="0"/>
                  <a:t>,~</a:t>
                </a:r>
                <a:r>
                  <a:rPr kumimoji="1" lang="ja-JP" altLang="en-US" dirty="0"/>
                  <a:t>を解くことができます</a:t>
                </a:r>
                <a:r>
                  <a:rPr kumimoji="1" lang="en-US" altLang="ja-JP" dirty="0"/>
                  <a:t>.</a:t>
                </a:r>
                <a:r>
                  <a:rPr kumimoji="1" lang="ja-JP" altLang="en-US" dirty="0"/>
                  <a:t>これはアルゴリズム</a:t>
                </a:r>
                <a:r>
                  <a:rPr kumimoji="1" lang="en-US" altLang="ja-JP" dirty="0"/>
                  <a:t>A</a:t>
                </a:r>
                <a:r>
                  <a:rPr kumimoji="1" lang="ja-JP" altLang="en-US" dirty="0"/>
                  <a:t>が</a:t>
                </a: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を持つ」と判定すればすなわち</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となるように下界グラフを構成しているためです</a:t>
                </a:r>
                <a:r>
                  <a:rPr lang="en-US" altLang="ja-JP" dirty="0"/>
                  <a:t>.</a:t>
                </a:r>
                <a:endParaRPr kumimoji="1" lang="en-US" altLang="ja-JP" dirty="0"/>
              </a:p>
              <a:p>
                <a:pPr defTabSz="966155">
                  <a:defRPr/>
                </a:pPr>
                <a:r>
                  <a:rPr kumimoji="1" lang="en-US" altLang="ja-JP" dirty="0"/>
                  <a:t>~</a:t>
                </a:r>
                <a:r>
                  <a:rPr kumimoji="1" lang="ja-JP" altLang="en-US" dirty="0"/>
                  <a:t>必要とすると</a:t>
                </a:r>
                <a:r>
                  <a:rPr kumimoji="1" lang="en-US" altLang="ja-JP" dirty="0"/>
                  <a:t>,</a:t>
                </a:r>
                <a:r>
                  <a:rPr lang="ja-JP" altLang="en-US" dirty="0"/>
                  <a:t>カット辺中の各辺が</a:t>
                </a:r>
                <a:r>
                  <a:rPr lang="en-US" altLang="ja-JP" dirty="0"/>
                  <a:t>1</a:t>
                </a:r>
                <a:r>
                  <a:rPr lang="ja-JP" altLang="en-US" dirty="0"/>
                  <a:t>ラウンドあたり</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ビットの情報を伝送可能なため</a:t>
                </a:r>
                <a:r>
                  <a:rPr kumimoji="1" lang="en-US" altLang="ja-JP" dirty="0"/>
                  <a:t>~.</a:t>
                </a:r>
              </a:p>
              <a:p>
                <a:pPr defTabSz="966155">
                  <a:defRPr/>
                </a:pPr>
                <a:r>
                  <a:rPr kumimoji="1" lang="ja-JP" altLang="en-US" dirty="0"/>
                  <a:t>先述の通り</a:t>
                </a:r>
                <a:r>
                  <a:rPr kumimoji="1" lang="en-US" altLang="ja-JP" dirty="0"/>
                  <a:t>~,</a:t>
                </a:r>
                <a:r>
                  <a:rPr kumimoji="1" lang="ja-JP" altLang="en-US" dirty="0"/>
                  <a:t>この</a:t>
                </a:r>
                <a:r>
                  <a:rPr kumimoji="1" lang="en-US" altLang="ja-JP" dirty="0"/>
                  <a:t>2</a:t>
                </a:r>
                <a:r>
                  <a:rPr kumimoji="1" lang="ja-JP" altLang="en-US" dirty="0"/>
                  <a:t>つを結びつけるとこのような下界を得ることができます</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27</a:t>
            </a:fld>
            <a:endParaRPr kumimoji="1" lang="ja-JP" altLang="en-US"/>
          </a:p>
        </p:txBody>
      </p:sp>
    </p:spTree>
    <p:extLst>
      <p:ext uri="{BB962C8B-B14F-4D97-AF65-F5344CB8AC3E}">
        <p14:creationId xmlns:p14="http://schemas.microsoft.com/office/powerpoint/2010/main" val="66026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例として</a:t>
                </a:r>
                <a:r>
                  <a:rPr kumimoji="1" lang="en-US" altLang="ja-JP" dirty="0"/>
                  <a:t>3-MIS</a:t>
                </a:r>
                <a:r>
                  <a:rPr kumimoji="1" lang="ja-JP" altLang="en-US" dirty="0"/>
                  <a:t>検証問題に対する下界グラフを紹介します</a:t>
                </a:r>
                <a:r>
                  <a:rPr kumimoji="1" lang="en-US" altLang="ja-JP" dirty="0"/>
                  <a:t>.</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28</a:t>
            </a:fld>
            <a:endParaRPr kumimoji="1" lang="ja-JP" altLang="en-US"/>
          </a:p>
        </p:txBody>
      </p:sp>
    </p:spTree>
    <p:extLst>
      <p:ext uri="{BB962C8B-B14F-4D97-AF65-F5344CB8AC3E}">
        <p14:creationId xmlns:p14="http://schemas.microsoft.com/office/powerpoint/2010/main" val="3011695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頂点は頂点集合</a:t>
            </a:r>
            <a:r>
              <a:rPr kumimoji="1" lang="en-US" altLang="ja-JP" dirty="0"/>
              <a:t>A1~C2</a:t>
            </a:r>
            <a:r>
              <a:rPr kumimoji="1" lang="ja-JP" altLang="en-US" dirty="0"/>
              <a:t>と</a:t>
            </a:r>
            <a:r>
              <a:rPr kumimoji="1" lang="en-US" altLang="ja-JP" dirty="0"/>
              <a:t>s</a:t>
            </a:r>
            <a:r>
              <a:rPr kumimoji="1" lang="ja-JP" altLang="en-US" dirty="0"/>
              <a:t>で構成されアリス側の頂点を</a:t>
            </a:r>
            <a:r>
              <a:rPr kumimoji="1" lang="en-US" altLang="ja-JP" dirty="0"/>
              <a:t>A1</a:t>
            </a:r>
            <a:r>
              <a:rPr kumimoji="1" lang="ja-JP" altLang="en-US" dirty="0"/>
              <a:t>と</a:t>
            </a:r>
            <a:r>
              <a:rPr kumimoji="1" lang="en-US" altLang="ja-JP" dirty="0"/>
              <a:t>A2,</a:t>
            </a:r>
            <a:r>
              <a:rPr kumimoji="1" lang="ja-JP" altLang="en-US" dirty="0"/>
              <a:t>残りをボブ側の頂点とします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29</a:t>
            </a:fld>
            <a:endParaRPr kumimoji="1" lang="ja-JP" altLang="en-US"/>
          </a:p>
        </p:txBody>
      </p:sp>
    </p:spTree>
    <p:extLst>
      <p:ext uri="{BB962C8B-B14F-4D97-AF65-F5344CB8AC3E}">
        <p14:creationId xmlns:p14="http://schemas.microsoft.com/office/powerpoint/2010/main" val="4277511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そのネットワーク自身を入力とみなしてグラフ上の問題を解く枠組みを分散グラフアルゴリズムといいます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a:t>
            </a:fld>
            <a:endParaRPr kumimoji="1" lang="ja-JP" altLang="en-US"/>
          </a:p>
        </p:txBody>
      </p:sp>
    </p:spTree>
    <p:extLst>
      <p:ext uri="{BB962C8B-B14F-4D97-AF65-F5344CB8AC3E}">
        <p14:creationId xmlns:p14="http://schemas.microsoft.com/office/powerpoint/2010/main" val="802790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オレンジ色の頂点は独立点集合に含まれる頂点とします</a:t>
            </a:r>
            <a:r>
              <a:rPr kumimoji="1" lang="en-US" altLang="ja-JP" dirty="0"/>
              <a:t>.</a:t>
            </a:r>
          </a:p>
          <a:p>
            <a:r>
              <a:rPr kumimoji="1" lang="en-US" altLang="ja-JP" dirty="0"/>
              <a:t>A12,B12</a:t>
            </a:r>
            <a:r>
              <a:rPr kumimoji="1" lang="ja-JP" altLang="en-US" dirty="0"/>
              <a:t>の頂点はクリーク</a:t>
            </a:r>
            <a:r>
              <a:rPr kumimoji="1" lang="en-US" altLang="ja-JP" dirty="0"/>
              <a:t>,</a:t>
            </a:r>
            <a:r>
              <a:rPr kumimoji="1" lang="ja-JP" altLang="en-US" dirty="0"/>
              <a:t>つまりその中の任意の</a:t>
            </a:r>
            <a:r>
              <a:rPr kumimoji="1" lang="en-US" altLang="ja-JP" dirty="0"/>
              <a:t>2</a:t>
            </a:r>
            <a:r>
              <a:rPr kumimoji="1" lang="ja-JP" altLang="en-US" dirty="0"/>
              <a:t>頂点には辺があるものとします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30</a:t>
            </a:fld>
            <a:endParaRPr kumimoji="1" lang="ja-JP" altLang="en-US"/>
          </a:p>
        </p:txBody>
      </p:sp>
    </p:spTree>
    <p:extLst>
      <p:ext uri="{BB962C8B-B14F-4D97-AF65-F5344CB8AC3E}">
        <p14:creationId xmlns:p14="http://schemas.microsoft.com/office/powerpoint/2010/main" val="4073634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a:t>と</a:t>
            </a:r>
            <a:r>
              <a:rPr kumimoji="1" lang="en-US" altLang="ja-JP" dirty="0"/>
              <a:t>C,B</a:t>
            </a:r>
            <a:r>
              <a:rPr kumimoji="1" lang="ja-JP" altLang="en-US" dirty="0"/>
              <a:t>と</a:t>
            </a:r>
            <a:r>
              <a:rPr kumimoji="1" lang="en-US" altLang="ja-JP" dirty="0"/>
              <a:t>C</a:t>
            </a:r>
            <a:r>
              <a:rPr kumimoji="1" lang="ja-JP" altLang="en-US" dirty="0"/>
              <a:t>は上下それぞれ</a:t>
            </a:r>
            <a:r>
              <a:rPr kumimoji="1" lang="en-US" altLang="ja-JP" dirty="0"/>
              <a:t>ai</a:t>
            </a:r>
            <a:r>
              <a:rPr kumimoji="1" lang="ja-JP" altLang="en-US" dirty="0"/>
              <a:t>と</a:t>
            </a:r>
            <a:r>
              <a:rPr kumimoji="1" lang="en-US" altLang="ja-JP" dirty="0" err="1"/>
              <a:t>ci,bi</a:t>
            </a:r>
            <a:r>
              <a:rPr kumimoji="1" lang="ja-JP" altLang="en-US" dirty="0"/>
              <a:t>と</a:t>
            </a:r>
            <a:r>
              <a:rPr kumimoji="1" lang="en-US" altLang="ja-JP" dirty="0"/>
              <a:t>ci</a:t>
            </a:r>
            <a:r>
              <a:rPr kumimoji="1" lang="ja-JP" altLang="en-US" dirty="0"/>
              <a:t>が接続するようにします</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31</a:t>
            </a:fld>
            <a:endParaRPr kumimoji="1" lang="ja-JP" altLang="en-US"/>
          </a:p>
        </p:txBody>
      </p:sp>
    </p:spTree>
    <p:extLst>
      <p:ext uri="{BB962C8B-B14F-4D97-AF65-F5344CB8AC3E}">
        <p14:creationId xmlns:p14="http://schemas.microsoft.com/office/powerpoint/2010/main" val="5400425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t>
            </a:r>
            <a:r>
              <a:rPr kumimoji="1" lang="ja-JP" altLang="en-US" dirty="0"/>
              <a:t>は</a:t>
            </a:r>
            <a:r>
              <a:rPr kumimoji="1" lang="en-US" altLang="ja-JP" dirty="0"/>
              <a:t>AB</a:t>
            </a:r>
            <a:r>
              <a:rPr kumimoji="1" lang="ja-JP" altLang="en-US" dirty="0"/>
              <a:t>中の頂点すべてと接続するようにします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32</a:t>
            </a:fld>
            <a:endParaRPr kumimoji="1" lang="ja-JP" altLang="en-US"/>
          </a:p>
        </p:txBody>
      </p:sp>
    </p:spTree>
    <p:extLst>
      <p:ext uri="{BB962C8B-B14F-4D97-AF65-F5344CB8AC3E}">
        <p14:creationId xmlns:p14="http://schemas.microsoft.com/office/powerpoint/2010/main" val="36367546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a:t>
            </a:r>
            <a:r>
              <a:rPr kumimoji="1" lang="ja-JP" altLang="en-US" dirty="0"/>
              <a:t>と</a:t>
            </a:r>
            <a:r>
              <a:rPr kumimoji="1" lang="en-US" altLang="ja-JP" dirty="0"/>
              <a:t>HB</a:t>
            </a:r>
            <a:r>
              <a:rPr kumimoji="1" lang="ja-JP" altLang="en-US" dirty="0"/>
              <a:t>には</a:t>
            </a:r>
            <a:r>
              <a:rPr kumimoji="1" lang="en-US" altLang="ja-JP" dirty="0"/>
              <a:t>,2</a:t>
            </a:r>
            <a:r>
              <a:rPr kumimoji="1" lang="ja-JP" altLang="en-US" dirty="0"/>
              <a:t>次元の要素でインデックス付けされる</a:t>
            </a:r>
            <a:r>
              <a:rPr kumimoji="1" lang="en-US" altLang="ja-JP" dirty="0"/>
              <a:t>N×N</a:t>
            </a:r>
            <a:r>
              <a:rPr kumimoji="1" lang="ja-JP" altLang="en-US" dirty="0"/>
              <a:t>ビットの交叉判定インスタンスを埋め込みます</a:t>
            </a:r>
            <a:r>
              <a:rPr kumimoji="1" lang="en-US" altLang="ja-JP" dirty="0"/>
              <a:t>.</a:t>
            </a:r>
            <a:r>
              <a:rPr kumimoji="1" lang="ja-JP" altLang="en-US" dirty="0"/>
              <a:t>埋め込み方は</a:t>
            </a:r>
            <a:r>
              <a:rPr kumimoji="1" lang="en-US" altLang="ja-JP" dirty="0"/>
              <a:t>,</a:t>
            </a:r>
            <a:r>
              <a:rPr kumimoji="1" lang="en-US" altLang="ja-JP" dirty="0" err="1"/>
              <a:t>xi,j</a:t>
            </a:r>
            <a:r>
              <a:rPr kumimoji="1" lang="en-US" altLang="ja-JP" dirty="0"/>
              <a:t>=0</a:t>
            </a:r>
            <a:r>
              <a:rPr kumimoji="1" lang="ja-JP" altLang="en-US" dirty="0"/>
              <a:t>のときに</a:t>
            </a:r>
            <a:r>
              <a:rPr kumimoji="1" lang="en-US" altLang="ja-JP" dirty="0"/>
              <a:t>a1i-a2j</a:t>
            </a:r>
            <a:r>
              <a:rPr kumimoji="1" lang="ja-JP" altLang="en-US" dirty="0"/>
              <a:t>間に辺を引き</a:t>
            </a:r>
            <a:r>
              <a:rPr kumimoji="1" lang="en-US" altLang="ja-JP" dirty="0"/>
              <a:t>,</a:t>
            </a:r>
            <a:r>
              <a:rPr kumimoji="1" lang="en-US" altLang="ja-JP" dirty="0" err="1"/>
              <a:t>yi,j</a:t>
            </a:r>
            <a:r>
              <a:rPr kumimoji="1" lang="en-US" altLang="ja-JP" dirty="0"/>
              <a:t>=0</a:t>
            </a:r>
            <a:r>
              <a:rPr kumimoji="1" lang="ja-JP" altLang="en-US" dirty="0"/>
              <a:t>のとき</a:t>
            </a:r>
            <a:r>
              <a:rPr kumimoji="1" lang="en-US" altLang="ja-JP" dirty="0"/>
              <a:t>b1i-b2j</a:t>
            </a:r>
            <a:r>
              <a:rPr kumimoji="1" lang="ja-JP" altLang="en-US" dirty="0"/>
              <a:t>間に辺を引くようにします</a:t>
            </a:r>
            <a:r>
              <a:rPr kumimoji="1" lang="en-US" altLang="ja-JP" dirty="0"/>
              <a:t>.</a:t>
            </a:r>
          </a:p>
          <a:p>
            <a:r>
              <a:rPr kumimoji="1" lang="ja-JP" altLang="en-US" dirty="0"/>
              <a:t>例えば</a:t>
            </a:r>
            <a:r>
              <a:rPr kumimoji="1" lang="en-US" altLang="ja-JP" dirty="0"/>
              <a:t>x1,2=1</a:t>
            </a:r>
            <a:r>
              <a:rPr kumimoji="1" lang="ja-JP" altLang="en-US" dirty="0"/>
              <a:t>ならば</a:t>
            </a:r>
            <a:r>
              <a:rPr kumimoji="1" lang="en-US" altLang="ja-JP" dirty="0"/>
              <a:t>a11-a22</a:t>
            </a:r>
            <a:r>
              <a:rPr kumimoji="1" lang="ja-JP" altLang="en-US" dirty="0"/>
              <a:t>間には辺を引かず</a:t>
            </a:r>
            <a:r>
              <a:rPr kumimoji="1" lang="en-US" altLang="ja-JP" dirty="0"/>
              <a:t>,y1,2=0</a:t>
            </a:r>
            <a:r>
              <a:rPr kumimoji="1" lang="ja-JP" altLang="en-US" dirty="0"/>
              <a:t>ならば</a:t>
            </a:r>
            <a:r>
              <a:rPr kumimoji="1" lang="en-US" altLang="ja-JP" dirty="0"/>
              <a:t>b11-b22</a:t>
            </a:r>
            <a:r>
              <a:rPr kumimoji="1" lang="ja-JP" altLang="en-US" dirty="0"/>
              <a:t>間には辺を引きます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33</a:t>
            </a:fld>
            <a:endParaRPr kumimoji="1" lang="ja-JP" altLang="en-US"/>
          </a:p>
        </p:txBody>
      </p:sp>
    </p:spTree>
    <p:extLst>
      <p:ext uri="{BB962C8B-B14F-4D97-AF65-F5344CB8AC3E}">
        <p14:creationId xmlns:p14="http://schemas.microsoft.com/office/powerpoint/2010/main" val="1758529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r>
                  <a:rPr kumimoji="1" lang="ja-JP" altLang="en-US" dirty="0"/>
                  <a:t>直感的には</a:t>
                </a:r>
                <a:r>
                  <a:rPr kumimoji="1" lang="en-US" altLang="ja-JP" dirty="0"/>
                  <a:t>,</a:t>
                </a:r>
                <a:r>
                  <a:rPr kumimoji="1" lang="en-US" altLang="ja-JP" dirty="0" err="1"/>
                  <a:t>DISJxy</a:t>
                </a:r>
                <a:r>
                  <a:rPr kumimoji="1" lang="en-US" altLang="ja-JP" dirty="0"/>
                  <a:t>=1,</a:t>
                </a:r>
                <a:r>
                  <a:rPr kumimoji="1" lang="ja-JP" altLang="en-US" dirty="0"/>
                  <a:t>つまり</a:t>
                </a:r>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oMath>
                </a14:m>
                <a:r>
                  <a:rPr kumimoji="1" lang="ja-JP" altLang="en-US" dirty="0"/>
                  <a:t>のとき</a:t>
                </a:r>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直感的には</a:t>
                </a:r>
                <a:r>
                  <a:rPr kumimoji="1" lang="en-US" altLang="ja-JP" dirty="0"/>
                  <a:t>,</a:t>
                </a:r>
                <a:r>
                  <a:rPr kumimoji="1" lang="en-US" altLang="ja-JP" dirty="0" err="1"/>
                  <a:t>DISJxy</a:t>
                </a:r>
                <a:r>
                  <a:rPr kumimoji="1" lang="en-US" altLang="ja-JP" dirty="0"/>
                  <a:t>=1,</a:t>
                </a:r>
                <a:r>
                  <a:rPr kumimoji="1" lang="ja-JP" altLang="en-US" dirty="0"/>
                  <a:t>つまり</a:t>
                </a:r>
                <a:r>
                  <a:rPr lang="ja-JP" altLang="en-US" dirty="0"/>
                  <a:t>ある</a:t>
                </a:r>
                <a:r>
                  <a:rPr lang="en-US" altLang="ja-JP" i="0">
                    <a:latin typeface="Cambria Math" panose="02040503050406030204" pitchFamily="18" charset="0"/>
                  </a:rPr>
                  <a:t>(𝑖,𝑗)</a:t>
                </a:r>
                <a:r>
                  <a:rPr lang="ja-JP" altLang="en-US" dirty="0"/>
                  <a:t>に対して</a:t>
                </a:r>
                <a:r>
                  <a:rPr lang="en-US" altLang="ja-JP" b="0" i="0">
                    <a:latin typeface="Cambria Math" panose="02040503050406030204" pitchFamily="18" charset="0"/>
                  </a:rPr>
                  <a:t>𝑥_(𝑖,𝑗)=𝑦_(𝑖,𝑗)=1</a:t>
                </a:r>
                <a:r>
                  <a:rPr kumimoji="1" lang="ja-JP" altLang="en-US" dirty="0"/>
                  <a:t>のとき</a:t>
                </a:r>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34</a:t>
            </a:fld>
            <a:endParaRPr kumimoji="1" lang="ja-JP" altLang="en-US"/>
          </a:p>
        </p:txBody>
      </p:sp>
    </p:spTree>
    <p:extLst>
      <p:ext uri="{BB962C8B-B14F-4D97-AF65-F5344CB8AC3E}">
        <p14:creationId xmlns:p14="http://schemas.microsoft.com/office/powerpoint/2010/main" val="4040705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a1i-a2j</a:t>
            </a:r>
            <a:r>
              <a:rPr kumimoji="1" lang="ja-JP" altLang="en-US" dirty="0"/>
              <a:t>間にも</a:t>
            </a:r>
            <a:r>
              <a:rPr kumimoji="1" lang="en-US" altLang="ja-JP" dirty="0"/>
              <a:t>b1i-b2j</a:t>
            </a:r>
            <a:r>
              <a:rPr kumimoji="1" lang="ja-JP" altLang="en-US" dirty="0"/>
              <a:t>間にも辺がないため</a:t>
            </a:r>
            <a:endParaRPr kumimoji="1" lang="en-US" altLang="ja-JP" dirty="0"/>
          </a:p>
          <a:p>
            <a:r>
              <a:rPr kumimoji="1" lang="en-US" altLang="ja-JP" dirty="0"/>
              <a:t>s,c1i,c2j</a:t>
            </a:r>
            <a:r>
              <a:rPr kumimoji="1" lang="ja-JP" altLang="en-US" dirty="0"/>
              <a:t>の</a:t>
            </a:r>
            <a:r>
              <a:rPr kumimoji="1" lang="en-US" altLang="ja-JP" dirty="0"/>
              <a:t>3</a:t>
            </a:r>
            <a:r>
              <a:rPr kumimoji="1" lang="ja-JP" altLang="en-US" dirty="0"/>
              <a:t>点を取り除いて</a:t>
            </a:r>
            <a:r>
              <a:rPr kumimoji="1" lang="en-US" altLang="ja-JP" dirty="0"/>
              <a:t>a1i,a2j,b1i,b2j</a:t>
            </a:r>
            <a:r>
              <a:rPr kumimoji="1" lang="ja-JP" altLang="en-US" dirty="0"/>
              <a:t>の</a:t>
            </a:r>
            <a:r>
              <a:rPr kumimoji="1" lang="en-US" altLang="ja-JP" dirty="0"/>
              <a:t>4</a:t>
            </a:r>
            <a:r>
              <a:rPr kumimoji="1" lang="ja-JP" altLang="en-US" dirty="0"/>
              <a:t>点を追加できることから</a:t>
            </a:r>
            <a:endParaRPr kumimoji="1" lang="en-US" altLang="ja-JP" dirty="0"/>
          </a:p>
          <a:p>
            <a:r>
              <a:rPr kumimoji="1" lang="ja-JP" altLang="en-US" dirty="0"/>
              <a:t>与えられた独立点集合が</a:t>
            </a:r>
            <a:r>
              <a:rPr kumimoji="1" lang="en-US" altLang="ja-JP" dirty="0"/>
              <a:t>3-MIS</a:t>
            </a:r>
            <a:r>
              <a:rPr kumimoji="1" lang="ja-JP" altLang="en-US" dirty="0"/>
              <a:t>でないことが確認できます</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35</a:t>
            </a:fld>
            <a:endParaRPr kumimoji="1" lang="ja-JP" altLang="en-US"/>
          </a:p>
        </p:txBody>
      </p:sp>
    </p:spTree>
    <p:extLst>
      <p:ext uri="{BB962C8B-B14F-4D97-AF65-F5344CB8AC3E}">
        <p14:creationId xmlns:p14="http://schemas.microsoft.com/office/powerpoint/2010/main" val="53875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を示しました</a:t>
            </a:r>
            <a:r>
              <a:rPr kumimoji="1" lang="en-US" altLang="ja-JP" dirty="0"/>
              <a:t>.</a:t>
            </a:r>
          </a:p>
          <a:p>
            <a:r>
              <a:rPr kumimoji="1" lang="ja-JP" altLang="en-US" dirty="0"/>
              <a:t>今後の課題はこの通りです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36</a:t>
            </a:fld>
            <a:endParaRPr kumimoji="1" lang="ja-JP" altLang="en-US"/>
          </a:p>
        </p:txBody>
      </p:sp>
    </p:spTree>
    <p:extLst>
      <p:ext uri="{BB962C8B-B14F-4D97-AF65-F5344CB8AC3E}">
        <p14:creationId xmlns:p14="http://schemas.microsoft.com/office/powerpoint/2010/main" val="13884920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r>
                  <a:rPr lang="ja-JP" altLang="en-US" dirty="0"/>
                  <a:t>つまり</a:t>
                </a:r>
                <a:r>
                  <a:rPr lang="en-US" altLang="ja-JP" dirty="0"/>
                  <a:t>,</a:t>
                </a:r>
                <a:r>
                  <a:rPr lang="ja-JP" altLang="en-US" dirty="0"/>
                  <a:t>例えば</a:t>
                </a:r>
                <a:r>
                  <a:rPr lang="en-US" altLang="ja-JP" dirty="0"/>
                  <a:t>x5=1</a:t>
                </a:r>
                <a:r>
                  <a:rPr lang="ja-JP" altLang="en-US" dirty="0"/>
                  <a:t>ならばここに辺を追加</a:t>
                </a:r>
                <a:r>
                  <a:rPr lang="en-US" altLang="ja-JP" dirty="0"/>
                  <a:t>,y3=1</a:t>
                </a:r>
                <a:r>
                  <a:rPr lang="ja-JP" altLang="en-US" dirty="0"/>
                  <a:t>ならばここに辺と頂点を追加というように</a:t>
                </a:r>
                <a:r>
                  <a:rPr lang="en-US" altLang="ja-JP" dirty="0"/>
                  <a:t>,GA</a:t>
                </a:r>
                <a:r>
                  <a:rPr lang="ja-JP" altLang="en-US" dirty="0"/>
                  <a:t>と</a:t>
                </a:r>
                <a:r>
                  <a:rPr lang="en-US" altLang="ja-JP" dirty="0"/>
                  <a:t>GB</a:t>
                </a:r>
                <a:r>
                  <a:rPr lang="ja-JP" altLang="en-US" dirty="0"/>
                  <a:t>はそれぞれ</a:t>
                </a:r>
                <a:r>
                  <a:rPr lang="en-US" altLang="ja-JP" dirty="0" err="1"/>
                  <a:t>x,y</a:t>
                </a:r>
                <a:r>
                  <a:rPr lang="ja-JP" altLang="en-US" dirty="0"/>
                  <a:t>の入力によって変わる構造を持ちます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37</a:t>
            </a:fld>
            <a:endParaRPr kumimoji="1" lang="ja-JP" altLang="en-US"/>
          </a:p>
        </p:txBody>
      </p:sp>
    </p:spTree>
    <p:extLst>
      <p:ext uri="{BB962C8B-B14F-4D97-AF65-F5344CB8AC3E}">
        <p14:creationId xmlns:p14="http://schemas.microsoft.com/office/powerpoint/2010/main" val="35528105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r>
                  <a:rPr lang="ja-JP" altLang="en-US" dirty="0"/>
                  <a:t>つまり</a:t>
                </a:r>
                <a:r>
                  <a:rPr lang="en-US" altLang="ja-JP" dirty="0"/>
                  <a:t>,</a:t>
                </a:r>
                <a:r>
                  <a:rPr lang="ja-JP" altLang="en-US" dirty="0"/>
                  <a:t>例えば</a:t>
                </a:r>
                <a:r>
                  <a:rPr lang="en-US" altLang="ja-JP" dirty="0"/>
                  <a:t>x5=1</a:t>
                </a:r>
                <a:r>
                  <a:rPr lang="ja-JP" altLang="en-US" dirty="0"/>
                  <a:t>ならばここに辺を追加</a:t>
                </a:r>
                <a:r>
                  <a:rPr lang="en-US" altLang="ja-JP" dirty="0"/>
                  <a:t>,y3=1</a:t>
                </a:r>
                <a:r>
                  <a:rPr lang="ja-JP" altLang="en-US" dirty="0"/>
                  <a:t>ならばここに辺と頂点を追加というように</a:t>
                </a:r>
                <a:r>
                  <a:rPr lang="en-US" altLang="ja-JP" dirty="0"/>
                  <a:t>,GA</a:t>
                </a:r>
                <a:r>
                  <a:rPr lang="ja-JP" altLang="en-US" dirty="0"/>
                  <a:t>と</a:t>
                </a:r>
                <a:r>
                  <a:rPr lang="en-US" altLang="ja-JP" dirty="0"/>
                  <a:t>GB</a:t>
                </a:r>
                <a:r>
                  <a:rPr lang="ja-JP" altLang="en-US" dirty="0"/>
                  <a:t>はそれぞれ</a:t>
                </a:r>
                <a:r>
                  <a:rPr lang="en-US" altLang="ja-JP" dirty="0" err="1"/>
                  <a:t>x,y</a:t>
                </a:r>
                <a:r>
                  <a:rPr lang="ja-JP" altLang="en-US" dirty="0"/>
                  <a:t>の入力によって変わる構造を持ちます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38</a:t>
            </a:fld>
            <a:endParaRPr kumimoji="1" lang="ja-JP" altLang="en-US"/>
          </a:p>
        </p:txBody>
      </p:sp>
    </p:spTree>
    <p:extLst>
      <p:ext uri="{BB962C8B-B14F-4D97-AF65-F5344CB8AC3E}">
        <p14:creationId xmlns:p14="http://schemas.microsoft.com/office/powerpoint/2010/main" val="2015900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分散グラフアルゴリズムにおける代表的なモデルの一つとして</a:t>
            </a:r>
            <a:r>
              <a:rPr kumimoji="1" lang="en-US" altLang="ja-JP" dirty="0"/>
              <a:t>CONGEST</a:t>
            </a:r>
            <a:r>
              <a:rPr kumimoji="1" lang="ja-JP" altLang="en-US" dirty="0"/>
              <a:t>モデルがあります。</a:t>
            </a:r>
            <a:endParaRPr kumimoji="1" lang="en-US" altLang="ja-JP" dirty="0"/>
          </a:p>
          <a:p>
            <a:r>
              <a:rPr kumimoji="1" lang="en-US" altLang="ja-JP" dirty="0"/>
              <a:t>CONGEST</a:t>
            </a:r>
            <a:r>
              <a:rPr kumimoji="1" lang="ja-JP" altLang="en-US" dirty="0"/>
              <a:t>モデルにおいて</a:t>
            </a:r>
            <a:r>
              <a:rPr kumimoji="1" lang="en-US" altLang="ja-JP" dirty="0"/>
              <a:t>,~</a:t>
            </a:r>
            <a:r>
              <a:rPr kumimoji="1" lang="ja-JP" altLang="en-US" dirty="0"/>
              <a:t>解決しようとします</a:t>
            </a:r>
            <a:r>
              <a:rPr kumimoji="1" lang="en-US" altLang="ja-JP" dirty="0"/>
              <a:t>.</a:t>
            </a:r>
          </a:p>
          <a:p>
            <a:r>
              <a:rPr kumimoji="1" lang="ja-JP" altLang="en-US" dirty="0"/>
              <a:t>全ノードは一斉にラウンド</a:t>
            </a:r>
            <a:r>
              <a:rPr kumimoji="1" lang="en-US" altLang="ja-JP" dirty="0"/>
              <a:t>0</a:t>
            </a:r>
            <a:r>
              <a:rPr kumimoji="1" lang="ja-JP" altLang="en-US" dirty="0"/>
              <a:t>を開始し</a:t>
            </a:r>
            <a:r>
              <a:rPr kumimoji="1" lang="en-US" altLang="ja-JP" dirty="0"/>
              <a:t>,</a:t>
            </a:r>
            <a:r>
              <a:rPr kumimoji="1" lang="ja-JP" altLang="en-US" dirty="0"/>
              <a:t>各ノードは各ラウンドで</a:t>
            </a:r>
            <a:r>
              <a:rPr kumimoji="1" lang="en-US" altLang="ja-JP" dirty="0"/>
              <a:t>~</a:t>
            </a:r>
            <a:r>
              <a:rPr kumimoji="1" lang="ja-JP" altLang="en-US" dirty="0"/>
              <a:t>の</a:t>
            </a:r>
            <a:r>
              <a:rPr kumimoji="1" lang="en-US" altLang="ja-JP" dirty="0"/>
              <a:t>3</a:t>
            </a:r>
            <a:r>
              <a:rPr kumimoji="1" lang="ja-JP" altLang="en-US" dirty="0"/>
              <a:t>つの動作を行うことができます</a:t>
            </a:r>
            <a:r>
              <a:rPr kumimoji="1" lang="en-US" altLang="ja-JP" dirty="0"/>
              <a:t>.</a:t>
            </a:r>
          </a:p>
          <a:p>
            <a:r>
              <a:rPr kumimoji="1" lang="ja-JP" altLang="en-US" dirty="0"/>
              <a:t>各ノードは</a:t>
            </a:r>
            <a:r>
              <a:rPr kumimoji="1" lang="en-US" altLang="ja-JP" dirty="0"/>
              <a:t>,~</a:t>
            </a:r>
            <a:r>
              <a:rPr kumimoji="1" lang="ja-JP" altLang="en-US" dirty="0"/>
              <a:t>解決することを目標とします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a:t>
            </a:fld>
            <a:endParaRPr kumimoji="1" lang="ja-JP" altLang="en-US"/>
          </a:p>
        </p:txBody>
      </p:sp>
    </p:spTree>
    <p:extLst>
      <p:ext uri="{BB962C8B-B14F-4D97-AF65-F5344CB8AC3E}">
        <p14:creationId xmlns:p14="http://schemas.microsoft.com/office/powerpoint/2010/main" val="2677516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6155">
              <a:defRPr/>
            </a:pPr>
            <a:r>
              <a:rPr kumimoji="1" lang="ja-JP" altLang="en-US" dirty="0"/>
              <a:t>独立点集合とは</a:t>
            </a:r>
            <a:r>
              <a:rPr kumimoji="1" lang="en-US" altLang="ja-JP" dirty="0"/>
              <a:t>~</a:t>
            </a:r>
            <a:r>
              <a:rPr kumimoji="1" lang="ja-JP" altLang="en-US" dirty="0"/>
              <a:t>で</a:t>
            </a:r>
            <a:r>
              <a:rPr kumimoji="1" lang="en-US" altLang="ja-JP" dirty="0"/>
              <a:t>,</a:t>
            </a:r>
            <a:r>
              <a:rPr kumimoji="1" lang="ja-JP" altLang="en-US" dirty="0"/>
              <a:t>グラフ中の最も頂点数が多い独立点集合を見つける問題を最大独立点集合問題といいます</a:t>
            </a:r>
            <a:r>
              <a:rPr kumimoji="1" lang="en-US" altLang="ja-JP" dirty="0"/>
              <a:t>. </a:t>
            </a:r>
          </a:p>
          <a:p>
            <a:pPr defTabSz="966155">
              <a:defRPr/>
            </a:pPr>
            <a:r>
              <a:rPr kumimoji="1" lang="en-US" altLang="ja-JP" dirty="0"/>
              <a:t>~</a:t>
            </a:r>
            <a:r>
              <a:rPr kumimoji="1" lang="ja-JP" altLang="en-US" dirty="0"/>
              <a:t>で</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a:t>
            </a:fld>
            <a:endParaRPr kumimoji="1" lang="ja-JP" altLang="en-US"/>
          </a:p>
        </p:txBody>
      </p:sp>
    </p:spTree>
    <p:extLst>
      <p:ext uri="{BB962C8B-B14F-4D97-AF65-F5344CB8AC3E}">
        <p14:creationId xmlns:p14="http://schemas.microsoft.com/office/powerpoint/2010/main" val="1560424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最大独立点集合問題は</a:t>
            </a:r>
            <a:r>
              <a:rPr kumimoji="1" lang="en-US" altLang="ja-JP" dirty="0"/>
              <a:t>NP</a:t>
            </a:r>
            <a:r>
              <a:rPr kumimoji="1" lang="ja-JP" altLang="en-US" dirty="0"/>
              <a:t>完全であり</a:t>
            </a:r>
            <a:r>
              <a:rPr kumimoji="1" lang="en-US" altLang="ja-JP" dirty="0"/>
              <a:t>,</a:t>
            </a:r>
            <a:r>
              <a:rPr kumimoji="1" lang="ja-JP" altLang="en-US" dirty="0"/>
              <a:t>分散グラフアルゴリズムにおいても多項式時間で解くことは絶望的です</a:t>
            </a:r>
            <a:r>
              <a:rPr kumimoji="1" lang="en-US" altLang="ja-JP" dirty="0"/>
              <a:t>.</a:t>
            </a:r>
          </a:p>
          <a:p>
            <a:r>
              <a:rPr kumimoji="1" lang="ja-JP" altLang="en-US" dirty="0"/>
              <a:t>そこで</a:t>
            </a:r>
            <a:r>
              <a:rPr kumimoji="1" lang="en-US" altLang="ja-JP" dirty="0"/>
              <a:t>,CONGEST</a:t>
            </a:r>
            <a:r>
              <a:rPr kumimoji="1" lang="ja-JP" altLang="en-US" dirty="0"/>
              <a:t>モデルにおいて</a:t>
            </a:r>
            <a:r>
              <a:rPr kumimoji="1" lang="en-US" altLang="ja-JP" dirty="0"/>
              <a:t>,</a:t>
            </a:r>
            <a:r>
              <a:rPr kumimoji="1" lang="ja-JP" altLang="en-US" dirty="0"/>
              <a:t>ローカル計算には指数時間かかることを許容し通信ラウンド数を少なくするというモチベーションの研究がされています</a:t>
            </a:r>
            <a:r>
              <a:rPr kumimoji="1" lang="en-US" altLang="ja-JP" dirty="0"/>
              <a:t>.</a:t>
            </a:r>
          </a:p>
          <a:p>
            <a:endParaRPr kumimoji="1" lang="en-US" altLang="ja-JP" dirty="0"/>
          </a:p>
          <a:p>
            <a:r>
              <a:rPr kumimoji="1" lang="ja-JP" altLang="en-US" dirty="0"/>
              <a:t>既知の結果といたしましては</a:t>
            </a:r>
            <a:r>
              <a:rPr kumimoji="1" lang="en-US" altLang="ja-JP" dirty="0"/>
              <a:t>,</a:t>
            </a:r>
            <a:r>
              <a:rPr kumimoji="1" lang="ja-JP" altLang="en-US" dirty="0"/>
              <a:t>このようなものがあります</a:t>
            </a:r>
            <a:r>
              <a:rPr kumimoji="1" lang="en-US" altLang="ja-JP" dirty="0"/>
              <a:t>.</a:t>
            </a:r>
          </a:p>
          <a:p>
            <a:r>
              <a:rPr kumimoji="1" lang="ja-JP" altLang="en-US" dirty="0"/>
              <a:t>定数近似だとしてもおおよそ</a:t>
            </a:r>
            <a:r>
              <a:rPr kumimoji="1" lang="en-US" altLang="ja-JP" dirty="0"/>
              <a:t>n^2</a:t>
            </a:r>
            <a:r>
              <a:rPr kumimoji="1" lang="ja-JP" altLang="en-US" dirty="0"/>
              <a:t>の下界を持ち</a:t>
            </a:r>
            <a:r>
              <a:rPr kumimoji="1" lang="en-US" altLang="ja-JP" dirty="0"/>
              <a:t>,</a:t>
            </a:r>
            <a:r>
              <a:rPr kumimoji="1" lang="ja-JP" altLang="en-US" dirty="0"/>
              <a:t>難しい問題であることがわかります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6</a:t>
            </a:fld>
            <a:endParaRPr kumimoji="1" lang="ja-JP" altLang="en-US"/>
          </a:p>
        </p:txBody>
      </p:sp>
    </p:spTree>
    <p:extLst>
      <p:ext uri="{BB962C8B-B14F-4D97-AF65-F5344CB8AC3E}">
        <p14:creationId xmlns:p14="http://schemas.microsoft.com/office/powerpoint/2010/main" val="2319985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a:t>
            </a:r>
            <a:r>
              <a:rPr kumimoji="1" lang="ja-JP" altLang="en-US" dirty="0"/>
              <a:t>というのは</a:t>
            </a:r>
            <a:r>
              <a:rPr kumimoji="1" lang="en-US" altLang="ja-JP" dirty="0"/>
              <a:t>,~</a:t>
            </a:r>
            <a:r>
              <a:rPr kumimoji="1" lang="ja-JP" altLang="en-US" dirty="0"/>
              <a:t>仮定であるとは言えません</a:t>
            </a:r>
            <a:r>
              <a:rPr kumimoji="1" lang="en-US" altLang="ja-JP" dirty="0"/>
              <a:t>.</a:t>
            </a:r>
          </a:p>
          <a:p>
            <a:r>
              <a:rPr kumimoji="1" lang="ja-JP" altLang="en-US" dirty="0"/>
              <a:t>そこで</a:t>
            </a:r>
            <a:r>
              <a:rPr kumimoji="1" lang="en-US" altLang="ja-JP" dirty="0"/>
              <a:t>,</a:t>
            </a:r>
            <a:r>
              <a:rPr kumimoji="1" lang="ja-JP" altLang="en-US" dirty="0"/>
              <a:t>今回</a:t>
            </a:r>
            <a:r>
              <a:rPr kumimoji="1" lang="en-US" altLang="ja-JP" dirty="0"/>
              <a:t>,~</a:t>
            </a:r>
            <a:r>
              <a:rPr kumimoji="1" lang="ja-JP" altLang="en-US" dirty="0"/>
              <a:t>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7</a:t>
            </a:fld>
            <a:endParaRPr kumimoji="1" lang="ja-JP" altLang="en-US"/>
          </a:p>
        </p:txBody>
      </p:sp>
    </p:spTree>
    <p:extLst>
      <p:ext uri="{BB962C8B-B14F-4D97-AF65-F5344CB8AC3E}">
        <p14:creationId xmlns:p14="http://schemas.microsoft.com/office/powerpoint/2010/main" val="21482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k-</a:t>
            </a:r>
            <a:r>
              <a:rPr kumimoji="1" lang="ja-JP" altLang="en-US" dirty="0"/>
              <a:t>極大独立点集合とは</a:t>
            </a:r>
            <a:r>
              <a:rPr kumimoji="1" lang="en-US" altLang="ja-JP" dirty="0"/>
              <a:t>,1,2</a:t>
            </a:r>
            <a:r>
              <a:rPr kumimoji="1" lang="ja-JP" altLang="en-US" dirty="0"/>
              <a:t>の操作で</a:t>
            </a:r>
            <a:r>
              <a:rPr kumimoji="1" lang="en-US" altLang="ja-JP" dirty="0"/>
              <a:t>~</a:t>
            </a:r>
            <a:r>
              <a:rPr kumimoji="1" lang="ja-JP" altLang="en-US" dirty="0"/>
              <a:t>を指します</a:t>
            </a:r>
            <a:r>
              <a:rPr kumimoji="1" lang="en-US" altLang="ja-JP" dirty="0"/>
              <a:t>.</a:t>
            </a:r>
          </a:p>
          <a:p>
            <a:r>
              <a:rPr kumimoji="1" lang="en-US" altLang="ja-JP" dirty="0"/>
              <a:t>k-</a:t>
            </a:r>
            <a:r>
              <a:rPr kumimoji="1" lang="ja-JP" altLang="en-US" dirty="0"/>
              <a:t>極大独立点集合は</a:t>
            </a:r>
            <a:r>
              <a:rPr kumimoji="1" lang="en-US" altLang="ja-JP" dirty="0"/>
              <a:t>k-MIS</a:t>
            </a:r>
            <a:r>
              <a:rPr kumimoji="1" lang="ja-JP" altLang="en-US" dirty="0"/>
              <a:t>と呼ぶこともあります</a:t>
            </a:r>
            <a:r>
              <a:rPr kumimoji="1" lang="en-US" altLang="ja-JP" dirty="0"/>
              <a:t>.</a:t>
            </a:r>
          </a:p>
          <a:p>
            <a:r>
              <a:rPr kumimoji="1" lang="ja-JP" altLang="en-US" dirty="0"/>
              <a:t>例えば</a:t>
            </a:r>
            <a:r>
              <a:rPr kumimoji="1" lang="en-US" altLang="ja-JP" dirty="0"/>
              <a:t>,</a:t>
            </a:r>
            <a:r>
              <a:rPr kumimoji="1" lang="ja-JP" altLang="en-US" dirty="0"/>
              <a:t>左右</a:t>
            </a:r>
            <a:r>
              <a:rPr kumimoji="1" lang="en-US" altLang="ja-JP" dirty="0"/>
              <a:t>2</a:t>
            </a:r>
            <a:r>
              <a:rPr kumimoji="1" lang="ja-JP" altLang="en-US" dirty="0"/>
              <a:t>つのグラフとオレンジ色で示した独立集合</a:t>
            </a:r>
            <a:r>
              <a:rPr kumimoji="1" lang="en-US" altLang="ja-JP" dirty="0"/>
              <a:t>I</a:t>
            </a:r>
            <a:r>
              <a:rPr kumimoji="1" lang="ja-JP" altLang="en-US" dirty="0"/>
              <a:t>に含まれる頂点が与えられるとします</a:t>
            </a:r>
            <a:r>
              <a:rPr kumimoji="1" lang="en-US" altLang="ja-JP" dirty="0"/>
              <a:t>.</a:t>
            </a:r>
            <a:endParaRPr kumimoji="1" lang="ja-JP" altLang="en-US" dirty="0"/>
          </a:p>
          <a:p>
            <a:r>
              <a:rPr kumimoji="1" lang="ja-JP" altLang="en-US" dirty="0"/>
              <a:t>右のグラフにおいて</a:t>
            </a:r>
            <a:r>
              <a:rPr kumimoji="1" lang="en-US" altLang="ja-JP" dirty="0"/>
              <a:t>,</a:t>
            </a:r>
            <a:r>
              <a:rPr kumimoji="1" lang="ja-JP" altLang="en-US" dirty="0"/>
              <a:t>水色の頂点を取り除いて赤色の頂点を追加することで</a:t>
            </a:r>
            <a:endParaRPr kumimoji="1" lang="en-US" altLang="ja-JP" dirty="0"/>
          </a:p>
          <a:p>
            <a:r>
              <a:rPr kumimoji="1" lang="ja-JP" altLang="en-US" dirty="0"/>
              <a:t>独立集合を維持したままサイズを大きくすることができるため</a:t>
            </a:r>
            <a:r>
              <a:rPr kumimoji="1" lang="en-US" altLang="ja-JP" dirty="0"/>
              <a:t>,I</a:t>
            </a:r>
            <a:r>
              <a:rPr kumimoji="1" lang="ja-JP" altLang="en-US" dirty="0"/>
              <a:t>は</a:t>
            </a:r>
            <a:r>
              <a:rPr kumimoji="1" lang="en-US" altLang="ja-JP" dirty="0"/>
              <a:t>1-MIS</a:t>
            </a:r>
            <a:r>
              <a:rPr kumimoji="1" lang="ja-JP" altLang="en-US" dirty="0"/>
              <a:t>ではありません</a:t>
            </a:r>
            <a:r>
              <a:rPr kumimoji="1" lang="en-US" altLang="ja-JP" dirty="0"/>
              <a:t>.</a:t>
            </a:r>
          </a:p>
          <a:p>
            <a:r>
              <a:rPr kumimoji="1" lang="ja-JP" altLang="en-US" dirty="0"/>
              <a:t>左のグラフにおいては</a:t>
            </a:r>
            <a:r>
              <a:rPr kumimoji="1" lang="en-US" altLang="ja-JP" dirty="0"/>
              <a:t>I</a:t>
            </a:r>
            <a:r>
              <a:rPr kumimoji="1" lang="ja-JP" altLang="en-US" dirty="0"/>
              <a:t>中のどの</a:t>
            </a:r>
            <a:r>
              <a:rPr kumimoji="1" lang="en-US" altLang="ja-JP" dirty="0"/>
              <a:t>1</a:t>
            </a:r>
            <a:r>
              <a:rPr kumimoji="1" lang="ja-JP" altLang="en-US" dirty="0"/>
              <a:t>頂点を取り除いても新たに</a:t>
            </a:r>
            <a:r>
              <a:rPr kumimoji="1" lang="en-US" altLang="ja-JP" dirty="0"/>
              <a:t>2</a:t>
            </a:r>
            <a:r>
              <a:rPr kumimoji="1" lang="ja-JP" altLang="en-US" dirty="0"/>
              <a:t>つ以上の頂点を追加できないため</a:t>
            </a:r>
            <a:r>
              <a:rPr kumimoji="1" lang="en-US" altLang="ja-JP" dirty="0"/>
              <a:t>,</a:t>
            </a:r>
          </a:p>
          <a:p>
            <a:r>
              <a:rPr kumimoji="1" lang="en-US" altLang="ja-JP" dirty="0"/>
              <a:t>I</a:t>
            </a:r>
            <a:r>
              <a:rPr kumimoji="1" lang="ja-JP" altLang="en-US" dirty="0"/>
              <a:t>は</a:t>
            </a:r>
            <a:r>
              <a:rPr kumimoji="1" lang="en-US" altLang="ja-JP" dirty="0"/>
              <a:t>1-MIS</a:t>
            </a:r>
            <a:r>
              <a:rPr kumimoji="1" lang="ja-JP" altLang="en-US" dirty="0"/>
              <a:t>となります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8</a:t>
            </a:fld>
            <a:endParaRPr kumimoji="1" lang="ja-JP" altLang="en-US"/>
          </a:p>
        </p:txBody>
      </p:sp>
    </p:spTree>
    <p:extLst>
      <p:ext uri="{BB962C8B-B14F-4D97-AF65-F5344CB8AC3E}">
        <p14:creationId xmlns:p14="http://schemas.microsoft.com/office/powerpoint/2010/main" val="2349342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となります</a:t>
            </a:r>
            <a:r>
              <a:rPr kumimoji="1" lang="en-US" altLang="ja-JP" dirty="0"/>
              <a:t>.</a:t>
            </a:r>
            <a:r>
              <a:rPr kumimoji="1" lang="ja-JP" altLang="en-US" dirty="0"/>
              <a:t>与えられたネットワーク上の</a:t>
            </a:r>
            <a:r>
              <a:rPr kumimoji="1" lang="en-US" altLang="ja-JP" dirty="0"/>
              <a:t>k-MIS</a:t>
            </a:r>
            <a:r>
              <a:rPr kumimoji="1" lang="ja-JP" altLang="en-US" dirty="0"/>
              <a:t>を発見する</a:t>
            </a:r>
            <a:r>
              <a:rPr kumimoji="1" lang="en-US" altLang="ja-JP" dirty="0"/>
              <a:t>k-MIS</a:t>
            </a:r>
            <a:r>
              <a:rPr kumimoji="1" lang="ja-JP" altLang="en-US" dirty="0"/>
              <a:t>問題は</a:t>
            </a:r>
            <a:r>
              <a:rPr kumimoji="1" lang="en-US" altLang="ja-JP" dirty="0"/>
              <a:t>k</a:t>
            </a:r>
            <a:r>
              <a:rPr kumimoji="1" lang="ja-JP" altLang="en-US" dirty="0"/>
              <a:t>が定数のとき多項式時間で計算可能なため</a:t>
            </a:r>
            <a:r>
              <a:rPr kumimoji="1" lang="en-US" altLang="ja-JP" dirty="0"/>
              <a:t>,</a:t>
            </a:r>
            <a:r>
              <a:rPr kumimoji="1" lang="ja-JP" altLang="en-US" dirty="0"/>
              <a:t>多項式時間のローカル計算のみを許容する</a:t>
            </a:r>
            <a:r>
              <a:rPr kumimoji="1" lang="en-US" altLang="ja-JP" dirty="0"/>
              <a:t>CONGEST</a:t>
            </a:r>
            <a:r>
              <a:rPr kumimoji="1" lang="ja-JP" altLang="en-US" dirty="0"/>
              <a:t>モデルにおいても取り扱うことが可能となり</a:t>
            </a:r>
            <a:r>
              <a:rPr kumimoji="1" lang="en-US" altLang="ja-JP" dirty="0"/>
              <a:t>,</a:t>
            </a:r>
            <a:r>
              <a:rPr kumimoji="1" lang="ja-JP" altLang="en-US" dirty="0"/>
              <a:t>先ほどの問題点をクリアすることができます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9</a:t>
            </a:fld>
            <a:endParaRPr kumimoji="1" lang="ja-JP" altLang="en-US"/>
          </a:p>
        </p:txBody>
      </p:sp>
    </p:spTree>
    <p:extLst>
      <p:ext uri="{BB962C8B-B14F-4D97-AF65-F5344CB8AC3E}">
        <p14:creationId xmlns:p14="http://schemas.microsoft.com/office/powerpoint/2010/main" val="122906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844F5DE2-B296-4507-AFDA-C68D4D277656}" type="datetimeFigureOut">
              <a:rPr kumimoji="1" lang="ja-JP" altLang="en-US" smtClean="0"/>
              <a:t>2021/2/9</a:t>
            </a:fld>
            <a:endParaRPr kumimoji="1" lang="ja-JP" altLang="en-US"/>
          </a:p>
        </p:txBody>
      </p:sp>
    </p:spTree>
    <p:extLst>
      <p:ext uri="{BB962C8B-B14F-4D97-AF65-F5344CB8AC3E}">
        <p14:creationId xmlns:p14="http://schemas.microsoft.com/office/powerpoint/2010/main" val="1644025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844F5DE2-B296-4507-AFDA-C68D4D277656}" type="datetimeFigureOut">
              <a:rPr kumimoji="1" lang="ja-JP" altLang="en-US" smtClean="0"/>
              <a:t>2021/2/9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7777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2"/>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4"/>
            <a:ext cx="2209800" cy="365125"/>
          </a:xfrm>
        </p:spPr>
        <p:txBody>
          <a:bodyPr/>
          <a:lstStyle/>
          <a:p>
            <a:fld id="{844F5DE2-B296-4507-AFDA-C68D4D277656}" type="datetimeFigureOut">
              <a:rPr kumimoji="1" lang="ja-JP" altLang="en-US" smtClean="0"/>
              <a:t>2021/2/9</a:t>
            </a:fld>
            <a:endParaRPr kumimoji="1" lang="ja-JP" altLang="en-US"/>
          </a:p>
        </p:txBody>
      </p:sp>
      <p:sp>
        <p:nvSpPr>
          <p:cNvPr id="5" name="フッター プレースホルダー 4"/>
          <p:cNvSpPr>
            <a:spLocks noGrp="1"/>
          </p:cNvSpPr>
          <p:nvPr>
            <p:ph type="ftr" sz="quarter" idx="11"/>
          </p:nvPr>
        </p:nvSpPr>
        <p:spPr>
          <a:xfrm>
            <a:off x="457202" y="6248209"/>
            <a:ext cx="5573483" cy="365125"/>
          </a:xfrm>
        </p:spPr>
        <p:txBody>
          <a:bodyPr/>
          <a:lstStyle/>
          <a:p>
            <a:endParaRPr kumimoji="1" lang="ja-JP" altLang="en-US"/>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39383281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2"/>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2"/>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7"/>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7"/>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fld id="{844F5DE2-B296-4507-AFDA-C68D4D277656}" type="datetimeFigureOut">
              <a:rPr kumimoji="1" lang="ja-JP" altLang="en-US" smtClean="0"/>
              <a:t>2021/2/9</a:t>
            </a:fld>
            <a:endParaRPr kumimoji="1" lang="ja-JP" altLang="en-US"/>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1524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88642"/>
            <a:ext cx="8784976" cy="608167"/>
          </a:xfrm>
        </p:spPr>
        <p:txBody>
          <a:bodyPr>
            <a:normAutofit/>
          </a:bodyPr>
          <a:lstStyle>
            <a:lvl1pPr>
              <a:defRPr sz="27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3" y="1124744"/>
            <a:ext cx="8784976" cy="5256666"/>
          </a:xfrm>
        </p:spPr>
        <p:txBody>
          <a:bodyPr>
            <a:noAutofit/>
          </a:bodyPr>
          <a:lstStyle>
            <a:lvl1pPr>
              <a:spcBef>
                <a:spcPts val="1350"/>
              </a:spcBef>
              <a:spcAft>
                <a:spcPts val="450"/>
              </a:spcAft>
              <a:defRPr sz="2400"/>
            </a:lvl1pPr>
            <a:lvl2pPr>
              <a:spcAft>
                <a:spcPts val="600"/>
              </a:spcAft>
              <a:defRPr sz="2200"/>
            </a:lvl2pPr>
            <a:lvl3pPr>
              <a:spcAft>
                <a:spcPts val="600"/>
              </a:spcAft>
              <a:defRPr sz="2000"/>
            </a:lvl3pPr>
            <a:lvl4pPr>
              <a:spcAft>
                <a:spcPts val="600"/>
              </a:spcAft>
              <a:defRPr sz="1800"/>
            </a:lvl4pPr>
            <a:lvl5pPr>
              <a:spcAft>
                <a:spcPts val="600"/>
              </a:spcAft>
              <a:defRPr sz="1800"/>
            </a:lvl5pPr>
          </a:lstStyle>
          <a:p>
            <a:pPr lvl="0" eaLnBrk="1" latinLnBrk="0" hangingPunct="1"/>
            <a:r>
              <a:rPr lang="ja-JP" altLang="en-US" dirty="0"/>
              <a:t>マスター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4" name="日付プレースホルダー 13"/>
          <p:cNvSpPr>
            <a:spLocks noGrp="1"/>
          </p:cNvSpPr>
          <p:nvPr>
            <p:ph type="dt" sz="half" idx="2"/>
          </p:nvPr>
        </p:nvSpPr>
        <p:spPr>
          <a:xfrm>
            <a:off x="7524329" y="6448347"/>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2021/2/9</a:t>
            </a:fld>
            <a:endParaRPr kumimoji="1" lang="ja-JP" altLang="en-US"/>
          </a:p>
        </p:txBody>
      </p:sp>
      <p:sp>
        <p:nvSpPr>
          <p:cNvPr id="5" name="フッター プレースホルダー 2"/>
          <p:cNvSpPr>
            <a:spLocks noGrp="1"/>
          </p:cNvSpPr>
          <p:nvPr>
            <p:ph type="ftr" sz="quarter" idx="3"/>
          </p:nvPr>
        </p:nvSpPr>
        <p:spPr>
          <a:xfrm>
            <a:off x="179513" y="6418219"/>
            <a:ext cx="7272808" cy="395059"/>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Tree>
    <p:extLst>
      <p:ext uri="{BB962C8B-B14F-4D97-AF65-F5344CB8AC3E}">
        <p14:creationId xmlns:p14="http://schemas.microsoft.com/office/powerpoint/2010/main" val="31703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7"/>
            <a:ext cx="2667000" cy="365125"/>
          </a:xfrm>
        </p:spPr>
        <p:txBody>
          <a:bodyPr/>
          <a:lstStyle/>
          <a:p>
            <a:fld id="{844F5DE2-B296-4507-AFDA-C68D4D277656}" type="datetimeFigureOut">
              <a:rPr kumimoji="1" lang="ja-JP" altLang="en-US" smtClean="0"/>
              <a:t>2021/2/9</a:t>
            </a:fld>
            <a:endParaRPr kumimoji="1" lang="ja-JP" alt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609601" y="6520163"/>
            <a:ext cx="5421083" cy="365125"/>
          </a:xfrm>
        </p:spPr>
        <p:txBody>
          <a:bodyPr/>
          <a:lstStyle/>
          <a:p>
            <a:endParaRPr kumimoji="1" lang="ja-JP" altLang="en-US"/>
          </a:p>
        </p:txBody>
      </p:sp>
    </p:spTree>
    <p:extLst>
      <p:ext uri="{BB962C8B-B14F-4D97-AF65-F5344CB8AC3E}">
        <p14:creationId xmlns:p14="http://schemas.microsoft.com/office/powerpoint/2010/main" val="29036445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6"/>
            <a:ext cx="2667000" cy="365125"/>
          </a:xfrm>
        </p:spPr>
        <p:txBody>
          <a:bodyPr rtlCol="0"/>
          <a:lstStyle/>
          <a:p>
            <a:fld id="{844F5DE2-B296-4507-AFDA-C68D4D277656}" type="datetimeFigureOut">
              <a:rPr kumimoji="1" lang="ja-JP" altLang="en-US" smtClean="0"/>
              <a:t>2021/2/9</a:t>
            </a:fld>
            <a:endParaRPr kumimoji="1" lang="ja-JP" altLang="en-US"/>
          </a:p>
        </p:txBody>
      </p:sp>
      <p:sp>
        <p:nvSpPr>
          <p:cNvPr id="10" name="スライド番号プレースホルダー 9"/>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2" name="フッター プレースホルダー 11"/>
          <p:cNvSpPr>
            <a:spLocks noGrp="1"/>
          </p:cNvSpPr>
          <p:nvPr>
            <p:ph type="ftr" sz="quarter" idx="17"/>
          </p:nvPr>
        </p:nvSpPr>
        <p:spPr>
          <a:xfrm>
            <a:off x="609601" y="6453422"/>
            <a:ext cx="5421083" cy="365125"/>
          </a:xfrm>
        </p:spPr>
        <p:txBody>
          <a:bodyPr rtlCol="0"/>
          <a:lstStyle/>
          <a:p>
            <a:endParaRPr kumimoji="1" lang="ja-JP" altLang="en-US"/>
          </a:p>
        </p:txBody>
      </p:sp>
    </p:spTree>
    <p:extLst>
      <p:ext uri="{BB962C8B-B14F-4D97-AF65-F5344CB8AC3E}">
        <p14:creationId xmlns:p14="http://schemas.microsoft.com/office/powerpoint/2010/main" val="10409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7"/>
            <a:ext cx="2667000" cy="365125"/>
          </a:xfrm>
        </p:spPr>
        <p:txBody>
          <a:bodyPr rtlCol="0"/>
          <a:lstStyle/>
          <a:p>
            <a:fld id="{844F5DE2-B296-4507-AFDA-C68D4D277656}" type="datetimeFigureOut">
              <a:rPr kumimoji="1" lang="ja-JP" altLang="en-US" smtClean="0"/>
              <a:t>2021/2/9</a:t>
            </a:fld>
            <a:endParaRPr kumimoji="1" lang="ja-JP" altLang="en-US"/>
          </a:p>
        </p:txBody>
      </p:sp>
      <p:sp>
        <p:nvSpPr>
          <p:cNvPr id="12" name="スライド番号プレースホルダー 11"/>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7"/>
          </p:nvPr>
        </p:nvSpPr>
        <p:spPr>
          <a:xfrm>
            <a:off x="609601" y="6448153"/>
            <a:ext cx="5421083" cy="365125"/>
          </a:xfrm>
        </p:spPr>
        <p:txBody>
          <a:bodyPr rtlCol="0"/>
          <a:lstStyle/>
          <a:p>
            <a:endParaRPr kumimoji="1" lang="ja-JP" alt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7608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6"/>
            <a:ext cx="2667000" cy="365125"/>
          </a:xfrm>
        </p:spPr>
        <p:txBody>
          <a:bodyPr/>
          <a:lstStyle/>
          <a:p>
            <a:fld id="{844F5DE2-B296-4507-AFDA-C68D4D277656}" type="datetimeFigureOut">
              <a:rPr kumimoji="1" lang="ja-JP" altLang="en-US" smtClean="0"/>
              <a:t>2021/2/9</a:t>
            </a:fld>
            <a:endParaRPr kumimoji="1" lang="ja-JP" altLang="en-US"/>
          </a:p>
        </p:txBody>
      </p:sp>
      <p:sp>
        <p:nvSpPr>
          <p:cNvPr id="4" name="フッター プレースホルダー 3"/>
          <p:cNvSpPr>
            <a:spLocks noGrp="1"/>
          </p:cNvSpPr>
          <p:nvPr>
            <p:ph type="ftr" sz="quarter" idx="11"/>
          </p:nvPr>
        </p:nvSpPr>
        <p:spPr>
          <a:xfrm>
            <a:off x="609601" y="6453422"/>
            <a:ext cx="5421083" cy="365125"/>
          </a:xfr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478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4F5DE2-B296-4507-AFDA-C68D4D277656}" type="datetimeFigureOut">
              <a:rPr kumimoji="1" lang="ja-JP" altLang="en-US" smtClean="0"/>
              <a:t>2021/2/9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8590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33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844F5DE2-B296-4507-AFDA-C68D4D277656}" type="datetimeFigureOut">
              <a:rPr kumimoji="1" lang="ja-JP" altLang="en-US" smtClean="0"/>
              <a:t>2021/2/9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15940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日付プレースホルダー 11"/>
          <p:cNvSpPr>
            <a:spLocks noGrp="1"/>
          </p:cNvSpPr>
          <p:nvPr>
            <p:ph type="dt" sz="half" idx="10"/>
          </p:nvPr>
        </p:nvSpPr>
        <p:spPr>
          <a:xfrm>
            <a:off x="6248400" y="6248402"/>
            <a:ext cx="2667000" cy="365125"/>
          </a:xfrm>
        </p:spPr>
        <p:txBody>
          <a:bodyPr rtlCol="0"/>
          <a:lstStyle/>
          <a:p>
            <a:fld id="{844F5DE2-B296-4507-AFDA-C68D4D277656}" type="datetimeFigureOut">
              <a:rPr kumimoji="1" lang="ja-JP" altLang="en-US" smtClean="0"/>
              <a:t>2021/2/9</a:t>
            </a:fld>
            <a:endParaRPr kumimoji="1" lang="ja-JP" alt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100"/>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1600200" y="6248208"/>
            <a:ext cx="4572000" cy="365125"/>
          </a:xfrm>
        </p:spPr>
        <p:txBody>
          <a:bodyPr rtlCol="0"/>
          <a:lstStyle/>
          <a:p>
            <a:endParaRPr kumimoji="1" lang="ja-JP" altLang="en-US"/>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1190909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3"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3" y="1124745"/>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9" y="6448253"/>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2021/2/9</a:t>
            </a:fld>
            <a:endParaRPr kumimoji="1" lang="ja-JP" altLang="en-US"/>
          </a:p>
        </p:txBody>
      </p:sp>
      <p:sp>
        <p:nvSpPr>
          <p:cNvPr id="3" name="フッター プレースホルダー 2"/>
          <p:cNvSpPr>
            <a:spLocks noGrp="1"/>
          </p:cNvSpPr>
          <p:nvPr>
            <p:ph type="ftr" sz="quarter" idx="3"/>
          </p:nvPr>
        </p:nvSpPr>
        <p:spPr>
          <a:xfrm>
            <a:off x="179512" y="6448253"/>
            <a:ext cx="7344816" cy="365125"/>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219099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1" sz="3000" b="1" kern="1200">
          <a:solidFill>
            <a:schemeClr val="tx2"/>
          </a:solidFill>
          <a:latin typeface="+mj-lt"/>
          <a:ea typeface="+mj-ea"/>
          <a:cs typeface="+mj-cs"/>
        </a:defRPr>
      </a:lvl1pPr>
    </p:titleStyle>
    <p:bodyStyle>
      <a:lvl1pPr marL="240030" indent="-240030" algn="l" rtl="0" eaLnBrk="1" latinLnBrk="0" hangingPunct="1">
        <a:spcBef>
          <a:spcPts val="1350"/>
        </a:spcBef>
        <a:spcAft>
          <a:spcPts val="450"/>
        </a:spcAft>
        <a:buClr>
          <a:schemeClr val="accent2"/>
        </a:buClr>
        <a:buSzPct val="60000"/>
        <a:buFont typeface="Wingdings"/>
        <a:buChar char=""/>
        <a:defRPr kumimoji="1" sz="1800" kern="1200">
          <a:solidFill>
            <a:schemeClr val="tx1"/>
          </a:solidFill>
          <a:latin typeface="+mn-lt"/>
          <a:ea typeface="+mn-ea"/>
          <a:cs typeface="+mn-cs"/>
        </a:defRPr>
      </a:lvl1pPr>
      <a:lvl2pPr marL="480060" indent="-205740" algn="l" rtl="0" eaLnBrk="1" latinLnBrk="0" hangingPunct="1">
        <a:spcBef>
          <a:spcPts val="413"/>
        </a:spcBef>
        <a:spcAft>
          <a:spcPts val="450"/>
        </a:spcAft>
        <a:buClr>
          <a:schemeClr val="accent1"/>
        </a:buClr>
        <a:buSzPct val="70000"/>
        <a:buFont typeface="Wingdings 2"/>
        <a:buChar char=""/>
        <a:defRPr kumimoji="1" sz="1800" kern="1200">
          <a:solidFill>
            <a:schemeClr val="tx1"/>
          </a:solidFill>
          <a:latin typeface="+mn-lt"/>
          <a:ea typeface="+mn-ea"/>
          <a:cs typeface="+mn-cs"/>
        </a:defRPr>
      </a:lvl2pPr>
      <a:lvl3pPr marL="685800" indent="-171450" algn="l" rtl="0" eaLnBrk="1" latinLnBrk="0" hangingPunct="1">
        <a:spcBef>
          <a:spcPts val="375"/>
        </a:spcBef>
        <a:spcAft>
          <a:spcPts val="450"/>
        </a:spcAft>
        <a:buClr>
          <a:schemeClr val="accent2"/>
        </a:buClr>
        <a:buSzPct val="75000"/>
        <a:buFont typeface="Wingdings"/>
        <a:buChar char=""/>
        <a:defRPr kumimoji="1" sz="1500" kern="1200">
          <a:solidFill>
            <a:schemeClr val="tx1"/>
          </a:solidFill>
          <a:latin typeface="+mn-lt"/>
          <a:ea typeface="+mn-ea"/>
          <a:cs typeface="+mn-cs"/>
        </a:defRPr>
      </a:lvl3pPr>
      <a:lvl4pPr marL="1028700" indent="-171450" algn="l" rtl="0" eaLnBrk="1" latinLnBrk="0" hangingPunct="1">
        <a:spcBef>
          <a:spcPts val="300"/>
        </a:spcBef>
        <a:spcAft>
          <a:spcPts val="450"/>
        </a:spcAft>
        <a:buClr>
          <a:schemeClr val="accent3"/>
        </a:buClr>
        <a:buSzPct val="75000"/>
        <a:buFont typeface="Wingdings"/>
        <a:buChar char=""/>
        <a:defRPr kumimoji="1" sz="1500" kern="1200">
          <a:solidFill>
            <a:schemeClr val="tx1"/>
          </a:solidFill>
          <a:latin typeface="+mn-lt"/>
          <a:ea typeface="+mn-ea"/>
          <a:cs typeface="+mn-cs"/>
        </a:defRPr>
      </a:lvl4pPr>
      <a:lvl5pPr marL="1371600" indent="-171450" algn="l" rtl="0" eaLnBrk="1" latinLnBrk="0" hangingPunct="1">
        <a:spcBef>
          <a:spcPts val="300"/>
        </a:spcBef>
        <a:spcAft>
          <a:spcPts val="450"/>
        </a:spcAft>
        <a:buClr>
          <a:schemeClr val="accent4"/>
        </a:buClr>
        <a:buSzPct val="65000"/>
        <a:buFont typeface="Wingdings"/>
        <a:buChar char=""/>
        <a:defRPr kumimoji="1"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1"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1"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1"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1" sz="13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1.png"/><Relationship Id="rId4" Type="http://schemas.openxmlformats.org/officeDocument/2006/relationships/image" Target="../media/image20.pn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9.png"/><Relationship Id="rId7" Type="http://schemas.openxmlformats.org/officeDocument/2006/relationships/image" Target="../media/image29.png"/><Relationship Id="rId12"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51.png"/><Relationship Id="rId10" Type="http://schemas.openxmlformats.org/officeDocument/2006/relationships/image" Target="../media/image32.png"/><Relationship Id="rId4" Type="http://schemas.openxmlformats.org/officeDocument/2006/relationships/image" Target="../media/image20.pn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6.png"/><Relationship Id="rId12"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31.png"/><Relationship Id="rId11" Type="http://schemas.openxmlformats.org/officeDocument/2006/relationships/image" Target="../media/image29.png"/><Relationship Id="rId5" Type="http://schemas.openxmlformats.org/officeDocument/2006/relationships/image" Target="../media/image251.png"/><Relationship Id="rId10" Type="http://schemas.openxmlformats.org/officeDocument/2006/relationships/image" Target="../media/image33.png"/><Relationship Id="rId4" Type="http://schemas.openxmlformats.org/officeDocument/2006/relationships/image" Target="../media/image20.png"/><Relationship Id="rId9"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5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11.png"/><Relationship Id="rId5" Type="http://schemas.openxmlformats.org/officeDocument/2006/relationships/image" Target="../media/image341.png"/><Relationship Id="rId4" Type="http://schemas.openxmlformats.org/officeDocument/2006/relationships/image" Target="../media/image20.png"/><Relationship Id="rId9"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92.png"/><Relationship Id="rId4" Type="http://schemas.openxmlformats.org/officeDocument/2006/relationships/image" Target="../media/image382.png"/></Relationships>
</file>

<file path=ppt/slides/_rels/slide25.xml.rels><?xml version="1.0" encoding="UTF-8" standalone="yes"?>
<Relationships xmlns="http://schemas.openxmlformats.org/package/2006/relationships"><Relationship Id="rId3" Type="http://schemas.openxmlformats.org/officeDocument/2006/relationships/image" Target="../media/image37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92.png"/><Relationship Id="rId4" Type="http://schemas.openxmlformats.org/officeDocument/2006/relationships/image" Target="../media/image382.png"/></Relationships>
</file>

<file path=ppt/slides/_rels/slide26.xml.rels><?xml version="1.0" encoding="UTF-8" standalone="yes"?>
<Relationships xmlns="http://schemas.openxmlformats.org/package/2006/relationships"><Relationship Id="rId3" Type="http://schemas.openxmlformats.org/officeDocument/2006/relationships/image" Target="../media/image371.png"/><Relationship Id="rId7"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82.png"/><Relationship Id="rId5" Type="http://schemas.openxmlformats.org/officeDocument/2006/relationships/image" Target="../media/image392.png"/><Relationship Id="rId4" Type="http://schemas.openxmlformats.org/officeDocument/2006/relationships/image" Target="../media/image421.png"/></Relationships>
</file>

<file path=ppt/slides/_rels/slide27.xml.rels><?xml version="1.0" encoding="UTF-8" standalone="yes"?>
<Relationships xmlns="http://schemas.openxmlformats.org/package/2006/relationships"><Relationship Id="rId3" Type="http://schemas.openxmlformats.org/officeDocument/2006/relationships/image" Target="../media/image37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350.png"/><Relationship Id="rId2" Type="http://schemas.openxmlformats.org/officeDocument/2006/relationships/notesSlide" Target="../notesSlides/notesSlide29.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4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3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20.png"/><Relationship Id="rId8" Type="http://schemas.openxmlformats.org/officeDocument/2006/relationships/image" Target="../media/image54.png"/></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30.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2" Type="http://schemas.openxmlformats.org/officeDocument/2006/relationships/notesSlide" Target="../notesSlides/notesSlide30.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30.png"/></Relationships>
</file>

<file path=ppt/slides/_rels/slide31.xml.rels><?xml version="1.0" encoding="UTF-8" standalone="yes"?>
<Relationships xmlns="http://schemas.openxmlformats.org/package/2006/relationships"><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70.png"/><Relationship Id="rId34" Type="http://schemas.openxmlformats.org/officeDocument/2006/relationships/image" Target="../media/image43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400.png"/><Relationship Id="rId2" Type="http://schemas.openxmlformats.org/officeDocument/2006/relationships/notesSlide" Target="../notesSlides/notesSlide31.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0.png"/><Relationship Id="rId35" Type="http://schemas.openxmlformats.org/officeDocument/2006/relationships/image" Target="../media/image440.png"/><Relationship Id="rId8" Type="http://schemas.openxmlformats.org/officeDocument/2006/relationships/image" Target="../media/image54.png"/></Relationships>
</file>

<file path=ppt/slides/_rels/slide32.xml.rels><?xml version="1.0" encoding="UTF-8" standalone="yes"?>
<Relationships xmlns="http://schemas.openxmlformats.org/package/2006/relationships"><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34" Type="http://schemas.openxmlformats.org/officeDocument/2006/relationships/image" Target="../media/image47.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460.png"/><Relationship Id="rId2" Type="http://schemas.openxmlformats.org/officeDocument/2006/relationships/notesSlide" Target="../notesSlides/notesSlide32.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0.png"/><Relationship Id="rId35" Type="http://schemas.openxmlformats.org/officeDocument/2006/relationships/image" Target="../media/image50.png"/><Relationship Id="rId8" Type="http://schemas.openxmlformats.org/officeDocument/2006/relationships/image" Target="../media/image54.png"/></Relationships>
</file>

<file path=ppt/slides/_rels/slide33.xml.rels><?xml version="1.0" encoding="UTF-8" standalone="yes"?>
<Relationships xmlns="http://schemas.openxmlformats.org/package/2006/relationships"><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34" Type="http://schemas.openxmlformats.org/officeDocument/2006/relationships/image" Target="../media/image56.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57.png"/><Relationship Id="rId2" Type="http://schemas.openxmlformats.org/officeDocument/2006/relationships/notesSlide" Target="../notesSlides/notesSlide33.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37" Type="http://schemas.openxmlformats.org/officeDocument/2006/relationships/image" Target="../media/image6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55.png"/><Relationship Id="rId35" Type="http://schemas.openxmlformats.org/officeDocument/2006/relationships/image" Target="../media/image58.png"/><Relationship Id="rId8" Type="http://schemas.openxmlformats.org/officeDocument/2006/relationships/image" Target="../media/image54.png"/></Relationships>
</file>

<file path=ppt/slides/_rels/slide34.xml.rels><?xml version="1.0" encoding="UTF-8" standalone="yes"?>
<Relationships xmlns="http://schemas.openxmlformats.org/package/2006/relationships"><Relationship Id="rId13" Type="http://schemas.openxmlformats.org/officeDocument/2006/relationships/image" Target="../media/image260.png"/><Relationship Id="rId18" Type="http://schemas.openxmlformats.org/officeDocument/2006/relationships/image" Target="../media/image81.png"/><Relationship Id="rId26" Type="http://schemas.openxmlformats.org/officeDocument/2006/relationships/image" Target="../media/image89.png"/><Relationship Id="rId3" Type="http://schemas.openxmlformats.org/officeDocument/2006/relationships/image" Target="../media/image590.png"/><Relationship Id="rId21" Type="http://schemas.openxmlformats.org/officeDocument/2006/relationships/image" Target="../media/image84.png"/><Relationship Id="rId34" Type="http://schemas.openxmlformats.org/officeDocument/2006/relationships/image" Target="../media/image350.png"/><Relationship Id="rId7" Type="http://schemas.openxmlformats.org/officeDocument/2006/relationships/image" Target="../media/image73.png"/><Relationship Id="rId12" Type="http://schemas.openxmlformats.org/officeDocument/2006/relationships/image" Target="../media/image78.png"/><Relationship Id="rId17" Type="http://schemas.openxmlformats.org/officeDocument/2006/relationships/image" Target="../media/image80.png"/><Relationship Id="rId25" Type="http://schemas.openxmlformats.org/officeDocument/2006/relationships/image" Target="../media/image88.png"/><Relationship Id="rId33" Type="http://schemas.openxmlformats.org/officeDocument/2006/relationships/image" Target="../media/image340.png"/><Relationship Id="rId2" Type="http://schemas.openxmlformats.org/officeDocument/2006/relationships/notesSlide" Target="../notesSlides/notesSlide34.xml"/><Relationship Id="rId16" Type="http://schemas.openxmlformats.org/officeDocument/2006/relationships/image" Target="../media/image290.png"/><Relationship Id="rId20" Type="http://schemas.openxmlformats.org/officeDocument/2006/relationships/image" Target="../media/image83.png"/><Relationship Id="rId29"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72.png"/><Relationship Id="rId11" Type="http://schemas.openxmlformats.org/officeDocument/2006/relationships/image" Target="../media/image77.png"/><Relationship Id="rId24" Type="http://schemas.openxmlformats.org/officeDocument/2006/relationships/image" Target="../media/image87.png"/><Relationship Id="rId32" Type="http://schemas.openxmlformats.org/officeDocument/2006/relationships/image" Target="../media/image330.png"/><Relationship Id="rId5" Type="http://schemas.openxmlformats.org/officeDocument/2006/relationships/image" Target="../media/image70.png"/><Relationship Id="rId15" Type="http://schemas.openxmlformats.org/officeDocument/2006/relationships/image" Target="../media/image79.png"/><Relationship Id="rId23" Type="http://schemas.openxmlformats.org/officeDocument/2006/relationships/image" Target="../media/image86.png"/><Relationship Id="rId28" Type="http://schemas.openxmlformats.org/officeDocument/2006/relationships/image" Target="../media/image92.png"/><Relationship Id="rId10" Type="http://schemas.openxmlformats.org/officeDocument/2006/relationships/image" Target="../media/image76.png"/><Relationship Id="rId19" Type="http://schemas.openxmlformats.org/officeDocument/2006/relationships/image" Target="../media/image82.png"/><Relationship Id="rId31" Type="http://schemas.openxmlformats.org/officeDocument/2006/relationships/image" Target="../media/image95.png"/><Relationship Id="rId4" Type="http://schemas.openxmlformats.org/officeDocument/2006/relationships/image" Target="../media/image591.png"/><Relationship Id="rId9" Type="http://schemas.openxmlformats.org/officeDocument/2006/relationships/image" Target="../media/image75.png"/><Relationship Id="rId14" Type="http://schemas.openxmlformats.org/officeDocument/2006/relationships/image" Target="../media/image270.png"/><Relationship Id="rId22" Type="http://schemas.openxmlformats.org/officeDocument/2006/relationships/image" Target="../media/image85.png"/><Relationship Id="rId27" Type="http://schemas.openxmlformats.org/officeDocument/2006/relationships/image" Target="../media/image90.png"/><Relationship Id="rId30" Type="http://schemas.openxmlformats.org/officeDocument/2006/relationships/image" Target="../media/image94.png"/><Relationship Id="rId8" Type="http://schemas.openxmlformats.org/officeDocument/2006/relationships/image" Target="../media/image74.png"/></Relationships>
</file>

<file path=ppt/slides/_rels/slide35.xml.rels><?xml version="1.0" encoding="UTF-8" standalone="yes"?>
<Relationships xmlns="http://schemas.openxmlformats.org/package/2006/relationships"><Relationship Id="rId13" Type="http://schemas.openxmlformats.org/officeDocument/2006/relationships/image" Target="../media/image260.png"/><Relationship Id="rId18" Type="http://schemas.openxmlformats.org/officeDocument/2006/relationships/image" Target="../media/image43.png"/><Relationship Id="rId26" Type="http://schemas.openxmlformats.org/officeDocument/2006/relationships/image" Target="../media/image89.png"/><Relationship Id="rId3" Type="http://schemas.openxmlformats.org/officeDocument/2006/relationships/image" Target="../media/image590.png"/><Relationship Id="rId21" Type="http://schemas.openxmlformats.org/officeDocument/2006/relationships/image" Target="../media/image84.png"/><Relationship Id="rId7" Type="http://schemas.openxmlformats.org/officeDocument/2006/relationships/image" Target="../media/image73.png"/><Relationship Id="rId12" Type="http://schemas.openxmlformats.org/officeDocument/2006/relationships/image" Target="../media/image41.png"/><Relationship Id="rId17" Type="http://schemas.openxmlformats.org/officeDocument/2006/relationships/image" Target="../media/image42.png"/><Relationship Id="rId25" Type="http://schemas.openxmlformats.org/officeDocument/2006/relationships/image" Target="../media/image88.png"/><Relationship Id="rId33" Type="http://schemas.openxmlformats.org/officeDocument/2006/relationships/image" Target="../media/image103.png"/><Relationship Id="rId2" Type="http://schemas.openxmlformats.org/officeDocument/2006/relationships/notesSlide" Target="../notesSlides/notesSlide35.xml"/><Relationship Id="rId16" Type="http://schemas.openxmlformats.org/officeDocument/2006/relationships/image" Target="../media/image290.png"/><Relationship Id="rId20" Type="http://schemas.openxmlformats.org/officeDocument/2006/relationships/image" Target="../media/image83.png"/><Relationship Id="rId29"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0.png"/><Relationship Id="rId24" Type="http://schemas.openxmlformats.org/officeDocument/2006/relationships/image" Target="../media/image87.png"/><Relationship Id="rId32" Type="http://schemas.openxmlformats.org/officeDocument/2006/relationships/image" Target="../media/image350.png"/><Relationship Id="rId5" Type="http://schemas.openxmlformats.org/officeDocument/2006/relationships/image" Target="../media/image38.png"/><Relationship Id="rId15" Type="http://schemas.openxmlformats.org/officeDocument/2006/relationships/image" Target="../media/image79.png"/><Relationship Id="rId23" Type="http://schemas.openxmlformats.org/officeDocument/2006/relationships/image" Target="../media/image44.png"/><Relationship Id="rId28" Type="http://schemas.openxmlformats.org/officeDocument/2006/relationships/image" Target="../media/image92.png"/><Relationship Id="rId10" Type="http://schemas.openxmlformats.org/officeDocument/2006/relationships/image" Target="../media/image76.png"/><Relationship Id="rId19" Type="http://schemas.openxmlformats.org/officeDocument/2006/relationships/image" Target="../media/image82.png"/><Relationship Id="rId31" Type="http://schemas.openxmlformats.org/officeDocument/2006/relationships/image" Target="../media/image340.png"/><Relationship Id="rId4" Type="http://schemas.openxmlformats.org/officeDocument/2006/relationships/image" Target="../media/image69.png"/><Relationship Id="rId9" Type="http://schemas.openxmlformats.org/officeDocument/2006/relationships/image" Target="../media/image75.png"/><Relationship Id="rId14" Type="http://schemas.openxmlformats.org/officeDocument/2006/relationships/image" Target="../media/image270.png"/><Relationship Id="rId22" Type="http://schemas.openxmlformats.org/officeDocument/2006/relationships/image" Target="../media/image85.png"/><Relationship Id="rId27" Type="http://schemas.openxmlformats.org/officeDocument/2006/relationships/image" Target="../media/image90.png"/><Relationship Id="rId30" Type="http://schemas.openxmlformats.org/officeDocument/2006/relationships/image" Target="../media/image94.png"/><Relationship Id="rId8" Type="http://schemas.openxmlformats.org/officeDocument/2006/relationships/image" Target="../media/image74.png"/></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72.png"/><Relationship Id="rId3" Type="http://schemas.openxmlformats.org/officeDocument/2006/relationships/image" Target="../media/image19.png"/><Relationship Id="rId7" Type="http://schemas.openxmlformats.org/officeDocument/2006/relationships/image" Target="../media/image361.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51.png"/><Relationship Id="rId11" Type="http://schemas.openxmlformats.org/officeDocument/2006/relationships/image" Target="../media/image402.png"/><Relationship Id="rId5" Type="http://schemas.openxmlformats.org/officeDocument/2006/relationships/image" Target="../media/image342.png"/><Relationship Id="rId10" Type="http://schemas.openxmlformats.org/officeDocument/2006/relationships/image" Target="../media/image393.png"/><Relationship Id="rId4" Type="http://schemas.openxmlformats.org/officeDocument/2006/relationships/image" Target="../media/image332.png"/><Relationship Id="rId9" Type="http://schemas.openxmlformats.org/officeDocument/2006/relationships/image" Target="../media/image383.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592F90A-D59B-4D4B-93AB-784E0B323F0F}"/>
                  </a:ext>
                </a:extLst>
              </p:cNvPr>
              <p:cNvSpPr>
                <a:spLocks noGrp="1"/>
              </p:cNvSpPr>
              <p:nvPr>
                <p:ph type="ctrTitle"/>
              </p:nvPr>
            </p:nvSpPr>
            <p:spPr/>
            <p:txBody>
              <a:bodyPr/>
              <a:lstStyle/>
              <a:p>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a:t>
                </a:r>
                <a:r>
                  <a:rPr kumimoji="1" lang="ja-JP" altLang="en-US" dirty="0"/>
                  <a:t>極大独立点集合検証問題の</a:t>
                </a:r>
                <a:br>
                  <a:rPr kumimoji="1" lang="en-US" altLang="ja-JP" dirty="0"/>
                </a:br>
                <a:r>
                  <a:rPr kumimoji="1" lang="ja-JP" altLang="en-US" dirty="0"/>
                  <a:t>分散計算複雑性</a:t>
                </a:r>
              </a:p>
            </p:txBody>
          </p:sp>
        </mc:Choice>
        <mc:Fallback xmlns="">
          <p:sp>
            <p:nvSpPr>
              <p:cNvPr id="2" name="タイトル 1">
                <a:extLst>
                  <a:ext uri="{FF2B5EF4-FFF2-40B4-BE49-F238E27FC236}">
                    <a16:creationId xmlns:a16="http://schemas.microsoft.com/office/drawing/2014/main" id="{8592F90A-D59B-4D4B-93AB-784E0B323F0F}"/>
                  </a:ext>
                </a:extLst>
              </p:cNvPr>
              <p:cNvSpPr>
                <a:spLocks noGrp="1" noRot="1" noChangeAspect="1" noMove="1" noResize="1" noEditPoints="1" noAdjustHandles="1" noChangeArrowheads="1" noChangeShapeType="1" noTextEdit="1"/>
              </p:cNvSpPr>
              <p:nvPr>
                <p:ph type="ctrTitle"/>
              </p:nvPr>
            </p:nvSpPr>
            <p:spPr>
              <a:blipFill>
                <a:blip r:embed="rId3"/>
                <a:stretch>
                  <a:fillRect l="-2260" b="-10000"/>
                </a:stretch>
              </a:blipFill>
            </p:spPr>
            <p:txBody>
              <a:bodyPr/>
              <a:lstStyle/>
              <a:p>
                <a:r>
                  <a:rPr lang="ja-JP" altLang="en-US">
                    <a:noFill/>
                  </a:rPr>
                  <a:t> </a:t>
                </a:r>
              </a:p>
            </p:txBody>
          </p:sp>
        </mc:Fallback>
      </mc:AlternateContent>
      <p:sp>
        <p:nvSpPr>
          <p:cNvPr id="3" name="字幕 2">
            <a:extLst>
              <a:ext uri="{FF2B5EF4-FFF2-40B4-BE49-F238E27FC236}">
                <a16:creationId xmlns:a16="http://schemas.microsoft.com/office/drawing/2014/main" id="{192066EA-6D95-452C-8D0D-D0E4E76E0800}"/>
              </a:ext>
            </a:extLst>
          </p:cNvPr>
          <p:cNvSpPr>
            <a:spLocks noGrp="1"/>
          </p:cNvSpPr>
          <p:nvPr>
            <p:ph type="subTitle" idx="1"/>
          </p:nvPr>
        </p:nvSpPr>
        <p:spPr/>
        <p:txBody>
          <a:bodyPr/>
          <a:lstStyle/>
          <a:p>
            <a:r>
              <a:rPr lang="ja-JP" altLang="en-US" dirty="0"/>
              <a:t>片山・金研究室所属</a:t>
            </a:r>
            <a:r>
              <a:rPr kumimoji="1" lang="ja-JP" altLang="en-US" dirty="0"/>
              <a:t> </a:t>
            </a:r>
            <a:r>
              <a:rPr lang="en-US" altLang="ja-JP" dirty="0"/>
              <a:t>301414050</a:t>
            </a:r>
            <a:r>
              <a:rPr kumimoji="1" lang="en-US" altLang="ja-JP" dirty="0"/>
              <a:t>  </a:t>
            </a:r>
            <a:r>
              <a:rPr kumimoji="1" lang="ja-JP" altLang="en-US" dirty="0"/>
              <a:t>佐藤 僚祐</a:t>
            </a:r>
          </a:p>
        </p:txBody>
      </p:sp>
    </p:spTree>
    <p:extLst>
      <p:ext uri="{BB962C8B-B14F-4D97-AF65-F5344CB8AC3E}">
        <p14:creationId xmlns:p14="http://schemas.microsoft.com/office/powerpoint/2010/main" val="116207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ネットワーク上に独立点集合が与えられたとき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問題に対する自然な局所探索アルゴリズムは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t>現在の状態が</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であるか判定</a:t>
                </a:r>
                <a:endParaRPr lang="en-US" altLang="ja-JP" dirty="0"/>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05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ネットワーク上に独立点集合が与えられたとき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問題に対する自然な局所探索アルゴリズムは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solidFill>
                      <a:srgbClr val="FF0000"/>
                    </a:solidFill>
                  </a:rPr>
                  <a:t>現在の状態が</a:t>
                </a:r>
                <a14:m>
                  <m:oMath xmlns:m="http://schemas.openxmlformats.org/officeDocument/2006/math">
                    <m:r>
                      <a:rPr lang="en-US" altLang="ja-JP" i="1">
                        <a:solidFill>
                          <a:srgbClr val="FF0000"/>
                        </a:solidFill>
                        <a:latin typeface="Cambria Math" panose="02040503050406030204" pitchFamily="18" charset="0"/>
                      </a:rPr>
                      <m:t>𝑘</m:t>
                    </m:r>
                  </m:oMath>
                </a14:m>
                <a:r>
                  <a:rPr lang="en-US" altLang="ja-JP" dirty="0">
                    <a:solidFill>
                      <a:srgbClr val="FF0000"/>
                    </a:solidFill>
                  </a:rPr>
                  <a:t>-MIS</a:t>
                </a:r>
                <a:r>
                  <a:rPr lang="ja-JP" altLang="en-US" dirty="0">
                    <a:solidFill>
                      <a:srgbClr val="FF0000"/>
                    </a:solidFill>
                  </a:rPr>
                  <a:t>であるか判定</a:t>
                </a:r>
                <a:endParaRPr lang="en-US" altLang="ja-JP" dirty="0">
                  <a:solidFill>
                    <a:srgbClr val="FF0000"/>
                  </a:solidFill>
                </a:endParaRPr>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吹き出し: 角を丸めた四角形 3">
                <a:extLst>
                  <a:ext uri="{FF2B5EF4-FFF2-40B4-BE49-F238E27FC236}">
                    <a16:creationId xmlns:a16="http://schemas.microsoft.com/office/drawing/2014/main" id="{70C58A4D-35AE-4D26-B6B5-E3C82EA935CC}"/>
                  </a:ext>
                </a:extLst>
              </p:cNvPr>
              <p:cNvSpPr/>
              <p:nvPr/>
            </p:nvSpPr>
            <p:spPr>
              <a:xfrm>
                <a:off x="4300538" y="2593858"/>
                <a:ext cx="2257425" cy="1014413"/>
              </a:xfrm>
              <a:prstGeom prst="wedgeRoundRectCallou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sz="2000" i="1">
                        <a:latin typeface="Cambria Math" panose="02040503050406030204" pitchFamily="18" charset="0"/>
                      </a:rPr>
                      <m:t>𝑘</m:t>
                    </m:r>
                  </m:oMath>
                </a14:m>
                <a:r>
                  <a:rPr lang="en-US" altLang="ja-JP" sz="2000" dirty="0"/>
                  <a:t>-MIS</a:t>
                </a:r>
                <a:r>
                  <a:rPr lang="ja-JP" altLang="en-US" sz="2000" dirty="0"/>
                  <a:t>検証問題に対応</a:t>
                </a:r>
                <a:endParaRPr kumimoji="1" lang="ja-JP" altLang="en-US" sz="2000" dirty="0"/>
              </a:p>
            </p:txBody>
          </p:sp>
        </mc:Choice>
        <mc:Fallback xmlns="">
          <p:sp>
            <p:nvSpPr>
              <p:cNvPr id="4" name="吹き出し: 角を丸めた四角形 3">
                <a:extLst>
                  <a:ext uri="{FF2B5EF4-FFF2-40B4-BE49-F238E27FC236}">
                    <a16:creationId xmlns:a16="http://schemas.microsoft.com/office/drawing/2014/main" id="{70C58A4D-35AE-4D26-B6B5-E3C82EA935CC}"/>
                  </a:ext>
                </a:extLst>
              </p:cNvPr>
              <p:cNvSpPr>
                <a:spLocks noRot="1" noChangeAspect="1" noMove="1" noResize="1" noEditPoints="1" noAdjustHandles="1" noChangeArrowheads="1" noChangeShapeType="1" noTextEdit="1"/>
              </p:cNvSpPr>
              <p:nvPr/>
            </p:nvSpPr>
            <p:spPr>
              <a:xfrm>
                <a:off x="4300538" y="2593858"/>
                <a:ext cx="2257425" cy="1014413"/>
              </a:xfrm>
              <a:prstGeom prst="wedgeRoundRectCallou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485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検証問題に対する</a:t>
                </a:r>
                <a:br>
                  <a:rPr lang="en-US" altLang="ja-JP" dirty="0"/>
                </a:br>
                <a:r>
                  <a:rPr lang="ja-JP" altLang="en-US" dirty="0"/>
                  <a:t>以下の複雑性を示した</a:t>
                </a:r>
                <a:endParaRPr lang="en-US" altLang="ja-JP" dirty="0"/>
              </a:p>
              <a:p>
                <a:endParaRPr kumimoji="1" lang="en-US" altLang="ja-JP" dirty="0"/>
              </a:p>
              <a:p>
                <a:endParaRPr lang="en-US" altLang="ja-JP" dirty="0"/>
              </a:p>
              <a:p>
                <a:endParaRPr kumimoji="1" lang="en-US" altLang="ja-JP" dirty="0"/>
              </a:p>
              <a:p>
                <a:endParaRPr lang="en-US" altLang="ja-JP" dirty="0"/>
              </a:p>
              <a:p>
                <a:pPr marL="0" indent="0">
                  <a:buNone/>
                </a:pPr>
                <a:endParaRPr lang="en-US" altLang="ja-JP" dirty="0"/>
              </a:p>
              <a:p>
                <a:r>
                  <a:rPr lang="ja-JP" altLang="en-US" dirty="0"/>
                  <a:t>下界の証明のアイデアは</a:t>
                </a:r>
                <a:br>
                  <a:rPr lang="en-US" altLang="ja-JP" dirty="0"/>
                </a:br>
                <a:r>
                  <a:rPr lang="en-US" altLang="ja-JP" dirty="0"/>
                  <a:t>2</a:t>
                </a:r>
                <a:r>
                  <a:rPr lang="ja-JP" altLang="en-US" dirty="0"/>
                  <a:t>者間通信複雑性からの帰着を用いている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1052021007"/>
                  </p:ext>
                </p:extLst>
              </p:nvPr>
            </p:nvGraphicFramePr>
            <p:xfrm>
              <a:off x="862894" y="2371439"/>
              <a:ext cx="7418212" cy="2115122"/>
            </p:xfrm>
            <a:graphic>
              <a:graphicData uri="http://schemas.openxmlformats.org/drawingml/2006/table">
                <a:tbl>
                  <a:tblPr firstRow="1" bandRow="1">
                    <a:tableStyleId>{8A107856-5554-42FB-B03E-39F5DBC370BA}</a:tableStyleId>
                  </a:tblPr>
                  <a:tblGrid>
                    <a:gridCol w="3709106">
                      <a:extLst>
                        <a:ext uri="{9D8B030D-6E8A-4147-A177-3AD203B41FA5}">
                          <a16:colId xmlns:a16="http://schemas.microsoft.com/office/drawing/2014/main" val="1400208571"/>
                        </a:ext>
                      </a:extLst>
                    </a:gridCol>
                    <a:gridCol w="3709106">
                      <a:extLst>
                        <a:ext uri="{9D8B030D-6E8A-4147-A177-3AD203B41FA5}">
                          <a16:colId xmlns:a16="http://schemas.microsoft.com/office/drawing/2014/main" val="4001238910"/>
                        </a:ext>
                      </a:extLst>
                    </a:gridCol>
                  </a:tblGrid>
                  <a:tr h="370840">
                    <a:tc>
                      <a:txBody>
                        <a:bodyPr/>
                        <a:lstStyle/>
                        <a:p>
                          <a:pPr algn="ctr"/>
                          <a14:m>
                            <m:oMath xmlns:m="http://schemas.openxmlformats.org/officeDocument/2006/math">
                              <m:r>
                                <a:rPr kumimoji="1" lang="en-US" altLang="ja-JP" sz="2000" b="1" i="1" smtClean="0">
                                  <a:latin typeface="Cambria Math" panose="02040503050406030204" pitchFamily="18" charset="0"/>
                                </a:rPr>
                                <m:t>𝒌</m:t>
                              </m:r>
                            </m:oMath>
                          </a14:m>
                          <a:r>
                            <a:rPr kumimoji="1" lang="ja-JP" altLang="en-US" sz="2000" dirty="0"/>
                            <a:t>の値</a:t>
                          </a:r>
                        </a:p>
                      </a:txBody>
                      <a:tcPr/>
                    </a:tc>
                    <a:tc>
                      <a:txBody>
                        <a:bodyPr/>
                        <a:lstStyle/>
                        <a:p>
                          <a:pPr algn="ctr"/>
                          <a:r>
                            <a:rPr kumimoji="1" lang="ja-JP" altLang="en-US" sz="2000"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sz="2000" dirty="0"/>
                            <a:t>(1)</a:t>
                          </a:r>
                          <a:endParaRPr kumimoji="1" lang="ja-JP" altLang="en-US" sz="2000" dirty="0"/>
                        </a:p>
                      </a:txBody>
                      <a:tcPr/>
                    </a:tc>
                    <a:tc>
                      <a:txBody>
                        <a:bodyPr/>
                        <a:lstStyle/>
                        <a:p>
                          <a:pPr algn="ctr"/>
                          <a:r>
                            <a:rPr kumimoji="1" lang="en-US" altLang="ja-JP" sz="2000" b="0" i="0" dirty="0">
                              <a:latin typeface="+mn-lt"/>
                            </a:rPr>
                            <a:t>(</a:t>
                          </a:r>
                          <a14:m>
                            <m:oMath xmlns:m="http://schemas.openxmlformats.org/officeDocument/2006/math">
                              <m:r>
                                <a:rPr kumimoji="1" lang="en-US" altLang="ja-JP" sz="2000" b="0" i="1" smtClean="0">
                                  <a:latin typeface="Cambria Math" panose="02040503050406030204" pitchFamily="18" charset="0"/>
                                </a:rPr>
                                <m:t>𝑂</m:t>
                              </m:r>
                              <m:r>
                                <a:rPr kumimoji="1" lang="en-US" altLang="ja-JP" sz="2000" b="0" i="1" smtClean="0">
                                  <a:latin typeface="Cambria Math" panose="02040503050406030204" pitchFamily="18" charset="0"/>
                                </a:rPr>
                                <m:t>(1)</m:t>
                              </m:r>
                            </m:oMath>
                          </a14:m>
                          <a:r>
                            <a:rPr kumimoji="1" lang="ja-JP" altLang="en-US" sz="2000" b="0" dirty="0"/>
                            <a:t>ラウンドで解ける</a:t>
                          </a:r>
                          <a:r>
                            <a:rPr kumimoji="1" lang="en-US" altLang="ja-JP" sz="2000" b="0" dirty="0"/>
                            <a:t>)</a:t>
                          </a:r>
                        </a:p>
                      </a:txBody>
                      <a:tcPr/>
                    </a:tc>
                    <a:extLst>
                      <a:ext uri="{0D108BD9-81ED-4DB2-BD59-A6C34878D82A}">
                        <a16:rowId xmlns:a16="http://schemas.microsoft.com/office/drawing/2014/main" val="3240038871"/>
                      </a:ext>
                    </a:extLst>
                  </a:tr>
                  <a:tr h="370840">
                    <a:tc>
                      <a:txBody>
                        <a:bodyPr/>
                        <a:lstStyle/>
                        <a:p>
                          <a:pPr algn="ctr"/>
                          <a:r>
                            <a:rPr kumimoji="1" lang="en-US" altLang="ja-JP" sz="2000" dirty="0"/>
                            <a:t>2</a:t>
                          </a:r>
                          <a:endParaRPr kumimoji="1" lang="ja-JP" altLang="en-US" sz="2000" dirty="0"/>
                        </a:p>
                      </a:txBody>
                      <a:tcPr/>
                    </a:tc>
                    <a:tc>
                      <a:txBody>
                        <a:bodyPr/>
                        <a:lstStyle/>
                        <a:p>
                          <a:pPr algn="ctr"/>
                          <a14:m>
                            <m:oMath xmlns:m="http://schemas.openxmlformats.org/officeDocument/2006/math">
                              <m:acc>
                                <m:accPr>
                                  <m:chr m:val="̃"/>
                                  <m:ctrlPr>
                                    <a:rPr lang="el-GR" altLang="ja-JP" sz="2000" i="1" smtClean="0">
                                      <a:latin typeface="Cambria Math" panose="02040503050406030204" pitchFamily="18" charset="0"/>
                                      <a:ea typeface="Cambria Math" panose="02040503050406030204" pitchFamily="18" charset="0"/>
                                    </a:rPr>
                                  </m:ctrlPr>
                                </m:accPr>
                                <m:e>
                                  <m:r>
                                    <m:rPr>
                                      <m:sty m:val="p"/>
                                    </m:rPr>
                                    <a:rPr lang="el-GR" altLang="ja-JP" sz="2000" i="1" smtClean="0">
                                      <a:latin typeface="Cambria Math" panose="02040503050406030204" pitchFamily="18" charset="0"/>
                                      <a:ea typeface="Cambria Math" panose="02040503050406030204" pitchFamily="18" charset="0"/>
                                    </a:rPr>
                                    <m:t>Ω</m:t>
                                  </m:r>
                                </m:e>
                              </m:acc>
                              <m:r>
                                <a:rPr lang="en-US" altLang="ja-JP" sz="2000" i="1">
                                  <a:latin typeface="Cambria Math" panose="02040503050406030204" pitchFamily="18" charset="0"/>
                                </a:rPr>
                                <m:t>(</m:t>
                              </m:r>
                              <m:rad>
                                <m:radPr>
                                  <m:degHide m:val="on"/>
                                  <m:ctrlPr>
                                    <a:rPr lang="en-US" altLang="ja-JP" sz="2000" i="1" smtClean="0">
                                      <a:latin typeface="Cambria Math" panose="02040503050406030204" pitchFamily="18" charset="0"/>
                                    </a:rPr>
                                  </m:ctrlPr>
                                </m:radPr>
                                <m:deg/>
                                <m:e>
                                  <m:r>
                                    <a:rPr lang="en-US" altLang="ja-JP" sz="2000" b="0" i="1" smtClean="0">
                                      <a:latin typeface="Cambria Math" panose="02040503050406030204" pitchFamily="18" charset="0"/>
                                    </a:rPr>
                                    <m:t>𝑛</m:t>
                                  </m:r>
                                </m:e>
                              </m:rad>
                              <m:r>
                                <a:rPr lang="en-US" altLang="ja-JP" sz="2000" i="1">
                                  <a:latin typeface="Cambria Math" panose="02040503050406030204" pitchFamily="18" charset="0"/>
                                </a:rPr>
                                <m:t>)</m:t>
                              </m:r>
                            </m:oMath>
                          </a14:m>
                          <a:r>
                            <a:rPr lang="ja-JP" altLang="en-US" sz="2000" dirty="0"/>
                            <a:t>ラウンドかかる</a:t>
                          </a:r>
                          <a:endParaRPr kumimoji="1" lang="ja-JP" altLang="en-US" sz="2000" dirty="0"/>
                        </a:p>
                      </a:txBody>
                      <a:tcPr/>
                    </a:tc>
                    <a:extLst>
                      <a:ext uri="{0D108BD9-81ED-4DB2-BD59-A6C34878D82A}">
                        <a16:rowId xmlns:a16="http://schemas.microsoft.com/office/drawing/2014/main" val="376190136"/>
                      </a:ext>
                    </a:extLst>
                  </a:tr>
                  <a:tr h="370840">
                    <a:tc>
                      <a:txBody>
                        <a:bodyPr/>
                        <a:lstStyle/>
                        <a:p>
                          <a:pPr algn="ctr"/>
                          <a:r>
                            <a:rPr kumimoji="1" lang="en-US" altLang="ja-JP" sz="2000" dirty="0"/>
                            <a:t>3</a:t>
                          </a:r>
                          <a:endParaRPr kumimoji="1" lang="ja-JP" altLang="en-US" sz="2000" dirty="0"/>
                        </a:p>
                      </a:txBody>
                      <a:tcPr/>
                    </a:tc>
                    <a:tc>
                      <a:txBody>
                        <a:bodyPr/>
                        <a:lstStyle/>
                        <a:p>
                          <a:pPr algn="ctr"/>
                          <a14:m>
                            <m:oMath xmlns:m="http://schemas.openxmlformats.org/officeDocument/2006/math">
                              <m:acc>
                                <m:accPr>
                                  <m:chr m:val="̃"/>
                                  <m:ctrlPr>
                                    <a:rPr lang="en-US" altLang="ja-JP" sz="2000" i="1" smtClean="0">
                                      <a:latin typeface="Cambria Math" panose="02040503050406030204" pitchFamily="18" charset="0"/>
                                      <a:ea typeface="Cambria Math" panose="02040503050406030204" pitchFamily="18" charset="0"/>
                                    </a:rPr>
                                  </m:ctrlPr>
                                </m:accPr>
                                <m:e>
                                  <m:r>
                                    <m:rPr>
                                      <m:sty m:val="p"/>
                                    </m:rPr>
                                    <a:rPr lang="el-GR" altLang="ja-JP" sz="2000" i="1">
                                      <a:latin typeface="Cambria Math" panose="02040503050406030204" pitchFamily="18" charset="0"/>
                                      <a:ea typeface="Cambria Math" panose="02040503050406030204" pitchFamily="18" charset="0"/>
                                    </a:rPr>
                                    <m:t>Ω</m:t>
                                  </m:r>
                                </m:e>
                              </m:acc>
                              <m:r>
                                <a:rPr lang="en-US" altLang="ja-JP" sz="2000" i="1">
                                  <a:latin typeface="Cambria Math" panose="02040503050406030204" pitchFamily="18" charset="0"/>
                                </a:rPr>
                                <m:t>(</m:t>
                              </m:r>
                              <m:r>
                                <a:rPr lang="en-US" altLang="ja-JP" sz="2000" i="1">
                                  <a:latin typeface="Cambria Math" panose="02040503050406030204" pitchFamily="18" charset="0"/>
                                </a:rPr>
                                <m:t>𝑛</m:t>
                              </m:r>
                              <m:r>
                                <a:rPr lang="en-US" altLang="ja-JP" sz="2000" i="1">
                                  <a:latin typeface="Cambria Math" panose="02040503050406030204" pitchFamily="18" charset="0"/>
                                </a:rPr>
                                <m:t>)</m:t>
                              </m:r>
                            </m:oMath>
                          </a14:m>
                          <a:r>
                            <a:rPr lang="ja-JP" altLang="en-US" sz="2000" dirty="0"/>
                            <a:t>ラウンドかかる</a:t>
                          </a:r>
                          <a:endParaRPr kumimoji="1" lang="ja-JP" altLang="en-US" sz="2000" dirty="0"/>
                        </a:p>
                      </a:txBody>
                      <a:tcPr/>
                    </a:tc>
                    <a:extLst>
                      <a:ext uri="{0D108BD9-81ED-4DB2-BD59-A6C34878D82A}">
                        <a16:rowId xmlns:a16="http://schemas.microsoft.com/office/drawing/2014/main" val="261455503"/>
                      </a:ext>
                    </a:extLst>
                  </a:tr>
                  <a:tr h="370840">
                    <a:tc>
                      <a:txBody>
                        <a:bodyPr/>
                        <a:lstStyle/>
                        <a:p>
                          <a:pPr algn="ctr"/>
                          <a14:m>
                            <m:oMathPara xmlns:m="http://schemas.openxmlformats.org/officeDocument/2006/math">
                              <m:oMathParaPr>
                                <m:jc m:val="center"/>
                              </m:oMathParaPr>
                              <m:oMath xmlns:m="http://schemas.openxmlformats.org/officeDocument/2006/math">
                                <m:r>
                                  <a:rPr kumimoji="1" lang="en-US" altLang="ja-JP" sz="2000" b="0" i="1" smtClean="0">
                                    <a:latin typeface="Cambria Math" panose="02040503050406030204" pitchFamily="18" charset="0"/>
                                  </a:rPr>
                                  <m:t>4</m:t>
                                </m:r>
                                <m:r>
                                  <a:rPr kumimoji="1" lang="en-US" altLang="ja-JP" sz="2000" b="0" i="1" smtClean="0">
                                    <a:latin typeface="Cambria Math" panose="02040503050406030204" pitchFamily="18" charset="0"/>
                                  </a:rPr>
                                  <m:t>𝑙</m:t>
                                </m:r>
                                <m:r>
                                  <a:rPr kumimoji="1" lang="en-US" altLang="ja-JP" sz="2000" b="0" i="1" smtClean="0">
                                    <a:latin typeface="Cambria Math" panose="02040503050406030204" pitchFamily="18" charset="0"/>
                                  </a:rPr>
                                  <m:t>+5(</m:t>
                                </m:r>
                                <m:r>
                                  <a:rPr kumimoji="1" lang="en-US" altLang="ja-JP" sz="2000" b="0" i="1" smtClean="0">
                                    <a:latin typeface="Cambria Math" panose="02040503050406030204" pitchFamily="18" charset="0"/>
                                  </a:rPr>
                                  <m:t>𝑙</m:t>
                                </m:r>
                                <m:r>
                                  <a:rPr kumimoji="1" lang="en-US" altLang="ja-JP" sz="2000" b="0" i="1" smtClean="0">
                                    <a:latin typeface="Cambria Math" panose="02040503050406030204" pitchFamily="18" charset="0"/>
                                    <a:ea typeface="Cambria Math" panose="02040503050406030204" pitchFamily="18" charset="0"/>
                                  </a:rPr>
                                  <m:t>≥1</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14:m>
                            <m:oMath xmlns:m="http://schemas.openxmlformats.org/officeDocument/2006/math">
                              <m:acc>
                                <m:accPr>
                                  <m:chr m:val="̃"/>
                                  <m:ctrlPr>
                                    <a:rPr lang="en-US" altLang="ja-JP" sz="2000" i="1" smtClean="0">
                                      <a:latin typeface="Cambria Math" panose="02040503050406030204" pitchFamily="18" charset="0"/>
                                      <a:ea typeface="Cambria Math" panose="02040503050406030204" pitchFamily="18" charset="0"/>
                                    </a:rPr>
                                  </m:ctrlPr>
                                </m:accPr>
                                <m:e>
                                  <m:r>
                                    <m:rPr>
                                      <m:sty m:val="p"/>
                                    </m:rPr>
                                    <a:rPr lang="el-GR" altLang="ja-JP" sz="2000" i="1">
                                      <a:latin typeface="Cambria Math" panose="02040503050406030204" pitchFamily="18" charset="0"/>
                                      <a:ea typeface="Cambria Math" panose="02040503050406030204" pitchFamily="18" charset="0"/>
                                    </a:rPr>
                                    <m:t>Ω</m:t>
                                  </m:r>
                                </m:e>
                              </m:acc>
                              <m:r>
                                <a:rPr lang="en-US" altLang="ja-JP" sz="2000" i="1">
                                  <a:latin typeface="Cambria Math" panose="02040503050406030204" pitchFamily="18" charset="0"/>
                                </a:rPr>
                                <m:t>(</m:t>
                              </m:r>
                              <m:r>
                                <a:rPr lang="en-US" altLang="ja-JP" sz="2000" b="0" i="1" smtClean="0">
                                  <a:latin typeface="Cambria Math" panose="02040503050406030204" pitchFamily="18" charset="0"/>
                                </a:rPr>
                                <m:t>(</m:t>
                              </m:r>
                              <m:sSup>
                                <m:sSupPr>
                                  <m:ctrlPr>
                                    <a:rPr lang="ja-JP" altLang="en-US" sz="2000" i="1" dirty="0" smtClean="0">
                                      <a:latin typeface="Cambria Math" panose="02040503050406030204" pitchFamily="18" charset="0"/>
                                    </a:rPr>
                                  </m:ctrlPr>
                                </m:sSupPr>
                                <m:e>
                                  <m:r>
                                    <a:rPr lang="en-US" altLang="ja-JP" sz="2000" b="0" i="1" dirty="0" smtClean="0">
                                      <a:latin typeface="Cambria Math" panose="02040503050406030204" pitchFamily="18" charset="0"/>
                                    </a:rPr>
                                    <m:t>𝑛</m:t>
                                  </m:r>
                                </m:e>
                                <m:sup>
                                  <m:r>
                                    <a:rPr lang="en-US" altLang="ja-JP" sz="2000" b="0" i="1" dirty="0" smtClean="0">
                                      <a:latin typeface="Cambria Math" panose="02040503050406030204" pitchFamily="18" charset="0"/>
                                    </a:rPr>
                                    <m:t>2 − </m:t>
                                  </m:r>
                                  <m:f>
                                    <m:fPr>
                                      <m:ctrlPr>
                                        <a:rPr lang="en-US" altLang="ja-JP" sz="2000" b="0" i="1" dirty="0" smtClean="0">
                                          <a:latin typeface="Cambria Math" panose="02040503050406030204" pitchFamily="18" charset="0"/>
                                        </a:rPr>
                                      </m:ctrlPr>
                                    </m:fPr>
                                    <m:num>
                                      <m:r>
                                        <a:rPr lang="en-US" altLang="ja-JP" sz="2000" b="0" i="1" dirty="0" smtClean="0">
                                          <a:latin typeface="Cambria Math" panose="02040503050406030204" pitchFamily="18" charset="0"/>
                                        </a:rPr>
                                        <m:t>1</m:t>
                                      </m:r>
                                    </m:num>
                                    <m:den>
                                      <m:r>
                                        <a:rPr lang="en-US" altLang="ja-JP" sz="2000" b="0" i="1" dirty="0" smtClean="0">
                                          <a:latin typeface="Cambria Math" panose="02040503050406030204" pitchFamily="18" charset="0"/>
                                        </a:rPr>
                                        <m:t>𝑙</m:t>
                                      </m:r>
                                      <m:r>
                                        <a:rPr lang="en-US" altLang="ja-JP" sz="2000" b="0" i="1" dirty="0" smtClean="0">
                                          <a:latin typeface="Cambria Math" panose="02040503050406030204" pitchFamily="18" charset="0"/>
                                        </a:rPr>
                                        <m:t>+1</m:t>
                                      </m:r>
                                    </m:den>
                                  </m:f>
                                </m:sup>
                              </m:sSup>
                              <m:r>
                                <a:rPr lang="en-US" altLang="ja-JP" sz="2000" b="0" i="1" dirty="0" smtClean="0">
                                  <a:latin typeface="Cambria Math" panose="02040503050406030204" pitchFamily="18" charset="0"/>
                                </a:rPr>
                                <m:t>)/</m:t>
                              </m:r>
                              <m:r>
                                <a:rPr lang="en-US" altLang="ja-JP" sz="2000" b="0" i="1" dirty="0" smtClean="0">
                                  <a:latin typeface="Cambria Math" panose="02040503050406030204" pitchFamily="18" charset="0"/>
                                </a:rPr>
                                <m:t>𝑙</m:t>
                              </m:r>
                              <m:r>
                                <a:rPr lang="en-US" altLang="ja-JP" sz="2000" i="1">
                                  <a:latin typeface="Cambria Math" panose="02040503050406030204" pitchFamily="18" charset="0"/>
                                </a:rPr>
                                <m:t>)</m:t>
                              </m:r>
                            </m:oMath>
                          </a14:m>
                          <a:r>
                            <a:rPr lang="ja-JP" altLang="en-US" sz="2000" dirty="0"/>
                            <a:t>ラウンドかかる</a:t>
                          </a:r>
                          <a:endParaRPr kumimoji="1" lang="ja-JP" altLang="en-US" sz="2000" dirty="0"/>
                        </a:p>
                      </a:txBody>
                      <a:tcPr/>
                    </a:tc>
                    <a:extLst>
                      <a:ext uri="{0D108BD9-81ED-4DB2-BD59-A6C34878D82A}">
                        <a16:rowId xmlns:a16="http://schemas.microsoft.com/office/drawing/2014/main" val="4063111194"/>
                      </a:ext>
                    </a:extLst>
                  </a:tr>
                </a:tbl>
              </a:graphicData>
            </a:graphic>
          </p:graphicFrame>
        </mc:Choice>
        <mc:Fallback xmlns="">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1052021007"/>
                  </p:ext>
                </p:extLst>
              </p:nvPr>
            </p:nvGraphicFramePr>
            <p:xfrm>
              <a:off x="862894" y="2371439"/>
              <a:ext cx="7418212" cy="2115122"/>
            </p:xfrm>
            <a:graphic>
              <a:graphicData uri="http://schemas.openxmlformats.org/drawingml/2006/table">
                <a:tbl>
                  <a:tblPr firstRow="1" bandRow="1">
                    <a:tableStyleId>{8A107856-5554-42FB-B03E-39F5DBC370BA}</a:tableStyleId>
                  </a:tblPr>
                  <a:tblGrid>
                    <a:gridCol w="3709106">
                      <a:extLst>
                        <a:ext uri="{9D8B030D-6E8A-4147-A177-3AD203B41FA5}">
                          <a16:colId xmlns:a16="http://schemas.microsoft.com/office/drawing/2014/main" val="1400208571"/>
                        </a:ext>
                      </a:extLst>
                    </a:gridCol>
                    <a:gridCol w="3709106">
                      <a:extLst>
                        <a:ext uri="{9D8B030D-6E8A-4147-A177-3AD203B41FA5}">
                          <a16:colId xmlns:a16="http://schemas.microsoft.com/office/drawing/2014/main" val="4001238910"/>
                        </a:ext>
                      </a:extLst>
                    </a:gridCol>
                  </a:tblGrid>
                  <a:tr h="396240">
                    <a:tc>
                      <a:txBody>
                        <a:bodyPr/>
                        <a:lstStyle/>
                        <a:p>
                          <a:endParaRPr lang="ja-JP"/>
                        </a:p>
                      </a:txBody>
                      <a:tcPr>
                        <a:blipFill>
                          <a:blip r:embed="rId4"/>
                          <a:stretch>
                            <a:fillRect l="-164" t="-9231" r="-100328" b="-461538"/>
                          </a:stretch>
                        </a:blipFill>
                      </a:tcPr>
                    </a:tc>
                    <a:tc>
                      <a:txBody>
                        <a:bodyPr/>
                        <a:lstStyle/>
                        <a:p>
                          <a:pPr algn="ctr"/>
                          <a:r>
                            <a:rPr kumimoji="1" lang="ja-JP" altLang="en-US" sz="2000" dirty="0"/>
                            <a:t>複雑性</a:t>
                          </a:r>
                        </a:p>
                      </a:txBody>
                      <a:tcPr/>
                    </a:tc>
                    <a:extLst>
                      <a:ext uri="{0D108BD9-81ED-4DB2-BD59-A6C34878D82A}">
                        <a16:rowId xmlns:a16="http://schemas.microsoft.com/office/drawing/2014/main" val="3114963269"/>
                      </a:ext>
                    </a:extLst>
                  </a:tr>
                  <a:tr h="396240">
                    <a:tc>
                      <a:txBody>
                        <a:bodyPr/>
                        <a:lstStyle/>
                        <a:p>
                          <a:pPr algn="ctr"/>
                          <a:r>
                            <a:rPr kumimoji="1" lang="en-US" altLang="ja-JP" sz="2000" dirty="0"/>
                            <a:t>(1)</a:t>
                          </a:r>
                          <a:endParaRPr kumimoji="1" lang="ja-JP" altLang="en-US" sz="2000" dirty="0"/>
                        </a:p>
                      </a:txBody>
                      <a:tcPr/>
                    </a:tc>
                    <a:tc>
                      <a:txBody>
                        <a:bodyPr/>
                        <a:lstStyle/>
                        <a:p>
                          <a:endParaRPr lang="ja-JP"/>
                        </a:p>
                      </a:txBody>
                      <a:tcPr>
                        <a:blipFill>
                          <a:blip r:embed="rId4"/>
                          <a:stretch>
                            <a:fillRect l="-100164" t="-109231" r="-328" b="-361538"/>
                          </a:stretch>
                        </a:blipFill>
                      </a:tcPr>
                    </a:tc>
                    <a:extLst>
                      <a:ext uri="{0D108BD9-81ED-4DB2-BD59-A6C34878D82A}">
                        <a16:rowId xmlns:a16="http://schemas.microsoft.com/office/drawing/2014/main" val="3240038871"/>
                      </a:ext>
                    </a:extLst>
                  </a:tr>
                  <a:tr h="405892">
                    <a:tc>
                      <a:txBody>
                        <a:bodyPr/>
                        <a:lstStyle/>
                        <a:p>
                          <a:pPr algn="ctr"/>
                          <a:r>
                            <a:rPr kumimoji="1" lang="en-US" altLang="ja-JP" sz="2000" dirty="0"/>
                            <a:t>2</a:t>
                          </a:r>
                          <a:endParaRPr kumimoji="1" lang="ja-JP" altLang="en-US" sz="2000" dirty="0"/>
                        </a:p>
                      </a:txBody>
                      <a:tcPr/>
                    </a:tc>
                    <a:tc>
                      <a:txBody>
                        <a:bodyPr/>
                        <a:lstStyle/>
                        <a:p>
                          <a:endParaRPr lang="ja-JP"/>
                        </a:p>
                      </a:txBody>
                      <a:tcPr>
                        <a:blipFill>
                          <a:blip r:embed="rId4"/>
                          <a:stretch>
                            <a:fillRect l="-100164" t="-202985" r="-328" b="-250746"/>
                          </a:stretch>
                        </a:blipFill>
                      </a:tcPr>
                    </a:tc>
                    <a:extLst>
                      <a:ext uri="{0D108BD9-81ED-4DB2-BD59-A6C34878D82A}">
                        <a16:rowId xmlns:a16="http://schemas.microsoft.com/office/drawing/2014/main" val="376190136"/>
                      </a:ext>
                    </a:extLst>
                  </a:tr>
                  <a:tr h="405892">
                    <a:tc>
                      <a:txBody>
                        <a:bodyPr/>
                        <a:lstStyle/>
                        <a:p>
                          <a:pPr algn="ctr"/>
                          <a:r>
                            <a:rPr kumimoji="1" lang="en-US" altLang="ja-JP" sz="2000" dirty="0"/>
                            <a:t>3</a:t>
                          </a:r>
                          <a:endParaRPr kumimoji="1" lang="ja-JP" altLang="en-US" sz="2000" dirty="0"/>
                        </a:p>
                      </a:txBody>
                      <a:tcPr/>
                    </a:tc>
                    <a:tc>
                      <a:txBody>
                        <a:bodyPr/>
                        <a:lstStyle/>
                        <a:p>
                          <a:endParaRPr lang="ja-JP"/>
                        </a:p>
                      </a:txBody>
                      <a:tcPr>
                        <a:blipFill>
                          <a:blip r:embed="rId4"/>
                          <a:stretch>
                            <a:fillRect l="-100164" t="-307576" r="-328" b="-154545"/>
                          </a:stretch>
                        </a:blipFill>
                      </a:tcPr>
                    </a:tc>
                    <a:extLst>
                      <a:ext uri="{0D108BD9-81ED-4DB2-BD59-A6C34878D82A}">
                        <a16:rowId xmlns:a16="http://schemas.microsoft.com/office/drawing/2014/main" val="261455503"/>
                      </a:ext>
                    </a:extLst>
                  </a:tr>
                  <a:tr h="510858">
                    <a:tc>
                      <a:txBody>
                        <a:bodyPr/>
                        <a:lstStyle/>
                        <a:p>
                          <a:endParaRPr lang="ja-JP"/>
                        </a:p>
                      </a:txBody>
                      <a:tcPr>
                        <a:blipFill>
                          <a:blip r:embed="rId4"/>
                          <a:stretch>
                            <a:fillRect l="-164" t="-320238" r="-100328" b="-21429"/>
                          </a:stretch>
                        </a:blipFill>
                      </a:tcPr>
                    </a:tc>
                    <a:tc>
                      <a:txBody>
                        <a:bodyPr/>
                        <a:lstStyle/>
                        <a:p>
                          <a:endParaRPr lang="ja-JP"/>
                        </a:p>
                      </a:txBody>
                      <a:tcPr>
                        <a:blipFill>
                          <a:blip r:embed="rId4"/>
                          <a:stretch>
                            <a:fillRect l="-100164" t="-320238" r="-328" b="-21429"/>
                          </a:stretch>
                        </a:blipFill>
                      </a:tcPr>
                    </a:tc>
                    <a:extLst>
                      <a:ext uri="{0D108BD9-81ED-4DB2-BD59-A6C34878D82A}">
                        <a16:rowId xmlns:a16="http://schemas.microsoft.com/office/drawing/2014/main" val="4063111194"/>
                      </a:ext>
                    </a:extLst>
                  </a:tr>
                </a:tbl>
              </a:graphicData>
            </a:graphic>
          </p:graphicFrame>
        </mc:Fallback>
      </mc:AlternateContent>
    </p:spTree>
    <p:extLst>
      <p:ext uri="{BB962C8B-B14F-4D97-AF65-F5344CB8AC3E}">
        <p14:creationId xmlns:p14="http://schemas.microsoft.com/office/powerpoint/2010/main" val="2093985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en-US" altLang="ja-JP" dirty="0"/>
              <a:t>2</a:t>
            </a:r>
            <a:r>
              <a:rPr kumimoji="1" lang="ja-JP" altLang="en-US" dirty="0"/>
              <a:t>者間通信複雑性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𝑚</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pPr lvl="1"/>
                <a:r>
                  <a:rPr lang="ja-JP" altLang="en-US" dirty="0"/>
                  <a:t>目的</a:t>
                </a:r>
                <a:r>
                  <a:rPr lang="en-US" altLang="ja-JP" dirty="0"/>
                  <a:t>: </a:t>
                </a:r>
                <a:r>
                  <a:rPr lang="ja-JP" altLang="en-US" dirty="0"/>
                  <a:t>関数</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𝑌</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𝑍</m:t>
                    </m:r>
                  </m:oMath>
                </a14:m>
                <a:r>
                  <a:rPr lang="ja-JP" altLang="en-US" dirty="0"/>
                  <a:t>が与えられたとき</a:t>
                </a:r>
                <a:r>
                  <a:rPr lang="en-US" altLang="ja-JP" dirty="0"/>
                  <a:t>,</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を計算すること</a:t>
                </a:r>
                <a:endParaRPr lang="en-US" altLang="ja-JP" dirty="0"/>
              </a:p>
              <a:p>
                <a:pPr lvl="1"/>
                <a:r>
                  <a:rPr lang="ja-JP" altLang="en-US" dirty="0"/>
                  <a:t>問題</a:t>
                </a:r>
                <a:r>
                  <a:rPr lang="en-US" altLang="ja-JP" dirty="0"/>
                  <a:t>: </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の計算に必要な最悪通信ビット数はどのくらいか？</a:t>
                </a:r>
                <a:endParaRPr lang="en-US" altLang="ja-JP" dirty="0"/>
              </a:p>
              <a:p>
                <a:pPr lvl="1"/>
                <a:r>
                  <a:rPr lang="ja-JP" altLang="en-US" dirty="0"/>
                  <a:t>アリスとボブの計算能力は無限とする</a:t>
                </a:r>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16931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a:t>
            </a:r>
            <a:r>
              <a:rPr lang="en-US" altLang="ja-JP" dirty="0"/>
              <a:t>(set-</a:t>
            </a:r>
            <a:r>
              <a:rPr lang="en-US" altLang="ja-JP" dirty="0" err="1"/>
              <a:t>disjointness</a:t>
            </a:r>
            <a:r>
              <a:rPr lang="en-US" altLang="ja-JP" dirty="0"/>
              <a:t>)</a:t>
            </a:r>
            <a:r>
              <a:rPr lang="ja-JP" altLang="en-US" dirty="0"/>
              <a:t>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a:xfrm>
                <a:off x="179513" y="1124744"/>
                <a:ext cx="8784976" cy="5156786"/>
              </a:xfrm>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𝑚</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pPr marL="0" indent="0">
                  <a:buNone/>
                </a:pPr>
                <a:endParaRPr kumimoji="1" lang="en-US" altLang="ja-JP" dirty="0"/>
              </a:p>
              <a:p>
                <a:r>
                  <a:rPr lang="ja-JP" altLang="en-US" dirty="0"/>
                  <a:t>目的</a:t>
                </a:r>
                <a:r>
                  <a:rPr lang="en-US" altLang="ja-JP" dirty="0"/>
                  <a:t>:</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b="0" i="0" smtClean="0">
                            <a:latin typeface="Cambria Math" panose="02040503050406030204" pitchFamily="18" charset="0"/>
                          </a:rPr>
                          <m:t>DISJ</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𝑚</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𝑦</m:t>
                            </m:r>
                          </m:e>
                          <m:sub>
                            <m:r>
                              <a:rPr lang="en-US" altLang="ja-JP" b="0" i="1" smtClean="0">
                                <a:latin typeface="Cambria Math" panose="02040503050406030204" pitchFamily="18" charset="0"/>
                                <a:ea typeface="Cambria Math" panose="02040503050406030204" pitchFamily="18" charset="0"/>
                              </a:rPr>
                              <m:t>𝑖</m:t>
                            </m:r>
                          </m:sub>
                        </m:sSub>
                      </m:e>
                    </m:nary>
                  </m:oMath>
                </a14:m>
                <a:r>
                  <a:rPr kumimoji="1" lang="ja-JP" altLang="en-US" dirty="0"/>
                  <a:t>を計算すること</a:t>
                </a:r>
                <a:endParaRPr kumimoji="1" lang="en-US" altLang="ja-JP" dirty="0"/>
              </a:p>
              <a:p>
                <a:pPr lvl="1"/>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b="0" i="1" smtClean="0">
                        <a:latin typeface="Cambria Math" panose="02040503050406030204" pitchFamily="18" charset="0"/>
                      </a:rPr>
                      <m:t>=1</m:t>
                    </m:r>
                  </m:oMath>
                </a14:m>
                <a:r>
                  <a:rPr lang="ja-JP" altLang="en-US" dirty="0"/>
                  <a:t>ならば</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𝑚</m:t>
                        </m:r>
                      </m:e>
                    </m:d>
                  </m:oMath>
                </a14:m>
                <a:r>
                  <a:rPr lang="ja-JP" altLang="en-US" dirty="0"/>
                  <a:t>が存在</a:t>
                </a:r>
                <a:endParaRPr lang="en-US" altLang="ja-JP" dirty="0"/>
              </a:p>
              <a:p>
                <a:pPr marL="274320" lvl="1" indent="0">
                  <a:buNone/>
                </a:pPr>
                <a:endParaRPr lang="en-US" altLang="ja-JP" dirty="0"/>
              </a:p>
              <a:p>
                <a:r>
                  <a:rPr lang="ja-JP" altLang="en-US" dirty="0"/>
                  <a:t>交叉判定問題を解くために</a:t>
                </a:r>
                <a:r>
                  <a:rPr lang="en-US" altLang="ja-JP" dirty="0"/>
                  <a:t>,</a:t>
                </a:r>
                <a:r>
                  <a:rPr lang="ja-JP" altLang="en-US" dirty="0"/>
                  <a:t>アリスとボブは通信によって</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i="1">
                        <a:latin typeface="Cambria Math" panose="02040503050406030204" pitchFamily="18" charset="0"/>
                        <a:ea typeface="Cambria Math" panose="02040503050406030204" pitchFamily="18" charset="0"/>
                      </a:rPr>
                      <m:t>)</m:t>
                    </m:r>
                  </m:oMath>
                </a14:m>
                <a:r>
                  <a:rPr lang="ja-JP" altLang="en-US" dirty="0"/>
                  <a:t>ビット交換する必要があることが知られている</a:t>
                </a:r>
                <a:r>
                  <a:rPr lang="en-US" altLang="ja-JP" dirty="0"/>
                  <a:t>[4]</a:t>
                </a:r>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xfrm>
                <a:off x="179513" y="1124744"/>
                <a:ext cx="8784976" cy="5156786"/>
              </a:xfrm>
              <a:blipFill>
                <a:blip r:embed="rId3"/>
                <a:stretch>
                  <a:fillRect l="-139" t="-947"/>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21FCC41-2C83-4D82-A749-314A6EDDE2AF}"/>
              </a:ext>
            </a:extLst>
          </p:cNvPr>
          <p:cNvSpPr txBox="1"/>
          <p:nvPr/>
        </p:nvSpPr>
        <p:spPr>
          <a:xfrm>
            <a:off x="179512" y="5860380"/>
            <a:ext cx="8341635" cy="523220"/>
          </a:xfrm>
          <a:prstGeom prst="rect">
            <a:avLst/>
          </a:prstGeom>
          <a:noFill/>
        </p:spPr>
        <p:txBody>
          <a:bodyPr wrap="square" rtlCol="0">
            <a:spAutoFit/>
          </a:bodyPr>
          <a:lstStyle/>
          <a:p>
            <a:r>
              <a:rPr kumimoji="1" lang="en-US" altLang="ja-JP" sz="1400" dirty="0"/>
              <a:t>[4]:</a:t>
            </a:r>
            <a:r>
              <a:rPr lang="en-US" altLang="ja-JP" sz="1400" dirty="0" err="1"/>
              <a:t>Bala</a:t>
            </a:r>
            <a:r>
              <a:rPr lang="en-US" altLang="ja-JP" sz="1400" dirty="0"/>
              <a:t> </a:t>
            </a:r>
            <a:r>
              <a:rPr lang="en-US" altLang="ja-JP" sz="1400" dirty="0" err="1"/>
              <a:t>Kalyanasundaram</a:t>
            </a:r>
            <a:r>
              <a:rPr lang="en-US" altLang="ja-JP" sz="1400" dirty="0"/>
              <a:t> and Georg </a:t>
            </a:r>
            <a:r>
              <a:rPr lang="en-US" altLang="ja-JP" sz="1400" dirty="0" err="1"/>
              <a:t>Schintger</a:t>
            </a:r>
            <a:r>
              <a:rPr lang="en-US" altLang="ja-JP" sz="1400" dirty="0"/>
              <a:t>. The probabilistic communication complexity</a:t>
            </a:r>
          </a:p>
          <a:p>
            <a:r>
              <a:rPr lang="en-US" altLang="ja-JP" sz="1400" dirty="0"/>
              <a:t>of set intersection. </a:t>
            </a:r>
            <a:r>
              <a:rPr lang="en-US" altLang="ja-JP" sz="1400" i="1" dirty="0"/>
              <a:t>SIAM Journal on Discrete Mathematics</a:t>
            </a:r>
            <a:r>
              <a:rPr lang="en-US" altLang="ja-JP" sz="1400" dirty="0"/>
              <a:t>, 5(4):545–557,1992.</a:t>
            </a:r>
            <a:endParaRPr kumimoji="1" lang="ja-JP" altLang="en-US" sz="1400" dirty="0"/>
          </a:p>
        </p:txBody>
      </p:sp>
    </p:spTree>
    <p:extLst>
      <p:ext uri="{BB962C8B-B14F-4D97-AF65-F5344CB8AC3E}">
        <p14:creationId xmlns:p14="http://schemas.microsoft.com/office/powerpoint/2010/main" val="2369407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ja-JP" altLang="en-US" dirty="0"/>
                  <a:t>交叉判定を用いた</a:t>
                </a:r>
                <a14:m>
                  <m:oMath xmlns:m="http://schemas.openxmlformats.org/officeDocument/2006/math">
                    <m:r>
                      <a:rPr kumimoji="1" lang="en-US" altLang="ja-JP" b="1" i="1" smtClean="0">
                        <a:latin typeface="Cambria Math" panose="02040503050406030204" pitchFamily="18" charset="0"/>
                      </a:rPr>
                      <m:t>𝑪𝑶𝑵𝑮𝑬𝑺𝑻</m:t>
                    </m:r>
                  </m:oMath>
                </a14:m>
                <a:r>
                  <a:rPr kumimoji="1" lang="ja-JP" altLang="en-US" dirty="0"/>
                  <a:t>アルゴリズムの下界導出</a:t>
                </a:r>
              </a:p>
            </p:txBody>
          </p:sp>
        </mc:Choice>
        <mc:Fallback xmlns="">
          <p:sp>
            <p:nvSpPr>
              <p:cNvPr id="2" name="タイトル 1">
                <a:extLst>
                  <a:ext uri="{FF2B5EF4-FFF2-40B4-BE49-F238E27FC236}">
                    <a16:creationId xmlns:a16="http://schemas.microsoft.com/office/drawing/2014/main" id="{89B5080C-4114-4489-B9C1-0956A90971FF}"/>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lang="ja-JP" altLang="en-US" dirty="0"/>
              <a:t>様々な問題の下界の証明がされている</a:t>
            </a:r>
            <a:endParaRPr lang="en-US" altLang="ja-JP" dirty="0"/>
          </a:p>
          <a:p>
            <a:pPr lvl="1"/>
            <a:r>
              <a:rPr kumimoji="1" lang="ja-JP" altLang="en-US" dirty="0"/>
              <a:t>最小全域</a:t>
            </a:r>
            <a:r>
              <a:rPr lang="ja-JP" altLang="en-US" dirty="0"/>
              <a:t>木構築</a:t>
            </a:r>
            <a:endParaRPr lang="en-US" altLang="ja-JP" dirty="0"/>
          </a:p>
          <a:p>
            <a:pPr lvl="1"/>
            <a:r>
              <a:rPr kumimoji="1" lang="ja-JP" altLang="en-US" dirty="0"/>
              <a:t>部分グラフ検出</a:t>
            </a:r>
            <a:endParaRPr kumimoji="1" lang="en-US" altLang="ja-JP" dirty="0"/>
          </a:p>
          <a:p>
            <a:pPr lvl="1"/>
            <a:r>
              <a:rPr lang="ja-JP" altLang="en-US" dirty="0"/>
              <a:t>近似クリーク検出 </a:t>
            </a:r>
            <a:r>
              <a:rPr lang="en-US" altLang="ja-JP" dirty="0"/>
              <a:t>etc.</a:t>
            </a:r>
          </a:p>
          <a:p>
            <a:pPr lvl="1"/>
            <a:endParaRPr kumimoji="1" lang="en-US" altLang="ja-JP" dirty="0"/>
          </a:p>
          <a:p>
            <a:r>
              <a:rPr kumimoji="1" lang="ja-JP" altLang="en-US" dirty="0"/>
              <a:t>本研究では下界グラフと呼ばれるグラフの構成法に</a:t>
            </a:r>
            <a:br>
              <a:rPr kumimoji="1" lang="en-US" altLang="ja-JP" dirty="0"/>
            </a:br>
            <a:r>
              <a:rPr kumimoji="1" lang="ja-JP" altLang="en-US" dirty="0"/>
              <a:t>基づく帰着手法を用いる</a:t>
            </a:r>
            <a:endParaRPr kumimoji="1" lang="en-US" altLang="ja-JP" dirty="0"/>
          </a:p>
        </p:txBody>
      </p:sp>
    </p:spTree>
    <p:extLst>
      <p:ext uri="{BB962C8B-B14F-4D97-AF65-F5344CB8AC3E}">
        <p14:creationId xmlns:p14="http://schemas.microsoft.com/office/powerpoint/2010/main" val="2577350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𝑚</m:t>
                    </m:r>
                  </m:oMath>
                </a14:m>
                <a:r>
                  <a:rPr kumimoji="1" lang="ja-JP" altLang="en-US" b="0" dirty="0"/>
                  <a:t>ビット入力文字列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oMath>
                </a14:m>
                <a:r>
                  <a:rPr kumimoji="1" lang="ja-JP" altLang="en-US" b="0" dirty="0"/>
                  <a:t>に対して下界グラフ</a:t>
                </a:r>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r>
                  <a:rPr kumimoji="1" lang="ja-JP" altLang="en-US" dirty="0"/>
                  <a:t>を</a:t>
                </a:r>
                <a:r>
                  <a:rPr lang="ja-JP" altLang="en-US" dirty="0"/>
                  <a:t>構成</a:t>
                </a:r>
                <a:endParaRPr lang="en-US" altLang="ja-JP" dirty="0"/>
              </a:p>
              <a:p>
                <a:pPr lvl="1"/>
                <a14:m>
                  <m:oMath xmlns:m="http://schemas.openxmlformats.org/officeDocument/2006/math">
                    <m:r>
                      <a:rPr kumimoji="1" lang="en-US" altLang="ja-JP" b="0" i="1" smtClean="0">
                        <a:latin typeface="Cambria Math" panose="02040503050406030204" pitchFamily="18" charset="0"/>
                      </a:rPr>
                      <m:t>𝑉</m:t>
                    </m:r>
                  </m:oMath>
                </a14:m>
                <a:r>
                  <a:rPr kumimoji="1" lang="ja-JP" altLang="en-US" dirty="0"/>
                  <a:t>は互いに疎な頂点集合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a:t>
                </a:r>
                <a:r>
                  <a:rPr lang="ja-JP" altLang="en-US" dirty="0"/>
                  <a:t>される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𝑥</m:t>
                    </m:r>
                  </m:oMath>
                </a14:m>
                <a:r>
                  <a:rPr kumimoji="1" lang="ja-JP" altLang="en-US" dirty="0"/>
                  <a:t>にのみ依存し</a:t>
                </a:r>
                <a:r>
                  <a:rPr kumimoji="1" lang="en-US" altLang="ja-JP" dirty="0"/>
                  <a:t>,</a:t>
                </a:r>
                <a:r>
                  <a:rPr lang="en-US" altLang="ja-JP" dirty="0"/>
                  <a:t> </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は</a:t>
                </a:r>
                <a14:m>
                  <m:oMath xmlns:m="http://schemas.openxmlformats.org/officeDocument/2006/math">
                    <m:r>
                      <a:rPr lang="en-US" altLang="ja-JP" b="0" i="1" smtClean="0">
                        <a:latin typeface="Cambria Math" panose="02040503050406030204" pitchFamily="18" charset="0"/>
                      </a:rPr>
                      <m:t>𝑦</m:t>
                    </m:r>
                  </m:oMath>
                </a14:m>
                <a:r>
                  <a:rPr lang="ja-JP" altLang="en-US" dirty="0"/>
                  <a:t>にのみ依存する</a:t>
                </a:r>
                <a:endParaRPr lang="en-US" altLang="ja-JP" dirty="0"/>
              </a:p>
              <a:p>
                <a:pPr lvl="1"/>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のときかつそのときのみある特性</a:t>
                </a:r>
                <a14:m>
                  <m:oMath xmlns:m="http://schemas.openxmlformats.org/officeDocument/2006/math">
                    <m:r>
                      <a:rPr lang="en-US" altLang="ja-JP" b="0" i="1" smtClean="0">
                        <a:latin typeface="Cambria Math" panose="02040503050406030204" pitchFamily="18" charset="0"/>
                      </a:rPr>
                      <m:t>𝑃</m:t>
                    </m:r>
                  </m:oMath>
                </a14:m>
                <a:r>
                  <a:rPr lang="en-US" altLang="ja-JP" dirty="0"/>
                  <a:t>(</a:t>
                </a:r>
                <a:r>
                  <a:rPr lang="ja-JP" altLang="en-US" dirty="0"/>
                  <a:t>例えば</a:t>
                </a:r>
                <a:br>
                  <a:rPr lang="en-US" altLang="ja-JP" dirty="0"/>
                </a:br>
                <a:r>
                  <a:rPr lang="ja-JP" altLang="en-US" dirty="0"/>
                  <a:t>「グラフ中に与えられている独立点集合が</a:t>
                </a:r>
                <a:r>
                  <a:rPr lang="en-US" altLang="ja-JP" dirty="0"/>
                  <a:t>3-MIS</a:t>
                </a:r>
                <a:r>
                  <a:rPr lang="ja-JP" altLang="en-US" dirty="0"/>
                  <a:t>でない」</a:t>
                </a:r>
                <a:r>
                  <a:rPr lang="en-US" altLang="ja-JP" dirty="0"/>
                  <a:t>)</a:t>
                </a:r>
                <a:br>
                  <a:rPr lang="en-US" altLang="ja-JP" dirty="0"/>
                </a:br>
                <a:r>
                  <a:rPr lang="ja-JP" altLang="en-US" dirty="0"/>
                  <a:t>を持つように構成する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と</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の間のカット辺の集合</a:t>
                </a:r>
                <a14:m>
                  <m:oMath xmlns:m="http://schemas.openxmlformats.org/officeDocument/2006/math">
                    <m:r>
                      <m:rPr>
                        <m:nor/>
                      </m:rPr>
                      <a:rPr lang="en-US" altLang="ja-JP">
                        <a:latin typeface="Cambria Math" panose="02040503050406030204" pitchFamily="18" charset="0"/>
                      </a:rPr>
                      <m:t>Cut</m:t>
                    </m:r>
                  </m:oMath>
                </a14:m>
                <a:r>
                  <a:rPr lang="ja-JP" altLang="en-US" dirty="0"/>
                  <a:t>は入力文字列</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に依存しない</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465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直線コネクタ 61">
            <a:extLst>
              <a:ext uri="{FF2B5EF4-FFF2-40B4-BE49-F238E27FC236}">
                <a16:creationId xmlns:a16="http://schemas.microsoft.com/office/drawing/2014/main" id="{5549AADD-93BF-4098-B9A3-FF99B5895054}"/>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8B6F29A-141E-47B3-BAFD-7F10249579D4}"/>
              </a:ext>
            </a:extLst>
          </p:cNvPr>
          <p:cNvCxnSpPr/>
          <p:nvPr/>
        </p:nvCxnSpPr>
        <p:spPr>
          <a:xfrm>
            <a:off x="3478995"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7A4B7033-89D7-4929-ACA6-E823604E4823}"/>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8DF2455-1D53-4AE5-BA2F-AF21C01BA2AC}"/>
              </a:ext>
            </a:extLst>
          </p:cNvPr>
          <p:cNvCxnSpPr/>
          <p:nvPr/>
        </p:nvCxnSpPr>
        <p:spPr>
          <a:xfrm>
            <a:off x="2468454" y="339222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26C89B0-201F-42CF-AFB6-73B0DBD8529C}"/>
              </a:ext>
            </a:extLst>
          </p:cNvPr>
          <p:cNvCxnSpPr/>
          <p:nvPr/>
        </p:nvCxnSpPr>
        <p:spPr>
          <a:xfrm>
            <a:off x="2468454" y="393365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3981C3-D4A3-4046-BD04-01233D943566}"/>
              </a:ext>
            </a:extLst>
          </p:cNvPr>
          <p:cNvCxnSpPr/>
          <p:nvPr/>
        </p:nvCxnSpPr>
        <p:spPr>
          <a:xfrm>
            <a:off x="2468454" y="2805082"/>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42E2D89-CD3A-4EFF-95A9-E55E73B42BAD}"/>
              </a:ext>
            </a:extLst>
          </p:cNvPr>
          <p:cNvCxnSpPr/>
          <p:nvPr/>
        </p:nvCxnSpPr>
        <p:spPr>
          <a:xfrm>
            <a:off x="2468454" y="2263649"/>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下界グラフ</a:t>
                </a:r>
                <a14:m>
                  <m:oMath xmlns:m="http://schemas.openxmlformats.org/officeDocument/2006/math">
                    <m:r>
                      <a:rPr kumimoji="1" lang="en-US" altLang="ja-JP" b="1" i="1" smtClean="0">
                        <a:latin typeface="Cambria Math" panose="02040503050406030204" pitchFamily="18" charset="0"/>
                      </a:rPr>
                      <m:t>𝑮</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𝑽</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𝑬</m:t>
                    </m:r>
                    <m:r>
                      <a:rPr kumimoji="1" lang="en-US" altLang="ja-JP" b="1" i="1" smtClean="0">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61" name="楕円 60">
            <a:extLst>
              <a:ext uri="{FF2B5EF4-FFF2-40B4-BE49-F238E27FC236}">
                <a16:creationId xmlns:a16="http://schemas.microsoft.com/office/drawing/2014/main" id="{726798B9-4673-4B87-B371-05B8FBEA4F03}"/>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4" name="図 3">
            <a:extLst>
              <a:ext uri="{FF2B5EF4-FFF2-40B4-BE49-F238E27FC236}">
                <a16:creationId xmlns:a16="http://schemas.microsoft.com/office/drawing/2014/main" id="{6297C1C2-C8FF-43CF-BA7C-1346C66544A1}"/>
              </a:ext>
            </a:extLst>
          </p:cNvPr>
          <p:cNvPicPr>
            <a:picLocks noChangeAspect="1"/>
          </p:cNvPicPr>
          <p:nvPr/>
        </p:nvPicPr>
        <p:blipFill>
          <a:blip r:embed="rId5"/>
          <a:stretch>
            <a:fillRect/>
          </a:stretch>
        </p:blipFill>
        <p:spPr>
          <a:xfrm>
            <a:off x="5176029" y="0"/>
            <a:ext cx="3967971" cy="2975978"/>
          </a:xfrm>
          <a:prstGeom prst="rect">
            <a:avLst/>
          </a:prstGeom>
        </p:spPr>
      </p:pic>
    </p:spTree>
    <p:extLst>
      <p:ext uri="{BB962C8B-B14F-4D97-AF65-F5344CB8AC3E}">
        <p14:creationId xmlns:p14="http://schemas.microsoft.com/office/powerpoint/2010/main" val="4206871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F88A908-829A-4EB6-9417-C835081575A8}"/>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BF88A908-829A-4EB6-9417-C835081575A8}"/>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 name="楕円 2">
            <a:extLst>
              <a:ext uri="{FF2B5EF4-FFF2-40B4-BE49-F238E27FC236}">
                <a16:creationId xmlns:a16="http://schemas.microsoft.com/office/drawing/2014/main" id="{90FF2C76-BBB3-4FA3-BD91-1D08423A5E57}"/>
              </a:ext>
            </a:extLst>
          </p:cNvPr>
          <p:cNvSpPr/>
          <p:nvPr/>
        </p:nvSpPr>
        <p:spPr>
          <a:xfrm>
            <a:off x="944554" y="1384711"/>
            <a:ext cx="2002375" cy="33380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2E3BDF0A-CF60-4E25-BBD0-18F5CD556A2A}"/>
              </a:ext>
            </a:extLst>
          </p:cNvPr>
          <p:cNvSpPr/>
          <p:nvPr/>
        </p:nvSpPr>
        <p:spPr>
          <a:xfrm>
            <a:off x="3026267" y="1384710"/>
            <a:ext cx="2002375" cy="33380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7602310-8EE2-44CD-BF29-493D2F24DD45}"/>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𝐴</m:t>
                          </m:r>
                        </m:sub>
                      </m:sSub>
                    </m:oMath>
                  </m:oMathPara>
                </a14:m>
                <a:endParaRPr kumimoji="1" lang="ja-JP" altLang="en-US" dirty="0">
                  <a:solidFill>
                    <a:srgbClr val="FF0000"/>
                  </a:solidFill>
                </a:endParaRPr>
              </a:p>
            </p:txBody>
          </p:sp>
        </mc:Choice>
        <mc:Fallback xmlns="">
          <p:sp>
            <p:nvSpPr>
              <p:cNvPr id="4" name="テキスト ボックス 3">
                <a:extLst>
                  <a:ext uri="{FF2B5EF4-FFF2-40B4-BE49-F238E27FC236}">
                    <a16:creationId xmlns:a16="http://schemas.microsoft.com/office/drawing/2014/main" id="{97602310-8EE2-44CD-BF29-493D2F24DD45}"/>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F4B8B40F-B643-454A-8F8F-65453FF1623C}"/>
                  </a:ext>
                </a:extLst>
              </p:cNvPr>
              <p:cNvSpPr txBox="1"/>
              <p:nvPr/>
            </p:nvSpPr>
            <p:spPr>
              <a:xfrm>
                <a:off x="4522356" y="1550447"/>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𝐵</m:t>
                          </m:r>
                        </m:sub>
                      </m:sSub>
                    </m:oMath>
                  </m:oMathPara>
                </a14:m>
                <a:endParaRPr kumimoji="1" lang="ja-JP" altLang="en-US" dirty="0">
                  <a:solidFill>
                    <a:srgbClr val="FF0000"/>
                  </a:solidFill>
                </a:endParaRPr>
              </a:p>
            </p:txBody>
          </p:sp>
        </mc:Choice>
        <mc:Fallback xmlns="">
          <p:sp>
            <p:nvSpPr>
              <p:cNvPr id="62" name="テキスト ボックス 61">
                <a:extLst>
                  <a:ext uri="{FF2B5EF4-FFF2-40B4-BE49-F238E27FC236}">
                    <a16:creationId xmlns:a16="http://schemas.microsoft.com/office/drawing/2014/main" id="{F4B8B40F-B643-454A-8F8F-65453FF1623C}"/>
                  </a:ext>
                </a:extLst>
              </p:cNvPr>
              <p:cNvSpPr txBox="1">
                <a:spLocks noRot="1" noChangeAspect="1" noMove="1" noResize="1" noEditPoints="1" noAdjustHandles="1" noChangeArrowheads="1" noChangeShapeType="1" noTextEdit="1"/>
              </p:cNvSpPr>
              <p:nvPr/>
            </p:nvSpPr>
            <p:spPr>
              <a:xfrm>
                <a:off x="4522356" y="1550447"/>
                <a:ext cx="853895"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正方形/長方形 9">
                <a:extLst>
                  <a:ext uri="{FF2B5EF4-FFF2-40B4-BE49-F238E27FC236}">
                    <a16:creationId xmlns:a16="http://schemas.microsoft.com/office/drawing/2014/main" id="{E9F4E1FF-6561-462E-9970-18EB7649B131}"/>
                  </a:ext>
                </a:extLst>
              </p:cNvPr>
              <p:cNvSpPr/>
              <p:nvPr/>
            </p:nvSpPr>
            <p:spPr>
              <a:xfrm>
                <a:off x="954764" y="4967091"/>
                <a:ext cx="5949245" cy="400110"/>
              </a:xfrm>
              <a:prstGeom prst="rect">
                <a:avLst/>
              </a:prstGeom>
            </p:spPr>
            <p:txBody>
              <a:bodyPr wrap="square">
                <a:spAutoFit/>
              </a:bodyPr>
              <a:lstStyle/>
              <a:p>
                <a:pPr lvl="1"/>
                <a14:m>
                  <m:oMath xmlns:m="http://schemas.openxmlformats.org/officeDocument/2006/math">
                    <m:r>
                      <a:rPr lang="en-US" altLang="ja-JP" sz="2000" i="1">
                        <a:latin typeface="Cambria Math" panose="02040503050406030204" pitchFamily="18" charset="0"/>
                      </a:rPr>
                      <m:t>𝑉</m:t>
                    </m:r>
                  </m:oMath>
                </a14:m>
                <a:r>
                  <a:rPr lang="ja-JP" altLang="en-US" sz="2000" dirty="0"/>
                  <a:t>は互いに疎な頂点集合</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に分割される</a:t>
                </a:r>
                <a:endParaRPr lang="en-US" altLang="ja-JP" sz="2000" dirty="0"/>
              </a:p>
            </p:txBody>
          </p:sp>
        </mc:Choice>
        <mc:Fallback>
          <p:sp>
            <p:nvSpPr>
              <p:cNvPr id="10" name="正方形/長方形 9">
                <a:extLst>
                  <a:ext uri="{FF2B5EF4-FFF2-40B4-BE49-F238E27FC236}">
                    <a16:creationId xmlns:a16="http://schemas.microsoft.com/office/drawing/2014/main" id="{E9F4E1FF-6561-462E-9970-18EB7649B131}"/>
                  </a:ext>
                </a:extLst>
              </p:cNvPr>
              <p:cNvSpPr>
                <a:spLocks noRot="1" noChangeAspect="1" noMove="1" noResize="1" noEditPoints="1" noAdjustHandles="1" noChangeArrowheads="1" noChangeShapeType="1" noTextEdit="1"/>
              </p:cNvSpPr>
              <p:nvPr/>
            </p:nvSpPr>
            <p:spPr>
              <a:xfrm>
                <a:off x="954764" y="4967091"/>
                <a:ext cx="5949245" cy="400110"/>
              </a:xfrm>
              <a:prstGeom prst="rect">
                <a:avLst/>
              </a:prstGeom>
              <a:blipFill>
                <a:blip r:embed="rId7"/>
                <a:stretch>
                  <a:fillRect t="-9231" b="-27692"/>
                </a:stretch>
              </a:blipFill>
            </p:spPr>
            <p:txBody>
              <a:bodyPr/>
              <a:lstStyle/>
              <a:p>
                <a:r>
                  <a:rPr lang="ja-JP" altLang="en-US">
                    <a:noFill/>
                  </a:rPr>
                  <a:t> </a:t>
                </a:r>
              </a:p>
            </p:txBody>
          </p:sp>
        </mc:Fallback>
      </mc:AlternateContent>
      <p:sp>
        <p:nvSpPr>
          <p:cNvPr id="30" name="楕円 29">
            <a:extLst>
              <a:ext uri="{FF2B5EF4-FFF2-40B4-BE49-F238E27FC236}">
                <a16:creationId xmlns:a16="http://schemas.microsoft.com/office/drawing/2014/main" id="{46189001-AED8-480C-A139-F327A79CC026}"/>
              </a:ext>
            </a:extLst>
          </p:cNvPr>
          <p:cNvSpPr/>
          <p:nvPr/>
        </p:nvSpPr>
        <p:spPr>
          <a:xfrm>
            <a:off x="4382534" y="26253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6" name="図 5">
            <a:extLst>
              <a:ext uri="{FF2B5EF4-FFF2-40B4-BE49-F238E27FC236}">
                <a16:creationId xmlns:a16="http://schemas.microsoft.com/office/drawing/2014/main" id="{746BB9CE-50C4-4D15-9EDA-8B3423C01670}"/>
              </a:ext>
            </a:extLst>
          </p:cNvPr>
          <p:cNvPicPr>
            <a:picLocks noChangeAspect="1"/>
          </p:cNvPicPr>
          <p:nvPr/>
        </p:nvPicPr>
        <p:blipFill>
          <a:blip r:embed="rId8"/>
          <a:stretch>
            <a:fillRect/>
          </a:stretch>
        </p:blipFill>
        <p:spPr>
          <a:xfrm>
            <a:off x="5181299" y="0"/>
            <a:ext cx="3967969" cy="2975977"/>
          </a:xfrm>
          <a:prstGeom prst="rect">
            <a:avLst/>
          </a:prstGeom>
        </p:spPr>
      </p:pic>
    </p:spTree>
    <p:extLst>
      <p:ext uri="{BB962C8B-B14F-4D97-AF65-F5344CB8AC3E}">
        <p14:creationId xmlns:p14="http://schemas.microsoft.com/office/powerpoint/2010/main" val="2516131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0B086762-F235-42D2-A82C-5657A536285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3" name="テキスト ボックス 62">
                <a:extLst>
                  <a:ext uri="{FF2B5EF4-FFF2-40B4-BE49-F238E27FC236}">
                    <a16:creationId xmlns:a16="http://schemas.microsoft.com/office/drawing/2014/main" id="{0B086762-F235-42D2-A82C-5657A536285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6"/>
                <a:stretch>
                  <a:fillRect/>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67" name="正方形/長方形 66">
                <a:extLst>
                  <a:ext uri="{FF2B5EF4-FFF2-40B4-BE49-F238E27FC236}">
                    <a16:creationId xmlns:a16="http://schemas.microsoft.com/office/drawing/2014/main" id="{43780AEB-8B26-49C9-8921-FC0D07E3B83B}"/>
                  </a:ext>
                </a:extLst>
              </p:cNvPr>
              <p:cNvSpPr/>
              <p:nvPr/>
            </p:nvSpPr>
            <p:spPr>
              <a:xfrm>
                <a:off x="545441" y="5396046"/>
                <a:ext cx="8295401" cy="707886"/>
              </a:xfrm>
              <a:prstGeom prst="rect">
                <a:avLst/>
              </a:prstGeom>
            </p:spPr>
            <p:txBody>
              <a:bodyPr wrap="square">
                <a:spAutoFit/>
              </a:bodyPr>
              <a:lstStyle/>
              <a:p>
                <a:pPr lvl="1"/>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𝐴</m:t>
                        </m:r>
                      </m:sub>
                    </m:sSub>
                  </m:oMath>
                </a14:m>
                <a:r>
                  <a:rPr lang="ja-JP" altLang="en-US" sz="2000" dirty="0"/>
                  <a:t>は</a:t>
                </a:r>
                <a14:m>
                  <m:oMath xmlns:m="http://schemas.openxmlformats.org/officeDocument/2006/math">
                    <m:r>
                      <a:rPr lang="en-US" altLang="ja-JP" sz="2000" i="1" dirty="0">
                        <a:latin typeface="Cambria Math" panose="02040503050406030204" pitchFamily="18" charset="0"/>
                      </a:rPr>
                      <m:t>𝑥</m:t>
                    </m:r>
                  </m:oMath>
                </a14:m>
                <a:r>
                  <a:rPr lang="ja-JP" altLang="en-US" sz="2000" dirty="0"/>
                  <a:t>にのみ依存し</a:t>
                </a:r>
                <a:r>
                  <a:rPr lang="en-US" altLang="ja-JP" sz="2000" dirty="0"/>
                  <a:t>, </a:t>
                </a:r>
                <a:br>
                  <a:rPr lang="en-US" altLang="ja-JP" sz="2000" dirty="0"/>
                </a:b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は</a:t>
                </a:r>
                <a14:m>
                  <m:oMath xmlns:m="http://schemas.openxmlformats.org/officeDocument/2006/math">
                    <m:r>
                      <a:rPr lang="en-US" altLang="ja-JP" sz="2000" i="1">
                        <a:latin typeface="Cambria Math" panose="02040503050406030204" pitchFamily="18" charset="0"/>
                      </a:rPr>
                      <m:t>𝑦</m:t>
                    </m:r>
                  </m:oMath>
                </a14:m>
                <a:r>
                  <a:rPr lang="ja-JP" altLang="en-US" sz="2000" dirty="0"/>
                  <a:t>にのみ依存する</a:t>
                </a:r>
                <a:endParaRPr lang="en-US" altLang="ja-JP" dirty="0"/>
              </a:p>
            </p:txBody>
          </p:sp>
        </mc:Choice>
        <mc:Fallback xmlns="">
          <p:sp>
            <p:nvSpPr>
              <p:cNvPr id="67" name="正方形/長方形 66">
                <a:extLst>
                  <a:ext uri="{FF2B5EF4-FFF2-40B4-BE49-F238E27FC236}">
                    <a16:creationId xmlns:a16="http://schemas.microsoft.com/office/drawing/2014/main" id="{43780AEB-8B26-49C9-8921-FC0D07E3B83B}"/>
                  </a:ext>
                </a:extLst>
              </p:cNvPr>
              <p:cNvSpPr>
                <a:spLocks noRot="1" noChangeAspect="1" noMove="1" noResize="1" noEditPoints="1" noAdjustHandles="1" noChangeArrowheads="1" noChangeShapeType="1" noTextEdit="1"/>
              </p:cNvSpPr>
              <p:nvPr/>
            </p:nvSpPr>
            <p:spPr>
              <a:xfrm>
                <a:off x="545441" y="5396046"/>
                <a:ext cx="8295401" cy="707886"/>
              </a:xfrm>
              <a:prstGeom prst="rect">
                <a:avLst/>
              </a:prstGeom>
              <a:blipFill>
                <a:blip r:embed="rId8"/>
                <a:stretch>
                  <a:fillRect t="-4310" b="-14655"/>
                </a:stretch>
              </a:blipFill>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E4813BDE-BA39-4FE5-8129-E9B4642AA0E2}"/>
              </a:ext>
            </a:extLst>
          </p:cNvPr>
          <p:cNvPicPr>
            <a:picLocks noChangeAspect="1"/>
          </p:cNvPicPr>
          <p:nvPr/>
        </p:nvPicPr>
        <p:blipFill>
          <a:blip r:embed="rId9"/>
          <a:stretch>
            <a:fillRect/>
          </a:stretch>
        </p:blipFill>
        <p:spPr>
          <a:xfrm>
            <a:off x="5180343" y="-296"/>
            <a:ext cx="3968365" cy="2976274"/>
          </a:xfrm>
          <a:prstGeom prst="rect">
            <a:avLst/>
          </a:prstGeom>
        </p:spPr>
      </p:pic>
    </p:spTree>
    <p:extLst>
      <p:ext uri="{BB962C8B-B14F-4D97-AF65-F5344CB8AC3E}">
        <p14:creationId xmlns:p14="http://schemas.microsoft.com/office/powerpoint/2010/main" val="16536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pic>
        <p:nvPicPr>
          <p:cNvPr id="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843760" y="5743616"/>
            <a:ext cx="622708" cy="642942"/>
          </a:xfrm>
          <a:prstGeom prst="rect">
            <a:avLst/>
          </a:prstGeom>
          <a:noFill/>
        </p:spPr>
      </p:pic>
      <p:pic>
        <p:nvPicPr>
          <p:cNvPr id="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3347830" y="4519446"/>
            <a:ext cx="622708" cy="642942"/>
          </a:xfrm>
          <a:prstGeom prst="rect">
            <a:avLst/>
          </a:prstGeom>
          <a:noFill/>
        </p:spPr>
      </p:pic>
      <p:pic>
        <p:nvPicPr>
          <p:cNvPr id="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5508130" y="5594448"/>
            <a:ext cx="622708" cy="642942"/>
          </a:xfrm>
          <a:prstGeom prst="rect">
            <a:avLst/>
          </a:prstGeom>
          <a:noFill/>
        </p:spPr>
      </p:pic>
      <p:cxnSp>
        <p:nvCxnSpPr>
          <p:cNvPr id="10" name="直線コネクタ 9"/>
          <p:cNvCxnSpPr>
            <a:stCxn id="17" idx="3"/>
            <a:endCxn id="8" idx="1"/>
          </p:cNvCxnSpPr>
          <p:nvPr/>
        </p:nvCxnSpPr>
        <p:spPr>
          <a:xfrm flipV="1">
            <a:off x="2314308" y="4840917"/>
            <a:ext cx="1033522"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55470" y="5810478"/>
            <a:ext cx="622708" cy="642942"/>
          </a:xfrm>
          <a:prstGeom prst="rect">
            <a:avLst/>
          </a:prstGeom>
          <a:noFill/>
        </p:spPr>
      </p:pic>
      <p:pic>
        <p:nvPicPr>
          <p:cNvPr id="14"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411700" y="3439296"/>
            <a:ext cx="622708" cy="642942"/>
          </a:xfrm>
          <a:prstGeom prst="rect">
            <a:avLst/>
          </a:prstGeom>
          <a:noFill/>
        </p:spPr>
      </p:pic>
      <p:pic>
        <p:nvPicPr>
          <p:cNvPr id="1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1691600" y="4735476"/>
            <a:ext cx="622708" cy="642942"/>
          </a:xfrm>
          <a:prstGeom prst="rect">
            <a:avLst/>
          </a:prstGeom>
          <a:noFill/>
        </p:spPr>
      </p:pic>
      <p:pic>
        <p:nvPicPr>
          <p:cNvPr id="1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5018368"/>
            <a:ext cx="622708" cy="642942"/>
          </a:xfrm>
          <a:prstGeom prst="rect">
            <a:avLst/>
          </a:prstGeom>
          <a:noFill/>
        </p:spPr>
      </p:pic>
      <p:pic>
        <p:nvPicPr>
          <p:cNvPr id="1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308380" y="5594448"/>
            <a:ext cx="622708" cy="642942"/>
          </a:xfrm>
          <a:prstGeom prst="rect">
            <a:avLst/>
          </a:prstGeom>
          <a:noFill/>
        </p:spPr>
      </p:pic>
      <p:pic>
        <p:nvPicPr>
          <p:cNvPr id="20"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6948330" y="3511306"/>
            <a:ext cx="622708" cy="642942"/>
          </a:xfrm>
          <a:prstGeom prst="rect">
            <a:avLst/>
          </a:prstGeom>
          <a:noFill/>
        </p:spPr>
      </p:pic>
      <p:pic>
        <p:nvPicPr>
          <p:cNvPr id="22"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3295276"/>
            <a:ext cx="622708" cy="642942"/>
          </a:xfrm>
          <a:prstGeom prst="rect">
            <a:avLst/>
          </a:prstGeom>
          <a:noFill/>
        </p:spPr>
      </p:pic>
      <p:cxnSp>
        <p:nvCxnSpPr>
          <p:cNvPr id="26" name="直線コネクタ 25"/>
          <p:cNvCxnSpPr/>
          <p:nvPr/>
        </p:nvCxnSpPr>
        <p:spPr>
          <a:xfrm>
            <a:off x="2195670" y="5455576"/>
            <a:ext cx="645088" cy="3497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331550" y="5306408"/>
            <a:ext cx="288040" cy="4320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123660" y="4159396"/>
            <a:ext cx="216030" cy="4706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1"/>
            <a:endCxn id="14" idx="3"/>
          </p:cNvCxnSpPr>
          <p:nvPr/>
        </p:nvCxnSpPr>
        <p:spPr>
          <a:xfrm flipH="1">
            <a:off x="3034408" y="3616747"/>
            <a:ext cx="1465582"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67930" y="4015376"/>
            <a:ext cx="648090" cy="5760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995920" y="5023518"/>
            <a:ext cx="432060" cy="2108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563860" y="5594449"/>
            <a:ext cx="817492" cy="36004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491850" y="6026508"/>
            <a:ext cx="187226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6300240" y="5882488"/>
            <a:ext cx="93613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012200" y="4298268"/>
            <a:ext cx="1008140" cy="12961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139940" y="4159396"/>
            <a:ext cx="2664370" cy="64809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20090" y="5450428"/>
            <a:ext cx="216030"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48080" y="4015376"/>
            <a:ext cx="2232310" cy="157907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20090" y="3583316"/>
            <a:ext cx="158422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正方形/長方形 63">
                <a:extLst>
                  <a:ext uri="{FF2B5EF4-FFF2-40B4-BE49-F238E27FC236}">
                    <a16:creationId xmlns:a16="http://schemas.microsoft.com/office/drawing/2014/main" id="{A8AF4861-DD20-4A09-98B4-96A07AE2D1F3}"/>
                  </a:ext>
                </a:extLst>
              </p:cNvPr>
              <p:cNvSpPr/>
              <p:nvPr/>
            </p:nvSpPr>
            <p:spPr>
              <a:xfrm>
                <a:off x="545441" y="5396046"/>
                <a:ext cx="8295401" cy="707886"/>
              </a:xfrm>
              <a:prstGeom prst="rect">
                <a:avLst/>
              </a:prstGeom>
            </p:spPr>
            <p:txBody>
              <a:bodyPr wrap="square">
                <a:spAutoFit/>
              </a:bodyPr>
              <a:lstStyle/>
              <a:p>
                <a:pPr lvl="1"/>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𝐴</m:t>
                        </m:r>
                      </m:sub>
                    </m:sSub>
                  </m:oMath>
                </a14:m>
                <a:r>
                  <a:rPr lang="ja-JP" altLang="en-US" sz="2000" dirty="0"/>
                  <a:t>は</a:t>
                </a:r>
                <a14:m>
                  <m:oMath xmlns:m="http://schemas.openxmlformats.org/officeDocument/2006/math">
                    <m:r>
                      <a:rPr lang="en-US" altLang="ja-JP" sz="2000" i="1" dirty="0">
                        <a:latin typeface="Cambria Math" panose="02040503050406030204" pitchFamily="18" charset="0"/>
                      </a:rPr>
                      <m:t>𝑥</m:t>
                    </m:r>
                  </m:oMath>
                </a14:m>
                <a:r>
                  <a:rPr lang="ja-JP" altLang="en-US" sz="2000" dirty="0"/>
                  <a:t>にのみ依存し</a:t>
                </a:r>
                <a:r>
                  <a:rPr lang="en-US" altLang="ja-JP" sz="2000" dirty="0"/>
                  <a:t>, </a:t>
                </a:r>
                <a:br>
                  <a:rPr lang="en-US" altLang="ja-JP" sz="2000" dirty="0"/>
                </a:b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は</a:t>
                </a:r>
                <a14:m>
                  <m:oMath xmlns:m="http://schemas.openxmlformats.org/officeDocument/2006/math">
                    <m:r>
                      <a:rPr lang="en-US" altLang="ja-JP" sz="2000" i="1">
                        <a:latin typeface="Cambria Math" panose="02040503050406030204" pitchFamily="18" charset="0"/>
                      </a:rPr>
                      <m:t>𝑦</m:t>
                    </m:r>
                  </m:oMath>
                </a14:m>
                <a:r>
                  <a:rPr lang="ja-JP" altLang="en-US" sz="2000" dirty="0"/>
                  <a:t>にのみ依存する</a:t>
                </a:r>
                <a:endParaRPr lang="en-US" altLang="ja-JP" dirty="0"/>
              </a:p>
            </p:txBody>
          </p:sp>
        </mc:Choice>
        <mc:Fallback xmlns="">
          <p:sp>
            <p:nvSpPr>
              <p:cNvPr id="64" name="正方形/長方形 63">
                <a:extLst>
                  <a:ext uri="{FF2B5EF4-FFF2-40B4-BE49-F238E27FC236}">
                    <a16:creationId xmlns:a16="http://schemas.microsoft.com/office/drawing/2014/main" id="{A8AF4861-DD20-4A09-98B4-96A07AE2D1F3}"/>
                  </a:ext>
                </a:extLst>
              </p:cNvPr>
              <p:cNvSpPr>
                <a:spLocks noRot="1" noChangeAspect="1" noMove="1" noResize="1" noEditPoints="1" noAdjustHandles="1" noChangeArrowheads="1" noChangeShapeType="1" noTextEdit="1"/>
              </p:cNvSpPr>
              <p:nvPr/>
            </p:nvSpPr>
            <p:spPr>
              <a:xfrm>
                <a:off x="545441" y="5396046"/>
                <a:ext cx="8295401" cy="707886"/>
              </a:xfrm>
              <a:prstGeom prst="rect">
                <a:avLst/>
              </a:prstGeom>
              <a:blipFill>
                <a:blip r:embed="rId6"/>
                <a:stretch>
                  <a:fillRect t="-4310" b="-14655"/>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10" name="直線矢印コネクタ 9">
            <a:extLst>
              <a:ext uri="{FF2B5EF4-FFF2-40B4-BE49-F238E27FC236}">
                <a16:creationId xmlns:a16="http://schemas.microsoft.com/office/drawing/2014/main" id="{CC9811A5-D656-4325-BBF8-253DC5415ECE}"/>
              </a:ext>
            </a:extLst>
          </p:cNvPr>
          <p:cNvCxnSpPr/>
          <p:nvPr/>
        </p:nvCxnSpPr>
        <p:spPr>
          <a:xfrm flipH="1" flipV="1">
            <a:off x="4566423" y="3063185"/>
            <a:ext cx="1027289" cy="3471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6F245D4-6D22-49C2-B63B-ACBA5472A0B7}"/>
                  </a:ext>
                </a:extLst>
              </p:cNvPr>
              <p:cNvSpPr txBox="1"/>
              <p:nvPr/>
            </p:nvSpPr>
            <p:spPr>
              <a:xfrm>
                <a:off x="5701423" y="3210263"/>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𝑦</m:t>
                    </m:r>
                  </m:oMath>
                </a14:m>
                <a:r>
                  <a:rPr kumimoji="1" lang="ja-JP" altLang="en-US" sz="2000" dirty="0">
                    <a:solidFill>
                      <a:srgbClr val="FF0000"/>
                    </a:solidFill>
                  </a:rPr>
                  <a:t>に依存</a:t>
                </a:r>
              </a:p>
            </p:txBody>
          </p:sp>
        </mc:Choice>
        <mc:Fallback xmlns="">
          <p:sp>
            <p:nvSpPr>
              <p:cNvPr id="12" name="テキスト ボックス 11">
                <a:extLst>
                  <a:ext uri="{FF2B5EF4-FFF2-40B4-BE49-F238E27FC236}">
                    <a16:creationId xmlns:a16="http://schemas.microsoft.com/office/drawing/2014/main" id="{46F245D4-6D22-49C2-B63B-ACBA5472A0B7}"/>
                  </a:ext>
                </a:extLst>
              </p:cNvPr>
              <p:cNvSpPr txBox="1">
                <a:spLocks noRot="1" noChangeAspect="1" noMove="1" noResize="1" noEditPoints="1" noAdjustHandles="1" noChangeArrowheads="1" noChangeShapeType="1" noTextEdit="1"/>
              </p:cNvSpPr>
              <p:nvPr/>
            </p:nvSpPr>
            <p:spPr>
              <a:xfrm>
                <a:off x="5701423" y="3210263"/>
                <a:ext cx="1241633" cy="400110"/>
              </a:xfrm>
              <a:prstGeom prst="rect">
                <a:avLst/>
              </a:prstGeom>
              <a:blipFill>
                <a:blip r:embed="rId7"/>
                <a:stretch>
                  <a:fillRect t="-9231" b="-27692"/>
                </a:stretch>
              </a:blipFill>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9B873556-C551-45C5-93F5-FCDB19E67F75}"/>
              </a:ext>
            </a:extLst>
          </p:cNvPr>
          <p:cNvCxnSpPr>
            <a:cxnSpLocks/>
          </p:cNvCxnSpPr>
          <p:nvPr/>
        </p:nvCxnSpPr>
        <p:spPr>
          <a:xfrm flipV="1">
            <a:off x="1298172" y="3259155"/>
            <a:ext cx="473035" cy="10281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BB14B25C-C440-402A-8258-4E468C625BCE}"/>
                  </a:ext>
                </a:extLst>
              </p:cNvPr>
              <p:cNvSpPr txBox="1"/>
              <p:nvPr/>
            </p:nvSpPr>
            <p:spPr>
              <a:xfrm>
                <a:off x="780575" y="4299041"/>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𝑥</m:t>
                    </m:r>
                  </m:oMath>
                </a14:m>
                <a:r>
                  <a:rPr kumimoji="1" lang="ja-JP" altLang="en-US" sz="2000" dirty="0">
                    <a:solidFill>
                      <a:srgbClr val="FF0000"/>
                    </a:solidFill>
                  </a:rPr>
                  <a:t>に依存</a:t>
                </a:r>
              </a:p>
            </p:txBody>
          </p:sp>
        </mc:Choice>
        <mc:Fallback xmlns="">
          <p:sp>
            <p:nvSpPr>
              <p:cNvPr id="67" name="テキスト ボックス 66">
                <a:extLst>
                  <a:ext uri="{FF2B5EF4-FFF2-40B4-BE49-F238E27FC236}">
                    <a16:creationId xmlns:a16="http://schemas.microsoft.com/office/drawing/2014/main" id="{BB14B25C-C440-402A-8258-4E468C625BCE}"/>
                  </a:ext>
                </a:extLst>
              </p:cNvPr>
              <p:cNvSpPr txBox="1">
                <a:spLocks noRot="1" noChangeAspect="1" noMove="1" noResize="1" noEditPoints="1" noAdjustHandles="1" noChangeArrowheads="1" noChangeShapeType="1" noTextEdit="1"/>
              </p:cNvSpPr>
              <p:nvPr/>
            </p:nvSpPr>
            <p:spPr>
              <a:xfrm>
                <a:off x="780575" y="4299041"/>
                <a:ext cx="1241633" cy="400110"/>
              </a:xfrm>
              <a:prstGeom prst="rect">
                <a:avLst/>
              </a:prstGeom>
              <a:blipFill>
                <a:blip r:embed="rId8"/>
                <a:stretch>
                  <a:fillRect t="-7576" b="-257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E8FA22E4-F643-49FD-BD2B-403E460A30C1}"/>
                  </a:ext>
                </a:extLst>
              </p:cNvPr>
              <p:cNvSpPr txBox="1"/>
              <p:nvPr/>
            </p:nvSpPr>
            <p:spPr>
              <a:xfrm>
                <a:off x="780575" y="4626264"/>
                <a:ext cx="2396649" cy="646331"/>
              </a:xfrm>
              <a:prstGeom prst="rect">
                <a:avLst/>
              </a:prstGeom>
              <a:noFill/>
            </p:spPr>
            <p:txBody>
              <a:bodyPr wrap="square" rtlCol="0">
                <a:spAutoFit/>
              </a:bodyPr>
              <a:lstStyle/>
              <a:p>
                <a:r>
                  <a:rPr kumimoji="1" lang="en-US" altLang="ja-JP" dirty="0"/>
                  <a:t>(</a:t>
                </a:r>
                <a:r>
                  <a:rPr kumimoji="1" lang="ja-JP" altLang="en-US" dirty="0"/>
                  <a:t>例えば</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5</m:t>
                        </m:r>
                      </m:sub>
                    </m:sSub>
                    <m:r>
                      <a:rPr kumimoji="1" lang="en-US" altLang="ja-JP" b="0" i="1" smtClean="0">
                        <a:latin typeface="Cambria Math" panose="02040503050406030204" pitchFamily="18" charset="0"/>
                      </a:rPr>
                      <m:t>=1</m:t>
                    </m:r>
                  </m:oMath>
                </a14:m>
                <a:r>
                  <a:rPr kumimoji="1" lang="ja-JP" altLang="en-US" dirty="0"/>
                  <a:t>ならば</a:t>
                </a:r>
                <a:br>
                  <a:rPr kumimoji="1" lang="en-US" altLang="ja-JP" dirty="0"/>
                </a:br>
                <a:r>
                  <a:rPr kumimoji="1" lang="ja-JP" altLang="en-US" dirty="0"/>
                  <a:t>ここに辺を追加</a:t>
                </a:r>
                <a:r>
                  <a:rPr kumimoji="1" lang="en-US" altLang="ja-JP" dirty="0"/>
                  <a:t>)</a:t>
                </a:r>
                <a:endParaRPr kumimoji="1" lang="ja-JP" altLang="en-US" dirty="0"/>
              </a:p>
            </p:txBody>
          </p:sp>
        </mc:Choice>
        <mc:Fallback>
          <p:sp>
            <p:nvSpPr>
              <p:cNvPr id="19" name="テキスト ボックス 18">
                <a:extLst>
                  <a:ext uri="{FF2B5EF4-FFF2-40B4-BE49-F238E27FC236}">
                    <a16:creationId xmlns:a16="http://schemas.microsoft.com/office/drawing/2014/main" id="{E8FA22E4-F643-49FD-BD2B-403E460A30C1}"/>
                  </a:ext>
                </a:extLst>
              </p:cNvPr>
              <p:cNvSpPr txBox="1">
                <a:spLocks noRot="1" noChangeAspect="1" noMove="1" noResize="1" noEditPoints="1" noAdjustHandles="1" noChangeArrowheads="1" noChangeShapeType="1" noTextEdit="1"/>
              </p:cNvSpPr>
              <p:nvPr/>
            </p:nvSpPr>
            <p:spPr>
              <a:xfrm>
                <a:off x="780575" y="4626264"/>
                <a:ext cx="2396649" cy="646331"/>
              </a:xfrm>
              <a:prstGeom prst="rect">
                <a:avLst/>
              </a:prstGeom>
              <a:blipFill>
                <a:blip r:embed="rId9"/>
                <a:stretch>
                  <a:fillRect l="-2036" t="-3774" b="-1509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正方形/長方形 19">
                <a:extLst>
                  <a:ext uri="{FF2B5EF4-FFF2-40B4-BE49-F238E27FC236}">
                    <a16:creationId xmlns:a16="http://schemas.microsoft.com/office/drawing/2014/main" id="{5062B17B-3EA0-49E9-9111-70264B579033}"/>
                  </a:ext>
                </a:extLst>
              </p:cNvPr>
              <p:cNvSpPr/>
              <p:nvPr/>
            </p:nvSpPr>
            <p:spPr>
              <a:xfrm>
                <a:off x="5610193" y="3567535"/>
                <a:ext cx="2753232" cy="646331"/>
              </a:xfrm>
              <a:prstGeom prst="rect">
                <a:avLst/>
              </a:prstGeom>
            </p:spPr>
            <p:txBody>
              <a:bodyPr wrap="square">
                <a:spAutoFit/>
              </a:bodyPr>
              <a:lstStyle/>
              <a:p>
                <a:r>
                  <a:rPr lang="en-US" altLang="ja-JP" dirty="0"/>
                  <a:t>(</a:t>
                </a:r>
                <a:r>
                  <a:rPr lang="ja-JP" altLang="en-US" dirty="0"/>
                  <a:t>例えば</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3</m:t>
                        </m:r>
                      </m:sub>
                    </m:sSub>
                    <m:r>
                      <a:rPr lang="en-US" altLang="ja-JP" i="1">
                        <a:latin typeface="Cambria Math" panose="02040503050406030204" pitchFamily="18" charset="0"/>
                      </a:rPr>
                      <m:t>=1</m:t>
                    </m:r>
                  </m:oMath>
                </a14:m>
                <a:r>
                  <a:rPr lang="ja-JP" altLang="en-US" dirty="0"/>
                  <a:t>ならば</a:t>
                </a:r>
                <a:br>
                  <a:rPr lang="en-US" altLang="ja-JP" dirty="0"/>
                </a:br>
                <a:r>
                  <a:rPr lang="ja-JP" altLang="en-US" dirty="0"/>
                  <a:t>ここに辺と頂点を追加</a:t>
                </a:r>
                <a:r>
                  <a:rPr lang="en-US" altLang="ja-JP" dirty="0"/>
                  <a:t>)</a:t>
                </a:r>
                <a:endParaRPr lang="ja-JP" altLang="en-US" dirty="0"/>
              </a:p>
            </p:txBody>
          </p:sp>
        </mc:Choice>
        <mc:Fallback>
          <p:sp>
            <p:nvSpPr>
              <p:cNvPr id="20" name="正方形/長方形 19">
                <a:extLst>
                  <a:ext uri="{FF2B5EF4-FFF2-40B4-BE49-F238E27FC236}">
                    <a16:creationId xmlns:a16="http://schemas.microsoft.com/office/drawing/2014/main" id="{5062B17B-3EA0-49E9-9111-70264B579033}"/>
                  </a:ext>
                </a:extLst>
              </p:cNvPr>
              <p:cNvSpPr>
                <a:spLocks noRot="1" noChangeAspect="1" noMove="1" noResize="1" noEditPoints="1" noAdjustHandles="1" noChangeArrowheads="1" noChangeShapeType="1" noTextEdit="1"/>
              </p:cNvSpPr>
              <p:nvPr/>
            </p:nvSpPr>
            <p:spPr>
              <a:xfrm>
                <a:off x="5610193" y="3567535"/>
                <a:ext cx="2753232" cy="646331"/>
              </a:xfrm>
              <a:prstGeom prst="rect">
                <a:avLst/>
              </a:prstGeom>
              <a:blipFill>
                <a:blip r:embed="rId10"/>
                <a:stretch>
                  <a:fillRect l="-1770" t="-2830" b="-150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ED62524D-6C62-4F55-B093-FADD6AE7114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ED62524D-6C62-4F55-B093-FADD6AE7114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11"/>
                <a:stretch>
                  <a:fillRect/>
                </a:stretch>
              </a:blipFill>
            </p:spPr>
            <p:txBody>
              <a:bodyPr/>
              <a:lstStyle/>
              <a:p>
                <a:r>
                  <a:rPr lang="ja-JP" altLang="en-US">
                    <a:noFill/>
                  </a:rPr>
                  <a:t> </a:t>
                </a:r>
              </a:p>
            </p:txBody>
          </p:sp>
        </mc:Fallback>
      </mc:AlternateContent>
      <p:pic>
        <p:nvPicPr>
          <p:cNvPr id="63" name="図 62">
            <a:extLst>
              <a:ext uri="{FF2B5EF4-FFF2-40B4-BE49-F238E27FC236}">
                <a16:creationId xmlns:a16="http://schemas.microsoft.com/office/drawing/2014/main" id="{673482B0-F142-4C14-9464-ECC65FBFA8EB}"/>
              </a:ext>
            </a:extLst>
          </p:cNvPr>
          <p:cNvPicPr>
            <a:picLocks noChangeAspect="1"/>
          </p:cNvPicPr>
          <p:nvPr/>
        </p:nvPicPr>
        <p:blipFill>
          <a:blip r:embed="rId12"/>
          <a:stretch>
            <a:fillRect/>
          </a:stretch>
        </p:blipFill>
        <p:spPr>
          <a:xfrm>
            <a:off x="5180343" y="-296"/>
            <a:ext cx="3968365" cy="2976274"/>
          </a:xfrm>
          <a:prstGeom prst="rect">
            <a:avLst/>
          </a:prstGeom>
        </p:spPr>
      </p:pic>
    </p:spTree>
    <p:extLst>
      <p:ext uri="{BB962C8B-B14F-4D97-AF65-F5344CB8AC3E}">
        <p14:creationId xmlns:p14="http://schemas.microsoft.com/office/powerpoint/2010/main" val="2163245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正方形/長方形 63">
                <a:extLst>
                  <a:ext uri="{FF2B5EF4-FFF2-40B4-BE49-F238E27FC236}">
                    <a16:creationId xmlns:a16="http://schemas.microsoft.com/office/drawing/2014/main" id="{A8AF4861-DD20-4A09-98B4-96A07AE2D1F3}"/>
                  </a:ext>
                </a:extLst>
              </p:cNvPr>
              <p:cNvSpPr/>
              <p:nvPr/>
            </p:nvSpPr>
            <p:spPr>
              <a:xfrm>
                <a:off x="418722" y="5350632"/>
                <a:ext cx="8454345" cy="1015663"/>
              </a:xfrm>
              <a:prstGeom prst="rect">
                <a:avLst/>
              </a:prstGeom>
            </p:spPr>
            <p:txBody>
              <a:bodyPr wrap="square">
                <a:spAutoFit/>
              </a:bodyPr>
              <a:lstStyle/>
              <a:p>
                <a:pPr lvl="1"/>
                <a14:m>
                  <m:oMath xmlns:m="http://schemas.openxmlformats.org/officeDocument/2006/math">
                    <m:sSub>
                      <m:sSubPr>
                        <m:ctrlPr>
                          <a:rPr lang="en-US" altLang="ja-JP" sz="2000" i="1" smtClean="0">
                            <a:latin typeface="Cambria Math" panose="02040503050406030204" pitchFamily="18" charset="0"/>
                          </a:rPr>
                        </m:ctrlPr>
                      </m:sSubPr>
                      <m:e>
                        <m:r>
                          <m:rPr>
                            <m:nor/>
                          </m:rPr>
                          <a:rPr lang="en-US" altLang="ja-JP" sz="2000">
                            <a:latin typeface="Cambria Math" panose="02040503050406030204" pitchFamily="18" charset="0"/>
                          </a:rPr>
                          <m:t>DISJ</m:t>
                        </m:r>
                      </m:e>
                      <m:sub>
                        <m:r>
                          <a:rPr lang="en-US" altLang="ja-JP" sz="2000" b="0" i="1" smtClean="0">
                            <a:latin typeface="Cambria Math" panose="02040503050406030204" pitchFamily="18" charset="0"/>
                            <a:ea typeface="Cambria Math" panose="02040503050406030204" pitchFamily="18" charset="0"/>
                          </a:rPr>
                          <m:t>𝑚</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=1</m:t>
                    </m:r>
                  </m:oMath>
                </a14:m>
                <a:r>
                  <a:rPr lang="ja-JP" altLang="en-US" sz="2000" dirty="0"/>
                  <a:t>のときかつそのときのみある特性</a:t>
                </a:r>
                <a14:m>
                  <m:oMath xmlns:m="http://schemas.openxmlformats.org/officeDocument/2006/math">
                    <m:r>
                      <a:rPr lang="en-US" altLang="ja-JP" sz="2000" i="1">
                        <a:latin typeface="Cambria Math" panose="02040503050406030204" pitchFamily="18" charset="0"/>
                      </a:rPr>
                      <m:t>𝑃</m:t>
                    </m:r>
                  </m:oMath>
                </a14:m>
                <a:br>
                  <a:rPr lang="en-US" altLang="ja-JP" sz="2000" dirty="0"/>
                </a:br>
                <a:r>
                  <a:rPr lang="en-US" altLang="ja-JP" sz="2000" dirty="0"/>
                  <a:t>(</a:t>
                </a:r>
                <a:r>
                  <a:rPr lang="ja-JP" altLang="en-US" sz="2000" dirty="0"/>
                  <a:t>例えば「グラフ中に与えられている独立点集合が</a:t>
                </a:r>
                <a:r>
                  <a:rPr lang="en-US" altLang="ja-JP" sz="2000" dirty="0"/>
                  <a:t>3-MIS</a:t>
                </a:r>
                <a:r>
                  <a:rPr lang="ja-JP" altLang="en-US" sz="2000" dirty="0"/>
                  <a:t>でない」</a:t>
                </a:r>
                <a:r>
                  <a:rPr lang="en-US" altLang="ja-JP" sz="2000" dirty="0"/>
                  <a:t>)</a:t>
                </a:r>
                <a:br>
                  <a:rPr lang="en-US" altLang="ja-JP" sz="2000" dirty="0"/>
                </a:br>
                <a:r>
                  <a:rPr lang="ja-JP" altLang="en-US" sz="2000" dirty="0"/>
                  <a:t>を持つように構成する</a:t>
                </a:r>
                <a:endParaRPr lang="en-US" altLang="ja-JP" sz="2000" dirty="0"/>
              </a:p>
            </p:txBody>
          </p:sp>
        </mc:Choice>
        <mc:Fallback xmlns="">
          <p:sp>
            <p:nvSpPr>
              <p:cNvPr id="64" name="正方形/長方形 63">
                <a:extLst>
                  <a:ext uri="{FF2B5EF4-FFF2-40B4-BE49-F238E27FC236}">
                    <a16:creationId xmlns:a16="http://schemas.microsoft.com/office/drawing/2014/main" id="{A8AF4861-DD20-4A09-98B4-96A07AE2D1F3}"/>
                  </a:ext>
                </a:extLst>
              </p:cNvPr>
              <p:cNvSpPr>
                <a:spLocks noRot="1" noChangeAspect="1" noMove="1" noResize="1" noEditPoints="1" noAdjustHandles="1" noChangeArrowheads="1" noChangeShapeType="1" noTextEdit="1"/>
              </p:cNvSpPr>
              <p:nvPr/>
            </p:nvSpPr>
            <p:spPr>
              <a:xfrm>
                <a:off x="418722" y="5350632"/>
                <a:ext cx="8454345" cy="1015663"/>
              </a:xfrm>
              <a:prstGeom prst="rect">
                <a:avLst/>
              </a:prstGeom>
              <a:blipFill>
                <a:blip r:embed="rId6"/>
                <a:stretch>
                  <a:fillRect t="-3614" b="-9639"/>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C478E8D6-82AE-4A8D-B201-F3093B30CA11}"/>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C478E8D6-82AE-4A8D-B201-F3093B30CA11}"/>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7"/>
                <a:stretch>
                  <a:fillRect/>
                </a:stretch>
              </a:blipFill>
            </p:spPr>
            <p:txBody>
              <a:bodyPr/>
              <a:lstStyle/>
              <a:p>
                <a:r>
                  <a:rPr lang="ja-JP" altLang="en-US">
                    <a:noFill/>
                  </a:rPr>
                  <a:t> </a:t>
                </a:r>
              </a:p>
            </p:txBody>
          </p:sp>
        </mc:Fallback>
      </mc:AlternateContent>
      <p:cxnSp>
        <p:nvCxnSpPr>
          <p:cNvPr id="70" name="直線矢印コネクタ 69">
            <a:extLst>
              <a:ext uri="{FF2B5EF4-FFF2-40B4-BE49-F238E27FC236}">
                <a16:creationId xmlns:a16="http://schemas.microsoft.com/office/drawing/2014/main" id="{271ED00E-649D-42A4-8D78-501DBCEA2CFE}"/>
              </a:ext>
            </a:extLst>
          </p:cNvPr>
          <p:cNvCxnSpPr>
            <a:cxnSpLocks/>
          </p:cNvCxnSpPr>
          <p:nvPr/>
        </p:nvCxnSpPr>
        <p:spPr>
          <a:xfrm flipV="1">
            <a:off x="1298172" y="3259155"/>
            <a:ext cx="473035" cy="10281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724B4767-3448-4D77-A698-41637539124E}"/>
                  </a:ext>
                </a:extLst>
              </p:cNvPr>
              <p:cNvSpPr txBox="1"/>
              <p:nvPr/>
            </p:nvSpPr>
            <p:spPr>
              <a:xfrm>
                <a:off x="780575" y="4299041"/>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𝑥</m:t>
                    </m:r>
                  </m:oMath>
                </a14:m>
                <a:r>
                  <a:rPr kumimoji="1" lang="ja-JP" altLang="en-US" sz="2000" dirty="0">
                    <a:solidFill>
                      <a:srgbClr val="FF0000"/>
                    </a:solidFill>
                  </a:rPr>
                  <a:t>に依存</a:t>
                </a:r>
              </a:p>
            </p:txBody>
          </p:sp>
        </mc:Choice>
        <mc:Fallback xmlns="">
          <p:sp>
            <p:nvSpPr>
              <p:cNvPr id="74" name="テキスト ボックス 73">
                <a:extLst>
                  <a:ext uri="{FF2B5EF4-FFF2-40B4-BE49-F238E27FC236}">
                    <a16:creationId xmlns:a16="http://schemas.microsoft.com/office/drawing/2014/main" id="{724B4767-3448-4D77-A698-41637539124E}"/>
                  </a:ext>
                </a:extLst>
              </p:cNvPr>
              <p:cNvSpPr txBox="1">
                <a:spLocks noRot="1" noChangeAspect="1" noMove="1" noResize="1" noEditPoints="1" noAdjustHandles="1" noChangeArrowheads="1" noChangeShapeType="1" noTextEdit="1"/>
              </p:cNvSpPr>
              <p:nvPr/>
            </p:nvSpPr>
            <p:spPr>
              <a:xfrm>
                <a:off x="780575" y="4299041"/>
                <a:ext cx="1241633" cy="400110"/>
              </a:xfrm>
              <a:prstGeom prst="rect">
                <a:avLst/>
              </a:prstGeom>
              <a:blipFill>
                <a:blip r:embed="rId9"/>
                <a:stretch>
                  <a:fillRect t="-7576" b="-257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7" name="テキスト ボックス 76">
                <a:extLst>
                  <a:ext uri="{FF2B5EF4-FFF2-40B4-BE49-F238E27FC236}">
                    <a16:creationId xmlns:a16="http://schemas.microsoft.com/office/drawing/2014/main" id="{9D2FFBC3-4A2B-4B75-BE8A-3EA9FD53A0C4}"/>
                  </a:ext>
                </a:extLst>
              </p:cNvPr>
              <p:cNvSpPr txBox="1"/>
              <p:nvPr/>
            </p:nvSpPr>
            <p:spPr>
              <a:xfrm>
                <a:off x="780575" y="4626264"/>
                <a:ext cx="2698420" cy="646331"/>
              </a:xfrm>
              <a:prstGeom prst="rect">
                <a:avLst/>
              </a:prstGeom>
              <a:noFill/>
            </p:spPr>
            <p:txBody>
              <a:bodyPr wrap="square" rtlCol="0">
                <a:spAutoFit/>
              </a:bodyPr>
              <a:lstStyle/>
              <a:p>
                <a:r>
                  <a:rPr kumimoji="1" lang="en-US" altLang="ja-JP" dirty="0"/>
                  <a:t>(</a:t>
                </a:r>
                <a:r>
                  <a:rPr kumimoji="1" lang="ja-JP" altLang="en-US" dirty="0"/>
                  <a:t>例えば</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5</m:t>
                        </m:r>
                      </m:sub>
                    </m:sSub>
                    <m:r>
                      <a:rPr kumimoji="1" lang="en-US" altLang="ja-JP" b="0" i="1" smtClean="0">
                        <a:latin typeface="Cambria Math" panose="02040503050406030204" pitchFamily="18" charset="0"/>
                      </a:rPr>
                      <m:t>=1</m:t>
                    </m:r>
                  </m:oMath>
                </a14:m>
                <a:r>
                  <a:rPr kumimoji="1" lang="ja-JP" altLang="en-US" dirty="0"/>
                  <a:t>ならば</a:t>
                </a:r>
                <a:br>
                  <a:rPr kumimoji="1" lang="en-US" altLang="ja-JP" dirty="0"/>
                </a:br>
                <a:r>
                  <a:rPr kumimoji="1" lang="ja-JP" altLang="en-US" dirty="0"/>
                  <a:t>ここに辺を追加</a:t>
                </a:r>
                <a:r>
                  <a:rPr kumimoji="1" lang="en-US" altLang="ja-JP" dirty="0"/>
                  <a:t>)</a:t>
                </a:r>
                <a:endParaRPr kumimoji="1" lang="ja-JP" altLang="en-US" dirty="0"/>
              </a:p>
            </p:txBody>
          </p:sp>
        </mc:Choice>
        <mc:Fallback>
          <p:sp>
            <p:nvSpPr>
              <p:cNvPr id="77" name="テキスト ボックス 76">
                <a:extLst>
                  <a:ext uri="{FF2B5EF4-FFF2-40B4-BE49-F238E27FC236}">
                    <a16:creationId xmlns:a16="http://schemas.microsoft.com/office/drawing/2014/main" id="{9D2FFBC3-4A2B-4B75-BE8A-3EA9FD53A0C4}"/>
                  </a:ext>
                </a:extLst>
              </p:cNvPr>
              <p:cNvSpPr txBox="1">
                <a:spLocks noRot="1" noChangeAspect="1" noMove="1" noResize="1" noEditPoints="1" noAdjustHandles="1" noChangeArrowheads="1" noChangeShapeType="1" noTextEdit="1"/>
              </p:cNvSpPr>
              <p:nvPr/>
            </p:nvSpPr>
            <p:spPr>
              <a:xfrm>
                <a:off x="780575" y="4626264"/>
                <a:ext cx="2698420" cy="646331"/>
              </a:xfrm>
              <a:prstGeom prst="rect">
                <a:avLst/>
              </a:prstGeom>
              <a:blipFill>
                <a:blip r:embed="rId10"/>
                <a:stretch>
                  <a:fillRect l="-1806" t="-3774" b="-15094"/>
                </a:stretch>
              </a:blipFill>
            </p:spPr>
            <p:txBody>
              <a:bodyPr/>
              <a:lstStyle/>
              <a:p>
                <a:r>
                  <a:rPr lang="ja-JP" altLang="en-US">
                    <a:noFill/>
                  </a:rPr>
                  <a:t> </a:t>
                </a:r>
              </a:p>
            </p:txBody>
          </p:sp>
        </mc:Fallback>
      </mc:AlternateContent>
      <p:cxnSp>
        <p:nvCxnSpPr>
          <p:cNvPr id="79" name="直線矢印コネクタ 78">
            <a:extLst>
              <a:ext uri="{FF2B5EF4-FFF2-40B4-BE49-F238E27FC236}">
                <a16:creationId xmlns:a16="http://schemas.microsoft.com/office/drawing/2014/main" id="{B39A049E-0EAE-446E-8C96-F4346EC008A7}"/>
              </a:ext>
            </a:extLst>
          </p:cNvPr>
          <p:cNvCxnSpPr/>
          <p:nvPr/>
        </p:nvCxnSpPr>
        <p:spPr>
          <a:xfrm flipH="1" flipV="1">
            <a:off x="4566423" y="3063185"/>
            <a:ext cx="1027289" cy="3471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34914F2E-6208-4BA7-AC41-206F56B0A72F}"/>
                  </a:ext>
                </a:extLst>
              </p:cNvPr>
              <p:cNvSpPr txBox="1"/>
              <p:nvPr/>
            </p:nvSpPr>
            <p:spPr>
              <a:xfrm>
                <a:off x="5701423" y="3210263"/>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𝑦</m:t>
                    </m:r>
                  </m:oMath>
                </a14:m>
                <a:r>
                  <a:rPr kumimoji="1" lang="ja-JP" altLang="en-US" sz="2000" dirty="0">
                    <a:solidFill>
                      <a:srgbClr val="FF0000"/>
                    </a:solidFill>
                  </a:rPr>
                  <a:t>に依存</a:t>
                </a:r>
              </a:p>
            </p:txBody>
          </p:sp>
        </mc:Choice>
        <mc:Fallback xmlns="">
          <p:sp>
            <p:nvSpPr>
              <p:cNvPr id="81" name="テキスト ボックス 80">
                <a:extLst>
                  <a:ext uri="{FF2B5EF4-FFF2-40B4-BE49-F238E27FC236}">
                    <a16:creationId xmlns:a16="http://schemas.microsoft.com/office/drawing/2014/main" id="{34914F2E-6208-4BA7-AC41-206F56B0A72F}"/>
                  </a:ext>
                </a:extLst>
              </p:cNvPr>
              <p:cNvSpPr txBox="1">
                <a:spLocks noRot="1" noChangeAspect="1" noMove="1" noResize="1" noEditPoints="1" noAdjustHandles="1" noChangeArrowheads="1" noChangeShapeType="1" noTextEdit="1"/>
              </p:cNvSpPr>
              <p:nvPr/>
            </p:nvSpPr>
            <p:spPr>
              <a:xfrm>
                <a:off x="5701423" y="3210263"/>
                <a:ext cx="1241633" cy="400110"/>
              </a:xfrm>
              <a:prstGeom prst="rect">
                <a:avLst/>
              </a:prstGeom>
              <a:blipFill>
                <a:blip r:embed="rId11"/>
                <a:stretch>
                  <a:fillRect t="-9231" b="-2769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5" name="正方形/長方形 84">
                <a:extLst>
                  <a:ext uri="{FF2B5EF4-FFF2-40B4-BE49-F238E27FC236}">
                    <a16:creationId xmlns:a16="http://schemas.microsoft.com/office/drawing/2014/main" id="{C4915B25-08CF-4BBA-8B51-B8E8EB20C1CD}"/>
                  </a:ext>
                </a:extLst>
              </p:cNvPr>
              <p:cNvSpPr/>
              <p:nvPr/>
            </p:nvSpPr>
            <p:spPr>
              <a:xfrm>
                <a:off x="5610193" y="3567535"/>
                <a:ext cx="2753232" cy="646331"/>
              </a:xfrm>
              <a:prstGeom prst="rect">
                <a:avLst/>
              </a:prstGeom>
            </p:spPr>
            <p:txBody>
              <a:bodyPr wrap="square">
                <a:spAutoFit/>
              </a:bodyPr>
              <a:lstStyle/>
              <a:p>
                <a:r>
                  <a:rPr lang="en-US" altLang="ja-JP" dirty="0"/>
                  <a:t>(</a:t>
                </a:r>
                <a:r>
                  <a:rPr lang="ja-JP" altLang="en-US" dirty="0"/>
                  <a:t>例えば</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3</m:t>
                        </m:r>
                      </m:sub>
                    </m:sSub>
                    <m:r>
                      <a:rPr lang="en-US" altLang="ja-JP" i="1">
                        <a:latin typeface="Cambria Math" panose="02040503050406030204" pitchFamily="18" charset="0"/>
                      </a:rPr>
                      <m:t>=1</m:t>
                    </m:r>
                  </m:oMath>
                </a14:m>
                <a:r>
                  <a:rPr lang="ja-JP" altLang="en-US" dirty="0"/>
                  <a:t>ならば</a:t>
                </a:r>
                <a:br>
                  <a:rPr lang="en-US" altLang="ja-JP" dirty="0"/>
                </a:br>
                <a:r>
                  <a:rPr lang="ja-JP" altLang="en-US" dirty="0"/>
                  <a:t>ここに辺と頂点を追加</a:t>
                </a:r>
                <a:r>
                  <a:rPr lang="en-US" altLang="ja-JP" dirty="0"/>
                  <a:t>)</a:t>
                </a:r>
                <a:endParaRPr lang="ja-JP" altLang="en-US" dirty="0"/>
              </a:p>
            </p:txBody>
          </p:sp>
        </mc:Choice>
        <mc:Fallback>
          <p:sp>
            <p:nvSpPr>
              <p:cNvPr id="85" name="正方形/長方形 84">
                <a:extLst>
                  <a:ext uri="{FF2B5EF4-FFF2-40B4-BE49-F238E27FC236}">
                    <a16:creationId xmlns:a16="http://schemas.microsoft.com/office/drawing/2014/main" id="{C4915B25-08CF-4BBA-8B51-B8E8EB20C1CD}"/>
                  </a:ext>
                </a:extLst>
              </p:cNvPr>
              <p:cNvSpPr>
                <a:spLocks noRot="1" noChangeAspect="1" noMove="1" noResize="1" noEditPoints="1" noAdjustHandles="1" noChangeArrowheads="1" noChangeShapeType="1" noTextEdit="1"/>
              </p:cNvSpPr>
              <p:nvPr/>
            </p:nvSpPr>
            <p:spPr>
              <a:xfrm>
                <a:off x="5610193" y="3567535"/>
                <a:ext cx="2753232" cy="646331"/>
              </a:xfrm>
              <a:prstGeom prst="rect">
                <a:avLst/>
              </a:prstGeom>
              <a:blipFill>
                <a:blip r:embed="rId12"/>
                <a:stretch>
                  <a:fillRect l="-1770" t="-2830" b="-15094"/>
                </a:stretch>
              </a:blipFill>
            </p:spPr>
            <p:txBody>
              <a:bodyPr/>
              <a:lstStyle/>
              <a:p>
                <a:r>
                  <a:rPr lang="ja-JP" altLang="en-US">
                    <a:noFill/>
                  </a:rPr>
                  <a:t> </a:t>
                </a:r>
              </a:p>
            </p:txBody>
          </p:sp>
        </mc:Fallback>
      </mc:AlternateContent>
      <p:pic>
        <p:nvPicPr>
          <p:cNvPr id="63" name="図 62">
            <a:extLst>
              <a:ext uri="{FF2B5EF4-FFF2-40B4-BE49-F238E27FC236}">
                <a16:creationId xmlns:a16="http://schemas.microsoft.com/office/drawing/2014/main" id="{D9980FEF-AC50-41F6-A3C4-3387B81539F6}"/>
              </a:ext>
            </a:extLst>
          </p:cNvPr>
          <p:cNvPicPr>
            <a:picLocks noChangeAspect="1"/>
          </p:cNvPicPr>
          <p:nvPr/>
        </p:nvPicPr>
        <p:blipFill>
          <a:blip r:embed="rId13"/>
          <a:stretch>
            <a:fillRect/>
          </a:stretch>
        </p:blipFill>
        <p:spPr>
          <a:xfrm>
            <a:off x="5180343" y="-296"/>
            <a:ext cx="3968365" cy="2976274"/>
          </a:xfrm>
          <a:prstGeom prst="rect">
            <a:avLst/>
          </a:prstGeom>
        </p:spPr>
      </p:pic>
    </p:spTree>
    <p:extLst>
      <p:ext uri="{BB962C8B-B14F-4D97-AF65-F5344CB8AC3E}">
        <p14:creationId xmlns:p14="http://schemas.microsoft.com/office/powerpoint/2010/main" val="2548193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73469CBE-3C0A-46C7-9C6B-42BFF5EEB624}"/>
              </a:ext>
            </a:extLst>
          </p:cNvPr>
          <p:cNvCxnSpPr/>
          <p:nvPr/>
        </p:nvCxnSpPr>
        <p:spPr>
          <a:xfrm>
            <a:off x="4018623" y="2820310"/>
            <a:ext cx="53963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BC62FE2-C322-4A20-A4FC-2847F52F8DCD}"/>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B59C0C9F-89B4-406C-A074-E83DE19F17B3}"/>
              </a:ext>
            </a:extLst>
          </p:cNvPr>
          <p:cNvSpPr/>
          <p:nvPr/>
        </p:nvSpPr>
        <p:spPr>
          <a:xfrm>
            <a:off x="1104515" y="1987926"/>
            <a:ext cx="1682799" cy="2198783"/>
          </a:xfrm>
          <a:prstGeom prst="rec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0A74BFE2-C070-417F-BE3F-96850DEDB82D}"/>
              </a:ext>
            </a:extLst>
          </p:cNvPr>
          <p:cNvSpPr/>
          <p:nvPr/>
        </p:nvSpPr>
        <p:spPr>
          <a:xfrm>
            <a:off x="3177224" y="1987925"/>
            <a:ext cx="1682799" cy="2198783"/>
          </a:xfrm>
          <a:prstGeom prst="rec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9FCD240-57D1-411E-B7BF-CA4344C7E7C3}"/>
              </a:ext>
            </a:extLst>
          </p:cNvPr>
          <p:cNvCxnSpPr/>
          <p:nvPr/>
        </p:nvCxnSpPr>
        <p:spPr>
          <a:xfrm>
            <a:off x="3492355" y="2805080"/>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8DF2455-1D53-4AE5-BA2F-AF21C01BA2AC}"/>
              </a:ext>
            </a:extLst>
          </p:cNvPr>
          <p:cNvCxnSpPr/>
          <p:nvPr/>
        </p:nvCxnSpPr>
        <p:spPr>
          <a:xfrm>
            <a:off x="2468454" y="3392225"/>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26C89B0-201F-42CF-AFB6-73B0DBD8529C}"/>
              </a:ext>
            </a:extLst>
          </p:cNvPr>
          <p:cNvCxnSpPr/>
          <p:nvPr/>
        </p:nvCxnSpPr>
        <p:spPr>
          <a:xfrm>
            <a:off x="2468454" y="3933658"/>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3981C3-D4A3-4046-BD04-01233D943566}"/>
              </a:ext>
            </a:extLst>
          </p:cNvPr>
          <p:cNvCxnSpPr/>
          <p:nvPr/>
        </p:nvCxnSpPr>
        <p:spPr>
          <a:xfrm>
            <a:off x="2468454" y="2805082"/>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42E2D89-CD3A-4EFF-95A9-E55E73B42BAD}"/>
              </a:ext>
            </a:extLst>
          </p:cNvPr>
          <p:cNvCxnSpPr/>
          <p:nvPr/>
        </p:nvCxnSpPr>
        <p:spPr>
          <a:xfrm>
            <a:off x="2468454" y="2263649"/>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E5F9351D-5D91-4C80-903A-27639B964010}"/>
              </a:ext>
            </a:extLst>
          </p:cNvPr>
          <p:cNvSpPr/>
          <p:nvPr/>
        </p:nvSpPr>
        <p:spPr>
          <a:xfrm>
            <a:off x="2504853" y="1698569"/>
            <a:ext cx="932846" cy="2777493"/>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D5B5E7F-73AB-4C2D-8D39-5F2FB65BC970}"/>
                  </a:ext>
                </a:extLst>
              </p:cNvPr>
              <p:cNvSpPr txBox="1"/>
              <p:nvPr/>
            </p:nvSpPr>
            <p:spPr>
              <a:xfrm>
                <a:off x="2542298" y="4512533"/>
                <a:ext cx="85795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000" b="0" i="0" smtClean="0">
                          <a:solidFill>
                            <a:srgbClr val="FF0000"/>
                          </a:solidFill>
                          <a:latin typeface="Cambria Math" panose="02040503050406030204" pitchFamily="18" charset="0"/>
                        </a:rPr>
                        <m:t>Cut</m:t>
                      </m:r>
                    </m:oMath>
                  </m:oMathPara>
                </a14:m>
                <a:endParaRPr kumimoji="1" lang="ja-JP" altLang="en-US" sz="2000" dirty="0">
                  <a:solidFill>
                    <a:srgbClr val="FF0000"/>
                  </a:solidFill>
                </a:endParaRPr>
              </a:p>
            </p:txBody>
          </p:sp>
        </mc:Choice>
        <mc:Fallback xmlns="">
          <p:sp>
            <p:nvSpPr>
              <p:cNvPr id="10" name="テキスト ボックス 9">
                <a:extLst>
                  <a:ext uri="{FF2B5EF4-FFF2-40B4-BE49-F238E27FC236}">
                    <a16:creationId xmlns:a16="http://schemas.microsoft.com/office/drawing/2014/main" id="{0D5B5E7F-73AB-4C2D-8D39-5F2FB65BC970}"/>
                  </a:ext>
                </a:extLst>
              </p:cNvPr>
              <p:cNvSpPr txBox="1">
                <a:spLocks noRot="1" noChangeAspect="1" noMove="1" noResize="1" noEditPoints="1" noAdjustHandles="1" noChangeArrowheads="1" noChangeShapeType="1" noTextEdit="1"/>
              </p:cNvSpPr>
              <p:nvPr/>
            </p:nvSpPr>
            <p:spPr>
              <a:xfrm>
                <a:off x="2542298" y="4512533"/>
                <a:ext cx="857956" cy="4001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69B00A3B-718C-4EA0-909A-730A40D437C8}"/>
                  </a:ext>
                </a:extLst>
              </p:cNvPr>
              <p:cNvSpPr/>
              <p:nvPr/>
            </p:nvSpPr>
            <p:spPr>
              <a:xfrm>
                <a:off x="693226" y="5149882"/>
                <a:ext cx="7400440" cy="400110"/>
              </a:xfrm>
              <a:prstGeom prst="rect">
                <a:avLst/>
              </a:prstGeom>
            </p:spPr>
            <p:txBody>
              <a:bodyPr wrap="squar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𝐺</m:t>
                        </m:r>
                      </m:e>
                      <m:sub>
                        <m:r>
                          <a:rPr lang="en-US" altLang="ja-JP" sz="2000" i="1">
                            <a:latin typeface="Cambria Math" panose="02040503050406030204" pitchFamily="18" charset="0"/>
                          </a:rPr>
                          <m:t>𝐴</m:t>
                        </m:r>
                      </m:sub>
                    </m:sSub>
                  </m:oMath>
                </a14:m>
                <a:r>
                  <a:rPr lang="ja-JP" altLang="en-US" sz="2000" dirty="0"/>
                  <a:t>と</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の間のカット辺の集合</a:t>
                </a:r>
                <a14:m>
                  <m:oMath xmlns:m="http://schemas.openxmlformats.org/officeDocument/2006/math">
                    <m:r>
                      <m:rPr>
                        <m:nor/>
                      </m:rPr>
                      <a:rPr lang="en-US" altLang="ja-JP" sz="2000">
                        <a:latin typeface="Cambria Math" panose="02040503050406030204" pitchFamily="18" charset="0"/>
                      </a:rPr>
                      <m:t>Cut</m:t>
                    </m:r>
                  </m:oMath>
                </a14:m>
                <a:r>
                  <a:rPr lang="ja-JP" altLang="en-US" sz="2000" dirty="0"/>
                  <a:t>は入力文字列</a:t>
                </a:r>
                <a14:m>
                  <m:oMath xmlns:m="http://schemas.openxmlformats.org/officeDocument/2006/math">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oMath>
                </a14:m>
                <a:r>
                  <a:rPr lang="ja-JP" altLang="en-US" sz="2000" dirty="0"/>
                  <a:t>に依存しない</a:t>
                </a:r>
                <a:endParaRPr lang="ja-JP" altLang="en-US" dirty="0"/>
              </a:p>
            </p:txBody>
          </p:sp>
        </mc:Choice>
        <mc:Fallback xmlns="">
          <p:sp>
            <p:nvSpPr>
              <p:cNvPr id="12" name="正方形/長方形 11">
                <a:extLst>
                  <a:ext uri="{FF2B5EF4-FFF2-40B4-BE49-F238E27FC236}">
                    <a16:creationId xmlns:a16="http://schemas.microsoft.com/office/drawing/2014/main" id="{69B00A3B-718C-4EA0-909A-730A40D437C8}"/>
                  </a:ext>
                </a:extLst>
              </p:cNvPr>
              <p:cNvSpPr>
                <a:spLocks noRot="1" noChangeAspect="1" noMove="1" noResize="1" noEditPoints="1" noAdjustHandles="1" noChangeArrowheads="1" noChangeShapeType="1" noTextEdit="1"/>
              </p:cNvSpPr>
              <p:nvPr/>
            </p:nvSpPr>
            <p:spPr>
              <a:xfrm>
                <a:off x="693226" y="5149882"/>
                <a:ext cx="7400440" cy="400110"/>
              </a:xfrm>
              <a:prstGeom prst="rect">
                <a:avLst/>
              </a:prstGeom>
              <a:blipFill>
                <a:blip r:embed="rId6"/>
                <a:stretch>
                  <a:fillRect t="-9231" r="-247"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B2D21613-FC65-4513-8F51-111275E6B08F}"/>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B2D21613-FC65-4513-8F51-111275E6B08F}"/>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7"/>
                <a:stretch>
                  <a:fillRect/>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38812734-6BCC-496F-8A35-69C512745EBD}"/>
              </a:ext>
            </a:extLst>
          </p:cNvPr>
          <p:cNvSpPr/>
          <p:nvPr/>
        </p:nvSpPr>
        <p:spPr>
          <a:xfrm>
            <a:off x="4382534" y="26253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835DB41B-0735-435B-96D0-3D06A2E4762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7" name="テキスト ボックス 66">
                <a:extLst>
                  <a:ext uri="{FF2B5EF4-FFF2-40B4-BE49-F238E27FC236}">
                    <a16:creationId xmlns:a16="http://schemas.microsoft.com/office/drawing/2014/main" id="{835DB41B-0735-435B-96D0-3D06A2E4762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8"/>
                <a:stretch>
                  <a:fillRect/>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EA871FF1-7585-4DB0-BE35-93048C297EF8}"/>
              </a:ext>
            </a:extLst>
          </p:cNvPr>
          <p:cNvPicPr>
            <a:picLocks noChangeAspect="1"/>
          </p:cNvPicPr>
          <p:nvPr/>
        </p:nvPicPr>
        <p:blipFill>
          <a:blip r:embed="rId9"/>
          <a:stretch>
            <a:fillRect/>
          </a:stretch>
        </p:blipFill>
        <p:spPr>
          <a:xfrm>
            <a:off x="5167886" y="1"/>
            <a:ext cx="3971144" cy="2978358"/>
          </a:xfrm>
          <a:prstGeom prst="rect">
            <a:avLst/>
          </a:prstGeom>
        </p:spPr>
      </p:pic>
    </p:spTree>
    <p:extLst>
      <p:ext uri="{BB962C8B-B14F-4D97-AF65-F5344CB8AC3E}">
        <p14:creationId xmlns:p14="http://schemas.microsoft.com/office/powerpoint/2010/main" val="2906729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endParaRPr lang="en-US" altLang="ja-JP" dirty="0"/>
              </a:p>
              <a:p>
                <a:r>
                  <a:rPr lang="ja-JP" altLang="en-US" dirty="0"/>
                  <a:t>アリスは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中の頂点のシミュレートを</a:t>
                </a:r>
                <a:r>
                  <a:rPr lang="en-US" altLang="ja-JP" dirty="0"/>
                  <a:t>,</a:t>
                </a:r>
                <a:br>
                  <a:rPr lang="en-US" altLang="ja-JP" dirty="0"/>
                </a:br>
                <a:r>
                  <a:rPr lang="ja-JP" altLang="en-US" dirty="0"/>
                  <a:t>ボブは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中の頂点のシミュレートを担当</a:t>
                </a:r>
                <a:endParaRPr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中の辺で送信されるメッセージはアリスが</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𝐵</m:t>
                        </m:r>
                      </m:sub>
                    </m:sSub>
                  </m:oMath>
                </a14:m>
                <a:r>
                  <a:rPr lang="ja-JP" altLang="en-US" dirty="0"/>
                  <a:t>中の辺で送信されるメッセージはボブがそれぞれ</a:t>
                </a:r>
                <a:br>
                  <a:rPr lang="en-US" altLang="ja-JP" dirty="0"/>
                </a:br>
                <a:r>
                  <a:rPr lang="ja-JP" altLang="en-US" dirty="0"/>
                  <a:t>通信なしに計算できる</a:t>
                </a:r>
                <a:endParaRPr lang="en-US" altLang="ja-JP" dirty="0"/>
              </a:p>
              <a:p>
                <a:r>
                  <a:rPr lang="ja-JP" altLang="en-US" dirty="0"/>
                  <a:t>カット辺</a:t>
                </a:r>
                <a14:m>
                  <m:oMath xmlns:m="http://schemas.openxmlformats.org/officeDocument/2006/math">
                    <m:r>
                      <m:rPr>
                        <m:nor/>
                      </m:rPr>
                      <a:rPr lang="en-US" altLang="ja-JP">
                        <a:latin typeface="Cambria Math" panose="02040503050406030204" pitchFamily="18" charset="0"/>
                      </a:rPr>
                      <m:t>Cut</m:t>
                    </m:r>
                  </m:oMath>
                </a14:m>
                <a:r>
                  <a:rPr lang="ja-JP" altLang="en-US" dirty="0"/>
                  <a:t>を通じて送信されるメッセージを互いに</a:t>
                </a:r>
                <a:br>
                  <a:rPr lang="en-US" altLang="ja-JP" dirty="0"/>
                </a:br>
                <a:r>
                  <a:rPr lang="ja-JP" altLang="en-US" dirty="0"/>
                  <a:t>受信できればグラフ全体に対してアルゴリズムを</a:t>
                </a:r>
                <a:br>
                  <a:rPr lang="en-US" altLang="ja-JP" dirty="0"/>
                </a:br>
                <a:r>
                  <a:rPr lang="ja-JP" altLang="en-US" dirty="0"/>
                  <a:t>手分けしてシミュレートできる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9131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直線コネクタ 58">
            <a:extLst>
              <a:ext uri="{FF2B5EF4-FFF2-40B4-BE49-F238E27FC236}">
                <a16:creationId xmlns:a16="http://schemas.microsoft.com/office/drawing/2014/main" id="{3C49CE8B-881A-4C6C-B2C7-E529D3453820}"/>
              </a:ext>
            </a:extLst>
          </p:cNvPr>
          <p:cNvCxnSpPr/>
          <p:nvPr/>
        </p:nvCxnSpPr>
        <p:spPr>
          <a:xfrm>
            <a:off x="4262557" y="375386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6041971-EC0D-4C91-8113-0CC4F9D3021A}"/>
              </a:ext>
            </a:extLst>
          </p:cNvPr>
          <p:cNvCxnSpPr/>
          <p:nvPr/>
        </p:nvCxnSpPr>
        <p:spPr>
          <a:xfrm>
            <a:off x="2712387" y="3799578"/>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smtClean="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BC1E3C81-33B8-4A9F-B392-BEBC7A2FA0FF}"/>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BC1E3C81-33B8-4A9F-B392-BEBC7A2FA0FF}"/>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CBDFD6B-43A1-4EFD-98B8-E457DB640D58}"/>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44" name="テキスト ボックス 43">
                <a:extLst>
                  <a:ext uri="{FF2B5EF4-FFF2-40B4-BE49-F238E27FC236}">
                    <a16:creationId xmlns:a16="http://schemas.microsoft.com/office/drawing/2014/main" id="{CCBDFD6B-43A1-4EFD-98B8-E457DB640D58}"/>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p:sp>
        <p:nvSpPr>
          <p:cNvPr id="56" name="テキスト ボックス 55">
            <a:extLst>
              <a:ext uri="{FF2B5EF4-FFF2-40B4-BE49-F238E27FC236}">
                <a16:creationId xmlns:a16="http://schemas.microsoft.com/office/drawing/2014/main" id="{404F9010-C49B-4F3C-8700-01C990FD261F}"/>
              </a:ext>
            </a:extLst>
          </p:cNvPr>
          <p:cNvSpPr txBox="1"/>
          <p:nvPr/>
        </p:nvSpPr>
        <p:spPr>
          <a:xfrm>
            <a:off x="1348448" y="5316952"/>
            <a:ext cx="1580444" cy="369332"/>
          </a:xfrm>
          <a:prstGeom prst="rect">
            <a:avLst/>
          </a:prstGeom>
          <a:noFill/>
        </p:spPr>
        <p:txBody>
          <a:bodyPr wrap="square" rtlCol="0">
            <a:spAutoFit/>
          </a:bodyPr>
          <a:lstStyle/>
          <a:p>
            <a:r>
              <a:rPr kumimoji="1" lang="ja-JP" altLang="en-US" dirty="0">
                <a:solidFill>
                  <a:srgbClr val="FF0000"/>
                </a:solidFill>
              </a:rPr>
              <a:t>アリスが担当</a:t>
            </a:r>
          </a:p>
        </p:txBody>
      </p:sp>
      <p:sp>
        <p:nvSpPr>
          <p:cNvPr id="57" name="テキスト ボックス 56">
            <a:extLst>
              <a:ext uri="{FF2B5EF4-FFF2-40B4-BE49-F238E27FC236}">
                <a16:creationId xmlns:a16="http://schemas.microsoft.com/office/drawing/2014/main" id="{1F9D88A7-8FD3-456B-9520-E51D9A3F636C}"/>
              </a:ext>
            </a:extLst>
          </p:cNvPr>
          <p:cNvSpPr txBox="1"/>
          <p:nvPr/>
        </p:nvSpPr>
        <p:spPr>
          <a:xfrm>
            <a:off x="3581949" y="5318554"/>
            <a:ext cx="1580444" cy="369332"/>
          </a:xfrm>
          <a:prstGeom prst="rect">
            <a:avLst/>
          </a:prstGeom>
          <a:noFill/>
        </p:spPr>
        <p:txBody>
          <a:bodyPr wrap="square" rtlCol="0">
            <a:spAutoFit/>
          </a:bodyPr>
          <a:lstStyle/>
          <a:p>
            <a:r>
              <a:rPr lang="ja-JP" altLang="en-US" dirty="0">
                <a:solidFill>
                  <a:srgbClr val="00B0F0"/>
                </a:solidFill>
              </a:rPr>
              <a:t>ボブ</a:t>
            </a:r>
            <a:r>
              <a:rPr kumimoji="1" lang="ja-JP" altLang="en-US" dirty="0">
                <a:solidFill>
                  <a:srgbClr val="00B0F0"/>
                </a:solidFill>
              </a:rPr>
              <a:t>が担当</a:t>
            </a:r>
          </a:p>
        </p:txBody>
      </p:sp>
      <p:pic>
        <p:nvPicPr>
          <p:cNvPr id="46" name="図 45">
            <a:extLst>
              <a:ext uri="{FF2B5EF4-FFF2-40B4-BE49-F238E27FC236}">
                <a16:creationId xmlns:a16="http://schemas.microsoft.com/office/drawing/2014/main" id="{913C72B3-D388-4D1B-B781-A80870E41F1A}"/>
              </a:ext>
            </a:extLst>
          </p:cNvPr>
          <p:cNvPicPr>
            <a:picLocks noChangeAspect="1"/>
          </p:cNvPicPr>
          <p:nvPr/>
        </p:nvPicPr>
        <p:blipFill>
          <a:blip r:embed="rId6"/>
          <a:stretch>
            <a:fillRect/>
          </a:stretch>
        </p:blipFill>
        <p:spPr>
          <a:xfrm>
            <a:off x="5169342" y="799"/>
            <a:ext cx="3974658" cy="2979467"/>
          </a:xfrm>
          <a:prstGeom prst="rect">
            <a:avLst/>
          </a:prstGeom>
        </p:spPr>
      </p:pic>
      <p:sp>
        <p:nvSpPr>
          <p:cNvPr id="58" name="楕円 57">
            <a:extLst>
              <a:ext uri="{FF2B5EF4-FFF2-40B4-BE49-F238E27FC236}">
                <a16:creationId xmlns:a16="http://schemas.microsoft.com/office/drawing/2014/main" id="{A2A464CA-82D6-48BB-B6DD-12962F9A7452}"/>
              </a:ext>
            </a:extLst>
          </p:cNvPr>
          <p:cNvSpPr/>
          <p:nvPr/>
        </p:nvSpPr>
        <p:spPr>
          <a:xfrm>
            <a:off x="4622166" y="3578557"/>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3812980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線コネクタ 56">
            <a:extLst>
              <a:ext uri="{FF2B5EF4-FFF2-40B4-BE49-F238E27FC236}">
                <a16:creationId xmlns:a16="http://schemas.microsoft.com/office/drawing/2014/main" id="{91FB7120-E626-4C55-84B1-2ED906D17CD5}"/>
              </a:ext>
            </a:extLst>
          </p:cNvPr>
          <p:cNvCxnSpPr/>
          <p:nvPr/>
        </p:nvCxnSpPr>
        <p:spPr>
          <a:xfrm>
            <a:off x="4262557" y="3753866"/>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E71F2475-C384-4334-B59B-05CE8C421A25}"/>
              </a:ext>
            </a:extLst>
          </p:cNvPr>
          <p:cNvCxnSpPr/>
          <p:nvPr/>
        </p:nvCxnSpPr>
        <p:spPr>
          <a:xfrm>
            <a:off x="2712387" y="3799578"/>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F2A9025A-3548-4D34-B829-26BCE10F07C0}"/>
              </a:ext>
            </a:extLst>
          </p:cNvPr>
          <p:cNvSpPr txBox="1"/>
          <p:nvPr/>
        </p:nvSpPr>
        <p:spPr>
          <a:xfrm>
            <a:off x="545878" y="5223563"/>
            <a:ext cx="2558933" cy="707886"/>
          </a:xfrm>
          <a:prstGeom prst="rect">
            <a:avLst/>
          </a:prstGeom>
          <a:noFill/>
        </p:spPr>
        <p:txBody>
          <a:bodyPr wrap="square" rtlCol="0">
            <a:spAutoFit/>
          </a:bodyPr>
          <a:lstStyle/>
          <a:p>
            <a:r>
              <a:rPr kumimoji="1" lang="ja-JP" altLang="en-US" sz="2000" dirty="0">
                <a:solidFill>
                  <a:srgbClr val="FF0000"/>
                </a:solidFill>
              </a:rPr>
              <a:t>アリスが通信なしで計算できる</a:t>
            </a:r>
          </a:p>
        </p:txBody>
      </p:sp>
      <p:sp>
        <p:nvSpPr>
          <p:cNvPr id="52" name="テキスト ボックス 51">
            <a:extLst>
              <a:ext uri="{FF2B5EF4-FFF2-40B4-BE49-F238E27FC236}">
                <a16:creationId xmlns:a16="http://schemas.microsoft.com/office/drawing/2014/main" id="{C41276EF-7877-41C6-A4AC-4134F361C32C}"/>
              </a:ext>
            </a:extLst>
          </p:cNvPr>
          <p:cNvSpPr txBox="1"/>
          <p:nvPr/>
        </p:nvSpPr>
        <p:spPr>
          <a:xfrm>
            <a:off x="3790584" y="5248568"/>
            <a:ext cx="2383244" cy="707886"/>
          </a:xfrm>
          <a:prstGeom prst="rect">
            <a:avLst/>
          </a:prstGeom>
          <a:noFill/>
        </p:spPr>
        <p:txBody>
          <a:bodyPr wrap="square" rtlCol="0">
            <a:spAutoFit/>
          </a:bodyPr>
          <a:lstStyle/>
          <a:p>
            <a:r>
              <a:rPr kumimoji="1" lang="ja-JP" altLang="en-US" sz="2000" dirty="0">
                <a:solidFill>
                  <a:srgbClr val="00B0F0"/>
                </a:solidFill>
              </a:rPr>
              <a:t>ボブが通信なしで計算できる</a:t>
            </a:r>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1C4DD095-CF48-432C-A135-9BCAB7B66FCE}"/>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1C4DD095-CF48-432C-A135-9BCAB7B66FCE}"/>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C430E1EF-1776-486F-93EF-E4FA9DF78A62}"/>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C430E1EF-1776-486F-93EF-E4FA9DF78A62}"/>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p:pic>
        <p:nvPicPr>
          <p:cNvPr id="46" name="図 45">
            <a:extLst>
              <a:ext uri="{FF2B5EF4-FFF2-40B4-BE49-F238E27FC236}">
                <a16:creationId xmlns:a16="http://schemas.microsoft.com/office/drawing/2014/main" id="{48663DEB-4032-4089-9F74-14D6BF9F2FDB}"/>
              </a:ext>
            </a:extLst>
          </p:cNvPr>
          <p:cNvPicPr>
            <a:picLocks noChangeAspect="1"/>
          </p:cNvPicPr>
          <p:nvPr/>
        </p:nvPicPr>
        <p:blipFill>
          <a:blip r:embed="rId6"/>
          <a:stretch>
            <a:fillRect/>
          </a:stretch>
        </p:blipFill>
        <p:spPr>
          <a:xfrm>
            <a:off x="5165584" y="-1"/>
            <a:ext cx="3982890" cy="2987167"/>
          </a:xfrm>
          <a:prstGeom prst="rect">
            <a:avLst/>
          </a:prstGeom>
        </p:spPr>
      </p:pic>
      <p:sp>
        <p:nvSpPr>
          <p:cNvPr id="56" name="楕円 55">
            <a:extLst>
              <a:ext uri="{FF2B5EF4-FFF2-40B4-BE49-F238E27FC236}">
                <a16:creationId xmlns:a16="http://schemas.microsoft.com/office/drawing/2014/main" id="{EB2F8249-FF8A-4C55-9224-FBCC5467D2AA}"/>
              </a:ext>
            </a:extLst>
          </p:cNvPr>
          <p:cNvSpPr/>
          <p:nvPr/>
        </p:nvSpPr>
        <p:spPr>
          <a:xfrm>
            <a:off x="4622166" y="35785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3078767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コネクタ 55">
            <a:extLst>
              <a:ext uri="{FF2B5EF4-FFF2-40B4-BE49-F238E27FC236}">
                <a16:creationId xmlns:a16="http://schemas.microsoft.com/office/drawing/2014/main" id="{363B64C7-0022-4C2F-B37C-0F59C599FC54}"/>
              </a:ext>
            </a:extLst>
          </p:cNvPr>
          <p:cNvCxnSpPr/>
          <p:nvPr/>
        </p:nvCxnSpPr>
        <p:spPr>
          <a:xfrm>
            <a:off x="4262557" y="375386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47811533-75AA-468F-AE60-249B89603442}"/>
              </a:ext>
            </a:extLst>
          </p:cNvPr>
          <p:cNvCxnSpPr/>
          <p:nvPr/>
        </p:nvCxnSpPr>
        <p:spPr>
          <a:xfrm>
            <a:off x="2712387" y="3799578"/>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F2A9025A-3548-4D34-B829-26BCE10F07C0}"/>
                  </a:ext>
                </a:extLst>
              </p:cNvPr>
              <p:cNvSpPr txBox="1"/>
              <p:nvPr/>
            </p:nvSpPr>
            <p:spPr>
              <a:xfrm>
                <a:off x="387722" y="5316856"/>
                <a:ext cx="5686611" cy="1323439"/>
              </a:xfrm>
              <a:prstGeom prst="rect">
                <a:avLst/>
              </a:prstGeom>
              <a:noFill/>
            </p:spPr>
            <p:txBody>
              <a:bodyPr wrap="square" rtlCol="0">
                <a:spAutoFit/>
              </a:bodyPr>
              <a:lstStyle/>
              <a:p>
                <a:r>
                  <a:rPr lang="ja-JP" altLang="en-US" sz="2000" dirty="0"/>
                  <a:t>カット辺</a:t>
                </a:r>
                <a14:m>
                  <m:oMath xmlns:m="http://schemas.openxmlformats.org/officeDocument/2006/math">
                    <m:r>
                      <m:rPr>
                        <m:nor/>
                      </m:rPr>
                      <a:rPr lang="en-US" altLang="ja-JP" sz="2000">
                        <a:latin typeface="Cambria Math" panose="02040503050406030204" pitchFamily="18" charset="0"/>
                      </a:rPr>
                      <m:t>Cut</m:t>
                    </m:r>
                  </m:oMath>
                </a14:m>
                <a:r>
                  <a:rPr lang="ja-JP" altLang="en-US" sz="2000" dirty="0"/>
                  <a:t>を通じて送信されるメッセージを</a:t>
                </a:r>
                <a:br>
                  <a:rPr lang="en-US" altLang="ja-JP" sz="2000" dirty="0"/>
                </a:br>
                <a:r>
                  <a:rPr lang="ja-JP" altLang="en-US" sz="2000" dirty="0"/>
                  <a:t>互いに受信できればグラフ全体に対して</a:t>
                </a:r>
                <a:br>
                  <a:rPr lang="en-US" altLang="ja-JP" sz="2000" dirty="0"/>
                </a:br>
                <a:r>
                  <a:rPr lang="ja-JP" altLang="en-US" sz="2000" dirty="0"/>
                  <a:t>アルゴリズムを手分けしてシミュレートできる</a:t>
                </a:r>
                <a:endParaRPr lang="en-US" altLang="ja-JP" sz="2000" dirty="0"/>
              </a:p>
              <a:p>
                <a:endParaRPr kumimoji="1" lang="ja-JP" altLang="en-US" sz="2000" dirty="0"/>
              </a:p>
            </p:txBody>
          </p:sp>
        </mc:Choice>
        <mc:Fallback xmlns="">
          <p:sp>
            <p:nvSpPr>
              <p:cNvPr id="45" name="テキスト ボックス 44">
                <a:extLst>
                  <a:ext uri="{FF2B5EF4-FFF2-40B4-BE49-F238E27FC236}">
                    <a16:creationId xmlns:a16="http://schemas.microsoft.com/office/drawing/2014/main" id="{F2A9025A-3548-4D34-B829-26BCE10F07C0}"/>
                  </a:ext>
                </a:extLst>
              </p:cNvPr>
              <p:cNvSpPr txBox="1">
                <a:spLocks noRot="1" noChangeAspect="1" noMove="1" noResize="1" noEditPoints="1" noAdjustHandles="1" noChangeArrowheads="1" noChangeShapeType="1" noTextEdit="1"/>
              </p:cNvSpPr>
              <p:nvPr/>
            </p:nvSpPr>
            <p:spPr>
              <a:xfrm>
                <a:off x="387722" y="5316856"/>
                <a:ext cx="5686611" cy="1323439"/>
              </a:xfrm>
              <a:prstGeom prst="rect">
                <a:avLst/>
              </a:prstGeom>
              <a:blipFill>
                <a:blip r:embed="rId4"/>
                <a:stretch>
                  <a:fillRect l="-1180" t="-23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C599CD5F-1CDE-4F7C-B959-F3DB3293DCF0}"/>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52" name="テキスト ボックス 51">
                <a:extLst>
                  <a:ext uri="{FF2B5EF4-FFF2-40B4-BE49-F238E27FC236}">
                    <a16:creationId xmlns:a16="http://schemas.microsoft.com/office/drawing/2014/main" id="{C599CD5F-1CDE-4F7C-B959-F3DB3293DCF0}"/>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54CCD0A2-6A53-48F7-B029-BCE82857E15C}"/>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54CCD0A2-6A53-48F7-B029-BCE82857E15C}"/>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6"/>
                <a:stretch>
                  <a:fillRect/>
                </a:stretch>
              </a:blipFill>
            </p:spPr>
            <p:txBody>
              <a:bodyPr/>
              <a:lstStyle/>
              <a:p>
                <a:r>
                  <a:rPr lang="ja-JP" altLang="en-US">
                    <a:noFill/>
                  </a:rPr>
                  <a:t> </a:t>
                </a:r>
              </a:p>
            </p:txBody>
          </p:sp>
        </mc:Fallback>
      </mc:AlternateContent>
      <p:pic>
        <p:nvPicPr>
          <p:cNvPr id="46" name="図 45">
            <a:extLst>
              <a:ext uri="{FF2B5EF4-FFF2-40B4-BE49-F238E27FC236}">
                <a16:creationId xmlns:a16="http://schemas.microsoft.com/office/drawing/2014/main" id="{383EF8B0-7443-4E15-9360-0FDA20B76FC6}"/>
              </a:ext>
            </a:extLst>
          </p:cNvPr>
          <p:cNvPicPr>
            <a:picLocks noChangeAspect="1"/>
          </p:cNvPicPr>
          <p:nvPr/>
        </p:nvPicPr>
        <p:blipFill>
          <a:blip r:embed="rId7"/>
          <a:stretch>
            <a:fillRect/>
          </a:stretch>
        </p:blipFill>
        <p:spPr>
          <a:xfrm>
            <a:off x="5160721" y="0"/>
            <a:ext cx="3988548" cy="2991411"/>
          </a:xfrm>
          <a:prstGeom prst="rect">
            <a:avLst/>
          </a:prstGeom>
        </p:spPr>
      </p:pic>
      <p:sp>
        <p:nvSpPr>
          <p:cNvPr id="55" name="楕円 54">
            <a:extLst>
              <a:ext uri="{FF2B5EF4-FFF2-40B4-BE49-F238E27FC236}">
                <a16:creationId xmlns:a16="http://schemas.microsoft.com/office/drawing/2014/main" id="{240135CF-DB30-4EDE-B905-3BDFCEC5B5EE}"/>
              </a:ext>
            </a:extLst>
          </p:cNvPr>
          <p:cNvSpPr/>
          <p:nvPr/>
        </p:nvSpPr>
        <p:spPr>
          <a:xfrm>
            <a:off x="4622166" y="35785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911810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のシミュレートにより</a:t>
                </a:r>
                <a:br>
                  <a:rPr lang="en-US" altLang="ja-JP" dirty="0"/>
                </a:b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の判定ができる</a:t>
                </a:r>
                <a:endParaRPr lang="en-US" altLang="ja-JP" dirty="0"/>
              </a:p>
              <a:p>
                <a:pPr lvl="1"/>
                <a:r>
                  <a:rPr lang="ja-JP" altLang="en-US" dirty="0"/>
                  <a:t>その結果から交叉判定問題が解ける</a:t>
                </a:r>
                <a:br>
                  <a:rPr lang="en-US" altLang="ja-JP" dirty="0"/>
                </a:b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を持つ」と判定されれば</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とわかるため</a:t>
                </a:r>
                <a:endParaRPr lang="en-US" altLang="ja-JP" dirty="0"/>
              </a:p>
              <a:p>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のシミュレートに</a:t>
                </a:r>
                <a14:m>
                  <m:oMath xmlns:m="http://schemas.openxmlformats.org/officeDocument/2006/math">
                    <m:r>
                      <a:rPr lang="en-US" altLang="ja-JP" b="0" i="1" dirty="0" smtClean="0">
                        <a:latin typeface="Cambria Math" panose="02040503050406030204" pitchFamily="18" charset="0"/>
                      </a:rPr>
                      <m:t>𝑟</m:t>
                    </m:r>
                  </m:oMath>
                </a14:m>
                <a:r>
                  <a:rPr lang="ja-JP" altLang="en-US" dirty="0"/>
                  <a:t>ラウンド必要すると</a:t>
                </a:r>
                <a:br>
                  <a:rPr lang="en-US" altLang="ja-JP" dirty="0"/>
                </a:br>
                <a:r>
                  <a:rPr lang="ja-JP" altLang="en-US" dirty="0"/>
                  <a:t>通信量は高々</a:t>
                </a:r>
                <a14:m>
                  <m:oMath xmlns:m="http://schemas.openxmlformats.org/officeDocument/2006/math">
                    <m:r>
                      <a:rPr lang="en-US" altLang="ja-JP" i="1">
                        <a:latin typeface="Cambria Math" panose="02040503050406030204" pitchFamily="18" charset="0"/>
                      </a:rPr>
                      <m:t>𝑂</m:t>
                    </m:r>
                    <m:r>
                      <a:rPr lang="en-US" altLang="ja-JP" i="1">
                        <a:latin typeface="Cambria Math" panose="02040503050406030204" pitchFamily="18" charset="0"/>
                      </a:rPr>
                      <m:t>(</m:t>
                    </m:r>
                    <m:r>
                      <a:rPr lang="en-US" altLang="ja-JP" i="1">
                        <a:latin typeface="Cambria Math" panose="02040503050406030204" pitchFamily="18" charset="0"/>
                      </a:rPr>
                      <m:t>𝑟</m:t>
                    </m:r>
                    <m:r>
                      <a:rPr lang="en-US" altLang="ja-JP" i="1">
                        <a:latin typeface="Cambria Math" panose="02040503050406030204" pitchFamily="18" charset="0"/>
                        <a:ea typeface="Cambria Math" panose="02040503050406030204" pitchFamily="18" charset="0"/>
                      </a:rPr>
                      <m:t>∙|</m:t>
                    </m:r>
                    <m:r>
                      <m:rPr>
                        <m:nor/>
                      </m:rPr>
                      <a:rPr lang="en-US" altLang="ja-JP">
                        <a:latin typeface="Cambria Math" panose="02040503050406030204" pitchFamily="18" charset="0"/>
                        <a:ea typeface="Cambria Math" panose="02040503050406030204" pitchFamily="18" charset="0"/>
                      </a:rPr>
                      <m:t>Cut</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rPr>
                      <m:t>)</m:t>
                    </m:r>
                  </m:oMath>
                </a14:m>
                <a:r>
                  <a:rPr lang="ja-JP" altLang="en-US" dirty="0"/>
                  <a:t>ビット</a:t>
                </a:r>
                <a:endParaRPr lang="en-US" altLang="ja-JP" dirty="0"/>
              </a:p>
              <a:p>
                <a:pPr lvl="1"/>
                <a:r>
                  <a:rPr lang="ja-JP" altLang="en-US" dirty="0"/>
                  <a:t>カット辺中の各辺が</a:t>
                </a:r>
                <a:r>
                  <a:rPr lang="en-US" altLang="ja-JP" dirty="0"/>
                  <a:t>1</a:t>
                </a:r>
                <a:r>
                  <a:rPr lang="ja-JP" altLang="en-US" dirty="0"/>
                  <a:t>ラウンドあたり</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ビット伝送可能なため</a:t>
                </a:r>
                <a:endParaRPr lang="en-US" altLang="ja-JP" dirty="0"/>
              </a:p>
              <a:p>
                <a14:m>
                  <m:oMath xmlns:m="http://schemas.openxmlformats.org/officeDocument/2006/math">
                    <m:r>
                      <a:rPr lang="en-US" altLang="ja-JP" b="0" i="1" smtClean="0">
                        <a:latin typeface="Cambria Math" panose="02040503050406030204" pitchFamily="18" charset="0"/>
                      </a:rPr>
                      <m:t>𝑚</m:t>
                    </m:r>
                  </m:oMath>
                </a14:m>
                <a:r>
                  <a:rPr lang="ja-JP" altLang="en-US" dirty="0"/>
                  <a:t>ビットの交叉判定問題を解くのに必要な通信量は</a:t>
                </a:r>
                <a:br>
                  <a:rPr lang="en-US" altLang="ja-JP" dirty="0"/>
                </a:b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b="0" i="1" smtClean="0">
                        <a:latin typeface="Cambria Math" panose="02040503050406030204" pitchFamily="18" charset="0"/>
                        <a:ea typeface="Cambria Math" panose="02040503050406030204" pitchFamily="18" charset="0"/>
                      </a:rPr>
                      <m:t>)</m:t>
                    </m:r>
                  </m:oMath>
                </a14:m>
                <a:r>
                  <a:rPr lang="ja-JP" altLang="en-US" dirty="0"/>
                  <a:t>ビットであるため</a:t>
                </a:r>
                <a:r>
                  <a:rPr lang="en-US" altLang="ja-JP" dirty="0"/>
                  <a:t>,</a:t>
                </a:r>
                <a:br>
                  <a:rPr lang="en-US" altLang="ja-JP" dirty="0"/>
                </a:br>
                <a14:m>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m:rPr>
                            <m:nor/>
                          </m:rPr>
                          <a:rPr lang="en-US" altLang="ja-JP">
                            <a:latin typeface="Cambria Math" panose="02040503050406030204" pitchFamily="18" charset="0"/>
                            <a:ea typeface="Cambria Math" panose="02040503050406030204" pitchFamily="18" charset="0"/>
                          </a:rPr>
                          <m:t>Cut</m:t>
                        </m:r>
                      </m:e>
                    </m:d>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oMath>
                </a14:m>
                <a:r>
                  <a:rPr lang="ja-JP" altLang="en-US" dirty="0"/>
                  <a:t>ラウンドの下界が得られる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3724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本研究で行ったこと</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=2, 3, 4</m:t>
                    </m:r>
                    <m:r>
                      <a:rPr lang="en-US" altLang="ja-JP" b="0" i="1" smtClean="0">
                        <a:latin typeface="Cambria Math" panose="02040503050406030204" pitchFamily="18" charset="0"/>
                      </a:rPr>
                      <m:t>𝑙</m:t>
                    </m:r>
                    <m:r>
                      <a:rPr lang="en-US" altLang="ja-JP" b="0" i="1" smtClean="0">
                        <a:latin typeface="Cambria Math" panose="02040503050406030204" pitchFamily="18" charset="0"/>
                      </a:rPr>
                      <m:t>+5(</m:t>
                    </m:r>
                    <m:r>
                      <a:rPr lang="en-US" altLang="ja-JP" b="0" i="1" smtClean="0">
                        <a:latin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1)</m:t>
                    </m:r>
                  </m:oMath>
                </a14:m>
                <a:r>
                  <a:rPr lang="ja-JP" altLang="en-US" dirty="0"/>
                  <a:t>それぞれに対して</a:t>
                </a:r>
                <a:br>
                  <a:rPr lang="en-US" altLang="ja-JP" dirty="0"/>
                </a:br>
                <a:r>
                  <a:rPr lang="ja-JP" altLang="en-US"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a:rPr lang="en-US" altLang="ja-JP" b="0" i="1" smtClean="0">
                            <a:latin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a:t>
                </a:r>
                <a14:m>
                  <m:oMath xmlns:m="http://schemas.openxmlformats.org/officeDocument/2006/math">
                    <m:r>
                      <a:rPr lang="en-US" altLang="ja-JP" b="0" i="1" smtClean="0">
                        <a:latin typeface="Cambria Math" panose="02040503050406030204" pitchFamily="18" charset="0"/>
                      </a:rPr>
                      <m:t>𝐺</m:t>
                    </m:r>
                  </m:oMath>
                </a14:m>
                <a:r>
                  <a:rPr lang="ja-JP" altLang="en-US" dirty="0"/>
                  <a:t>中に</a:t>
                </a:r>
                <a:br>
                  <a:rPr lang="en-US" altLang="ja-JP" dirty="0"/>
                </a:br>
                <a:r>
                  <a:rPr lang="ja-JP" altLang="en-US" dirty="0"/>
                  <a:t>与えられている独立点集合が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でない」という</a:t>
                </a:r>
                <a:br>
                  <a:rPr lang="en-US" altLang="ja-JP" dirty="0"/>
                </a:br>
                <a:r>
                  <a:rPr lang="ja-JP" altLang="en-US" dirty="0"/>
                  <a:t>特性</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𝑘</m:t>
                        </m:r>
                      </m:sub>
                    </m:sSub>
                  </m:oMath>
                </a14:m>
                <a:r>
                  <a:rPr lang="ja-JP" altLang="en-US" dirty="0"/>
                  <a:t>を持つように下界グラフ</a:t>
                </a:r>
                <a14:m>
                  <m:oMath xmlns:m="http://schemas.openxmlformats.org/officeDocument/2006/math">
                    <m:r>
                      <a:rPr lang="en-US" altLang="ja-JP" i="1">
                        <a:latin typeface="Cambria Math" panose="02040503050406030204" pitchFamily="18" charset="0"/>
                      </a:rPr>
                      <m:t>𝐺</m:t>
                    </m:r>
                    <m:r>
                      <a:rPr lang="en-US" altLang="ja-JP" i="1">
                        <a:latin typeface="Cambria Math" panose="02040503050406030204" pitchFamily="18" charset="0"/>
                      </a:rPr>
                      <m:t>=(</m:t>
                    </m:r>
                    <m:r>
                      <a:rPr lang="en-US" altLang="ja-JP" i="1">
                        <a:latin typeface="Cambria Math" panose="02040503050406030204" pitchFamily="18" charset="0"/>
                      </a:rPr>
                      <m:t>𝑉</m:t>
                    </m:r>
                    <m:r>
                      <a:rPr lang="en-US" altLang="ja-JP" i="1">
                        <a:latin typeface="Cambria Math" panose="02040503050406030204" pitchFamily="18" charset="0"/>
                      </a:rPr>
                      <m:t>, </m:t>
                    </m:r>
                    <m:r>
                      <a:rPr lang="en-US" altLang="ja-JP" i="1">
                        <a:latin typeface="Cambria Math" panose="02040503050406030204" pitchFamily="18" charset="0"/>
                      </a:rPr>
                      <m:t>𝐸</m:t>
                    </m:r>
                    <m:r>
                      <a:rPr lang="en-US" altLang="ja-JP" i="1">
                        <a:latin typeface="Cambria Math" panose="02040503050406030204" pitchFamily="18" charset="0"/>
                      </a:rPr>
                      <m:t>)</m:t>
                    </m:r>
                  </m:oMath>
                </a14:m>
                <a:r>
                  <a:rPr lang="ja-JP" altLang="en-US" dirty="0"/>
                  <a:t>の構成法を提案し</a:t>
                </a:r>
                <a:r>
                  <a:rPr lang="en-US" altLang="ja-JP" dirty="0"/>
                  <a:t>,</a:t>
                </a:r>
                <a:br>
                  <a:rPr lang="en-US" altLang="ja-JP" dirty="0"/>
                </a:br>
                <a:r>
                  <a:rPr lang="ja-JP" altLang="en-US" dirty="0"/>
                  <a:t>その正当性を証明した</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br>
                  <a:rPr lang="en-US" altLang="ja-JP" dirty="0"/>
                </a:br>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18098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正方形/長方形 129">
            <a:extLst>
              <a:ext uri="{FF2B5EF4-FFF2-40B4-BE49-F238E27FC236}">
                <a16:creationId xmlns:a16="http://schemas.microsoft.com/office/drawing/2014/main" id="{AC366BD3-AC67-49F5-9A7F-0680FB8E44A6}"/>
              </a:ext>
            </a:extLst>
          </p:cNvPr>
          <p:cNvSpPr/>
          <p:nvPr/>
        </p:nvSpPr>
        <p:spPr>
          <a:xfrm>
            <a:off x="6460574" y="2469287"/>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63312492-B31B-496C-95AE-DC3729210455}"/>
              </a:ext>
            </a:extLst>
          </p:cNvPr>
          <p:cNvSpPr/>
          <p:nvPr/>
        </p:nvSpPr>
        <p:spPr>
          <a:xfrm>
            <a:off x="819131" y="2487669"/>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3E02DE50-C5D8-4E71-9462-6B35C74478D4}"/>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68919D8A-17AF-4D43-8F08-5027D705AA89}"/>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5" name="正方形/長方形 124">
            <a:extLst>
              <a:ext uri="{FF2B5EF4-FFF2-40B4-BE49-F238E27FC236}">
                <a16:creationId xmlns:a16="http://schemas.microsoft.com/office/drawing/2014/main" id="{73914070-140F-4559-9D54-B5945603BE99}"/>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2" name="正方形/長方形 131">
                <a:extLst>
                  <a:ext uri="{FF2B5EF4-FFF2-40B4-BE49-F238E27FC236}">
                    <a16:creationId xmlns:a16="http://schemas.microsoft.com/office/drawing/2014/main" id="{FCE45C2A-8AE3-4C40-9510-60E199946016}"/>
                  </a:ext>
                </a:extLst>
              </p:cNvPr>
              <p:cNvSpPr/>
              <p:nvPr/>
            </p:nvSpPr>
            <p:spPr>
              <a:xfrm>
                <a:off x="5285250" y="5750659"/>
                <a:ext cx="343354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𝐴</m:t>
                          </m:r>
                        </m:sub>
                      </m:sSub>
                      <m:r>
                        <a:rPr lang="en-US" altLang="ja-JP" sz="2000" b="0" i="1" smtClean="0">
                          <a:solidFill>
                            <a:schemeClr val="tx1"/>
                          </a:solidFill>
                          <a:latin typeface="Cambria Math" panose="02040503050406030204" pitchFamily="18" charset="0"/>
                        </a:rPr>
                        <m:t>=</m:t>
                      </m:r>
                      <m:sSup>
                        <m:sSupPr>
                          <m:ctrlPr>
                            <a:rPr lang="en-US" altLang="ja-JP" sz="2000" b="0" i="1" smtClean="0">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𝐴</m:t>
                          </m:r>
                        </m:e>
                        <m:sup>
                          <m:r>
                            <a:rPr lang="en-US" altLang="ja-JP" sz="2000" b="0" i="1" smtClean="0">
                              <a:solidFill>
                                <a:schemeClr val="tx1"/>
                              </a:solidFill>
                              <a:latin typeface="Cambria Math" panose="02040503050406030204" pitchFamily="18" charset="0"/>
                            </a:rPr>
                            <m:t>1</m:t>
                          </m:r>
                        </m:sup>
                      </m:sSup>
                      <m:r>
                        <a:rPr lang="en-US" altLang="ja-JP" sz="2000" b="0" i="1" smtClean="0">
                          <a:solidFill>
                            <a:schemeClr val="tx1"/>
                          </a:solidFill>
                          <a:latin typeface="Cambria Math" panose="02040503050406030204" pitchFamily="18" charset="0"/>
                          <a:ea typeface="Cambria Math" panose="02040503050406030204" pitchFamily="18" charset="0"/>
                        </a:rPr>
                        <m:t>∪</m:t>
                      </m:r>
                      <m:sSup>
                        <m:sSupPr>
                          <m:ctrlPr>
                            <a:rPr lang="en-US" altLang="ja-JP" sz="2000" b="0" i="1" smtClean="0">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𝐴</m:t>
                          </m:r>
                        </m:e>
                        <m:sup>
                          <m:r>
                            <a:rPr lang="en-US" altLang="ja-JP" sz="2000" b="0" i="1" smtClean="0">
                              <a:solidFill>
                                <a:schemeClr val="tx1"/>
                              </a:solidFill>
                              <a:latin typeface="Cambria Math" panose="02040503050406030204" pitchFamily="18" charset="0"/>
                              <a:ea typeface="Cambria Math" panose="02040503050406030204" pitchFamily="18" charset="0"/>
                            </a:rPr>
                            <m:t>2</m:t>
                          </m:r>
                        </m:sup>
                      </m:sSup>
                    </m:oMath>
                    <m:oMath xmlns:m="http://schemas.openxmlformats.org/officeDocument/2006/math">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𝐵</m:t>
                          </m:r>
                        </m:sub>
                      </m:sSub>
                      <m:r>
                        <a:rPr lang="en-US" altLang="ja-JP" sz="2000" i="1">
                          <a:solidFill>
                            <a:schemeClr val="tx1"/>
                          </a:solidFill>
                          <a:latin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𝐵</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𝐵</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𝐶</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𝐶</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000" i="1" smtClean="0">
                              <a:solidFill>
                                <a:schemeClr val="tx1"/>
                              </a:solidFill>
                              <a:latin typeface="Cambria Math" panose="02040503050406030204" pitchFamily="18" charset="0"/>
                              <a:ea typeface="Cambria Math" panose="02040503050406030204" pitchFamily="18" charset="0"/>
                            </a:rPr>
                          </m:ctrlPr>
                        </m:dPr>
                        <m:e>
                          <m:r>
                            <a:rPr lang="en-US" altLang="ja-JP" sz="2000" b="0" i="1" smtClean="0">
                              <a:solidFill>
                                <a:schemeClr val="tx1"/>
                              </a:solidFill>
                              <a:latin typeface="Cambria Math" panose="02040503050406030204" pitchFamily="18" charset="0"/>
                              <a:ea typeface="Cambria Math" panose="02040503050406030204" pitchFamily="18" charset="0"/>
                            </a:rPr>
                            <m:t>𝑠</m:t>
                          </m:r>
                        </m:e>
                      </m:d>
                    </m:oMath>
                  </m:oMathPara>
                </a14:m>
                <a:endParaRPr lang="ja-JP" altLang="en-US" sz="2000" dirty="0"/>
              </a:p>
            </p:txBody>
          </p:sp>
        </mc:Choice>
        <mc:Fallback xmlns="">
          <p:sp>
            <p:nvSpPr>
              <p:cNvPr id="132" name="正方形/長方形 131">
                <a:extLst>
                  <a:ext uri="{FF2B5EF4-FFF2-40B4-BE49-F238E27FC236}">
                    <a16:creationId xmlns:a16="http://schemas.microsoft.com/office/drawing/2014/main" id="{FCE45C2A-8AE3-4C40-9510-60E199946016}"/>
                  </a:ext>
                </a:extLst>
              </p:cNvPr>
              <p:cNvSpPr>
                <a:spLocks noRot="1" noChangeAspect="1" noMove="1" noResize="1" noEditPoints="1" noAdjustHandles="1" noChangeArrowheads="1" noChangeShapeType="1" noTextEdit="1"/>
              </p:cNvSpPr>
              <p:nvPr/>
            </p:nvSpPr>
            <p:spPr>
              <a:xfrm>
                <a:off x="5285250" y="5750659"/>
                <a:ext cx="3433541" cy="707886"/>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74228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2"/>
                <a:stretch>
                  <a:fillRect/>
                </a:stretch>
              </a:blipFill>
            </p:spPr>
            <p:txBody>
              <a:bodyPr/>
              <a:lstStyle/>
              <a:p>
                <a:r>
                  <a:rPr lang="ja-JP" altLang="en-US">
                    <a:noFill/>
                  </a:rPr>
                  <a:t> </a:t>
                </a:r>
              </a:p>
            </p:txBody>
          </p:sp>
        </mc:Fallback>
      </mc:AlternateContent>
      <p:sp>
        <p:nvSpPr>
          <p:cNvPr id="83" name="テキスト ボックス 82"/>
          <p:cNvSpPr txBox="1"/>
          <p:nvPr/>
        </p:nvSpPr>
        <p:spPr>
          <a:xfrm>
            <a:off x="2915770" y="1772770"/>
            <a:ext cx="5929828"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a:t>ネットワーク自身を入力と見なして</a:t>
            </a:r>
            <a:endParaRPr kumimoji="1" lang="en-US" altLang="ja-JP" sz="2800" dirty="0"/>
          </a:p>
          <a:p>
            <a:r>
              <a:rPr kumimoji="1" lang="ja-JP" altLang="en-US" sz="2800" dirty="0"/>
              <a:t>グラフ上の問題を解く</a:t>
            </a:r>
            <a:endParaRPr kumimoji="1" lang="en-US" altLang="ja-JP" sz="2800" dirty="0"/>
          </a:p>
          <a:p>
            <a:r>
              <a:rPr kumimoji="1" lang="ja-JP" altLang="en-US" sz="2800" dirty="0"/>
              <a:t>　　→ 分散グラフアルゴリズム</a:t>
            </a:r>
          </a:p>
        </p:txBody>
      </p:sp>
    </p:spTree>
    <p:extLst>
      <p:ext uri="{BB962C8B-B14F-4D97-AF65-F5344CB8AC3E}">
        <p14:creationId xmlns:p14="http://schemas.microsoft.com/office/powerpoint/2010/main" val="3491914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正方形/長方形 139">
            <a:extLst>
              <a:ext uri="{FF2B5EF4-FFF2-40B4-BE49-F238E27FC236}">
                <a16:creationId xmlns:a16="http://schemas.microsoft.com/office/drawing/2014/main" id="{FF061242-3838-4919-850A-6B5CBCF68F19}"/>
              </a:ext>
            </a:extLst>
          </p:cNvPr>
          <p:cNvSpPr/>
          <p:nvPr/>
        </p:nvSpPr>
        <p:spPr>
          <a:xfrm>
            <a:off x="6460574" y="2469287"/>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正方形/長方形 138">
            <a:extLst>
              <a:ext uri="{FF2B5EF4-FFF2-40B4-BE49-F238E27FC236}">
                <a16:creationId xmlns:a16="http://schemas.microsoft.com/office/drawing/2014/main" id="{6E19F9EE-2791-42E7-8307-595A0C054B14}"/>
              </a:ext>
            </a:extLst>
          </p:cNvPr>
          <p:cNvSpPr/>
          <p:nvPr/>
        </p:nvSpPr>
        <p:spPr>
          <a:xfrm>
            <a:off x="819131" y="2487669"/>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正方形/長方形 136">
            <a:extLst>
              <a:ext uri="{FF2B5EF4-FFF2-40B4-BE49-F238E27FC236}">
                <a16:creationId xmlns:a16="http://schemas.microsoft.com/office/drawing/2014/main" id="{33692179-4BB9-4BB9-92D3-D6207ED733B3}"/>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66D44F51-31B7-4B61-A09B-0CB2CB74BEE3}"/>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162587FC-2EE1-4EA8-B27B-784B66E47E0D}"/>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A63F396B-4D6E-406F-A852-1FE38154C7F3}"/>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125" name="楕円 124">
            <a:extLst>
              <a:ext uri="{FF2B5EF4-FFF2-40B4-BE49-F238E27FC236}">
                <a16:creationId xmlns:a16="http://schemas.microsoft.com/office/drawing/2014/main" id="{77F7A985-B10A-470E-95C3-5FB75EC5B8A5}"/>
              </a:ext>
            </a:extLst>
          </p:cNvPr>
          <p:cNvSpPr/>
          <p:nvPr/>
        </p:nvSpPr>
        <p:spPr>
          <a:xfrm>
            <a:off x="5779068" y="615266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8" name="正方形/長方形 127">
            <a:extLst>
              <a:ext uri="{FF2B5EF4-FFF2-40B4-BE49-F238E27FC236}">
                <a16:creationId xmlns:a16="http://schemas.microsoft.com/office/drawing/2014/main" id="{0186528A-4EE7-4A40-BAD9-763B064C5F41}"/>
              </a:ext>
            </a:extLst>
          </p:cNvPr>
          <p:cNvSpPr/>
          <p:nvPr/>
        </p:nvSpPr>
        <p:spPr>
          <a:xfrm>
            <a:off x="6415707" y="6152664"/>
            <a:ext cx="2347117" cy="400110"/>
          </a:xfrm>
          <a:prstGeom prst="rect">
            <a:avLst/>
          </a:prstGeom>
        </p:spPr>
        <p:txBody>
          <a:bodyPr wrap="none">
            <a:spAutoFit/>
          </a:bodyPr>
          <a:lstStyle/>
          <a:p>
            <a:r>
              <a:rPr lang="en-US" altLang="ja-JP" sz="2000" dirty="0"/>
              <a:t>:</a:t>
            </a:r>
            <a:r>
              <a:rPr lang="ja-JP" altLang="en-US" sz="2000" dirty="0"/>
              <a:t>独立点集合の頂点</a:t>
            </a:r>
          </a:p>
        </p:txBody>
      </p:sp>
      <p:sp>
        <p:nvSpPr>
          <p:cNvPr id="129" name="正方形/長方形 128">
            <a:extLst>
              <a:ext uri="{FF2B5EF4-FFF2-40B4-BE49-F238E27FC236}">
                <a16:creationId xmlns:a16="http://schemas.microsoft.com/office/drawing/2014/main" id="{BCFD5EBD-5661-4EC8-AD12-4F8DC79F1203}"/>
              </a:ext>
            </a:extLst>
          </p:cNvPr>
          <p:cNvSpPr/>
          <p:nvPr/>
        </p:nvSpPr>
        <p:spPr>
          <a:xfrm>
            <a:off x="5501895" y="5722104"/>
            <a:ext cx="914387" cy="303880"/>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42A42DE1-DAB0-4F73-8587-F502FA2FB63A}"/>
              </a:ext>
            </a:extLst>
          </p:cNvPr>
          <p:cNvSpPr txBox="1"/>
          <p:nvPr/>
        </p:nvSpPr>
        <p:spPr>
          <a:xfrm>
            <a:off x="6416282" y="5715039"/>
            <a:ext cx="2314232" cy="400110"/>
          </a:xfrm>
          <a:prstGeom prst="rect">
            <a:avLst/>
          </a:prstGeom>
          <a:noFill/>
        </p:spPr>
        <p:txBody>
          <a:bodyPr wrap="square" rtlCol="0">
            <a:spAutoFit/>
          </a:bodyPr>
          <a:lstStyle/>
          <a:p>
            <a:r>
              <a:rPr kumimoji="1" lang="en-US" altLang="ja-JP" sz="2000" dirty="0"/>
              <a:t>:</a:t>
            </a:r>
            <a:r>
              <a:rPr kumimoji="1" lang="ja-JP" altLang="en-US" sz="2000" dirty="0"/>
              <a:t>クリーク</a:t>
            </a:r>
            <a:endParaRPr kumimoji="1" lang="en-US" altLang="ja-JP" sz="2000" dirty="0"/>
          </a:p>
        </p:txBody>
      </p:sp>
    </p:spTree>
    <p:extLst>
      <p:ext uri="{BB962C8B-B14F-4D97-AF65-F5344CB8AC3E}">
        <p14:creationId xmlns:p14="http://schemas.microsoft.com/office/powerpoint/2010/main" val="1146295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正方形/長方形 134">
            <a:extLst>
              <a:ext uri="{FF2B5EF4-FFF2-40B4-BE49-F238E27FC236}">
                <a16:creationId xmlns:a16="http://schemas.microsoft.com/office/drawing/2014/main" id="{D7DAC680-17B1-4D7A-841A-599546B137B8}"/>
              </a:ext>
            </a:extLst>
          </p:cNvPr>
          <p:cNvSpPr/>
          <p:nvPr/>
        </p:nvSpPr>
        <p:spPr>
          <a:xfrm>
            <a:off x="6460574" y="2469287"/>
            <a:ext cx="2068348"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74C69514-51C5-4572-9B50-7DE613BACB5C}"/>
              </a:ext>
            </a:extLst>
          </p:cNvPr>
          <p:cNvSpPr/>
          <p:nvPr/>
        </p:nvSpPr>
        <p:spPr>
          <a:xfrm>
            <a:off x="819131" y="2487669"/>
            <a:ext cx="2117205"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032CB5AF-C281-4987-97D8-E9CA537B043D}"/>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正方形/長方形 130">
            <a:extLst>
              <a:ext uri="{FF2B5EF4-FFF2-40B4-BE49-F238E27FC236}">
                <a16:creationId xmlns:a16="http://schemas.microsoft.com/office/drawing/2014/main" id="{0AC49C55-4504-40AD-B48E-DB42862C960F}"/>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D1C22EE0-F136-4E43-947B-BC3F41BC2CFB}"/>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DFDD071D-8396-4ACA-B093-EAA7C69C526D}"/>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solidFill>
                    <a:schemeClr val="bg1">
                      <a:lumMod val="85000"/>
                    </a:schemeClr>
                  </a:solidFill>
                </a:endParaRPr>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solidFill>
                    <a:schemeClr val="bg1">
                      <a:lumMod val="85000"/>
                    </a:schemeClr>
                  </a:solidFill>
                </a:endParaRPr>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4F04B35F-C11F-4BF8-A292-50E02207F727}"/>
                  </a:ext>
                </a:extLst>
              </p:cNvPr>
              <p:cNvSpPr/>
              <p:nvPr/>
            </p:nvSpPr>
            <p:spPr>
              <a:xfrm>
                <a:off x="5964561" y="5745786"/>
                <a:ext cx="2104503"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Para>
                </a14:m>
                <a:endParaRPr lang="ja-JP" altLang="en-US" dirty="0"/>
              </a:p>
            </p:txBody>
          </p:sp>
        </mc:Choice>
        <mc:Fallback xmlns="">
          <p:sp>
            <p:nvSpPr>
              <p:cNvPr id="5" name="正方形/長方形 4">
                <a:extLst>
                  <a:ext uri="{FF2B5EF4-FFF2-40B4-BE49-F238E27FC236}">
                    <a16:creationId xmlns:a16="http://schemas.microsoft.com/office/drawing/2014/main" id="{4F04B35F-C11F-4BF8-A292-50E02207F727}"/>
                  </a:ext>
                </a:extLst>
              </p:cNvPr>
              <p:cNvSpPr>
                <a:spLocks noRot="1" noChangeAspect="1" noMove="1" noResize="1" noEditPoints="1" noAdjustHandles="1" noChangeArrowheads="1" noChangeShapeType="1" noTextEdit="1"/>
              </p:cNvSpPr>
              <p:nvPr/>
            </p:nvSpPr>
            <p:spPr>
              <a:xfrm>
                <a:off x="5964561" y="5745786"/>
                <a:ext cx="2104503"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33267F6-B545-4BE5-A3E9-FFD68A410DC1}"/>
                  </a:ext>
                </a:extLst>
              </p:cNvPr>
              <p:cNvSpPr txBox="1"/>
              <p:nvPr/>
            </p:nvSpPr>
            <p:spPr>
              <a:xfrm>
                <a:off x="5723326" y="5919934"/>
                <a:ext cx="47096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33267F6-B545-4BE5-A3E9-FFD68A410DC1}"/>
                  </a:ext>
                </a:extLst>
              </p:cNvPr>
              <p:cNvSpPr txBox="1">
                <a:spLocks noRot="1" noChangeAspect="1" noMove="1" noResize="1" noEditPoints="1" noAdjustHandles="1" noChangeArrowheads="1" noChangeShapeType="1" noTextEdit="1"/>
              </p:cNvSpPr>
              <p:nvPr/>
            </p:nvSpPr>
            <p:spPr>
              <a:xfrm>
                <a:off x="5723326" y="5919934"/>
                <a:ext cx="470965"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09622E31-2AD5-4338-9998-DDD8EFA662CF}"/>
                  </a:ext>
                </a:extLst>
              </p:cNvPr>
              <p:cNvSpPr txBox="1"/>
              <p:nvPr/>
            </p:nvSpPr>
            <p:spPr>
              <a:xfrm>
                <a:off x="7807689" y="5919934"/>
                <a:ext cx="49605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09622E31-2AD5-4338-9998-DDD8EFA662CF}"/>
                  </a:ext>
                </a:extLst>
              </p:cNvPr>
              <p:cNvSpPr txBox="1">
                <a:spLocks noRot="1" noChangeAspect="1" noMove="1" noResize="1" noEditPoints="1" noAdjustHandles="1" noChangeArrowheads="1" noChangeShapeType="1" noTextEdit="1"/>
              </p:cNvSpPr>
              <p:nvPr/>
            </p:nvSpPr>
            <p:spPr>
              <a:xfrm>
                <a:off x="7807689" y="5919934"/>
                <a:ext cx="496057" cy="400110"/>
              </a:xfrm>
              <a:prstGeom prst="rect">
                <a:avLst/>
              </a:prstGeom>
              <a:blipFill>
                <a:blip r:embed="rId35"/>
                <a:stretch>
                  <a:fillRect r="-148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2038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正方形/長方形 136">
            <a:extLst>
              <a:ext uri="{FF2B5EF4-FFF2-40B4-BE49-F238E27FC236}">
                <a16:creationId xmlns:a16="http://schemas.microsoft.com/office/drawing/2014/main" id="{EFEBCBBA-9D36-4E29-8B18-73CB5CC6D278}"/>
              </a:ext>
            </a:extLst>
          </p:cNvPr>
          <p:cNvSpPr/>
          <p:nvPr/>
        </p:nvSpPr>
        <p:spPr>
          <a:xfrm>
            <a:off x="6460574" y="2469287"/>
            <a:ext cx="2068348"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8EDF2F4E-C6C8-4061-B63D-3B1339EA8F3A}"/>
              </a:ext>
            </a:extLst>
          </p:cNvPr>
          <p:cNvSpPr/>
          <p:nvPr/>
        </p:nvSpPr>
        <p:spPr>
          <a:xfrm>
            <a:off x="819131" y="2487669"/>
            <a:ext cx="2117205"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69A526D1-EEFA-4FB8-BCC2-C28490AF9BD9}"/>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41C2B7B4-44B0-4F9A-B0CD-6291E179608F}"/>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5DF3F756-C1FC-479F-9B08-6F4158AFF5A4}"/>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02AB73FA-41A5-48AE-B48F-3DD007CD968F}"/>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F0AE6D48-4CDD-41F6-BC81-530BE2694BEC}"/>
                  </a:ext>
                </a:extLst>
              </p:cNvPr>
              <p:cNvSpPr/>
              <p:nvPr/>
            </p:nvSpPr>
            <p:spPr>
              <a:xfrm>
                <a:off x="6247925" y="5745786"/>
                <a:ext cx="1592190"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Para>
                </a14:m>
                <a:endParaRPr lang="ja-JP" altLang="en-US" dirty="0"/>
              </a:p>
            </p:txBody>
          </p:sp>
        </mc:Choice>
        <mc:Fallback xmlns="">
          <p:sp>
            <p:nvSpPr>
              <p:cNvPr id="5" name="正方形/長方形 4">
                <a:extLst>
                  <a:ext uri="{FF2B5EF4-FFF2-40B4-BE49-F238E27FC236}">
                    <a16:creationId xmlns:a16="http://schemas.microsoft.com/office/drawing/2014/main" id="{F0AE6D48-4CDD-41F6-BC81-530BE2694BEC}"/>
                  </a:ext>
                </a:extLst>
              </p:cNvPr>
              <p:cNvSpPr>
                <a:spLocks noRot="1" noChangeAspect="1" noMove="1" noResize="1" noEditPoints="1" noAdjustHandles="1" noChangeArrowheads="1" noChangeShapeType="1" noTextEdit="1"/>
              </p:cNvSpPr>
              <p:nvPr/>
            </p:nvSpPr>
            <p:spPr>
              <a:xfrm>
                <a:off x="6247925" y="5745786"/>
                <a:ext cx="1592190"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7B1D0A1-C0DF-4E02-ABA2-12603C6957A7}"/>
                  </a:ext>
                </a:extLst>
              </p:cNvPr>
              <p:cNvSpPr txBox="1"/>
              <p:nvPr/>
            </p:nvSpPr>
            <p:spPr>
              <a:xfrm>
                <a:off x="5831166" y="5904547"/>
                <a:ext cx="54186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7B1D0A1-C0DF-4E02-ABA2-12603C6957A7}"/>
                  </a:ext>
                </a:extLst>
              </p:cNvPr>
              <p:cNvSpPr txBox="1">
                <a:spLocks noRot="1" noChangeAspect="1" noMove="1" noResize="1" noEditPoints="1" noAdjustHandles="1" noChangeArrowheads="1" noChangeShapeType="1" noTextEdit="1"/>
              </p:cNvSpPr>
              <p:nvPr/>
            </p:nvSpPr>
            <p:spPr>
              <a:xfrm>
                <a:off x="5831166" y="5904547"/>
                <a:ext cx="541867"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AB7F2FAD-531C-4657-A080-A77CEE94564E}"/>
                  </a:ext>
                </a:extLst>
              </p:cNvPr>
              <p:cNvSpPr txBox="1"/>
              <p:nvPr/>
            </p:nvSpPr>
            <p:spPr>
              <a:xfrm>
                <a:off x="7686137" y="5904547"/>
                <a:ext cx="5707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AB7F2FAD-531C-4657-A080-A77CEE94564E}"/>
                  </a:ext>
                </a:extLst>
              </p:cNvPr>
              <p:cNvSpPr txBox="1">
                <a:spLocks noRot="1" noChangeAspect="1" noMove="1" noResize="1" noEditPoints="1" noAdjustHandles="1" noChangeArrowheads="1" noChangeShapeType="1" noTextEdit="1"/>
              </p:cNvSpPr>
              <p:nvPr/>
            </p:nvSpPr>
            <p:spPr>
              <a:xfrm>
                <a:off x="7686137" y="5904547"/>
                <a:ext cx="570737" cy="400110"/>
              </a:xfrm>
              <a:prstGeom prst="rect">
                <a:avLst/>
              </a:prstGeom>
              <a:blipFill>
                <a:blip r:embed="rId3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85260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正方形/長方形 136">
            <a:extLst>
              <a:ext uri="{FF2B5EF4-FFF2-40B4-BE49-F238E27FC236}">
                <a16:creationId xmlns:a16="http://schemas.microsoft.com/office/drawing/2014/main" id="{A667E574-5FDD-4A16-A5A5-5DD7B260857B}"/>
              </a:ext>
            </a:extLst>
          </p:cNvPr>
          <p:cNvSpPr/>
          <p:nvPr/>
        </p:nvSpPr>
        <p:spPr>
          <a:xfrm>
            <a:off x="6460574" y="2469287"/>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9CD09625-69BF-4164-A560-008C2B531998}"/>
              </a:ext>
            </a:extLst>
          </p:cNvPr>
          <p:cNvSpPr/>
          <p:nvPr/>
        </p:nvSpPr>
        <p:spPr>
          <a:xfrm>
            <a:off x="819131" y="2487669"/>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5A660265-6930-42B0-9FD3-157A18BF094D}"/>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19700ACE-7306-4904-B202-91B347624F3C}"/>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4E92BB6F-4ADB-4611-B8C2-B4C8C86E6853}"/>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DB02BF3A-D530-4ABB-8362-70A477E26FAC}"/>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25" name="直線コネクタ 124">
            <a:extLst>
              <a:ext uri="{FF2B5EF4-FFF2-40B4-BE49-F238E27FC236}">
                <a16:creationId xmlns:a16="http://schemas.microsoft.com/office/drawing/2014/main" id="{8614E401-7967-4CD0-BED9-5CB7455360B6}"/>
              </a:ext>
            </a:extLst>
          </p:cNvPr>
          <p:cNvCxnSpPr/>
          <p:nvPr/>
        </p:nvCxnSpPr>
        <p:spPr>
          <a:xfrm>
            <a:off x="6596642" y="2227692"/>
            <a:ext cx="595313" cy="1474519"/>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5D0A7F6-EDCB-4DF9-95E3-8FF1D87DBAF1}"/>
              </a:ext>
            </a:extLst>
          </p:cNvPr>
          <p:cNvCxnSpPr/>
          <p:nvPr/>
        </p:nvCxnSpPr>
        <p:spPr>
          <a:xfrm>
            <a:off x="1003720" y="2246099"/>
            <a:ext cx="595313" cy="1474519"/>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75000"/>
                                </a:schemeClr>
                              </a:solidFill>
                              <a:latin typeface="Cambria Math" panose="02040503050406030204" pitchFamily="18" charset="0"/>
                            </a:rPr>
                          </m:ctrlPr>
                        </m:sSubPr>
                        <m:e>
                          <m:r>
                            <a:rPr lang="en-US" altLang="ja-JP" sz="3200" b="0" i="1" dirty="0" smtClean="0">
                              <a:solidFill>
                                <a:schemeClr val="bg1">
                                  <a:lumMod val="75000"/>
                                </a:schemeClr>
                              </a:solidFill>
                              <a:latin typeface="Cambria Math" panose="02040503050406030204" pitchFamily="18" charset="0"/>
                            </a:rPr>
                            <m:t>𝐻</m:t>
                          </m:r>
                        </m:e>
                        <m:sub>
                          <m:r>
                            <a:rPr lang="en-US" altLang="ja-JP" sz="3200" b="0" i="1" dirty="0" smtClean="0">
                              <a:solidFill>
                                <a:schemeClr val="bg1">
                                  <a:lumMod val="75000"/>
                                </a:schemeClr>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75000"/>
                                </a:schemeClr>
                              </a:solidFill>
                              <a:latin typeface="Cambria Math" panose="02040503050406030204" pitchFamily="18" charset="0"/>
                            </a:rPr>
                          </m:ctrlPr>
                        </m:sSubPr>
                        <m:e>
                          <m:r>
                            <a:rPr lang="en-US" altLang="ja-JP" sz="3200" b="0" i="1" dirty="0" smtClean="0">
                              <a:solidFill>
                                <a:schemeClr val="bg1">
                                  <a:lumMod val="75000"/>
                                </a:schemeClr>
                              </a:solidFill>
                              <a:latin typeface="Cambria Math" panose="02040503050406030204" pitchFamily="18" charset="0"/>
                            </a:rPr>
                            <m:t>𝐻</m:t>
                          </m:r>
                        </m:e>
                        <m:sub>
                          <m:r>
                            <a:rPr lang="en-US" altLang="ja-JP" sz="3200" b="0" i="1" dirty="0" smtClean="0">
                              <a:solidFill>
                                <a:schemeClr val="bg1">
                                  <a:lumMod val="75000"/>
                                </a:schemeClr>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A22E556-A092-4329-8811-536A87AEA8A5}"/>
                  </a:ext>
                </a:extLst>
              </p:cNvPr>
              <p:cNvSpPr/>
              <p:nvPr/>
            </p:nvSpPr>
            <p:spPr>
              <a:xfrm>
                <a:off x="5534869" y="5745566"/>
                <a:ext cx="2990828"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𝐴</m:t>
                          </m:r>
                        </m:sub>
                      </m:sSub>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b="0" i="1" smtClean="0">
                              <a:latin typeface="Cambria Math" panose="02040503050406030204" pitchFamily="18" charset="0"/>
                            </a:rPr>
                            <m:t>𝐵</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endParaRPr lang="ja-JP" altLang="en-US" dirty="0"/>
              </a:p>
            </p:txBody>
          </p:sp>
        </mc:Choice>
        <mc:Fallback xmlns="">
          <p:sp>
            <p:nvSpPr>
              <p:cNvPr id="5" name="正方形/長方形 4">
                <a:extLst>
                  <a:ext uri="{FF2B5EF4-FFF2-40B4-BE49-F238E27FC236}">
                    <a16:creationId xmlns:a16="http://schemas.microsoft.com/office/drawing/2014/main" id="{7A22E556-A092-4329-8811-536A87AEA8A5}"/>
                  </a:ext>
                </a:extLst>
              </p:cNvPr>
              <p:cNvSpPr>
                <a:spLocks noRot="1" noChangeAspect="1" noMove="1" noResize="1" noEditPoints="1" noAdjustHandles="1" noChangeArrowheads="1" noChangeShapeType="1" noTextEdit="1"/>
              </p:cNvSpPr>
              <p:nvPr/>
            </p:nvSpPr>
            <p:spPr>
              <a:xfrm>
                <a:off x="5534869" y="5745566"/>
                <a:ext cx="2990828" cy="748923"/>
              </a:xfrm>
              <a:prstGeom prst="rect">
                <a:avLst/>
              </a:prstGeom>
              <a:blipFill>
                <a:blip r:embed="rId33"/>
                <a:stretch>
                  <a:fillRect b="-409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1D6ACA7-6044-4CEF-BDB1-24210F652AF5}"/>
                  </a:ext>
                </a:extLst>
              </p:cNvPr>
              <p:cNvSpPr txBox="1"/>
              <p:nvPr/>
            </p:nvSpPr>
            <p:spPr>
              <a:xfrm>
                <a:off x="1514270" y="3057526"/>
                <a:ext cx="1072445" cy="4135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𝑥</m:t>
                          </m:r>
                        </m:e>
                        <m:sub>
                          <m:r>
                            <a:rPr kumimoji="1" lang="en-US" altLang="ja-JP" sz="2000" b="0" i="1" smtClean="0">
                              <a:solidFill>
                                <a:srgbClr val="FF0000"/>
                              </a:solidFill>
                              <a:latin typeface="Cambria Math" panose="02040503050406030204" pitchFamily="18" charset="0"/>
                            </a:rPr>
                            <m:t>1,2</m:t>
                          </m:r>
                        </m:sub>
                      </m:sSub>
                      <m:r>
                        <a:rPr kumimoji="1" lang="en-US" altLang="ja-JP" sz="2000" b="0" i="1" smtClean="0">
                          <a:solidFill>
                            <a:srgbClr val="FF0000"/>
                          </a:solidFill>
                          <a:latin typeface="Cambria Math" panose="02040503050406030204" pitchFamily="18" charset="0"/>
                        </a:rPr>
                        <m:t>=1</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11D6ACA7-6044-4CEF-BDB1-24210F652AF5}"/>
                  </a:ext>
                </a:extLst>
              </p:cNvPr>
              <p:cNvSpPr txBox="1">
                <a:spLocks noRot="1" noChangeAspect="1" noMove="1" noResize="1" noEditPoints="1" noAdjustHandles="1" noChangeArrowheads="1" noChangeShapeType="1" noTextEdit="1"/>
              </p:cNvSpPr>
              <p:nvPr/>
            </p:nvSpPr>
            <p:spPr>
              <a:xfrm>
                <a:off x="1514270" y="3057526"/>
                <a:ext cx="1072445" cy="413511"/>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C7385599-9E27-45BB-96B3-04CEB022ACEE}"/>
                  </a:ext>
                </a:extLst>
              </p:cNvPr>
              <p:cNvSpPr txBox="1"/>
              <p:nvPr/>
            </p:nvSpPr>
            <p:spPr>
              <a:xfrm>
                <a:off x="7074291" y="3051396"/>
                <a:ext cx="1072445" cy="4135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𝑦</m:t>
                          </m:r>
                        </m:e>
                        <m:sub>
                          <m:r>
                            <a:rPr kumimoji="1" lang="en-US" altLang="ja-JP" sz="2000" b="0" i="1" smtClean="0">
                              <a:solidFill>
                                <a:srgbClr val="FF0000"/>
                              </a:solidFill>
                              <a:latin typeface="Cambria Math" panose="02040503050406030204" pitchFamily="18" charset="0"/>
                            </a:rPr>
                            <m:t>1,2</m:t>
                          </m:r>
                        </m:sub>
                      </m:sSub>
                      <m:r>
                        <a:rPr kumimoji="1" lang="en-US" altLang="ja-JP" sz="2000" b="0" i="1" smtClean="0">
                          <a:solidFill>
                            <a:srgbClr val="FF0000"/>
                          </a:solidFill>
                          <a:latin typeface="Cambria Math" panose="02040503050406030204" pitchFamily="18" charset="0"/>
                        </a:rPr>
                        <m:t>=0</m:t>
                      </m:r>
                    </m:oMath>
                  </m:oMathPara>
                </a14:m>
                <a:endParaRPr kumimoji="1" lang="ja-JP" altLang="en-US" dirty="0"/>
              </a:p>
            </p:txBody>
          </p:sp>
        </mc:Choice>
        <mc:Fallback xmlns="">
          <p:sp>
            <p:nvSpPr>
              <p:cNvPr id="128" name="テキスト ボックス 127">
                <a:extLst>
                  <a:ext uri="{FF2B5EF4-FFF2-40B4-BE49-F238E27FC236}">
                    <a16:creationId xmlns:a16="http://schemas.microsoft.com/office/drawing/2014/main" id="{C7385599-9E27-45BB-96B3-04CEB022ACEE}"/>
                  </a:ext>
                </a:extLst>
              </p:cNvPr>
              <p:cNvSpPr txBox="1">
                <a:spLocks noRot="1" noChangeAspect="1" noMove="1" noResize="1" noEditPoints="1" noAdjustHandles="1" noChangeArrowheads="1" noChangeShapeType="1" noTextEdit="1"/>
              </p:cNvSpPr>
              <p:nvPr/>
            </p:nvSpPr>
            <p:spPr>
              <a:xfrm>
                <a:off x="7074291" y="3051396"/>
                <a:ext cx="1072445" cy="413511"/>
              </a:xfrm>
              <a:prstGeom prst="rect">
                <a:avLst/>
              </a:prstGeom>
              <a:blipFill>
                <a:blip r:embed="rId35"/>
                <a:stretch>
                  <a:fillRect b="-29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DC57D3D9-4806-4453-916E-D37FFEB67C92}"/>
                  </a:ext>
                </a:extLst>
              </p:cNvPr>
              <p:cNvSpPr/>
              <p:nvPr/>
            </p:nvSpPr>
            <p:spPr>
              <a:xfrm>
                <a:off x="3611874" y="887515"/>
                <a:ext cx="4236297" cy="825274"/>
              </a:xfrm>
              <a:prstGeom prst="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dirty="0"/>
                  <a:t>交叉判定インスタンス</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は</a:t>
                </a:r>
                <a14:m>
                  <m:oMath xmlns:m="http://schemas.openxmlformats.org/officeDocument/2006/math">
                    <m:r>
                      <a:rPr lang="en-US" altLang="ja-JP" i="1" dirty="0">
                        <a:latin typeface="Cambria Math" panose="02040503050406030204" pitchFamily="18" charset="0"/>
                      </a:rPr>
                      <m:t>𝑁</m:t>
                    </m:r>
                    <m:r>
                      <a:rPr lang="en-US" altLang="ja-JP" i="1" dirty="0">
                        <a:latin typeface="Cambria Math" panose="02040503050406030204" pitchFamily="18" charset="0"/>
                      </a:rPr>
                      <m:t>×</m:t>
                    </m:r>
                    <m:r>
                      <a:rPr lang="en-US" altLang="ja-JP" i="1" dirty="0">
                        <a:latin typeface="Cambria Math" panose="02040503050406030204" pitchFamily="18" charset="0"/>
                      </a:rPr>
                      <m:t>𝑁</m:t>
                    </m:r>
                  </m:oMath>
                </a14:m>
                <a:r>
                  <a:rPr lang="ja-JP" altLang="en-US" dirty="0"/>
                  <a:t>の</a:t>
                </a:r>
                <a:br>
                  <a:rPr lang="en-US" altLang="ja-JP" dirty="0"/>
                </a:br>
                <a:r>
                  <a:rPr lang="en-US" altLang="ja-JP" dirty="0"/>
                  <a:t>2</a:t>
                </a:r>
                <a:r>
                  <a:rPr lang="ja-JP" altLang="en-US" dirty="0"/>
                  <a:t>次元の要素でインデックス付けされる</a:t>
                </a:r>
                <a:endParaRPr lang="en-US" altLang="ja-JP" dirty="0"/>
              </a:p>
            </p:txBody>
          </p:sp>
        </mc:Choice>
        <mc:Fallback xmlns="">
          <p:sp>
            <p:nvSpPr>
              <p:cNvPr id="11" name="正方形/長方形 10">
                <a:extLst>
                  <a:ext uri="{FF2B5EF4-FFF2-40B4-BE49-F238E27FC236}">
                    <a16:creationId xmlns:a16="http://schemas.microsoft.com/office/drawing/2014/main" id="{DC57D3D9-4806-4453-916E-D37FFEB67C92}"/>
                  </a:ext>
                </a:extLst>
              </p:cNvPr>
              <p:cNvSpPr>
                <a:spLocks noRot="1" noChangeAspect="1" noMove="1" noResize="1" noEditPoints="1" noAdjustHandles="1" noChangeArrowheads="1" noChangeShapeType="1" noTextEdit="1"/>
              </p:cNvSpPr>
              <p:nvPr/>
            </p:nvSpPr>
            <p:spPr>
              <a:xfrm>
                <a:off x="3611874" y="887515"/>
                <a:ext cx="4236297" cy="825274"/>
              </a:xfrm>
              <a:prstGeom prst="rect">
                <a:avLst/>
              </a:prstGeom>
              <a:blipFill>
                <a:blip r:embed="rId37"/>
                <a:stretch>
                  <a:fillRect l="-857" r="-714"/>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926757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正方形/長方形 85">
            <a:extLst>
              <a:ext uri="{FF2B5EF4-FFF2-40B4-BE49-F238E27FC236}">
                <a16:creationId xmlns:a16="http://schemas.microsoft.com/office/drawing/2014/main" id="{7A4C097E-0997-48A3-B169-3D867BF96C49}"/>
              </a:ext>
            </a:extLst>
          </p:cNvPr>
          <p:cNvSpPr/>
          <p:nvPr/>
        </p:nvSpPr>
        <p:spPr>
          <a:xfrm>
            <a:off x="6460574" y="2751512"/>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789C5B9C-4093-4A00-981A-267F2DB73A60}"/>
              </a:ext>
            </a:extLst>
          </p:cNvPr>
          <p:cNvSpPr/>
          <p:nvPr/>
        </p:nvSpPr>
        <p:spPr>
          <a:xfrm>
            <a:off x="819131" y="2792472"/>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477CBFF5-AAA2-4ED3-BA0B-F1A611EB9533}"/>
              </a:ext>
            </a:extLst>
          </p:cNvPr>
          <p:cNvSpPr/>
          <p:nvPr/>
        </p:nvSpPr>
        <p:spPr>
          <a:xfrm>
            <a:off x="6346076"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6A28D048-1330-4A0B-B5CA-C703BD1D7D78}"/>
              </a:ext>
            </a:extLst>
          </p:cNvPr>
          <p:cNvSpPr/>
          <p:nvPr/>
        </p:nvSpPr>
        <p:spPr>
          <a:xfrm>
            <a:off x="734294"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A59397DF-72F1-4EA4-8F64-A286D12AD65F}"/>
              </a:ext>
            </a:extLst>
          </p:cNvPr>
          <p:cNvSpPr/>
          <p:nvPr/>
        </p:nvSpPr>
        <p:spPr>
          <a:xfrm>
            <a:off x="6350210" y="226969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2592C3ED-63BA-40B0-95F8-D237B4F69046}"/>
              </a:ext>
            </a:extLst>
          </p:cNvPr>
          <p:cNvSpPr/>
          <p:nvPr/>
        </p:nvSpPr>
        <p:spPr>
          <a:xfrm>
            <a:off x="736822" y="2275426"/>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特性</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1" i="1" smtClean="0">
                            <a:latin typeface="Cambria Math" panose="02040503050406030204" pitchFamily="18" charset="0"/>
                          </a:rPr>
                          <m:t>𝑷</m:t>
                        </m:r>
                      </m:e>
                      <m:sub>
                        <m:r>
                          <a:rPr kumimoji="1" lang="en-US" altLang="ja-JP" b="1" i="1" smtClean="0">
                            <a:latin typeface="Cambria Math" panose="02040503050406030204" pitchFamily="18" charset="0"/>
                          </a:rPr>
                          <m:t>𝟑</m:t>
                        </m:r>
                      </m:sub>
                    </m:sSub>
                  </m:oMath>
                </a14:m>
                <a:r>
                  <a:rPr kumimoji="1" lang="ja-JP" altLang="en-US" dirty="0"/>
                  <a:t>を持つことの確認</a:t>
                </a:r>
              </a:p>
            </p:txBody>
          </p:sp>
        </mc:Choice>
        <mc:Fallback xmlns="">
          <p:sp>
            <p:nvSpPr>
              <p:cNvPr id="2" name="タイトル 1">
                <a:extLst>
                  <a:ext uri="{FF2B5EF4-FFF2-40B4-BE49-F238E27FC236}">
                    <a16:creationId xmlns:a16="http://schemas.microsoft.com/office/drawing/2014/main" id="{7367CD4C-8CB5-416B-8FA0-C9F55B144577}"/>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oMath>
                </a14:m>
                <a:endParaRPr lang="en-US" altLang="ja-JP" b="0"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4"/>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6"/>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9"/>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1"/>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2"/>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3"/>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6"/>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8"/>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9"/>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1"/>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2"/>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3"/>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4"/>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5"/>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6"/>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7"/>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8"/>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9"/>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30"/>
                <a:stretch>
                  <a:fillRect/>
                </a:stretch>
              </a:blipFill>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49678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正方形/長方形 83">
            <a:extLst>
              <a:ext uri="{FF2B5EF4-FFF2-40B4-BE49-F238E27FC236}">
                <a16:creationId xmlns:a16="http://schemas.microsoft.com/office/drawing/2014/main" id="{B9807C13-35DD-435B-8C58-D58FD12A3D66}"/>
              </a:ext>
            </a:extLst>
          </p:cNvPr>
          <p:cNvSpPr/>
          <p:nvPr/>
        </p:nvSpPr>
        <p:spPr>
          <a:xfrm>
            <a:off x="6460574" y="2751512"/>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D46B00E0-BFF2-47B8-8EC7-2CB127CC292C}"/>
              </a:ext>
            </a:extLst>
          </p:cNvPr>
          <p:cNvSpPr/>
          <p:nvPr/>
        </p:nvSpPr>
        <p:spPr>
          <a:xfrm>
            <a:off x="819131" y="2792472"/>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EF14B4C7-2085-4796-9641-F92033B27383}"/>
              </a:ext>
            </a:extLst>
          </p:cNvPr>
          <p:cNvSpPr/>
          <p:nvPr/>
        </p:nvSpPr>
        <p:spPr>
          <a:xfrm>
            <a:off x="6346076"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1009018A-8104-4807-BF44-C7EAFE69CD55}"/>
              </a:ext>
            </a:extLst>
          </p:cNvPr>
          <p:cNvSpPr/>
          <p:nvPr/>
        </p:nvSpPr>
        <p:spPr>
          <a:xfrm>
            <a:off x="734294"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02B7FB0-7D6E-4C40-9DA2-80FD979E8D34}"/>
              </a:ext>
            </a:extLst>
          </p:cNvPr>
          <p:cNvSpPr/>
          <p:nvPr/>
        </p:nvSpPr>
        <p:spPr>
          <a:xfrm>
            <a:off x="6350210" y="226969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37436CB0-5F69-40F9-8F17-B255F75B7603}"/>
              </a:ext>
            </a:extLst>
          </p:cNvPr>
          <p:cNvSpPr/>
          <p:nvPr/>
        </p:nvSpPr>
        <p:spPr>
          <a:xfrm>
            <a:off x="736822" y="2275426"/>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7F587878-14A8-44DF-B9A3-AF1501D3D3A5}"/>
              </a:ext>
            </a:extLst>
          </p:cNvPr>
          <p:cNvCxnSpPr/>
          <p:nvPr/>
        </p:nvCxnSpPr>
        <p:spPr>
          <a:xfrm>
            <a:off x="7191615" y="2536067"/>
            <a:ext cx="643350" cy="1500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A2704DD-24A5-45DA-AC11-3984FD2F27D4}"/>
              </a:ext>
            </a:extLst>
          </p:cNvPr>
          <p:cNvCxnSpPr/>
          <p:nvPr/>
        </p:nvCxnSpPr>
        <p:spPr>
          <a:xfrm>
            <a:off x="1619338" y="2528714"/>
            <a:ext cx="550820" cy="150790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lang="ja-JP" altLang="en-US" dirty="0"/>
                  <a:t>特性</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𝑷</m:t>
                        </m:r>
                      </m:e>
                      <m:sub>
                        <m:r>
                          <a:rPr lang="en-US" altLang="ja-JP" i="1">
                            <a:latin typeface="Cambria Math" panose="02040503050406030204" pitchFamily="18" charset="0"/>
                          </a:rPr>
                          <m:t>𝟑</m:t>
                        </m:r>
                      </m:sub>
                    </m:sSub>
                  </m:oMath>
                </a14:m>
                <a:r>
                  <a:rPr lang="ja-JP" altLang="en-US" dirty="0"/>
                  <a:t>を持つことの確認</a:t>
                </a:r>
              </a:p>
            </p:txBody>
          </p:sp>
        </mc:Choice>
        <mc:Fallback xmlns="">
          <p:sp>
            <p:nvSpPr>
              <p:cNvPr id="2" name="タイトル 1">
                <a:extLst>
                  <a:ext uri="{FF2B5EF4-FFF2-40B4-BE49-F238E27FC236}">
                    <a16:creationId xmlns:a16="http://schemas.microsoft.com/office/drawing/2014/main" id="{7367CD4C-8CB5-416B-8FA0-C9F55B144577}"/>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oMath>
                </a14:m>
                <a:r>
                  <a:rPr lang="en-US" altLang="ja-JP" dirty="0"/>
                  <a:t>3-MIS</a:t>
                </a:r>
                <a:r>
                  <a:rPr lang="ja-JP" altLang="en-US" dirty="0"/>
                  <a:t>でない</a:t>
                </a:r>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4"/>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solidFill>
                              <a:latin typeface="Cambria Math" panose="02040503050406030204" pitchFamily="18" charset="0"/>
                            </a:rPr>
                          </m:ctrlPr>
                        </m:sSubSupPr>
                        <m:e>
                          <m:r>
                            <a:rPr lang="en-US" altLang="ja-JP" i="1">
                              <a:solidFill>
                                <a:schemeClr val="bg1"/>
                              </a:solidFill>
                              <a:latin typeface="Cambria Math" panose="02040503050406030204" pitchFamily="18" charset="0"/>
                            </a:rPr>
                            <m:t>𝑎</m:t>
                          </m:r>
                        </m:e>
                        <m:sub>
                          <m:r>
                            <a:rPr lang="en-US" altLang="ja-JP" b="0" i="1" smtClean="0">
                              <a:solidFill>
                                <a:schemeClr val="bg1"/>
                              </a:solidFill>
                              <a:latin typeface="Cambria Math" panose="02040503050406030204" pitchFamily="18" charset="0"/>
                            </a:rPr>
                            <m:t>𝑖</m:t>
                          </m:r>
                        </m:sub>
                        <m:sup>
                          <m:r>
                            <a:rPr lang="en-US" altLang="ja-JP" i="1">
                              <a:solidFill>
                                <a:schemeClr val="bg1"/>
                              </a:solidFill>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solidFill>
                              <a:latin typeface="Cambria Math" panose="02040503050406030204" pitchFamily="18" charset="0"/>
                            </a:rPr>
                          </m:ctrlPr>
                        </m:sSubSupPr>
                        <m:e>
                          <m:r>
                            <a:rPr lang="en-US" altLang="ja-JP" i="1">
                              <a:solidFill>
                                <a:schemeClr val="bg1"/>
                              </a:solidFill>
                              <a:latin typeface="Cambria Math" panose="02040503050406030204" pitchFamily="18" charset="0"/>
                            </a:rPr>
                            <m:t>𝑎</m:t>
                          </m:r>
                        </m:e>
                        <m:sub>
                          <m:r>
                            <a:rPr lang="en-US" altLang="ja-JP" b="0" i="1" smtClean="0">
                              <a:solidFill>
                                <a:schemeClr val="bg1"/>
                              </a:solidFill>
                              <a:latin typeface="Cambria Math" panose="02040503050406030204" pitchFamily="18" charset="0"/>
                            </a:rPr>
                            <m:t>𝑗</m:t>
                          </m:r>
                        </m:sub>
                        <m:sup>
                          <m:r>
                            <a:rPr lang="en-US" altLang="ja-JP" b="0" i="1" smtClean="0">
                              <a:solidFill>
                                <a:schemeClr val="bg1"/>
                              </a:solidFill>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6"/>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9"/>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solidFill>
                              <a:latin typeface="Cambria Math" panose="02040503050406030204" pitchFamily="18" charset="0"/>
                            </a:rPr>
                          </m:ctrlPr>
                        </m:sSubSupPr>
                        <m:e>
                          <m:r>
                            <a:rPr lang="en-US" altLang="ja-JP" b="0" i="1" smtClean="0">
                              <a:solidFill>
                                <a:schemeClr val="bg1"/>
                              </a:solidFill>
                              <a:latin typeface="Cambria Math" panose="02040503050406030204" pitchFamily="18" charset="0"/>
                            </a:rPr>
                            <m:t>𝑐</m:t>
                          </m:r>
                        </m:e>
                        <m:sub>
                          <m:r>
                            <a:rPr lang="en-US" altLang="ja-JP" b="0" i="1" smtClean="0">
                              <a:solidFill>
                                <a:schemeClr val="bg1"/>
                              </a:solidFill>
                              <a:latin typeface="Cambria Math" panose="02040503050406030204" pitchFamily="18" charset="0"/>
                            </a:rPr>
                            <m:t>𝑖</m:t>
                          </m:r>
                        </m:sub>
                        <m:sup>
                          <m:r>
                            <a:rPr lang="en-US" altLang="ja-JP" i="1">
                              <a:solidFill>
                                <a:schemeClr val="bg1"/>
                              </a:solidFill>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1"/>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solidFill>
                              <a:latin typeface="Cambria Math" panose="02040503050406030204" pitchFamily="18" charset="0"/>
                            </a:rPr>
                          </m:ctrlPr>
                        </m:sSubSupPr>
                        <m:e>
                          <m:r>
                            <a:rPr lang="en-US" altLang="ja-JP" b="0" i="1" smtClean="0">
                              <a:solidFill>
                                <a:schemeClr val="bg1"/>
                              </a:solidFill>
                              <a:latin typeface="Cambria Math" panose="02040503050406030204" pitchFamily="18" charset="0"/>
                            </a:rPr>
                            <m:t>𝑐</m:t>
                          </m:r>
                        </m:e>
                        <m:sub>
                          <m:r>
                            <a:rPr lang="en-US" altLang="ja-JP" b="0" i="1" smtClean="0">
                              <a:solidFill>
                                <a:schemeClr val="bg1"/>
                              </a:solidFill>
                              <a:latin typeface="Cambria Math" panose="02040503050406030204" pitchFamily="18" charset="0"/>
                            </a:rPr>
                            <m:t>𝑗</m:t>
                          </m:r>
                        </m:sub>
                        <m:sup>
                          <m:r>
                            <a:rPr lang="en-US" altLang="ja-JP" b="0" i="1" smtClean="0">
                              <a:solidFill>
                                <a:schemeClr val="bg1"/>
                              </a:solidFill>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2"/>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3"/>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6"/>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solidFill>
                              <a:latin typeface="Cambria Math" panose="02040503050406030204" pitchFamily="18" charset="0"/>
                            </a:rPr>
                          </m:ctrlPr>
                        </m:sSubSupPr>
                        <m:e>
                          <m:r>
                            <a:rPr lang="en-US" altLang="ja-JP" b="0" i="1" smtClean="0">
                              <a:solidFill>
                                <a:schemeClr val="bg1"/>
                              </a:solidFill>
                              <a:latin typeface="Cambria Math" panose="02040503050406030204" pitchFamily="18" charset="0"/>
                            </a:rPr>
                            <m:t>𝑏</m:t>
                          </m:r>
                        </m:e>
                        <m:sub>
                          <m:r>
                            <a:rPr lang="en-US" altLang="ja-JP" b="0" i="1" smtClean="0">
                              <a:solidFill>
                                <a:schemeClr val="bg1"/>
                              </a:solidFill>
                              <a:latin typeface="Cambria Math" panose="02040503050406030204" pitchFamily="18" charset="0"/>
                            </a:rPr>
                            <m:t>𝑖</m:t>
                          </m:r>
                        </m:sub>
                        <m:sup>
                          <m:r>
                            <a:rPr lang="en-US" altLang="ja-JP" i="1">
                              <a:solidFill>
                                <a:schemeClr val="bg1"/>
                              </a:solidFill>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solidFill>
                              <a:latin typeface="Cambria Math" panose="02040503050406030204" pitchFamily="18" charset="0"/>
                            </a:rPr>
                          </m:ctrlPr>
                        </m:sSubSupPr>
                        <m:e>
                          <m:r>
                            <a:rPr lang="en-US" altLang="ja-JP" b="0" i="1" smtClean="0">
                              <a:solidFill>
                                <a:schemeClr val="bg1"/>
                              </a:solidFill>
                              <a:latin typeface="Cambria Math" panose="02040503050406030204" pitchFamily="18" charset="0"/>
                            </a:rPr>
                            <m:t>𝑏</m:t>
                          </m:r>
                        </m:e>
                        <m:sub>
                          <m:r>
                            <a:rPr lang="en-US" altLang="ja-JP" b="0" i="1" smtClean="0">
                              <a:solidFill>
                                <a:schemeClr val="bg1"/>
                              </a:solidFill>
                              <a:latin typeface="Cambria Math" panose="02040503050406030204" pitchFamily="18" charset="0"/>
                            </a:rPr>
                            <m:t>𝑗</m:t>
                          </m:r>
                        </m:sub>
                        <m:sup>
                          <m:r>
                            <a:rPr lang="en-US" altLang="ja-JP" b="0" i="1" smtClean="0">
                              <a:solidFill>
                                <a:schemeClr val="bg1"/>
                              </a:solidFill>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8"/>
                <a:stretch>
                  <a:fillRect l="-1406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9"/>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1"/>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2"/>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bg1"/>
                          </a:solidFill>
                          <a:latin typeface="Cambria Math" panose="02040503050406030204" pitchFamily="18" charset="0"/>
                        </a:rPr>
                        <m:t>𝑠</m:t>
                      </m:r>
                    </m:oMath>
                  </m:oMathPara>
                </a14:m>
                <a:endParaRPr kumimoji="1" lang="ja-JP" altLang="en-US" dirty="0">
                  <a:solidFill>
                    <a:schemeClr val="bg1"/>
                  </a:solidFill>
                </a:endParaRPr>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3"/>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4"/>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5"/>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6"/>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7"/>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8"/>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9"/>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30"/>
                <a:stretch>
                  <a:fillRect/>
                </a:stretch>
              </a:blipFill>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5344869" y="528752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29175D43-5D18-4D66-AB28-5DBCD189AD7D}"/>
                  </a:ext>
                </a:extLst>
              </p:cNvPr>
              <p:cNvSpPr/>
              <p:nvPr/>
            </p:nvSpPr>
            <p:spPr>
              <a:xfrm>
                <a:off x="5705386" y="5445339"/>
                <a:ext cx="2607731"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smtClean="0">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Para>
                </a14:m>
                <a:endParaRPr lang="ja-JP" altLang="en-US" dirty="0"/>
              </a:p>
            </p:txBody>
          </p:sp>
        </mc:Choice>
        <mc:Fallback xmlns="">
          <p:sp>
            <p:nvSpPr>
              <p:cNvPr id="17" name="正方形/長方形 16">
                <a:extLst>
                  <a:ext uri="{FF2B5EF4-FFF2-40B4-BE49-F238E27FC236}">
                    <a16:creationId xmlns:a16="http://schemas.microsoft.com/office/drawing/2014/main" id="{29175D43-5D18-4D66-AB28-5DBCD189AD7D}"/>
                  </a:ext>
                </a:extLst>
              </p:cNvPr>
              <p:cNvSpPr>
                <a:spLocks noRot="1" noChangeAspect="1" noMove="1" noResize="1" noEditPoints="1" noAdjustHandles="1" noChangeArrowheads="1" noChangeShapeType="1" noTextEdit="1"/>
              </p:cNvSpPr>
              <p:nvPr/>
            </p:nvSpPr>
            <p:spPr>
              <a:xfrm>
                <a:off x="5705386" y="5445339"/>
                <a:ext cx="2607731" cy="748923"/>
              </a:xfrm>
              <a:prstGeom prst="rect">
                <a:avLst/>
              </a:prstGeom>
              <a:blipFill>
                <a:blip r:embed="rId33"/>
                <a:stretch>
                  <a:fillRect b="-4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7210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まとめと今後の課題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r>
                  <a:rPr kumimoji="1" lang="ja-JP" altLang="en-US" b="0" dirty="0"/>
                  <a:t>まとめ</a:t>
                </a:r>
                <a:endParaRPr lang="en-US" altLang="ja-JP" dirty="0"/>
              </a:p>
              <a:p>
                <a:pPr lvl="1"/>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b="0" dirty="0"/>
                  <a:t>モデルにおける</a:t>
                </a:r>
                <a14:m>
                  <m:oMath xmlns:m="http://schemas.openxmlformats.org/officeDocument/2006/math">
                    <m:r>
                      <a:rPr kumimoji="1" lang="en-US" altLang="ja-JP" b="0" i="1" smtClean="0">
                        <a:latin typeface="Cambria Math" panose="02040503050406030204" pitchFamily="18" charset="0"/>
                      </a:rPr>
                      <m:t>𝑘</m:t>
                    </m:r>
                  </m:oMath>
                </a14:m>
                <a:r>
                  <a:rPr kumimoji="1" lang="en-US" altLang="ja-JP" dirty="0"/>
                  <a:t>-</a:t>
                </a:r>
                <a:r>
                  <a:rPr kumimoji="1" lang="ja-JP" altLang="en-US" dirty="0"/>
                  <a:t>極大独立点集合検証問題の</a:t>
                </a:r>
                <a:br>
                  <a:rPr kumimoji="1" lang="en-US" altLang="ja-JP" dirty="0"/>
                </a:br>
                <a:r>
                  <a:rPr kumimoji="1" lang="ja-JP" altLang="en-US" dirty="0"/>
                  <a:t>計算複雑性を示した</a:t>
                </a:r>
                <a:endParaRPr lang="en-US" altLang="ja-JP" dirty="0"/>
              </a:p>
              <a:p>
                <a:endParaRPr kumimoji="1" lang="en-US" altLang="ja-JP" dirty="0"/>
              </a:p>
              <a:p>
                <a:r>
                  <a:rPr kumimoji="1" lang="ja-JP" altLang="en-US" dirty="0"/>
                  <a:t>今後の課題</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=4,…,8</m:t>
                    </m:r>
                  </m:oMath>
                </a14:m>
                <a:r>
                  <a:rPr kumimoji="1" lang="ja-JP" altLang="en-US" dirty="0"/>
                  <a:t>に関しては</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=3</m:t>
                    </m:r>
                  </m:oMath>
                </a14:m>
                <a:r>
                  <a:rPr kumimoji="1" lang="ja-JP" altLang="en-US" dirty="0"/>
                  <a:t>と同じ下界しか得られていないが</a:t>
                </a:r>
                <a:br>
                  <a:rPr kumimoji="1" lang="en-US" altLang="ja-JP" dirty="0"/>
                </a:br>
                <a:r>
                  <a:rPr kumimoji="1" lang="ja-JP" altLang="en-US" dirty="0"/>
                  <a:t>これをよりタイトにできるか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FCD8757-7EA8-4DE0-B1F4-F3AE75E982ED}"/>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5732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9" name="直線コネクタ 78">
            <a:extLst>
              <a:ext uri="{FF2B5EF4-FFF2-40B4-BE49-F238E27FC236}">
                <a16:creationId xmlns:a16="http://schemas.microsoft.com/office/drawing/2014/main" id="{0FCAE236-5E0E-4D7A-AF2A-9F6B052DFCB8}"/>
              </a:ext>
            </a:extLst>
          </p:cNvPr>
          <p:cNvCxnSpPr/>
          <p:nvPr/>
        </p:nvCxnSpPr>
        <p:spPr>
          <a:xfrm>
            <a:off x="4026320" y="4035692"/>
            <a:ext cx="101054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FB8D7F71-EBB1-4A6B-99FF-18DE7E65B613}"/>
              </a:ext>
            </a:extLst>
          </p:cNvPr>
          <p:cNvCxnSpPr/>
          <p:nvPr/>
        </p:nvCxnSpPr>
        <p:spPr>
          <a:xfrm>
            <a:off x="4026320" y="4577125"/>
            <a:ext cx="101054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6DFA8005-57FD-471B-A7DB-DB968C8F7283}"/>
              </a:ext>
            </a:extLst>
          </p:cNvPr>
          <p:cNvCxnSpPr/>
          <p:nvPr/>
        </p:nvCxnSpPr>
        <p:spPr>
          <a:xfrm>
            <a:off x="4026320" y="3448549"/>
            <a:ext cx="101054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E29293EC-69DF-47FE-8251-247312A2139E}"/>
              </a:ext>
            </a:extLst>
          </p:cNvPr>
          <p:cNvCxnSpPr/>
          <p:nvPr/>
        </p:nvCxnSpPr>
        <p:spPr>
          <a:xfrm>
            <a:off x="4026320" y="2907116"/>
            <a:ext cx="101054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39CEE11-9505-4341-A5E4-6BA9A7DAF99D}"/>
              </a:ext>
            </a:extLst>
          </p:cNvPr>
          <p:cNvCxnSpPr/>
          <p:nvPr/>
        </p:nvCxnSpPr>
        <p:spPr>
          <a:xfrm>
            <a:off x="5036861" y="3485324"/>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4026320" y="34485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5576489" y="3463777"/>
            <a:ext cx="53963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4026320" y="2907116"/>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5582800" y="2907116"/>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5576490" y="290711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4026320" y="4035692"/>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3492789" y="34485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3493039" y="3448549"/>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5043171" y="3448549"/>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2959508" y="2907116"/>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5043171" y="2907116"/>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2959508" y="2907116"/>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3846550" y="27318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5942409" y="27318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5405301" y="27318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3313019" y="32732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4868172" y="327323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4868193" y="27318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3846550" y="32732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2779488" y="27318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3313019" y="27318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5405301" y="32732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5036861" y="4577127"/>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5576490" y="4035694"/>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5036861" y="4035694"/>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5936099" y="38603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5409682" y="386814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4861883" y="440181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4863076" y="386038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5405301" y="440181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3492789" y="4577125"/>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2959258" y="4035692"/>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2959258" y="4035692"/>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3846300" y="386038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3312769" y="440181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3846300" y="44018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2779238" y="386038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3312769" y="386038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3461258" y="1772883"/>
                <a:ext cx="24021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𝐺</m:t>
                          </m:r>
                        </m:e>
                        <m:sup>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sup>
                      </m:sSup>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3461258" y="1772883"/>
                <a:ext cx="2402101" cy="461665"/>
              </a:xfrm>
              <a:prstGeom prst="rect">
                <a:avLst/>
              </a:prstGeom>
              <a:blipFill>
                <a:blip r:embed="rId4"/>
                <a:stretch>
                  <a:fillRect b="-13158"/>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2662381" y="2631393"/>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4735090" y="263139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3414894" y="2189382"/>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3414894" y="2189382"/>
                <a:ext cx="853895" cy="461665"/>
              </a:xfrm>
              <a:prstGeom prst="rect">
                <a:avLst/>
              </a:prstGeom>
              <a:blipFill>
                <a:blip r:embed="rId5"/>
                <a:stretch>
                  <a:fillRect/>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5940400" y="32688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6F245D4-6D22-49C2-B63B-ACBA5472A0B7}"/>
                  </a:ext>
                </a:extLst>
              </p:cNvPr>
              <p:cNvSpPr txBox="1"/>
              <p:nvPr/>
            </p:nvSpPr>
            <p:spPr>
              <a:xfrm>
                <a:off x="5614690" y="4948370"/>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chemeClr val="bg1">
                            <a:lumMod val="50000"/>
                          </a:schemeClr>
                        </a:solidFill>
                        <a:latin typeface="Cambria Math" panose="02040503050406030204" pitchFamily="18" charset="0"/>
                      </a:rPr>
                      <m:t>𝑦</m:t>
                    </m:r>
                  </m:oMath>
                </a14:m>
                <a:r>
                  <a:rPr kumimoji="1" lang="ja-JP" altLang="en-US" sz="2000" dirty="0">
                    <a:solidFill>
                      <a:schemeClr val="bg1">
                        <a:lumMod val="50000"/>
                      </a:schemeClr>
                    </a:solidFill>
                  </a:rPr>
                  <a:t>に依存</a:t>
                </a:r>
              </a:p>
            </p:txBody>
          </p:sp>
        </mc:Choice>
        <mc:Fallback xmlns="">
          <p:sp>
            <p:nvSpPr>
              <p:cNvPr id="12" name="テキスト ボックス 11">
                <a:extLst>
                  <a:ext uri="{FF2B5EF4-FFF2-40B4-BE49-F238E27FC236}">
                    <a16:creationId xmlns:a16="http://schemas.microsoft.com/office/drawing/2014/main" id="{46F245D4-6D22-49C2-B63B-ACBA5472A0B7}"/>
                  </a:ext>
                </a:extLst>
              </p:cNvPr>
              <p:cNvSpPr txBox="1">
                <a:spLocks noRot="1" noChangeAspect="1" noMove="1" noResize="1" noEditPoints="1" noAdjustHandles="1" noChangeArrowheads="1" noChangeShapeType="1" noTextEdit="1"/>
              </p:cNvSpPr>
              <p:nvPr/>
            </p:nvSpPr>
            <p:spPr>
              <a:xfrm>
                <a:off x="5614690" y="4948370"/>
                <a:ext cx="1241633" cy="400110"/>
              </a:xfrm>
              <a:prstGeom prst="rect">
                <a:avLst/>
              </a:prstGeom>
              <a:blipFill>
                <a:blip r:embed="rId6"/>
                <a:stretch>
                  <a:fillRect t="-9231"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BB14B25C-C440-402A-8258-4E468C625BCE}"/>
                  </a:ext>
                </a:extLst>
              </p:cNvPr>
              <p:cNvSpPr txBox="1"/>
              <p:nvPr/>
            </p:nvSpPr>
            <p:spPr>
              <a:xfrm>
                <a:off x="2338441" y="4942508"/>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chemeClr val="bg1">
                            <a:lumMod val="50000"/>
                          </a:schemeClr>
                        </a:solidFill>
                        <a:latin typeface="Cambria Math" panose="02040503050406030204" pitchFamily="18" charset="0"/>
                      </a:rPr>
                      <m:t>𝑥</m:t>
                    </m:r>
                  </m:oMath>
                </a14:m>
                <a:r>
                  <a:rPr kumimoji="1" lang="ja-JP" altLang="en-US" sz="2000" dirty="0">
                    <a:solidFill>
                      <a:schemeClr val="bg1">
                        <a:lumMod val="50000"/>
                      </a:schemeClr>
                    </a:solidFill>
                  </a:rPr>
                  <a:t>に依存</a:t>
                </a:r>
              </a:p>
            </p:txBody>
          </p:sp>
        </mc:Choice>
        <mc:Fallback xmlns="">
          <p:sp>
            <p:nvSpPr>
              <p:cNvPr id="67" name="テキスト ボックス 66">
                <a:extLst>
                  <a:ext uri="{FF2B5EF4-FFF2-40B4-BE49-F238E27FC236}">
                    <a16:creationId xmlns:a16="http://schemas.microsoft.com/office/drawing/2014/main" id="{BB14B25C-C440-402A-8258-4E468C625BCE}"/>
                  </a:ext>
                </a:extLst>
              </p:cNvPr>
              <p:cNvSpPr txBox="1">
                <a:spLocks noRot="1" noChangeAspect="1" noMove="1" noResize="1" noEditPoints="1" noAdjustHandles="1" noChangeArrowheads="1" noChangeShapeType="1" noTextEdit="1"/>
              </p:cNvSpPr>
              <p:nvPr/>
            </p:nvSpPr>
            <p:spPr>
              <a:xfrm>
                <a:off x="2338441" y="4942508"/>
                <a:ext cx="1241633" cy="400110"/>
              </a:xfrm>
              <a:prstGeom prst="rect">
                <a:avLst/>
              </a:prstGeom>
              <a:blipFill>
                <a:blip r:embed="rId7"/>
                <a:stretch>
                  <a:fillRect t="-9231"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ED62524D-6C62-4F55-B093-FADD6AE71145}"/>
                  </a:ext>
                </a:extLst>
              </p:cNvPr>
              <p:cNvSpPr txBox="1"/>
              <p:nvPr/>
            </p:nvSpPr>
            <p:spPr>
              <a:xfrm>
                <a:off x="4791757" y="2189381"/>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ED62524D-6C62-4F55-B093-FADD6AE71145}"/>
                  </a:ext>
                </a:extLst>
              </p:cNvPr>
              <p:cNvSpPr txBox="1">
                <a:spLocks noRot="1" noChangeAspect="1" noMove="1" noResize="1" noEditPoints="1" noAdjustHandles="1" noChangeArrowheads="1" noChangeShapeType="1" noTextEdit="1"/>
              </p:cNvSpPr>
              <p:nvPr/>
            </p:nvSpPr>
            <p:spPr>
              <a:xfrm>
                <a:off x="4791757" y="2189381"/>
                <a:ext cx="853895" cy="461665"/>
              </a:xfrm>
              <a:prstGeom prst="rect">
                <a:avLst/>
              </a:prstGeom>
              <a:blipFill>
                <a:blip r:embed="rId8"/>
                <a:stretch>
                  <a:fillRect/>
                </a:stretch>
              </a:blipFill>
            </p:spPr>
            <p:txBody>
              <a:bodyPr/>
              <a:lstStyle/>
              <a:p>
                <a:r>
                  <a:rPr lang="ja-JP" altLang="en-US">
                    <a:noFill/>
                  </a:rPr>
                  <a:t> </a:t>
                </a:r>
              </a:p>
            </p:txBody>
          </p:sp>
        </mc:Fallback>
      </mc:AlternateContent>
      <p:sp>
        <p:nvSpPr>
          <p:cNvPr id="3" name="楕円 2">
            <a:extLst>
              <a:ext uri="{FF2B5EF4-FFF2-40B4-BE49-F238E27FC236}">
                <a16:creationId xmlns:a16="http://schemas.microsoft.com/office/drawing/2014/main" id="{E6E880D9-D138-4446-A7A4-D0BF191B43E4}"/>
              </a:ext>
            </a:extLst>
          </p:cNvPr>
          <p:cNvSpPr/>
          <p:nvPr/>
        </p:nvSpPr>
        <p:spPr>
          <a:xfrm>
            <a:off x="2450572" y="2502045"/>
            <a:ext cx="1027289" cy="2440463"/>
          </a:xfrm>
          <a:prstGeom prst="ellips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D8ED14FB-8E88-4B14-BA3A-EA4B32782CA0}"/>
              </a:ext>
            </a:extLst>
          </p:cNvPr>
          <p:cNvSpPr/>
          <p:nvPr/>
        </p:nvSpPr>
        <p:spPr>
          <a:xfrm>
            <a:off x="5606775" y="2502044"/>
            <a:ext cx="1027289" cy="2440463"/>
          </a:xfrm>
          <a:prstGeom prst="ellips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8" name="楕円 87">
            <a:extLst>
              <a:ext uri="{FF2B5EF4-FFF2-40B4-BE49-F238E27FC236}">
                <a16:creationId xmlns:a16="http://schemas.microsoft.com/office/drawing/2014/main" id="{64C5F11C-E9F7-427D-804B-EBAD141E3834}"/>
              </a:ext>
            </a:extLst>
          </p:cNvPr>
          <p:cNvSpPr/>
          <p:nvPr/>
        </p:nvSpPr>
        <p:spPr>
          <a:xfrm>
            <a:off x="4062719" y="2342036"/>
            <a:ext cx="932846" cy="2777493"/>
          </a:xfrm>
          <a:prstGeom prst="ellipse">
            <a:avLst/>
          </a:prstGeom>
          <a:ln w="285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2DDCE888-86BB-43A8-80DD-579F878D9001}"/>
                  </a:ext>
                </a:extLst>
              </p:cNvPr>
              <p:cNvSpPr txBox="1"/>
              <p:nvPr/>
            </p:nvSpPr>
            <p:spPr>
              <a:xfrm>
                <a:off x="4100164" y="5156000"/>
                <a:ext cx="857956" cy="40011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000" b="0" i="0" smtClean="0">
                          <a:solidFill>
                            <a:schemeClr val="bg1">
                              <a:lumMod val="65000"/>
                            </a:schemeClr>
                          </a:solidFill>
                          <a:latin typeface="Cambria Math" panose="02040503050406030204" pitchFamily="18" charset="0"/>
                        </a:rPr>
                        <m:t>Cut</m:t>
                      </m:r>
                    </m:oMath>
                  </m:oMathPara>
                </a14:m>
                <a:endParaRPr kumimoji="1" lang="ja-JP" altLang="en-US" sz="2000" dirty="0">
                  <a:solidFill>
                    <a:schemeClr val="bg1">
                      <a:lumMod val="65000"/>
                    </a:schemeClr>
                  </a:solidFill>
                </a:endParaRPr>
              </a:p>
            </p:txBody>
          </p:sp>
        </mc:Choice>
        <mc:Fallback xmlns="">
          <p:sp>
            <p:nvSpPr>
              <p:cNvPr id="89" name="テキスト ボックス 88">
                <a:extLst>
                  <a:ext uri="{FF2B5EF4-FFF2-40B4-BE49-F238E27FC236}">
                    <a16:creationId xmlns:a16="http://schemas.microsoft.com/office/drawing/2014/main" id="{2DDCE888-86BB-43A8-80DD-579F878D9001}"/>
                  </a:ext>
                </a:extLst>
              </p:cNvPr>
              <p:cNvSpPr txBox="1">
                <a:spLocks noRot="1" noChangeAspect="1" noMove="1" noResize="1" noEditPoints="1" noAdjustHandles="1" noChangeArrowheads="1" noChangeShapeType="1" noTextEdit="1"/>
              </p:cNvSpPr>
              <p:nvPr/>
            </p:nvSpPr>
            <p:spPr>
              <a:xfrm>
                <a:off x="4100164" y="5156000"/>
                <a:ext cx="857956" cy="400110"/>
              </a:xfrm>
              <a:prstGeom prst="rect">
                <a:avLst/>
              </a:prstGeom>
              <a:blipFill>
                <a:blip r:embed="rId9"/>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3F8FD95A-3CB2-42CC-B1C7-C0B6D61D0A41}"/>
                  </a:ext>
                </a:extLst>
              </p:cNvPr>
              <p:cNvSpPr txBox="1"/>
              <p:nvPr/>
            </p:nvSpPr>
            <p:spPr>
              <a:xfrm>
                <a:off x="3326209" y="4855412"/>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𝑉</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solidFill>
                    <a:srgbClr val="FF0000"/>
                  </a:solidFill>
                </a:endParaRPr>
              </a:p>
            </p:txBody>
          </p:sp>
        </mc:Choice>
        <mc:Fallback xmlns="">
          <p:sp>
            <p:nvSpPr>
              <p:cNvPr id="90" name="テキスト ボックス 89">
                <a:extLst>
                  <a:ext uri="{FF2B5EF4-FFF2-40B4-BE49-F238E27FC236}">
                    <a16:creationId xmlns:a16="http://schemas.microsoft.com/office/drawing/2014/main" id="{3F8FD95A-3CB2-42CC-B1C7-C0B6D61D0A41}"/>
                  </a:ext>
                </a:extLst>
              </p:cNvPr>
              <p:cNvSpPr txBox="1">
                <a:spLocks noRot="1" noChangeAspect="1" noMove="1" noResize="1" noEditPoints="1" noAdjustHandles="1" noChangeArrowheads="1" noChangeShapeType="1" noTextEdit="1"/>
              </p:cNvSpPr>
              <p:nvPr/>
            </p:nvSpPr>
            <p:spPr>
              <a:xfrm>
                <a:off x="3326209" y="4855412"/>
                <a:ext cx="853895"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2091A247-BCAB-4A92-AED2-774E940BBB98}"/>
                  </a:ext>
                </a:extLst>
              </p:cNvPr>
              <p:cNvSpPr txBox="1"/>
              <p:nvPr/>
            </p:nvSpPr>
            <p:spPr>
              <a:xfrm>
                <a:off x="4912447" y="4850357"/>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𝑉</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solidFill>
                    <a:srgbClr val="FF0000"/>
                  </a:solidFill>
                </a:endParaRPr>
              </a:p>
            </p:txBody>
          </p:sp>
        </mc:Choice>
        <mc:Fallback xmlns="">
          <p:sp>
            <p:nvSpPr>
              <p:cNvPr id="91" name="テキスト ボックス 90">
                <a:extLst>
                  <a:ext uri="{FF2B5EF4-FFF2-40B4-BE49-F238E27FC236}">
                    <a16:creationId xmlns:a16="http://schemas.microsoft.com/office/drawing/2014/main" id="{2091A247-BCAB-4A92-AED2-774E940BBB98}"/>
                  </a:ext>
                </a:extLst>
              </p:cNvPr>
              <p:cNvSpPr txBox="1">
                <a:spLocks noRot="1" noChangeAspect="1" noMove="1" noResize="1" noEditPoints="1" noAdjustHandles="1" noChangeArrowheads="1" noChangeShapeType="1" noTextEdit="1"/>
              </p:cNvSpPr>
              <p:nvPr/>
            </p:nvSpPr>
            <p:spPr>
              <a:xfrm>
                <a:off x="4912447" y="4850357"/>
                <a:ext cx="853895" cy="461665"/>
              </a:xfrm>
              <a:prstGeom prst="rect">
                <a:avLst/>
              </a:prstGeom>
              <a:blipFill>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32971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pic>
        <p:nvPicPr>
          <p:cNvPr id="10" name="図 9">
            <a:extLst>
              <a:ext uri="{FF2B5EF4-FFF2-40B4-BE49-F238E27FC236}">
                <a16:creationId xmlns:a16="http://schemas.microsoft.com/office/drawing/2014/main" id="{2938FD7C-19DD-4615-8984-2AE91F338568}"/>
              </a:ext>
            </a:extLst>
          </p:cNvPr>
          <p:cNvPicPr>
            <a:picLocks noChangeAspect="1"/>
          </p:cNvPicPr>
          <p:nvPr/>
        </p:nvPicPr>
        <p:blipFill>
          <a:blip r:embed="rId4"/>
          <a:stretch>
            <a:fillRect/>
          </a:stretch>
        </p:blipFill>
        <p:spPr>
          <a:xfrm>
            <a:off x="2313236" y="1539076"/>
            <a:ext cx="4517528" cy="3779848"/>
          </a:xfrm>
          <a:prstGeom prst="rect">
            <a:avLst/>
          </a:prstGeom>
        </p:spPr>
      </p:pic>
    </p:spTree>
    <p:extLst>
      <p:ext uri="{BB962C8B-B14F-4D97-AF65-F5344CB8AC3E}">
        <p14:creationId xmlns:p14="http://schemas.microsoft.com/office/powerpoint/2010/main" val="2421717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計算モデル</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a:t>
                </a:r>
                <a:endParaRPr lang="en-US" altLang="ja-JP" dirty="0"/>
              </a:p>
              <a:p>
                <a:pPr lvl="1"/>
                <a:r>
                  <a:rPr lang="ja-JP" altLang="en-US" dirty="0"/>
                  <a:t>各ノードは同期ラウンドに従ってアルゴリズムを実行し</a:t>
                </a:r>
                <a:br>
                  <a:rPr lang="en-US" altLang="ja-JP" dirty="0"/>
                </a:br>
                <a:r>
                  <a:rPr lang="ja-JP" altLang="en-US" dirty="0"/>
                  <a:t>入力グラフ上の問題を解決する</a:t>
                </a:r>
                <a:endParaRPr lang="en-US" altLang="ja-JP" dirty="0"/>
              </a:p>
              <a:p>
                <a:pPr lvl="2"/>
                <a:r>
                  <a:rPr lang="ja-JP" altLang="en-US" dirty="0"/>
                  <a:t>全ノードは一斉にラウンド</a:t>
                </a:r>
                <a:r>
                  <a:rPr lang="en-US" altLang="ja-JP" dirty="0"/>
                  <a:t>0</a:t>
                </a:r>
                <a:r>
                  <a:rPr lang="ja-JP" altLang="en-US" dirty="0"/>
                  <a:t>を開始する</a:t>
                </a:r>
                <a:endParaRPr lang="en-US" altLang="ja-JP" dirty="0"/>
              </a:p>
              <a:p>
                <a:pPr lvl="1"/>
                <a:r>
                  <a:rPr lang="ja-JP" altLang="en-US" dirty="0"/>
                  <a:t>各ラウンドの動作</a:t>
                </a:r>
                <a:endParaRPr lang="en-US" altLang="ja-JP" dirty="0"/>
              </a:p>
              <a:p>
                <a:pPr lvl="2"/>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ビットのメッセージを隣接ノードに送信</a:t>
                </a:r>
                <a:r>
                  <a:rPr lang="en-US" altLang="ja-JP" dirty="0"/>
                  <a:t>(</a:t>
                </a:r>
                <a14:m>
                  <m:oMath xmlns:m="http://schemas.openxmlformats.org/officeDocument/2006/math">
                    <m:r>
                      <a:rPr lang="en-US" altLang="ja-JP" b="0" i="1" smtClean="0">
                        <a:latin typeface="Cambria Math" panose="02040503050406030204" pitchFamily="18" charset="0"/>
                      </a:rPr>
                      <m:t>𝑛</m:t>
                    </m:r>
                  </m:oMath>
                </a14:m>
                <a:r>
                  <a:rPr lang="en-US" altLang="ja-JP" dirty="0"/>
                  <a:t>:</a:t>
                </a:r>
                <a:r>
                  <a:rPr lang="ja-JP" altLang="en-US" dirty="0"/>
                  <a:t>頂点数</a:t>
                </a:r>
                <a:r>
                  <a:rPr lang="en-US" altLang="ja-JP" dirty="0"/>
                  <a:t>)</a:t>
                </a:r>
              </a:p>
              <a:p>
                <a:pPr lvl="2"/>
                <a:r>
                  <a:rPr lang="ja-JP" altLang="en-US" dirty="0"/>
                  <a:t>隣接ノードからメッセージを受信</a:t>
                </a:r>
                <a:endParaRPr lang="en-US" altLang="ja-JP" dirty="0"/>
              </a:p>
              <a:p>
                <a:pPr lvl="2"/>
                <a:r>
                  <a:rPr lang="ja-JP" altLang="en-US" dirty="0"/>
                  <a:t>内部計算</a:t>
                </a:r>
                <a:endParaRPr lang="en-US" altLang="ja-JP" dirty="0"/>
              </a:p>
              <a:p>
                <a:pPr marL="514350" lvl="2" indent="0">
                  <a:buNone/>
                </a:pPr>
                <a:endParaRPr lang="en-US" altLang="ja-JP" dirty="0"/>
              </a:p>
              <a:p>
                <a:pPr lvl="1"/>
                <a:r>
                  <a:rPr lang="ja-JP" altLang="en-US" b="0" i="1" dirty="0">
                    <a:latin typeface="Cambria Math" panose="02040503050406030204" pitchFamily="18" charset="0"/>
                  </a:rPr>
                  <a:t>できるだけ少ない通信ラウンド数で問題を解決したい</a:t>
                </a:r>
                <a:endParaRPr lang="en-US" altLang="ja-JP" b="0" i="1" dirty="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386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最大独立点集合問題とは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入力グラフ中の独立点集合のうち</a:t>
                </a:r>
                <a:br>
                  <a:rPr lang="en-US" altLang="ja-JP" dirty="0"/>
                </a:br>
                <a:r>
                  <a:rPr lang="ja-JP" altLang="en-US" dirty="0"/>
                  <a:t>最も頂点数が多い独立点集合を見つける問題</a:t>
                </a:r>
                <a:endParaRPr lang="en-US" altLang="ja-JP" dirty="0"/>
              </a:p>
              <a:p>
                <a:r>
                  <a:rPr lang="ja-JP" altLang="en-US" dirty="0"/>
                  <a:t>独立点集合</a:t>
                </a:r>
                <a:r>
                  <a:rPr lang="en-US" altLang="ja-JP" dirty="0"/>
                  <a:t>:</a:t>
                </a:r>
                <a:r>
                  <a:rPr lang="ja-JP" altLang="en-US" dirty="0"/>
                  <a:t>各頂点が隣接していない頂点部分集合</a:t>
                </a:r>
                <a:endParaRPr lang="en-US" altLang="ja-JP" dirty="0"/>
              </a:p>
              <a:p>
                <a:endParaRPr lang="en-US" altLang="ja-JP" dirty="0"/>
              </a:p>
              <a:p>
                <a:endParaRPr lang="en-US" altLang="ja-JP" dirty="0"/>
              </a:p>
              <a:p>
                <a:endParaRPr lang="en-US" altLang="ja-JP" dirty="0"/>
              </a:p>
              <a:p>
                <a:endParaRPr lang="en-US" altLang="ja-JP" dirty="0"/>
              </a:p>
              <a:p>
                <a:r>
                  <a:rPr lang="ja-JP" altLang="en-US" dirty="0"/>
                  <a:t>最大独立点集合問題は</a:t>
                </a:r>
                <a:r>
                  <a:rPr lang="en-US" altLang="ja-JP" dirty="0"/>
                  <a:t>(</a:t>
                </a:r>
                <a:r>
                  <a:rPr lang="ja-JP" altLang="en-US" dirty="0"/>
                  <a:t>近似を許したとしても</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i="1">
                        <a:latin typeface="Cambria Math" panose="02040503050406030204" pitchFamily="18" charset="0"/>
                      </a:rPr>
                      <m:t>𝑛</m:t>
                    </m:r>
                  </m:oMath>
                </a14:m>
                <a:r>
                  <a:rPr lang="ja-JP" altLang="en-US" dirty="0"/>
                  <a:t>に対して</a:t>
                </a:r>
                <a14:m>
                  <m:oMath xmlns:m="http://schemas.openxmlformats.org/officeDocument/2006/math">
                    <m:r>
                      <a:rPr lang="en-US" altLang="ja-JP" i="1">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br>
                  <a:rPr lang="en-US" altLang="ja-JP" dirty="0"/>
                </a:b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b="-812"/>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0E9D7045-EA4E-4208-987D-94D41B2794E7}"/>
              </a:ext>
            </a:extLst>
          </p:cNvPr>
          <p:cNvCxnSpPr/>
          <p:nvPr/>
        </p:nvCxnSpPr>
        <p:spPr>
          <a:xfrm>
            <a:off x="1437076" y="29495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5C171233-695C-4E4E-956C-F2574FDBB22C}"/>
              </a:ext>
            </a:extLst>
          </p:cNvPr>
          <p:cNvCxnSpPr/>
          <p:nvPr/>
        </p:nvCxnSpPr>
        <p:spPr>
          <a:xfrm flipV="1">
            <a:off x="1793487" y="29076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96B4A55B-D525-437D-9843-9F237D3B0A6F}"/>
              </a:ext>
            </a:extLst>
          </p:cNvPr>
          <p:cNvCxnSpPr/>
          <p:nvPr/>
        </p:nvCxnSpPr>
        <p:spPr>
          <a:xfrm>
            <a:off x="1793487"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2174929D-C6BC-44FC-B2E7-076A5828D0AA}"/>
              </a:ext>
            </a:extLst>
          </p:cNvPr>
          <p:cNvCxnSpPr/>
          <p:nvPr/>
        </p:nvCxnSpPr>
        <p:spPr>
          <a:xfrm flipH="1">
            <a:off x="1437076"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A6894440-B081-4EA6-9DB5-E81D57460A95}"/>
              </a:ext>
            </a:extLst>
          </p:cNvPr>
          <p:cNvCxnSpPr/>
          <p:nvPr/>
        </p:nvCxnSpPr>
        <p:spPr>
          <a:xfrm>
            <a:off x="1802850" y="36276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2777465-71FB-4F42-9BE6-7937537D35B6}"/>
              </a:ext>
            </a:extLst>
          </p:cNvPr>
          <p:cNvCxnSpPr/>
          <p:nvPr/>
        </p:nvCxnSpPr>
        <p:spPr>
          <a:xfrm flipH="1">
            <a:off x="1077036" y="36276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77EBC655-25A8-433B-83AC-D32C29E49EDC}"/>
              </a:ext>
            </a:extLst>
          </p:cNvPr>
          <p:cNvCxnSpPr/>
          <p:nvPr/>
        </p:nvCxnSpPr>
        <p:spPr>
          <a:xfrm flipV="1">
            <a:off x="1077036" y="29495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0A4FE85-F13C-460F-9CF9-C103321F4A63}"/>
              </a:ext>
            </a:extLst>
          </p:cNvPr>
          <p:cNvCxnSpPr/>
          <p:nvPr/>
        </p:nvCxnSpPr>
        <p:spPr>
          <a:xfrm>
            <a:off x="1077036" y="36276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B4135E9-B4EC-483F-9F56-9AC75BF50FC4}"/>
              </a:ext>
            </a:extLst>
          </p:cNvPr>
          <p:cNvCxnSpPr/>
          <p:nvPr/>
        </p:nvCxnSpPr>
        <p:spPr>
          <a:xfrm>
            <a:off x="2162890" y="29456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D3DBDC2-AD6D-4B99-902C-3ECE06608239}"/>
              </a:ext>
            </a:extLst>
          </p:cNvPr>
          <p:cNvCxnSpPr/>
          <p:nvPr/>
        </p:nvCxnSpPr>
        <p:spPr>
          <a:xfrm flipH="1">
            <a:off x="2145216"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楕円 68">
            <a:extLst>
              <a:ext uri="{FF2B5EF4-FFF2-40B4-BE49-F238E27FC236}">
                <a16:creationId xmlns:a16="http://schemas.microsoft.com/office/drawing/2014/main" id="{8C7EF942-135E-4ADC-994E-11F6C32257B6}"/>
              </a:ext>
            </a:extLst>
          </p:cNvPr>
          <p:cNvSpPr/>
          <p:nvPr/>
        </p:nvSpPr>
        <p:spPr>
          <a:xfrm>
            <a:off x="1257056"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0" name="楕円 69">
            <a:extLst>
              <a:ext uri="{FF2B5EF4-FFF2-40B4-BE49-F238E27FC236}">
                <a16:creationId xmlns:a16="http://schemas.microsoft.com/office/drawing/2014/main" id="{0EDE401A-2CA3-409C-BF3D-C21141002697}"/>
              </a:ext>
            </a:extLst>
          </p:cNvPr>
          <p:cNvSpPr/>
          <p:nvPr/>
        </p:nvSpPr>
        <p:spPr>
          <a:xfrm>
            <a:off x="1973507"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71" name="楕円 70">
            <a:extLst>
              <a:ext uri="{FF2B5EF4-FFF2-40B4-BE49-F238E27FC236}">
                <a16:creationId xmlns:a16="http://schemas.microsoft.com/office/drawing/2014/main" id="{E2E1F603-BF61-4FC0-88CB-CDD83C39994B}"/>
              </a:ext>
            </a:extLst>
          </p:cNvPr>
          <p:cNvSpPr/>
          <p:nvPr/>
        </p:nvSpPr>
        <p:spPr>
          <a:xfrm>
            <a:off x="2339281"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A881DC45-4A4E-4B0F-B1EC-A242FEBE532C}"/>
              </a:ext>
            </a:extLst>
          </p:cNvPr>
          <p:cNvSpPr/>
          <p:nvPr/>
        </p:nvSpPr>
        <p:spPr>
          <a:xfrm>
            <a:off x="1973507"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34937386-38DC-4FB6-A8AA-B356E42646B5}"/>
              </a:ext>
            </a:extLst>
          </p:cNvPr>
          <p:cNvSpPr/>
          <p:nvPr/>
        </p:nvSpPr>
        <p:spPr>
          <a:xfrm>
            <a:off x="897016"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4" name="楕円 73">
            <a:extLst>
              <a:ext uri="{FF2B5EF4-FFF2-40B4-BE49-F238E27FC236}">
                <a16:creationId xmlns:a16="http://schemas.microsoft.com/office/drawing/2014/main" id="{4532328D-04FE-4900-95AD-03016DC51845}"/>
              </a:ext>
            </a:extLst>
          </p:cNvPr>
          <p:cNvSpPr/>
          <p:nvPr/>
        </p:nvSpPr>
        <p:spPr>
          <a:xfrm>
            <a:off x="1257056"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4AA15EBC-88CE-4178-A5D1-A0BC5F8D43BC}"/>
              </a:ext>
            </a:extLst>
          </p:cNvPr>
          <p:cNvSpPr/>
          <p:nvPr/>
        </p:nvSpPr>
        <p:spPr>
          <a:xfrm>
            <a:off x="1613467"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76" name="直線コネクタ 75">
            <a:extLst>
              <a:ext uri="{FF2B5EF4-FFF2-40B4-BE49-F238E27FC236}">
                <a16:creationId xmlns:a16="http://schemas.microsoft.com/office/drawing/2014/main" id="{5DD3F754-2E11-46F2-B35E-2D9E3E4A7E51}"/>
              </a:ext>
            </a:extLst>
          </p:cNvPr>
          <p:cNvCxnSpPr/>
          <p:nvPr/>
        </p:nvCxnSpPr>
        <p:spPr>
          <a:xfrm>
            <a:off x="4933312" y="29495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5A01C42-D857-45BC-A232-E4F70556AF8C}"/>
              </a:ext>
            </a:extLst>
          </p:cNvPr>
          <p:cNvCxnSpPr/>
          <p:nvPr/>
        </p:nvCxnSpPr>
        <p:spPr>
          <a:xfrm flipV="1">
            <a:off x="5289723" y="29076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1A4B635-5FD8-4420-87A5-74058A8D105D}"/>
              </a:ext>
            </a:extLst>
          </p:cNvPr>
          <p:cNvCxnSpPr/>
          <p:nvPr/>
        </p:nvCxnSpPr>
        <p:spPr>
          <a:xfrm>
            <a:off x="5289723"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34088C4-647D-4BAA-AD5C-F85ABED8B4C7}"/>
              </a:ext>
            </a:extLst>
          </p:cNvPr>
          <p:cNvCxnSpPr/>
          <p:nvPr/>
        </p:nvCxnSpPr>
        <p:spPr>
          <a:xfrm flipH="1">
            <a:off x="4933312"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093A6666-0F66-4809-AB21-979F07309700}"/>
              </a:ext>
            </a:extLst>
          </p:cNvPr>
          <p:cNvCxnSpPr/>
          <p:nvPr/>
        </p:nvCxnSpPr>
        <p:spPr>
          <a:xfrm>
            <a:off x="5299086" y="36276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3F3971ED-2217-46AB-933D-80D57967F6D5}"/>
              </a:ext>
            </a:extLst>
          </p:cNvPr>
          <p:cNvCxnSpPr/>
          <p:nvPr/>
        </p:nvCxnSpPr>
        <p:spPr>
          <a:xfrm flipH="1">
            <a:off x="4573272" y="36276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C54F604-D33F-41A8-9874-7825C95919BD}"/>
              </a:ext>
            </a:extLst>
          </p:cNvPr>
          <p:cNvCxnSpPr/>
          <p:nvPr/>
        </p:nvCxnSpPr>
        <p:spPr>
          <a:xfrm flipV="1">
            <a:off x="4573272" y="29495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46EB6CC1-74AF-4A99-9057-C53E69E3A5E1}"/>
              </a:ext>
            </a:extLst>
          </p:cNvPr>
          <p:cNvCxnSpPr/>
          <p:nvPr/>
        </p:nvCxnSpPr>
        <p:spPr>
          <a:xfrm>
            <a:off x="4573272" y="36276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A883DE00-0761-48CD-AA99-7E4BAFCCC46E}"/>
              </a:ext>
            </a:extLst>
          </p:cNvPr>
          <p:cNvCxnSpPr/>
          <p:nvPr/>
        </p:nvCxnSpPr>
        <p:spPr>
          <a:xfrm>
            <a:off x="5659126" y="29456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67DBDA0-DF28-48CD-BCA6-C2B918A9B2BE}"/>
              </a:ext>
            </a:extLst>
          </p:cNvPr>
          <p:cNvCxnSpPr/>
          <p:nvPr/>
        </p:nvCxnSpPr>
        <p:spPr>
          <a:xfrm flipH="1">
            <a:off x="5641452"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楕円 85">
            <a:extLst>
              <a:ext uri="{FF2B5EF4-FFF2-40B4-BE49-F238E27FC236}">
                <a16:creationId xmlns:a16="http://schemas.microsoft.com/office/drawing/2014/main" id="{BA64D899-A0DE-4E87-833B-A88CF57CA94A}"/>
              </a:ext>
            </a:extLst>
          </p:cNvPr>
          <p:cNvSpPr/>
          <p:nvPr/>
        </p:nvSpPr>
        <p:spPr>
          <a:xfrm>
            <a:off x="4753292" y="2774243"/>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7" name="楕円 86">
            <a:extLst>
              <a:ext uri="{FF2B5EF4-FFF2-40B4-BE49-F238E27FC236}">
                <a16:creationId xmlns:a16="http://schemas.microsoft.com/office/drawing/2014/main" id="{0FB52E51-23F5-4FB6-8686-3AF0EB993449}"/>
              </a:ext>
            </a:extLst>
          </p:cNvPr>
          <p:cNvSpPr/>
          <p:nvPr/>
        </p:nvSpPr>
        <p:spPr>
          <a:xfrm>
            <a:off x="5469743"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88" name="楕円 87">
            <a:extLst>
              <a:ext uri="{FF2B5EF4-FFF2-40B4-BE49-F238E27FC236}">
                <a16:creationId xmlns:a16="http://schemas.microsoft.com/office/drawing/2014/main" id="{AD29DC50-DDBD-49E7-B39E-FE1EBCCF085F}"/>
              </a:ext>
            </a:extLst>
          </p:cNvPr>
          <p:cNvSpPr/>
          <p:nvPr/>
        </p:nvSpPr>
        <p:spPr>
          <a:xfrm>
            <a:off x="5835517" y="345235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9" name="楕円 88">
            <a:extLst>
              <a:ext uri="{FF2B5EF4-FFF2-40B4-BE49-F238E27FC236}">
                <a16:creationId xmlns:a16="http://schemas.microsoft.com/office/drawing/2014/main" id="{28A6609B-5B57-4DCB-91E2-D9AF71B7E380}"/>
              </a:ext>
            </a:extLst>
          </p:cNvPr>
          <p:cNvSpPr/>
          <p:nvPr/>
        </p:nvSpPr>
        <p:spPr>
          <a:xfrm>
            <a:off x="5469743"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0" name="楕円 89">
            <a:extLst>
              <a:ext uri="{FF2B5EF4-FFF2-40B4-BE49-F238E27FC236}">
                <a16:creationId xmlns:a16="http://schemas.microsoft.com/office/drawing/2014/main" id="{4591E79A-6F95-410A-B149-90A8A9AAF661}"/>
              </a:ext>
            </a:extLst>
          </p:cNvPr>
          <p:cNvSpPr/>
          <p:nvPr/>
        </p:nvSpPr>
        <p:spPr>
          <a:xfrm>
            <a:off x="4393252"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1" name="楕円 90">
            <a:extLst>
              <a:ext uri="{FF2B5EF4-FFF2-40B4-BE49-F238E27FC236}">
                <a16:creationId xmlns:a16="http://schemas.microsoft.com/office/drawing/2014/main" id="{23F0E497-D213-4B07-86F6-876BFB35AA83}"/>
              </a:ext>
            </a:extLst>
          </p:cNvPr>
          <p:cNvSpPr/>
          <p:nvPr/>
        </p:nvSpPr>
        <p:spPr>
          <a:xfrm>
            <a:off x="4753292" y="404668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2" name="楕円 91">
            <a:extLst>
              <a:ext uri="{FF2B5EF4-FFF2-40B4-BE49-F238E27FC236}">
                <a16:creationId xmlns:a16="http://schemas.microsoft.com/office/drawing/2014/main" id="{EAC40F92-71CE-41FA-9B45-72DC8FDB0A2F}"/>
              </a:ext>
            </a:extLst>
          </p:cNvPr>
          <p:cNvSpPr/>
          <p:nvPr/>
        </p:nvSpPr>
        <p:spPr>
          <a:xfrm>
            <a:off x="5109703"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93" name="直線コネクタ 92">
            <a:extLst>
              <a:ext uri="{FF2B5EF4-FFF2-40B4-BE49-F238E27FC236}">
                <a16:creationId xmlns:a16="http://schemas.microsoft.com/office/drawing/2014/main" id="{2F0E3680-87E8-4156-AFAA-75B265BBC11F}"/>
              </a:ext>
            </a:extLst>
          </p:cNvPr>
          <p:cNvCxnSpPr/>
          <p:nvPr/>
        </p:nvCxnSpPr>
        <p:spPr>
          <a:xfrm>
            <a:off x="7047223" y="294955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2AF43391-D544-457C-8185-5D4A0B309942}"/>
              </a:ext>
            </a:extLst>
          </p:cNvPr>
          <p:cNvCxnSpPr/>
          <p:nvPr/>
        </p:nvCxnSpPr>
        <p:spPr>
          <a:xfrm flipV="1">
            <a:off x="7403634" y="290766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211B5B2-FE4B-429F-8FDA-53354B44EC71}"/>
              </a:ext>
            </a:extLst>
          </p:cNvPr>
          <p:cNvCxnSpPr/>
          <p:nvPr/>
        </p:nvCxnSpPr>
        <p:spPr>
          <a:xfrm>
            <a:off x="7403634"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F70A72E7-685B-48B7-9800-87A08E2675A1}"/>
              </a:ext>
            </a:extLst>
          </p:cNvPr>
          <p:cNvCxnSpPr/>
          <p:nvPr/>
        </p:nvCxnSpPr>
        <p:spPr>
          <a:xfrm flipH="1">
            <a:off x="7047223"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82979983-974C-4305-99BA-72CDFEE95690}"/>
              </a:ext>
            </a:extLst>
          </p:cNvPr>
          <p:cNvCxnSpPr/>
          <p:nvPr/>
        </p:nvCxnSpPr>
        <p:spPr>
          <a:xfrm>
            <a:off x="7412997" y="362765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71AE30D-51CB-4F9C-9524-454044E0AAB8}"/>
              </a:ext>
            </a:extLst>
          </p:cNvPr>
          <p:cNvCxnSpPr/>
          <p:nvPr/>
        </p:nvCxnSpPr>
        <p:spPr>
          <a:xfrm flipH="1">
            <a:off x="6687183" y="362765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F89F16AA-8841-41AA-A172-11322D193916}"/>
              </a:ext>
            </a:extLst>
          </p:cNvPr>
          <p:cNvCxnSpPr/>
          <p:nvPr/>
        </p:nvCxnSpPr>
        <p:spPr>
          <a:xfrm flipV="1">
            <a:off x="6687183" y="294955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D9687F8E-3EE1-4675-B262-196B038E4D4A}"/>
              </a:ext>
            </a:extLst>
          </p:cNvPr>
          <p:cNvCxnSpPr/>
          <p:nvPr/>
        </p:nvCxnSpPr>
        <p:spPr>
          <a:xfrm>
            <a:off x="6687183" y="362765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8C588963-C2AD-4F7F-B67F-D51DBEC5C10A}"/>
              </a:ext>
            </a:extLst>
          </p:cNvPr>
          <p:cNvCxnSpPr/>
          <p:nvPr/>
        </p:nvCxnSpPr>
        <p:spPr>
          <a:xfrm>
            <a:off x="7773037" y="294566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776CFA55-8A11-40F5-ABA6-9542A2680A08}"/>
              </a:ext>
            </a:extLst>
          </p:cNvPr>
          <p:cNvCxnSpPr/>
          <p:nvPr/>
        </p:nvCxnSpPr>
        <p:spPr>
          <a:xfrm flipH="1">
            <a:off x="7755363"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楕円 102">
            <a:extLst>
              <a:ext uri="{FF2B5EF4-FFF2-40B4-BE49-F238E27FC236}">
                <a16:creationId xmlns:a16="http://schemas.microsoft.com/office/drawing/2014/main" id="{B0FF1861-B2AE-4549-9024-6CC967CE01D9}"/>
              </a:ext>
            </a:extLst>
          </p:cNvPr>
          <p:cNvSpPr/>
          <p:nvPr/>
        </p:nvSpPr>
        <p:spPr>
          <a:xfrm>
            <a:off x="6867203" y="27742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4" name="楕円 103">
            <a:extLst>
              <a:ext uri="{FF2B5EF4-FFF2-40B4-BE49-F238E27FC236}">
                <a16:creationId xmlns:a16="http://schemas.microsoft.com/office/drawing/2014/main" id="{65AD2E84-EC48-4477-AEB6-FDD9421D561C}"/>
              </a:ext>
            </a:extLst>
          </p:cNvPr>
          <p:cNvSpPr/>
          <p:nvPr/>
        </p:nvSpPr>
        <p:spPr>
          <a:xfrm>
            <a:off x="7583654" y="27742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05" name="楕円 104">
            <a:extLst>
              <a:ext uri="{FF2B5EF4-FFF2-40B4-BE49-F238E27FC236}">
                <a16:creationId xmlns:a16="http://schemas.microsoft.com/office/drawing/2014/main" id="{43DBEB95-6E23-472E-B786-F947E9E11794}"/>
              </a:ext>
            </a:extLst>
          </p:cNvPr>
          <p:cNvSpPr/>
          <p:nvPr/>
        </p:nvSpPr>
        <p:spPr>
          <a:xfrm>
            <a:off x="7949428" y="345234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6" name="楕円 105">
            <a:extLst>
              <a:ext uri="{FF2B5EF4-FFF2-40B4-BE49-F238E27FC236}">
                <a16:creationId xmlns:a16="http://schemas.microsoft.com/office/drawing/2014/main" id="{2E978A0E-A9EE-47C4-83C1-50DF0D17EBB9}"/>
              </a:ext>
            </a:extLst>
          </p:cNvPr>
          <p:cNvSpPr/>
          <p:nvPr/>
        </p:nvSpPr>
        <p:spPr>
          <a:xfrm>
            <a:off x="7583654" y="40466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7" name="楕円 106">
            <a:extLst>
              <a:ext uri="{FF2B5EF4-FFF2-40B4-BE49-F238E27FC236}">
                <a16:creationId xmlns:a16="http://schemas.microsoft.com/office/drawing/2014/main" id="{B46D7CCB-46A7-470E-9901-453615C4AD48}"/>
              </a:ext>
            </a:extLst>
          </p:cNvPr>
          <p:cNvSpPr/>
          <p:nvPr/>
        </p:nvSpPr>
        <p:spPr>
          <a:xfrm>
            <a:off x="6507163"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8" name="楕円 107">
            <a:extLst>
              <a:ext uri="{FF2B5EF4-FFF2-40B4-BE49-F238E27FC236}">
                <a16:creationId xmlns:a16="http://schemas.microsoft.com/office/drawing/2014/main" id="{0396EEC3-846B-49E0-A674-EEDACEBC6195}"/>
              </a:ext>
            </a:extLst>
          </p:cNvPr>
          <p:cNvSpPr/>
          <p:nvPr/>
        </p:nvSpPr>
        <p:spPr>
          <a:xfrm>
            <a:off x="6867203" y="40466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9" name="楕円 108">
            <a:extLst>
              <a:ext uri="{FF2B5EF4-FFF2-40B4-BE49-F238E27FC236}">
                <a16:creationId xmlns:a16="http://schemas.microsoft.com/office/drawing/2014/main" id="{104D4695-AE15-4A4C-B051-A663BAFCADAC}"/>
              </a:ext>
            </a:extLst>
          </p:cNvPr>
          <p:cNvSpPr/>
          <p:nvPr/>
        </p:nvSpPr>
        <p:spPr>
          <a:xfrm>
            <a:off x="7223614"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0" name="矢印: 右 109">
            <a:extLst>
              <a:ext uri="{FF2B5EF4-FFF2-40B4-BE49-F238E27FC236}">
                <a16:creationId xmlns:a16="http://schemas.microsoft.com/office/drawing/2014/main" id="{07D080D0-CB0C-4011-B25A-432650933F3F}"/>
              </a:ext>
            </a:extLst>
          </p:cNvPr>
          <p:cNvSpPr/>
          <p:nvPr/>
        </p:nvSpPr>
        <p:spPr>
          <a:xfrm>
            <a:off x="3077491" y="331771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B1FFE884-05AA-4EA5-814D-3CADEFB2C5D9}"/>
              </a:ext>
            </a:extLst>
          </p:cNvPr>
          <p:cNvSpPr txBox="1"/>
          <p:nvPr/>
        </p:nvSpPr>
        <p:spPr>
          <a:xfrm>
            <a:off x="1132729" y="4712730"/>
            <a:ext cx="1566591" cy="369332"/>
          </a:xfrm>
          <a:prstGeom prst="rect">
            <a:avLst/>
          </a:prstGeom>
          <a:noFill/>
        </p:spPr>
        <p:txBody>
          <a:bodyPr wrap="square" rtlCol="0">
            <a:spAutoFit/>
          </a:bodyPr>
          <a:lstStyle/>
          <a:p>
            <a:r>
              <a:rPr lang="ja-JP" altLang="en-US" dirty="0"/>
              <a:t>入力</a:t>
            </a:r>
            <a:r>
              <a:rPr kumimoji="1" lang="ja-JP" altLang="en-US" dirty="0"/>
              <a:t>グラフ</a:t>
            </a:r>
          </a:p>
        </p:txBody>
      </p:sp>
      <p:sp>
        <p:nvSpPr>
          <p:cNvPr id="112" name="テキスト ボックス 111">
            <a:extLst>
              <a:ext uri="{FF2B5EF4-FFF2-40B4-BE49-F238E27FC236}">
                <a16:creationId xmlns:a16="http://schemas.microsoft.com/office/drawing/2014/main" id="{88CC839B-52E1-4BAE-A490-10959B981236}"/>
              </a:ext>
            </a:extLst>
          </p:cNvPr>
          <p:cNvSpPr txBox="1"/>
          <p:nvPr/>
        </p:nvSpPr>
        <p:spPr>
          <a:xfrm>
            <a:off x="4708669" y="4686983"/>
            <a:ext cx="1566591" cy="369332"/>
          </a:xfrm>
          <a:prstGeom prst="rect">
            <a:avLst/>
          </a:prstGeom>
          <a:noFill/>
        </p:spPr>
        <p:txBody>
          <a:bodyPr wrap="square" rtlCol="0">
            <a:spAutoFit/>
          </a:bodyPr>
          <a:lstStyle/>
          <a:p>
            <a:r>
              <a:rPr lang="ja-JP" altLang="en-US" dirty="0"/>
              <a:t>独立点集合</a:t>
            </a:r>
            <a:endParaRPr kumimoji="1" lang="ja-JP" altLang="en-US" dirty="0"/>
          </a:p>
        </p:txBody>
      </p:sp>
      <p:sp>
        <p:nvSpPr>
          <p:cNvPr id="113" name="テキスト ボックス 112">
            <a:extLst>
              <a:ext uri="{FF2B5EF4-FFF2-40B4-BE49-F238E27FC236}">
                <a16:creationId xmlns:a16="http://schemas.microsoft.com/office/drawing/2014/main" id="{BB8D3012-ED37-426F-8A9A-625EF8D42430}"/>
              </a:ext>
            </a:extLst>
          </p:cNvPr>
          <p:cNvSpPr txBox="1"/>
          <p:nvPr/>
        </p:nvSpPr>
        <p:spPr>
          <a:xfrm>
            <a:off x="6483680" y="4676923"/>
            <a:ext cx="2107164" cy="369332"/>
          </a:xfrm>
          <a:prstGeom prst="rect">
            <a:avLst/>
          </a:prstGeom>
          <a:noFill/>
        </p:spPr>
        <p:txBody>
          <a:bodyPr wrap="square" rtlCol="0">
            <a:spAutoFit/>
          </a:bodyPr>
          <a:lstStyle/>
          <a:p>
            <a:r>
              <a:rPr lang="en-US" altLang="ja-JP" dirty="0"/>
              <a:t>(</a:t>
            </a:r>
            <a:r>
              <a:rPr lang="ja-JP" altLang="en-US" dirty="0"/>
              <a:t>最大</a:t>
            </a:r>
            <a:r>
              <a:rPr lang="en-US" altLang="ja-JP" dirty="0"/>
              <a:t>)</a:t>
            </a:r>
            <a:r>
              <a:rPr lang="ja-JP" altLang="en-US" dirty="0"/>
              <a:t>独立点集合</a:t>
            </a:r>
            <a:endParaRPr kumimoji="1" lang="ja-JP" altLang="en-US" dirty="0"/>
          </a:p>
        </p:txBody>
      </p:sp>
    </p:spTree>
    <p:extLst>
      <p:ext uri="{BB962C8B-B14F-4D97-AF65-F5344CB8AC3E}">
        <p14:creationId xmlns:p14="http://schemas.microsoft.com/office/powerpoint/2010/main" val="344076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r>
                  <a:rPr lang="ja-JP" altLang="en-US" dirty="0"/>
                  <a:t>最大独立点集合問題に対する</a:t>
                </a:r>
                <a14:m>
                  <m:oMath xmlns:m="http://schemas.openxmlformats.org/officeDocument/2006/math">
                    <m:r>
                      <a:rPr lang="en-US" altLang="ja-JP" b="1" i="1" smtClean="0">
                        <a:latin typeface="Cambria Math" panose="02040503050406030204" pitchFamily="18" charset="0"/>
                      </a:rPr>
                      <m:t>𝑪𝑶𝑵𝑮𝑬𝑺𝑻</m:t>
                    </m:r>
                  </m:oMath>
                </a14:m>
                <a:r>
                  <a:rPr lang="ja-JP" altLang="en-US" dirty="0"/>
                  <a:t>アルゴリズム</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a:xfrm>
                <a:off x="179513" y="1124744"/>
                <a:ext cx="8784976" cy="4268891"/>
              </a:xfrm>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モデル上で検討</a:t>
                </a:r>
                <a:endParaRPr lang="en-US" altLang="ja-JP" dirty="0"/>
              </a:p>
              <a:p>
                <a:pPr lvl="1"/>
                <a:r>
                  <a:rPr lang="ja-JP" altLang="en-US" i="1" dirty="0">
                    <a:latin typeface="Cambria Math" panose="02040503050406030204" pitchFamily="18" charset="0"/>
                  </a:rPr>
                  <a:t>ラウンド複雑性に関する議論</a:t>
                </a:r>
                <a:endParaRPr lang="en-US" altLang="ja-JP" i="1" dirty="0">
                  <a:latin typeface="Cambria Math" panose="02040503050406030204" pitchFamily="18" charset="0"/>
                </a:endParaRPr>
              </a:p>
              <a:p>
                <a:r>
                  <a:rPr lang="ja-JP" altLang="en-US" dirty="0"/>
                  <a:t>既知の結果</a:t>
                </a:r>
                <a:endParaRPr lang="en-US" altLang="ja-JP" dirty="0"/>
              </a:p>
              <a:p>
                <a:pPr lvl="1"/>
                <a:r>
                  <a:rPr lang="ja-JP" altLang="en-US" dirty="0"/>
                  <a:t>最大重み付き独立点集合の</a:t>
                </a:r>
                <a14:m>
                  <m:oMath xmlns:m="http://schemas.openxmlformats.org/officeDocument/2006/math">
                    <m:r>
                      <a:rPr lang="en-US" altLang="ja-JP" i="1">
                        <a:latin typeface="Cambria Math" panose="02040503050406030204" pitchFamily="18" charset="0"/>
                      </a:rPr>
                      <m:t>(1+</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近似を高確率で見つける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m:rPr>
                        <m:nor/>
                      </m:rPr>
                      <a:rPr lang="en-US" altLang="ja-JP" b="0" i="0" smtClean="0">
                        <a:latin typeface="Cambria Math" panose="02040503050406030204" pitchFamily="18" charset="0"/>
                        <a:ea typeface="Cambria Math" panose="02040503050406030204" pitchFamily="18" charset="0"/>
                      </a:rPr>
                      <m:t>poly</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func>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r>
                  <a:rPr lang="en-US" altLang="ja-JP" dirty="0"/>
                  <a:t>(</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頂点の最大次数</a:t>
                </a:r>
                <a:r>
                  <a:rPr lang="en-US" altLang="ja-JP" dirty="0"/>
                  <a:t>) [1]</a:t>
                </a:r>
              </a:p>
              <a:p>
                <a:pPr lvl="1"/>
                <a:r>
                  <a:rPr lang="ja-JP" altLang="en-US" dirty="0"/>
                  <a:t>最大独立点集合を見つけるアルゴリズムに対する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r>
                  <a:rPr lang="en-US" altLang="ja-JP" dirty="0"/>
                  <a:t>[2]</a:t>
                </a:r>
              </a:p>
              <a:p>
                <a:pPr lvl="1"/>
                <a:r>
                  <a:rPr lang="ja-JP" altLang="en-US" dirty="0"/>
                  <a:t>最大独立点集合の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3</m:t>
                        </m:r>
                      </m:num>
                      <m:den>
                        <m:r>
                          <a:rPr lang="en-US" altLang="ja-JP" i="1">
                            <a:latin typeface="Cambria Math" panose="02040503050406030204" pitchFamily="18" charset="0"/>
                          </a:rPr>
                          <m:t>4</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r>
                  <a:rPr lang="en-US" altLang="ja-JP" dirty="0"/>
                  <a:t>[3]</a:t>
                </a:r>
              </a:p>
              <a:p>
                <a:pPr lvl="1"/>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xfrm>
                <a:off x="179513" y="1124744"/>
                <a:ext cx="8784976" cy="4268891"/>
              </a:xfrm>
              <a:blipFill>
                <a:blip r:embed="rId4"/>
                <a:stretch>
                  <a:fillRect l="-139" t="-1143" b="-714"/>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50B0C02-0100-4048-BE50-98FAAA9C9055}"/>
              </a:ext>
            </a:extLst>
          </p:cNvPr>
          <p:cNvSpPr txBox="1"/>
          <p:nvPr/>
        </p:nvSpPr>
        <p:spPr>
          <a:xfrm>
            <a:off x="179513" y="5474479"/>
            <a:ext cx="8613913" cy="1384995"/>
          </a:xfrm>
          <a:prstGeom prst="rect">
            <a:avLst/>
          </a:prstGeom>
          <a:noFill/>
        </p:spPr>
        <p:txBody>
          <a:bodyPr wrap="square" rtlCol="0">
            <a:spAutoFit/>
          </a:bodyPr>
          <a:lstStyle/>
          <a:p>
            <a:r>
              <a:rPr lang="en-US" altLang="ja-JP" sz="1400" dirty="0"/>
              <a:t>[1]:Ken-</a:t>
            </a:r>
            <a:r>
              <a:rPr lang="en-US" altLang="ja-JP" sz="1400" dirty="0" err="1"/>
              <a:t>ichi</a:t>
            </a:r>
            <a:r>
              <a:rPr lang="en-US" altLang="ja-JP" sz="1400" dirty="0"/>
              <a:t> </a:t>
            </a:r>
            <a:r>
              <a:rPr lang="en-US" altLang="ja-JP" sz="1400" dirty="0" err="1"/>
              <a:t>Kawarabayashi</a:t>
            </a:r>
            <a:r>
              <a:rPr lang="en-US" altLang="ja-JP" sz="1400" dirty="0"/>
              <a:t>, Seri Khoury, Aaron </a:t>
            </a:r>
            <a:r>
              <a:rPr lang="en-US" altLang="ja-JP" sz="1400" dirty="0" err="1"/>
              <a:t>Schild</a:t>
            </a:r>
            <a:r>
              <a:rPr lang="en-US" altLang="ja-JP" sz="1400" dirty="0"/>
              <a:t>, and Gregory Schwartzman. Improved distributed approximation to maximum independent set. </a:t>
            </a:r>
            <a:r>
              <a:rPr lang="en-US" altLang="ja-JP" sz="1400" i="1" dirty="0" err="1"/>
              <a:t>arXiv</a:t>
            </a:r>
            <a:r>
              <a:rPr lang="en-US" altLang="ja-JP" sz="1400" i="1" dirty="0"/>
              <a:t> preprint arXiv:1906.11524</a:t>
            </a:r>
            <a:r>
              <a:rPr lang="en-US" altLang="ja-JP" sz="1400" dirty="0"/>
              <a:t>, 2019.</a:t>
            </a:r>
          </a:p>
          <a:p>
            <a:r>
              <a:rPr kumimoji="1" lang="en-US" altLang="ja-JP" sz="1400" dirty="0"/>
              <a:t>[2]:</a:t>
            </a:r>
            <a:r>
              <a:rPr lang="en-US" altLang="ja-JP" sz="1400" dirty="0"/>
              <a:t> Keren Censor-Hillel, Seri Khoury, and Ami Paz. Quadratic and near-quadratic lower bounds for the congest model. </a:t>
            </a:r>
            <a:r>
              <a:rPr lang="en-US" altLang="ja-JP" sz="1400" i="1" dirty="0" err="1"/>
              <a:t>arXiv</a:t>
            </a:r>
            <a:r>
              <a:rPr lang="en-US" altLang="ja-JP" sz="1400" i="1" dirty="0"/>
              <a:t> preprint arXiv:1705.05646</a:t>
            </a:r>
            <a:r>
              <a:rPr lang="en-US" altLang="ja-JP" sz="1400" dirty="0"/>
              <a:t>, 2017. </a:t>
            </a:r>
          </a:p>
          <a:p>
            <a:r>
              <a:rPr kumimoji="1" lang="en-US" altLang="ja-JP" sz="1400" dirty="0"/>
              <a:t>[3]:</a:t>
            </a:r>
            <a:r>
              <a:rPr lang="en-US" altLang="ja-JP" sz="1400" dirty="0"/>
              <a:t>Beyond Alice and Bob: Improved inapproximability for maximum independent set in congest. </a:t>
            </a:r>
            <a:r>
              <a:rPr lang="en-US" altLang="ja-JP" sz="1400" i="1" dirty="0" err="1"/>
              <a:t>arXiv</a:t>
            </a:r>
            <a:r>
              <a:rPr lang="en-US" altLang="ja-JP" sz="1400" i="1" dirty="0"/>
              <a:t> preprint arXiv:2003.07427</a:t>
            </a:r>
            <a:r>
              <a:rPr lang="en-US" altLang="ja-JP" sz="1400" dirty="0"/>
              <a:t>, 2020.</a:t>
            </a:r>
            <a:endParaRPr kumimoji="1" lang="ja-JP" altLang="en-US" sz="1400" dirty="0"/>
          </a:p>
        </p:txBody>
      </p:sp>
    </p:spTree>
    <p:extLst>
      <p:ext uri="{BB962C8B-B14F-4D97-AF65-F5344CB8AC3E}">
        <p14:creationId xmlns:p14="http://schemas.microsoft.com/office/powerpoint/2010/main" val="314842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a:t>
                </a:r>
                <a:br>
                  <a:rPr lang="en-US" altLang="ja-JP" dirty="0"/>
                </a:br>
                <a:r>
                  <a:rPr lang="ja-JP" altLang="en-US" dirty="0"/>
                  <a:t>→必ずしも現実的な仮定であるとは言えない</a:t>
                </a:r>
                <a:endParaRPr lang="en-US" altLang="ja-JP" dirty="0"/>
              </a:p>
              <a:p>
                <a:endParaRPr lang="en-US" altLang="ja-JP" dirty="0"/>
              </a:p>
              <a:p>
                <a:endParaRPr lang="en-US" altLang="ja-JP" dirty="0"/>
              </a:p>
              <a:p>
                <a:r>
                  <a:rPr lang="ja-JP" altLang="en-US" dirty="0"/>
                  <a:t>近似解の分散計算複雑性ではなく</a:t>
                </a:r>
                <a:r>
                  <a:rPr lang="en-US" altLang="ja-JP" dirty="0"/>
                  <a:t>,</a:t>
                </a:r>
                <a:r>
                  <a:rPr lang="ja-JP" altLang="en-US" dirty="0"/>
                  <a:t>局所最適解である</a:t>
                </a:r>
                <a:br>
                  <a:rPr lang="en-US" altLang="ja-JP" dirty="0"/>
                </a:b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極大独立点集合の分散計算複雑性について考える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F94A6B5C-8D1A-4E4C-A38D-BCCCD1AE79E0}"/>
              </a:ext>
            </a:extLst>
          </p:cNvPr>
          <p:cNvSpPr/>
          <p:nvPr/>
        </p:nvSpPr>
        <p:spPr>
          <a:xfrm>
            <a:off x="3935506" y="2654283"/>
            <a:ext cx="636494" cy="564777"/>
          </a:xfrm>
          <a:prstGeom prst="downArrow">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820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i="1">
                        <a:latin typeface="Cambria Math" panose="02040503050406030204" pitchFamily="18" charset="0"/>
                      </a:rPr>
                      <m:t>𝑘</m:t>
                    </m:r>
                  </m:oMath>
                </a14:m>
                <a:r>
                  <a:rPr lang="en-US" altLang="ja-JP" dirty="0"/>
                  <a:t>-</a:t>
                </a:r>
                <a:r>
                  <a:rPr lang="ja-JP" altLang="en-US" dirty="0"/>
                  <a:t>極大独立点集合</a:t>
                </a:r>
                <a:r>
                  <a:rPr lang="en-US" altLang="ja-JP" dirty="0"/>
                  <a:t>(</a:t>
                </a:r>
                <a14:m>
                  <m:oMath xmlns:m="http://schemas.openxmlformats.org/officeDocument/2006/math">
                    <m:r>
                      <a:rPr lang="en-US" altLang="ja-JP" i="1">
                        <a:latin typeface="Cambria Math" panose="02040503050406030204" pitchFamily="18" charset="0"/>
                      </a:rPr>
                      <m:t>𝑘</m:t>
                    </m:r>
                  </m:oMath>
                </a14:m>
                <a:r>
                  <a:rPr lang="en-US" altLang="ja-JP" dirty="0"/>
                  <a:t>-Maximal Independent Set, </a:t>
                </a:r>
                <a14:m>
                  <m:oMath xmlns:m="http://schemas.openxmlformats.org/officeDocument/2006/math">
                    <m:r>
                      <a:rPr lang="en-US" altLang="ja-JP" i="1">
                        <a:latin typeface="Cambria Math" panose="02040503050406030204" pitchFamily="18" charset="0"/>
                      </a:rPr>
                      <m:t>𝑘</m:t>
                    </m:r>
                  </m:oMath>
                </a14:m>
                <a:r>
                  <a:rPr lang="en-US" altLang="ja-JP" dirty="0"/>
                  <a:t>-MIS):</a:t>
                </a:r>
                <a:br>
                  <a:rPr lang="en-US" altLang="ja-JP" dirty="0"/>
                </a:br>
                <a:r>
                  <a:rPr lang="ja-JP" altLang="en-US" dirty="0"/>
                  <a:t>以下の操作でサイズを大きくすることができない独立点集合</a:t>
                </a:r>
                <a:endParaRPr lang="en-US" altLang="ja-JP" dirty="0"/>
              </a:p>
              <a:p>
                <a:pPr marL="697230" lvl="1" indent="-457200">
                  <a:buFont typeface="+mj-lt"/>
                  <a:buAutoNum type="arabicPeriod"/>
                </a:pPr>
                <a:r>
                  <a:rPr lang="ja-JP" altLang="en-US" dirty="0"/>
                  <a:t>独立点集合中の頂点を高々</a:t>
                </a:r>
                <a14:m>
                  <m:oMath xmlns:m="http://schemas.openxmlformats.org/officeDocument/2006/math">
                    <m:r>
                      <a:rPr lang="en-US" altLang="ja-JP" i="1">
                        <a:latin typeface="Cambria Math" panose="02040503050406030204" pitchFamily="18" charset="0"/>
                      </a:rPr>
                      <m:t>𝑘</m:t>
                    </m:r>
                  </m:oMath>
                </a14:m>
                <a:r>
                  <a:rPr lang="ja-JP" altLang="en-US" dirty="0"/>
                  <a:t>個取り除く</a:t>
                </a:r>
                <a:endParaRPr lang="en-US" altLang="ja-JP" dirty="0"/>
              </a:p>
              <a:p>
                <a:pPr marL="697230" lvl="1" indent="-457200">
                  <a:buFont typeface="+mj-lt"/>
                  <a:buAutoNum type="arabicPeriod"/>
                </a:pPr>
                <a:r>
                  <a:rPr lang="ja-JP" altLang="en-US" dirty="0"/>
                  <a:t>独立点集合に含まれない</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+1</m:t>
                    </m:r>
                  </m:oMath>
                </a14:m>
                <a:r>
                  <a:rPr lang="ja-JP" altLang="en-US" dirty="0"/>
                  <a:t>個以上の頂点を追加する</a:t>
                </a:r>
                <a:endParaRPr lang="en-US" altLang="ja-JP" dirty="0"/>
              </a:p>
              <a:p>
                <a:endParaRPr lang="en-US" altLang="ja-JP" dirty="0"/>
              </a:p>
              <a:p>
                <a:pPr marL="274320" lvl="1" indent="0">
                  <a:buNone/>
                </a:pPr>
                <a:endParaRPr lang="en-US" altLang="ja-JP" dirty="0"/>
              </a:p>
              <a:p>
                <a:endParaRPr lang="en-US" altLang="ja-JP" dirty="0"/>
              </a:p>
              <a:p>
                <a:endParaRPr lang="en-US" altLang="ja-JP" dirty="0"/>
              </a:p>
              <a:p>
                <a:pPr marL="0" indent="0">
                  <a:buNone/>
                </a:pPr>
                <a:endParaRPr lang="en-US" altLang="ja-JP" dirty="0"/>
              </a:p>
              <a:p>
                <a:endParaRPr lang="en-US" altLang="ja-JP" dirty="0"/>
              </a:p>
              <a:p>
                <a:pPr marL="0" indent="0">
                  <a:buNone/>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rgbClr val="FFC000"/>
              </a:solidFill>
            </a:endParaRPr>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矢印: 右 3">
            <a:extLst>
              <a:ext uri="{FF2B5EF4-FFF2-40B4-BE49-F238E27FC236}">
                <a16:creationId xmlns:a16="http://schemas.microsoft.com/office/drawing/2014/main" id="{B32C1C29-0F98-4E72-8D26-E5E64114BEC0}"/>
              </a:ext>
            </a:extLst>
          </p:cNvPr>
          <p:cNvSpPr/>
          <p:nvPr/>
        </p:nvSpPr>
        <p:spPr>
          <a:xfrm>
            <a:off x="6051175" y="3675409"/>
            <a:ext cx="493057" cy="466660"/>
          </a:xfrm>
          <a:prstGeom prst="rightArrow">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C03F4E1-4E5A-4CD1-BC04-6FC71EC624C6}"/>
              </a:ext>
            </a:extLst>
          </p:cNvPr>
          <p:cNvCxnSpPr/>
          <p:nvPr/>
        </p:nvCxnSpPr>
        <p:spPr>
          <a:xfrm>
            <a:off x="6963987"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4534F33-279C-4E60-820D-07B798C6D658}"/>
              </a:ext>
            </a:extLst>
          </p:cNvPr>
          <p:cNvCxnSpPr/>
          <p:nvPr/>
        </p:nvCxnSpPr>
        <p:spPr>
          <a:xfrm>
            <a:off x="7689402"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750754D-CC06-4FB1-9FB1-1AA952566DF2}"/>
              </a:ext>
            </a:extLst>
          </p:cNvPr>
          <p:cNvCxnSpPr/>
          <p:nvPr/>
        </p:nvCxnSpPr>
        <p:spPr>
          <a:xfrm>
            <a:off x="8414817" y="3461723"/>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D56A8B-593E-4E03-BCF7-44BF88799EC7}"/>
              </a:ext>
            </a:extLst>
          </p:cNvPr>
          <p:cNvCxnSpPr/>
          <p:nvPr/>
        </p:nvCxnSpPr>
        <p:spPr>
          <a:xfrm>
            <a:off x="7697313" y="4395042"/>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A1203DC-E04E-4E47-B514-5BAA7B500F86}"/>
              </a:ext>
            </a:extLst>
          </p:cNvPr>
          <p:cNvCxnSpPr/>
          <p:nvPr/>
        </p:nvCxnSpPr>
        <p:spPr>
          <a:xfrm>
            <a:off x="6963987" y="4395042"/>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EEBF6A4-6FDF-4C3A-8535-4661FFBC07DD}"/>
              </a:ext>
            </a:extLst>
          </p:cNvPr>
          <p:cNvCxnSpPr/>
          <p:nvPr/>
        </p:nvCxnSpPr>
        <p:spPr>
          <a:xfrm>
            <a:off x="6963987" y="3448278"/>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4AE26E3-9B05-4F28-9122-C45D19A6CF00}"/>
              </a:ext>
            </a:extLst>
          </p:cNvPr>
          <p:cNvCxnSpPr/>
          <p:nvPr/>
        </p:nvCxnSpPr>
        <p:spPr>
          <a:xfrm>
            <a:off x="6963987" y="3448278"/>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BD87B67F-C050-4B15-9834-C0DD320F1FE4}"/>
              </a:ext>
            </a:extLst>
          </p:cNvPr>
          <p:cNvCxnSpPr/>
          <p:nvPr/>
        </p:nvCxnSpPr>
        <p:spPr>
          <a:xfrm flipH="1">
            <a:off x="7324027" y="3471182"/>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14A7259-AD34-41AA-9333-617592A5010E}"/>
              </a:ext>
            </a:extLst>
          </p:cNvPr>
          <p:cNvCxnSpPr/>
          <p:nvPr/>
        </p:nvCxnSpPr>
        <p:spPr>
          <a:xfrm>
            <a:off x="7324027" y="3916253"/>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8F07FFD-F09F-4E1E-A937-22F4CB5EA551}"/>
              </a:ext>
            </a:extLst>
          </p:cNvPr>
          <p:cNvCxnSpPr/>
          <p:nvPr/>
        </p:nvCxnSpPr>
        <p:spPr>
          <a:xfrm flipH="1">
            <a:off x="8052109" y="3471182"/>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4A3E722-29E7-4F46-B84C-49C54E007E3E}"/>
              </a:ext>
            </a:extLst>
          </p:cNvPr>
          <p:cNvCxnSpPr/>
          <p:nvPr/>
        </p:nvCxnSpPr>
        <p:spPr>
          <a:xfrm flipV="1">
            <a:off x="6956076" y="3936474"/>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04E580-CF09-419A-AAB1-C57DE2D1936C}"/>
              </a:ext>
            </a:extLst>
          </p:cNvPr>
          <p:cNvCxnSpPr/>
          <p:nvPr/>
        </p:nvCxnSpPr>
        <p:spPr>
          <a:xfrm>
            <a:off x="7322739" y="3934218"/>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993B03E-BA96-4C83-8528-EB4CEAEF95D0}"/>
              </a:ext>
            </a:extLst>
          </p:cNvPr>
          <p:cNvCxnSpPr/>
          <p:nvPr/>
        </p:nvCxnSpPr>
        <p:spPr>
          <a:xfrm flipV="1">
            <a:off x="7688758" y="3921660"/>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E90ADF10-F811-40DF-B05A-1D5A7EB83B89}"/>
              </a:ext>
            </a:extLst>
          </p:cNvPr>
          <p:cNvSpPr/>
          <p:nvPr/>
        </p:nvSpPr>
        <p:spPr>
          <a:xfrm>
            <a:off x="6783967" y="327297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57C5B74D-0F33-4324-A7B7-02323CCE4C89}"/>
              </a:ext>
            </a:extLst>
          </p:cNvPr>
          <p:cNvSpPr/>
          <p:nvPr/>
        </p:nvSpPr>
        <p:spPr>
          <a:xfrm>
            <a:off x="8234797" y="3286415"/>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8FAF6930-DBA7-4147-B4FA-1685DCE8340C}"/>
              </a:ext>
            </a:extLst>
          </p:cNvPr>
          <p:cNvSpPr/>
          <p:nvPr/>
        </p:nvSpPr>
        <p:spPr>
          <a:xfrm>
            <a:off x="7874757" y="37530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B4A29DB9-77ED-4300-93C7-15105FA8777B}"/>
              </a:ext>
            </a:extLst>
          </p:cNvPr>
          <p:cNvSpPr/>
          <p:nvPr/>
        </p:nvSpPr>
        <p:spPr>
          <a:xfrm>
            <a:off x="7517293" y="421973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5FFA54AA-9614-4D0C-877E-E0609B245121}"/>
              </a:ext>
            </a:extLst>
          </p:cNvPr>
          <p:cNvSpPr/>
          <p:nvPr/>
        </p:nvSpPr>
        <p:spPr>
          <a:xfrm>
            <a:off x="8234797" y="421973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9A04635F-3475-458A-BB02-1BC3B8B2F4D5}"/>
              </a:ext>
            </a:extLst>
          </p:cNvPr>
          <p:cNvSpPr/>
          <p:nvPr/>
        </p:nvSpPr>
        <p:spPr>
          <a:xfrm>
            <a:off x="6783967" y="422593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2B2E3722-DC56-4F1E-B16C-EA5401F03F0F}"/>
              </a:ext>
            </a:extLst>
          </p:cNvPr>
          <p:cNvSpPr/>
          <p:nvPr/>
        </p:nvSpPr>
        <p:spPr>
          <a:xfrm>
            <a:off x="7149342" y="3772355"/>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F4E98BD0-D714-4DBA-92DA-E72497A934BF}"/>
              </a:ext>
            </a:extLst>
          </p:cNvPr>
          <p:cNvSpPr/>
          <p:nvPr/>
        </p:nvSpPr>
        <p:spPr>
          <a:xfrm>
            <a:off x="7509382" y="328641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3" name="テキスト ボックス 12">
            <a:extLst>
              <a:ext uri="{FF2B5EF4-FFF2-40B4-BE49-F238E27FC236}">
                <a16:creationId xmlns:a16="http://schemas.microsoft.com/office/drawing/2014/main" id="{552B4A10-A6A5-4AE6-83B3-6A55DB9B24D6}"/>
              </a:ext>
            </a:extLst>
          </p:cNvPr>
          <p:cNvSpPr txBox="1"/>
          <p:nvPr/>
        </p:nvSpPr>
        <p:spPr>
          <a:xfrm>
            <a:off x="1191942" y="4878621"/>
            <a:ext cx="1130279" cy="400110"/>
          </a:xfrm>
          <a:prstGeom prst="rect">
            <a:avLst/>
          </a:prstGeom>
          <a:noFill/>
        </p:spPr>
        <p:txBody>
          <a:bodyPr wrap="square" rtlCol="0">
            <a:spAutoFit/>
          </a:bodyPr>
          <a:lstStyle/>
          <a:p>
            <a:r>
              <a:rPr kumimoji="1" lang="en-US" altLang="ja-JP" sz="2000" dirty="0">
                <a:solidFill>
                  <a:srgbClr val="FFC000"/>
                </a:solidFill>
              </a:rPr>
              <a:t>1-MIS</a:t>
            </a:r>
            <a:endParaRPr kumimoji="1" lang="ja-JP" altLang="en-US" sz="2000" dirty="0">
              <a:solidFill>
                <a:srgbClr val="FFC000"/>
              </a:solidFill>
            </a:endParaRPr>
          </a:p>
        </p:txBody>
      </p:sp>
      <p:sp>
        <p:nvSpPr>
          <p:cNvPr id="105" name="テキスト ボックス 104">
            <a:extLst>
              <a:ext uri="{FF2B5EF4-FFF2-40B4-BE49-F238E27FC236}">
                <a16:creationId xmlns:a16="http://schemas.microsoft.com/office/drawing/2014/main" id="{24AD445A-F8A9-4CFA-A8BB-ED93CE5C9D5D}"/>
              </a:ext>
            </a:extLst>
          </p:cNvPr>
          <p:cNvSpPr txBox="1"/>
          <p:nvPr/>
        </p:nvSpPr>
        <p:spPr>
          <a:xfrm>
            <a:off x="3895163" y="4881815"/>
            <a:ext cx="1814751" cy="400110"/>
          </a:xfrm>
          <a:prstGeom prst="rect">
            <a:avLst/>
          </a:prstGeom>
          <a:noFill/>
        </p:spPr>
        <p:txBody>
          <a:bodyPr wrap="square" rtlCol="0">
            <a:spAutoFit/>
          </a:bodyPr>
          <a:lstStyle/>
          <a:p>
            <a:r>
              <a:rPr kumimoji="1" lang="en-US" altLang="ja-JP" sz="2000" dirty="0">
                <a:solidFill>
                  <a:srgbClr val="FFC000"/>
                </a:solidFill>
              </a:rPr>
              <a:t>1-MIS</a:t>
            </a:r>
            <a:r>
              <a:rPr kumimoji="1" lang="ja-JP" altLang="en-US" sz="2000" dirty="0">
                <a:solidFill>
                  <a:srgbClr val="FFC000"/>
                </a:solidFill>
              </a:rPr>
              <a:t>でない</a:t>
            </a:r>
          </a:p>
        </p:txBody>
      </p:sp>
      <p:sp>
        <p:nvSpPr>
          <p:cNvPr id="19" name="テキスト ボックス 18">
            <a:extLst>
              <a:ext uri="{FF2B5EF4-FFF2-40B4-BE49-F238E27FC236}">
                <a16:creationId xmlns:a16="http://schemas.microsoft.com/office/drawing/2014/main" id="{DBE8D957-2A60-46B1-9F65-A4C5E109C807}"/>
              </a:ext>
            </a:extLst>
          </p:cNvPr>
          <p:cNvSpPr txBox="1"/>
          <p:nvPr/>
        </p:nvSpPr>
        <p:spPr>
          <a:xfrm>
            <a:off x="7009098" y="4564150"/>
            <a:ext cx="643467" cy="369332"/>
          </a:xfrm>
          <a:prstGeom prst="rect">
            <a:avLst/>
          </a:prstGeom>
          <a:noFill/>
        </p:spPr>
        <p:txBody>
          <a:bodyPr wrap="square" rtlCol="0">
            <a:spAutoFit/>
          </a:bodyPr>
          <a:lstStyle/>
          <a:p>
            <a:r>
              <a:rPr kumimoji="1" lang="ja-JP" altLang="en-US" dirty="0">
                <a:solidFill>
                  <a:srgbClr val="FF0000"/>
                </a:solidFill>
              </a:rPr>
              <a:t>追加</a:t>
            </a:r>
          </a:p>
        </p:txBody>
      </p:sp>
      <p:sp>
        <p:nvSpPr>
          <p:cNvPr id="84" name="テキスト ボックス 83">
            <a:extLst>
              <a:ext uri="{FF2B5EF4-FFF2-40B4-BE49-F238E27FC236}">
                <a16:creationId xmlns:a16="http://schemas.microsoft.com/office/drawing/2014/main" id="{190470C5-A949-47AD-9A5C-224E551709A3}"/>
              </a:ext>
            </a:extLst>
          </p:cNvPr>
          <p:cNvSpPr txBox="1"/>
          <p:nvPr/>
        </p:nvSpPr>
        <p:spPr>
          <a:xfrm>
            <a:off x="6783967" y="2920341"/>
            <a:ext cx="1194143" cy="369332"/>
          </a:xfrm>
          <a:prstGeom prst="rect">
            <a:avLst/>
          </a:prstGeom>
          <a:noFill/>
        </p:spPr>
        <p:txBody>
          <a:bodyPr wrap="square" rtlCol="0">
            <a:spAutoFit/>
          </a:bodyPr>
          <a:lstStyle/>
          <a:p>
            <a:r>
              <a:rPr kumimoji="1" lang="ja-JP" altLang="en-US" dirty="0">
                <a:solidFill>
                  <a:srgbClr val="00B0F0"/>
                </a:solidFill>
              </a:rPr>
              <a:t>取り除く</a:t>
            </a:r>
          </a:p>
        </p:txBody>
      </p:sp>
      <p:sp>
        <p:nvSpPr>
          <p:cNvPr id="85" name="楕円 84">
            <a:extLst>
              <a:ext uri="{FF2B5EF4-FFF2-40B4-BE49-F238E27FC236}">
                <a16:creationId xmlns:a16="http://schemas.microsoft.com/office/drawing/2014/main" id="{591EB41B-736F-4877-8764-A30A3E6025A4}"/>
              </a:ext>
            </a:extLst>
          </p:cNvPr>
          <p:cNvSpPr/>
          <p:nvPr/>
        </p:nvSpPr>
        <p:spPr>
          <a:xfrm>
            <a:off x="2589809" y="573204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A2AC3EBF-7AB3-4CBE-89CF-9183B65545F3}"/>
                  </a:ext>
                </a:extLst>
              </p:cNvPr>
              <p:cNvSpPr txBox="1"/>
              <p:nvPr/>
            </p:nvSpPr>
            <p:spPr>
              <a:xfrm>
                <a:off x="2767011" y="5700633"/>
                <a:ext cx="109900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solidFill>
                            <a:srgbClr val="FFC000"/>
                          </a:solidFill>
                          <a:latin typeface="Cambria Math" panose="02040503050406030204" pitchFamily="18" charset="0"/>
                        </a:rPr>
                        <m:t>∈</m:t>
                      </m:r>
                      <m:r>
                        <a:rPr kumimoji="1" lang="en-US" altLang="ja-JP" sz="2400" b="0" i="1" smtClean="0">
                          <a:solidFill>
                            <a:srgbClr val="FFC000"/>
                          </a:solidFill>
                          <a:latin typeface="Cambria Math" panose="02040503050406030204" pitchFamily="18" charset="0"/>
                        </a:rPr>
                        <m:t>𝐼</m:t>
                      </m:r>
                    </m:oMath>
                  </m:oMathPara>
                </a14:m>
                <a:endParaRPr kumimoji="1" lang="ja-JP" altLang="en-US" sz="2400" dirty="0">
                  <a:solidFill>
                    <a:srgbClr val="FFC000"/>
                  </a:solidFill>
                </a:endParaRPr>
              </a:p>
            </p:txBody>
          </p:sp>
        </mc:Choice>
        <mc:Fallback xmlns="">
          <p:sp>
            <p:nvSpPr>
              <p:cNvPr id="86" name="テキスト ボックス 85">
                <a:extLst>
                  <a:ext uri="{FF2B5EF4-FFF2-40B4-BE49-F238E27FC236}">
                    <a16:creationId xmlns:a16="http://schemas.microsoft.com/office/drawing/2014/main" id="{A2AC3EBF-7AB3-4CBE-89CF-9183B65545F3}"/>
                  </a:ext>
                </a:extLst>
              </p:cNvPr>
              <p:cNvSpPr txBox="1">
                <a:spLocks noRot="1" noChangeAspect="1" noMove="1" noResize="1" noEditPoints="1" noAdjustHandles="1" noChangeArrowheads="1" noChangeShapeType="1" noTextEdit="1"/>
              </p:cNvSpPr>
              <p:nvPr/>
            </p:nvSpPr>
            <p:spPr>
              <a:xfrm>
                <a:off x="2767011" y="5700633"/>
                <a:ext cx="1099002" cy="46166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757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定義より</a:t>
                </a:r>
                <a:r>
                  <a:rPr lang="en-US" altLang="ja-JP" dirty="0"/>
                  <a:t>,</a:t>
                </a:r>
                <a:r>
                  <a:rPr lang="ja-JP" altLang="en-US" dirty="0"/>
                  <a:t>通常の極大独立点集合は</a:t>
                </a:r>
                <a:r>
                  <a:rPr lang="en-US" altLang="ja-JP" dirty="0"/>
                  <a:t>0-MIS,</a:t>
                </a:r>
                <a:br>
                  <a:rPr lang="en-US" altLang="ja-JP" dirty="0"/>
                </a:br>
                <a:r>
                  <a:rPr lang="ja-JP" altLang="en-US" dirty="0"/>
                  <a:t>最大独立点集合は</a:t>
                </a:r>
                <a14:m>
                  <m:oMath xmlns:m="http://schemas.openxmlformats.org/officeDocument/2006/math">
                    <m:r>
                      <a:rPr lang="en-US" altLang="ja-JP" b="0" i="1" smtClean="0">
                        <a:latin typeface="Cambria Math" panose="02040503050406030204" pitchFamily="18" charset="0"/>
                      </a:rPr>
                      <m:t>𝑛</m:t>
                    </m:r>
                  </m:oMath>
                </a14:m>
                <a:r>
                  <a:rPr lang="en-US" altLang="ja-JP" dirty="0"/>
                  <a:t>-MIS</a:t>
                </a:r>
              </a:p>
              <a:p>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r>
                      <a:rPr lang="en-US" altLang="ja-JP" i="1">
                        <a:latin typeface="Cambria Math" panose="02040503050406030204" pitchFamily="18" charset="0"/>
                      </a:rPr>
                      <m:t>𝑂</m:t>
                    </m:r>
                    <m:r>
                      <a:rPr lang="en-US" altLang="ja-JP" i="1">
                        <a:latin typeface="Cambria Math" panose="02040503050406030204" pitchFamily="18" charset="0"/>
                      </a:rPr>
                      <m:t>(1)</m:t>
                    </m:r>
                  </m:oMath>
                </a14:m>
                <a:r>
                  <a:rPr lang="ja-JP" altLang="en-US" dirty="0"/>
                  <a:t>に対する</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問題は</a:t>
                </a:r>
                <a:r>
                  <a:rPr lang="ja-JP" altLang="en-US" b="0" dirty="0"/>
                  <a:t>単純な局所探索法で</a:t>
                </a:r>
                <a:br>
                  <a:rPr lang="en-US" altLang="ja-JP" b="0" dirty="0"/>
                </a:br>
                <a:r>
                  <a:rPr lang="ja-JP" altLang="en-US" b="0" dirty="0"/>
                  <a:t>多項式</a:t>
                </a:r>
                <a:r>
                  <a:rPr lang="ja-JP" altLang="en-US" dirty="0"/>
                  <a:t>時間で計算可能</a:t>
                </a:r>
                <a:endParaRPr lang="en-US" altLang="ja-JP" dirty="0"/>
              </a:p>
              <a:p>
                <a:pPr lvl="1"/>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は多項式時間のローカル計算のみを許容する</a:t>
                </a:r>
                <a:br>
                  <a:rPr lang="en-US" altLang="ja-JP" dirty="0"/>
                </a:b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モデルにおいても取り扱うことが可能</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19831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zulabo-template.potx" id="{64EF99C9-5F7C-414B-B9D1-F9221B77BA53}" vid="{B300FB0B-03CF-4122-B075-AF585237072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2160</TotalTime>
  <Words>4172</Words>
  <Application>Microsoft Office PowerPoint</Application>
  <PresentationFormat>画面に合わせる (4:3)</PresentationFormat>
  <Paragraphs>623</Paragraphs>
  <Slides>38</Slides>
  <Notes>38</Notes>
  <HiddenSlides>2</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38</vt:i4>
      </vt:variant>
    </vt:vector>
  </HeadingPairs>
  <TitlesOfParts>
    <vt:vector size="44" baseType="lpstr">
      <vt:lpstr>メイリオ</vt:lpstr>
      <vt:lpstr>游ゴシック</vt:lpstr>
      <vt:lpstr>Cambria Math</vt:lpstr>
      <vt:lpstr>Wingdings</vt:lpstr>
      <vt:lpstr>Wingdings 2</vt:lpstr>
      <vt:lpstr>デザート</vt:lpstr>
      <vt:lpstr>k-極大独立点集合検証問題の 分散計算複雑性</vt:lpstr>
      <vt:lpstr>分散グラフアルゴリズム</vt:lpstr>
      <vt:lpstr>分散グラフアルゴリズム</vt:lpstr>
      <vt:lpstr>計算モデル</vt:lpstr>
      <vt:lpstr>最大独立点集合問題とは</vt:lpstr>
      <vt:lpstr>最大独立点集合問題に対するCONGESTアルゴリズム</vt:lpstr>
      <vt:lpstr>問題</vt:lpstr>
      <vt:lpstr>k-極大独立点集合</vt:lpstr>
      <vt:lpstr>k-極大独立点集合</vt:lpstr>
      <vt:lpstr>k-MIS検証問題</vt:lpstr>
      <vt:lpstr>k-MIS検証問題</vt:lpstr>
      <vt:lpstr>本研究の成果</vt:lpstr>
      <vt:lpstr>2者間通信複雑性</vt:lpstr>
      <vt:lpstr>交叉判定(set-disjointness)問題</vt:lpstr>
      <vt:lpstr>交叉判定を用いたCONGESTアルゴリズムの下界導出</vt:lpstr>
      <vt:lpstr>帰着の流れ</vt:lpstr>
      <vt:lpstr>下界グラフG=(V,E)</vt:lpstr>
      <vt:lpstr>下界グラフG=(V,E)</vt:lpstr>
      <vt:lpstr>下界グラフG=(V,E)</vt:lpstr>
      <vt:lpstr>下界グラフG=(V,E)</vt:lpstr>
      <vt:lpstr>下界グラフG=(V,E)</vt:lpstr>
      <vt:lpstr>下界グラフG=(V,E)</vt:lpstr>
      <vt:lpstr>帰着の流れ</vt:lpstr>
      <vt:lpstr>帰着の流れ</vt:lpstr>
      <vt:lpstr>帰着の流れ</vt:lpstr>
      <vt:lpstr>帰着の流れ</vt:lpstr>
      <vt:lpstr>帰着の流れ</vt:lpstr>
      <vt:lpstr>本研究で行ったこと</vt:lpstr>
      <vt:lpstr>グラフの構成</vt:lpstr>
      <vt:lpstr>グラフの構成</vt:lpstr>
      <vt:lpstr>グラフの構成</vt:lpstr>
      <vt:lpstr>グラフの構成</vt:lpstr>
      <vt:lpstr>グラフの構成</vt:lpstr>
      <vt:lpstr>特性P_3を持つことの確認</vt:lpstr>
      <vt:lpstr>特性P_3を持つことの確認</vt:lpstr>
      <vt:lpstr>まとめと今後の課題</vt:lpstr>
      <vt:lpstr>下界グラフG=(V,E)</vt:lpstr>
      <vt:lpstr>下界グラフG=(V,E)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k-極大独立集合検証問題の 分散計算複雑性</dc:title>
  <dc:creator>佐藤　僚祐</dc:creator>
  <cp:lastModifiedBy>佐藤　僚祐</cp:lastModifiedBy>
  <cp:revision>178</cp:revision>
  <cp:lastPrinted>2021-02-01T15:16:58Z</cp:lastPrinted>
  <dcterms:created xsi:type="dcterms:W3CDTF">2020-12-12T15:54:29Z</dcterms:created>
  <dcterms:modified xsi:type="dcterms:W3CDTF">2021-02-09T02:34:25Z</dcterms:modified>
</cp:coreProperties>
</file>