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36" r:id="rId3"/>
    <p:sldId id="421" r:id="rId4"/>
    <p:sldId id="269" r:id="rId5"/>
    <p:sldId id="422" r:id="rId6"/>
    <p:sldId id="428" r:id="rId7"/>
    <p:sldId id="437" r:id="rId8"/>
    <p:sldId id="431" r:id="rId9"/>
    <p:sldId id="488" r:id="rId10"/>
    <p:sldId id="433" r:id="rId11"/>
    <p:sldId id="434" r:id="rId12"/>
    <p:sldId id="512" r:id="rId13"/>
    <p:sldId id="423" r:id="rId14"/>
    <p:sldId id="489" r:id="rId15"/>
    <p:sldId id="435" r:id="rId16"/>
    <p:sldId id="451" r:id="rId17"/>
    <p:sldId id="467" r:id="rId18"/>
    <p:sldId id="517" r:id="rId19"/>
    <p:sldId id="518" r:id="rId20"/>
    <p:sldId id="529" r:id="rId21"/>
    <p:sldId id="531" r:id="rId22"/>
    <p:sldId id="520" r:id="rId23"/>
    <p:sldId id="513" r:id="rId24"/>
    <p:sldId id="521" r:id="rId25"/>
    <p:sldId id="524" r:id="rId26"/>
    <p:sldId id="525" r:id="rId27"/>
    <p:sldId id="506" r:id="rId28"/>
    <p:sldId id="526" r:id="rId29"/>
    <p:sldId id="480" r:id="rId30"/>
    <p:sldId id="494" r:id="rId31"/>
    <p:sldId id="495" r:id="rId32"/>
    <p:sldId id="496" r:id="rId33"/>
    <p:sldId id="497" r:id="rId34"/>
    <p:sldId id="500" r:id="rId35"/>
    <p:sldId id="501" r:id="rId36"/>
    <p:sldId id="261" r:id="rId37"/>
  </p:sldIdLst>
  <p:sldSz cx="9144000" cy="6858000" type="screen4x3"/>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269" autoAdjust="0"/>
  </p:normalViewPr>
  <p:slideViewPr>
    <p:cSldViewPr snapToGrid="0">
      <p:cViewPr varScale="1">
        <p:scale>
          <a:sx n="68" d="100"/>
          <a:sy n="68" d="100"/>
        </p:scale>
        <p:origin x="19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0FB9BC34-7631-4F07-B44B-E8A1F99FCDCB}" type="datetimeFigureOut">
              <a:rPr kumimoji="1" lang="ja-JP" altLang="en-US" smtClean="0"/>
              <a:t>2021/2/1</a:t>
            </a:fld>
            <a:endParaRPr kumimoji="1" lang="ja-JP" altLang="en-US"/>
          </a:p>
        </p:txBody>
      </p:sp>
      <p:sp>
        <p:nvSpPr>
          <p:cNvPr id="4" name="スライド イメージ プレースホルダー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r>
              <a:rPr kumimoji="1" lang="en-US" altLang="ja-JP" dirty="0"/>
              <a:t>4</a:t>
            </a:r>
            <a:r>
              <a:rPr kumimoji="1" lang="ja-JP" altLang="en-US" dirty="0"/>
              <a:t>分</a:t>
            </a:r>
            <a:r>
              <a:rPr kumimoji="1" lang="en-US" altLang="ja-JP" dirty="0"/>
              <a:t>44</a:t>
            </a:r>
            <a:r>
              <a:rPr kumimoji="1" lang="ja-JP" altLang="en-US" dirty="0"/>
              <a:t>秒</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に対して</a:t>
            </a:r>
            <a:r>
              <a:rPr kumimoji="1" lang="en-US" altLang="ja-JP" dirty="0"/>
              <a:t>4</a:t>
            </a:r>
            <a:r>
              <a:rPr kumimoji="1" lang="ja-JP" altLang="en-US" dirty="0"/>
              <a:t>つの結果が成立することを示しました</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既存のアイデアを</a:t>
            </a:r>
            <a:r>
              <a:rPr kumimoji="1" lang="en-US" altLang="ja-JP" dirty="0"/>
              <a:t>CONGEST</a:t>
            </a:r>
            <a:r>
              <a:rPr kumimoji="1" lang="ja-JP" altLang="en-US" dirty="0"/>
              <a:t>モデルに適用するように書き換えただけのものですが</a:t>
            </a:r>
            <a:r>
              <a:rPr kumimoji="1" lang="en-US" altLang="ja-JP" dirty="0"/>
              <a:t>,1-MIS</a:t>
            </a:r>
            <a:r>
              <a:rPr kumimoji="1" lang="ja-JP" altLang="en-US" dirty="0"/>
              <a:t>を</a:t>
            </a:r>
            <a:r>
              <a:rPr kumimoji="1" lang="en-US" altLang="ja-JP" dirty="0"/>
              <a:t>1</a:t>
            </a:r>
            <a:r>
              <a:rPr kumimoji="1" lang="ja-JP" altLang="en-US" dirty="0"/>
              <a:t>ラウンドで解くアルゴリズムを示しました</a:t>
            </a:r>
            <a:r>
              <a:rPr kumimoji="1" lang="en-US" altLang="ja-JP" dirty="0"/>
              <a:t>.</a:t>
            </a:r>
          </a:p>
          <a:p>
            <a:r>
              <a:rPr kumimoji="1" lang="en-US" altLang="ja-JP" dirty="0"/>
              <a:t>n</a:t>
            </a:r>
            <a:r>
              <a:rPr kumimoji="1" lang="ja-JP" altLang="en-US" dirty="0"/>
              <a:t>つ目は</a:t>
            </a:r>
            <a:r>
              <a:rPr kumimoji="1" lang="en-US" altLang="ja-JP" dirty="0"/>
              <a:t>2-MIS</a:t>
            </a:r>
            <a:r>
              <a:rPr kumimoji="1" lang="ja-JP" altLang="en-US" dirty="0"/>
              <a:t>検証問題にはおめがちるだ</a:t>
            </a:r>
            <a:r>
              <a:rPr kumimoji="1" lang="en-US" altLang="ja-JP" dirty="0"/>
              <a:t>(</a:t>
            </a:r>
            <a:r>
              <a:rPr kumimoji="1" lang="ja-JP" altLang="en-US" dirty="0"/>
              <a:t>るーとえぬ</a:t>
            </a:r>
            <a:r>
              <a:rPr kumimoji="1" lang="en-US" altLang="ja-JP" dirty="0"/>
              <a:t>)</a:t>
            </a:r>
            <a:r>
              <a:rPr kumimoji="1" lang="ja-JP" altLang="en-US" dirty="0"/>
              <a:t>ラウンドの下界が存在することを示しました</a:t>
            </a:r>
            <a:r>
              <a:rPr kumimoji="1" lang="en-US" altLang="ja-JP" dirty="0"/>
              <a:t>.</a:t>
            </a:r>
          </a:p>
          <a:p>
            <a:r>
              <a:rPr kumimoji="1" lang="en-US" altLang="ja-JP" dirty="0"/>
              <a:t>2,3,4</a:t>
            </a:r>
            <a:r>
              <a:rPr kumimoji="1" lang="ja-JP" altLang="en-US" dirty="0"/>
              <a:t>つ目の</a:t>
            </a:r>
            <a:r>
              <a:rPr kumimoji="1" lang="en-US" altLang="ja-JP" dirty="0"/>
              <a:t>~.</a:t>
            </a:r>
          </a:p>
          <a:p>
            <a:r>
              <a:rPr kumimoji="1" lang="en-US" altLang="ja-JP" dirty="0"/>
              <a:t>5</a:t>
            </a:r>
            <a:r>
              <a:rPr kumimoji="1" lang="ja-JP" altLang="en-US" dirty="0"/>
              <a:t>分</a:t>
            </a:r>
            <a:r>
              <a:rPr kumimoji="1" lang="en-US" altLang="ja-JP" dirty="0"/>
              <a:t>44</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170728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p>
          <a:p>
            <a:r>
              <a:rPr kumimoji="1" lang="en-US" altLang="ja-JP" dirty="0"/>
              <a:t>m</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逆に交叉判定問題を解くためにはおめが</a:t>
            </a:r>
            <a:r>
              <a:rPr kumimoji="1" lang="en-US" altLang="ja-JP" dirty="0"/>
              <a:t>(m)</a:t>
            </a:r>
            <a:r>
              <a:rPr kumimoji="1" lang="ja-JP" altLang="en-US" dirty="0"/>
              <a:t>ビット交換する必要があることが知られています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この事実を用いて数多くの問題の下界が証明されています</a:t>
            </a:r>
            <a:r>
              <a:rPr kumimoji="1" lang="en-US" altLang="ja-JP" dirty="0"/>
              <a:t>.</a:t>
            </a:r>
          </a:p>
          <a:p>
            <a:r>
              <a:rPr kumimoji="1" lang="en-US" altLang="ja-JP" dirty="0"/>
              <a:t>~.</a:t>
            </a:r>
          </a:p>
          <a:p>
            <a:r>
              <a:rPr kumimoji="1" lang="en-US" altLang="ja-JP" dirty="0"/>
              <a:t>7</a:t>
            </a:r>
            <a:r>
              <a:rPr kumimoji="1" lang="ja-JP" altLang="en-US" dirty="0"/>
              <a:t>分</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en-US" altLang="ja-JP" dirty="0"/>
              <a:t>m</a:t>
            </a:r>
            <a:r>
              <a:rPr kumimoji="1" lang="ja-JP" altLang="en-US" dirty="0"/>
              <a:t>ビットの入力文字列</a:t>
            </a:r>
            <a:r>
              <a:rPr kumimoji="1" lang="en-US" altLang="ja-JP" dirty="0" err="1"/>
              <a:t>x,y</a:t>
            </a:r>
            <a:r>
              <a:rPr kumimoji="1" lang="ja-JP" altLang="en-US" dirty="0"/>
              <a:t>に対して下界グラフ</a:t>
            </a:r>
            <a:r>
              <a:rPr kumimoji="1" lang="en-US" altLang="ja-JP" dirty="0"/>
              <a:t>G</a:t>
            </a:r>
            <a:r>
              <a:rPr kumimoji="1" lang="ja-JP" altLang="en-US" dirty="0"/>
              <a:t>は次のように構成します</a:t>
            </a:r>
            <a:r>
              <a:rPr kumimoji="1" lang="en-US" altLang="ja-JP" dirty="0"/>
              <a:t>.</a:t>
            </a:r>
          </a:p>
          <a:p>
            <a:r>
              <a:rPr kumimoji="1" lang="ja-JP" altLang="en-US" dirty="0"/>
              <a:t>まず</a:t>
            </a:r>
            <a:r>
              <a:rPr kumimoji="1" lang="en-US" altLang="ja-JP" dirty="0"/>
              <a:t>,~</a:t>
            </a:r>
            <a:r>
              <a:rPr kumimoji="1" lang="ja-JP" altLang="en-US" dirty="0"/>
              <a:t>し</a:t>
            </a:r>
            <a:r>
              <a:rPr kumimoji="1" lang="en-US" altLang="ja-JP" dirty="0"/>
              <a:t>,~</a:t>
            </a:r>
            <a:r>
              <a:rPr kumimoji="1" lang="ja-JP" altLang="en-US" dirty="0"/>
              <a:t>とします</a:t>
            </a:r>
            <a:r>
              <a:rPr kumimoji="1" lang="en-US" altLang="ja-JP" dirty="0"/>
              <a:t>.</a:t>
            </a:r>
          </a:p>
          <a:p>
            <a:r>
              <a:rPr kumimoji="1" lang="ja-JP" altLang="en-US" dirty="0"/>
              <a:t>次に</a:t>
            </a:r>
            <a:r>
              <a:rPr kumimoji="1" lang="en-US" altLang="ja-JP" dirty="0"/>
              <a:t>,~.</a:t>
            </a:r>
          </a:p>
          <a:p>
            <a:r>
              <a:rPr kumimoji="1" lang="ja-JP" altLang="en-US" dirty="0"/>
              <a:t>このとき</a:t>
            </a:r>
            <a:r>
              <a:rPr kumimoji="1" lang="en-US" altLang="ja-JP" dirty="0"/>
              <a:t>,~</a:t>
            </a:r>
            <a:r>
              <a:rPr kumimoji="1" lang="ja-JP" altLang="en-US" dirty="0"/>
              <a:t>ようにして</a:t>
            </a:r>
            <a:r>
              <a:rPr kumimoji="1" lang="en-US" altLang="ja-JP" dirty="0"/>
              <a:t>,</a:t>
            </a:r>
          </a:p>
          <a:p>
            <a:r>
              <a:rPr kumimoji="1" lang="ja-JP" altLang="en-US" dirty="0"/>
              <a:t>辺や頂点の追加方法は</a:t>
            </a:r>
            <a:r>
              <a:rPr kumimoji="1" lang="en-US" altLang="ja-JP" dirty="0"/>
              <a:t>,~</a:t>
            </a:r>
            <a:r>
              <a:rPr kumimoji="1" lang="ja-JP" altLang="en-US" dirty="0"/>
              <a:t>を持つようにします</a:t>
            </a:r>
            <a:r>
              <a:rPr kumimoji="1" lang="en-US" altLang="ja-JP" dirty="0"/>
              <a:t>.</a:t>
            </a:r>
            <a:r>
              <a:rPr kumimoji="1" lang="ja-JP" altLang="en-US" dirty="0"/>
              <a:t>今回場合は</a:t>
            </a:r>
            <a:r>
              <a:rPr kumimoji="1" lang="en-US" altLang="ja-JP" dirty="0"/>
              <a:t>~</a:t>
            </a:r>
            <a:r>
              <a:rPr kumimoji="1" lang="ja-JP" altLang="en-US" dirty="0"/>
              <a:t>という特性を持つようにします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例えばこのようなグラフが下界グラフになります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b="0" dirty="0"/>
                  <a:t>頂点</a:t>
                </a:r>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されます</a:t>
                </a:r>
                <a:r>
                  <a:rPr lang="en-US" altLang="ja-JP" dirty="0"/>
                  <a:t>.</a:t>
                </a:r>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r>
                  <a:rPr kumimoji="1" lang="en-US" altLang="ja-JP" b="0" i="0">
                    <a:latin typeface="Cambria Math" panose="02040503050406030204" pitchFamily="18" charset="0"/>
                  </a:rPr>
                  <a:t>𝑉</a:t>
                </a:r>
                <a:r>
                  <a:rPr kumimoji="1" lang="ja-JP" altLang="en-US" dirty="0"/>
                  <a:t>は互いに疎な頂点集合</a:t>
                </a:r>
                <a:r>
                  <a:rPr kumimoji="1" lang="en-US" altLang="ja-JP" b="0" i="0">
                    <a:latin typeface="Cambria Math" panose="02040503050406030204" pitchFamily="18" charset="0"/>
                  </a:rPr>
                  <a:t>𝑉_𝐴,𝑉_𝐵</a:t>
                </a:r>
                <a:r>
                  <a:rPr kumimoji="1" lang="ja-JP" altLang="en-US" dirty="0"/>
                  <a:t>に分割</a:t>
                </a:r>
                <a:r>
                  <a:rPr lang="ja-JP" altLang="en-US" dirty="0"/>
                  <a:t>されます</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620080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にのみ依存します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240894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2022930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483078" lvl="1" defTabSz="966155">
                  <a:defRPr/>
                </a:pPr>
                <a:r>
                  <a:rPr lang="ja-JP" altLang="en-US" dirty="0"/>
                  <a:t>その構造は入力文字列</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r>
                  <a:rPr lang="en-US" altLang="ja-JP" dirty="0"/>
                  <a:t>,</a:t>
                </a:r>
                <a:r>
                  <a:rPr lang="ja-JP" altLang="en-US" dirty="0"/>
                  <a:t>下界を考えたい問題に関する特性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を持つように構成します</a:t>
                </a:r>
                <a:br>
                  <a:rPr lang="en-US" altLang="ja-JP" dirty="0"/>
                </a:br>
                <a:r>
                  <a:rPr lang="en-US" altLang="ja-JP" dirty="0"/>
                  <a:t>(</a:t>
                </a:r>
                <a:r>
                  <a:rPr lang="ja-JP" altLang="en-US" dirty="0"/>
                  <a:t>例えば</a:t>
                </a:r>
                <a:r>
                  <a:rPr lang="en-US" altLang="ja-JP" dirty="0"/>
                  <a:t>3-MIS</a:t>
                </a:r>
                <a:r>
                  <a:rPr lang="ja-JP" altLang="en-US" dirty="0"/>
                  <a:t>検証問題の下界を考えるのであれば特性</a:t>
                </a:r>
                <a:r>
                  <a:rPr lang="en-US" altLang="ja-JP" dirty="0"/>
                  <a:t>P</a:t>
                </a:r>
                <a:r>
                  <a:rPr lang="ja-JP" altLang="en-US" dirty="0"/>
                  <a:t>は「グラフ中に与えられている独立点集合が</a:t>
                </a:r>
                <a:r>
                  <a:rPr lang="en-US" altLang="ja-JP" dirty="0"/>
                  <a:t>3-MIS</a:t>
                </a:r>
                <a:r>
                  <a:rPr lang="ja-JP" altLang="en-US" dirty="0"/>
                  <a:t>でない」となります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2480456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に依存しないようにします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rPr>
                  <a:t>𝐺_𝐴</a:t>
                </a:r>
                <a:r>
                  <a:rPr lang="ja-JP" altLang="en-US" dirty="0"/>
                  <a:t>と</a:t>
                </a:r>
                <a:r>
                  <a:rPr lang="en-US" altLang="ja-JP" i="0" dirty="0">
                    <a:latin typeface="Cambria Math" panose="02040503050406030204" pitchFamily="18" charset="0"/>
                  </a:rPr>
                  <a:t>𝐺_𝐵</a:t>
                </a:r>
                <a:r>
                  <a:rPr lang="ja-JP" altLang="en-US" dirty="0"/>
                  <a:t>の間のカット辺の集合</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は入力文字列</a:t>
                </a:r>
                <a:r>
                  <a:rPr lang="en-US" altLang="ja-JP" i="0">
                    <a:latin typeface="Cambria Math" panose="02040503050406030204" pitchFamily="18" charset="0"/>
                  </a:rPr>
                  <a:t>𝑥,𝑦</a:t>
                </a:r>
                <a:r>
                  <a:rPr lang="ja-JP" altLang="en-US" dirty="0"/>
                  <a:t>に依存しないようにします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613589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アリスとボブは構成した下界グラフ上で特性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の実行をシミュレートします</a:t>
                </a:r>
                <a:endParaRPr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アリスとボブは構成した下界グラフ上で特性</a:t>
                </a:r>
                <a:r>
                  <a:rPr lang="en-US" altLang="ja-JP" b="0" i="0">
                    <a:latin typeface="Cambria Math" panose="02040503050406030204" pitchFamily="18" charset="0"/>
                  </a:rPr>
                  <a:t>𝑃</a:t>
                </a:r>
                <a:r>
                  <a:rPr lang="ja-JP" altLang="en-US" dirty="0"/>
                  <a:t>を判定する</a:t>
                </a:r>
                <a:r>
                  <a:rPr lang="en-US" altLang="ja-JP" b="0" i="0">
                    <a:latin typeface="Cambria Math" panose="02040503050406030204" pitchFamily="18" charset="0"/>
                  </a:rPr>
                  <a:t>𝐶𝑂𝑁𝐺𝐸𝑆𝑇</a:t>
                </a:r>
                <a:r>
                  <a:rPr lang="ja-JP" altLang="en-US" dirty="0"/>
                  <a:t>アルゴリズム</a:t>
                </a:r>
                <a:r>
                  <a:rPr lang="ja-JP" altLang="en-US" i="0" dirty="0">
                    <a:latin typeface="Cambria Math" panose="02040503050406030204" pitchFamily="18" charset="0"/>
                  </a:rPr>
                  <a:t>𝒜</a:t>
                </a:r>
                <a:r>
                  <a:rPr lang="ja-JP" altLang="en-US" dirty="0"/>
                  <a:t>の実行をシミュレートします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3309157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中の頂点のシミュレートを担当し</a:t>
                </a:r>
                <a:r>
                  <a:rPr lang="en-US" altLang="ja-JP" dirty="0"/>
                  <a:t>,</a:t>
                </a: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中の頂点のシミュレートを担当します</a:t>
                </a:r>
                <a:r>
                  <a:rPr lang="en-US" altLang="ja-JP" dirty="0"/>
                  <a:t>.</a:t>
                </a:r>
              </a:p>
            </p:txBody>
          </p:sp>
        </mc:Choice>
        <mc:Fallback xmlns="">
          <p:sp>
            <p:nvSpPr>
              <p:cNvPr id="3" name="ノート プレースホルダー 2"/>
              <p:cNvSpPr>
                <a:spLocks noGrp="1"/>
              </p:cNvSpPr>
              <p:nvPr>
                <p:ph type="body" idx="1"/>
              </p:nvPr>
            </p:nvSpPr>
            <p:spPr/>
            <p:txBody>
              <a:bodyPr/>
              <a:lstStyle/>
              <a:p>
                <a:r>
                  <a:rPr lang="ja-JP" altLang="en-US" dirty="0"/>
                  <a:t>アリスは</a:t>
                </a:r>
                <a:r>
                  <a:rPr lang="en-US" altLang="ja-JP" b="0" i="0">
                    <a:latin typeface="Cambria Math" panose="02040503050406030204" pitchFamily="18" charset="0"/>
                  </a:rPr>
                  <a:t>𝑉_𝐴</a:t>
                </a:r>
                <a:r>
                  <a:rPr lang="ja-JP" altLang="en-US" dirty="0"/>
                  <a:t>中の頂点のシミュレートを担当し</a:t>
                </a:r>
                <a:r>
                  <a:rPr lang="en-US" altLang="ja-JP" dirty="0"/>
                  <a:t>,</a:t>
                </a:r>
                <a:r>
                  <a:rPr lang="ja-JP" altLang="en-US" dirty="0"/>
                  <a:t>ボブは</a:t>
                </a: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中の頂点のシミュレートを担当します</a:t>
                </a:r>
                <a:r>
                  <a:rPr lang="en-US" altLang="ja-JP" dirty="0"/>
                  <a:t>.</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1542938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中の辺で送信されるメッセージはアリスがボブと通信することなく計算でき</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中の辺で送信されるメッセージはボブがアリスと通信することなく計算できる</a:t>
                </a:r>
                <a:endParaRPr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i="0">
                    <a:latin typeface="Cambria Math" panose="02040503050406030204" pitchFamily="18" charset="0"/>
                  </a:rPr>
                  <a:t>𝐺_𝐴</a:t>
                </a:r>
                <a:r>
                  <a:rPr lang="ja-JP" altLang="en-US" dirty="0"/>
                  <a:t>中の辺で送信されるメッセージはアリスがボブと通信することなく計算でき</a:t>
                </a:r>
                <a:r>
                  <a:rPr lang="en-US" altLang="ja-JP" dirty="0"/>
                  <a:t>,</a:t>
                </a:r>
                <a:br>
                  <a:rPr lang="en-US" altLang="ja-JP" dirty="0"/>
                </a:br>
                <a:r>
                  <a:rPr lang="en-US" altLang="ja-JP" i="0">
                    <a:latin typeface="Cambria Math" panose="02040503050406030204" pitchFamily="18" charset="0"/>
                  </a:rPr>
                  <a:t>𝐺_𝐵</a:t>
                </a:r>
                <a:r>
                  <a:rPr lang="ja-JP" altLang="en-US" dirty="0"/>
                  <a:t>中の辺で送信されるメッセージはボブがアリスと通信することなく計算できる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2151003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を通じて送信されるメッセージを互いに受信できればグラフ全体に対してアルゴリズムを手分けしてシミュレートできます</a:t>
                </a:r>
                <a:r>
                  <a:rPr lang="en-US" altLang="ja-JP" dirty="0"/>
                  <a:t>.</a:t>
                </a:r>
              </a:p>
              <a:p>
                <a:endParaRPr kumimoji="1"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を通じて送信されるメッセージを互いに受信できればグラフ全体に対してアルゴリズムを手分けしてシミュレートできる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946368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en-US" altLang="ja-JP" dirty="0"/>
                  <a:t>~</a:t>
                </a:r>
                <a:r>
                  <a:rPr kumimoji="1" lang="ja-JP" altLang="en-US" dirty="0"/>
                  <a:t>判定ができ</a:t>
                </a:r>
                <a:r>
                  <a:rPr kumimoji="1" lang="en-US" altLang="ja-JP" dirty="0"/>
                  <a:t>,~</a:t>
                </a:r>
                <a:r>
                  <a:rPr kumimoji="1" lang="ja-JP" altLang="en-US" dirty="0"/>
                  <a:t>を解くことができます</a:t>
                </a:r>
                <a:r>
                  <a:rPr kumimoji="1" lang="en-US" altLang="ja-JP" dirty="0"/>
                  <a:t>.</a:t>
                </a:r>
                <a:r>
                  <a:rPr kumimoji="1" lang="ja-JP" altLang="en-US" dirty="0"/>
                  <a:t>これはアルゴリズム</a:t>
                </a:r>
                <a:r>
                  <a:rPr kumimoji="1" lang="en-US" altLang="ja-JP" dirty="0"/>
                  <a:t>A</a:t>
                </a:r>
                <a:r>
                  <a:rPr kumimoji="1" lang="ja-JP" altLang="en-US" dirty="0"/>
                  <a:t>が</a:t>
                </a: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を持つ」と判定すればすなわち</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となるように下界グラフを構成しているためです</a:t>
                </a:r>
                <a:r>
                  <a:rPr lang="en-US" altLang="ja-JP" dirty="0"/>
                  <a:t>.</a:t>
                </a:r>
                <a:endParaRPr kumimoji="1" lang="en-US" altLang="ja-JP" dirty="0"/>
              </a:p>
              <a:p>
                <a:pPr defTabSz="966155">
                  <a:defRPr/>
                </a:pPr>
                <a:r>
                  <a:rPr kumimoji="1" lang="en-US" altLang="ja-JP" dirty="0"/>
                  <a:t>~</a:t>
                </a:r>
                <a:r>
                  <a:rPr kumimoji="1" lang="ja-JP" altLang="en-US" dirty="0"/>
                  <a:t>必要とすると</a:t>
                </a:r>
                <a:r>
                  <a:rPr kumimoji="1" lang="en-US" altLang="ja-JP" dirty="0"/>
                  <a:t>,</a:t>
                </a:r>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ビットの情報を伝送可能なため</a:t>
                </a:r>
                <a:r>
                  <a:rPr kumimoji="1" lang="en-US" altLang="ja-JP" dirty="0"/>
                  <a:t>~.</a:t>
                </a:r>
              </a:p>
              <a:p>
                <a:pPr defTabSz="966155">
                  <a:defRPr/>
                </a:pPr>
                <a:r>
                  <a:rPr kumimoji="1" lang="ja-JP" altLang="en-US" dirty="0"/>
                  <a:t>先述の通り</a:t>
                </a:r>
                <a:r>
                  <a:rPr kumimoji="1" lang="en-US" altLang="ja-JP" dirty="0"/>
                  <a:t>~,</a:t>
                </a:r>
                <a:r>
                  <a:rPr kumimoji="1" lang="ja-JP" altLang="en-US" dirty="0"/>
                  <a:t>この</a:t>
                </a:r>
                <a:r>
                  <a:rPr kumimoji="1" lang="en-US" altLang="ja-JP" dirty="0"/>
                  <a:t>2</a:t>
                </a:r>
                <a:r>
                  <a:rPr kumimoji="1" lang="ja-JP" altLang="en-US" dirty="0"/>
                  <a:t>つを結びつけるとこのような下界を得ることができます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例として</a:t>
                </a:r>
                <a:r>
                  <a:rPr kumimoji="1" lang="en-US" altLang="ja-JP" dirty="0"/>
                  <a:t>3-MIS</a:t>
                </a:r>
                <a:r>
                  <a:rPr kumimoji="1" lang="ja-JP" altLang="en-US" dirty="0"/>
                  <a:t>検証問題に対する下界グラフを紹介します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301169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オレンジ色の頂点は独立点集合に含まれる頂点とします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,2</a:t>
            </a:r>
            <a:r>
              <a:rPr kumimoji="1" lang="ja-JP" altLang="en-US" dirty="0"/>
              <a:t>次元の要素でインデックス付けされる</a:t>
            </a:r>
            <a:r>
              <a:rPr kumimoji="1" lang="en-US" altLang="ja-JP" dirty="0"/>
              <a:t>N×N</a:t>
            </a:r>
            <a:r>
              <a:rPr kumimoji="1" lang="ja-JP" altLang="en-US" dirty="0"/>
              <a:t>ビットの交叉判定インスタンスを埋め込みます</a:t>
            </a:r>
            <a:r>
              <a:rPr kumimoji="1" lang="en-US" altLang="ja-JP" dirty="0"/>
              <a:t>.</a:t>
            </a:r>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a1i-a2j</a:t>
            </a:r>
            <a:r>
              <a:rPr kumimoji="1" lang="ja-JP" altLang="en-US" dirty="0"/>
              <a:t>間に辺を引き</a:t>
            </a:r>
            <a:r>
              <a:rPr kumimoji="1" lang="en-US" altLang="ja-JP" dirty="0"/>
              <a:t>,</a:t>
            </a:r>
            <a:r>
              <a:rPr kumimoji="1" lang="en-US" altLang="ja-JP" dirty="0" err="1"/>
              <a:t>yi,j</a:t>
            </a:r>
            <a:r>
              <a:rPr kumimoji="1" lang="en-US" altLang="ja-JP" dirty="0"/>
              <a:t>=0</a:t>
            </a:r>
            <a:r>
              <a:rPr kumimoji="1" lang="ja-JP" altLang="en-US" dirty="0"/>
              <a:t>のとき</a:t>
            </a:r>
            <a:r>
              <a:rPr kumimoji="1" lang="en-US" altLang="ja-JP" dirty="0"/>
              <a:t>b1i-b2j</a:t>
            </a:r>
            <a:r>
              <a:rPr kumimoji="1" lang="ja-JP" altLang="en-US" dirty="0"/>
              <a:t>間に辺を引くようにします</a:t>
            </a:r>
            <a:r>
              <a:rPr kumimoji="1" lang="en-US" altLang="ja-JP" dirty="0"/>
              <a:t>.</a:t>
            </a:r>
          </a:p>
          <a:p>
            <a:r>
              <a:rPr kumimoji="1" lang="ja-JP" altLang="en-US" dirty="0"/>
              <a:t>例えば</a:t>
            </a:r>
            <a:r>
              <a:rPr kumimoji="1" lang="en-US" altLang="ja-JP" dirty="0"/>
              <a:t>x1,2=1</a:t>
            </a:r>
            <a:r>
              <a:rPr kumimoji="1" lang="ja-JP" altLang="en-US" dirty="0"/>
              <a:t>ならば</a:t>
            </a:r>
            <a:r>
              <a:rPr kumimoji="1" lang="en-US" altLang="ja-JP" dirty="0"/>
              <a:t>a11-a22</a:t>
            </a:r>
            <a:r>
              <a:rPr kumimoji="1" lang="ja-JP" altLang="en-US" dirty="0"/>
              <a:t>間には辺を引かず</a:t>
            </a:r>
            <a:r>
              <a:rPr kumimoji="1" lang="en-US" altLang="ja-JP" dirty="0"/>
              <a:t>,y1,2=0</a:t>
            </a:r>
            <a:r>
              <a:rPr kumimoji="1" lang="ja-JP" altLang="en-US" dirty="0"/>
              <a:t>ならば</a:t>
            </a:r>
            <a:r>
              <a:rPr kumimoji="1" lang="en-US" altLang="ja-JP" dirty="0"/>
              <a:t>b11-b22</a:t>
            </a:r>
            <a:r>
              <a:rPr kumimoji="1" lang="ja-JP" altLang="en-US" dirty="0"/>
              <a:t>間には辺を引きます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r>
                  <a:rPr kumimoji="1" lang="ja-JP" altLang="en-US" dirty="0"/>
                  <a:t>のとき</a:t>
                </a: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r>
                  <a:rPr lang="en-US" altLang="ja-JP" i="0">
                    <a:latin typeface="Cambria Math" panose="02040503050406030204" pitchFamily="18" charset="0"/>
                  </a:rPr>
                  <a:t>(𝑖,𝑗)</a:t>
                </a:r>
                <a:r>
                  <a:rPr lang="ja-JP" altLang="en-US" dirty="0"/>
                  <a:t>に対して</a:t>
                </a:r>
                <a:r>
                  <a:rPr lang="en-US" altLang="ja-JP" b="0" i="0">
                    <a:latin typeface="Cambria Math" panose="02040503050406030204" pitchFamily="18" charset="0"/>
                  </a:rPr>
                  <a:t>𝑥_(𝑖,𝑗)=𝑦_(𝑖,𝑗)=1</a:t>
                </a:r>
                <a:r>
                  <a:rPr kumimoji="1" lang="ja-JP" altLang="en-US" dirty="0"/>
                  <a:t>のとき</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a1i-a2j</a:t>
            </a:r>
            <a:r>
              <a:rPr kumimoji="1" lang="ja-JP" altLang="en-US" dirty="0"/>
              <a:t>間にも</a:t>
            </a:r>
            <a:r>
              <a:rPr kumimoji="1" lang="en-US" altLang="ja-JP" dirty="0"/>
              <a:t>b1i-b2j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a:t>
            </a:r>
            <a:endParaRPr kumimoji="1" lang="en-US" altLang="ja-JP" dirty="0"/>
          </a:p>
          <a:p>
            <a:r>
              <a:rPr kumimoji="1" lang="ja-JP" altLang="en-US" dirty="0"/>
              <a:t>与えられた独立点集合が</a:t>
            </a:r>
            <a:r>
              <a:rPr kumimoji="1" lang="en-US" altLang="ja-JP" dirty="0"/>
              <a:t>3-MIS</a:t>
            </a:r>
            <a:r>
              <a:rPr kumimoji="1" lang="ja-JP" altLang="en-US" dirty="0"/>
              <a:t>でないことが確認できます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を示しました</a:t>
            </a:r>
            <a:r>
              <a:rPr kumimoji="1" lang="en-US" altLang="ja-JP" dirty="0"/>
              <a:t>.</a:t>
            </a:r>
          </a:p>
          <a:p>
            <a:r>
              <a:rPr kumimoji="1" lang="ja-JP" altLang="en-US" dirty="0"/>
              <a:t>今後の課題はこの通りです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1388492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全ノードは一斉にラウンド</a:t>
            </a:r>
            <a:r>
              <a:rPr kumimoji="1" lang="en-US" altLang="ja-JP" dirty="0"/>
              <a:t>0</a:t>
            </a:r>
            <a:r>
              <a:rPr kumimoji="1" lang="ja-JP" altLang="en-US" dirty="0"/>
              <a:t>を開始し</a:t>
            </a:r>
            <a:r>
              <a:rPr kumimoji="1" lang="en-US" altLang="ja-JP" dirty="0"/>
              <a:t>,</a:t>
            </a:r>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kumimoji="1" lang="ja-JP" altLang="en-US" dirty="0"/>
              <a:t>独立点集合とは</a:t>
            </a:r>
            <a:r>
              <a:rPr kumimoji="1" lang="en-US" altLang="ja-JP" dirty="0"/>
              <a:t>~</a:t>
            </a:r>
            <a:r>
              <a:rPr kumimoji="1" lang="ja-JP" altLang="en-US" dirty="0"/>
              <a:t>で</a:t>
            </a:r>
            <a:r>
              <a:rPr kumimoji="1" lang="en-US" altLang="ja-JP" dirty="0"/>
              <a:t>,</a:t>
            </a:r>
            <a:r>
              <a:rPr kumimoji="1" lang="ja-JP" altLang="en-US" dirty="0"/>
              <a:t>最も頂点数が多い独立点集合をグラフから見つける問題を最大独立点集合問題といいます</a:t>
            </a:r>
            <a:r>
              <a:rPr kumimoji="1" lang="en-US" altLang="ja-JP" dirty="0"/>
              <a:t>. </a:t>
            </a:r>
          </a:p>
          <a:p>
            <a:pPr defTabSz="966155">
              <a:defRPr/>
            </a:pPr>
            <a:r>
              <a:rPr kumimoji="1" lang="en-US" altLang="ja-JP" dirty="0"/>
              <a:t>~</a:t>
            </a:r>
            <a:r>
              <a:rPr kumimoji="1" lang="ja-JP" altLang="en-US" dirty="0"/>
              <a:t>で</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最大独立点集合問題は</a:t>
            </a:r>
            <a:r>
              <a:rPr kumimoji="1" lang="en-US" altLang="ja-JP" dirty="0"/>
              <a:t>NP</a:t>
            </a:r>
            <a:r>
              <a:rPr kumimoji="1" lang="ja-JP" altLang="en-US" dirty="0"/>
              <a:t>完全であり</a:t>
            </a:r>
            <a:r>
              <a:rPr kumimoji="1" lang="en-US" altLang="ja-JP" dirty="0"/>
              <a:t>,</a:t>
            </a:r>
            <a:r>
              <a:rPr kumimoji="1" lang="ja-JP" altLang="en-US" dirty="0"/>
              <a:t>分散グラフアルゴリズムにおいても多項式時間で解くことは絶望的です</a:t>
            </a:r>
            <a:r>
              <a:rPr kumimoji="1" lang="en-US" altLang="ja-JP" dirty="0"/>
              <a:t>.</a:t>
            </a:r>
          </a:p>
          <a:p>
            <a:r>
              <a:rPr kumimoji="1" lang="ja-JP" altLang="en-US" dirty="0"/>
              <a:t>そこで</a:t>
            </a:r>
            <a:r>
              <a:rPr kumimoji="1" lang="en-US" altLang="ja-JP" dirty="0"/>
              <a:t>,CONGEST</a:t>
            </a:r>
            <a:r>
              <a:rPr kumimoji="1" lang="ja-JP" altLang="en-US" dirty="0"/>
              <a:t>モデルにおいて</a:t>
            </a:r>
            <a:r>
              <a:rPr kumimoji="1" lang="en-US" altLang="ja-JP" dirty="0"/>
              <a:t>,</a:t>
            </a:r>
            <a:r>
              <a:rPr kumimoji="1" lang="ja-JP" altLang="en-US" dirty="0"/>
              <a:t>ローカル計算には指数時間かかることを許容し通信ラウンド数を少なくするというモチベーションの研究がされています</a:t>
            </a:r>
            <a:r>
              <a:rPr kumimoji="1" lang="en-US" altLang="ja-JP" dirty="0"/>
              <a:t>.</a:t>
            </a:r>
          </a:p>
          <a:p>
            <a:endParaRPr kumimoji="1" lang="en-US" altLang="ja-JP" dirty="0"/>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a:p>
            <a:r>
              <a:rPr kumimoji="1" lang="ja-JP" altLang="en-US" dirty="0"/>
              <a:t>定数近似だとしてもおおよそ</a:t>
            </a:r>
            <a:r>
              <a:rPr kumimoji="1" lang="en-US" altLang="ja-JP" dirty="0"/>
              <a:t>n^2</a:t>
            </a:r>
            <a:r>
              <a:rPr kumimoji="1" lang="ja-JP" altLang="en-US" dirty="0"/>
              <a:t>の下界を持ち</a:t>
            </a:r>
            <a:r>
              <a:rPr kumimoji="1" lang="en-US" altLang="ja-JP" dirty="0"/>
              <a:t>,</a:t>
            </a:r>
            <a:r>
              <a:rPr kumimoji="1" lang="ja-JP" altLang="en-US" dirty="0"/>
              <a:t>難しい問題であることがわかります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a:t>
            </a:r>
            <a:r>
              <a:rPr kumimoji="1" lang="ja-JP" altLang="en-US" dirty="0"/>
              <a:t>極大独立点集合とは</a:t>
            </a:r>
            <a:r>
              <a:rPr kumimoji="1" lang="en-US" altLang="ja-JP" dirty="0"/>
              <a:t>,</a:t>
            </a:r>
            <a:r>
              <a:rPr kumimoji="1" lang="ja-JP" altLang="en-US" dirty="0"/>
              <a:t>独立点集合のうち</a:t>
            </a:r>
            <a:r>
              <a:rPr kumimoji="1" lang="en-US" altLang="ja-JP" dirty="0"/>
              <a:t>,~</a:t>
            </a:r>
            <a:r>
              <a:rPr kumimoji="1" lang="ja-JP" altLang="en-US" dirty="0"/>
              <a:t>を言います</a:t>
            </a:r>
            <a:r>
              <a:rPr kumimoji="1" lang="en-US" altLang="ja-JP" dirty="0"/>
              <a:t>.</a:t>
            </a:r>
          </a:p>
          <a:p>
            <a:r>
              <a:rPr kumimoji="1" lang="en-US" altLang="ja-JP" dirty="0"/>
              <a:t>k-</a:t>
            </a:r>
            <a:r>
              <a:rPr kumimoji="1" lang="ja-JP" altLang="en-US" dirty="0"/>
              <a:t>極大独立点集合は</a:t>
            </a:r>
            <a:r>
              <a:rPr kumimoji="1" lang="en-US" altLang="ja-JP" dirty="0"/>
              <a:t>k-MIS</a:t>
            </a:r>
            <a:r>
              <a:rPr kumimoji="1" lang="ja-JP" altLang="en-US" dirty="0"/>
              <a:t>と呼ぶこともあります</a:t>
            </a:r>
            <a:r>
              <a:rPr kumimoji="1" lang="en-US" altLang="ja-JP" dirty="0"/>
              <a:t>.</a:t>
            </a:r>
          </a:p>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つのグラフと赤丸で示した独立集合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a:p>
            <a:r>
              <a:rPr kumimoji="1" lang="ja-JP" altLang="en-US" dirty="0"/>
              <a:t>右のグラフにおいて</a:t>
            </a:r>
            <a:r>
              <a:rPr kumimoji="1" lang="en-US" altLang="ja-JP" dirty="0"/>
              <a:t>,</a:t>
            </a:r>
            <a:r>
              <a:rPr kumimoji="1" lang="ja-JP" altLang="en-US" dirty="0"/>
              <a:t>水色の頂点を取り除いてオレンジ色の頂点を追加することで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2021/2/1</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2021/2/1</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2021/2/1</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2021/2/1</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2021/2/1</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2021/2/1</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2021/2/1</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2021/2/1</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2021/2/1</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9.png"/><Relationship Id="rId12"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20.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4.png"/><Relationship Id="rId4" Type="http://schemas.openxmlformats.org/officeDocument/2006/relationships/image" Target="../media/image20.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9.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350.png"/><Relationship Id="rId2" Type="http://schemas.openxmlformats.org/officeDocument/2006/relationships/notesSlide" Target="../notesSlides/notesSlide29.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4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3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0.png"/><Relationship Id="rId8" Type="http://schemas.openxmlformats.org/officeDocument/2006/relationships/image" Target="../media/image54.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2" Type="http://schemas.openxmlformats.org/officeDocument/2006/relationships/notesSlide" Target="../notesSlides/notesSlide30.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0.png"/></Relationships>
</file>

<file path=ppt/slides/_rels/slide31.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70.png"/><Relationship Id="rId34" Type="http://schemas.openxmlformats.org/officeDocument/2006/relationships/image" Target="../media/image43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00.png"/><Relationship Id="rId2" Type="http://schemas.openxmlformats.org/officeDocument/2006/relationships/notesSlide" Target="../notesSlides/notesSlide31.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440.png"/><Relationship Id="rId8" Type="http://schemas.openxmlformats.org/officeDocument/2006/relationships/image" Target="../media/image54.png"/></Relationships>
</file>

<file path=ppt/slides/_rels/slide32.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60.png"/><Relationship Id="rId2" Type="http://schemas.openxmlformats.org/officeDocument/2006/relationships/notesSlide" Target="../notesSlides/notesSlide3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50.png"/><Relationship Id="rId8" Type="http://schemas.openxmlformats.org/officeDocument/2006/relationships/image" Target="../media/image54.png"/></Relationships>
</file>

<file path=ppt/slides/_rels/slide33.xml.rels><?xml version="1.0" encoding="UTF-8" standalone="yes"?>
<Relationships xmlns="http://schemas.openxmlformats.org/package/2006/relationships"><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56.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57.png"/><Relationship Id="rId2" Type="http://schemas.openxmlformats.org/officeDocument/2006/relationships/notesSlide" Target="../notesSlides/notesSlide3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37" Type="http://schemas.openxmlformats.org/officeDocument/2006/relationships/image" Target="../media/image6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5.png"/><Relationship Id="rId35" Type="http://schemas.openxmlformats.org/officeDocument/2006/relationships/image" Target="../media/image58.png"/><Relationship Id="rId8" Type="http://schemas.openxmlformats.org/officeDocument/2006/relationships/image" Target="../media/image54.png"/></Relationships>
</file>

<file path=ppt/slides/_rels/slide34.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81.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34" Type="http://schemas.openxmlformats.org/officeDocument/2006/relationships/image" Target="../media/image350.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0.png"/><Relationship Id="rId25" Type="http://schemas.openxmlformats.org/officeDocument/2006/relationships/image" Target="../media/image88.png"/><Relationship Id="rId33" Type="http://schemas.openxmlformats.org/officeDocument/2006/relationships/image" Target="../media/image340.png"/><Relationship Id="rId2" Type="http://schemas.openxmlformats.org/officeDocument/2006/relationships/notesSlide" Target="../notesSlides/notesSlide34.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87.png"/><Relationship Id="rId32" Type="http://schemas.openxmlformats.org/officeDocument/2006/relationships/image" Target="../media/image330.png"/><Relationship Id="rId5" Type="http://schemas.openxmlformats.org/officeDocument/2006/relationships/image" Target="../media/image70.png"/><Relationship Id="rId15" Type="http://schemas.openxmlformats.org/officeDocument/2006/relationships/image" Target="../media/image79.png"/><Relationship Id="rId23" Type="http://schemas.openxmlformats.org/officeDocument/2006/relationships/image" Target="../media/image86.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95.png"/><Relationship Id="rId4" Type="http://schemas.openxmlformats.org/officeDocument/2006/relationships/image" Target="../media/image591.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 Id="rId8" Type="http://schemas.openxmlformats.org/officeDocument/2006/relationships/image" Target="../media/image74.png"/></Relationships>
</file>

<file path=ppt/slides/_rels/slide35.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image" Target="../media/image97.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7" Type="http://schemas.openxmlformats.org/officeDocument/2006/relationships/image" Target="../media/image73.png"/><Relationship Id="rId12" Type="http://schemas.openxmlformats.org/officeDocument/2006/relationships/image" Target="../media/image71.png"/><Relationship Id="rId17" Type="http://schemas.openxmlformats.org/officeDocument/2006/relationships/image" Target="../media/image96.png"/><Relationship Id="rId25" Type="http://schemas.openxmlformats.org/officeDocument/2006/relationships/image" Target="../media/image88.png"/><Relationship Id="rId33" Type="http://schemas.openxmlformats.org/officeDocument/2006/relationships/image" Target="../media/image103.png"/><Relationship Id="rId2" Type="http://schemas.openxmlformats.org/officeDocument/2006/relationships/notesSlide" Target="../notesSlides/notesSlide35.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8.png"/><Relationship Id="rId24" Type="http://schemas.openxmlformats.org/officeDocument/2006/relationships/image" Target="../media/image87.png"/><Relationship Id="rId32" Type="http://schemas.openxmlformats.org/officeDocument/2006/relationships/image" Target="../media/image350.png"/><Relationship Id="rId5" Type="http://schemas.openxmlformats.org/officeDocument/2006/relationships/image" Target="../media/image600.png"/><Relationship Id="rId15" Type="http://schemas.openxmlformats.org/officeDocument/2006/relationships/image" Target="../media/image79.png"/><Relationship Id="rId23" Type="http://schemas.openxmlformats.org/officeDocument/2006/relationships/image" Target="../media/image98.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340.png"/><Relationship Id="rId4" Type="http://schemas.openxmlformats.org/officeDocument/2006/relationships/image" Target="../media/image69.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 Id="rId8" Type="http://schemas.openxmlformats.org/officeDocument/2006/relationships/image" Target="../media/image74.png"/></Relationships>
</file>

<file path=ppt/slides/_rels/slide36.xml.rels><?xml version="1.0" encoding="UTF-8" standalone="yes"?>
<Relationships xmlns="http://schemas.openxmlformats.org/package/2006/relationships"><Relationship Id="rId3" Type="http://schemas.openxmlformats.org/officeDocument/2006/relationships/image" Target="../media/image46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極大独立点集合検証問題の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名古屋工業大学大学院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87058113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b="0" i="0" dirty="0">
                              <a:latin typeface="+mn-lt"/>
                            </a:rPr>
                            <a:t>(</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b="0" dirty="0"/>
                            <a:t>ラウンドで解ける</a:t>
                          </a:r>
                          <a:r>
                            <a:rPr kumimoji="1" lang="en-US" altLang="ja-JP" b="0" dirty="0"/>
                            <a:t>)</a:t>
                          </a:r>
                        </a:p>
                      </a:txBody>
                      <a:tcPr/>
                    </a:tc>
                    <a:extLst>
                      <a:ext uri="{0D108BD9-81ED-4DB2-BD59-A6C34878D82A}">
                        <a16:rowId xmlns:a16="http://schemas.microsoft.com/office/drawing/2014/main" val="3240038871"/>
                      </a:ext>
                    </a:extLst>
                  </a:tr>
                  <a:tr h="370840">
                    <a:tc>
                      <a:txBody>
                        <a:bodyPr/>
                        <a:lstStyle/>
                        <a:p>
                          <a:pPr algn="ctr"/>
                          <a:r>
                            <a:rPr kumimoji="1" lang="en-US" altLang="ja-JP" dirty="0"/>
                            <a:t>2</a:t>
                          </a:r>
                          <a:endParaRPr kumimoji="1" lang="ja-JP" altLang="en-US" dirty="0"/>
                        </a:p>
                      </a:txBody>
                      <a:tcPr/>
                    </a:tc>
                    <a:tc>
                      <a:txBody>
                        <a:bodyPr/>
                        <a:lstStyle/>
                        <a:p>
                          <a:pPr algn="ct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t>3</a:t>
                          </a:r>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+5(</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sSup>
                                <m:sSupPr>
                                  <m:ctrlPr>
                                    <a:rPr lang="ja-JP" altLang="en-US" i="1" dirty="0" smtClean="0">
                                      <a:latin typeface="Cambria Math" panose="02040503050406030204" pitchFamily="18" charset="0"/>
                                    </a:rPr>
                                  </m:ctrlPr>
                                </m:sSupPr>
                                <m:e>
                                  <m:r>
                                    <a:rPr lang="en-US" altLang="ja-JP" b="0" i="1" dirty="0" smtClean="0">
                                      <a:latin typeface="Cambria Math" panose="02040503050406030204" pitchFamily="18" charset="0"/>
                                    </a:rPr>
                                    <m:t>𝑛</m:t>
                                  </m:r>
                                </m:e>
                                <m:sup>
                                  <m:r>
                                    <a:rPr lang="en-US" altLang="ja-JP" b="0" i="1" dirty="0" smtClean="0">
                                      <a:latin typeface="Cambria Math" panose="02040503050406030204" pitchFamily="18" charset="0"/>
                                    </a:rPr>
                                    <m:t>2−1/(</m:t>
                                  </m:r>
                                  <m:r>
                                    <a:rPr lang="en-US" altLang="ja-JP" b="0" i="1" dirty="0" smtClean="0">
                                      <a:latin typeface="Cambria Math" panose="02040503050406030204" pitchFamily="18" charset="0"/>
                                    </a:rPr>
                                    <m:t>𝑙</m:t>
                                  </m:r>
                                  <m:r>
                                    <a:rPr lang="en-US" altLang="ja-JP" b="0" i="1" dirty="0" smtClean="0">
                                      <a:latin typeface="Cambria Math" panose="02040503050406030204" pitchFamily="18" charset="0"/>
                                    </a:rPr>
                                    <m:t>+1)</m:t>
                                  </m:r>
                                </m:sup>
                              </m:sSup>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87058113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3278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endParaRPr lang="ja-JP"/>
                        </a:p>
                      </a:txBody>
                      <a:tcPr>
                        <a:blipFill>
                          <a:blip r:embed="rId4"/>
                          <a:stretch>
                            <a:fillRect l="-100192" t="-106557" r="-385" b="-332787"/>
                          </a:stretch>
                        </a:blipFill>
                      </a:tcPr>
                    </a:tc>
                    <a:extLst>
                      <a:ext uri="{0D108BD9-81ED-4DB2-BD59-A6C34878D82A}">
                        <a16:rowId xmlns:a16="http://schemas.microsoft.com/office/drawing/2014/main" val="3240038871"/>
                      </a:ext>
                    </a:extLst>
                  </a:tr>
                  <a:tr h="374396">
                    <a:tc>
                      <a:txBody>
                        <a:bodyPr/>
                        <a:lstStyle/>
                        <a:p>
                          <a:pPr algn="ctr"/>
                          <a:r>
                            <a:rPr kumimoji="1" lang="en-US" altLang="ja-JP" dirty="0"/>
                            <a:t>2</a:t>
                          </a:r>
                          <a:endParaRPr kumimoji="1" lang="ja-JP" altLang="en-US" dirty="0"/>
                        </a:p>
                      </a:txBody>
                      <a:tcPr/>
                    </a:tc>
                    <a:tc>
                      <a:txBody>
                        <a:bodyPr/>
                        <a:lstStyle/>
                        <a:p>
                          <a:endParaRPr lang="ja-JP"/>
                        </a:p>
                      </a:txBody>
                      <a:tcPr>
                        <a:blipFill>
                          <a:blip r:embed="rId4"/>
                          <a:stretch>
                            <a:fillRect l="-100192" t="-206557" r="-385" b="-232787"/>
                          </a:stretch>
                        </a:blipFill>
                      </a:tcPr>
                    </a:tc>
                    <a:extLst>
                      <a:ext uri="{0D108BD9-81ED-4DB2-BD59-A6C34878D82A}">
                        <a16:rowId xmlns:a16="http://schemas.microsoft.com/office/drawing/2014/main" val="376190136"/>
                      </a:ext>
                    </a:extLst>
                  </a:tr>
                  <a:tr h="374396">
                    <a:tc>
                      <a:txBody>
                        <a:bodyPr/>
                        <a:lstStyle/>
                        <a:p>
                          <a:pPr algn="ctr"/>
                          <a:r>
                            <a:rPr kumimoji="1" lang="en-US" altLang="ja-JP" dirty="0"/>
                            <a:t>3</a:t>
                          </a:r>
                          <a:endParaRPr kumimoji="1" lang="ja-JP" altLang="en-US" dirty="0"/>
                        </a:p>
                      </a:txBody>
                      <a:tcPr/>
                    </a:tc>
                    <a:tc>
                      <a:txBody>
                        <a:bodyPr/>
                        <a:lstStyle/>
                        <a:p>
                          <a:endParaRPr lang="ja-JP"/>
                        </a:p>
                      </a:txBody>
                      <a:tcPr>
                        <a:blipFill>
                          <a:blip r:embed="rId4"/>
                          <a:stretch>
                            <a:fillRect l="-100192" t="-301613" r="-385" b="-129032"/>
                          </a:stretch>
                        </a:blipFill>
                      </a:tcPr>
                    </a:tc>
                    <a:extLst>
                      <a:ext uri="{0D108BD9-81ED-4DB2-BD59-A6C34878D82A}">
                        <a16:rowId xmlns:a16="http://schemas.microsoft.com/office/drawing/2014/main" val="261455503"/>
                      </a:ext>
                    </a:extLst>
                  </a:tr>
                  <a:tr h="377127">
                    <a:tc>
                      <a:txBody>
                        <a:bodyPr/>
                        <a:lstStyle/>
                        <a:p>
                          <a:endParaRPr lang="ja-JP"/>
                        </a:p>
                      </a:txBody>
                      <a:tcPr>
                        <a:blipFill>
                          <a:blip r:embed="rId4"/>
                          <a:stretch>
                            <a:fillRect l="-192" t="-401613" r="-100385" b="-29032"/>
                          </a:stretch>
                        </a:blipFill>
                      </a:tcPr>
                    </a:tc>
                    <a:tc>
                      <a:txBody>
                        <a:bodyPr/>
                        <a:lstStyle/>
                        <a:p>
                          <a:endParaRPr lang="ja-JP"/>
                        </a:p>
                      </a:txBody>
                      <a:tcPr>
                        <a:blipFill>
                          <a:blip r:embed="rId4"/>
                          <a:stretch>
                            <a:fillRect l="-100192" t="-401613" r="-385" b="-29032"/>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209398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a:xfrm>
                <a:off x="179513" y="1124744"/>
                <a:ext cx="8784976" cy="5156786"/>
              </a:xfrm>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𝑚</m:t>
                        </m:r>
                      </m:e>
                    </m:d>
                  </m:oMath>
                </a14:m>
                <a:r>
                  <a:rPr lang="ja-JP" altLang="en-US" dirty="0"/>
                  <a:t>が存在</a:t>
                </a:r>
                <a:endParaRPr lang="en-US" altLang="ja-JP" dirty="0"/>
              </a:p>
              <a:p>
                <a:pPr marL="274320" lvl="1" indent="0">
                  <a:buNone/>
                </a:pPr>
                <a:endParaRPr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oMath>
                </a14:m>
                <a:r>
                  <a:rPr lang="ja-JP" altLang="en-US" dirty="0"/>
                  <a:t>ビット交換する必要があることが知られている</a:t>
                </a:r>
                <a:r>
                  <a:rPr lang="en-US" altLang="ja-JP" dirty="0"/>
                  <a:t>[4]</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xfrm>
                <a:off x="179513" y="1124744"/>
                <a:ext cx="8784976" cy="5156786"/>
              </a:xfrm>
              <a:blipFill>
                <a:blip r:embed="rId3"/>
                <a:stretch>
                  <a:fillRect l="-139" t="-947" b="-177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21FCC41-2C83-4D82-A749-314A6EDDE2AF}"/>
              </a:ext>
            </a:extLst>
          </p:cNvPr>
          <p:cNvSpPr txBox="1"/>
          <p:nvPr/>
        </p:nvSpPr>
        <p:spPr>
          <a:xfrm>
            <a:off x="179512" y="6345807"/>
            <a:ext cx="8341635" cy="523220"/>
          </a:xfrm>
          <a:prstGeom prst="rect">
            <a:avLst/>
          </a:prstGeom>
          <a:noFill/>
        </p:spPr>
        <p:txBody>
          <a:bodyPr wrap="square" rtlCol="0">
            <a:spAutoFit/>
          </a:bodyPr>
          <a:lstStyle/>
          <a:p>
            <a:r>
              <a:rPr kumimoji="1" lang="en-US" altLang="ja-JP" sz="1400" dirty="0"/>
              <a:t>[4]:</a:t>
            </a:r>
            <a:r>
              <a:rPr lang="en-US" altLang="ja-JP" sz="1400" dirty="0" err="1"/>
              <a:t>Bala</a:t>
            </a:r>
            <a:r>
              <a:rPr lang="en-US" altLang="ja-JP" sz="1400" dirty="0"/>
              <a:t> </a:t>
            </a:r>
            <a:r>
              <a:rPr lang="en-US" altLang="ja-JP" sz="1400" dirty="0" err="1"/>
              <a:t>Kalyanasundaram</a:t>
            </a:r>
            <a:r>
              <a:rPr lang="en-US" altLang="ja-JP" sz="1400" dirty="0"/>
              <a:t> and Georg </a:t>
            </a:r>
            <a:r>
              <a:rPr lang="en-US" altLang="ja-JP" sz="1400" dirty="0" err="1"/>
              <a:t>Schintger</a:t>
            </a:r>
            <a:r>
              <a:rPr lang="en-US" altLang="ja-JP" sz="1400" dirty="0"/>
              <a:t>. The probabilistic communication complexity</a:t>
            </a:r>
          </a:p>
          <a:p>
            <a:r>
              <a:rPr lang="en-US" altLang="ja-JP" sz="1400" dirty="0"/>
              <a:t>of set intersection. </a:t>
            </a:r>
            <a:r>
              <a:rPr lang="en-US" altLang="ja-JP" sz="1400" i="1" dirty="0"/>
              <a:t>SIAM Journal on Discrete Mathematics</a:t>
            </a:r>
            <a:r>
              <a:rPr lang="en-US" altLang="ja-JP" sz="1400" dirty="0"/>
              <a:t>, 5(4):545–557,1992.</a:t>
            </a:r>
            <a:endParaRPr kumimoji="1" lang="ja-JP" altLang="en-US" sz="1400" dirty="0"/>
          </a:p>
        </p:txBody>
      </p:sp>
    </p:spTree>
    <p:extLst>
      <p:ext uri="{BB962C8B-B14F-4D97-AF65-F5344CB8AC3E}">
        <p14:creationId xmlns:p14="http://schemas.microsoft.com/office/powerpoint/2010/main" val="236940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ja-JP" altLang="en-US" dirty="0"/>
                  <a:t>交叉判定を用いた</a:t>
                </a:r>
                <a14:m>
                  <m:oMath xmlns:m="http://schemas.openxmlformats.org/officeDocument/2006/math">
                    <m:r>
                      <a:rPr kumimoji="1" lang="en-US" altLang="ja-JP" b="1" i="1" smtClean="0">
                        <a:latin typeface="Cambria Math" panose="02040503050406030204" pitchFamily="18" charset="0"/>
                      </a:rPr>
                      <m:t>𝑪𝑶𝑵𝑮𝑬𝑺𝑻</m:t>
                    </m:r>
                  </m:oMath>
                </a14:m>
                <a:r>
                  <a:rPr kumimoji="1" lang="ja-JP" altLang="en-US" dirty="0"/>
                  <a:t>アルゴリズムの下界導出</a:t>
                </a:r>
              </a:p>
            </p:txBody>
          </p:sp>
        </mc:Choice>
        <mc:Fallback xmlns="">
          <p:sp>
            <p:nvSpPr>
              <p:cNvPr id="2" name="タイトル 1">
                <a:extLst>
                  <a:ext uri="{FF2B5EF4-FFF2-40B4-BE49-F238E27FC236}">
                    <a16:creationId xmlns:a16="http://schemas.microsoft.com/office/drawing/2014/main" id="{89B5080C-4114-4489-B9C1-0956A90971FF}"/>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p:spTree>
    <p:extLst>
      <p:ext uri="{BB962C8B-B14F-4D97-AF65-F5344CB8AC3E}">
        <p14:creationId xmlns:p14="http://schemas.microsoft.com/office/powerpoint/2010/main" val="257735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𝑚</m:t>
                    </m:r>
                  </m:oMath>
                </a14:m>
                <a:r>
                  <a:rPr kumimoji="1" lang="ja-JP" altLang="en-US" b="0" dirty="0"/>
                  <a:t>ビット入力文字列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b="0" dirty="0"/>
                  <a:t>に対して下界グラフ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を</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にのみ依存する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14:m>
                  <m:oMath xmlns:m="http://schemas.openxmlformats.org/officeDocument/2006/math">
                    <m:r>
                      <a:rPr lang="en-US" altLang="ja-JP" b="0" i="1" smtClean="0">
                        <a:latin typeface="Cambria Math" panose="02040503050406030204" pitchFamily="18" charset="0"/>
                      </a:rPr>
                      <m:t>𝑃</m:t>
                    </m:r>
                  </m:oMath>
                </a14:m>
                <a:br>
                  <a:rPr lang="en-US" altLang="ja-JP" dirty="0"/>
                </a:br>
                <a:r>
                  <a:rPr lang="en-US" altLang="ja-JP" dirty="0"/>
                  <a:t>(</a:t>
                </a:r>
                <a:r>
                  <a:rPr lang="ja-JP" altLang="en-US" dirty="0"/>
                  <a:t>例えば「グラフ中に与えられている独立点集合が</a:t>
                </a:r>
                <a:r>
                  <a:rPr lang="en-US" altLang="ja-JP" dirty="0"/>
                  <a:t>3-MIS</a:t>
                </a:r>
                <a:r>
                  <a:rPr lang="ja-JP" altLang="en-US" dirty="0"/>
                  <a:t>でない」</a:t>
                </a:r>
                <a:r>
                  <a:rPr lang="en-US" altLang="ja-JP" dirty="0"/>
                  <a:t>)</a:t>
                </a:r>
                <a:br>
                  <a:rPr lang="en-US" altLang="ja-JP" dirty="0"/>
                </a:br>
                <a:r>
                  <a:rPr lang="ja-JP" altLang="en-US" dirty="0"/>
                  <a:t>を持つように構成する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線コネクタ 61">
            <a:extLst>
              <a:ext uri="{FF2B5EF4-FFF2-40B4-BE49-F238E27FC236}">
                <a16:creationId xmlns:a16="http://schemas.microsoft.com/office/drawing/2014/main" id="{5549AADD-93BF-4098-B9A3-FF99B5895054}"/>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8B6F29A-141E-47B3-BAFD-7F10249579D4}"/>
              </a:ext>
            </a:extLst>
          </p:cNvPr>
          <p:cNvCxnSpPr/>
          <p:nvPr/>
        </p:nvCxnSpPr>
        <p:spPr>
          <a:xfrm>
            <a:off x="3478995"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A4B7033-89D7-4929-ACA6-E823604E4823}"/>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下界グラフ</a:t>
                </a:r>
                <a14:m>
                  <m:oMath xmlns:m="http://schemas.openxmlformats.org/officeDocument/2006/math">
                    <m:r>
                      <a:rPr kumimoji="1" lang="en-US" altLang="ja-JP" b="1" i="1" smtClean="0">
                        <a:latin typeface="Cambria Math" panose="02040503050406030204" pitchFamily="18" charset="0"/>
                      </a:rPr>
                      <m:t>𝑮</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𝑽</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𝑬</m:t>
                    </m:r>
                    <m:r>
                      <a:rPr kumimoji="1" lang="en-US" altLang="ja-JP" b="1" i="1" smtClean="0">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1" name="楕円 60">
            <a:extLst>
              <a:ext uri="{FF2B5EF4-FFF2-40B4-BE49-F238E27FC236}">
                <a16:creationId xmlns:a16="http://schemas.microsoft.com/office/drawing/2014/main" id="{726798B9-4673-4B87-B371-05B8FBEA4F03}"/>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3" name="図 2">
            <a:extLst>
              <a:ext uri="{FF2B5EF4-FFF2-40B4-BE49-F238E27FC236}">
                <a16:creationId xmlns:a16="http://schemas.microsoft.com/office/drawing/2014/main" id="{DEF0A726-044B-4138-BC8A-551698023F23}"/>
              </a:ext>
            </a:extLst>
          </p:cNvPr>
          <p:cNvPicPr>
            <a:picLocks noChangeAspect="1"/>
          </p:cNvPicPr>
          <p:nvPr/>
        </p:nvPicPr>
        <p:blipFill>
          <a:blip r:embed="rId5"/>
          <a:stretch>
            <a:fillRect/>
          </a:stretch>
        </p:blipFill>
        <p:spPr>
          <a:xfrm>
            <a:off x="5176030" y="0"/>
            <a:ext cx="3967969" cy="2975977"/>
          </a:xfrm>
          <a:prstGeom prst="rect">
            <a:avLst/>
          </a:prstGeom>
        </p:spPr>
      </p:pic>
    </p:spTree>
    <p:extLst>
      <p:ext uri="{BB962C8B-B14F-4D97-AF65-F5344CB8AC3E}">
        <p14:creationId xmlns:p14="http://schemas.microsoft.com/office/powerpoint/2010/main" val="420687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 name="楕円 2">
            <a:extLst>
              <a:ext uri="{FF2B5EF4-FFF2-40B4-BE49-F238E27FC236}">
                <a16:creationId xmlns:a16="http://schemas.microsoft.com/office/drawing/2014/main" id="{90FF2C76-BBB3-4FA3-BD91-1D08423A5E57}"/>
              </a:ext>
            </a:extLst>
          </p:cNvPr>
          <p:cNvSpPr/>
          <p:nvPr/>
        </p:nvSpPr>
        <p:spPr>
          <a:xfrm>
            <a:off x="944554" y="1384711"/>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E3BDF0A-CF60-4E25-BBD0-18F5CD556A2A}"/>
              </a:ext>
            </a:extLst>
          </p:cNvPr>
          <p:cNvSpPr/>
          <p:nvPr/>
        </p:nvSpPr>
        <p:spPr>
          <a:xfrm>
            <a:off x="3026267" y="1384710"/>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7602310-8EE2-44CD-BF29-493D2F24DD45}"/>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𝐴</m:t>
                          </m:r>
                        </m:sub>
                      </m:sSub>
                    </m:oMath>
                  </m:oMathPara>
                </a14:m>
                <a:endParaRPr kumimoji="1" lang="ja-JP" altLang="en-US" dirty="0">
                  <a:solidFill>
                    <a:srgbClr val="FF0000"/>
                  </a:solidFill>
                </a:endParaRPr>
              </a:p>
            </p:txBody>
          </p:sp>
        </mc:Choice>
        <mc:Fallback xmlns="">
          <p:sp>
            <p:nvSpPr>
              <p:cNvPr id="4" name="テキスト ボックス 3">
                <a:extLst>
                  <a:ext uri="{FF2B5EF4-FFF2-40B4-BE49-F238E27FC236}">
                    <a16:creationId xmlns:a16="http://schemas.microsoft.com/office/drawing/2014/main" id="{97602310-8EE2-44CD-BF29-493D2F24DD45}"/>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4B8B40F-B643-454A-8F8F-65453FF1623C}"/>
                  </a:ext>
                </a:extLst>
              </p:cNvPr>
              <p:cNvSpPr txBox="1"/>
              <p:nvPr/>
            </p:nvSpPr>
            <p:spPr>
              <a:xfrm>
                <a:off x="4522356" y="155044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𝐵</m:t>
                          </m:r>
                        </m:sub>
                      </m:sSub>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F4B8B40F-B643-454A-8F8F-65453FF1623C}"/>
                  </a:ext>
                </a:extLst>
              </p:cNvPr>
              <p:cNvSpPr txBox="1">
                <a:spLocks noRot="1" noChangeAspect="1" noMove="1" noResize="1" noEditPoints="1" noAdjustHandles="1" noChangeArrowheads="1" noChangeShapeType="1" noTextEdit="1"/>
              </p:cNvSpPr>
              <p:nvPr/>
            </p:nvSpPr>
            <p:spPr>
              <a:xfrm>
                <a:off x="4522356" y="1550447"/>
                <a:ext cx="85389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E9F4E1FF-6561-462E-9970-18EB7649B131}"/>
                  </a:ext>
                </a:extLst>
              </p:cNvPr>
              <p:cNvSpPr/>
              <p:nvPr/>
            </p:nvSpPr>
            <p:spPr>
              <a:xfrm>
                <a:off x="954764" y="4967091"/>
                <a:ext cx="5949245" cy="400110"/>
              </a:xfrm>
              <a:prstGeom prst="rect">
                <a:avLst/>
              </a:prstGeom>
            </p:spPr>
            <p:txBody>
              <a:bodyPr wrap="square">
                <a:spAutoFit/>
              </a:bodyPr>
              <a:lstStyle/>
              <a:p>
                <a:pPr lvl="1"/>
                <a14:m>
                  <m:oMath xmlns:m="http://schemas.openxmlformats.org/officeDocument/2006/math">
                    <m:r>
                      <a:rPr lang="en-US" altLang="ja-JP" sz="2000" i="1">
                        <a:latin typeface="Cambria Math" panose="02040503050406030204" pitchFamily="18" charset="0"/>
                      </a:rPr>
                      <m:t>𝑉</m:t>
                    </m:r>
                  </m:oMath>
                </a14:m>
                <a:r>
                  <a:rPr lang="ja-JP" altLang="en-US" sz="2000" dirty="0"/>
                  <a:t>は互いに疎な頂点集合</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に分割される</a:t>
                </a:r>
                <a:endParaRPr lang="en-US" altLang="ja-JP" sz="2000" dirty="0"/>
              </a:p>
            </p:txBody>
          </p:sp>
        </mc:Choice>
        <mc:Fallback xmlns="">
          <p:sp>
            <p:nvSpPr>
              <p:cNvPr id="10" name="正方形/長方形 9">
                <a:extLst>
                  <a:ext uri="{FF2B5EF4-FFF2-40B4-BE49-F238E27FC236}">
                    <a16:creationId xmlns:a16="http://schemas.microsoft.com/office/drawing/2014/main" id="{E9F4E1FF-6561-462E-9970-18EB7649B131}"/>
                  </a:ext>
                </a:extLst>
              </p:cNvPr>
              <p:cNvSpPr>
                <a:spLocks noRot="1" noChangeAspect="1" noMove="1" noResize="1" noEditPoints="1" noAdjustHandles="1" noChangeArrowheads="1" noChangeShapeType="1" noTextEdit="1"/>
              </p:cNvSpPr>
              <p:nvPr/>
            </p:nvSpPr>
            <p:spPr>
              <a:xfrm>
                <a:off x="954764" y="4967091"/>
                <a:ext cx="5949245" cy="400110"/>
              </a:xfrm>
              <a:prstGeom prst="rect">
                <a:avLst/>
              </a:prstGeom>
              <a:blipFill>
                <a:blip r:embed="rId7"/>
                <a:stretch>
                  <a:fillRect t="-9231" b="-27692"/>
                </a:stretch>
              </a:blipFill>
            </p:spPr>
            <p:txBody>
              <a:bodyPr/>
              <a:lstStyle/>
              <a:p>
                <a:r>
                  <a:rPr lang="ja-JP" altLang="en-US">
                    <a:noFill/>
                  </a:rPr>
                  <a:t> </a:t>
                </a:r>
              </a:p>
            </p:txBody>
          </p:sp>
        </mc:Fallback>
      </mc:AlternateContent>
      <p:sp>
        <p:nvSpPr>
          <p:cNvPr id="30" name="楕円 29">
            <a:extLst>
              <a:ext uri="{FF2B5EF4-FFF2-40B4-BE49-F238E27FC236}">
                <a16:creationId xmlns:a16="http://schemas.microsoft.com/office/drawing/2014/main" id="{46189001-AED8-480C-A139-F327A79CC026}"/>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5" name="図 4">
            <a:extLst>
              <a:ext uri="{FF2B5EF4-FFF2-40B4-BE49-F238E27FC236}">
                <a16:creationId xmlns:a16="http://schemas.microsoft.com/office/drawing/2014/main" id="{0548F682-731D-47FE-AD3D-35725C028EE7}"/>
              </a:ext>
            </a:extLst>
          </p:cNvPr>
          <p:cNvPicPr>
            <a:picLocks noChangeAspect="1"/>
          </p:cNvPicPr>
          <p:nvPr/>
        </p:nvPicPr>
        <p:blipFill>
          <a:blip r:embed="rId8"/>
          <a:stretch>
            <a:fillRect/>
          </a:stretch>
        </p:blipFill>
        <p:spPr>
          <a:xfrm>
            <a:off x="5173968" y="0"/>
            <a:ext cx="3967969" cy="2975977"/>
          </a:xfrm>
          <a:prstGeom prst="rect">
            <a:avLst/>
          </a:prstGeom>
        </p:spPr>
      </p:pic>
    </p:spTree>
    <p:extLst>
      <p:ext uri="{BB962C8B-B14F-4D97-AF65-F5344CB8AC3E}">
        <p14:creationId xmlns:p14="http://schemas.microsoft.com/office/powerpoint/2010/main" val="251613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0B086762-F235-42D2-A82C-5657A536285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0B086762-F235-42D2-A82C-5657A536285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6"/>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10" name="図 9">
            <a:extLst>
              <a:ext uri="{FF2B5EF4-FFF2-40B4-BE49-F238E27FC236}">
                <a16:creationId xmlns:a16="http://schemas.microsoft.com/office/drawing/2014/main" id="{6D80B106-76B5-4F22-B445-8BCBBA1EE481}"/>
              </a:ext>
            </a:extLst>
          </p:cNvPr>
          <p:cNvPicPr>
            <a:picLocks noChangeAspect="1"/>
          </p:cNvPicPr>
          <p:nvPr/>
        </p:nvPicPr>
        <p:blipFill>
          <a:blip r:embed="rId7"/>
          <a:stretch>
            <a:fillRect/>
          </a:stretch>
        </p:blipFill>
        <p:spPr>
          <a:xfrm>
            <a:off x="5183706" y="2225"/>
            <a:ext cx="3965003" cy="2973752"/>
          </a:xfrm>
          <a:prstGeom prst="rect">
            <a:avLst/>
          </a:prstGeom>
        </p:spPr>
      </p:pic>
      <mc:AlternateContent xmlns:mc="http://schemas.openxmlformats.org/markup-compatibility/2006" xmlns:a14="http://schemas.microsoft.com/office/drawing/2010/main">
        <mc:Choice Requires="a14">
          <p:sp>
            <p:nvSpPr>
              <p:cNvPr id="67" name="正方形/長方形 66">
                <a:extLst>
                  <a:ext uri="{FF2B5EF4-FFF2-40B4-BE49-F238E27FC236}">
                    <a16:creationId xmlns:a16="http://schemas.microsoft.com/office/drawing/2014/main" id="{43780AEB-8B26-49C9-8921-FC0D07E3B83B}"/>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7" name="正方形/長方形 66">
                <a:extLst>
                  <a:ext uri="{FF2B5EF4-FFF2-40B4-BE49-F238E27FC236}">
                    <a16:creationId xmlns:a16="http://schemas.microsoft.com/office/drawing/2014/main" id="{43780AEB-8B26-49C9-8921-FC0D07E3B83B}"/>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8"/>
                <a:stretch>
                  <a:fillRect t="-4310" b="-146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36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6"/>
                <a:stretch>
                  <a:fillRect t="-4310" b="-14655"/>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10" name="直線矢印コネクタ 9">
            <a:extLst>
              <a:ext uri="{FF2B5EF4-FFF2-40B4-BE49-F238E27FC236}">
                <a16:creationId xmlns:a16="http://schemas.microsoft.com/office/drawing/2014/main" id="{CC9811A5-D656-4325-BBF8-253DC5415ECE}"/>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6F245D4-6D22-49C2-B63B-ACBA5472A0B7}"/>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12" name="テキスト ボックス 11">
                <a:extLst>
                  <a:ext uri="{FF2B5EF4-FFF2-40B4-BE49-F238E27FC236}">
                    <a16:creationId xmlns:a16="http://schemas.microsoft.com/office/drawing/2014/main" id="{46F245D4-6D22-49C2-B63B-ACBA5472A0B7}"/>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7"/>
                <a:stretch>
                  <a:fillRect t="-9231" b="-27692"/>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9B873556-C551-45C5-93F5-FCDB19E67F75}"/>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B14B25C-C440-402A-8258-4E468C625BC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67" name="テキスト ボックス 66">
                <a:extLst>
                  <a:ext uri="{FF2B5EF4-FFF2-40B4-BE49-F238E27FC236}">
                    <a16:creationId xmlns:a16="http://schemas.microsoft.com/office/drawing/2014/main" id="{BB14B25C-C440-402A-8258-4E468C625BC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8"/>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FA22E4-F643-49FD-BD2B-403E460A30C1}"/>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19" name="テキスト ボックス 18">
                <a:extLst>
                  <a:ext uri="{FF2B5EF4-FFF2-40B4-BE49-F238E27FC236}">
                    <a16:creationId xmlns:a16="http://schemas.microsoft.com/office/drawing/2014/main" id="{E8FA22E4-F643-49FD-BD2B-403E460A30C1}"/>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9"/>
                <a:stretch>
                  <a:fillRect l="-1412" t="-208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5062B17B-3EA0-49E9-9111-70264B579033}"/>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20" name="正方形/長方形 19">
                <a:extLst>
                  <a:ext uri="{FF2B5EF4-FFF2-40B4-BE49-F238E27FC236}">
                    <a16:creationId xmlns:a16="http://schemas.microsoft.com/office/drawing/2014/main" id="{5062B17B-3EA0-49E9-9111-70264B579033}"/>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0"/>
                <a:stretch>
                  <a:fillRect l="-1316" t="-2083" r="-26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D62524D-6C62-4F55-B093-FADD6AE7114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ED62524D-6C62-4F55-B093-FADD6AE7114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11"/>
                <a:stretch>
                  <a:fillRect/>
                </a:stretch>
              </a:blipFill>
            </p:spPr>
            <p:txBody>
              <a:bodyPr/>
              <a:lstStyle/>
              <a:p>
                <a:r>
                  <a:rPr lang="ja-JP" altLang="en-US">
                    <a:noFill/>
                  </a:rPr>
                  <a:t> </a:t>
                </a:r>
              </a:p>
            </p:txBody>
          </p:sp>
        </mc:Fallback>
      </mc:AlternateContent>
      <p:pic>
        <p:nvPicPr>
          <p:cNvPr id="69" name="図 68">
            <a:extLst>
              <a:ext uri="{FF2B5EF4-FFF2-40B4-BE49-F238E27FC236}">
                <a16:creationId xmlns:a16="http://schemas.microsoft.com/office/drawing/2014/main" id="{5CEF39F0-6D47-4304-8C25-AA499B325F59}"/>
              </a:ext>
            </a:extLst>
          </p:cNvPr>
          <p:cNvPicPr>
            <a:picLocks noChangeAspect="1"/>
          </p:cNvPicPr>
          <p:nvPr/>
        </p:nvPicPr>
        <p:blipFill>
          <a:blip r:embed="rId12"/>
          <a:stretch>
            <a:fillRect/>
          </a:stretch>
        </p:blipFill>
        <p:spPr>
          <a:xfrm>
            <a:off x="5183706" y="2225"/>
            <a:ext cx="3965003" cy="2973752"/>
          </a:xfrm>
          <a:prstGeom prst="rect">
            <a:avLst/>
          </a:prstGeom>
        </p:spPr>
      </p:pic>
    </p:spTree>
    <p:extLst>
      <p:ext uri="{BB962C8B-B14F-4D97-AF65-F5344CB8AC3E}">
        <p14:creationId xmlns:p14="http://schemas.microsoft.com/office/powerpoint/2010/main" val="216324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418722" y="5350632"/>
                <a:ext cx="8454345" cy="1015663"/>
              </a:xfrm>
              <a:prstGeom prst="rect">
                <a:avLst/>
              </a:prstGeom>
            </p:spPr>
            <p:txBody>
              <a:bodyPr wrap="square">
                <a:spAutoFit/>
              </a:bodyPr>
              <a:lstStyle/>
              <a:p>
                <a:pPr lvl="1"/>
                <a14:m>
                  <m:oMath xmlns:m="http://schemas.openxmlformats.org/officeDocument/2006/math">
                    <m:sSub>
                      <m:sSubPr>
                        <m:ctrlPr>
                          <a:rPr lang="en-US" altLang="ja-JP" sz="2000" i="1" smtClean="0">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b="0" i="1" smtClean="0">
                            <a:latin typeface="Cambria Math" panose="02040503050406030204" pitchFamily="18" charset="0"/>
                            <a:ea typeface="Cambria Math" panose="02040503050406030204" pitchFamily="18" charset="0"/>
                          </a:rPr>
                          <m:t>𝑚</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=1</m:t>
                    </m:r>
                  </m:oMath>
                </a14:m>
                <a:r>
                  <a:rPr lang="ja-JP" altLang="en-US" sz="2000" dirty="0"/>
                  <a:t>のときかつそのときのみある特性</a:t>
                </a:r>
                <a14:m>
                  <m:oMath xmlns:m="http://schemas.openxmlformats.org/officeDocument/2006/math">
                    <m:r>
                      <a:rPr lang="en-US" altLang="ja-JP" sz="2000" i="1">
                        <a:latin typeface="Cambria Math" panose="02040503050406030204" pitchFamily="18" charset="0"/>
                      </a:rPr>
                      <m:t>𝑃</m:t>
                    </m:r>
                  </m:oMath>
                </a14:m>
                <a:br>
                  <a:rPr lang="en-US" altLang="ja-JP" sz="2000" dirty="0"/>
                </a:br>
                <a:r>
                  <a:rPr lang="en-US" altLang="ja-JP" sz="2000" dirty="0"/>
                  <a:t>(</a:t>
                </a:r>
                <a:r>
                  <a:rPr lang="ja-JP" altLang="en-US" sz="2000" dirty="0"/>
                  <a:t>例えば「グラフ中に与えられている独立点集合が</a:t>
                </a:r>
                <a:r>
                  <a:rPr lang="en-US" altLang="ja-JP" sz="2000" dirty="0"/>
                  <a:t>3-MIS</a:t>
                </a:r>
                <a:r>
                  <a:rPr lang="ja-JP" altLang="en-US" sz="2000" dirty="0"/>
                  <a:t>でない」</a:t>
                </a:r>
                <a:r>
                  <a:rPr lang="en-US" altLang="ja-JP" sz="2000" dirty="0"/>
                  <a:t>)</a:t>
                </a:r>
                <a:br>
                  <a:rPr lang="en-US" altLang="ja-JP" sz="2000" dirty="0"/>
                </a:br>
                <a:r>
                  <a:rPr lang="ja-JP" altLang="en-US" sz="2000" dirty="0"/>
                  <a:t>を持つように構成する</a:t>
                </a:r>
                <a:endParaRPr lang="en-US" altLang="ja-JP" sz="2000"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418722" y="5350632"/>
                <a:ext cx="8454345" cy="1015663"/>
              </a:xfrm>
              <a:prstGeom prst="rect">
                <a:avLst/>
              </a:prstGeom>
              <a:blipFill>
                <a:blip r:embed="rId6"/>
                <a:stretch>
                  <a:fillRect t="-3614" b="-9639"/>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478E8D6-82AE-4A8D-B201-F3093B30CA11}"/>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478E8D6-82AE-4A8D-B201-F3093B30CA11}"/>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7"/>
                <a:stretch>
                  <a:fillRect/>
                </a:stretch>
              </a:blipFill>
            </p:spPr>
            <p:txBody>
              <a:bodyPr/>
              <a:lstStyle/>
              <a:p>
                <a:r>
                  <a:rPr lang="ja-JP" altLang="en-US">
                    <a:noFill/>
                  </a:rPr>
                  <a:t> </a:t>
                </a:r>
              </a:p>
            </p:txBody>
          </p:sp>
        </mc:Fallback>
      </mc:AlternateContent>
      <p:pic>
        <p:nvPicPr>
          <p:cNvPr id="69" name="図 68">
            <a:extLst>
              <a:ext uri="{FF2B5EF4-FFF2-40B4-BE49-F238E27FC236}">
                <a16:creationId xmlns:a16="http://schemas.microsoft.com/office/drawing/2014/main" id="{D41BD4FC-B5CD-4B4D-8525-B6B5BE6BF503}"/>
              </a:ext>
            </a:extLst>
          </p:cNvPr>
          <p:cNvPicPr>
            <a:picLocks noChangeAspect="1"/>
          </p:cNvPicPr>
          <p:nvPr/>
        </p:nvPicPr>
        <p:blipFill>
          <a:blip r:embed="rId8"/>
          <a:stretch>
            <a:fillRect/>
          </a:stretch>
        </p:blipFill>
        <p:spPr>
          <a:xfrm>
            <a:off x="5183706" y="2225"/>
            <a:ext cx="3965003" cy="2973752"/>
          </a:xfrm>
          <a:prstGeom prst="rect">
            <a:avLst/>
          </a:prstGeom>
        </p:spPr>
      </p:pic>
      <p:cxnSp>
        <p:nvCxnSpPr>
          <p:cNvPr id="70" name="直線矢印コネクタ 69">
            <a:extLst>
              <a:ext uri="{FF2B5EF4-FFF2-40B4-BE49-F238E27FC236}">
                <a16:creationId xmlns:a16="http://schemas.microsoft.com/office/drawing/2014/main" id="{271ED00E-649D-42A4-8D78-501DBCEA2CFE}"/>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24B4767-3448-4D77-A698-41637539124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74" name="テキスト ボックス 73">
                <a:extLst>
                  <a:ext uri="{FF2B5EF4-FFF2-40B4-BE49-F238E27FC236}">
                    <a16:creationId xmlns:a16="http://schemas.microsoft.com/office/drawing/2014/main" id="{724B4767-3448-4D77-A698-41637539124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9"/>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9D2FFBC3-4A2B-4B75-BE8A-3EA9FD53A0C4}"/>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77" name="テキスト ボックス 76">
                <a:extLst>
                  <a:ext uri="{FF2B5EF4-FFF2-40B4-BE49-F238E27FC236}">
                    <a16:creationId xmlns:a16="http://schemas.microsoft.com/office/drawing/2014/main" id="{9D2FFBC3-4A2B-4B75-BE8A-3EA9FD53A0C4}"/>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10"/>
                <a:stretch>
                  <a:fillRect l="-1412" t="-2083" b="-12500"/>
                </a:stretch>
              </a:blipFill>
            </p:spPr>
            <p:txBody>
              <a:bodyPr/>
              <a:lstStyle/>
              <a:p>
                <a:r>
                  <a:rPr lang="ja-JP" altLang="en-US">
                    <a:noFill/>
                  </a:rPr>
                  <a:t> </a:t>
                </a:r>
              </a:p>
            </p:txBody>
          </p:sp>
        </mc:Fallback>
      </mc:AlternateContent>
      <p:cxnSp>
        <p:nvCxnSpPr>
          <p:cNvPr id="79" name="直線矢印コネクタ 78">
            <a:extLst>
              <a:ext uri="{FF2B5EF4-FFF2-40B4-BE49-F238E27FC236}">
                <a16:creationId xmlns:a16="http://schemas.microsoft.com/office/drawing/2014/main" id="{B39A049E-0EAE-446E-8C96-F4346EC008A7}"/>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34914F2E-6208-4BA7-AC41-206F56B0A72F}"/>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81" name="テキスト ボックス 80">
                <a:extLst>
                  <a:ext uri="{FF2B5EF4-FFF2-40B4-BE49-F238E27FC236}">
                    <a16:creationId xmlns:a16="http://schemas.microsoft.com/office/drawing/2014/main" id="{34914F2E-6208-4BA7-AC41-206F56B0A72F}"/>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11"/>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C4915B25-08CF-4BBA-8B51-B8E8EB20C1CD}"/>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85" name="正方形/長方形 84">
                <a:extLst>
                  <a:ext uri="{FF2B5EF4-FFF2-40B4-BE49-F238E27FC236}">
                    <a16:creationId xmlns:a16="http://schemas.microsoft.com/office/drawing/2014/main" id="{C4915B25-08CF-4BBA-8B51-B8E8EB20C1CD}"/>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2"/>
                <a:stretch>
                  <a:fillRect l="-1316" t="-2083" r="-263" b="-1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8193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73469CBE-3C0A-46C7-9C6B-42BFF5EEB624}"/>
              </a:ext>
            </a:extLst>
          </p:cNvPr>
          <p:cNvCxnSpPr/>
          <p:nvPr/>
        </p:nvCxnSpPr>
        <p:spPr>
          <a:xfrm>
            <a:off x="4018623" y="2820310"/>
            <a:ext cx="5396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BC62FE2-C322-4A20-A4FC-2847F52F8DCD}"/>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B59C0C9F-89B4-406C-A074-E83DE19F17B3}"/>
              </a:ext>
            </a:extLst>
          </p:cNvPr>
          <p:cNvSpPr/>
          <p:nvPr/>
        </p:nvSpPr>
        <p:spPr>
          <a:xfrm>
            <a:off x="1104515" y="1987926"/>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0A74BFE2-C070-417F-BE3F-96850DEDB82D}"/>
              </a:ext>
            </a:extLst>
          </p:cNvPr>
          <p:cNvSpPr/>
          <p:nvPr/>
        </p:nvSpPr>
        <p:spPr>
          <a:xfrm>
            <a:off x="3177224" y="1987925"/>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3492355" y="2805080"/>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E5F9351D-5D91-4C80-903A-27639B964010}"/>
              </a:ext>
            </a:extLst>
          </p:cNvPr>
          <p:cNvSpPr/>
          <p:nvPr/>
        </p:nvSpPr>
        <p:spPr>
          <a:xfrm>
            <a:off x="2504853" y="1698569"/>
            <a:ext cx="932846" cy="2777493"/>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D5B5E7F-73AB-4C2D-8D39-5F2FB65BC970}"/>
                  </a:ext>
                </a:extLst>
              </p:cNvPr>
              <p:cNvSpPr txBox="1"/>
              <p:nvPr/>
            </p:nvSpPr>
            <p:spPr>
              <a:xfrm>
                <a:off x="2542298" y="4512533"/>
                <a:ext cx="8579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rgbClr val="FF0000"/>
                          </a:solidFill>
                          <a:latin typeface="Cambria Math" panose="02040503050406030204" pitchFamily="18" charset="0"/>
                        </a:rPr>
                        <m:t>Cut</m:t>
                      </m:r>
                    </m:oMath>
                  </m:oMathPara>
                </a14:m>
                <a:endParaRPr kumimoji="1" lang="ja-JP" altLang="en-US" sz="2000" dirty="0">
                  <a:solidFill>
                    <a:srgbClr val="FF0000"/>
                  </a:solidFill>
                </a:endParaRPr>
              </a:p>
            </p:txBody>
          </p:sp>
        </mc:Choice>
        <mc:Fallback xmlns="">
          <p:sp>
            <p:nvSpPr>
              <p:cNvPr id="10" name="テキスト ボックス 9">
                <a:extLst>
                  <a:ext uri="{FF2B5EF4-FFF2-40B4-BE49-F238E27FC236}">
                    <a16:creationId xmlns:a16="http://schemas.microsoft.com/office/drawing/2014/main" id="{0D5B5E7F-73AB-4C2D-8D39-5F2FB65BC970}"/>
                  </a:ext>
                </a:extLst>
              </p:cNvPr>
              <p:cNvSpPr txBox="1">
                <a:spLocks noRot="1" noChangeAspect="1" noMove="1" noResize="1" noEditPoints="1" noAdjustHandles="1" noChangeArrowheads="1" noChangeShapeType="1" noTextEdit="1"/>
              </p:cNvSpPr>
              <p:nvPr/>
            </p:nvSpPr>
            <p:spPr>
              <a:xfrm>
                <a:off x="2542298" y="4512533"/>
                <a:ext cx="857956"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69B00A3B-718C-4EA0-909A-730A40D437C8}"/>
                  </a:ext>
                </a:extLst>
              </p:cNvPr>
              <p:cNvSpPr/>
              <p:nvPr/>
            </p:nvSpPr>
            <p:spPr>
              <a:xfrm>
                <a:off x="693226" y="5149882"/>
                <a:ext cx="7400440" cy="400110"/>
              </a:xfrm>
              <a:prstGeom prst="rect">
                <a:avLst/>
              </a:prstGeom>
            </p:spPr>
            <p:txBody>
              <a:bodyPr wrap="squar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𝐺</m:t>
                        </m:r>
                      </m:e>
                      <m:sub>
                        <m:r>
                          <a:rPr lang="en-US" altLang="ja-JP" sz="2000" i="1">
                            <a:latin typeface="Cambria Math" panose="02040503050406030204" pitchFamily="18" charset="0"/>
                          </a:rPr>
                          <m:t>𝐴</m:t>
                        </m:r>
                      </m:sub>
                    </m:sSub>
                  </m:oMath>
                </a14:m>
                <a:r>
                  <a:rPr lang="ja-JP" altLang="en-US" sz="2000" dirty="0"/>
                  <a:t>と</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の間のカット辺の集合</a:t>
                </a:r>
                <a14:m>
                  <m:oMath xmlns:m="http://schemas.openxmlformats.org/officeDocument/2006/math">
                    <m:r>
                      <m:rPr>
                        <m:nor/>
                      </m:rPr>
                      <a:rPr lang="en-US" altLang="ja-JP" sz="2000">
                        <a:latin typeface="Cambria Math" panose="02040503050406030204" pitchFamily="18" charset="0"/>
                      </a:rPr>
                      <m:t>Cut</m:t>
                    </m:r>
                  </m:oMath>
                </a14:m>
                <a:r>
                  <a:rPr lang="ja-JP" altLang="en-US" sz="2000" dirty="0"/>
                  <a:t>は入力文字列</a:t>
                </a:r>
                <a14:m>
                  <m:oMath xmlns:m="http://schemas.openxmlformats.org/officeDocument/2006/math">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oMath>
                </a14:m>
                <a:r>
                  <a:rPr lang="ja-JP" altLang="en-US" sz="2000" dirty="0"/>
                  <a:t>に依存しない</a:t>
                </a:r>
                <a:endParaRPr lang="ja-JP" altLang="en-US" dirty="0"/>
              </a:p>
            </p:txBody>
          </p:sp>
        </mc:Choice>
        <mc:Fallback xmlns="">
          <p:sp>
            <p:nvSpPr>
              <p:cNvPr id="12" name="正方形/長方形 11">
                <a:extLst>
                  <a:ext uri="{FF2B5EF4-FFF2-40B4-BE49-F238E27FC236}">
                    <a16:creationId xmlns:a16="http://schemas.microsoft.com/office/drawing/2014/main" id="{69B00A3B-718C-4EA0-909A-730A40D437C8}"/>
                  </a:ext>
                </a:extLst>
              </p:cNvPr>
              <p:cNvSpPr>
                <a:spLocks noRot="1" noChangeAspect="1" noMove="1" noResize="1" noEditPoints="1" noAdjustHandles="1" noChangeArrowheads="1" noChangeShapeType="1" noTextEdit="1"/>
              </p:cNvSpPr>
              <p:nvPr/>
            </p:nvSpPr>
            <p:spPr>
              <a:xfrm>
                <a:off x="693226" y="5149882"/>
                <a:ext cx="7400440" cy="400110"/>
              </a:xfrm>
              <a:prstGeom prst="rect">
                <a:avLst/>
              </a:prstGeom>
              <a:blipFill>
                <a:blip r:embed="rId6"/>
                <a:stretch>
                  <a:fillRect t="-9231" r="-247"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2D21613-FC65-4513-8F51-111275E6B08F}"/>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2D21613-FC65-4513-8F51-111275E6B08F}"/>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7"/>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38812734-6BCC-496F-8A35-69C512745EBD}"/>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35DB41B-0735-435B-96D0-3D06A2E4762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835DB41B-0735-435B-96D0-3D06A2E4762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8"/>
                <a:stretch>
                  <a:fillRect/>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6EFA5E0D-8AED-42CB-BA8C-11DFEAA0F359}"/>
              </a:ext>
            </a:extLst>
          </p:cNvPr>
          <p:cNvPicPr>
            <a:picLocks noChangeAspect="1"/>
          </p:cNvPicPr>
          <p:nvPr/>
        </p:nvPicPr>
        <p:blipFill>
          <a:blip r:embed="rId9"/>
          <a:stretch>
            <a:fillRect/>
          </a:stretch>
        </p:blipFill>
        <p:spPr>
          <a:xfrm>
            <a:off x="5179175" y="2357"/>
            <a:ext cx="3964826" cy="2973620"/>
          </a:xfrm>
          <a:prstGeom prst="rect">
            <a:avLst/>
          </a:prstGeom>
        </p:spPr>
      </p:pic>
    </p:spTree>
    <p:extLst>
      <p:ext uri="{BB962C8B-B14F-4D97-AF65-F5344CB8AC3E}">
        <p14:creationId xmlns:p14="http://schemas.microsoft.com/office/powerpoint/2010/main" val="290672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endParaRPr lang="en-US" altLang="ja-JP" dirty="0"/>
              </a:p>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a:t>
                </a:r>
                <a:r>
                  <a:rPr lang="en-US" altLang="ja-JP" dirty="0"/>
                  <a:t>,</a:t>
                </a:r>
                <a:br>
                  <a:rPr lang="en-US" altLang="ja-JP" dirty="0"/>
                </a:b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13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線コネクタ 58">
            <a:extLst>
              <a:ext uri="{FF2B5EF4-FFF2-40B4-BE49-F238E27FC236}">
                <a16:creationId xmlns:a16="http://schemas.microsoft.com/office/drawing/2014/main" id="{3C49CE8B-881A-4C6C-B2C7-E529D3453820}"/>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6041971-EC0D-4C91-8113-0CC4F9D3021A}"/>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smtClean="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C1E3C81-33B8-4A9F-B392-BEBC7A2FA0FF}"/>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BC1E3C81-33B8-4A9F-B392-BEBC7A2FA0FF}"/>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CBDFD6B-43A1-4EFD-98B8-E457DB640D58}"/>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CCBDFD6B-43A1-4EFD-98B8-E457DB640D58}"/>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404F9010-C49B-4F3C-8700-01C990FD261F}"/>
              </a:ext>
            </a:extLst>
          </p:cNvPr>
          <p:cNvSpPr txBox="1"/>
          <p:nvPr/>
        </p:nvSpPr>
        <p:spPr>
          <a:xfrm>
            <a:off x="1348448" y="5316952"/>
            <a:ext cx="1580444" cy="369332"/>
          </a:xfrm>
          <a:prstGeom prst="rect">
            <a:avLst/>
          </a:prstGeom>
          <a:noFill/>
        </p:spPr>
        <p:txBody>
          <a:bodyPr wrap="square" rtlCol="0">
            <a:spAutoFit/>
          </a:bodyPr>
          <a:lstStyle/>
          <a:p>
            <a:r>
              <a:rPr kumimoji="1" lang="ja-JP" altLang="en-US" dirty="0">
                <a:solidFill>
                  <a:srgbClr val="FF0000"/>
                </a:solidFill>
              </a:rPr>
              <a:t>アリスが担当</a:t>
            </a:r>
          </a:p>
        </p:txBody>
      </p:sp>
      <p:sp>
        <p:nvSpPr>
          <p:cNvPr id="57" name="テキスト ボックス 56">
            <a:extLst>
              <a:ext uri="{FF2B5EF4-FFF2-40B4-BE49-F238E27FC236}">
                <a16:creationId xmlns:a16="http://schemas.microsoft.com/office/drawing/2014/main" id="{1F9D88A7-8FD3-456B-9520-E51D9A3F636C}"/>
              </a:ext>
            </a:extLst>
          </p:cNvPr>
          <p:cNvSpPr txBox="1"/>
          <p:nvPr/>
        </p:nvSpPr>
        <p:spPr>
          <a:xfrm>
            <a:off x="3581949" y="5318554"/>
            <a:ext cx="1580444" cy="369332"/>
          </a:xfrm>
          <a:prstGeom prst="rect">
            <a:avLst/>
          </a:prstGeom>
          <a:noFill/>
        </p:spPr>
        <p:txBody>
          <a:bodyPr wrap="square" rtlCol="0">
            <a:spAutoFit/>
          </a:bodyPr>
          <a:lstStyle/>
          <a:p>
            <a:r>
              <a:rPr lang="ja-JP" altLang="en-US" dirty="0">
                <a:solidFill>
                  <a:srgbClr val="00B0F0"/>
                </a:solidFill>
              </a:rPr>
              <a:t>ボブ</a:t>
            </a:r>
            <a:r>
              <a:rPr kumimoji="1" lang="ja-JP" altLang="en-US" dirty="0">
                <a:solidFill>
                  <a:srgbClr val="00B0F0"/>
                </a:solidFill>
              </a:rPr>
              <a:t>が担当</a:t>
            </a:r>
          </a:p>
        </p:txBody>
      </p:sp>
      <p:pic>
        <p:nvPicPr>
          <p:cNvPr id="46" name="図 45">
            <a:extLst>
              <a:ext uri="{FF2B5EF4-FFF2-40B4-BE49-F238E27FC236}">
                <a16:creationId xmlns:a16="http://schemas.microsoft.com/office/drawing/2014/main" id="{913C72B3-D388-4D1B-B781-A80870E41F1A}"/>
              </a:ext>
            </a:extLst>
          </p:cNvPr>
          <p:cNvPicPr>
            <a:picLocks noChangeAspect="1"/>
          </p:cNvPicPr>
          <p:nvPr/>
        </p:nvPicPr>
        <p:blipFill>
          <a:blip r:embed="rId6"/>
          <a:stretch>
            <a:fillRect/>
          </a:stretch>
        </p:blipFill>
        <p:spPr>
          <a:xfrm>
            <a:off x="5169342" y="799"/>
            <a:ext cx="3974658" cy="2979467"/>
          </a:xfrm>
          <a:prstGeom prst="rect">
            <a:avLst/>
          </a:prstGeom>
        </p:spPr>
      </p:pic>
      <p:sp>
        <p:nvSpPr>
          <p:cNvPr id="58" name="楕円 57">
            <a:extLst>
              <a:ext uri="{FF2B5EF4-FFF2-40B4-BE49-F238E27FC236}">
                <a16:creationId xmlns:a16="http://schemas.microsoft.com/office/drawing/2014/main" id="{A2A464CA-82D6-48BB-B6DD-12962F9A7452}"/>
              </a:ext>
            </a:extLst>
          </p:cNvPr>
          <p:cNvSpPr/>
          <p:nvPr/>
        </p:nvSpPr>
        <p:spPr>
          <a:xfrm>
            <a:off x="4622166" y="357855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81298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コネクタ 56">
            <a:extLst>
              <a:ext uri="{FF2B5EF4-FFF2-40B4-BE49-F238E27FC236}">
                <a16:creationId xmlns:a16="http://schemas.microsoft.com/office/drawing/2014/main" id="{91FB7120-E626-4C55-84B1-2ED906D17CD5}"/>
              </a:ext>
            </a:extLst>
          </p:cNvPr>
          <p:cNvCxnSpPr/>
          <p:nvPr/>
        </p:nvCxnSpPr>
        <p:spPr>
          <a:xfrm>
            <a:off x="4262557" y="375386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E71F2475-C384-4334-B59B-05CE8C421A25}"/>
              </a:ext>
            </a:extLst>
          </p:cNvPr>
          <p:cNvCxnSpPr/>
          <p:nvPr/>
        </p:nvCxnSpPr>
        <p:spPr>
          <a:xfrm>
            <a:off x="2712387" y="3799578"/>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2A9025A-3548-4D34-B829-26BCE10F07C0}"/>
              </a:ext>
            </a:extLst>
          </p:cNvPr>
          <p:cNvSpPr txBox="1"/>
          <p:nvPr/>
        </p:nvSpPr>
        <p:spPr>
          <a:xfrm>
            <a:off x="545878" y="5223563"/>
            <a:ext cx="2558933" cy="707886"/>
          </a:xfrm>
          <a:prstGeom prst="rect">
            <a:avLst/>
          </a:prstGeom>
          <a:noFill/>
        </p:spPr>
        <p:txBody>
          <a:bodyPr wrap="square" rtlCol="0">
            <a:spAutoFit/>
          </a:bodyPr>
          <a:lstStyle/>
          <a:p>
            <a:r>
              <a:rPr kumimoji="1" lang="ja-JP" altLang="en-US" sz="2000" dirty="0">
                <a:solidFill>
                  <a:srgbClr val="FF0000"/>
                </a:solidFill>
              </a:rPr>
              <a:t>アリスが通信なしで計算できる</a:t>
            </a:r>
          </a:p>
        </p:txBody>
      </p:sp>
      <p:sp>
        <p:nvSpPr>
          <p:cNvPr id="52" name="テキスト ボックス 51">
            <a:extLst>
              <a:ext uri="{FF2B5EF4-FFF2-40B4-BE49-F238E27FC236}">
                <a16:creationId xmlns:a16="http://schemas.microsoft.com/office/drawing/2014/main" id="{C41276EF-7877-41C6-A4AC-4134F361C32C}"/>
              </a:ext>
            </a:extLst>
          </p:cNvPr>
          <p:cNvSpPr txBox="1"/>
          <p:nvPr/>
        </p:nvSpPr>
        <p:spPr>
          <a:xfrm>
            <a:off x="3790584" y="5248568"/>
            <a:ext cx="2383244" cy="707886"/>
          </a:xfrm>
          <a:prstGeom prst="rect">
            <a:avLst/>
          </a:prstGeom>
          <a:noFill/>
        </p:spPr>
        <p:txBody>
          <a:bodyPr wrap="square" rtlCol="0">
            <a:spAutoFit/>
          </a:bodyPr>
          <a:lstStyle/>
          <a:p>
            <a:r>
              <a:rPr kumimoji="1" lang="ja-JP" altLang="en-US" sz="2000" dirty="0">
                <a:solidFill>
                  <a:srgbClr val="00B0F0"/>
                </a:solidFill>
              </a:rPr>
              <a:t>ボブが通信なしで計算できる</a:t>
            </a:r>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C4DD095-CF48-432C-A135-9BCAB7B66FCE}"/>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1C4DD095-CF48-432C-A135-9BCAB7B66FCE}"/>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430E1EF-1776-486F-93EF-E4FA9DF78A62}"/>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C430E1EF-1776-486F-93EF-E4FA9DF78A62}"/>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48663DEB-4032-4089-9F74-14D6BF9F2FDB}"/>
              </a:ext>
            </a:extLst>
          </p:cNvPr>
          <p:cNvPicPr>
            <a:picLocks noChangeAspect="1"/>
          </p:cNvPicPr>
          <p:nvPr/>
        </p:nvPicPr>
        <p:blipFill>
          <a:blip r:embed="rId6"/>
          <a:stretch>
            <a:fillRect/>
          </a:stretch>
        </p:blipFill>
        <p:spPr>
          <a:xfrm>
            <a:off x="5165584" y="-1"/>
            <a:ext cx="3982890" cy="2987167"/>
          </a:xfrm>
          <a:prstGeom prst="rect">
            <a:avLst/>
          </a:prstGeom>
        </p:spPr>
      </p:pic>
      <p:sp>
        <p:nvSpPr>
          <p:cNvPr id="56" name="楕円 55">
            <a:extLst>
              <a:ext uri="{FF2B5EF4-FFF2-40B4-BE49-F238E27FC236}">
                <a16:creationId xmlns:a16="http://schemas.microsoft.com/office/drawing/2014/main" id="{EB2F8249-FF8A-4C55-9224-FBCC5467D2AA}"/>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07876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a:extLst>
              <a:ext uri="{FF2B5EF4-FFF2-40B4-BE49-F238E27FC236}">
                <a16:creationId xmlns:a16="http://schemas.microsoft.com/office/drawing/2014/main" id="{363B64C7-0022-4C2F-B37C-0F59C599FC54}"/>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7811533-75AA-468F-AE60-249B89603442}"/>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2A9025A-3548-4D34-B829-26BCE10F07C0}"/>
                  </a:ext>
                </a:extLst>
              </p:cNvPr>
              <p:cNvSpPr txBox="1"/>
              <p:nvPr/>
            </p:nvSpPr>
            <p:spPr>
              <a:xfrm>
                <a:off x="387722" y="5316856"/>
                <a:ext cx="5686611" cy="1323439"/>
              </a:xfrm>
              <a:prstGeom prst="rect">
                <a:avLst/>
              </a:prstGeom>
              <a:noFill/>
            </p:spPr>
            <p:txBody>
              <a:bodyPr wrap="square" rtlCol="0">
                <a:spAutoFit/>
              </a:bodyPr>
              <a:lstStyle/>
              <a:p>
                <a:r>
                  <a:rPr lang="ja-JP" altLang="en-US" sz="2000" dirty="0"/>
                  <a:t>カット辺</a:t>
                </a:r>
                <a14:m>
                  <m:oMath xmlns:m="http://schemas.openxmlformats.org/officeDocument/2006/math">
                    <m:r>
                      <m:rPr>
                        <m:nor/>
                      </m:rPr>
                      <a:rPr lang="en-US" altLang="ja-JP" sz="2000">
                        <a:latin typeface="Cambria Math" panose="02040503050406030204" pitchFamily="18" charset="0"/>
                      </a:rPr>
                      <m:t>Cut</m:t>
                    </m:r>
                  </m:oMath>
                </a14:m>
                <a:r>
                  <a:rPr lang="ja-JP" altLang="en-US" sz="2000" dirty="0"/>
                  <a:t>を通じて送信されるメッセージを</a:t>
                </a:r>
                <a:br>
                  <a:rPr lang="en-US" altLang="ja-JP" sz="2000" dirty="0"/>
                </a:br>
                <a:r>
                  <a:rPr lang="ja-JP" altLang="en-US" sz="2000" dirty="0"/>
                  <a:t>互いに受信できればグラフ全体に対して</a:t>
                </a:r>
                <a:br>
                  <a:rPr lang="en-US" altLang="ja-JP" sz="2000" dirty="0"/>
                </a:br>
                <a:r>
                  <a:rPr lang="ja-JP" altLang="en-US" sz="2000" dirty="0"/>
                  <a:t>アルゴリズムを手分けしてシミュレートできる</a:t>
                </a:r>
                <a:endParaRPr lang="en-US" altLang="ja-JP" sz="2000" dirty="0"/>
              </a:p>
              <a:p>
                <a:endParaRPr kumimoji="1" lang="ja-JP" altLang="en-US" sz="2000" dirty="0"/>
              </a:p>
            </p:txBody>
          </p:sp>
        </mc:Choice>
        <mc:Fallback xmlns="">
          <p:sp>
            <p:nvSpPr>
              <p:cNvPr id="45" name="テキスト ボックス 44">
                <a:extLst>
                  <a:ext uri="{FF2B5EF4-FFF2-40B4-BE49-F238E27FC236}">
                    <a16:creationId xmlns:a16="http://schemas.microsoft.com/office/drawing/2014/main" id="{F2A9025A-3548-4D34-B829-26BCE10F07C0}"/>
                  </a:ext>
                </a:extLst>
              </p:cNvPr>
              <p:cNvSpPr txBox="1">
                <a:spLocks noRot="1" noChangeAspect="1" noMove="1" noResize="1" noEditPoints="1" noAdjustHandles="1" noChangeArrowheads="1" noChangeShapeType="1" noTextEdit="1"/>
              </p:cNvSpPr>
              <p:nvPr/>
            </p:nvSpPr>
            <p:spPr>
              <a:xfrm>
                <a:off x="387722" y="5316856"/>
                <a:ext cx="5686611" cy="1323439"/>
              </a:xfrm>
              <a:prstGeom prst="rect">
                <a:avLst/>
              </a:prstGeom>
              <a:blipFill>
                <a:blip r:embed="rId4"/>
                <a:stretch>
                  <a:fillRect l="-1180" t="-23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C599CD5F-1CDE-4F7C-B959-F3DB3293DCF0}"/>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C599CD5F-1CDE-4F7C-B959-F3DB3293DCF0}"/>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4CCD0A2-6A53-48F7-B029-BCE82857E15C}"/>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54CCD0A2-6A53-48F7-B029-BCE82857E15C}"/>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6"/>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383EF8B0-7443-4E15-9360-0FDA20B76FC6}"/>
              </a:ext>
            </a:extLst>
          </p:cNvPr>
          <p:cNvPicPr>
            <a:picLocks noChangeAspect="1"/>
          </p:cNvPicPr>
          <p:nvPr/>
        </p:nvPicPr>
        <p:blipFill>
          <a:blip r:embed="rId7"/>
          <a:stretch>
            <a:fillRect/>
          </a:stretch>
        </p:blipFill>
        <p:spPr>
          <a:xfrm>
            <a:off x="5160721" y="0"/>
            <a:ext cx="3988548" cy="2991411"/>
          </a:xfrm>
          <a:prstGeom prst="rect">
            <a:avLst/>
          </a:prstGeom>
        </p:spPr>
      </p:pic>
      <p:sp>
        <p:nvSpPr>
          <p:cNvPr id="55" name="楕円 54">
            <a:extLst>
              <a:ext uri="{FF2B5EF4-FFF2-40B4-BE49-F238E27FC236}">
                <a16:creationId xmlns:a16="http://schemas.microsoft.com/office/drawing/2014/main" id="{240135CF-DB30-4EDE-B905-3BDFCEC5B5EE}"/>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91181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のシミュレートにより</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の判定ができる</a:t>
                </a:r>
                <a:endParaRPr lang="en-US" altLang="ja-JP" dirty="0"/>
              </a:p>
              <a:p>
                <a:pPr lvl="1"/>
                <a:r>
                  <a:rPr lang="ja-JP" altLang="en-US" dirty="0"/>
                  <a:t>その結果から交叉判定問題が解ける</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を持つ」と判定されれば</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とわかるため</a:t>
                </a:r>
                <a:endParaRPr lang="en-US" altLang="ja-JP" dirty="0"/>
              </a:p>
              <a:p>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a:t>
                </a:r>
                <a14:m>
                  <m:oMath xmlns:m="http://schemas.openxmlformats.org/officeDocument/2006/math">
                    <m:r>
                      <a:rPr lang="en-US" altLang="ja-JP" b="0" i="1" dirty="0" smtClean="0">
                        <a:latin typeface="Cambria Math" panose="02040503050406030204" pitchFamily="18" charset="0"/>
                      </a:rPr>
                      <m:t>𝑟</m:t>
                    </m:r>
                  </m:oMath>
                </a14:m>
                <a:r>
                  <a:rPr lang="ja-JP" altLang="en-US" dirty="0"/>
                  <a:t>ラウンド必要すると</a:t>
                </a:r>
                <a:br>
                  <a:rPr lang="en-US" altLang="ja-JP" dirty="0"/>
                </a:br>
                <a:r>
                  <a:rPr lang="ja-JP" altLang="en-US" dirty="0"/>
                  <a:t>通信量は高々</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Cut</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rPr>
                      <m:t>)</m:t>
                    </m:r>
                  </m:oMath>
                </a14:m>
                <a:r>
                  <a:rPr lang="ja-JP" altLang="en-US" dirty="0"/>
                  <a:t>ビット</a:t>
                </a:r>
                <a:endParaRPr lang="en-US" altLang="ja-JP" dirty="0"/>
              </a:p>
              <a:p>
                <a:pPr lvl="1"/>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ビット伝送可能なため</a:t>
                </a:r>
                <a:endParaRPr lang="en-US" altLang="ja-JP" dirty="0"/>
              </a:p>
              <a:p>
                <a14:m>
                  <m:oMath xmlns:m="http://schemas.openxmlformats.org/officeDocument/2006/math">
                    <m:r>
                      <a:rPr lang="en-US" altLang="ja-JP" b="0" i="1" smtClean="0">
                        <a:latin typeface="Cambria Math" panose="02040503050406030204" pitchFamily="18" charset="0"/>
                      </a:rPr>
                      <m:t>𝑚</m:t>
                    </m:r>
                  </m:oMath>
                </a14:m>
                <a:r>
                  <a:rPr lang="ja-JP" altLang="en-US" dirty="0"/>
                  <a:t>ビットの交叉判定問題を解くのに必要な通信量は</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m:t>
                    </m:r>
                  </m:oMath>
                </a14:m>
                <a:r>
                  <a:rPr lang="ja-JP" altLang="en-US" dirty="0"/>
                  <a:t>ビットであるため</a:t>
                </a:r>
                <a:r>
                  <a:rPr lang="en-US" altLang="ja-JP" dirty="0"/>
                  <a:t>,</a:t>
                </a:r>
                <a:br>
                  <a:rPr lang="en-US" altLang="ja-JP" dirty="0"/>
                </a:br>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oMath>
                </a14:m>
                <a:r>
                  <a:rPr lang="ja-JP" altLang="en-US" dirty="0"/>
                  <a:t>ラウンドの下界が得られる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本研究で行ったこと</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=2, 3, 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1)</m:t>
                    </m:r>
                  </m:oMath>
                </a14:m>
                <a:r>
                  <a:rPr lang="ja-JP" altLang="en-US" dirty="0"/>
                  <a:t>それぞれに対して</a:t>
                </a:r>
                <a:br>
                  <a:rPr lang="en-US" altLang="ja-JP" dirty="0"/>
                </a:br>
                <a:r>
                  <a:rPr lang="ja-JP" altLang="en-US"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14:m>
                  <m:oMath xmlns:m="http://schemas.openxmlformats.org/officeDocument/2006/math">
                    <m:r>
                      <a:rPr lang="en-US" altLang="ja-JP" b="0" i="1" smtClean="0">
                        <a:latin typeface="Cambria Math" panose="02040503050406030204" pitchFamily="18" charset="0"/>
                      </a:rPr>
                      <m:t>𝐺</m:t>
                    </m:r>
                  </m:oMath>
                </a14:m>
                <a:r>
                  <a:rPr lang="ja-JP" altLang="en-US" dirty="0"/>
                  <a:t>中に</a:t>
                </a:r>
                <a:br>
                  <a:rPr lang="en-US" altLang="ja-JP" dirty="0"/>
                </a:br>
                <a:r>
                  <a:rPr lang="ja-JP" altLang="en-US" dirty="0"/>
                  <a:t>与えられている独立点集合が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でない」という</a:t>
                </a:r>
                <a:br>
                  <a:rPr lang="en-US" altLang="ja-JP" dirty="0"/>
                </a:br>
                <a:r>
                  <a:rPr lang="ja-JP" altLang="en-US" dirty="0"/>
                  <a:t>特性</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𝑘</m:t>
                        </m:r>
                      </m:sub>
                    </m:sSub>
                  </m:oMath>
                </a14:m>
                <a:r>
                  <a:rPr lang="ja-JP" altLang="en-US" dirty="0"/>
                  <a:t>を持つように下界グラフ</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 </m:t>
                    </m:r>
                    <m:r>
                      <a:rPr lang="en-US" altLang="ja-JP" i="1">
                        <a:latin typeface="Cambria Math" panose="02040503050406030204" pitchFamily="18" charset="0"/>
                      </a:rPr>
                      <m:t>𝐸</m:t>
                    </m:r>
                    <m:r>
                      <a:rPr lang="en-US" altLang="ja-JP" i="1">
                        <a:latin typeface="Cambria Math" panose="02040503050406030204" pitchFamily="18" charset="0"/>
                      </a:rPr>
                      <m:t>)</m:t>
                    </m:r>
                  </m:oMath>
                </a14:m>
                <a:r>
                  <a:rPr lang="ja-JP" altLang="en-US" dirty="0"/>
                  <a:t>の構成法を提案し</a:t>
                </a:r>
                <a:r>
                  <a:rPr lang="en-US" altLang="ja-JP" dirty="0"/>
                  <a:t>,</a:t>
                </a:r>
                <a:br>
                  <a:rPr lang="en-US" altLang="ja-JP" dirty="0"/>
                </a:br>
                <a:r>
                  <a:rPr lang="ja-JP" altLang="en-US" dirty="0"/>
                  <a:t>その正当性を証明した</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br>
                  <a:rPr lang="en-US" altLang="ja-JP" dirty="0"/>
                </a:b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809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正方形/長方形 129">
            <a:extLst>
              <a:ext uri="{FF2B5EF4-FFF2-40B4-BE49-F238E27FC236}">
                <a16:creationId xmlns:a16="http://schemas.microsoft.com/office/drawing/2014/main" id="{AC366BD3-AC67-49F5-9A7F-0680FB8E44A6}"/>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3312492-B31B-496C-95AE-DC3729210455}"/>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3E02DE50-C5D8-4E71-9462-6B35C74478D4}"/>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68919D8A-17AF-4D43-8F08-5027D705AA8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73914070-140F-4559-9D54-B5945603BE99}"/>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正方形/長方形 139">
            <a:extLst>
              <a:ext uri="{FF2B5EF4-FFF2-40B4-BE49-F238E27FC236}">
                <a16:creationId xmlns:a16="http://schemas.microsoft.com/office/drawing/2014/main" id="{FF061242-3838-4919-850A-6B5CBCF68F19}"/>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6E19F9EE-2791-42E7-8307-595A0C054B14}"/>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33692179-4BB9-4BB9-92D3-D6207ED733B3}"/>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66D44F51-31B7-4B61-A09B-0CB2CB74BEE3}"/>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162587FC-2EE1-4EA8-B27B-784B66E47E0D}"/>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A63F396B-4D6E-406F-A852-1FE38154C7F3}"/>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090637" cy="400110"/>
          </a:xfrm>
          <a:prstGeom prst="rect">
            <a:avLst/>
          </a:prstGeom>
        </p:spPr>
        <p:txBody>
          <a:bodyPr wrap="none">
            <a:spAutoFit/>
          </a:bodyPr>
          <a:lstStyle/>
          <a:p>
            <a:r>
              <a:rPr lang="en-US" altLang="ja-JP" sz="2000" dirty="0"/>
              <a:t>:</a:t>
            </a:r>
            <a:r>
              <a:rPr lang="ja-JP" altLang="en-US" sz="2000" dirty="0"/>
              <a:t>独立集合の頂点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正方形/長方形 134">
            <a:extLst>
              <a:ext uri="{FF2B5EF4-FFF2-40B4-BE49-F238E27FC236}">
                <a16:creationId xmlns:a16="http://schemas.microsoft.com/office/drawing/2014/main" id="{D7DAC680-17B1-4D7A-841A-599546B137B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74C69514-51C5-4572-9B50-7DE613BACB5C}"/>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032CB5AF-C281-4987-97D8-E9CA537B043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0AC49C55-4504-40AD-B48E-DB42862C960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D1C22EE0-F136-4E43-947B-BC3F41BC2CFB}"/>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FDD071D-8396-4ACA-B093-EAA7C69C526D}"/>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EFEBCBBA-9D36-4E29-8B18-73CB5CC6D27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8EDF2F4E-C6C8-4061-B63D-3B1339EA8F3A}"/>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69A526D1-EEFA-4FB8-BCC2-C28490AF9BD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41C2B7B4-44B0-4F9A-B0CD-6291E179608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5DF3F756-C1FC-479F-9B08-6F4158AFF5A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02AB73FA-41A5-48AE-B48F-3DD007CD968F}"/>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A667E574-5FDD-4A16-A5A5-5DD7B260857B}"/>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9CD09625-69BF-4164-A560-008C2B531998}"/>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5A660265-6930-42B0-9FD3-157A18BF094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19700ACE-7306-4904-B202-91B347624F3C}"/>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4E92BB6F-4ADB-4611-B8C2-B4C8C86E6853}"/>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B02BF3A-D530-4ABB-8362-70A477E26FAC}"/>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8614E401-7967-4CD0-BED9-5CB7455360B6}"/>
              </a:ext>
            </a:extLst>
          </p:cNvPr>
          <p:cNvCxnSpPr/>
          <p:nvPr/>
        </p:nvCxnSpPr>
        <p:spPr>
          <a:xfrm>
            <a:off x="6596642" y="2227692"/>
            <a:ext cx="595313" cy="1474519"/>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5D0A7F6-EDCB-4DF9-95E3-8FF1D87DBAF1}"/>
              </a:ext>
            </a:extLst>
          </p:cNvPr>
          <p:cNvCxnSpPr/>
          <p:nvPr/>
        </p:nvCxnSpPr>
        <p:spPr>
          <a:xfrm>
            <a:off x="1003720" y="2246099"/>
            <a:ext cx="595313" cy="147451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1D6ACA7-6044-4CEF-BDB1-24210F652AF5}"/>
                  </a:ext>
                </a:extLst>
              </p:cNvPr>
              <p:cNvSpPr txBox="1"/>
              <p:nvPr/>
            </p:nvSpPr>
            <p:spPr>
              <a:xfrm>
                <a:off x="1514270" y="305752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=1</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11D6ACA7-6044-4CEF-BDB1-24210F652AF5}"/>
                  </a:ext>
                </a:extLst>
              </p:cNvPr>
              <p:cNvSpPr txBox="1">
                <a:spLocks noRot="1" noChangeAspect="1" noMove="1" noResize="1" noEditPoints="1" noAdjustHandles="1" noChangeArrowheads="1" noChangeShapeType="1" noTextEdit="1"/>
              </p:cNvSpPr>
              <p:nvPr/>
            </p:nvSpPr>
            <p:spPr>
              <a:xfrm>
                <a:off x="1514270" y="3057526"/>
                <a:ext cx="1072445" cy="413511"/>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C7385599-9E27-45BB-96B3-04CEB022ACEE}"/>
                  </a:ext>
                </a:extLst>
              </p:cNvPr>
              <p:cNvSpPr txBox="1"/>
              <p:nvPr/>
            </p:nvSpPr>
            <p:spPr>
              <a:xfrm>
                <a:off x="7074291" y="305139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𝑦</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=0</m:t>
                      </m:r>
                    </m:oMath>
                  </m:oMathPara>
                </a14:m>
                <a:endParaRPr kumimoji="1" lang="ja-JP" altLang="en-US" dirty="0"/>
              </a:p>
            </p:txBody>
          </p:sp>
        </mc:Choice>
        <mc:Fallback xmlns="">
          <p:sp>
            <p:nvSpPr>
              <p:cNvPr id="128" name="テキスト ボックス 127">
                <a:extLst>
                  <a:ext uri="{FF2B5EF4-FFF2-40B4-BE49-F238E27FC236}">
                    <a16:creationId xmlns:a16="http://schemas.microsoft.com/office/drawing/2014/main" id="{C7385599-9E27-45BB-96B3-04CEB022ACEE}"/>
                  </a:ext>
                </a:extLst>
              </p:cNvPr>
              <p:cNvSpPr txBox="1">
                <a:spLocks noRot="1" noChangeAspect="1" noMove="1" noResize="1" noEditPoints="1" noAdjustHandles="1" noChangeArrowheads="1" noChangeShapeType="1" noTextEdit="1"/>
              </p:cNvSpPr>
              <p:nvPr/>
            </p:nvSpPr>
            <p:spPr>
              <a:xfrm>
                <a:off x="7074291" y="3051396"/>
                <a:ext cx="1072445" cy="413511"/>
              </a:xfrm>
              <a:prstGeom prst="rect">
                <a:avLst/>
              </a:prstGeom>
              <a:blipFill>
                <a:blip r:embed="rId35"/>
                <a:stretch>
                  <a:fillRect b="-29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DC57D3D9-4806-4453-916E-D37FFEB67C92}"/>
                  </a:ext>
                </a:extLst>
              </p:cNvPr>
              <p:cNvSpPr/>
              <p:nvPr/>
            </p:nvSpPr>
            <p:spPr>
              <a:xfrm>
                <a:off x="3611874" y="887515"/>
                <a:ext cx="4236297" cy="825274"/>
              </a:xfrm>
              <a:prstGeom prst="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dirty="0"/>
                  <a:t>交叉判定インスタンス</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は</a:t>
                </a:r>
                <a14:m>
                  <m:oMath xmlns:m="http://schemas.openxmlformats.org/officeDocument/2006/math">
                    <m:r>
                      <a:rPr lang="en-US" altLang="ja-JP" i="1" dirty="0">
                        <a:latin typeface="Cambria Math" panose="02040503050406030204" pitchFamily="18" charset="0"/>
                      </a:rPr>
                      <m:t>𝑁</m:t>
                    </m:r>
                    <m:r>
                      <a:rPr lang="en-US" altLang="ja-JP" i="1" dirty="0">
                        <a:latin typeface="Cambria Math" panose="02040503050406030204" pitchFamily="18" charset="0"/>
                      </a:rPr>
                      <m:t>×</m:t>
                    </m:r>
                    <m:r>
                      <a:rPr lang="en-US" altLang="ja-JP" i="1" dirty="0">
                        <a:latin typeface="Cambria Math" panose="02040503050406030204" pitchFamily="18" charset="0"/>
                      </a:rPr>
                      <m:t>𝑁</m:t>
                    </m:r>
                  </m:oMath>
                </a14:m>
                <a:r>
                  <a:rPr lang="ja-JP" altLang="en-US" dirty="0"/>
                  <a:t>の</a:t>
                </a:r>
                <a:br>
                  <a:rPr lang="en-US" altLang="ja-JP" dirty="0"/>
                </a:br>
                <a:r>
                  <a:rPr lang="en-US" altLang="ja-JP" dirty="0"/>
                  <a:t>2</a:t>
                </a:r>
                <a:r>
                  <a:rPr lang="ja-JP" altLang="en-US" dirty="0"/>
                  <a:t>次元の要素でインデックス付けされる</a:t>
                </a:r>
                <a:endParaRPr lang="en-US" altLang="ja-JP" dirty="0"/>
              </a:p>
            </p:txBody>
          </p:sp>
        </mc:Choice>
        <mc:Fallback xmlns="">
          <p:sp>
            <p:nvSpPr>
              <p:cNvPr id="11" name="正方形/長方形 10">
                <a:extLst>
                  <a:ext uri="{FF2B5EF4-FFF2-40B4-BE49-F238E27FC236}">
                    <a16:creationId xmlns:a16="http://schemas.microsoft.com/office/drawing/2014/main" id="{DC57D3D9-4806-4453-916E-D37FFEB67C92}"/>
                  </a:ext>
                </a:extLst>
              </p:cNvPr>
              <p:cNvSpPr>
                <a:spLocks noRot="1" noChangeAspect="1" noMove="1" noResize="1" noEditPoints="1" noAdjustHandles="1" noChangeArrowheads="1" noChangeShapeType="1" noTextEdit="1"/>
              </p:cNvSpPr>
              <p:nvPr/>
            </p:nvSpPr>
            <p:spPr>
              <a:xfrm>
                <a:off x="3611874" y="887515"/>
                <a:ext cx="4236297" cy="825274"/>
              </a:xfrm>
              <a:prstGeom prst="rect">
                <a:avLst/>
              </a:prstGeom>
              <a:blipFill>
                <a:blip r:embed="rId37"/>
                <a:stretch>
                  <a:fillRect l="-857" r="-714"/>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正方形/長方形 85">
            <a:extLst>
              <a:ext uri="{FF2B5EF4-FFF2-40B4-BE49-F238E27FC236}">
                <a16:creationId xmlns:a16="http://schemas.microsoft.com/office/drawing/2014/main" id="{7A4C097E-0997-48A3-B169-3D867BF96C49}"/>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789C5B9C-4093-4A00-981A-267F2DB73A60}"/>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477CBFF5-AAA2-4ED3-BA0B-F1A611EB953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6A28D048-1330-4A0B-B5CA-C703BD1D7D78}"/>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A59397DF-72F1-4EA4-8F64-A286D12AD65F}"/>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2592C3ED-63BA-40B0-95F8-D237B4F69046}"/>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特性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1" i="1" smtClean="0">
                            <a:latin typeface="Cambria Math" panose="02040503050406030204" pitchFamily="18" charset="0"/>
                          </a:rPr>
                          <m:t>𝑷</m:t>
                        </m:r>
                      </m:e>
                      <m:sub>
                        <m:r>
                          <a:rPr kumimoji="1" lang="en-US" altLang="ja-JP" b="1" i="1" smtClean="0">
                            <a:latin typeface="Cambria Math" panose="02040503050406030204" pitchFamily="18" charset="0"/>
                          </a:rPr>
                          <m:t>𝟑</m:t>
                        </m:r>
                      </m:sub>
                    </m:sSub>
                  </m:oMath>
                </a14:m>
                <a:r>
                  <a:rPr kumimoji="1"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B9807C13-35DD-435B-8C58-D58FD12A3D66}"/>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D46B00E0-BFF2-47B8-8EC7-2CB127CC292C}"/>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EF14B4C7-2085-4796-9641-F92033B2738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1009018A-8104-4807-BF44-C7EAFE69CD55}"/>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02B7FB0-7D6E-4C40-9DA2-80FD979E8D34}"/>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37436CB0-5F69-40F9-8F17-B255F75B7603}"/>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lang="ja-JP" altLang="en-US" dirty="0"/>
                  <a:t>特性</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𝑷</m:t>
                        </m:r>
                      </m:e>
                      <m:sub>
                        <m:r>
                          <a:rPr lang="en-US" altLang="ja-JP" i="1">
                            <a:latin typeface="Cambria Math" panose="02040503050406030204" pitchFamily="18" charset="0"/>
                          </a:rPr>
                          <m:t>𝟑</m:t>
                        </m:r>
                      </m:sub>
                    </m:sSub>
                  </m:oMath>
                </a14:m>
                <a:r>
                  <a:rPr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3"/>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極大独立点集合検証問題の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r>
                  <a:rPr kumimoji="1" lang="ja-JP" altLang="en-US" b="0" dirty="0"/>
                  <a:t>現在</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各ノードは同期ラウンドに従ってアルゴリズムを実行し</a:t>
                </a:r>
                <a:br>
                  <a:rPr lang="en-US" altLang="ja-JP" dirty="0"/>
                </a:br>
                <a:r>
                  <a:rPr lang="ja-JP" altLang="en-US" dirty="0"/>
                  <a:t>入力グラフ上の問題を解決する</a:t>
                </a:r>
                <a:endParaRPr lang="en-US" altLang="ja-JP" dirty="0"/>
              </a:p>
              <a:p>
                <a:pPr lvl="2"/>
                <a:r>
                  <a:rPr lang="ja-JP" altLang="en-US" dirty="0"/>
                  <a:t>全ノードは一斉にラウンド</a:t>
                </a:r>
                <a:r>
                  <a:rPr lang="en-US" altLang="ja-JP" dirty="0"/>
                  <a:t>0</a:t>
                </a:r>
                <a:r>
                  <a:rPr lang="ja-JP" altLang="en-US" dirty="0"/>
                  <a:t>を開始する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最大独立点集合問題とは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入力グラフ中の独立点集合のうち</a:t>
                </a:r>
                <a:br>
                  <a:rPr lang="en-US" altLang="ja-JP" dirty="0"/>
                </a:br>
                <a:r>
                  <a:rPr lang="ja-JP" altLang="en-US" dirty="0"/>
                  <a:t>最も頂点数が多い独立点集合を見つける問題</a:t>
                </a:r>
                <a:endParaRPr lang="en-US" altLang="ja-JP" dirty="0"/>
              </a:p>
              <a:p>
                <a:r>
                  <a:rPr lang="ja-JP" altLang="en-US" dirty="0"/>
                  <a:t>独立点集合</a:t>
                </a:r>
                <a:r>
                  <a:rPr lang="en-US" altLang="ja-JP" dirty="0"/>
                  <a:t>:</a:t>
                </a:r>
                <a:r>
                  <a:rPr lang="ja-JP" altLang="en-US" dirty="0"/>
                  <a:t>各頂点が隣接していない頂点部分集合</a:t>
                </a:r>
                <a:endParaRPr lang="en-US" altLang="ja-JP" dirty="0"/>
              </a:p>
              <a:p>
                <a:endParaRPr lang="en-US" altLang="ja-JP" dirty="0"/>
              </a:p>
              <a:p>
                <a:endParaRPr lang="en-US" altLang="ja-JP" dirty="0"/>
              </a:p>
              <a:p>
                <a:endParaRPr lang="en-US" altLang="ja-JP" dirty="0"/>
              </a:p>
              <a:p>
                <a:endParaRPr lang="en-US" altLang="ja-JP" dirty="0"/>
              </a:p>
              <a:p>
                <a:r>
                  <a:rPr lang="ja-JP" altLang="en-US" dirty="0"/>
                  <a:t>最大独立点集合問題は</a:t>
                </a:r>
                <a:r>
                  <a:rPr lang="en-US" altLang="ja-JP" dirty="0"/>
                  <a:t>(</a:t>
                </a:r>
                <a:r>
                  <a:rPr lang="ja-JP" altLang="en-US" dirty="0"/>
                  <a:t>近似を許したとしても</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i="1">
                        <a:latin typeface="Cambria Math" panose="02040503050406030204" pitchFamily="18" charset="0"/>
                      </a:rPr>
                      <m:t>𝑛</m:t>
                    </m:r>
                  </m:oMath>
                </a14:m>
                <a:r>
                  <a:rPr lang="ja-JP" altLang="en-US" dirty="0"/>
                  <a:t>に対して</a:t>
                </a:r>
                <a14:m>
                  <m:oMath xmlns:m="http://schemas.openxmlformats.org/officeDocument/2006/math">
                    <m:r>
                      <a:rPr lang="en-US" altLang="ja-JP" i="1">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b="-812"/>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0E9D7045-EA4E-4208-987D-94D41B2794E7}"/>
              </a:ext>
            </a:extLst>
          </p:cNvPr>
          <p:cNvCxnSpPr/>
          <p:nvPr/>
        </p:nvCxnSpPr>
        <p:spPr>
          <a:xfrm>
            <a:off x="1437076"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171233-695C-4E4E-956C-F2574FDBB22C}"/>
              </a:ext>
            </a:extLst>
          </p:cNvPr>
          <p:cNvCxnSpPr/>
          <p:nvPr/>
        </p:nvCxnSpPr>
        <p:spPr>
          <a:xfrm flipV="1">
            <a:off x="1793487"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96B4A55B-D525-437D-9843-9F237D3B0A6F}"/>
              </a:ext>
            </a:extLst>
          </p:cNvPr>
          <p:cNvCxnSpPr/>
          <p:nvPr/>
        </p:nvCxnSpPr>
        <p:spPr>
          <a:xfrm>
            <a:off x="1793487"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174929D-C6BC-44FC-B2E7-076A5828D0AA}"/>
              </a:ext>
            </a:extLst>
          </p:cNvPr>
          <p:cNvCxnSpPr/>
          <p:nvPr/>
        </p:nvCxnSpPr>
        <p:spPr>
          <a:xfrm flipH="1">
            <a:off x="143707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6894440-B081-4EA6-9DB5-E81D57460A95}"/>
              </a:ext>
            </a:extLst>
          </p:cNvPr>
          <p:cNvCxnSpPr/>
          <p:nvPr/>
        </p:nvCxnSpPr>
        <p:spPr>
          <a:xfrm>
            <a:off x="1802850"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2777465-71FB-4F42-9BE6-7937537D35B6}"/>
              </a:ext>
            </a:extLst>
          </p:cNvPr>
          <p:cNvCxnSpPr/>
          <p:nvPr/>
        </p:nvCxnSpPr>
        <p:spPr>
          <a:xfrm flipH="1">
            <a:off x="1077036"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7EBC655-25A8-433B-83AC-D32C29E49EDC}"/>
              </a:ext>
            </a:extLst>
          </p:cNvPr>
          <p:cNvCxnSpPr/>
          <p:nvPr/>
        </p:nvCxnSpPr>
        <p:spPr>
          <a:xfrm flipV="1">
            <a:off x="1077036"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0A4FE85-F13C-460F-9CF9-C103321F4A63}"/>
              </a:ext>
            </a:extLst>
          </p:cNvPr>
          <p:cNvCxnSpPr/>
          <p:nvPr/>
        </p:nvCxnSpPr>
        <p:spPr>
          <a:xfrm>
            <a:off x="1077036"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B4135E9-B4EC-483F-9F56-9AC75BF50FC4}"/>
              </a:ext>
            </a:extLst>
          </p:cNvPr>
          <p:cNvCxnSpPr/>
          <p:nvPr/>
        </p:nvCxnSpPr>
        <p:spPr>
          <a:xfrm>
            <a:off x="2162890"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D3DBDC2-AD6D-4B99-902C-3ECE06608239}"/>
              </a:ext>
            </a:extLst>
          </p:cNvPr>
          <p:cNvCxnSpPr/>
          <p:nvPr/>
        </p:nvCxnSpPr>
        <p:spPr>
          <a:xfrm flipH="1">
            <a:off x="214521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8C7EF942-135E-4ADC-994E-11F6C32257B6}"/>
              </a:ext>
            </a:extLst>
          </p:cNvPr>
          <p:cNvSpPr/>
          <p:nvPr/>
        </p:nvSpPr>
        <p:spPr>
          <a:xfrm>
            <a:off x="1257056"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0" name="楕円 69">
            <a:extLst>
              <a:ext uri="{FF2B5EF4-FFF2-40B4-BE49-F238E27FC236}">
                <a16:creationId xmlns:a16="http://schemas.microsoft.com/office/drawing/2014/main" id="{0EDE401A-2CA3-409C-BF3D-C21141002697}"/>
              </a:ext>
            </a:extLst>
          </p:cNvPr>
          <p:cNvSpPr/>
          <p:nvPr/>
        </p:nvSpPr>
        <p:spPr>
          <a:xfrm>
            <a:off x="1973507"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1" name="楕円 70">
            <a:extLst>
              <a:ext uri="{FF2B5EF4-FFF2-40B4-BE49-F238E27FC236}">
                <a16:creationId xmlns:a16="http://schemas.microsoft.com/office/drawing/2014/main" id="{E2E1F603-BF61-4FC0-88CB-CDD83C39994B}"/>
              </a:ext>
            </a:extLst>
          </p:cNvPr>
          <p:cNvSpPr/>
          <p:nvPr/>
        </p:nvSpPr>
        <p:spPr>
          <a:xfrm>
            <a:off x="2339281"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A881DC45-4A4E-4B0F-B1EC-A242FEBE532C}"/>
              </a:ext>
            </a:extLst>
          </p:cNvPr>
          <p:cNvSpPr/>
          <p:nvPr/>
        </p:nvSpPr>
        <p:spPr>
          <a:xfrm>
            <a:off x="1973507"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34937386-38DC-4FB6-A8AA-B356E42646B5}"/>
              </a:ext>
            </a:extLst>
          </p:cNvPr>
          <p:cNvSpPr/>
          <p:nvPr/>
        </p:nvSpPr>
        <p:spPr>
          <a:xfrm>
            <a:off x="897016"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4532328D-04FE-4900-95AD-03016DC51845}"/>
              </a:ext>
            </a:extLst>
          </p:cNvPr>
          <p:cNvSpPr/>
          <p:nvPr/>
        </p:nvSpPr>
        <p:spPr>
          <a:xfrm>
            <a:off x="1257056"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4AA15EBC-88CE-4178-A5D1-A0BC5F8D43BC}"/>
              </a:ext>
            </a:extLst>
          </p:cNvPr>
          <p:cNvSpPr/>
          <p:nvPr/>
        </p:nvSpPr>
        <p:spPr>
          <a:xfrm>
            <a:off x="1613467"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76" name="直線コネクタ 75">
            <a:extLst>
              <a:ext uri="{FF2B5EF4-FFF2-40B4-BE49-F238E27FC236}">
                <a16:creationId xmlns:a16="http://schemas.microsoft.com/office/drawing/2014/main" id="{5DD3F754-2E11-46F2-B35E-2D9E3E4A7E51}"/>
              </a:ext>
            </a:extLst>
          </p:cNvPr>
          <p:cNvCxnSpPr/>
          <p:nvPr/>
        </p:nvCxnSpPr>
        <p:spPr>
          <a:xfrm>
            <a:off x="4933312"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5A01C42-D857-45BC-A232-E4F70556AF8C}"/>
              </a:ext>
            </a:extLst>
          </p:cNvPr>
          <p:cNvCxnSpPr/>
          <p:nvPr/>
        </p:nvCxnSpPr>
        <p:spPr>
          <a:xfrm flipV="1">
            <a:off x="5289723"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1A4B635-5FD8-4420-87A5-74058A8D105D}"/>
              </a:ext>
            </a:extLst>
          </p:cNvPr>
          <p:cNvCxnSpPr/>
          <p:nvPr/>
        </p:nvCxnSpPr>
        <p:spPr>
          <a:xfrm>
            <a:off x="5289723"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34088C4-647D-4BAA-AD5C-F85ABED8B4C7}"/>
              </a:ext>
            </a:extLst>
          </p:cNvPr>
          <p:cNvCxnSpPr/>
          <p:nvPr/>
        </p:nvCxnSpPr>
        <p:spPr>
          <a:xfrm flipH="1">
            <a:off x="493331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3A6666-0F66-4809-AB21-979F07309700}"/>
              </a:ext>
            </a:extLst>
          </p:cNvPr>
          <p:cNvCxnSpPr/>
          <p:nvPr/>
        </p:nvCxnSpPr>
        <p:spPr>
          <a:xfrm>
            <a:off x="5299086"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3971ED-2217-46AB-933D-80D57967F6D5}"/>
              </a:ext>
            </a:extLst>
          </p:cNvPr>
          <p:cNvCxnSpPr/>
          <p:nvPr/>
        </p:nvCxnSpPr>
        <p:spPr>
          <a:xfrm flipH="1">
            <a:off x="4573272"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C54F604-D33F-41A8-9874-7825C95919BD}"/>
              </a:ext>
            </a:extLst>
          </p:cNvPr>
          <p:cNvCxnSpPr/>
          <p:nvPr/>
        </p:nvCxnSpPr>
        <p:spPr>
          <a:xfrm flipV="1">
            <a:off x="4573272"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6EB6CC1-74AF-4A99-9057-C53E69E3A5E1}"/>
              </a:ext>
            </a:extLst>
          </p:cNvPr>
          <p:cNvCxnSpPr/>
          <p:nvPr/>
        </p:nvCxnSpPr>
        <p:spPr>
          <a:xfrm>
            <a:off x="4573272"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883DE00-0761-48CD-AA99-7E4BAFCCC46E}"/>
              </a:ext>
            </a:extLst>
          </p:cNvPr>
          <p:cNvCxnSpPr/>
          <p:nvPr/>
        </p:nvCxnSpPr>
        <p:spPr>
          <a:xfrm>
            <a:off x="5659126"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67DBDA0-DF28-48CD-BCA6-C2B918A9B2BE}"/>
              </a:ext>
            </a:extLst>
          </p:cNvPr>
          <p:cNvCxnSpPr/>
          <p:nvPr/>
        </p:nvCxnSpPr>
        <p:spPr>
          <a:xfrm flipH="1">
            <a:off x="564145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BA64D899-A0DE-4E87-833B-A88CF57CA94A}"/>
              </a:ext>
            </a:extLst>
          </p:cNvPr>
          <p:cNvSpPr/>
          <p:nvPr/>
        </p:nvSpPr>
        <p:spPr>
          <a:xfrm>
            <a:off x="4753292" y="27742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7" name="楕円 86">
            <a:extLst>
              <a:ext uri="{FF2B5EF4-FFF2-40B4-BE49-F238E27FC236}">
                <a16:creationId xmlns:a16="http://schemas.microsoft.com/office/drawing/2014/main" id="{0FB52E51-23F5-4FB6-8686-3AF0EB993449}"/>
              </a:ext>
            </a:extLst>
          </p:cNvPr>
          <p:cNvSpPr/>
          <p:nvPr/>
        </p:nvSpPr>
        <p:spPr>
          <a:xfrm>
            <a:off x="5469743"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88" name="楕円 87">
            <a:extLst>
              <a:ext uri="{FF2B5EF4-FFF2-40B4-BE49-F238E27FC236}">
                <a16:creationId xmlns:a16="http://schemas.microsoft.com/office/drawing/2014/main" id="{AD29DC50-DDBD-49E7-B39E-FE1EBCCF085F}"/>
              </a:ext>
            </a:extLst>
          </p:cNvPr>
          <p:cNvSpPr/>
          <p:nvPr/>
        </p:nvSpPr>
        <p:spPr>
          <a:xfrm>
            <a:off x="5835517" y="34523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9" name="楕円 88">
            <a:extLst>
              <a:ext uri="{FF2B5EF4-FFF2-40B4-BE49-F238E27FC236}">
                <a16:creationId xmlns:a16="http://schemas.microsoft.com/office/drawing/2014/main" id="{28A6609B-5B57-4DCB-91E2-D9AF71B7E380}"/>
              </a:ext>
            </a:extLst>
          </p:cNvPr>
          <p:cNvSpPr/>
          <p:nvPr/>
        </p:nvSpPr>
        <p:spPr>
          <a:xfrm>
            <a:off x="5469743"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0" name="楕円 89">
            <a:extLst>
              <a:ext uri="{FF2B5EF4-FFF2-40B4-BE49-F238E27FC236}">
                <a16:creationId xmlns:a16="http://schemas.microsoft.com/office/drawing/2014/main" id="{4591E79A-6F95-410A-B149-90A8A9AAF661}"/>
              </a:ext>
            </a:extLst>
          </p:cNvPr>
          <p:cNvSpPr/>
          <p:nvPr/>
        </p:nvSpPr>
        <p:spPr>
          <a:xfrm>
            <a:off x="4393252"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1" name="楕円 90">
            <a:extLst>
              <a:ext uri="{FF2B5EF4-FFF2-40B4-BE49-F238E27FC236}">
                <a16:creationId xmlns:a16="http://schemas.microsoft.com/office/drawing/2014/main" id="{23F0E497-D213-4B07-86F6-876BFB35AA83}"/>
              </a:ext>
            </a:extLst>
          </p:cNvPr>
          <p:cNvSpPr/>
          <p:nvPr/>
        </p:nvSpPr>
        <p:spPr>
          <a:xfrm>
            <a:off x="4753292" y="40466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2" name="楕円 91">
            <a:extLst>
              <a:ext uri="{FF2B5EF4-FFF2-40B4-BE49-F238E27FC236}">
                <a16:creationId xmlns:a16="http://schemas.microsoft.com/office/drawing/2014/main" id="{EAC40F92-71CE-41FA-9B45-72DC8FDB0A2F}"/>
              </a:ext>
            </a:extLst>
          </p:cNvPr>
          <p:cNvSpPr/>
          <p:nvPr/>
        </p:nvSpPr>
        <p:spPr>
          <a:xfrm>
            <a:off x="5109703"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93" name="直線コネクタ 92">
            <a:extLst>
              <a:ext uri="{FF2B5EF4-FFF2-40B4-BE49-F238E27FC236}">
                <a16:creationId xmlns:a16="http://schemas.microsoft.com/office/drawing/2014/main" id="{2F0E3680-87E8-4156-AFAA-75B265BBC11F}"/>
              </a:ext>
            </a:extLst>
          </p:cNvPr>
          <p:cNvCxnSpPr/>
          <p:nvPr/>
        </p:nvCxnSpPr>
        <p:spPr>
          <a:xfrm>
            <a:off x="7047223" y="29495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AF43391-D544-457C-8185-5D4A0B309942}"/>
              </a:ext>
            </a:extLst>
          </p:cNvPr>
          <p:cNvCxnSpPr/>
          <p:nvPr/>
        </p:nvCxnSpPr>
        <p:spPr>
          <a:xfrm flipV="1">
            <a:off x="7403634" y="29076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211B5B2-FE4B-429F-8FDA-53354B44EC71}"/>
              </a:ext>
            </a:extLst>
          </p:cNvPr>
          <p:cNvCxnSpPr/>
          <p:nvPr/>
        </p:nvCxnSpPr>
        <p:spPr>
          <a:xfrm>
            <a:off x="7403634"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F70A72E7-685B-48B7-9800-87A08E2675A1}"/>
              </a:ext>
            </a:extLst>
          </p:cNvPr>
          <p:cNvCxnSpPr/>
          <p:nvPr/>
        </p:nvCxnSpPr>
        <p:spPr>
          <a:xfrm flipH="1">
            <a:off x="704722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82979983-974C-4305-99BA-72CDFEE95690}"/>
              </a:ext>
            </a:extLst>
          </p:cNvPr>
          <p:cNvCxnSpPr/>
          <p:nvPr/>
        </p:nvCxnSpPr>
        <p:spPr>
          <a:xfrm>
            <a:off x="7412997" y="36276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1AE30D-51CB-4F9C-9524-454044E0AAB8}"/>
              </a:ext>
            </a:extLst>
          </p:cNvPr>
          <p:cNvCxnSpPr/>
          <p:nvPr/>
        </p:nvCxnSpPr>
        <p:spPr>
          <a:xfrm flipH="1">
            <a:off x="6687183" y="36276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89F16AA-8841-41AA-A172-11322D193916}"/>
              </a:ext>
            </a:extLst>
          </p:cNvPr>
          <p:cNvCxnSpPr/>
          <p:nvPr/>
        </p:nvCxnSpPr>
        <p:spPr>
          <a:xfrm flipV="1">
            <a:off x="6687183" y="29495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9687F8E-3EE1-4675-B262-196B038E4D4A}"/>
              </a:ext>
            </a:extLst>
          </p:cNvPr>
          <p:cNvCxnSpPr/>
          <p:nvPr/>
        </p:nvCxnSpPr>
        <p:spPr>
          <a:xfrm>
            <a:off x="6687183" y="36276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8C588963-C2AD-4F7F-B67F-D51DBEC5C10A}"/>
              </a:ext>
            </a:extLst>
          </p:cNvPr>
          <p:cNvCxnSpPr/>
          <p:nvPr/>
        </p:nvCxnSpPr>
        <p:spPr>
          <a:xfrm>
            <a:off x="7773037" y="29456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76CFA55-8A11-40F5-ABA6-9542A2680A08}"/>
              </a:ext>
            </a:extLst>
          </p:cNvPr>
          <p:cNvCxnSpPr/>
          <p:nvPr/>
        </p:nvCxnSpPr>
        <p:spPr>
          <a:xfrm flipH="1">
            <a:off x="775536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楕円 102">
            <a:extLst>
              <a:ext uri="{FF2B5EF4-FFF2-40B4-BE49-F238E27FC236}">
                <a16:creationId xmlns:a16="http://schemas.microsoft.com/office/drawing/2014/main" id="{B0FF1861-B2AE-4549-9024-6CC967CE01D9}"/>
              </a:ext>
            </a:extLst>
          </p:cNvPr>
          <p:cNvSpPr/>
          <p:nvPr/>
        </p:nvSpPr>
        <p:spPr>
          <a:xfrm>
            <a:off x="6867203"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4" name="楕円 103">
            <a:extLst>
              <a:ext uri="{FF2B5EF4-FFF2-40B4-BE49-F238E27FC236}">
                <a16:creationId xmlns:a16="http://schemas.microsoft.com/office/drawing/2014/main" id="{65AD2E84-EC48-4477-AEB6-FDD9421D561C}"/>
              </a:ext>
            </a:extLst>
          </p:cNvPr>
          <p:cNvSpPr/>
          <p:nvPr/>
        </p:nvSpPr>
        <p:spPr>
          <a:xfrm>
            <a:off x="7583654"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5" name="楕円 104">
            <a:extLst>
              <a:ext uri="{FF2B5EF4-FFF2-40B4-BE49-F238E27FC236}">
                <a16:creationId xmlns:a16="http://schemas.microsoft.com/office/drawing/2014/main" id="{43DBEB95-6E23-472E-B786-F947E9E11794}"/>
              </a:ext>
            </a:extLst>
          </p:cNvPr>
          <p:cNvSpPr/>
          <p:nvPr/>
        </p:nvSpPr>
        <p:spPr>
          <a:xfrm>
            <a:off x="7949428" y="34523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6" name="楕円 105">
            <a:extLst>
              <a:ext uri="{FF2B5EF4-FFF2-40B4-BE49-F238E27FC236}">
                <a16:creationId xmlns:a16="http://schemas.microsoft.com/office/drawing/2014/main" id="{2E978A0E-A9EE-47C4-83C1-50DF0D17EBB9}"/>
              </a:ext>
            </a:extLst>
          </p:cNvPr>
          <p:cNvSpPr/>
          <p:nvPr/>
        </p:nvSpPr>
        <p:spPr>
          <a:xfrm>
            <a:off x="7583654"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7" name="楕円 106">
            <a:extLst>
              <a:ext uri="{FF2B5EF4-FFF2-40B4-BE49-F238E27FC236}">
                <a16:creationId xmlns:a16="http://schemas.microsoft.com/office/drawing/2014/main" id="{B46D7CCB-46A7-470E-9901-453615C4AD48}"/>
              </a:ext>
            </a:extLst>
          </p:cNvPr>
          <p:cNvSpPr/>
          <p:nvPr/>
        </p:nvSpPr>
        <p:spPr>
          <a:xfrm>
            <a:off x="6507163"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8" name="楕円 107">
            <a:extLst>
              <a:ext uri="{FF2B5EF4-FFF2-40B4-BE49-F238E27FC236}">
                <a16:creationId xmlns:a16="http://schemas.microsoft.com/office/drawing/2014/main" id="{0396EEC3-846B-49E0-A674-EEDACEBC6195}"/>
              </a:ext>
            </a:extLst>
          </p:cNvPr>
          <p:cNvSpPr/>
          <p:nvPr/>
        </p:nvSpPr>
        <p:spPr>
          <a:xfrm>
            <a:off x="6867203"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9" name="楕円 108">
            <a:extLst>
              <a:ext uri="{FF2B5EF4-FFF2-40B4-BE49-F238E27FC236}">
                <a16:creationId xmlns:a16="http://schemas.microsoft.com/office/drawing/2014/main" id="{104D4695-AE15-4A4C-B051-A663BAFCADAC}"/>
              </a:ext>
            </a:extLst>
          </p:cNvPr>
          <p:cNvSpPr/>
          <p:nvPr/>
        </p:nvSpPr>
        <p:spPr>
          <a:xfrm>
            <a:off x="7223614"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0" name="矢印: 右 109">
            <a:extLst>
              <a:ext uri="{FF2B5EF4-FFF2-40B4-BE49-F238E27FC236}">
                <a16:creationId xmlns:a16="http://schemas.microsoft.com/office/drawing/2014/main" id="{07D080D0-CB0C-4011-B25A-432650933F3F}"/>
              </a:ext>
            </a:extLst>
          </p:cNvPr>
          <p:cNvSpPr/>
          <p:nvPr/>
        </p:nvSpPr>
        <p:spPr>
          <a:xfrm>
            <a:off x="3077491" y="33177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B1FFE884-05AA-4EA5-814D-3CADEFB2C5D9}"/>
              </a:ext>
            </a:extLst>
          </p:cNvPr>
          <p:cNvSpPr txBox="1"/>
          <p:nvPr/>
        </p:nvSpPr>
        <p:spPr>
          <a:xfrm>
            <a:off x="1132730" y="4712730"/>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112" name="テキスト ボックス 111">
            <a:extLst>
              <a:ext uri="{FF2B5EF4-FFF2-40B4-BE49-F238E27FC236}">
                <a16:creationId xmlns:a16="http://schemas.microsoft.com/office/drawing/2014/main" id="{88CC839B-52E1-4BAE-A490-10959B981236}"/>
              </a:ext>
            </a:extLst>
          </p:cNvPr>
          <p:cNvSpPr txBox="1"/>
          <p:nvPr/>
        </p:nvSpPr>
        <p:spPr>
          <a:xfrm>
            <a:off x="4708670" y="4686983"/>
            <a:ext cx="1310626" cy="338554"/>
          </a:xfrm>
          <a:prstGeom prst="rect">
            <a:avLst/>
          </a:prstGeom>
          <a:noFill/>
        </p:spPr>
        <p:txBody>
          <a:bodyPr wrap="square" rtlCol="0">
            <a:spAutoFit/>
          </a:bodyPr>
          <a:lstStyle/>
          <a:p>
            <a:r>
              <a:rPr lang="ja-JP" altLang="en-US" sz="1600" dirty="0"/>
              <a:t>独立点集合</a:t>
            </a:r>
            <a:endParaRPr kumimoji="1" lang="ja-JP" altLang="en-US" sz="1600" dirty="0"/>
          </a:p>
        </p:txBody>
      </p:sp>
      <p:sp>
        <p:nvSpPr>
          <p:cNvPr id="113" name="テキスト ボックス 112">
            <a:extLst>
              <a:ext uri="{FF2B5EF4-FFF2-40B4-BE49-F238E27FC236}">
                <a16:creationId xmlns:a16="http://schemas.microsoft.com/office/drawing/2014/main" id="{BB8D3012-ED37-426F-8A9A-625EF8D42430}"/>
              </a:ext>
            </a:extLst>
          </p:cNvPr>
          <p:cNvSpPr txBox="1"/>
          <p:nvPr/>
        </p:nvSpPr>
        <p:spPr>
          <a:xfrm>
            <a:off x="6483680" y="4676923"/>
            <a:ext cx="1870096"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独立点集合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ja-JP" altLang="en-US" dirty="0"/>
                  <a:t>最大独立点集合問題に対する</a:t>
                </a:r>
                <a14:m>
                  <m:oMath xmlns:m="http://schemas.openxmlformats.org/officeDocument/2006/math">
                    <m:r>
                      <a:rPr lang="en-US" altLang="ja-JP" b="1" i="1" smtClean="0">
                        <a:latin typeface="Cambria Math" panose="02040503050406030204" pitchFamily="18" charset="0"/>
                      </a:rPr>
                      <m:t>𝑪𝑶𝑵𝑮𝑬𝑺𝑻</m:t>
                    </m:r>
                  </m:oMath>
                </a14:m>
                <a:r>
                  <a:rPr lang="ja-JP" altLang="en-US" dirty="0"/>
                  <a:t>アルゴリズム</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1124744"/>
                <a:ext cx="8784976" cy="4268891"/>
              </a:xfrm>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モデル上で検討</a:t>
                </a:r>
                <a:endParaRPr lang="en-US" altLang="ja-JP" dirty="0"/>
              </a:p>
              <a:p>
                <a:pPr lvl="1"/>
                <a:r>
                  <a:rPr lang="ja-JP" altLang="en-US" i="1" dirty="0">
                    <a:latin typeface="Cambria Math" panose="02040503050406030204" pitchFamily="18" charset="0"/>
                  </a:rPr>
                  <a:t>ラウンド複雑性に関する議論</a:t>
                </a:r>
                <a:endParaRPr lang="en-US" altLang="ja-JP" i="1" dirty="0">
                  <a:latin typeface="Cambria Math" panose="02040503050406030204" pitchFamily="18" charset="0"/>
                </a:endParaRPr>
              </a:p>
              <a:p>
                <a:r>
                  <a:rPr lang="ja-JP" altLang="en-US" dirty="0"/>
                  <a:t>既知の結果</a:t>
                </a:r>
                <a:endParaRPr lang="en-US" altLang="ja-JP" dirty="0"/>
              </a:p>
              <a:p>
                <a:pPr lvl="1"/>
                <a:r>
                  <a:rPr lang="ja-JP" altLang="en-US" dirty="0"/>
                  <a:t>最大重み付き独立点集合の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[1]</a:t>
                </a:r>
              </a:p>
              <a:p>
                <a:pPr lvl="1"/>
                <a:r>
                  <a:rPr lang="ja-JP" altLang="en-US" dirty="0"/>
                  <a:t>最大独立点集合を見つけるアルゴリズムに対する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[2]</a:t>
                </a:r>
              </a:p>
              <a:p>
                <a:pPr lvl="1"/>
                <a:r>
                  <a:rPr lang="ja-JP" altLang="en-US" dirty="0"/>
                  <a:t>最大独立点集合の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[3]</a:t>
                </a:r>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4"/>
                <a:ext cx="8784976" cy="4268891"/>
              </a:xfrm>
              <a:blipFill>
                <a:blip r:embed="rId4"/>
                <a:stretch>
                  <a:fillRect l="-139" t="-1143" b="-71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50B0C02-0100-4048-BE50-98FAAA9C9055}"/>
              </a:ext>
            </a:extLst>
          </p:cNvPr>
          <p:cNvSpPr txBox="1"/>
          <p:nvPr/>
        </p:nvSpPr>
        <p:spPr>
          <a:xfrm>
            <a:off x="179513" y="5406745"/>
            <a:ext cx="8613913" cy="1384995"/>
          </a:xfrm>
          <a:prstGeom prst="rect">
            <a:avLst/>
          </a:prstGeom>
          <a:noFill/>
        </p:spPr>
        <p:txBody>
          <a:bodyPr wrap="square" rtlCol="0">
            <a:spAutoFit/>
          </a:bodyPr>
          <a:lstStyle/>
          <a:p>
            <a:r>
              <a:rPr lang="en-US" altLang="ja-JP" sz="1400" dirty="0"/>
              <a:t>[1]:Ken-</a:t>
            </a:r>
            <a:r>
              <a:rPr lang="en-US" altLang="ja-JP" sz="1400" dirty="0" err="1"/>
              <a:t>ichi</a:t>
            </a:r>
            <a:r>
              <a:rPr lang="en-US" altLang="ja-JP" sz="1400" dirty="0"/>
              <a:t> </a:t>
            </a:r>
            <a:r>
              <a:rPr lang="en-US" altLang="ja-JP" sz="1400" dirty="0" err="1"/>
              <a:t>Kawarabayashi</a:t>
            </a:r>
            <a:r>
              <a:rPr lang="en-US" altLang="ja-JP" sz="1400" dirty="0"/>
              <a:t>, Seri Khoury, Aaron </a:t>
            </a:r>
            <a:r>
              <a:rPr lang="en-US" altLang="ja-JP" sz="1400" dirty="0" err="1"/>
              <a:t>Schild</a:t>
            </a:r>
            <a:r>
              <a:rPr lang="en-US" altLang="ja-JP" sz="1400" dirty="0"/>
              <a:t>, and Gregory Schwartzman. Improved distributed approximation to maximum independent set. </a:t>
            </a:r>
            <a:r>
              <a:rPr lang="en-US" altLang="ja-JP" sz="1400" i="1" dirty="0" err="1"/>
              <a:t>arXiv</a:t>
            </a:r>
            <a:r>
              <a:rPr lang="en-US" altLang="ja-JP" sz="1400" i="1" dirty="0"/>
              <a:t> preprint arXiv:1906.11524</a:t>
            </a:r>
            <a:r>
              <a:rPr lang="en-US" altLang="ja-JP" sz="1400" dirty="0"/>
              <a:t>, 2019.</a:t>
            </a:r>
          </a:p>
          <a:p>
            <a:r>
              <a:rPr kumimoji="1" lang="en-US" altLang="ja-JP" sz="1400" dirty="0"/>
              <a:t>[2]:</a:t>
            </a:r>
            <a:r>
              <a:rPr lang="en-US" altLang="ja-JP" sz="1400" dirty="0"/>
              <a:t> Keren Censor-Hillel, Seri Khoury, and Ami Paz. Quadratic and near-quadratic lower bounds for the congest model. </a:t>
            </a:r>
            <a:r>
              <a:rPr lang="en-US" altLang="ja-JP" sz="1400" i="1" dirty="0" err="1"/>
              <a:t>arXiv</a:t>
            </a:r>
            <a:r>
              <a:rPr lang="en-US" altLang="ja-JP" sz="1400" i="1" dirty="0"/>
              <a:t> preprint arXiv:1705.05646</a:t>
            </a:r>
            <a:r>
              <a:rPr lang="en-US" altLang="ja-JP" sz="1400" dirty="0"/>
              <a:t>, 2017. </a:t>
            </a:r>
          </a:p>
          <a:p>
            <a:r>
              <a:rPr kumimoji="1" lang="en-US" altLang="ja-JP" sz="1400" dirty="0"/>
              <a:t>[3]:</a:t>
            </a:r>
            <a:r>
              <a:rPr lang="en-US" altLang="ja-JP" sz="1400" dirty="0"/>
              <a:t>Beyond Alice and Bob: Improved inapproximability for maximum independent set in congest. </a:t>
            </a:r>
            <a:r>
              <a:rPr lang="en-US" altLang="ja-JP" sz="1400" i="1" dirty="0" err="1"/>
              <a:t>arXiv</a:t>
            </a:r>
            <a:r>
              <a:rPr lang="en-US" altLang="ja-JP" sz="1400" i="1" dirty="0"/>
              <a:t> preprint arXiv:2003.07427</a:t>
            </a:r>
            <a:r>
              <a:rPr lang="en-US" altLang="ja-JP" sz="1400" dirty="0"/>
              <a:t>, 2020.</a:t>
            </a:r>
            <a:endParaRPr kumimoji="1" lang="ja-JP" altLang="en-US" sz="1400" dirty="0"/>
          </a:p>
        </p:txBody>
      </p:sp>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極大独立点集合の分散計算複雑性について考える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極大独立点集合</a:t>
                </a:r>
                <a:r>
                  <a:rPr lang="en-US" altLang="ja-JP" dirty="0"/>
                  <a:t>(</a:t>
                </a:r>
                <a14:m>
                  <m:oMath xmlns:m="http://schemas.openxmlformats.org/officeDocument/2006/math">
                    <m:r>
                      <a:rPr lang="en-US" altLang="ja-JP" i="1">
                        <a:latin typeface="Cambria Math" panose="02040503050406030204" pitchFamily="18" charset="0"/>
                      </a:rPr>
                      <m:t>𝑘</m:t>
                    </m:r>
                  </m:oMath>
                </a14:m>
                <a:r>
                  <a:rPr lang="en-US" altLang="ja-JP" dirty="0"/>
                  <a:t>-Maximal Independent Set, </a:t>
                </a:r>
                <a14:m>
                  <m:oMath xmlns:m="http://schemas.openxmlformats.org/officeDocument/2006/math">
                    <m:r>
                      <a:rPr lang="en-US" altLang="ja-JP" i="1">
                        <a:latin typeface="Cambria Math" panose="02040503050406030204" pitchFamily="18" charset="0"/>
                      </a:rPr>
                      <m:t>𝑘</m:t>
                    </m:r>
                  </m:oMath>
                </a14:m>
                <a:r>
                  <a:rPr lang="en-US" altLang="ja-JP" dirty="0"/>
                  <a:t>-MIS):</a:t>
                </a:r>
                <a:br>
                  <a:rPr lang="en-US" altLang="ja-JP" dirty="0"/>
                </a:br>
                <a:r>
                  <a:rPr lang="ja-JP" altLang="en-US" dirty="0"/>
                  <a:t>以下の操作でサイズを大きくすることができない独立点集合</a:t>
                </a:r>
                <a:endParaRPr lang="en-US" altLang="ja-JP" dirty="0"/>
              </a:p>
              <a:p>
                <a:pPr marL="697230" lvl="1" indent="-457200">
                  <a:buFont typeface="+mj-lt"/>
                  <a:buAutoNum type="arabicPeriod"/>
                </a:pPr>
                <a:r>
                  <a:rPr lang="ja-JP" altLang="en-US" dirty="0"/>
                  <a:t>独立点集合中の頂点を高々</a:t>
                </a:r>
                <a14:m>
                  <m:oMath xmlns:m="http://schemas.openxmlformats.org/officeDocument/2006/math">
                    <m:r>
                      <a:rPr lang="en-US" altLang="ja-JP" i="1">
                        <a:latin typeface="Cambria Math" panose="02040503050406030204" pitchFamily="18" charset="0"/>
                      </a:rPr>
                      <m:t>𝑘</m:t>
                    </m:r>
                  </m:oMath>
                </a14:m>
                <a:r>
                  <a:rPr lang="ja-JP" altLang="en-US" dirty="0"/>
                  <a:t>個取り除く</a:t>
                </a:r>
                <a:endParaRPr lang="en-US" altLang="ja-JP" dirty="0"/>
              </a:p>
              <a:p>
                <a:pPr marL="697230" lvl="1" indent="-457200">
                  <a:buFont typeface="+mj-lt"/>
                  <a:buAutoNum type="arabicPeriod"/>
                </a:pPr>
                <a:r>
                  <a:rPr lang="ja-JP" altLang="en-US" dirty="0"/>
                  <a:t>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a:t>
                </a:r>
                <a:endParaRPr lang="en-US" altLang="ja-JP" dirty="0"/>
              </a:p>
              <a:p>
                <a:endParaRPr lang="en-US" altLang="ja-JP" dirty="0"/>
              </a:p>
              <a:p>
                <a:pPr marL="274320" lvl="1" indent="0">
                  <a:buNone/>
                </a:pPr>
                <a:endParaRPr lang="en-US" altLang="ja-JP" dirty="0"/>
              </a:p>
              <a:p>
                <a:endParaRPr lang="en-US" altLang="ja-JP" dirty="0"/>
              </a:p>
              <a:p>
                <a:endParaRPr lang="en-US" altLang="ja-JP" dirty="0"/>
              </a:p>
              <a:p>
                <a:pPr marL="0" indent="0">
                  <a:buNone/>
                </a:pPr>
                <a:endParaRPr lang="en-US" altLang="ja-JP" dirty="0"/>
              </a:p>
              <a:p>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rgbClr val="FFC000"/>
              </a:solidFill>
            </a:endParaRPr>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C000"/>
                </a:solidFill>
              </a:rPr>
              <a:t>1-MIS</a:t>
            </a:r>
            <a:endParaRPr kumimoji="1" lang="ja-JP" altLang="en-US" sz="2000" dirty="0">
              <a:solidFill>
                <a:srgbClr val="FFC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C000"/>
                </a:solidFill>
              </a:rPr>
              <a:t>1-MIS</a:t>
            </a:r>
            <a:r>
              <a:rPr kumimoji="1" lang="ja-JP" altLang="en-US" sz="2000" dirty="0">
                <a:solidFill>
                  <a:srgbClr val="FFC000"/>
                </a:solidFill>
              </a:rPr>
              <a:t>でない</a:t>
            </a:r>
          </a:p>
        </p:txBody>
      </p:sp>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369332"/>
          </a:xfrm>
          <a:prstGeom prst="rect">
            <a:avLst/>
          </a:prstGeom>
          <a:noFill/>
        </p:spPr>
        <p:txBody>
          <a:bodyPr wrap="square" rtlCol="0">
            <a:spAutoFit/>
          </a:bodyPr>
          <a:lstStyle/>
          <a:p>
            <a:r>
              <a:rPr kumimoji="1" lang="ja-JP" altLang="en-US" dirty="0">
                <a:solidFill>
                  <a:srgbClr val="FF0000"/>
                </a:solidFill>
              </a:rPr>
              <a:t>追加</a:t>
            </a:r>
          </a:p>
        </p:txBody>
      </p:sp>
      <p:sp>
        <p:nvSpPr>
          <p:cNvPr id="84" name="テキスト ボックス 83">
            <a:extLst>
              <a:ext uri="{FF2B5EF4-FFF2-40B4-BE49-F238E27FC236}">
                <a16:creationId xmlns:a16="http://schemas.microsoft.com/office/drawing/2014/main" id="{190470C5-A949-47AD-9A5C-224E551709A3}"/>
              </a:ext>
            </a:extLst>
          </p:cNvPr>
          <p:cNvSpPr txBox="1"/>
          <p:nvPr/>
        </p:nvSpPr>
        <p:spPr>
          <a:xfrm>
            <a:off x="6783967" y="2920341"/>
            <a:ext cx="1194143" cy="369332"/>
          </a:xfrm>
          <a:prstGeom prst="rect">
            <a:avLst/>
          </a:prstGeom>
          <a:noFill/>
        </p:spPr>
        <p:txBody>
          <a:bodyPr wrap="square" rtlCol="0">
            <a:spAutoFit/>
          </a:bodyPr>
          <a:lstStyle/>
          <a:p>
            <a:r>
              <a:rPr kumimoji="1" lang="ja-JP" altLang="en-US" dirty="0">
                <a:solidFill>
                  <a:srgbClr val="00B0F0"/>
                </a:solidFill>
              </a:rPr>
              <a:t>取り除く</a:t>
            </a:r>
          </a:p>
        </p:txBody>
      </p:sp>
      <p:sp>
        <p:nvSpPr>
          <p:cNvPr id="85" name="楕円 84">
            <a:extLst>
              <a:ext uri="{FF2B5EF4-FFF2-40B4-BE49-F238E27FC236}">
                <a16:creationId xmlns:a16="http://schemas.microsoft.com/office/drawing/2014/main" id="{591EB41B-736F-4877-8764-A30A3E6025A4}"/>
              </a:ext>
            </a:extLst>
          </p:cNvPr>
          <p:cNvSpPr/>
          <p:nvPr/>
        </p:nvSpPr>
        <p:spPr>
          <a:xfrm>
            <a:off x="2589809" y="573204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A2AC3EBF-7AB3-4CBE-89CF-9183B65545F3}"/>
                  </a:ext>
                </a:extLst>
              </p:cNvPr>
              <p:cNvSpPr txBox="1"/>
              <p:nvPr/>
            </p:nvSpPr>
            <p:spPr>
              <a:xfrm>
                <a:off x="2767011" y="5700633"/>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C000"/>
                          </a:solidFill>
                          <a:latin typeface="Cambria Math" panose="02040503050406030204" pitchFamily="18" charset="0"/>
                        </a:rPr>
                        <m:t>∈</m:t>
                      </m:r>
                      <m:r>
                        <a:rPr kumimoji="1" lang="en-US" altLang="ja-JP" sz="2400" b="0" i="1" smtClean="0">
                          <a:solidFill>
                            <a:srgbClr val="FFC000"/>
                          </a:solidFill>
                          <a:latin typeface="Cambria Math" panose="02040503050406030204" pitchFamily="18" charset="0"/>
                        </a:rPr>
                        <m:t>𝐼</m:t>
                      </m:r>
                    </m:oMath>
                  </m:oMathPara>
                </a14:m>
                <a:endParaRPr kumimoji="1" lang="ja-JP" altLang="en-US" sz="2400" dirty="0">
                  <a:solidFill>
                    <a:srgbClr val="FFC000"/>
                  </a:solidFill>
                </a:endParaRPr>
              </a:p>
            </p:txBody>
          </p:sp>
        </mc:Choice>
        <mc:Fallback xmlns="">
          <p:sp>
            <p:nvSpPr>
              <p:cNvPr id="86" name="テキスト ボックス 85">
                <a:extLst>
                  <a:ext uri="{FF2B5EF4-FFF2-40B4-BE49-F238E27FC236}">
                    <a16:creationId xmlns:a16="http://schemas.microsoft.com/office/drawing/2014/main" id="{A2AC3EBF-7AB3-4CBE-89CF-9183B65545F3}"/>
                  </a:ext>
                </a:extLst>
              </p:cNvPr>
              <p:cNvSpPr txBox="1">
                <a:spLocks noRot="1" noChangeAspect="1" noMove="1" noResize="1" noEditPoints="1" noAdjustHandles="1" noChangeArrowheads="1" noChangeShapeType="1" noTextEdit="1"/>
              </p:cNvSpPr>
              <p:nvPr/>
            </p:nvSpPr>
            <p:spPr>
              <a:xfrm>
                <a:off x="2767011" y="5700633"/>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757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通常の極大独立点集合は</a:t>
                </a:r>
                <a:r>
                  <a:rPr lang="en-US" altLang="ja-JP" dirty="0"/>
                  <a:t>0-MIS,</a:t>
                </a:r>
                <a:br>
                  <a:rPr lang="en-US" altLang="ja-JP" dirty="0"/>
                </a:br>
                <a:r>
                  <a:rPr lang="ja-JP" altLang="en-US" dirty="0"/>
                  <a:t>最大独立点集合は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1814</TotalTime>
  <Words>4074</Words>
  <Application>Microsoft Office PowerPoint</Application>
  <PresentationFormat>画面に合わせる (4:3)</PresentationFormat>
  <Paragraphs>613</Paragraphs>
  <Slides>36</Slides>
  <Notes>36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36</vt:i4>
      </vt:variant>
    </vt:vector>
  </HeadingPairs>
  <TitlesOfParts>
    <vt:vector size="42" baseType="lpstr">
      <vt:lpstr>メイリオ</vt:lpstr>
      <vt:lpstr>游ゴシック</vt:lpstr>
      <vt:lpstr>Cambria Math</vt:lpstr>
      <vt:lpstr>Wingdings</vt:lpstr>
      <vt:lpstr>Wingdings 2</vt:lpstr>
      <vt:lpstr>デザート</vt:lpstr>
      <vt:lpstr>k-極大独立点集合検証問題の 分散計算複雑性</vt:lpstr>
      <vt:lpstr>分散グラフアルゴリズム</vt:lpstr>
      <vt:lpstr>分散グラフアルゴリズム</vt:lpstr>
      <vt:lpstr>計算モデル</vt:lpstr>
      <vt:lpstr>最大独立点集合問題とは</vt:lpstr>
      <vt:lpstr>最大独立点集合問題に対するCONGESTアルゴリズム</vt:lpstr>
      <vt:lpstr>問題</vt:lpstr>
      <vt:lpstr>k-極大独立点集合</vt:lpstr>
      <vt:lpstr>k-極大独立点集合</vt:lpstr>
      <vt:lpstr>k-MIS検証問題</vt:lpstr>
      <vt:lpstr>k-MIS検証問題</vt:lpstr>
      <vt:lpstr>本研究の成果</vt:lpstr>
      <vt:lpstr>2者間通信複雑性</vt:lpstr>
      <vt:lpstr>交叉判定(set-disjointness)問題</vt:lpstr>
      <vt:lpstr>交叉判定を用いたCONGESTアルゴリズムの下界導出</vt:lpstr>
      <vt:lpstr>帰着の流れ</vt:lpstr>
      <vt:lpstr>下界グラフG=(V,E)</vt:lpstr>
      <vt:lpstr>下界グラフG=(V,E)</vt:lpstr>
      <vt:lpstr>下界グラフG=(V,E)</vt:lpstr>
      <vt:lpstr>下界グラフG=(V,E)</vt:lpstr>
      <vt:lpstr>下界グラフG=(V,E)</vt:lpstr>
      <vt:lpstr>下界グラフG=(V,E)</vt:lpstr>
      <vt:lpstr>帰着の流れ</vt:lpstr>
      <vt:lpstr>帰着の流れ</vt:lpstr>
      <vt:lpstr>帰着の流れ</vt:lpstr>
      <vt:lpstr>帰着の流れ</vt:lpstr>
      <vt:lpstr>帰着の流れ</vt:lpstr>
      <vt:lpstr>本研究で行ったこと</vt:lpstr>
      <vt:lpstr>グラフの構成</vt:lpstr>
      <vt:lpstr>グラフの構成</vt:lpstr>
      <vt:lpstr>グラフの構成</vt:lpstr>
      <vt:lpstr>グラフの構成</vt:lpstr>
      <vt:lpstr>グラフの構成</vt:lpstr>
      <vt:lpstr>特性P_3を持つことの確認</vt:lpstr>
      <vt:lpstr>特性P_3を持つことの確認</vt:lpstr>
      <vt:lpstr>まとめと今後の課題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佐藤　僚祐</cp:lastModifiedBy>
  <cp:revision>165</cp:revision>
  <cp:lastPrinted>2021-02-01T05:56:29Z</cp:lastPrinted>
  <dcterms:created xsi:type="dcterms:W3CDTF">2020-12-12T15:54:29Z</dcterms:created>
  <dcterms:modified xsi:type="dcterms:W3CDTF">2021-02-01T08:10:47Z</dcterms:modified>
</cp:coreProperties>
</file>