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6" r:id="rId2"/>
    <p:sldId id="257" r:id="rId3"/>
    <p:sldId id="258" r:id="rId4"/>
    <p:sldId id="282" r:id="rId5"/>
    <p:sldId id="269" r:id="rId6"/>
    <p:sldId id="284" r:id="rId7"/>
    <p:sldId id="285" r:id="rId8"/>
    <p:sldId id="286" r:id="rId9"/>
    <p:sldId id="290" r:id="rId10"/>
    <p:sldId id="275" r:id="rId11"/>
    <p:sldId id="288" r:id="rId12"/>
    <p:sldId id="289" r:id="rId13"/>
    <p:sldId id="259" r:id="rId14"/>
    <p:sldId id="299" r:id="rId15"/>
    <p:sldId id="260" r:id="rId16"/>
    <p:sldId id="261" r:id="rId17"/>
    <p:sldId id="292" r:id="rId18"/>
    <p:sldId id="293" r:id="rId19"/>
    <p:sldId id="294" r:id="rId20"/>
    <p:sldId id="295" r:id="rId21"/>
    <p:sldId id="296" r:id="rId22"/>
    <p:sldId id="271" r:id="rId23"/>
    <p:sldId id="270" r:id="rId24"/>
    <p:sldId id="272" r:id="rId25"/>
    <p:sldId id="262" r:id="rId26"/>
    <p:sldId id="297" r:id="rId27"/>
    <p:sldId id="274" r:id="rId28"/>
    <p:sldId id="273" r:id="rId29"/>
    <p:sldId id="276" r:id="rId30"/>
    <p:sldId id="281" r:id="rId31"/>
    <p:sldId id="279" r:id="rId32"/>
    <p:sldId id="278" r:id="rId33"/>
    <p:sldId id="265" r:id="rId34"/>
    <p:sldId id="267" r:id="rId35"/>
    <p:sldId id="266" r:id="rId36"/>
    <p:sldId id="268" r:id="rId37"/>
    <p:sldId id="277" r:id="rId38"/>
    <p:sldId id="291" r:id="rId39"/>
    <p:sldId id="280" r:id="rId40"/>
    <p:sldId id="298" r:id="rId41"/>
    <p:sldId id="263" r:id="rId42"/>
    <p:sldId id="264"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57C4649-DDE6-4749-8524-E2B144482134}">
          <p14:sldIdLst>
            <p14:sldId id="256"/>
            <p14:sldId id="257"/>
            <p14:sldId id="258"/>
            <p14:sldId id="282"/>
            <p14:sldId id="269"/>
            <p14:sldId id="284"/>
            <p14:sldId id="285"/>
            <p14:sldId id="286"/>
            <p14:sldId id="290"/>
            <p14:sldId id="275"/>
            <p14:sldId id="288"/>
            <p14:sldId id="289"/>
            <p14:sldId id="259"/>
            <p14:sldId id="299"/>
            <p14:sldId id="260"/>
            <p14:sldId id="261"/>
            <p14:sldId id="292"/>
            <p14:sldId id="293"/>
            <p14:sldId id="294"/>
            <p14:sldId id="295"/>
            <p14:sldId id="296"/>
            <p14:sldId id="271"/>
            <p14:sldId id="270"/>
            <p14:sldId id="272"/>
            <p14:sldId id="262"/>
            <p14:sldId id="297"/>
            <p14:sldId id="274"/>
            <p14:sldId id="273"/>
            <p14:sldId id="276"/>
            <p14:sldId id="281"/>
            <p14:sldId id="279"/>
            <p14:sldId id="278"/>
            <p14:sldId id="265"/>
            <p14:sldId id="267"/>
            <p14:sldId id="266"/>
            <p14:sldId id="268"/>
            <p14:sldId id="277"/>
            <p14:sldId id="291"/>
            <p14:sldId id="280"/>
            <p14:sldId id="298"/>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74601" autoAdjust="0"/>
  </p:normalViewPr>
  <p:slideViewPr>
    <p:cSldViewPr snapToGrid="0">
      <p:cViewPr varScale="1">
        <p:scale>
          <a:sx n="50" d="100"/>
          <a:sy n="50" d="100"/>
        </p:scale>
        <p:origin x="1048" y="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D380F-153A-451E-9847-FEE00611771B}" type="datetimeFigureOut">
              <a:rPr lang="en-US" smtClean="0"/>
              <a:t>2/13/2019</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563D0-199B-4D4D-AD03-EA951DDCE793}" type="slidenum">
              <a:rPr lang="en-US" smtClean="0"/>
              <a:t>‹#›</a:t>
            </a:fld>
            <a:endParaRPr lang="en-US"/>
          </a:p>
        </p:txBody>
      </p:sp>
    </p:spTree>
    <p:extLst>
      <p:ext uri="{BB962C8B-B14F-4D97-AF65-F5344CB8AC3E}">
        <p14:creationId xmlns:p14="http://schemas.microsoft.com/office/powerpoint/2010/main" val="155991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こんにちは</a:t>
            </a:r>
            <a:r>
              <a:rPr lang="en-US" altLang="ja-JP" dirty="0"/>
              <a:t>.</a:t>
            </a:r>
            <a:r>
              <a:rPr lang="ja-JP" altLang="en-US" dirty="0"/>
              <a:t>泉研究室所属の佐藤僚祐です</a:t>
            </a:r>
            <a:r>
              <a:rPr lang="en-US" altLang="ja-JP" dirty="0"/>
              <a:t>.</a:t>
            </a:r>
          </a:p>
          <a:p>
            <a:r>
              <a:rPr lang="ja-JP" altLang="en-US" dirty="0"/>
              <a:t>今から</a:t>
            </a:r>
            <a:r>
              <a:rPr lang="en-US" altLang="ja-JP" dirty="0"/>
              <a:t>(</a:t>
            </a:r>
            <a:r>
              <a:rPr lang="ja-JP" altLang="en-US" dirty="0"/>
              <a:t>本文</a:t>
            </a:r>
            <a:r>
              <a:rPr lang="en-US" altLang="ja-JP" dirty="0"/>
              <a:t>)</a:t>
            </a:r>
            <a:r>
              <a:rPr lang="ja-JP" altLang="en-US" dirty="0"/>
              <a:t>の研究の発表をしたいと思います</a:t>
            </a:r>
            <a:r>
              <a:rPr lang="en-US" altLang="ja-JP" dirty="0"/>
              <a:t>.</a:t>
            </a:r>
          </a:p>
          <a:p>
            <a:r>
              <a:rPr lang="ja-JP" altLang="en-US" dirty="0"/>
              <a:t>よろしくお願いします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a:t>
            </a:fld>
            <a:endParaRPr lang="en-US"/>
          </a:p>
        </p:txBody>
      </p:sp>
    </p:spTree>
    <p:extLst>
      <p:ext uri="{BB962C8B-B14F-4D97-AF65-F5344CB8AC3E}">
        <p14:creationId xmlns:p14="http://schemas.microsoft.com/office/powerpoint/2010/main" val="1830491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k-plex</a:t>
            </a:r>
            <a:r>
              <a:rPr lang="ja-JP" altLang="en-US" dirty="0"/>
              <a:t>は全ての頂点の次数が少なくとも</a:t>
            </a:r>
            <a:r>
              <a:rPr lang="en-US" altLang="ja-JP" dirty="0"/>
              <a:t>n-k</a:t>
            </a:r>
            <a:r>
              <a:rPr lang="ja-JP" altLang="en-US" dirty="0"/>
              <a:t>である</a:t>
            </a:r>
            <a:r>
              <a:rPr lang="en-US" altLang="ja-JP" dirty="0"/>
              <a:t>n</a:t>
            </a:r>
            <a:r>
              <a:rPr lang="ja-JP" altLang="en-US" dirty="0"/>
              <a:t>頂点の部分グラフです</a:t>
            </a:r>
            <a:r>
              <a:rPr lang="en-US" altLang="ja-JP" dirty="0"/>
              <a:t>.</a:t>
            </a:r>
          </a:p>
          <a:p>
            <a:r>
              <a:rPr lang="en-US" dirty="0"/>
              <a:t>k=1</a:t>
            </a:r>
            <a:r>
              <a:rPr lang="ja-JP" altLang="en-US" dirty="0"/>
              <a:t>のとき全ての頂点の次数が</a:t>
            </a:r>
            <a:r>
              <a:rPr lang="en-US" altLang="ja-JP" dirty="0"/>
              <a:t>n-1</a:t>
            </a:r>
            <a:r>
              <a:rPr lang="ja-JP" altLang="en-US" dirty="0"/>
              <a:t>となるので</a:t>
            </a:r>
            <a:r>
              <a:rPr lang="en-US" altLang="ja-JP" dirty="0"/>
              <a:t>1-plex</a:t>
            </a:r>
            <a:r>
              <a:rPr lang="ja-JP" altLang="en-US" dirty="0" err="1"/>
              <a:t>はク</a:t>
            </a:r>
            <a:r>
              <a:rPr lang="ja-JP" altLang="en-US" dirty="0"/>
              <a:t>リークと同義です</a:t>
            </a:r>
            <a:r>
              <a:rPr lang="en-US" altLang="ja-JP" dirty="0"/>
              <a:t>.</a:t>
            </a:r>
          </a:p>
          <a:p>
            <a:r>
              <a:rPr lang="ja-JP" altLang="en-US" dirty="0"/>
              <a:t>先ほどのグラフをもう一度考えます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10</a:t>
            </a:fld>
            <a:endParaRPr lang="en-US"/>
          </a:p>
        </p:txBody>
      </p:sp>
    </p:spTree>
    <p:extLst>
      <p:ext uri="{BB962C8B-B14F-4D97-AF65-F5344CB8AC3E}">
        <p14:creationId xmlns:p14="http://schemas.microsoft.com/office/powerpoint/2010/main" val="1333147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全ての頂点の次数は</a:t>
            </a:r>
            <a:r>
              <a:rPr lang="en-US" altLang="ja-JP" dirty="0"/>
              <a:t>n-2</a:t>
            </a:r>
            <a:r>
              <a:rPr lang="ja-JP" altLang="en-US" dirty="0"/>
              <a:t>以上であるので</a:t>
            </a:r>
            <a:r>
              <a:rPr lang="en-US" altLang="ja-JP" dirty="0"/>
              <a:t>,</a:t>
            </a:r>
            <a:r>
              <a:rPr lang="ja-JP" altLang="en-US" dirty="0"/>
              <a:t>これらの頂点は全て</a:t>
            </a:r>
            <a:r>
              <a:rPr lang="en-US" altLang="ja-JP" dirty="0"/>
              <a:t>1</a:t>
            </a:r>
            <a:r>
              <a:rPr lang="ja-JP" altLang="en-US" dirty="0" err="1"/>
              <a:t>つの</a:t>
            </a:r>
            <a:r>
              <a:rPr lang="en-US" altLang="ja-JP" dirty="0"/>
              <a:t>2-plex</a:t>
            </a:r>
            <a:r>
              <a:rPr lang="ja-JP" altLang="en-US" dirty="0"/>
              <a:t>に含めることができます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11</a:t>
            </a:fld>
            <a:endParaRPr lang="en-US"/>
          </a:p>
        </p:txBody>
      </p:sp>
    </p:spTree>
    <p:extLst>
      <p:ext uri="{BB962C8B-B14F-4D97-AF65-F5344CB8AC3E}">
        <p14:creationId xmlns:p14="http://schemas.microsoft.com/office/powerpoint/2010/main" val="410808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与えられたグラフ中の</a:t>
            </a:r>
            <a:r>
              <a:rPr lang="en-US" altLang="ja-JP" dirty="0"/>
              <a:t>k-plex</a:t>
            </a:r>
            <a:r>
              <a:rPr lang="ja-JP" altLang="en-US" dirty="0"/>
              <a:t>のうち最も頂点数が多いものを見つける問題を最大</a:t>
            </a:r>
            <a:r>
              <a:rPr lang="en-US" altLang="ja-JP" dirty="0"/>
              <a:t>k-plex</a:t>
            </a:r>
            <a:r>
              <a:rPr lang="ja-JP" altLang="en-US" dirty="0"/>
              <a:t>問題といいます</a:t>
            </a:r>
            <a:r>
              <a:rPr lang="en-US" altLang="ja-JP" dirty="0"/>
              <a:t>.</a:t>
            </a:r>
          </a:p>
          <a:p>
            <a:r>
              <a:rPr lang="ja-JP" altLang="en-US" dirty="0"/>
              <a:t>最大</a:t>
            </a:r>
            <a:r>
              <a:rPr lang="en-US" altLang="ja-JP" dirty="0"/>
              <a:t>k-plex</a:t>
            </a:r>
            <a:r>
              <a:rPr lang="ja-JP" altLang="en-US" dirty="0"/>
              <a:t>問題は最大クリーク問題の一般化であるため同様に</a:t>
            </a:r>
            <a:r>
              <a:rPr lang="en-US" altLang="ja-JP" dirty="0"/>
              <a:t>NP</a:t>
            </a:r>
            <a:r>
              <a:rPr lang="ja-JP" altLang="en-US" dirty="0"/>
              <a:t>完全です</a:t>
            </a:r>
            <a:r>
              <a:rPr lang="en-US" altLang="ja-JP" dirty="0"/>
              <a:t>.</a:t>
            </a:r>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12</a:t>
            </a:fld>
            <a:endParaRPr lang="en-US"/>
          </a:p>
        </p:txBody>
      </p:sp>
    </p:spTree>
    <p:extLst>
      <p:ext uri="{BB962C8B-B14F-4D97-AF65-F5344CB8AC3E}">
        <p14:creationId xmlns:p14="http://schemas.microsoft.com/office/powerpoint/2010/main" val="3053577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t>
            </a:r>
            <a:r>
              <a:rPr lang="ja-JP" altLang="en-US" dirty="0"/>
              <a:t>本文</a:t>
            </a:r>
            <a:r>
              <a:rPr lang="en-US" altLang="ja-JP" dirty="0"/>
              <a:t>)</a:t>
            </a:r>
            <a:r>
              <a:rPr lang="ja-JP" altLang="en-US" dirty="0"/>
              <a:t>ので</a:t>
            </a:r>
            <a:r>
              <a:rPr lang="en-US" altLang="ja-JP" dirty="0"/>
              <a:t>,</a:t>
            </a:r>
            <a:r>
              <a:rPr lang="ja-JP" altLang="en-US" dirty="0"/>
              <a:t>その代わりに</a:t>
            </a:r>
            <a:r>
              <a:rPr lang="en-US" altLang="ja-JP" dirty="0"/>
              <a:t>(</a:t>
            </a:r>
            <a:r>
              <a:rPr lang="ja-JP" altLang="en-US" dirty="0"/>
              <a:t>本文</a:t>
            </a:r>
            <a:r>
              <a:rPr lang="en-US" altLang="ja-JP" dirty="0"/>
              <a:t>)</a:t>
            </a:r>
          </a:p>
          <a:p>
            <a:r>
              <a:rPr lang="ja-JP" altLang="en-US" dirty="0"/>
              <a:t>高速に動く指数時間アルゴリズムを考えるにあたり</a:t>
            </a:r>
            <a:r>
              <a:rPr lang="en-US" altLang="ja-JP" dirty="0"/>
              <a:t>,</a:t>
            </a:r>
            <a:r>
              <a:rPr lang="ja-JP" altLang="en-US" dirty="0"/>
              <a:t>我々はグラフ中の辺の本数</a:t>
            </a:r>
            <a:r>
              <a:rPr lang="en-US" altLang="ja-JP" dirty="0"/>
              <a:t>m</a:t>
            </a:r>
            <a:r>
              <a:rPr lang="ja-JP" altLang="en-US" dirty="0"/>
              <a:t>に注目しました</a:t>
            </a:r>
            <a:r>
              <a:rPr lang="en-US" altLang="ja-JP" dirty="0"/>
              <a:t>.</a:t>
            </a:r>
          </a:p>
          <a:p>
            <a:r>
              <a:rPr lang="ja-JP" altLang="en-US" dirty="0"/>
              <a:t>その理由は</a:t>
            </a:r>
            <a:r>
              <a:rPr lang="en-US" altLang="ja-JP" dirty="0"/>
              <a:t>,</a:t>
            </a:r>
            <a:r>
              <a:rPr lang="ja-JP" altLang="en-US" dirty="0"/>
              <a:t>最大クリークを</a:t>
            </a:r>
            <a:r>
              <a:rPr lang="en-US" altLang="ja-JP" dirty="0"/>
              <a:t>2</a:t>
            </a:r>
            <a:r>
              <a:rPr lang="ja-JP" altLang="en-US" dirty="0"/>
              <a:t>のルート</a:t>
            </a:r>
            <a:r>
              <a:rPr lang="en-US" altLang="ja-JP" dirty="0"/>
              <a:t>m</a:t>
            </a:r>
            <a:r>
              <a:rPr lang="ja-JP" altLang="en-US" dirty="0"/>
              <a:t>乗で発見するアルゴリズムが知られているので</a:t>
            </a:r>
            <a:r>
              <a:rPr lang="en-US" altLang="ja-JP" dirty="0"/>
              <a:t>,</a:t>
            </a:r>
          </a:p>
          <a:p>
            <a:r>
              <a:rPr lang="ja-JP" altLang="en-US" dirty="0"/>
              <a:t>これを最大</a:t>
            </a:r>
            <a:r>
              <a:rPr lang="en-US" altLang="ja-JP" dirty="0"/>
              <a:t>k-plex</a:t>
            </a:r>
            <a:r>
              <a:rPr lang="ja-JP" altLang="en-US" dirty="0"/>
              <a:t>問題に拡張できるのではないかと考えたからです</a:t>
            </a:r>
            <a:r>
              <a:rPr lang="en-US" altLang="ja-JP" dirty="0"/>
              <a:t>.</a:t>
            </a:r>
          </a:p>
          <a:p>
            <a:endParaRPr lang="en-US" altLang="ja-JP" dirty="0"/>
          </a:p>
          <a:p>
            <a:r>
              <a:rPr lang="en-US" altLang="ja-JP" dirty="0"/>
              <a:t>(</a:t>
            </a:r>
            <a:r>
              <a:rPr lang="ja-JP" altLang="en-US" dirty="0"/>
              <a:t>目安</a:t>
            </a:r>
            <a:r>
              <a:rPr lang="en-US" altLang="ja-JP" dirty="0"/>
              <a:t>3</a:t>
            </a:r>
            <a:r>
              <a:rPr lang="ja-JP" altLang="en-US" dirty="0"/>
              <a:t>分</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13</a:t>
            </a:fld>
            <a:endParaRPr lang="en-US"/>
          </a:p>
        </p:txBody>
      </p:sp>
    </p:spTree>
    <p:extLst>
      <p:ext uri="{BB962C8B-B14F-4D97-AF65-F5344CB8AC3E}">
        <p14:creationId xmlns:p14="http://schemas.microsoft.com/office/powerpoint/2010/main" val="124744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研究の成果として</a:t>
            </a:r>
            <a:r>
              <a:rPr lang="en-US" altLang="ja-JP" dirty="0"/>
              <a:t>,</a:t>
            </a:r>
            <a:r>
              <a:rPr lang="ja-JP" altLang="en-US" dirty="0"/>
              <a:t>既存の最大クリーク発見の</a:t>
            </a:r>
            <a:r>
              <a:rPr lang="en-US" altLang="ja-JP" dirty="0"/>
              <a:t>2</a:t>
            </a:r>
            <a:r>
              <a:rPr lang="ja-JP" altLang="en-US" dirty="0"/>
              <a:t>のルート</a:t>
            </a:r>
            <a:r>
              <a:rPr lang="en-US" altLang="ja-JP" dirty="0"/>
              <a:t>m</a:t>
            </a:r>
            <a:r>
              <a:rPr lang="ja-JP" altLang="en-US" dirty="0"/>
              <a:t>乗アルゴリズムを応用して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最大</a:t>
            </a:r>
            <a:r>
              <a:rPr lang="en-US" altLang="ja-JP" dirty="0"/>
              <a:t>k-plex</a:t>
            </a:r>
            <a:r>
              <a:rPr lang="ja-JP" altLang="en-US" dirty="0"/>
              <a:t>発見の</a:t>
            </a:r>
            <a:r>
              <a:rPr lang="en-US" altLang="ja-JP" dirty="0"/>
              <a:t>2</a:t>
            </a:r>
            <a:r>
              <a:rPr lang="ja-JP" altLang="en-US" dirty="0"/>
              <a:t>のルート</a:t>
            </a:r>
            <a:r>
              <a:rPr lang="en-US" altLang="ja-JP" dirty="0"/>
              <a:t>m</a:t>
            </a:r>
            <a:r>
              <a:rPr lang="ja-JP" altLang="en-US" dirty="0"/>
              <a:t>乗アルゴリズムを得ることができました</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このアルゴリズムは辺の本数に依存するため密でないグラフに対して有用です</a:t>
            </a:r>
            <a:r>
              <a:rPr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それではアルゴリズムの構築の話に移ります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14</a:t>
            </a:fld>
            <a:endParaRPr lang="en-US"/>
          </a:p>
        </p:txBody>
      </p:sp>
    </p:spTree>
    <p:extLst>
      <p:ext uri="{BB962C8B-B14F-4D97-AF65-F5344CB8AC3E}">
        <p14:creationId xmlns:p14="http://schemas.microsoft.com/office/powerpoint/2010/main" val="421474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提案アルゴリズムの基となる最大クリーク発見のアルゴリズムについてお話します</a:t>
            </a:r>
            <a:r>
              <a:rPr lang="en-US" altLang="ja-JP" dirty="0"/>
              <a:t>.</a:t>
            </a:r>
            <a:endParaRPr lang="en-US" dirty="0"/>
          </a:p>
          <a:p>
            <a:r>
              <a:rPr lang="ja-JP" altLang="en-US" dirty="0"/>
              <a:t>最初にグラフ中で次数が最も小さい頂点を選び</a:t>
            </a:r>
            <a:r>
              <a:rPr lang="en-US" altLang="ja-JP" dirty="0"/>
              <a:t>,v</a:t>
            </a:r>
            <a:r>
              <a:rPr lang="ja-JP" altLang="en-US" dirty="0"/>
              <a:t>とします</a:t>
            </a:r>
            <a:r>
              <a:rPr lang="en-US" altLang="ja-JP" dirty="0"/>
              <a:t>.</a:t>
            </a:r>
            <a:r>
              <a:rPr lang="en-US" dirty="0"/>
              <a:t>v</a:t>
            </a:r>
            <a:r>
              <a:rPr lang="ja-JP" altLang="en-US" dirty="0"/>
              <a:t>がルート</a:t>
            </a:r>
            <a:r>
              <a:rPr lang="en-US" altLang="ja-JP" dirty="0"/>
              <a:t>m</a:t>
            </a:r>
            <a:r>
              <a:rPr lang="ja-JP" altLang="en-US" dirty="0"/>
              <a:t>以上の場合</a:t>
            </a:r>
            <a:r>
              <a:rPr lang="en-US" altLang="ja-JP" dirty="0"/>
              <a:t>,</a:t>
            </a:r>
            <a:r>
              <a:rPr lang="ja-JP" altLang="en-US" dirty="0"/>
              <a:t>全探索すると</a:t>
            </a:r>
            <a:r>
              <a:rPr lang="en-US" altLang="ja-JP" dirty="0"/>
              <a:t>2</a:t>
            </a:r>
            <a:r>
              <a:rPr lang="ja-JP" altLang="en-US" dirty="0"/>
              <a:t>のルート</a:t>
            </a:r>
            <a:r>
              <a:rPr lang="en-US" altLang="ja-JP" dirty="0"/>
              <a:t>m</a:t>
            </a:r>
            <a:r>
              <a:rPr lang="ja-JP" altLang="en-US" dirty="0"/>
              <a:t>乗時間で最大クリークが求まるので</a:t>
            </a:r>
            <a:r>
              <a:rPr lang="en-US" altLang="ja-JP" dirty="0"/>
              <a:t>.</a:t>
            </a:r>
          </a:p>
          <a:p>
            <a:r>
              <a:rPr lang="en-US" altLang="ja-JP" dirty="0"/>
              <a:t>v</a:t>
            </a:r>
            <a:r>
              <a:rPr lang="ja-JP" altLang="en-US" dirty="0"/>
              <a:t>はルート</a:t>
            </a:r>
            <a:r>
              <a:rPr lang="en-US" altLang="ja-JP" dirty="0"/>
              <a:t>m</a:t>
            </a:r>
            <a:r>
              <a:rPr lang="ja-JP" altLang="en-US" dirty="0"/>
              <a:t>未満と仮定できます</a:t>
            </a:r>
            <a:r>
              <a:rPr lang="en-US" altLang="ja-JP" dirty="0"/>
              <a:t>.</a:t>
            </a:r>
            <a:r>
              <a:rPr lang="ja-JP" altLang="en-US" dirty="0"/>
              <a:t>次に</a:t>
            </a:r>
            <a:r>
              <a:rPr lang="en-US" altLang="ja-JP" dirty="0"/>
              <a:t>v</a:t>
            </a:r>
            <a:r>
              <a:rPr lang="ja-JP" altLang="en-US" dirty="0"/>
              <a:t>が最大クリーク</a:t>
            </a:r>
            <a:r>
              <a:rPr lang="en-US" altLang="ja-JP" dirty="0"/>
              <a:t>C</a:t>
            </a:r>
            <a:r>
              <a:rPr lang="ja-JP" altLang="en-US" dirty="0"/>
              <a:t>の頂点の一つである場合とそうでない場合の</a:t>
            </a:r>
            <a:r>
              <a:rPr lang="en-US" altLang="ja-JP" dirty="0"/>
              <a:t>2</a:t>
            </a:r>
            <a:r>
              <a:rPr lang="ja-JP" altLang="en-US" dirty="0" err="1"/>
              <a:t>つの</a:t>
            </a:r>
            <a:r>
              <a:rPr lang="ja-JP" altLang="en-US" dirty="0"/>
              <a:t>部分問題に分けます</a:t>
            </a:r>
            <a:r>
              <a:rPr lang="en-US" altLang="ja-JP" dirty="0"/>
              <a:t>.</a:t>
            </a:r>
          </a:p>
          <a:p>
            <a:r>
              <a:rPr lang="ja-JP" altLang="en-US" sz="1200" dirty="0">
                <a:latin typeface="メイリオ" panose="020B0604030504040204" pitchFamily="50" charset="-128"/>
                <a:ea typeface="メイリオ" panose="020B0604030504040204" pitchFamily="50" charset="-128"/>
              </a:rPr>
              <a:t>それぞれの部分問題でこのような動作をします</a:t>
            </a:r>
            <a:r>
              <a:rPr lang="en-US" altLang="ja-JP" sz="1200" dirty="0">
                <a:latin typeface="メイリオ" panose="020B0604030504040204" pitchFamily="50" charset="-128"/>
                <a:ea typeface="メイリオ" panose="020B0604030504040204" pitchFamily="50" charset="-128"/>
              </a:rPr>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15</a:t>
            </a:fld>
            <a:endParaRPr lang="en-US"/>
          </a:p>
        </p:txBody>
      </p:sp>
    </p:spTree>
    <p:extLst>
      <p:ext uri="{BB962C8B-B14F-4D97-AF65-F5344CB8AC3E}">
        <p14:creationId xmlns:p14="http://schemas.microsoft.com/office/powerpoint/2010/main" val="3841995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アルゴリズムの動作例を図で説明します</a:t>
            </a:r>
            <a:r>
              <a:rPr lang="en-US" altLang="ja-JP" dirty="0"/>
              <a:t>.</a:t>
            </a:r>
          </a:p>
          <a:p>
            <a:r>
              <a:rPr lang="ja-JP" altLang="en-US" dirty="0"/>
              <a:t>このようなグラフ</a:t>
            </a:r>
            <a:r>
              <a:rPr lang="en-US" altLang="ja-JP" dirty="0"/>
              <a:t>G</a:t>
            </a:r>
            <a:r>
              <a:rPr lang="ja-JP" altLang="en-US" dirty="0"/>
              <a:t>が与えられたとします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16</a:t>
            </a:fld>
            <a:endParaRPr lang="en-US"/>
          </a:p>
        </p:txBody>
      </p:sp>
    </p:spTree>
    <p:extLst>
      <p:ext uri="{BB962C8B-B14F-4D97-AF65-F5344CB8AC3E}">
        <p14:creationId xmlns:p14="http://schemas.microsoft.com/office/powerpoint/2010/main" val="980140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a:t>
            </a:r>
            <a:r>
              <a:rPr lang="en-US" altLang="ja-JP" dirty="0"/>
              <a:t>,</a:t>
            </a:r>
            <a:r>
              <a:rPr lang="ja-JP" altLang="en-US" dirty="0"/>
              <a:t>次数が最小の頂点を</a:t>
            </a:r>
            <a:r>
              <a:rPr lang="en-US" altLang="ja-JP" dirty="0"/>
              <a:t>1</a:t>
            </a:r>
            <a:r>
              <a:rPr lang="ja-JP" altLang="en-US" dirty="0"/>
              <a:t>つ選び</a:t>
            </a:r>
            <a:r>
              <a:rPr lang="en-US" altLang="ja-JP" dirty="0"/>
              <a:t>,v</a:t>
            </a:r>
            <a:r>
              <a:rPr lang="ja-JP" altLang="en-US" dirty="0"/>
              <a:t>とします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17</a:t>
            </a:fld>
            <a:endParaRPr lang="en-US"/>
          </a:p>
        </p:txBody>
      </p:sp>
    </p:spTree>
    <p:extLst>
      <p:ext uri="{BB962C8B-B14F-4D97-AF65-F5344CB8AC3E}">
        <p14:creationId xmlns:p14="http://schemas.microsoft.com/office/powerpoint/2010/main" val="3922698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v</a:t>
            </a:r>
            <a:r>
              <a:rPr lang="ja-JP" altLang="en-US" dirty="0"/>
              <a:t>が</a:t>
            </a:r>
            <a:r>
              <a:rPr lang="en-US" altLang="ja-JP" dirty="0"/>
              <a:t>C</a:t>
            </a:r>
            <a:r>
              <a:rPr lang="ja-JP" altLang="en-US" dirty="0"/>
              <a:t>に含まれていると仮定した場合</a:t>
            </a:r>
            <a:r>
              <a:rPr lang="en-US" altLang="ja-JP" dirty="0"/>
              <a:t>,v</a:t>
            </a:r>
            <a:r>
              <a:rPr lang="ja-JP" altLang="en-US" dirty="0"/>
              <a:t>の近傍の頂点部分集合を計算して最大クリークを求めます</a:t>
            </a:r>
            <a:r>
              <a:rPr lang="en-US" altLang="ja-JP" dirty="0"/>
              <a:t>.</a:t>
            </a:r>
          </a:p>
          <a:p>
            <a:r>
              <a:rPr lang="en-US" dirty="0"/>
              <a:t>v</a:t>
            </a:r>
            <a:r>
              <a:rPr lang="ja-JP" altLang="en-US" dirty="0"/>
              <a:t>が</a:t>
            </a:r>
            <a:r>
              <a:rPr lang="en-US" altLang="ja-JP" dirty="0"/>
              <a:t>C</a:t>
            </a:r>
            <a:r>
              <a:rPr lang="ja-JP" altLang="en-US" dirty="0"/>
              <a:t>に含まれていないと仮定した場合</a:t>
            </a:r>
            <a:r>
              <a:rPr lang="en-US" altLang="ja-JP" dirty="0"/>
              <a:t>v</a:t>
            </a:r>
            <a:r>
              <a:rPr lang="ja-JP" altLang="en-US" dirty="0"/>
              <a:t>をグラフから削除してアルゴリズムを再帰的に呼び出します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18</a:t>
            </a:fld>
            <a:endParaRPr lang="en-US"/>
          </a:p>
        </p:txBody>
      </p:sp>
    </p:spTree>
    <p:extLst>
      <p:ext uri="{BB962C8B-B14F-4D97-AF65-F5344CB8AC3E}">
        <p14:creationId xmlns:p14="http://schemas.microsoft.com/office/powerpoint/2010/main" val="2306096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v</a:t>
            </a:r>
            <a:r>
              <a:rPr lang="ja-JP" altLang="en-US" dirty="0" err="1"/>
              <a:t>を削</a:t>
            </a:r>
            <a:r>
              <a:rPr lang="ja-JP" altLang="en-US" dirty="0"/>
              <a:t>除したグラフを新たに</a:t>
            </a:r>
            <a:r>
              <a:rPr lang="en-US" altLang="ja-JP" dirty="0"/>
              <a:t>G</a:t>
            </a:r>
            <a:r>
              <a:rPr lang="ja-JP" altLang="en-US" dirty="0"/>
              <a:t>として</a:t>
            </a:r>
            <a:endParaRPr lang="en-US" altLang="ja-JP" dirty="0"/>
          </a:p>
          <a:p>
            <a:r>
              <a:rPr lang="ja-JP" altLang="en-US" dirty="0"/>
              <a:t>先ほどの手順を繰り返すことで最大クリークが求まります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19</a:t>
            </a:fld>
            <a:endParaRPr lang="en-US"/>
          </a:p>
        </p:txBody>
      </p:sp>
    </p:spTree>
    <p:extLst>
      <p:ext uri="{BB962C8B-B14F-4D97-AF65-F5344CB8AC3E}">
        <p14:creationId xmlns:p14="http://schemas.microsoft.com/office/powerpoint/2010/main" val="209135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まずは研究の背景についてです</a:t>
            </a:r>
            <a:r>
              <a:rPr lang="en-US" altLang="ja-JP" dirty="0"/>
              <a:t>.</a:t>
            </a:r>
          </a:p>
          <a:p>
            <a:r>
              <a:rPr lang="ja-JP" altLang="en-US" dirty="0"/>
              <a:t>近年</a:t>
            </a:r>
            <a:r>
              <a:rPr lang="en-US" altLang="ja-JP" dirty="0"/>
              <a:t>,</a:t>
            </a:r>
            <a:r>
              <a:rPr lang="ja-JP" altLang="en-US" dirty="0"/>
              <a:t>辺密度が高い部分グラフを見つけることは大きな関心がもたれ</a:t>
            </a:r>
            <a:r>
              <a:rPr lang="en-US" altLang="ja-JP" dirty="0"/>
              <a:t>,</a:t>
            </a:r>
          </a:p>
          <a:p>
            <a:r>
              <a:rPr lang="ja-JP" altLang="en-US" dirty="0"/>
              <a:t>ソーシャルネットワーク解析など様々な分野での応用に用いられています</a:t>
            </a:r>
            <a:r>
              <a:rPr lang="en-US" altLang="ja-JP" dirty="0"/>
              <a:t>.</a:t>
            </a:r>
          </a:p>
          <a:p>
            <a:r>
              <a:rPr lang="ja-JP" altLang="en-US" dirty="0"/>
              <a:t>辺密度が高い部分グラフの代表的なものとしてクリークがあります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a:t>
            </a:fld>
            <a:endParaRPr lang="en-US"/>
          </a:p>
        </p:txBody>
      </p:sp>
    </p:spTree>
    <p:extLst>
      <p:ext uri="{BB962C8B-B14F-4D97-AF65-F5344CB8AC3E}">
        <p14:creationId xmlns:p14="http://schemas.microsoft.com/office/powerpoint/2010/main" val="2884739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このアルゴリズムを最大</a:t>
            </a:r>
            <a:r>
              <a:rPr lang="en-US" altLang="ja-JP" dirty="0"/>
              <a:t>k-plex</a:t>
            </a:r>
            <a:r>
              <a:rPr lang="ja-JP" altLang="en-US" dirty="0"/>
              <a:t>問題に応用するために</a:t>
            </a:r>
            <a:r>
              <a:rPr lang="en-US" altLang="ja-JP" dirty="0"/>
              <a:t>,</a:t>
            </a:r>
            <a:r>
              <a:rPr lang="ja-JP" altLang="en-US" dirty="0"/>
              <a:t>この部分に注目しました</a:t>
            </a:r>
            <a:r>
              <a:rPr lang="en-US" altLang="ja-JP" dirty="0"/>
              <a:t>.</a:t>
            </a:r>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22</a:t>
            </a:fld>
            <a:endParaRPr lang="en-US"/>
          </a:p>
        </p:txBody>
      </p:sp>
    </p:spTree>
    <p:extLst>
      <p:ext uri="{BB962C8B-B14F-4D97-AF65-F5344CB8AC3E}">
        <p14:creationId xmlns:p14="http://schemas.microsoft.com/office/powerpoint/2010/main" val="1700811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このアルゴリズムでは最大クリークを発見するため</a:t>
            </a:r>
            <a:r>
              <a:rPr lang="en-US" altLang="ja-JP" dirty="0"/>
              <a:t>v</a:t>
            </a:r>
            <a:r>
              <a:rPr lang="ja-JP" altLang="en-US" dirty="0"/>
              <a:t>の近傍のみを探索しましたが</a:t>
            </a:r>
            <a:r>
              <a:rPr lang="en-US" altLang="ja-JP" dirty="0"/>
              <a:t>,</a:t>
            </a:r>
          </a:p>
          <a:p>
            <a:r>
              <a:rPr lang="ja-JP" altLang="en-US" dirty="0"/>
              <a:t>この範囲を適切に広げれば最大サイズの</a:t>
            </a:r>
            <a:r>
              <a:rPr lang="en-US" altLang="ja-JP" dirty="0"/>
              <a:t>k-plex</a:t>
            </a:r>
            <a:r>
              <a:rPr lang="ja-JP" altLang="en-US" dirty="0"/>
              <a:t>も見つけられるのではないかと考えました</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23</a:t>
            </a:fld>
            <a:endParaRPr lang="en-US"/>
          </a:p>
        </p:txBody>
      </p:sp>
    </p:spTree>
    <p:extLst>
      <p:ext uri="{BB962C8B-B14F-4D97-AF65-F5344CB8AC3E}">
        <p14:creationId xmlns:p14="http://schemas.microsoft.com/office/powerpoint/2010/main" val="3128607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先ほどの結果を最大</a:t>
            </a:r>
            <a:r>
              <a:rPr lang="en-US" altLang="ja-JP" dirty="0"/>
              <a:t>k-plex</a:t>
            </a:r>
            <a:r>
              <a:rPr lang="ja-JP" altLang="en-US" dirty="0"/>
              <a:t>の発見に応用した提案アルゴリズムのお話をします</a:t>
            </a:r>
            <a:r>
              <a:rPr lang="en-US" altLang="ja-JP" dirty="0"/>
              <a:t>.</a:t>
            </a:r>
          </a:p>
          <a:p>
            <a:r>
              <a:rPr lang="ja-JP" altLang="en-US" dirty="0"/>
              <a:t>先ほどと似たアルゴリズムとなっていますが</a:t>
            </a:r>
            <a:r>
              <a:rPr lang="en-US" altLang="ja-JP" dirty="0"/>
              <a:t>,</a:t>
            </a:r>
            <a:r>
              <a:rPr lang="ja-JP" altLang="en-US" dirty="0"/>
              <a:t>この赤色の部分が異なります</a:t>
            </a:r>
            <a:r>
              <a:rPr lang="en-US" altLang="ja-JP" dirty="0"/>
              <a:t>.</a:t>
            </a:r>
          </a:p>
          <a:p>
            <a:endParaRPr lang="en-US" dirty="0"/>
          </a:p>
          <a:p>
            <a:r>
              <a:rPr lang="ja-JP" altLang="en-US" dirty="0"/>
              <a:t>このアルゴリズムで肝となるのは</a:t>
            </a:r>
            <a:r>
              <a:rPr lang="en-US" altLang="ja-JP" dirty="0"/>
              <a:t>,S</a:t>
            </a:r>
            <a:r>
              <a:rPr lang="ja-JP" altLang="en-US" dirty="0"/>
              <a:t>に含まれる可能性のある頂点部分集合はどのくらいであるのかという点です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24</a:t>
            </a:fld>
            <a:endParaRPr lang="en-US"/>
          </a:p>
        </p:txBody>
      </p:sp>
    </p:spTree>
    <p:extLst>
      <p:ext uri="{BB962C8B-B14F-4D97-AF65-F5344CB8AC3E}">
        <p14:creationId xmlns:p14="http://schemas.microsoft.com/office/powerpoint/2010/main" val="2368229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メイリオ" panose="020B0604030504040204" pitchFamily="50" charset="-128"/>
                <a:ea typeface="メイリオ" panose="020B0604030504040204" pitchFamily="50" charset="-128"/>
              </a:rPr>
              <a:t>S</a:t>
            </a:r>
            <a:r>
              <a:rPr lang="ja-JP" altLang="en-US" sz="1200" dirty="0">
                <a:solidFill>
                  <a:schemeClr val="tx1"/>
                </a:solidFill>
                <a:latin typeface="メイリオ" panose="020B0604030504040204" pitchFamily="50" charset="-128"/>
                <a:ea typeface="メイリオ" panose="020B0604030504040204" pitchFamily="50" charset="-128"/>
              </a:rPr>
              <a:t>に含まれる可能性ある頂点部分集合</a:t>
            </a:r>
            <a:r>
              <a:rPr lang="ja-JP" altLang="en-US" dirty="0"/>
              <a:t>については以下のことがわかりました</a:t>
            </a:r>
            <a:r>
              <a:rPr lang="en-US" altLang="ja-JP" dirty="0"/>
              <a:t>.</a:t>
            </a:r>
          </a:p>
          <a:p>
            <a:r>
              <a:rPr lang="ja-JP" altLang="en-US" dirty="0"/>
              <a:t>まず</a:t>
            </a:r>
            <a:r>
              <a:rPr lang="en-US" altLang="ja-JP" dirty="0"/>
              <a:t>,(</a:t>
            </a:r>
            <a:r>
              <a:rPr lang="ja-JP" altLang="en-US" dirty="0"/>
              <a:t>本文</a:t>
            </a:r>
            <a:r>
              <a:rPr lang="en-US" altLang="ja-JP" dirty="0"/>
              <a:t>)</a:t>
            </a:r>
          </a:p>
          <a:p>
            <a:r>
              <a:rPr lang="ja-JP" altLang="en-US" dirty="0"/>
              <a:t>次に</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25</a:t>
            </a:fld>
            <a:endParaRPr lang="en-US"/>
          </a:p>
        </p:txBody>
      </p:sp>
    </p:spTree>
    <p:extLst>
      <p:ext uri="{BB962C8B-B14F-4D97-AF65-F5344CB8AC3E}">
        <p14:creationId xmlns:p14="http://schemas.microsoft.com/office/powerpoint/2010/main" val="4029813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先ほどの性質をもとに</a:t>
            </a:r>
            <a:r>
              <a:rPr lang="en-US" altLang="ja-JP" dirty="0"/>
              <a:t>S</a:t>
            </a:r>
            <a:r>
              <a:rPr lang="ja-JP" altLang="en-US" dirty="0"/>
              <a:t>を見つけるのに必要なステップ数を計算すると</a:t>
            </a:r>
            <a:r>
              <a:rPr lang="en-US" altLang="ja-JP" dirty="0"/>
              <a:t>,</a:t>
            </a:r>
          </a:p>
          <a:p>
            <a:r>
              <a:rPr lang="en-US" altLang="ja-JP" dirty="0"/>
              <a:t>2</a:t>
            </a:r>
            <a:r>
              <a:rPr lang="ja-JP" altLang="en-US" dirty="0"/>
              <a:t>のルート</a:t>
            </a:r>
            <a:r>
              <a:rPr lang="en-US" altLang="ja-JP" dirty="0"/>
              <a:t>m</a:t>
            </a:r>
            <a:r>
              <a:rPr lang="ja-JP" altLang="en-US" dirty="0"/>
              <a:t>乗</a:t>
            </a:r>
            <a:r>
              <a:rPr lang="en-US" altLang="ja-JP" dirty="0"/>
              <a:t>×(</a:t>
            </a:r>
            <a:r>
              <a:rPr lang="en-US" altLang="ja-JP" dirty="0" err="1"/>
              <a:t>en</a:t>
            </a:r>
            <a:r>
              <a:rPr lang="en-US" altLang="ja-JP" dirty="0"/>
              <a:t>/k)</a:t>
            </a:r>
            <a:r>
              <a:rPr lang="ja-JP" altLang="en-US" dirty="0"/>
              <a:t>の</a:t>
            </a:r>
            <a:r>
              <a:rPr lang="en-US" altLang="ja-JP" dirty="0"/>
              <a:t>k</a:t>
            </a:r>
            <a:r>
              <a:rPr lang="ja-JP" altLang="en-US" dirty="0"/>
              <a:t>乗で抑えることができます</a:t>
            </a:r>
            <a:r>
              <a:rPr lang="en-US" altLang="ja-JP" dirty="0"/>
              <a:t>.</a:t>
            </a:r>
          </a:p>
          <a:p>
            <a:r>
              <a:rPr lang="ja-JP" altLang="en-US" dirty="0"/>
              <a:t>そして再帰の回数は多くても</a:t>
            </a:r>
            <a:r>
              <a:rPr lang="en-US" altLang="ja-JP" dirty="0"/>
              <a:t>n-1</a:t>
            </a:r>
            <a:r>
              <a:rPr lang="ja-JP" altLang="en-US" dirty="0"/>
              <a:t>回であることを考慮すると</a:t>
            </a:r>
            <a:endParaRPr lang="en-US" altLang="ja-JP" dirty="0"/>
          </a:p>
          <a:p>
            <a:r>
              <a:rPr lang="ja-JP" altLang="en-US" dirty="0"/>
              <a:t>このアルゴリズムの実行時間は</a:t>
            </a:r>
            <a:r>
              <a:rPr lang="en-US" altLang="ja-JP" dirty="0"/>
              <a:t>O(n</a:t>
            </a:r>
            <a:r>
              <a:rPr lang="ja-JP" altLang="en-US" dirty="0"/>
              <a:t>の</a:t>
            </a:r>
            <a:r>
              <a:rPr lang="en-US" altLang="ja-JP" dirty="0"/>
              <a:t>k</a:t>
            </a:r>
            <a:r>
              <a:rPr lang="ja-JP" altLang="en-US" dirty="0"/>
              <a:t>乗</a:t>
            </a:r>
            <a:r>
              <a:rPr lang="en-US" altLang="ja-JP" dirty="0"/>
              <a:t>2</a:t>
            </a:r>
            <a:r>
              <a:rPr lang="ja-JP" altLang="en-US" dirty="0"/>
              <a:t>のルート</a:t>
            </a:r>
            <a:r>
              <a:rPr lang="en-US" altLang="ja-JP" dirty="0"/>
              <a:t>m</a:t>
            </a:r>
            <a:r>
              <a:rPr lang="ja-JP" altLang="en-US" dirty="0"/>
              <a:t>乗</a:t>
            </a:r>
            <a:r>
              <a:rPr lang="en-US" altLang="ja-JP" dirty="0"/>
              <a:t>)</a:t>
            </a:r>
            <a:r>
              <a:rPr lang="ja-JP" altLang="en-US" dirty="0"/>
              <a:t>時間となります</a:t>
            </a:r>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26</a:t>
            </a:fld>
            <a:endParaRPr lang="en-US"/>
          </a:p>
        </p:txBody>
      </p:sp>
    </p:spTree>
    <p:extLst>
      <p:ext uri="{BB962C8B-B14F-4D97-AF65-F5344CB8AC3E}">
        <p14:creationId xmlns:p14="http://schemas.microsoft.com/office/powerpoint/2010/main" val="42066265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まとめと今後の課題です</a:t>
            </a:r>
            <a:r>
              <a:rPr lang="en-US" altLang="ja-JP" dirty="0"/>
              <a:t>.</a:t>
            </a:r>
          </a:p>
          <a:p>
            <a:r>
              <a:rPr lang="en-US" dirty="0"/>
              <a:t>(</a:t>
            </a:r>
            <a:r>
              <a:rPr lang="ja-JP" altLang="en-US" dirty="0"/>
              <a:t>本文</a:t>
            </a:r>
            <a:r>
              <a:rPr lang="en-US" dirty="0"/>
              <a:t>)</a:t>
            </a:r>
          </a:p>
          <a:p>
            <a:r>
              <a:rPr lang="ja-JP" altLang="en-US" dirty="0"/>
              <a:t>今後の課題として</a:t>
            </a:r>
            <a:r>
              <a:rPr lang="en-US" altLang="ja-JP" dirty="0"/>
              <a:t>(</a:t>
            </a:r>
            <a:r>
              <a:rPr lang="ja-JP" altLang="en-US" dirty="0"/>
              <a:t>本文</a:t>
            </a:r>
            <a:r>
              <a:rPr lang="en-US" altLang="ja-JP" dirty="0"/>
              <a:t>)</a:t>
            </a:r>
            <a:r>
              <a:rPr lang="ja-JP" altLang="en-US" dirty="0"/>
              <a:t>が挙げられます</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27</a:t>
            </a:fld>
            <a:endParaRPr lang="en-US"/>
          </a:p>
        </p:txBody>
      </p:sp>
    </p:spTree>
    <p:extLst>
      <p:ext uri="{BB962C8B-B14F-4D97-AF65-F5344CB8AC3E}">
        <p14:creationId xmlns:p14="http://schemas.microsoft.com/office/powerpoint/2010/main" val="3289608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研究中に出てくるグラフの構造と定義についてお話します</a:t>
            </a:r>
            <a:r>
              <a:rPr lang="en-US" altLang="ja-JP" dirty="0"/>
              <a:t>.</a:t>
            </a:r>
          </a:p>
          <a:p>
            <a:r>
              <a:rPr lang="en-US" dirty="0"/>
              <a:t>(</a:t>
            </a:r>
            <a:r>
              <a:rPr lang="ja-JP" altLang="en-US" dirty="0"/>
              <a:t>本文</a:t>
            </a:r>
            <a:r>
              <a:rPr lang="en-US"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28</a:t>
            </a:fld>
            <a:endParaRPr lang="en-US"/>
          </a:p>
        </p:txBody>
      </p:sp>
    </p:spTree>
    <p:extLst>
      <p:ext uri="{BB962C8B-B14F-4D97-AF65-F5344CB8AC3E}">
        <p14:creationId xmlns:p14="http://schemas.microsoft.com/office/powerpoint/2010/main" val="2618101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そして</a:t>
            </a:r>
            <a:r>
              <a:rPr lang="en-US" altLang="ja-JP" dirty="0"/>
              <a:t>,</a:t>
            </a:r>
            <a:r>
              <a:rPr lang="ja-JP" altLang="en-US" dirty="0"/>
              <a:t>与えられたグラフ中の最大サイズの</a:t>
            </a:r>
            <a:r>
              <a:rPr lang="en-US" altLang="ja-JP" dirty="0"/>
              <a:t>k-plex</a:t>
            </a:r>
            <a:r>
              <a:rPr lang="ja-JP" altLang="en-US" dirty="0"/>
              <a:t>を見つける問題を最大</a:t>
            </a:r>
            <a:r>
              <a:rPr lang="en-US" altLang="ja-JP" dirty="0"/>
              <a:t>k-plex</a:t>
            </a:r>
            <a:r>
              <a:rPr lang="ja-JP" altLang="en-US" dirty="0"/>
              <a:t>問題といいます</a:t>
            </a:r>
            <a:r>
              <a:rPr lang="en-US" altLang="ja-JP" dirty="0"/>
              <a:t>.</a:t>
            </a:r>
            <a:endParaRPr lang="en-US" dirty="0"/>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29</a:t>
            </a:fld>
            <a:endParaRPr lang="en-US"/>
          </a:p>
        </p:txBody>
      </p:sp>
    </p:spTree>
    <p:extLst>
      <p:ext uri="{BB962C8B-B14F-4D97-AF65-F5344CB8AC3E}">
        <p14:creationId xmlns:p14="http://schemas.microsoft.com/office/powerpoint/2010/main" val="1790481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クリークと</a:t>
            </a:r>
            <a:r>
              <a:rPr lang="en-US" altLang="ja-JP" dirty="0"/>
              <a:t>k-plex</a:t>
            </a:r>
            <a:r>
              <a:rPr lang="ja-JP" altLang="en-US" dirty="0"/>
              <a:t>について説明します</a:t>
            </a:r>
            <a:r>
              <a:rPr lang="en-US" altLang="ja-JP" dirty="0"/>
              <a:t>.</a:t>
            </a:r>
          </a:p>
          <a:p>
            <a:r>
              <a:rPr lang="ja-JP" altLang="en-US" dirty="0"/>
              <a:t>クリークとは全ての</a:t>
            </a:r>
            <a:r>
              <a:rPr lang="en-US" altLang="ja-JP" dirty="0"/>
              <a:t>2</a:t>
            </a:r>
            <a:r>
              <a:rPr lang="ja-JP" altLang="en-US" dirty="0"/>
              <a:t>頂点間に辺がある部分グラフを指します</a:t>
            </a:r>
            <a:r>
              <a:rPr lang="en-US" altLang="ja-JP" dirty="0"/>
              <a:t>.</a:t>
            </a:r>
          </a:p>
          <a:p>
            <a:r>
              <a:rPr lang="ja-JP" altLang="en-US" dirty="0"/>
              <a:t>それに対して全ての頂点の次数が少なくとも</a:t>
            </a:r>
            <a:r>
              <a:rPr lang="en-US" altLang="ja-JP" dirty="0"/>
              <a:t>n-k</a:t>
            </a:r>
            <a:r>
              <a:rPr lang="ja-JP" altLang="en-US" dirty="0"/>
              <a:t>である</a:t>
            </a:r>
            <a:r>
              <a:rPr lang="en-US" altLang="ja-JP" dirty="0"/>
              <a:t>n</a:t>
            </a:r>
            <a:r>
              <a:rPr lang="ja-JP" altLang="en-US" dirty="0"/>
              <a:t>頂点の部分グラフを</a:t>
            </a:r>
            <a:r>
              <a:rPr lang="en-US" altLang="ja-JP" dirty="0"/>
              <a:t>k-plex</a:t>
            </a:r>
            <a:r>
              <a:rPr lang="ja-JP" altLang="en-US" dirty="0"/>
              <a:t>といいます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30</a:t>
            </a:fld>
            <a:endParaRPr lang="en-US"/>
          </a:p>
        </p:txBody>
      </p:sp>
    </p:spTree>
    <p:extLst>
      <p:ext uri="{BB962C8B-B14F-4D97-AF65-F5344CB8AC3E}">
        <p14:creationId xmlns:p14="http://schemas.microsoft.com/office/powerpoint/2010/main" val="3254630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クリークと</a:t>
            </a:r>
            <a:r>
              <a:rPr lang="en-US" altLang="ja-JP" dirty="0"/>
              <a:t>k-plex</a:t>
            </a:r>
            <a:r>
              <a:rPr lang="ja-JP" altLang="en-US" dirty="0"/>
              <a:t>について説明します</a:t>
            </a:r>
            <a:r>
              <a:rPr lang="en-US" altLang="ja-JP" dirty="0"/>
              <a:t>.</a:t>
            </a:r>
          </a:p>
          <a:p>
            <a:r>
              <a:rPr lang="ja-JP" altLang="en-US" dirty="0"/>
              <a:t>クリークとは全ての</a:t>
            </a:r>
            <a:r>
              <a:rPr lang="en-US" altLang="ja-JP" dirty="0"/>
              <a:t>2</a:t>
            </a:r>
            <a:r>
              <a:rPr lang="ja-JP" altLang="en-US" dirty="0"/>
              <a:t>頂点間に辺がある部分グラフを指します</a:t>
            </a:r>
            <a:r>
              <a:rPr lang="en-US" altLang="ja-JP" dirty="0"/>
              <a:t>.</a:t>
            </a:r>
          </a:p>
          <a:p>
            <a:r>
              <a:rPr lang="ja-JP" altLang="en-US" dirty="0"/>
              <a:t>それに対して全ての頂点の次数が少なくとも</a:t>
            </a:r>
            <a:r>
              <a:rPr lang="en-US" altLang="ja-JP" dirty="0"/>
              <a:t>n-k</a:t>
            </a:r>
            <a:r>
              <a:rPr lang="ja-JP" altLang="en-US" dirty="0"/>
              <a:t>である</a:t>
            </a:r>
            <a:r>
              <a:rPr lang="en-US" altLang="ja-JP" dirty="0"/>
              <a:t>n</a:t>
            </a:r>
            <a:r>
              <a:rPr lang="ja-JP" altLang="en-US" dirty="0"/>
              <a:t>頂点の部分グラフを</a:t>
            </a:r>
            <a:r>
              <a:rPr lang="en-US" altLang="ja-JP" dirty="0"/>
              <a:t>k-plex</a:t>
            </a:r>
            <a:r>
              <a:rPr lang="ja-JP" altLang="en-US" dirty="0"/>
              <a:t>といいます</a:t>
            </a:r>
            <a:r>
              <a:rPr lang="en-US" altLang="ja-JP" dirty="0"/>
              <a:t>.</a:t>
            </a:r>
            <a:r>
              <a:rPr lang="ja-JP" altLang="en-US" dirty="0"/>
              <a:t>例えばこのようなグラフがあるとき</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31</a:t>
            </a:fld>
            <a:endParaRPr lang="en-US"/>
          </a:p>
        </p:txBody>
      </p:sp>
    </p:spTree>
    <p:extLst>
      <p:ext uri="{BB962C8B-B14F-4D97-AF65-F5344CB8AC3E}">
        <p14:creationId xmlns:p14="http://schemas.microsoft.com/office/powerpoint/2010/main" val="123772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クリークとは全ての</a:t>
            </a:r>
            <a:r>
              <a:rPr lang="en-US" altLang="ja-JP" dirty="0"/>
              <a:t>2</a:t>
            </a:r>
            <a:r>
              <a:rPr lang="ja-JP" altLang="en-US" dirty="0"/>
              <a:t>頂点間に辺がある部分グラフを指します</a:t>
            </a:r>
            <a:r>
              <a:rPr lang="en-US" altLang="ja-JP" dirty="0"/>
              <a:t>.</a:t>
            </a:r>
          </a:p>
          <a:p>
            <a:r>
              <a:rPr lang="ja-JP" altLang="en-US" dirty="0"/>
              <a:t>例えばこのようなグラフがあるときに</a:t>
            </a:r>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a:t>
            </a:fld>
            <a:endParaRPr lang="en-US"/>
          </a:p>
        </p:txBody>
      </p:sp>
    </p:spTree>
    <p:extLst>
      <p:ext uri="{BB962C8B-B14F-4D97-AF65-F5344CB8AC3E}">
        <p14:creationId xmlns:p14="http://schemas.microsoft.com/office/powerpoint/2010/main" val="25020838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a:t>
            </a:r>
            <a:r>
              <a:rPr lang="en-US" altLang="ja-JP" dirty="0"/>
              <a:t>4</a:t>
            </a:r>
            <a:r>
              <a:rPr lang="ja-JP" altLang="en-US" dirty="0"/>
              <a:t>頂点の部分グラフがクリークになり</a:t>
            </a:r>
            <a:r>
              <a:rPr lang="en-US" altLang="ja-JP" dirty="0"/>
              <a:t>,</a:t>
            </a:r>
            <a:r>
              <a:rPr lang="ja-JP" altLang="en-US" dirty="0"/>
              <a:t>この</a:t>
            </a:r>
            <a:r>
              <a:rPr lang="en-US" altLang="ja-JP" dirty="0"/>
              <a:t>5</a:t>
            </a:r>
            <a:r>
              <a:rPr lang="ja-JP" altLang="en-US" dirty="0"/>
              <a:t>頂点の部分グラフが</a:t>
            </a:r>
            <a:r>
              <a:rPr lang="en-US" altLang="ja-JP" dirty="0"/>
              <a:t>2-plex</a:t>
            </a:r>
            <a:r>
              <a:rPr lang="ja-JP" altLang="en-US" dirty="0"/>
              <a:t>になります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32</a:t>
            </a:fld>
            <a:endParaRPr lang="en-US"/>
          </a:p>
        </p:txBody>
      </p:sp>
    </p:spTree>
    <p:extLst>
      <p:ext uri="{BB962C8B-B14F-4D97-AF65-F5344CB8AC3E}">
        <p14:creationId xmlns:p14="http://schemas.microsoft.com/office/powerpoint/2010/main" val="3983649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そして</a:t>
            </a:r>
            <a:r>
              <a:rPr lang="en-US" altLang="ja-JP" dirty="0"/>
              <a:t>,</a:t>
            </a:r>
            <a:r>
              <a:rPr lang="ja-JP" altLang="en-US" dirty="0"/>
              <a:t>与えられたグラフ中の最大サイズの</a:t>
            </a:r>
            <a:r>
              <a:rPr lang="en-US" altLang="ja-JP" dirty="0"/>
              <a:t>k-plex</a:t>
            </a:r>
            <a:r>
              <a:rPr lang="ja-JP" altLang="en-US" dirty="0"/>
              <a:t>を見つける問題を最大</a:t>
            </a:r>
            <a:r>
              <a:rPr lang="en-US" altLang="ja-JP" dirty="0"/>
              <a:t>k-plex</a:t>
            </a:r>
            <a:r>
              <a:rPr lang="ja-JP" altLang="en-US" dirty="0"/>
              <a:t>問題といいます</a:t>
            </a:r>
            <a:r>
              <a:rPr lang="en-US" altLang="ja-JP" dirty="0"/>
              <a:t>.</a:t>
            </a:r>
            <a:endParaRPr lang="en-US" dirty="0"/>
          </a:p>
          <a:p>
            <a:r>
              <a:rPr lang="ja-JP" altLang="en-US" dirty="0"/>
              <a:t>ここで最大サイズとは</a:t>
            </a:r>
            <a:r>
              <a:rPr lang="en-US" dirty="0"/>
              <a:t>k-plex</a:t>
            </a:r>
            <a:r>
              <a:rPr lang="ja-JP" altLang="en-US" dirty="0"/>
              <a:t>を構成する頂点の数が最も多いことを指します</a:t>
            </a:r>
            <a:r>
              <a:rPr lang="en-US" altLang="ja-JP" dirty="0"/>
              <a:t>.</a:t>
            </a:r>
          </a:p>
          <a:p>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33</a:t>
            </a:fld>
            <a:endParaRPr lang="en-US"/>
          </a:p>
        </p:txBody>
      </p:sp>
    </p:spTree>
    <p:extLst>
      <p:ext uri="{BB962C8B-B14F-4D97-AF65-F5344CB8AC3E}">
        <p14:creationId xmlns:p14="http://schemas.microsoft.com/office/powerpoint/2010/main" val="136074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例えば</a:t>
            </a:r>
            <a:r>
              <a:rPr lang="en-US" altLang="ja-JP" dirty="0"/>
              <a:t>,</a:t>
            </a:r>
            <a:r>
              <a:rPr lang="ja-JP" altLang="en-US" dirty="0"/>
              <a:t>このようなグラフ</a:t>
            </a:r>
            <a:r>
              <a:rPr lang="en-US" altLang="ja-JP" dirty="0"/>
              <a:t>G</a:t>
            </a:r>
            <a:r>
              <a:rPr lang="ja-JP" altLang="en-US" dirty="0"/>
              <a:t>が与えられたとき</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34</a:t>
            </a:fld>
            <a:endParaRPr lang="en-US"/>
          </a:p>
        </p:txBody>
      </p:sp>
    </p:spTree>
    <p:extLst>
      <p:ext uri="{BB962C8B-B14F-4D97-AF65-F5344CB8AC3E}">
        <p14:creationId xmlns:p14="http://schemas.microsoft.com/office/powerpoint/2010/main" val="38023919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a:t>
            </a:r>
            <a:r>
              <a:rPr lang="en-US" altLang="ja-JP" dirty="0"/>
              <a:t>3</a:t>
            </a:r>
            <a:r>
              <a:rPr lang="ja-JP" altLang="en-US" dirty="0"/>
              <a:t>頂点を選ぶとこれは</a:t>
            </a:r>
            <a:r>
              <a:rPr lang="en-US" altLang="ja-JP" dirty="0"/>
              <a:t>2-plex</a:t>
            </a:r>
            <a:r>
              <a:rPr lang="ja-JP" altLang="en-US" dirty="0"/>
              <a:t>となります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35</a:t>
            </a:fld>
            <a:endParaRPr lang="en-US"/>
          </a:p>
        </p:txBody>
      </p:sp>
    </p:spTree>
    <p:extLst>
      <p:ext uri="{BB962C8B-B14F-4D97-AF65-F5344CB8AC3E}">
        <p14:creationId xmlns:p14="http://schemas.microsoft.com/office/powerpoint/2010/main" val="2142240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また</a:t>
            </a:r>
            <a:r>
              <a:rPr lang="en-US" altLang="ja-JP" dirty="0"/>
              <a:t>,</a:t>
            </a:r>
            <a:r>
              <a:rPr lang="ja-JP" altLang="en-US" dirty="0"/>
              <a:t>この</a:t>
            </a:r>
            <a:r>
              <a:rPr lang="en-US" altLang="ja-JP" dirty="0"/>
              <a:t>4</a:t>
            </a:r>
            <a:r>
              <a:rPr lang="ja-JP" altLang="en-US" dirty="0"/>
              <a:t>頂点を選んでも</a:t>
            </a:r>
            <a:r>
              <a:rPr lang="en-US" altLang="ja-JP" dirty="0"/>
              <a:t>2-plex</a:t>
            </a:r>
            <a:r>
              <a:rPr lang="ja-JP" altLang="en-US" dirty="0"/>
              <a:t>となります</a:t>
            </a:r>
            <a:r>
              <a:rPr lang="en-US" altLang="ja-JP" dirty="0"/>
              <a:t>.</a:t>
            </a:r>
          </a:p>
          <a:p>
            <a:r>
              <a:rPr lang="ja-JP" altLang="en-US" dirty="0"/>
              <a:t>今回のグラフではこれ以上大きい</a:t>
            </a:r>
            <a:r>
              <a:rPr lang="en-US" altLang="ja-JP" dirty="0"/>
              <a:t>2-plex</a:t>
            </a:r>
            <a:r>
              <a:rPr lang="ja-JP" altLang="en-US" dirty="0"/>
              <a:t>が選べないので</a:t>
            </a:r>
            <a:endParaRPr lang="en-US" altLang="ja-JP" dirty="0"/>
          </a:p>
          <a:p>
            <a:r>
              <a:rPr lang="ja-JP" altLang="en-US" dirty="0"/>
              <a:t>最大</a:t>
            </a:r>
            <a:r>
              <a:rPr lang="en-US" altLang="ja-JP" dirty="0"/>
              <a:t>2-plex</a:t>
            </a:r>
            <a:r>
              <a:rPr lang="ja-JP" altLang="en-US" dirty="0"/>
              <a:t>を見つけた</a:t>
            </a:r>
            <a:r>
              <a:rPr lang="en-US" altLang="ja-JP" dirty="0"/>
              <a:t>,</a:t>
            </a:r>
            <a:r>
              <a:rPr lang="ja-JP" altLang="en-US" dirty="0"/>
              <a:t>ということになります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36</a:t>
            </a:fld>
            <a:endParaRPr lang="en-US"/>
          </a:p>
        </p:txBody>
      </p:sp>
    </p:spTree>
    <p:extLst>
      <p:ext uri="{BB962C8B-B14F-4D97-AF65-F5344CB8AC3E}">
        <p14:creationId xmlns:p14="http://schemas.microsoft.com/office/powerpoint/2010/main" val="120690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研究背景でお話しした通り</a:t>
            </a:r>
            <a:r>
              <a:rPr lang="en-US" altLang="ja-JP" dirty="0"/>
              <a:t>,k-plex</a:t>
            </a:r>
            <a:r>
              <a:rPr lang="ja-JP" altLang="en-US" dirty="0" err="1"/>
              <a:t>のような</a:t>
            </a:r>
            <a:r>
              <a:rPr lang="ja-JP" altLang="en-US" dirty="0"/>
              <a:t>辺密度が高い部分グラフを見つけることは重要です</a:t>
            </a:r>
            <a:r>
              <a:rPr lang="en-US" altLang="ja-JP" dirty="0"/>
              <a:t>.</a:t>
            </a:r>
          </a:p>
          <a:p>
            <a:r>
              <a:rPr lang="ja-JP" altLang="en-US" dirty="0"/>
              <a:t>しかし</a:t>
            </a:r>
            <a:r>
              <a:rPr lang="en-US" altLang="ja-JP" dirty="0"/>
              <a:t>,</a:t>
            </a:r>
            <a:r>
              <a:rPr lang="ja-JP" altLang="en-US" dirty="0"/>
              <a:t>最大</a:t>
            </a:r>
            <a:r>
              <a:rPr lang="en-US" altLang="ja-JP" dirty="0"/>
              <a:t>k-plex</a:t>
            </a:r>
            <a:r>
              <a:rPr lang="ja-JP" altLang="en-US" dirty="0"/>
              <a:t>問題は</a:t>
            </a:r>
            <a:r>
              <a:rPr lang="en-US" altLang="ja-JP" dirty="0"/>
              <a:t>NP</a:t>
            </a:r>
            <a:r>
              <a:rPr lang="ja-JP" altLang="en-US" dirty="0"/>
              <a:t>完全であることが知られており</a:t>
            </a:r>
            <a:r>
              <a:rPr lang="en-US" altLang="ja-JP" dirty="0"/>
              <a:t>,</a:t>
            </a:r>
            <a:r>
              <a:rPr lang="ja-JP" altLang="en-US" dirty="0"/>
              <a:t>頂点数</a:t>
            </a:r>
            <a:r>
              <a:rPr lang="en-US" altLang="ja-JP" dirty="0"/>
              <a:t>n</a:t>
            </a:r>
            <a:r>
              <a:rPr lang="ja-JP" altLang="en-US" dirty="0"/>
              <a:t>に対して</a:t>
            </a:r>
            <a:endParaRPr lang="en-US" altLang="ja-JP" dirty="0"/>
          </a:p>
          <a:p>
            <a:r>
              <a:rPr lang="en-US" dirty="0"/>
              <a:t>n</a:t>
            </a:r>
            <a:r>
              <a:rPr lang="ja-JP" altLang="en-US" dirty="0"/>
              <a:t>の多項式時間で解くことは不可能だとされています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37</a:t>
            </a:fld>
            <a:endParaRPr lang="en-US"/>
          </a:p>
        </p:txBody>
      </p:sp>
    </p:spTree>
    <p:extLst>
      <p:ext uri="{BB962C8B-B14F-4D97-AF65-F5344CB8AC3E}">
        <p14:creationId xmlns:p14="http://schemas.microsoft.com/office/powerpoint/2010/main" val="1884543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最大</a:t>
            </a:r>
            <a:r>
              <a:rPr lang="en-US" altLang="ja-JP" dirty="0"/>
              <a:t>k-plex</a:t>
            </a:r>
            <a:r>
              <a:rPr lang="ja-JP" altLang="en-US" dirty="0"/>
              <a:t>問題を高速に解くアルゴリズムは多く提案されており</a:t>
            </a:r>
            <a:r>
              <a:rPr lang="en-US" altLang="ja-JP" dirty="0"/>
              <a:t>,</a:t>
            </a:r>
            <a:r>
              <a:rPr lang="ja-JP" altLang="en-US" dirty="0"/>
              <a:t>多くは</a:t>
            </a:r>
            <a:r>
              <a:rPr lang="en-US" altLang="ja-JP" dirty="0"/>
              <a:t>2</a:t>
            </a:r>
            <a:r>
              <a:rPr lang="ja-JP" altLang="en-US" dirty="0"/>
              <a:t>の</a:t>
            </a:r>
            <a:r>
              <a:rPr lang="en-US" altLang="ja-JP" dirty="0"/>
              <a:t>n</a:t>
            </a:r>
            <a:r>
              <a:rPr lang="ja-JP" altLang="en-US" dirty="0"/>
              <a:t>乗より少しだけ速く動作します</a:t>
            </a:r>
            <a:r>
              <a:rPr lang="en-US" altLang="ja-JP" dirty="0"/>
              <a:t>.</a:t>
            </a:r>
          </a:p>
          <a:p>
            <a:r>
              <a:rPr lang="ja-JP" altLang="en-US" dirty="0"/>
              <a:t>最大</a:t>
            </a:r>
            <a:r>
              <a:rPr lang="en-US" altLang="ja-JP" dirty="0"/>
              <a:t>k-plex</a:t>
            </a:r>
            <a:r>
              <a:rPr lang="ja-JP" altLang="en-US" dirty="0"/>
              <a:t>問題を高速に解きたいというのが研究の動機であり</a:t>
            </a:r>
            <a:r>
              <a:rPr lang="en-US" altLang="ja-JP" dirty="0"/>
              <a:t>,</a:t>
            </a:r>
          </a:p>
          <a:p>
            <a:r>
              <a:rPr lang="ja-JP" altLang="en-US" dirty="0"/>
              <a:t>我々はグラフ中の辺の本数</a:t>
            </a:r>
            <a:r>
              <a:rPr lang="en-US" altLang="ja-JP" dirty="0"/>
              <a:t>m</a:t>
            </a:r>
            <a:r>
              <a:rPr lang="ja-JP" altLang="en-US" dirty="0"/>
              <a:t>に注目しました</a:t>
            </a:r>
            <a:r>
              <a:rPr lang="en-US" altLang="ja-JP" dirty="0"/>
              <a:t>.</a:t>
            </a:r>
            <a:r>
              <a:rPr lang="ja-JP" altLang="en-US" dirty="0"/>
              <a:t>具体的には</a:t>
            </a:r>
            <a:endParaRPr lang="en-US" altLang="ja-JP" dirty="0"/>
          </a:p>
          <a:p>
            <a:r>
              <a:rPr lang="en-US" dirty="0"/>
              <a:t>2</a:t>
            </a:r>
            <a:r>
              <a:rPr lang="ja-JP" altLang="en-US" dirty="0"/>
              <a:t>のルート</a:t>
            </a:r>
            <a:r>
              <a:rPr lang="en-US" altLang="ja-JP" dirty="0"/>
              <a:t>m</a:t>
            </a:r>
            <a:r>
              <a:rPr lang="ja-JP" altLang="en-US" dirty="0"/>
              <a:t>乗で動作するアルゴリズムを作れないかを考えました</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38</a:t>
            </a:fld>
            <a:endParaRPr lang="en-US"/>
          </a:p>
        </p:txBody>
      </p:sp>
    </p:spTree>
    <p:extLst>
      <p:ext uri="{BB962C8B-B14F-4D97-AF65-F5344CB8AC3E}">
        <p14:creationId xmlns:p14="http://schemas.microsoft.com/office/powerpoint/2010/main" val="2475489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メイリオ" panose="020B0604030504040204" pitchFamily="50" charset="-128"/>
                <a:ea typeface="メイリオ" panose="020B0604030504040204" pitchFamily="50" charset="-128"/>
              </a:rPr>
              <a:t>S</a:t>
            </a:r>
            <a:r>
              <a:rPr lang="ja-JP" altLang="en-US" sz="1200" dirty="0">
                <a:solidFill>
                  <a:schemeClr val="tx1"/>
                </a:solidFill>
                <a:latin typeface="メイリオ" panose="020B0604030504040204" pitchFamily="50" charset="-128"/>
                <a:ea typeface="メイリオ" panose="020B0604030504040204" pitchFamily="50" charset="-128"/>
              </a:rPr>
              <a:t>に含まれる可能性ある頂点部分集合</a:t>
            </a:r>
            <a:r>
              <a:rPr lang="ja-JP" altLang="en-US" dirty="0"/>
              <a:t>については以下のことがわかりました</a:t>
            </a:r>
            <a:r>
              <a:rPr lang="en-US" altLang="ja-JP" dirty="0"/>
              <a:t>.</a:t>
            </a:r>
          </a:p>
          <a:p>
            <a:r>
              <a:rPr lang="ja-JP" altLang="en-US" dirty="0"/>
              <a:t>まず</a:t>
            </a:r>
            <a:r>
              <a:rPr lang="en-US" altLang="ja-JP" dirty="0"/>
              <a:t>,(</a:t>
            </a:r>
            <a:r>
              <a:rPr lang="ja-JP" altLang="en-US" dirty="0"/>
              <a:t>本文</a:t>
            </a:r>
            <a:r>
              <a:rPr lang="en-US" altLang="ja-JP" dirty="0"/>
              <a:t>)</a:t>
            </a:r>
          </a:p>
          <a:p>
            <a:r>
              <a:rPr lang="ja-JP" altLang="en-US" dirty="0"/>
              <a:t>次に</a:t>
            </a:r>
            <a:r>
              <a:rPr lang="en-US" altLang="ja-JP" dirty="0"/>
              <a:t>,(</a:t>
            </a:r>
            <a:r>
              <a:rPr lang="ja-JP" altLang="en-US" dirty="0"/>
              <a:t>本文</a:t>
            </a:r>
            <a:r>
              <a:rPr lang="en-US" altLang="ja-JP" dirty="0"/>
              <a:t>)</a:t>
            </a:r>
            <a:r>
              <a:rPr lang="ja-JP" altLang="en-US" dirty="0"/>
              <a:t>これは</a:t>
            </a:r>
            <a:r>
              <a:rPr lang="en-US" altLang="ja-JP" dirty="0"/>
              <a:t>k-plex</a:t>
            </a:r>
            <a:r>
              <a:rPr lang="ja-JP" altLang="en-US" dirty="0"/>
              <a:t>の定義から証明することができます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39</a:t>
            </a:fld>
            <a:endParaRPr lang="en-US"/>
          </a:p>
        </p:txBody>
      </p:sp>
    </p:spTree>
    <p:extLst>
      <p:ext uri="{BB962C8B-B14F-4D97-AF65-F5344CB8AC3E}">
        <p14:creationId xmlns:p14="http://schemas.microsoft.com/office/powerpoint/2010/main" val="40714793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メイリオ" panose="020B0604030504040204" pitchFamily="50" charset="-128"/>
                <a:ea typeface="メイリオ" panose="020B0604030504040204" pitchFamily="50" charset="-128"/>
              </a:rPr>
              <a:t>S</a:t>
            </a:r>
            <a:r>
              <a:rPr lang="ja-JP" altLang="en-US" sz="1200" dirty="0">
                <a:solidFill>
                  <a:schemeClr val="tx1"/>
                </a:solidFill>
                <a:latin typeface="メイリオ" panose="020B0604030504040204" pitchFamily="50" charset="-128"/>
                <a:ea typeface="メイリオ" panose="020B0604030504040204" pitchFamily="50" charset="-128"/>
              </a:rPr>
              <a:t>に含まれる可能性ある頂点部分集合</a:t>
            </a:r>
            <a:r>
              <a:rPr lang="ja-JP" altLang="en-US" dirty="0"/>
              <a:t>については以下のことがわかりました</a:t>
            </a:r>
            <a:r>
              <a:rPr lang="en-US" altLang="ja-JP" dirty="0"/>
              <a:t>.</a:t>
            </a:r>
          </a:p>
          <a:p>
            <a:r>
              <a:rPr lang="ja-JP" altLang="en-US" dirty="0"/>
              <a:t>まず</a:t>
            </a:r>
            <a:r>
              <a:rPr lang="en-US" altLang="ja-JP" dirty="0"/>
              <a:t>,(</a:t>
            </a:r>
            <a:r>
              <a:rPr lang="ja-JP" altLang="en-US" dirty="0"/>
              <a:t>本文</a:t>
            </a:r>
            <a:r>
              <a:rPr lang="en-US" altLang="ja-JP" dirty="0"/>
              <a:t>)</a:t>
            </a:r>
          </a:p>
          <a:p>
            <a:r>
              <a:rPr lang="ja-JP" altLang="en-US" dirty="0"/>
              <a:t>次に</a:t>
            </a:r>
            <a:r>
              <a:rPr lang="en-US" altLang="ja-JP" dirty="0"/>
              <a:t>,(</a:t>
            </a:r>
            <a:r>
              <a:rPr lang="ja-JP" altLang="en-US" dirty="0"/>
              <a:t>本文</a:t>
            </a:r>
            <a:r>
              <a:rPr lang="en-US" altLang="ja-JP" dirty="0"/>
              <a:t>)</a:t>
            </a:r>
            <a:r>
              <a:rPr lang="ja-JP" altLang="en-US" dirty="0"/>
              <a:t>これは</a:t>
            </a:r>
            <a:r>
              <a:rPr lang="en-US" altLang="ja-JP" dirty="0"/>
              <a:t>k-plex</a:t>
            </a:r>
            <a:r>
              <a:rPr lang="ja-JP" altLang="en-US" dirty="0"/>
              <a:t>の定義から証明することができます</a:t>
            </a:r>
            <a:r>
              <a:rPr lang="en-US" altLang="ja-JP" dirty="0"/>
              <a:t>.</a:t>
            </a:r>
          </a:p>
          <a:p>
            <a:r>
              <a:rPr lang="ja-JP" altLang="en-US" dirty="0"/>
              <a:t>これらの性質をもとに</a:t>
            </a:r>
            <a:r>
              <a:rPr lang="en-US" altLang="ja-JP" dirty="0"/>
              <a:t>S</a:t>
            </a:r>
            <a:r>
              <a:rPr lang="ja-JP" altLang="en-US" dirty="0"/>
              <a:t>を見つけるのに必要なステップ数を計算すると</a:t>
            </a:r>
            <a:r>
              <a:rPr lang="en-US" altLang="ja-JP" dirty="0"/>
              <a:t>,</a:t>
            </a:r>
          </a:p>
          <a:p>
            <a:r>
              <a:rPr lang="en-US" altLang="ja-JP" dirty="0"/>
              <a:t>2</a:t>
            </a:r>
            <a:r>
              <a:rPr lang="ja-JP" altLang="en-US" dirty="0"/>
              <a:t>のルート</a:t>
            </a:r>
            <a:r>
              <a:rPr lang="en-US" altLang="ja-JP" dirty="0"/>
              <a:t>m</a:t>
            </a:r>
            <a:r>
              <a:rPr lang="ja-JP" altLang="en-US" dirty="0"/>
              <a:t>乗</a:t>
            </a:r>
            <a:r>
              <a:rPr lang="en-US" altLang="ja-JP" dirty="0"/>
              <a:t>×(</a:t>
            </a:r>
            <a:r>
              <a:rPr lang="en-US" altLang="ja-JP" dirty="0" err="1"/>
              <a:t>en</a:t>
            </a:r>
            <a:r>
              <a:rPr lang="en-US" altLang="ja-JP" dirty="0"/>
              <a:t>/k)</a:t>
            </a:r>
            <a:r>
              <a:rPr lang="ja-JP" altLang="en-US" dirty="0"/>
              <a:t>の</a:t>
            </a:r>
            <a:r>
              <a:rPr lang="en-US" altLang="ja-JP" dirty="0"/>
              <a:t>k</a:t>
            </a:r>
            <a:r>
              <a:rPr lang="ja-JP" altLang="en-US" dirty="0"/>
              <a:t>乗で抑えることができます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40</a:t>
            </a:fld>
            <a:endParaRPr lang="en-US"/>
          </a:p>
        </p:txBody>
      </p:sp>
    </p:spTree>
    <p:extLst>
      <p:ext uri="{BB962C8B-B14F-4D97-AF65-F5344CB8AC3E}">
        <p14:creationId xmlns:p14="http://schemas.microsoft.com/office/powerpoint/2010/main" val="1157808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アルゴリズムの評価についてお話します</a:t>
            </a:r>
            <a:r>
              <a:rPr lang="en-US" altLang="ja-JP" dirty="0"/>
              <a:t>.</a:t>
            </a:r>
          </a:p>
          <a:p>
            <a:r>
              <a:rPr lang="en-US" dirty="0"/>
              <a:t>v</a:t>
            </a:r>
            <a:r>
              <a:rPr lang="ja-JP" altLang="en-US" dirty="0"/>
              <a:t>が</a:t>
            </a:r>
            <a:r>
              <a:rPr lang="en-US" altLang="ja-JP" dirty="0"/>
              <a:t>S</a:t>
            </a:r>
            <a:r>
              <a:rPr lang="ja-JP" altLang="en-US" dirty="0"/>
              <a:t>に含まれていると仮定したときの</a:t>
            </a:r>
            <a:r>
              <a:rPr lang="en-US" altLang="ja-JP" dirty="0"/>
              <a:t>S</a:t>
            </a:r>
            <a:r>
              <a:rPr lang="ja-JP" altLang="en-US" dirty="0"/>
              <a:t>を見つけるのに必要なステップ数を考えます</a:t>
            </a:r>
            <a:r>
              <a:rPr lang="en-US" altLang="ja-JP" dirty="0"/>
              <a:t>.</a:t>
            </a:r>
          </a:p>
          <a:p>
            <a:r>
              <a:rPr lang="en-US" dirty="0"/>
              <a:t>((</a:t>
            </a:r>
            <a:r>
              <a:rPr lang="ja-JP" altLang="en-US" dirty="0"/>
              <a:t>本文</a:t>
            </a:r>
            <a:r>
              <a:rPr lang="en-US" dirty="0"/>
              <a:t>))</a:t>
            </a:r>
          </a:p>
          <a:p>
            <a:r>
              <a:rPr lang="en-US" dirty="0"/>
              <a:t>M</a:t>
            </a:r>
            <a:r>
              <a:rPr lang="ja-JP" altLang="en-US" dirty="0"/>
              <a:t>個の頂点は全て</a:t>
            </a:r>
            <a:r>
              <a:rPr lang="en-US" altLang="ja-JP" dirty="0"/>
              <a:t>S</a:t>
            </a:r>
            <a:r>
              <a:rPr lang="ja-JP" altLang="en-US" dirty="0"/>
              <a:t>に含まれる可能性があり</a:t>
            </a:r>
            <a:r>
              <a:rPr lang="en-US" altLang="ja-JP" dirty="0"/>
              <a:t>,N</a:t>
            </a:r>
            <a:r>
              <a:rPr lang="ja-JP" altLang="en-US" dirty="0"/>
              <a:t>個の頂点のうち多くとも</a:t>
            </a:r>
            <a:endParaRPr lang="en-US" altLang="ja-JP" dirty="0"/>
          </a:p>
          <a:p>
            <a:r>
              <a:rPr lang="en-US" altLang="ja-JP" dirty="0"/>
              <a:t>k-1</a:t>
            </a:r>
            <a:r>
              <a:rPr lang="ja-JP" altLang="en-US" dirty="0"/>
              <a:t>個しか</a:t>
            </a:r>
            <a:r>
              <a:rPr lang="en-US" altLang="ja-JP" dirty="0"/>
              <a:t>S</a:t>
            </a:r>
            <a:r>
              <a:rPr lang="ja-JP" altLang="en-US" dirty="0"/>
              <a:t>に含まれないことを考慮するとステップ数はこのようになります</a:t>
            </a:r>
            <a:r>
              <a:rPr lang="en-US" altLang="ja-JP" dirty="0"/>
              <a:t>.2</a:t>
            </a:r>
            <a:r>
              <a:rPr lang="ja-JP" altLang="en-US" dirty="0"/>
              <a:t>の</a:t>
            </a:r>
            <a:r>
              <a:rPr lang="en-US" altLang="ja-JP" dirty="0"/>
              <a:t>M</a:t>
            </a:r>
            <a:r>
              <a:rPr lang="ja-JP" altLang="en-US" dirty="0"/>
              <a:t>乗</a:t>
            </a:r>
            <a:r>
              <a:rPr lang="en-US" altLang="ja-JP" dirty="0"/>
              <a:t>×</a:t>
            </a:r>
            <a:r>
              <a:rPr lang="en-US" altLang="ja-JP" dirty="0" err="1"/>
              <a:t>i</a:t>
            </a:r>
            <a:r>
              <a:rPr lang="en-US" altLang="ja-JP" dirty="0"/>
              <a:t>=1</a:t>
            </a:r>
            <a:r>
              <a:rPr lang="ja-JP" altLang="en-US" dirty="0"/>
              <a:t>から</a:t>
            </a:r>
            <a:r>
              <a:rPr lang="en-US" altLang="ja-JP" dirty="0"/>
              <a:t>k-1</a:t>
            </a:r>
            <a:r>
              <a:rPr lang="ja-JP" altLang="en-US" dirty="0" err="1"/>
              <a:t>までの</a:t>
            </a:r>
            <a:r>
              <a:rPr lang="en-US" altLang="ja-JP" dirty="0" err="1"/>
              <a:t>NCi</a:t>
            </a:r>
            <a:endParaRPr lang="en-US" altLang="ja-JP" dirty="0"/>
          </a:p>
          <a:p>
            <a:r>
              <a:rPr lang="ja-JP" altLang="en-US" dirty="0"/>
              <a:t>さらにこれら</a:t>
            </a:r>
            <a:r>
              <a:rPr lang="en-US" altLang="ja-JP" dirty="0"/>
              <a:t>3</a:t>
            </a:r>
            <a:r>
              <a:rPr lang="ja-JP" altLang="en-US" dirty="0" err="1"/>
              <a:t>つの</a:t>
            </a:r>
            <a:r>
              <a:rPr lang="ja-JP" altLang="en-US" dirty="0"/>
              <a:t>事実からステップ数をこのように抑えることができます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41</a:t>
            </a:fld>
            <a:endParaRPr lang="en-US"/>
          </a:p>
        </p:txBody>
      </p:sp>
    </p:spTree>
    <p:extLst>
      <p:ext uri="{BB962C8B-B14F-4D97-AF65-F5344CB8AC3E}">
        <p14:creationId xmlns:p14="http://schemas.microsoft.com/office/powerpoint/2010/main" val="2451760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左の</a:t>
            </a:r>
            <a:r>
              <a:rPr lang="en-US" altLang="ja-JP" dirty="0"/>
              <a:t>4</a:t>
            </a:r>
            <a:r>
              <a:rPr lang="ja-JP" altLang="en-US" dirty="0"/>
              <a:t>頂点や右の</a:t>
            </a:r>
            <a:r>
              <a:rPr lang="en-US" altLang="ja-JP" dirty="0"/>
              <a:t>3</a:t>
            </a:r>
            <a:r>
              <a:rPr lang="ja-JP" altLang="en-US" dirty="0"/>
              <a:t>頂点からなる部分グラフはクリークとなります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a:t>
            </a:fld>
            <a:endParaRPr lang="en-US"/>
          </a:p>
        </p:txBody>
      </p:sp>
    </p:spTree>
    <p:extLst>
      <p:ext uri="{BB962C8B-B14F-4D97-AF65-F5344CB8AC3E}">
        <p14:creationId xmlns:p14="http://schemas.microsoft.com/office/powerpoint/2010/main" val="4170071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v</a:t>
            </a:r>
            <a:r>
              <a:rPr lang="ja-JP" altLang="en-US" dirty="0"/>
              <a:t>が</a:t>
            </a:r>
            <a:r>
              <a:rPr lang="en-US" altLang="ja-JP" dirty="0"/>
              <a:t>S</a:t>
            </a:r>
            <a:r>
              <a:rPr lang="ja-JP" altLang="en-US" dirty="0"/>
              <a:t>に含まれない場合の再帰の回数は多くとも</a:t>
            </a:r>
            <a:r>
              <a:rPr lang="en-US" altLang="ja-JP" dirty="0"/>
              <a:t>n-1</a:t>
            </a:r>
            <a:r>
              <a:rPr lang="ja-JP" altLang="en-US" dirty="0"/>
              <a:t>回となるので</a:t>
            </a:r>
            <a:r>
              <a:rPr lang="en-US" altLang="ja-JP" dirty="0"/>
              <a:t>,</a:t>
            </a:r>
            <a:r>
              <a:rPr lang="ja-JP" altLang="en-US" dirty="0"/>
              <a:t>アルゴリズムのステップ数はこのようになります</a:t>
            </a:r>
            <a:r>
              <a:rPr lang="en-US" altLang="ja-JP" dirty="0"/>
              <a:t>.</a:t>
            </a:r>
          </a:p>
          <a:p>
            <a:r>
              <a:rPr lang="ja-JP" altLang="en-US" dirty="0"/>
              <a:t>これを</a:t>
            </a:r>
            <a:r>
              <a:rPr lang="en-US" altLang="ja-JP" dirty="0"/>
              <a:t>O</a:t>
            </a:r>
            <a:r>
              <a:rPr lang="ja-JP" altLang="en-US" dirty="0"/>
              <a:t>記法表すとこのようになりこのアルゴリズムが</a:t>
            </a:r>
            <a:r>
              <a:rPr lang="en-US" altLang="ja-JP" dirty="0"/>
              <a:t>2</a:t>
            </a:r>
            <a:r>
              <a:rPr lang="ja-JP" altLang="en-US" dirty="0"/>
              <a:t>のルート</a:t>
            </a:r>
            <a:r>
              <a:rPr lang="en-US" altLang="ja-JP" dirty="0"/>
              <a:t>m</a:t>
            </a:r>
            <a:r>
              <a:rPr lang="ja-JP" altLang="en-US" dirty="0"/>
              <a:t>乗で動作することが確認できました</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42</a:t>
            </a:fld>
            <a:endParaRPr lang="en-US"/>
          </a:p>
        </p:txBody>
      </p:sp>
    </p:spTree>
    <p:extLst>
      <p:ext uri="{BB962C8B-B14F-4D97-AF65-F5344CB8AC3E}">
        <p14:creationId xmlns:p14="http://schemas.microsoft.com/office/powerpoint/2010/main" val="3743649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グラフが与えられたとき</a:t>
            </a:r>
            <a:r>
              <a:rPr lang="en-US" altLang="ja-JP" dirty="0"/>
              <a:t>,</a:t>
            </a:r>
            <a:r>
              <a:rPr lang="ja-JP" altLang="en-US" dirty="0"/>
              <a:t>そのグラフ中にあるクリークのうち最も頂点数が多いものを</a:t>
            </a:r>
            <a:endParaRPr lang="en-US" altLang="ja-JP" dirty="0"/>
          </a:p>
          <a:p>
            <a:r>
              <a:rPr lang="ja-JP" altLang="en-US" dirty="0"/>
              <a:t>見つける問題を最大クリーク問題といいます</a:t>
            </a:r>
            <a:r>
              <a:rPr lang="en-US" altLang="ja-JP" dirty="0"/>
              <a:t>.</a:t>
            </a:r>
          </a:p>
          <a:p>
            <a:r>
              <a:rPr lang="ja-JP" altLang="en-US" dirty="0"/>
              <a:t>最大クリーク問題は</a:t>
            </a:r>
            <a:r>
              <a:rPr lang="en-US" altLang="ja-JP" dirty="0"/>
              <a:t>NP</a:t>
            </a:r>
            <a:r>
              <a:rPr lang="ja-JP" altLang="en-US" dirty="0"/>
              <a:t>完全であることが知られており</a:t>
            </a:r>
            <a:r>
              <a:rPr lang="en-US" altLang="ja-JP" dirty="0"/>
              <a:t>,</a:t>
            </a:r>
            <a:r>
              <a:rPr lang="ja-JP" altLang="en-US" dirty="0"/>
              <a:t>近似解厳密解ともに</a:t>
            </a:r>
            <a:endParaRPr lang="en-US" altLang="ja-JP" dirty="0"/>
          </a:p>
          <a:p>
            <a:r>
              <a:rPr lang="en-US" dirty="0"/>
              <a:t>n</a:t>
            </a:r>
            <a:r>
              <a:rPr lang="ja-JP" altLang="en-US" dirty="0"/>
              <a:t>の多項式時間で求めることはほぼ不可能とされています</a:t>
            </a:r>
            <a:r>
              <a:rPr lang="en-US" altLang="ja-JP" dirty="0"/>
              <a:t>.</a:t>
            </a:r>
            <a:endParaRPr lang="en-US"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5</a:t>
            </a:fld>
            <a:endParaRPr lang="en-US"/>
          </a:p>
        </p:txBody>
      </p:sp>
    </p:spTree>
    <p:extLst>
      <p:ext uri="{BB962C8B-B14F-4D97-AF65-F5344CB8AC3E}">
        <p14:creationId xmlns:p14="http://schemas.microsoft.com/office/powerpoint/2010/main" val="2680814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クリークは辺密度の高いグラフを考える際最も一般的なモデルですが</a:t>
            </a:r>
            <a:r>
              <a:rPr lang="en-US" altLang="ja-JP" dirty="0"/>
              <a:t>,</a:t>
            </a:r>
            <a:r>
              <a:rPr lang="ja-JP" altLang="en-US" dirty="0"/>
              <a:t>問題点があります</a:t>
            </a:r>
            <a:r>
              <a:rPr lang="en-US" altLang="ja-JP" dirty="0"/>
              <a:t>.</a:t>
            </a:r>
          </a:p>
          <a:p>
            <a:r>
              <a:rPr lang="ja-JP" altLang="en-US" dirty="0"/>
              <a:t>それは</a:t>
            </a:r>
            <a:r>
              <a:rPr lang="en-US" altLang="ja-JP" dirty="0"/>
              <a:t>,”</a:t>
            </a:r>
            <a:r>
              <a:rPr lang="ja-JP" altLang="en-US" dirty="0"/>
              <a:t>ほとんどの頂点と接続している頂点</a:t>
            </a:r>
            <a:r>
              <a:rPr lang="en-US" altLang="ja-JP" dirty="0"/>
              <a:t>”</a:t>
            </a:r>
            <a:r>
              <a:rPr lang="ja-JP" altLang="en-US" dirty="0" err="1"/>
              <a:t>がク</a:t>
            </a:r>
            <a:r>
              <a:rPr lang="ja-JP" altLang="en-US" dirty="0"/>
              <a:t>リークに含まれないことです</a:t>
            </a:r>
            <a:r>
              <a:rPr lang="en-US" altLang="ja-JP" dirty="0"/>
              <a:t>.</a:t>
            </a:r>
          </a:p>
          <a:p>
            <a:r>
              <a:rPr lang="ja-JP" altLang="en-US" dirty="0"/>
              <a:t>例えば</a:t>
            </a:r>
            <a:r>
              <a:rPr lang="en-US" altLang="ja-JP" dirty="0"/>
              <a:t>,</a:t>
            </a:r>
            <a:r>
              <a:rPr lang="ja-JP" altLang="en-US" dirty="0"/>
              <a:t>このようなグラフがあったとき</a:t>
            </a:r>
            <a:r>
              <a:rPr lang="en-US" altLang="ja-JP" dirty="0"/>
              <a:t>,</a:t>
            </a:r>
          </a:p>
          <a:p>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6</a:t>
            </a:fld>
            <a:endParaRPr lang="en-US"/>
          </a:p>
        </p:txBody>
      </p:sp>
    </p:spTree>
    <p:extLst>
      <p:ext uri="{BB962C8B-B14F-4D97-AF65-F5344CB8AC3E}">
        <p14:creationId xmlns:p14="http://schemas.microsoft.com/office/powerpoint/2010/main" val="712126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これらの頂点は他の</a:t>
            </a:r>
            <a:r>
              <a:rPr lang="en-US" altLang="ja-JP" dirty="0"/>
              <a:t>1</a:t>
            </a:r>
            <a:r>
              <a:rPr lang="ja-JP" altLang="en-US" dirty="0"/>
              <a:t>頂点以外とは隣接しているため大きな辺密度を持つように思えます</a:t>
            </a:r>
            <a:r>
              <a:rPr lang="en-US" altLang="ja-JP" dirty="0"/>
              <a:t>.</a:t>
            </a:r>
          </a:p>
          <a:p>
            <a:r>
              <a:rPr lang="ja-JP" altLang="en-US" dirty="0"/>
              <a:t>しかし実際は小さいクリークがいくつも見つかるだけで大きなクリークにはなりません</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7</a:t>
            </a:fld>
            <a:endParaRPr lang="en-US"/>
          </a:p>
        </p:txBody>
      </p:sp>
    </p:spTree>
    <p:extLst>
      <p:ext uri="{BB962C8B-B14F-4D97-AF65-F5344CB8AC3E}">
        <p14:creationId xmlns:p14="http://schemas.microsoft.com/office/powerpoint/2010/main" val="136122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この問題を解決するためにクリークを緩和したさまざまなモデルが考えられてきました</a:t>
            </a:r>
            <a:r>
              <a:rPr lang="en-US" altLang="ja-JP" dirty="0"/>
              <a:t>.</a:t>
            </a:r>
          </a:p>
          <a:p>
            <a:endParaRPr lang="en-US" altLang="ja-JP" dirty="0"/>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8</a:t>
            </a:fld>
            <a:endParaRPr lang="en-US"/>
          </a:p>
        </p:txBody>
      </p:sp>
    </p:spTree>
    <p:extLst>
      <p:ext uri="{BB962C8B-B14F-4D97-AF65-F5344CB8AC3E}">
        <p14:creationId xmlns:p14="http://schemas.microsoft.com/office/powerpoint/2010/main" val="105555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今回は辺に関するクリークの緩和モデルである</a:t>
            </a:r>
            <a:r>
              <a:rPr lang="en-US" altLang="ja-JP" dirty="0"/>
              <a:t>k-plex</a:t>
            </a:r>
            <a:r>
              <a:rPr lang="ja-JP" altLang="en-US" dirty="0"/>
              <a:t>を扱います</a:t>
            </a:r>
            <a:r>
              <a:rPr lang="en-US" altLang="ja-JP" dirty="0"/>
              <a:t>.</a:t>
            </a:r>
          </a:p>
        </p:txBody>
      </p:sp>
      <p:sp>
        <p:nvSpPr>
          <p:cNvPr id="4" name="スライド番号プレースホルダー 3"/>
          <p:cNvSpPr>
            <a:spLocks noGrp="1"/>
          </p:cNvSpPr>
          <p:nvPr>
            <p:ph type="sldNum" sz="quarter" idx="5"/>
          </p:nvPr>
        </p:nvSpPr>
        <p:spPr/>
        <p:txBody>
          <a:bodyPr/>
          <a:lstStyle/>
          <a:p>
            <a:fld id="{E90563D0-199B-4D4D-AD03-EA951DDCE793}" type="slidenum">
              <a:rPr lang="en-US" smtClean="0"/>
              <a:t>9</a:t>
            </a:fld>
            <a:endParaRPr lang="en-US"/>
          </a:p>
        </p:txBody>
      </p:sp>
    </p:spTree>
    <p:extLst>
      <p:ext uri="{BB962C8B-B14F-4D97-AF65-F5344CB8AC3E}">
        <p14:creationId xmlns:p14="http://schemas.microsoft.com/office/powerpoint/2010/main" val="207278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04422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31660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85800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02754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156BBB8-49CE-444D-8B4D-A060D9068E07}"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254907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156BBB8-49CE-444D-8B4D-A060D9068E07}"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28915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156BBB8-49CE-444D-8B4D-A060D9068E07}"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64561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156BBB8-49CE-444D-8B4D-A060D9068E07}"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339455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6BBB8-49CE-444D-8B4D-A060D9068E07}"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292113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56BBB8-49CE-444D-8B4D-A060D9068E07}"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175760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156BBB8-49CE-444D-8B4D-A060D9068E07}"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F1569A-8050-401F-B65E-2610452A7E5D}" type="slidenum">
              <a:rPr lang="en-US" smtClean="0"/>
              <a:t>‹#›</a:t>
            </a:fld>
            <a:endParaRPr lang="en-US"/>
          </a:p>
        </p:txBody>
      </p:sp>
    </p:spTree>
    <p:extLst>
      <p:ext uri="{BB962C8B-B14F-4D97-AF65-F5344CB8AC3E}">
        <p14:creationId xmlns:p14="http://schemas.microsoft.com/office/powerpoint/2010/main" val="3567321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6BBB8-49CE-444D-8B4D-A060D9068E07}" type="datetimeFigureOut">
              <a:rPr lang="en-US" smtClean="0"/>
              <a:t>2/13/2019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F1569A-8050-401F-B65E-2610452A7E5D}" type="slidenum">
              <a:rPr lang="en-US" smtClean="0"/>
              <a:t>‹#›</a:t>
            </a:fld>
            <a:endParaRPr lang="en-US"/>
          </a:p>
        </p:txBody>
      </p:sp>
    </p:spTree>
    <p:extLst>
      <p:ext uri="{BB962C8B-B14F-4D97-AF65-F5344CB8AC3E}">
        <p14:creationId xmlns:p14="http://schemas.microsoft.com/office/powerpoint/2010/main" val="14416419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1.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1.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2.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FB571-E2F5-4D28-AD78-D4EEBA4EF31C}"/>
              </a:ext>
            </a:extLst>
          </p:cNvPr>
          <p:cNvSpPr>
            <a:spLocks noGrp="1"/>
          </p:cNvSpPr>
          <p:nvPr>
            <p:ph type="ctrTitle"/>
          </p:nvPr>
        </p:nvSpPr>
        <p:spPr>
          <a:xfrm>
            <a:off x="685800" y="179109"/>
            <a:ext cx="7772400" cy="3330854"/>
          </a:xfrm>
        </p:spPr>
        <p:txBody>
          <a:bodyPr>
            <a:normAutofit/>
          </a:bodyPr>
          <a:lstStyle/>
          <a:p>
            <a:r>
              <a:rPr lang="ja-JP" altLang="en-US" sz="4800" dirty="0">
                <a:latin typeface="メイリオ" panose="020B0604030504040204" pitchFamily="50" charset="-128"/>
                <a:ea typeface="メイリオ" panose="020B0604030504040204" pitchFamily="50" charset="-128"/>
              </a:rPr>
              <a:t>密でないグラフに対して</a:t>
            </a:r>
            <a:br>
              <a:rPr lang="en-US" altLang="ja-JP" sz="4800" dirty="0">
                <a:latin typeface="メイリオ" panose="020B0604030504040204" pitchFamily="50" charset="-128"/>
                <a:ea typeface="メイリオ" panose="020B0604030504040204" pitchFamily="50" charset="-128"/>
              </a:rPr>
            </a:br>
            <a:r>
              <a:rPr lang="ja-JP" altLang="en-US" sz="4800" dirty="0">
                <a:latin typeface="メイリオ" panose="020B0604030504040204" pitchFamily="50" charset="-128"/>
                <a:ea typeface="メイリオ" panose="020B0604030504040204" pitchFamily="50" charset="-128"/>
              </a:rPr>
              <a:t>最大</a:t>
            </a:r>
            <a:r>
              <a:rPr lang="en-US" altLang="ja-JP" sz="4800" dirty="0">
                <a:latin typeface="メイリオ" panose="020B0604030504040204" pitchFamily="50" charset="-128"/>
                <a:ea typeface="メイリオ" panose="020B0604030504040204" pitchFamily="50" charset="-128"/>
              </a:rPr>
              <a:t>k-plex</a:t>
            </a:r>
            <a:r>
              <a:rPr lang="ja-JP" altLang="en-US" sz="4800" dirty="0">
                <a:latin typeface="メイリオ" panose="020B0604030504040204" pitchFamily="50" charset="-128"/>
                <a:ea typeface="メイリオ" panose="020B0604030504040204" pitchFamily="50" charset="-128"/>
              </a:rPr>
              <a:t>を発見する</a:t>
            </a:r>
            <a:br>
              <a:rPr lang="en-US" altLang="ja-JP" sz="4800" dirty="0">
                <a:latin typeface="メイリオ" panose="020B0604030504040204" pitchFamily="50" charset="-128"/>
                <a:ea typeface="メイリオ" panose="020B0604030504040204" pitchFamily="50" charset="-128"/>
              </a:rPr>
            </a:br>
            <a:r>
              <a:rPr lang="ja-JP" altLang="en-US" sz="4800" dirty="0">
                <a:latin typeface="メイリオ" panose="020B0604030504040204" pitchFamily="50" charset="-128"/>
                <a:ea typeface="メイリオ" panose="020B0604030504040204" pitchFamily="50" charset="-128"/>
              </a:rPr>
              <a:t>準指数時間アルゴリズム</a:t>
            </a:r>
            <a:endParaRPr lang="en-US" sz="48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50642C39-4DA1-4960-A2B6-1F3682E26B4E}"/>
              </a:ext>
            </a:extLst>
          </p:cNvPr>
          <p:cNvSpPr>
            <a:spLocks noGrp="1"/>
          </p:cNvSpPr>
          <p:nvPr>
            <p:ph type="subTitle" idx="1"/>
          </p:nvPr>
        </p:nvSpPr>
        <p:spPr/>
        <p:txBody>
          <a:bodyPr/>
          <a:lstStyle/>
          <a:p>
            <a:r>
              <a:rPr lang="ja-JP" altLang="en-US" dirty="0">
                <a:latin typeface="メイリオ" panose="020B0604030504040204" pitchFamily="50" charset="-128"/>
                <a:ea typeface="メイリオ" panose="020B0604030504040204" pitchFamily="50" charset="-128"/>
              </a:rPr>
              <a:t>泉研究室所属</a:t>
            </a:r>
            <a:endParaRPr lang="en-US" altLang="ja-JP" dirty="0">
              <a:latin typeface="メイリオ" panose="020B0604030504040204" pitchFamily="50" charset="-128"/>
              <a:ea typeface="メイリオ" panose="020B0604030504040204" pitchFamily="50" charset="-128"/>
            </a:endParaRPr>
          </a:p>
          <a:p>
            <a:r>
              <a:rPr lang="en-US" dirty="0">
                <a:latin typeface="メイリオ" panose="020B0604030504040204" pitchFamily="50" charset="-128"/>
                <a:ea typeface="メイリオ" panose="020B0604030504040204" pitchFamily="50" charset="-128"/>
              </a:rPr>
              <a:t>27115067 </a:t>
            </a:r>
            <a:r>
              <a:rPr lang="ja-JP" altLang="en-US" dirty="0">
                <a:latin typeface="メイリオ" panose="020B0604030504040204" pitchFamily="50" charset="-128"/>
                <a:ea typeface="メイリオ" panose="020B0604030504040204" pitchFamily="50" charset="-128"/>
              </a:rPr>
              <a:t>佐藤 僚祐</a:t>
            </a:r>
            <a:endParaRPr 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54635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全ての頂点の次数が少なくとも</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である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頂点部分グラフ</a:t>
                </a:r>
              </a:p>
              <a:p>
                <a:r>
                  <a:rPr lang="en-US" sz="2400" dirty="0">
                    <a:latin typeface="メイリオ" panose="020B0604030504040204" pitchFamily="50" charset="-128"/>
                    <a:ea typeface="メイリオ" panose="020B0604030504040204" pitchFamily="50" charset="-128"/>
                  </a:rPr>
                  <a:t>1-plex</a:t>
                </a:r>
                <a14:m>
                  <m:oMath xmlns:m="http://schemas.openxmlformats.org/officeDocument/2006/math">
                    <m:r>
                      <a:rPr lang="en-US"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クリーク</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C88FC20E-78C9-49DD-995C-CC33B4234A6B}"/>
              </a:ext>
            </a:extLst>
          </p:cNvPr>
          <p:cNvCxnSpPr/>
          <p:nvPr/>
        </p:nvCxnSpPr>
        <p:spPr>
          <a:xfrm flipV="1">
            <a:off x="1231996" y="37946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42BDD595-7462-40DB-B550-DD492658C984}"/>
              </a:ext>
            </a:extLst>
          </p:cNvPr>
          <p:cNvCxnSpPr/>
          <p:nvPr/>
        </p:nvCxnSpPr>
        <p:spPr>
          <a:xfrm>
            <a:off x="1923862" y="37946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4360D144-8931-4AD0-8818-34AD058F28C5}"/>
              </a:ext>
            </a:extLst>
          </p:cNvPr>
          <p:cNvCxnSpPr/>
          <p:nvPr/>
        </p:nvCxnSpPr>
        <p:spPr>
          <a:xfrm>
            <a:off x="1231996" y="48233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AF3463B0-F182-45C3-8ADB-EFC59DB2D3F8}"/>
              </a:ext>
            </a:extLst>
          </p:cNvPr>
          <p:cNvCxnSpPr/>
          <p:nvPr/>
        </p:nvCxnSpPr>
        <p:spPr>
          <a:xfrm>
            <a:off x="1923861" y="5775894"/>
            <a:ext cx="1080334" cy="0"/>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8586271A-8F2D-44A6-8407-FB07CE05F390}"/>
              </a:ext>
            </a:extLst>
          </p:cNvPr>
          <p:cNvCxnSpPr/>
          <p:nvPr/>
        </p:nvCxnSpPr>
        <p:spPr>
          <a:xfrm>
            <a:off x="3004195" y="37946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2D8680B8-F49E-4A3D-9B50-CAC08B0B986C}"/>
              </a:ext>
            </a:extLst>
          </p:cNvPr>
          <p:cNvCxnSpPr/>
          <p:nvPr/>
        </p:nvCxnSpPr>
        <p:spPr>
          <a:xfrm>
            <a:off x="1923861" y="37927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A7392DAD-1DB8-4EE9-9A6B-F412682B1326}"/>
              </a:ext>
            </a:extLst>
          </p:cNvPr>
          <p:cNvCxnSpPr>
            <a:endCxn id="17" idx="0"/>
          </p:cNvCxnSpPr>
          <p:nvPr/>
        </p:nvCxnSpPr>
        <p:spPr>
          <a:xfrm>
            <a:off x="3004195" y="37927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A495B779-7966-4A4A-A815-A96EEF455968}"/>
              </a:ext>
            </a:extLst>
          </p:cNvPr>
          <p:cNvCxnSpPr>
            <a:cxnSpLocks/>
          </p:cNvCxnSpPr>
          <p:nvPr/>
        </p:nvCxnSpPr>
        <p:spPr>
          <a:xfrm flipV="1">
            <a:off x="1232585" y="37927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7A167A81-7B51-4831-BBF2-2F1A2F0CD672}"/>
              </a:ext>
            </a:extLst>
          </p:cNvPr>
          <p:cNvCxnSpPr/>
          <p:nvPr/>
        </p:nvCxnSpPr>
        <p:spPr>
          <a:xfrm>
            <a:off x="1929663" y="37946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13" name="楕円 12">
            <a:extLst>
              <a:ext uri="{FF2B5EF4-FFF2-40B4-BE49-F238E27FC236}">
                <a16:creationId xmlns:a16="http://schemas.microsoft.com/office/drawing/2014/main" id="{91F31E2B-1185-4C15-AFC2-DC6E4262C959}"/>
              </a:ext>
            </a:extLst>
          </p:cNvPr>
          <p:cNvSpPr/>
          <p:nvPr/>
        </p:nvSpPr>
        <p:spPr>
          <a:xfrm>
            <a:off x="2815174" y="3605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4" name="楕円 13">
            <a:extLst>
              <a:ext uri="{FF2B5EF4-FFF2-40B4-BE49-F238E27FC236}">
                <a16:creationId xmlns:a16="http://schemas.microsoft.com/office/drawing/2014/main" id="{BA0E3C1B-D425-478F-B33D-EA81A0925865}"/>
              </a:ext>
            </a:extLst>
          </p:cNvPr>
          <p:cNvSpPr/>
          <p:nvPr/>
        </p:nvSpPr>
        <p:spPr>
          <a:xfrm>
            <a:off x="1734841" y="3605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5" name="直線コネクタ 14">
            <a:extLst>
              <a:ext uri="{FF2B5EF4-FFF2-40B4-BE49-F238E27FC236}">
                <a16:creationId xmlns:a16="http://schemas.microsoft.com/office/drawing/2014/main" id="{514E00EF-FAFD-4ACB-B75A-55F6F087ED73}"/>
              </a:ext>
            </a:extLst>
          </p:cNvPr>
          <p:cNvCxnSpPr/>
          <p:nvPr/>
        </p:nvCxnSpPr>
        <p:spPr>
          <a:xfrm>
            <a:off x="1231996" y="48233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16" name="直線コネクタ 15">
            <a:extLst>
              <a:ext uri="{FF2B5EF4-FFF2-40B4-BE49-F238E27FC236}">
                <a16:creationId xmlns:a16="http://schemas.microsoft.com/office/drawing/2014/main" id="{1D95A226-7339-4076-8463-094306C230D5}"/>
              </a:ext>
            </a:extLst>
          </p:cNvPr>
          <p:cNvCxnSpPr/>
          <p:nvPr/>
        </p:nvCxnSpPr>
        <p:spPr>
          <a:xfrm flipV="1">
            <a:off x="3004195" y="48233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17" name="楕円 16">
            <a:extLst>
              <a:ext uri="{FF2B5EF4-FFF2-40B4-BE49-F238E27FC236}">
                <a16:creationId xmlns:a16="http://schemas.microsoft.com/office/drawing/2014/main" id="{2B429EF2-9402-4197-8230-78A34F603F7A}"/>
              </a:ext>
            </a:extLst>
          </p:cNvPr>
          <p:cNvSpPr/>
          <p:nvPr/>
        </p:nvSpPr>
        <p:spPr>
          <a:xfrm>
            <a:off x="2815174" y="55868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8" name="直線コネクタ 17">
            <a:extLst>
              <a:ext uri="{FF2B5EF4-FFF2-40B4-BE49-F238E27FC236}">
                <a16:creationId xmlns:a16="http://schemas.microsoft.com/office/drawing/2014/main" id="{7040E4EE-8F38-4713-9F0E-94D64A6ED5A3}"/>
              </a:ext>
            </a:extLst>
          </p:cNvPr>
          <p:cNvCxnSpPr/>
          <p:nvPr/>
        </p:nvCxnSpPr>
        <p:spPr>
          <a:xfrm flipV="1">
            <a:off x="1898459" y="48187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22EF65B1-C4FD-45B4-8C8D-91D0824FA021}"/>
              </a:ext>
            </a:extLst>
          </p:cNvPr>
          <p:cNvSpPr/>
          <p:nvPr/>
        </p:nvSpPr>
        <p:spPr>
          <a:xfrm>
            <a:off x="1734841" y="55868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0" name="楕円 19">
            <a:extLst>
              <a:ext uri="{FF2B5EF4-FFF2-40B4-BE49-F238E27FC236}">
                <a16:creationId xmlns:a16="http://schemas.microsoft.com/office/drawing/2014/main" id="{B7437F62-8481-461E-AD2E-E5B40BB2F7A1}"/>
              </a:ext>
            </a:extLst>
          </p:cNvPr>
          <p:cNvSpPr/>
          <p:nvPr/>
        </p:nvSpPr>
        <p:spPr>
          <a:xfrm>
            <a:off x="1042975" y="46399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1" name="楕円 20">
            <a:extLst>
              <a:ext uri="{FF2B5EF4-FFF2-40B4-BE49-F238E27FC236}">
                <a16:creationId xmlns:a16="http://schemas.microsoft.com/office/drawing/2014/main" id="{B1CDA5F7-6B49-46E1-A21B-7CF78663523B}"/>
              </a:ext>
            </a:extLst>
          </p:cNvPr>
          <p:cNvSpPr/>
          <p:nvPr/>
        </p:nvSpPr>
        <p:spPr>
          <a:xfrm>
            <a:off x="3512841" y="46343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2830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全ての頂点の次数が少なくとも</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である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頂点部分グラフ</a:t>
                </a:r>
              </a:p>
              <a:p>
                <a:r>
                  <a:rPr lang="en-US" sz="2400" dirty="0">
                    <a:latin typeface="メイリオ" panose="020B0604030504040204" pitchFamily="50" charset="-128"/>
                    <a:ea typeface="メイリオ" panose="020B0604030504040204" pitchFamily="50" charset="-128"/>
                  </a:rPr>
                  <a:t>1-plex</a:t>
                </a:r>
                <a14:m>
                  <m:oMath xmlns:m="http://schemas.openxmlformats.org/officeDocument/2006/math">
                    <m:r>
                      <a:rPr lang="en-US"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クリーク</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C88FC20E-78C9-49DD-995C-CC33B4234A6B}"/>
              </a:ext>
            </a:extLst>
          </p:cNvPr>
          <p:cNvCxnSpPr/>
          <p:nvPr/>
        </p:nvCxnSpPr>
        <p:spPr>
          <a:xfrm flipV="1">
            <a:off x="1231996" y="3781994"/>
            <a:ext cx="691866"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42BDD595-7462-40DB-B550-DD492658C984}"/>
              </a:ext>
            </a:extLst>
          </p:cNvPr>
          <p:cNvCxnSpPr/>
          <p:nvPr/>
        </p:nvCxnSpPr>
        <p:spPr>
          <a:xfrm>
            <a:off x="1923862" y="3781994"/>
            <a:ext cx="108033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4360D144-8931-4AD0-8818-34AD058F28C5}"/>
              </a:ext>
            </a:extLst>
          </p:cNvPr>
          <p:cNvCxnSpPr/>
          <p:nvPr/>
        </p:nvCxnSpPr>
        <p:spPr>
          <a:xfrm>
            <a:off x="1231996" y="4810694"/>
            <a:ext cx="691865" cy="9525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AF3463B0-F182-45C3-8ADB-EFC59DB2D3F8}"/>
              </a:ext>
            </a:extLst>
          </p:cNvPr>
          <p:cNvCxnSpPr/>
          <p:nvPr/>
        </p:nvCxnSpPr>
        <p:spPr>
          <a:xfrm>
            <a:off x="1923861" y="5763194"/>
            <a:ext cx="108033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8586271A-8F2D-44A6-8407-FB07CE05F390}"/>
              </a:ext>
            </a:extLst>
          </p:cNvPr>
          <p:cNvCxnSpPr/>
          <p:nvPr/>
        </p:nvCxnSpPr>
        <p:spPr>
          <a:xfrm>
            <a:off x="3004195" y="3781994"/>
            <a:ext cx="697667"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2D8680B8-F49E-4A3D-9B50-CAC08B0B986C}"/>
              </a:ext>
            </a:extLst>
          </p:cNvPr>
          <p:cNvCxnSpPr/>
          <p:nvPr/>
        </p:nvCxnSpPr>
        <p:spPr>
          <a:xfrm>
            <a:off x="1923861" y="3780069"/>
            <a:ext cx="0" cy="198312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A7392DAD-1DB8-4EE9-9A6B-F412682B1326}"/>
              </a:ext>
            </a:extLst>
          </p:cNvPr>
          <p:cNvCxnSpPr>
            <a:endCxn id="17" idx="0"/>
          </p:cNvCxnSpPr>
          <p:nvPr/>
        </p:nvCxnSpPr>
        <p:spPr>
          <a:xfrm>
            <a:off x="3004195" y="3780069"/>
            <a:ext cx="0" cy="179410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A495B779-7966-4A4A-A815-A96EEF455968}"/>
              </a:ext>
            </a:extLst>
          </p:cNvPr>
          <p:cNvCxnSpPr>
            <a:cxnSpLocks/>
          </p:cNvCxnSpPr>
          <p:nvPr/>
        </p:nvCxnSpPr>
        <p:spPr>
          <a:xfrm flipV="1">
            <a:off x="1232585" y="3780069"/>
            <a:ext cx="1811990" cy="1036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7A167A81-7B51-4831-BBF2-2F1A2F0CD672}"/>
              </a:ext>
            </a:extLst>
          </p:cNvPr>
          <p:cNvCxnSpPr/>
          <p:nvPr/>
        </p:nvCxnSpPr>
        <p:spPr>
          <a:xfrm>
            <a:off x="1929663" y="3781993"/>
            <a:ext cx="1766397"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3" name="楕円 12">
            <a:extLst>
              <a:ext uri="{FF2B5EF4-FFF2-40B4-BE49-F238E27FC236}">
                <a16:creationId xmlns:a16="http://schemas.microsoft.com/office/drawing/2014/main" id="{91F31E2B-1185-4C15-AFC2-DC6E4262C959}"/>
              </a:ext>
            </a:extLst>
          </p:cNvPr>
          <p:cNvSpPr/>
          <p:nvPr/>
        </p:nvSpPr>
        <p:spPr>
          <a:xfrm>
            <a:off x="2815174"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4" name="楕円 13">
            <a:extLst>
              <a:ext uri="{FF2B5EF4-FFF2-40B4-BE49-F238E27FC236}">
                <a16:creationId xmlns:a16="http://schemas.microsoft.com/office/drawing/2014/main" id="{BA0E3C1B-D425-478F-B33D-EA81A0925865}"/>
              </a:ext>
            </a:extLst>
          </p:cNvPr>
          <p:cNvSpPr/>
          <p:nvPr/>
        </p:nvSpPr>
        <p:spPr>
          <a:xfrm>
            <a:off x="1734841"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5" name="直線コネクタ 14">
            <a:extLst>
              <a:ext uri="{FF2B5EF4-FFF2-40B4-BE49-F238E27FC236}">
                <a16:creationId xmlns:a16="http://schemas.microsoft.com/office/drawing/2014/main" id="{514E00EF-FAFD-4ACB-B75A-55F6F087ED73}"/>
              </a:ext>
            </a:extLst>
          </p:cNvPr>
          <p:cNvCxnSpPr/>
          <p:nvPr/>
        </p:nvCxnSpPr>
        <p:spPr>
          <a:xfrm>
            <a:off x="1231996" y="4810693"/>
            <a:ext cx="1812579" cy="9525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6" name="直線コネクタ 15">
            <a:extLst>
              <a:ext uri="{FF2B5EF4-FFF2-40B4-BE49-F238E27FC236}">
                <a16:creationId xmlns:a16="http://schemas.microsoft.com/office/drawing/2014/main" id="{1D95A226-7339-4076-8463-094306C230D5}"/>
              </a:ext>
            </a:extLst>
          </p:cNvPr>
          <p:cNvCxnSpPr/>
          <p:nvPr/>
        </p:nvCxnSpPr>
        <p:spPr>
          <a:xfrm flipV="1">
            <a:off x="3004195" y="4810694"/>
            <a:ext cx="697667" cy="9525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7" name="楕円 16">
            <a:extLst>
              <a:ext uri="{FF2B5EF4-FFF2-40B4-BE49-F238E27FC236}">
                <a16:creationId xmlns:a16="http://schemas.microsoft.com/office/drawing/2014/main" id="{2B429EF2-9402-4197-8230-78A34F603F7A}"/>
              </a:ext>
            </a:extLst>
          </p:cNvPr>
          <p:cNvSpPr/>
          <p:nvPr/>
        </p:nvSpPr>
        <p:spPr>
          <a:xfrm>
            <a:off x="2815174" y="55741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8" name="直線コネクタ 17">
            <a:extLst>
              <a:ext uri="{FF2B5EF4-FFF2-40B4-BE49-F238E27FC236}">
                <a16:creationId xmlns:a16="http://schemas.microsoft.com/office/drawing/2014/main" id="{7040E4EE-8F38-4713-9F0E-94D64A6ED5A3}"/>
              </a:ext>
            </a:extLst>
          </p:cNvPr>
          <p:cNvCxnSpPr/>
          <p:nvPr/>
        </p:nvCxnSpPr>
        <p:spPr>
          <a:xfrm flipV="1">
            <a:off x="1898459" y="4806045"/>
            <a:ext cx="1797601" cy="95714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22EF65B1-C4FD-45B4-8C8D-91D0824FA021}"/>
              </a:ext>
            </a:extLst>
          </p:cNvPr>
          <p:cNvSpPr/>
          <p:nvPr/>
        </p:nvSpPr>
        <p:spPr>
          <a:xfrm>
            <a:off x="1734841" y="55741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0" name="楕円 19">
            <a:extLst>
              <a:ext uri="{FF2B5EF4-FFF2-40B4-BE49-F238E27FC236}">
                <a16:creationId xmlns:a16="http://schemas.microsoft.com/office/drawing/2014/main" id="{B7437F62-8481-461E-AD2E-E5B40BB2F7A1}"/>
              </a:ext>
            </a:extLst>
          </p:cNvPr>
          <p:cNvSpPr/>
          <p:nvPr/>
        </p:nvSpPr>
        <p:spPr>
          <a:xfrm>
            <a:off x="1042975" y="4627208"/>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1" name="楕円 20">
            <a:extLst>
              <a:ext uri="{FF2B5EF4-FFF2-40B4-BE49-F238E27FC236}">
                <a16:creationId xmlns:a16="http://schemas.microsoft.com/office/drawing/2014/main" id="{B1CDA5F7-6B49-46E1-A21B-7CF78663523B}"/>
              </a:ext>
            </a:extLst>
          </p:cNvPr>
          <p:cNvSpPr/>
          <p:nvPr/>
        </p:nvSpPr>
        <p:spPr>
          <a:xfrm>
            <a:off x="3512841" y="46216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2" name="テキスト ボックス 21">
            <a:extLst>
              <a:ext uri="{FF2B5EF4-FFF2-40B4-BE49-F238E27FC236}">
                <a16:creationId xmlns:a16="http://schemas.microsoft.com/office/drawing/2014/main" id="{595BF8EE-6CB7-499B-9221-B33780C19449}"/>
              </a:ext>
            </a:extLst>
          </p:cNvPr>
          <p:cNvSpPr txBox="1"/>
          <p:nvPr/>
        </p:nvSpPr>
        <p:spPr>
          <a:xfrm>
            <a:off x="4216878" y="4716286"/>
            <a:ext cx="2933015"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大きさ</a:t>
            </a: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rPr>
              <a:t>2-plex</a:t>
            </a:r>
          </a:p>
        </p:txBody>
      </p:sp>
    </p:spTree>
    <p:extLst>
      <p:ext uri="{BB962C8B-B14F-4D97-AF65-F5344CB8AC3E}">
        <p14:creationId xmlns:p14="http://schemas.microsoft.com/office/powerpoint/2010/main" val="1979271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が与えられたとき</a:t>
                </a:r>
                <a:r>
                  <a:rPr lang="en-US" altLang="ja-JP" sz="2400" dirty="0">
                    <a:latin typeface="メイリオ" panose="020B0604030504040204" pitchFamily="50" charset="-128"/>
                    <a:ea typeface="メイリオ" panose="020B0604030504040204" pitchFamily="50" charset="-128"/>
                  </a:rPr>
                  <a:t>,</a:t>
                </a:r>
                <a:r>
                  <a:rPr lang="en-US" altLang="ja-JP" sz="2400" dirty="0">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i="1">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のうち最も頂点数が多いものを見つける問題</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この問題も</a:t>
                </a:r>
                <a:r>
                  <a:rPr lang="en-US" altLang="ja-JP" sz="2400" dirty="0">
                    <a:latin typeface="メイリオ" panose="020B0604030504040204" pitchFamily="50" charset="-128"/>
                    <a:ea typeface="メイリオ" panose="020B0604030504040204" pitchFamily="50" charset="-128"/>
                  </a:rPr>
                  <a:t>NP</a:t>
                </a:r>
                <a:r>
                  <a:rPr lang="ja-JP" altLang="en-US" sz="2400" dirty="0">
                    <a:latin typeface="メイリオ" panose="020B0604030504040204" pitchFamily="50" charset="-128"/>
                    <a:ea typeface="メイリオ" panose="020B0604030504040204" pitchFamily="50" charset="-128"/>
                  </a:rPr>
                  <a:t>完全</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最大クリーク問題の一般化であるため</a:t>
                </a:r>
                <a:endParaRPr lang="en-US" altLang="ja-JP" sz="2000" dirty="0">
                  <a:latin typeface="メイリオ" panose="020B0604030504040204" pitchFamily="50" charset="-128"/>
                  <a:ea typeface="メイリオ" panose="020B0604030504040204" pitchFamily="50" charset="-128"/>
                </a:endParaRP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134E9ADD-501B-49F4-8497-CC17F7BFB196}"/>
              </a:ext>
            </a:extLst>
          </p:cNvPr>
          <p:cNvCxnSpPr/>
          <p:nvPr/>
        </p:nvCxnSpPr>
        <p:spPr>
          <a:xfrm>
            <a:off x="5433732" y="4985388"/>
            <a:ext cx="2464064"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97ACC7AD-44B3-46C2-BE3F-3CDD0F2926F1}"/>
              </a:ext>
            </a:extLst>
          </p:cNvPr>
          <p:cNvCxnSpPr/>
          <p:nvPr/>
        </p:nvCxnSpPr>
        <p:spPr>
          <a:xfrm flipV="1">
            <a:off x="1285936" y="4975205"/>
            <a:ext cx="2464064" cy="10183"/>
          </a:xfrm>
          <a:prstGeom prst="line">
            <a:avLst/>
          </a:prstGeom>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7FB34DF8-2A86-4343-9DCA-9EBB42E48DEE}"/>
              </a:ext>
            </a:extLst>
          </p:cNvPr>
          <p:cNvCxnSpPr/>
          <p:nvPr/>
        </p:nvCxnSpPr>
        <p:spPr>
          <a:xfrm flipV="1">
            <a:off x="1285936" y="3951156"/>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5C726926-6F27-4CFD-B22F-B2EDA9FDC540}"/>
              </a:ext>
            </a:extLst>
          </p:cNvPr>
          <p:cNvCxnSpPr/>
          <p:nvPr/>
        </p:nvCxnSpPr>
        <p:spPr>
          <a:xfrm>
            <a:off x="1977802" y="3951156"/>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82504862-722A-4299-9289-35B224F5B096}"/>
              </a:ext>
            </a:extLst>
          </p:cNvPr>
          <p:cNvCxnSpPr/>
          <p:nvPr/>
        </p:nvCxnSpPr>
        <p:spPr>
          <a:xfrm>
            <a:off x="1285936" y="4979856"/>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9A1CBBD0-8A06-43D9-870A-0F7B9D791D75}"/>
              </a:ext>
            </a:extLst>
          </p:cNvPr>
          <p:cNvCxnSpPr/>
          <p:nvPr/>
        </p:nvCxnSpPr>
        <p:spPr>
          <a:xfrm>
            <a:off x="3058135" y="3951156"/>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841D131D-415C-4BDD-9E22-78D52AE6B73B}"/>
              </a:ext>
            </a:extLst>
          </p:cNvPr>
          <p:cNvCxnSpPr/>
          <p:nvPr/>
        </p:nvCxnSpPr>
        <p:spPr>
          <a:xfrm>
            <a:off x="1983603" y="3951155"/>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521CD782-8DE7-468D-A9BB-C4F5513E03EC}"/>
              </a:ext>
            </a:extLst>
          </p:cNvPr>
          <p:cNvCxnSpPr>
            <a:endCxn id="17" idx="0"/>
          </p:cNvCxnSpPr>
          <p:nvPr/>
        </p:nvCxnSpPr>
        <p:spPr>
          <a:xfrm>
            <a:off x="3058135" y="3949231"/>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133D00BF-DCC9-4BEC-A348-73A046E16891}"/>
              </a:ext>
            </a:extLst>
          </p:cNvPr>
          <p:cNvCxnSpPr>
            <a:cxnSpLocks/>
          </p:cNvCxnSpPr>
          <p:nvPr/>
        </p:nvCxnSpPr>
        <p:spPr>
          <a:xfrm flipV="1">
            <a:off x="1286525" y="3949231"/>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13" name="楕円 12">
            <a:extLst>
              <a:ext uri="{FF2B5EF4-FFF2-40B4-BE49-F238E27FC236}">
                <a16:creationId xmlns:a16="http://schemas.microsoft.com/office/drawing/2014/main" id="{1B3C7A65-C152-407E-BCAF-4C3E596BF2F5}"/>
              </a:ext>
            </a:extLst>
          </p:cNvPr>
          <p:cNvSpPr/>
          <p:nvPr/>
        </p:nvSpPr>
        <p:spPr>
          <a:xfrm>
            <a:off x="2869114" y="37621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4" name="楕円 13">
            <a:extLst>
              <a:ext uri="{FF2B5EF4-FFF2-40B4-BE49-F238E27FC236}">
                <a16:creationId xmlns:a16="http://schemas.microsoft.com/office/drawing/2014/main" id="{B91A79E8-6CFF-4131-8AD6-9B46FA75FB83}"/>
              </a:ext>
            </a:extLst>
          </p:cNvPr>
          <p:cNvSpPr/>
          <p:nvPr/>
        </p:nvSpPr>
        <p:spPr>
          <a:xfrm>
            <a:off x="1788781" y="37621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5" name="直線コネクタ 14">
            <a:extLst>
              <a:ext uri="{FF2B5EF4-FFF2-40B4-BE49-F238E27FC236}">
                <a16:creationId xmlns:a16="http://schemas.microsoft.com/office/drawing/2014/main" id="{6B23ECD4-F136-404C-B311-6B910C35AAAD}"/>
              </a:ext>
            </a:extLst>
          </p:cNvPr>
          <p:cNvCxnSpPr/>
          <p:nvPr/>
        </p:nvCxnSpPr>
        <p:spPr>
          <a:xfrm>
            <a:off x="1285936" y="4979855"/>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16" name="直線コネクタ 15">
            <a:extLst>
              <a:ext uri="{FF2B5EF4-FFF2-40B4-BE49-F238E27FC236}">
                <a16:creationId xmlns:a16="http://schemas.microsoft.com/office/drawing/2014/main" id="{2FA0B45D-5015-4489-BF30-D406269D8BA2}"/>
              </a:ext>
            </a:extLst>
          </p:cNvPr>
          <p:cNvCxnSpPr/>
          <p:nvPr/>
        </p:nvCxnSpPr>
        <p:spPr>
          <a:xfrm flipV="1">
            <a:off x="3058135" y="4979856"/>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17" name="楕円 16">
            <a:extLst>
              <a:ext uri="{FF2B5EF4-FFF2-40B4-BE49-F238E27FC236}">
                <a16:creationId xmlns:a16="http://schemas.microsoft.com/office/drawing/2014/main" id="{704A5211-30D0-42A0-85BD-10D1514CC4D6}"/>
              </a:ext>
            </a:extLst>
          </p:cNvPr>
          <p:cNvSpPr/>
          <p:nvPr/>
        </p:nvSpPr>
        <p:spPr>
          <a:xfrm>
            <a:off x="2869114" y="57433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8" name="直線コネクタ 17">
            <a:extLst>
              <a:ext uri="{FF2B5EF4-FFF2-40B4-BE49-F238E27FC236}">
                <a16:creationId xmlns:a16="http://schemas.microsoft.com/office/drawing/2014/main" id="{E71E7008-CFCA-4339-A8FB-F78222CDFE0C}"/>
              </a:ext>
            </a:extLst>
          </p:cNvPr>
          <p:cNvCxnSpPr/>
          <p:nvPr/>
        </p:nvCxnSpPr>
        <p:spPr>
          <a:xfrm flipV="1">
            <a:off x="1952399" y="4975207"/>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19" name="楕円 18">
            <a:extLst>
              <a:ext uri="{FF2B5EF4-FFF2-40B4-BE49-F238E27FC236}">
                <a16:creationId xmlns:a16="http://schemas.microsoft.com/office/drawing/2014/main" id="{6FFA8BB9-8694-4BCB-BD69-D4DE2170DA6E}"/>
              </a:ext>
            </a:extLst>
          </p:cNvPr>
          <p:cNvSpPr/>
          <p:nvPr/>
        </p:nvSpPr>
        <p:spPr>
          <a:xfrm>
            <a:off x="1788781" y="57433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0" name="楕円 19">
            <a:extLst>
              <a:ext uri="{FF2B5EF4-FFF2-40B4-BE49-F238E27FC236}">
                <a16:creationId xmlns:a16="http://schemas.microsoft.com/office/drawing/2014/main" id="{9F7B2127-A18F-4498-867D-927B9AE3389F}"/>
              </a:ext>
            </a:extLst>
          </p:cNvPr>
          <p:cNvSpPr/>
          <p:nvPr/>
        </p:nvSpPr>
        <p:spPr>
          <a:xfrm>
            <a:off x="1096915" y="4796370"/>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1" name="楕円 20">
            <a:extLst>
              <a:ext uri="{FF2B5EF4-FFF2-40B4-BE49-F238E27FC236}">
                <a16:creationId xmlns:a16="http://schemas.microsoft.com/office/drawing/2014/main" id="{42665574-C3A4-45A2-A182-447C63303696}"/>
              </a:ext>
            </a:extLst>
          </p:cNvPr>
          <p:cNvSpPr/>
          <p:nvPr/>
        </p:nvSpPr>
        <p:spPr>
          <a:xfrm>
            <a:off x="3566781" y="47908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22" name="直線コネクタ 21">
            <a:extLst>
              <a:ext uri="{FF2B5EF4-FFF2-40B4-BE49-F238E27FC236}">
                <a16:creationId xmlns:a16="http://schemas.microsoft.com/office/drawing/2014/main" id="{727E939A-BBB5-4E1B-BD4D-1B93DC404AA3}"/>
              </a:ext>
            </a:extLst>
          </p:cNvPr>
          <p:cNvCxnSpPr/>
          <p:nvPr/>
        </p:nvCxnSpPr>
        <p:spPr>
          <a:xfrm flipV="1">
            <a:off x="5433732" y="3951154"/>
            <a:ext cx="691866"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FBF1F960-288A-4E68-9396-F08458B0B7B7}"/>
              </a:ext>
            </a:extLst>
          </p:cNvPr>
          <p:cNvCxnSpPr/>
          <p:nvPr/>
        </p:nvCxnSpPr>
        <p:spPr>
          <a:xfrm>
            <a:off x="6125598" y="3951154"/>
            <a:ext cx="108033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F88E105A-F851-416C-8023-CE9A2B2327C6}"/>
              </a:ext>
            </a:extLst>
          </p:cNvPr>
          <p:cNvCxnSpPr/>
          <p:nvPr/>
        </p:nvCxnSpPr>
        <p:spPr>
          <a:xfrm>
            <a:off x="5433732" y="497985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0FAEA852-1284-489E-B164-2467B45B27E9}"/>
              </a:ext>
            </a:extLst>
          </p:cNvPr>
          <p:cNvCxnSpPr/>
          <p:nvPr/>
        </p:nvCxnSpPr>
        <p:spPr>
          <a:xfrm>
            <a:off x="7205931" y="3951154"/>
            <a:ext cx="697667"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8FC7BB0D-073A-4621-91AE-FBFDB1FF2AC8}"/>
              </a:ext>
            </a:extLst>
          </p:cNvPr>
          <p:cNvCxnSpPr/>
          <p:nvPr/>
        </p:nvCxnSpPr>
        <p:spPr>
          <a:xfrm>
            <a:off x="6131399" y="3951153"/>
            <a:ext cx="1034152" cy="19812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52184A20-2F01-4FFD-9263-A445D8ADA3AF}"/>
              </a:ext>
            </a:extLst>
          </p:cNvPr>
          <p:cNvCxnSpPr>
            <a:endCxn id="33" idx="0"/>
          </p:cNvCxnSpPr>
          <p:nvPr/>
        </p:nvCxnSpPr>
        <p:spPr>
          <a:xfrm>
            <a:off x="7205931" y="3949229"/>
            <a:ext cx="0" cy="179410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3C2DCFE2-C5F9-498E-AA0B-363F9489FC10}"/>
              </a:ext>
            </a:extLst>
          </p:cNvPr>
          <p:cNvCxnSpPr>
            <a:cxnSpLocks/>
          </p:cNvCxnSpPr>
          <p:nvPr/>
        </p:nvCxnSpPr>
        <p:spPr>
          <a:xfrm flipV="1">
            <a:off x="5434321" y="3949229"/>
            <a:ext cx="1811990" cy="1036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9" name="楕円 28">
            <a:extLst>
              <a:ext uri="{FF2B5EF4-FFF2-40B4-BE49-F238E27FC236}">
                <a16:creationId xmlns:a16="http://schemas.microsoft.com/office/drawing/2014/main" id="{C10547A2-EAF0-42B7-BD12-1B257C4DB52F}"/>
              </a:ext>
            </a:extLst>
          </p:cNvPr>
          <p:cNvSpPr/>
          <p:nvPr/>
        </p:nvSpPr>
        <p:spPr>
          <a:xfrm>
            <a:off x="7016910" y="37621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0" name="楕円 29">
            <a:extLst>
              <a:ext uri="{FF2B5EF4-FFF2-40B4-BE49-F238E27FC236}">
                <a16:creationId xmlns:a16="http://schemas.microsoft.com/office/drawing/2014/main" id="{0B10DA95-47D7-453D-AF5F-43637FF52998}"/>
              </a:ext>
            </a:extLst>
          </p:cNvPr>
          <p:cNvSpPr/>
          <p:nvPr/>
        </p:nvSpPr>
        <p:spPr>
          <a:xfrm>
            <a:off x="5936577" y="37621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1" name="直線コネクタ 30">
            <a:extLst>
              <a:ext uri="{FF2B5EF4-FFF2-40B4-BE49-F238E27FC236}">
                <a16:creationId xmlns:a16="http://schemas.microsoft.com/office/drawing/2014/main" id="{D827B1A5-87FB-467D-927D-BDF4A396DD49}"/>
              </a:ext>
            </a:extLst>
          </p:cNvPr>
          <p:cNvCxnSpPr/>
          <p:nvPr/>
        </p:nvCxnSpPr>
        <p:spPr>
          <a:xfrm>
            <a:off x="5433732" y="4979853"/>
            <a:ext cx="1812579" cy="9525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2" name="直線コネクタ 31">
            <a:extLst>
              <a:ext uri="{FF2B5EF4-FFF2-40B4-BE49-F238E27FC236}">
                <a16:creationId xmlns:a16="http://schemas.microsoft.com/office/drawing/2014/main" id="{61079BAF-2EF3-414E-9D8B-398830BCD461}"/>
              </a:ext>
            </a:extLst>
          </p:cNvPr>
          <p:cNvCxnSpPr/>
          <p:nvPr/>
        </p:nvCxnSpPr>
        <p:spPr>
          <a:xfrm flipV="1">
            <a:off x="7205931" y="4979854"/>
            <a:ext cx="697667" cy="9525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33" name="楕円 32">
            <a:extLst>
              <a:ext uri="{FF2B5EF4-FFF2-40B4-BE49-F238E27FC236}">
                <a16:creationId xmlns:a16="http://schemas.microsoft.com/office/drawing/2014/main" id="{7B8A4A68-4B1B-4ECD-9059-64B94E7E7273}"/>
              </a:ext>
            </a:extLst>
          </p:cNvPr>
          <p:cNvSpPr/>
          <p:nvPr/>
        </p:nvSpPr>
        <p:spPr>
          <a:xfrm>
            <a:off x="7016910" y="57433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4" name="直線コネクタ 33">
            <a:extLst>
              <a:ext uri="{FF2B5EF4-FFF2-40B4-BE49-F238E27FC236}">
                <a16:creationId xmlns:a16="http://schemas.microsoft.com/office/drawing/2014/main" id="{02BAFB96-E9B4-402F-A661-9C55445C3001}"/>
              </a:ext>
            </a:extLst>
          </p:cNvPr>
          <p:cNvCxnSpPr/>
          <p:nvPr/>
        </p:nvCxnSpPr>
        <p:spPr>
          <a:xfrm flipV="1">
            <a:off x="6100195" y="497520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35" name="楕円 34">
            <a:extLst>
              <a:ext uri="{FF2B5EF4-FFF2-40B4-BE49-F238E27FC236}">
                <a16:creationId xmlns:a16="http://schemas.microsoft.com/office/drawing/2014/main" id="{E960584A-32DE-4A11-B836-E6186E68D2FA}"/>
              </a:ext>
            </a:extLst>
          </p:cNvPr>
          <p:cNvSpPr/>
          <p:nvPr/>
        </p:nvSpPr>
        <p:spPr>
          <a:xfrm>
            <a:off x="5936577" y="574333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6" name="楕円 35">
            <a:extLst>
              <a:ext uri="{FF2B5EF4-FFF2-40B4-BE49-F238E27FC236}">
                <a16:creationId xmlns:a16="http://schemas.microsoft.com/office/drawing/2014/main" id="{C72E9E7A-9E4B-4CE1-BC74-28113F5206DC}"/>
              </a:ext>
            </a:extLst>
          </p:cNvPr>
          <p:cNvSpPr/>
          <p:nvPr/>
        </p:nvSpPr>
        <p:spPr>
          <a:xfrm>
            <a:off x="5244711" y="4796368"/>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D4157AE-41FB-4641-A0E9-29DAC7B42D1F}"/>
              </a:ext>
            </a:extLst>
          </p:cNvPr>
          <p:cNvSpPr/>
          <p:nvPr/>
        </p:nvSpPr>
        <p:spPr>
          <a:xfrm>
            <a:off x="7714577" y="47908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矢印: 右 37">
            <a:extLst>
              <a:ext uri="{FF2B5EF4-FFF2-40B4-BE49-F238E27FC236}">
                <a16:creationId xmlns:a16="http://schemas.microsoft.com/office/drawing/2014/main" id="{4646FB33-7934-4545-B8A2-974D79A413EA}"/>
              </a:ext>
            </a:extLst>
          </p:cNvPr>
          <p:cNvSpPr/>
          <p:nvPr/>
        </p:nvSpPr>
        <p:spPr>
          <a:xfrm>
            <a:off x="4188519" y="4675312"/>
            <a:ext cx="845533" cy="620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テキスト ボックス 38">
            <a:extLst>
              <a:ext uri="{FF2B5EF4-FFF2-40B4-BE49-F238E27FC236}">
                <a16:creationId xmlns:a16="http://schemas.microsoft.com/office/drawing/2014/main" id="{94779689-E583-4040-BA00-3D56F77E5B63}"/>
              </a:ext>
            </a:extLst>
          </p:cNvPr>
          <p:cNvSpPr txBox="1"/>
          <p:nvPr/>
        </p:nvSpPr>
        <p:spPr>
          <a:xfrm>
            <a:off x="6769934" y="3355117"/>
            <a:ext cx="1351652"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最大</a:t>
            </a:r>
            <a:r>
              <a:rPr lang="en-US" altLang="ja-JP" dirty="0">
                <a:solidFill>
                  <a:srgbClr val="FF0000"/>
                </a:solidFill>
                <a:latin typeface="メイリオ" panose="020B0604030504040204" pitchFamily="50" charset="-128"/>
                <a:ea typeface="メイリオ" panose="020B0604030504040204" pitchFamily="50" charset="-128"/>
              </a:rPr>
              <a:t>2</a:t>
            </a:r>
            <a:r>
              <a:rPr lang="en-US" dirty="0">
                <a:solidFill>
                  <a:srgbClr val="FF0000"/>
                </a:solidFill>
                <a:latin typeface="メイリオ" panose="020B0604030504040204" pitchFamily="50" charset="-128"/>
                <a:ea typeface="メイリオ" panose="020B0604030504040204" pitchFamily="50" charset="-128"/>
              </a:rPr>
              <a:t>-plex</a:t>
            </a:r>
          </a:p>
        </p:txBody>
      </p:sp>
    </p:spTree>
    <p:extLst>
      <p:ext uri="{BB962C8B-B14F-4D97-AF65-F5344CB8AC3E}">
        <p14:creationId xmlns:p14="http://schemas.microsoft.com/office/powerpoint/2010/main" val="198635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研究の動機</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b="0" dirty="0">
                    <a:ea typeface="メイリオ" panose="020B0604030504040204" pitchFamily="50" charset="-128"/>
                  </a:rPr>
                  <a:t>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b="0" dirty="0">
                    <a:ea typeface="メイリオ" panose="020B0604030504040204" pitchFamily="50" charset="-128"/>
                  </a:rPr>
                  <a:t>-plex</a:t>
                </a:r>
                <a:r>
                  <a:rPr lang="ja-JP" altLang="en-US" sz="2400" dirty="0">
                    <a:ea typeface="メイリオ" panose="020B0604030504040204" pitchFamily="50" charset="-128"/>
                  </a:rPr>
                  <a:t>を発見する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の多項式時間アルゴリズムは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存在しない</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→厳密解を求める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の指数時間アルゴリズムが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多く考案される</a:t>
                </a: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辺の本数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𝑚</m:t>
                    </m:r>
                  </m:oMath>
                </a14:m>
                <a:r>
                  <a:rPr lang="ja-JP" altLang="en-US" sz="2400" dirty="0">
                    <a:latin typeface="メイリオ" panose="020B0604030504040204" pitchFamily="50" charset="-128"/>
                    <a:ea typeface="メイリオ" panose="020B0604030504040204" pitchFamily="50" charset="-128"/>
                  </a:rPr>
                  <a:t>に注目する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最大クリークを</a:t>
                </a: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
                          <a:rPr lang="en-US" altLang="ja-JP" sz="2400" b="0" i="1" smtClean="0">
                            <a:latin typeface="Cambria Math" panose="02040503050406030204" pitchFamily="18" charset="0"/>
                            <a:ea typeface="メイリオ" panose="020B0604030504040204" pitchFamily="50" charset="-128"/>
                          </a:rPr>
                          <m:t>𝑂</m:t>
                        </m:r>
                        <m:r>
                          <a:rPr lang="en-US" altLang="ja-JP" sz="2400" b="0" i="1" smtClean="0">
                            <a:latin typeface="Cambria Math" panose="02040503050406030204" pitchFamily="18" charset="0"/>
                            <a:ea typeface="メイリオ" panose="020B0604030504040204" pitchFamily="50" charset="-128"/>
                          </a:rPr>
                          <m:t>(</m:t>
                        </m:r>
                        <m:rad>
                          <m:radPr>
                            <m:degHide m:val="on"/>
                            <m:ctrlPr>
                              <a:rPr lang="en-US" altLang="ja-JP" sz="2400" b="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r>
                          <a:rPr lang="en-US" altLang="ja-JP" sz="2400" b="0" i="1" smtClean="0">
                            <a:latin typeface="Cambria Math" panose="02040503050406030204" pitchFamily="18" charset="0"/>
                            <a:ea typeface="メイリオ" panose="020B0604030504040204" pitchFamily="50" charset="-128"/>
                          </a:rPr>
                          <m:t>)</m:t>
                        </m:r>
                      </m:sup>
                    </m:sSup>
                  </m:oMath>
                </a14:m>
                <a:r>
                  <a:rPr lang="ja-JP" altLang="en-US" sz="2400" dirty="0">
                    <a:latin typeface="メイリオ" panose="020B0604030504040204" pitchFamily="50" charset="-128"/>
                    <a:ea typeface="メイリオ" panose="020B0604030504040204" pitchFamily="50" charset="-128"/>
                  </a:rPr>
                  <a:t>で発見するアルゴリズムが存在</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これを最大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問題に拡張できるのではないか</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224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EAFD9C33-27C6-44E7-8566-CFE3CB92503D}"/>
              </a:ext>
            </a:extLst>
          </p:cNvPr>
          <p:cNvSpPr/>
          <p:nvPr/>
        </p:nvSpPr>
        <p:spPr>
          <a:xfrm>
            <a:off x="4159250" y="4622800"/>
            <a:ext cx="825500" cy="965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四角形: 角を丸くする 4">
            <a:extLst>
              <a:ext uri="{FF2B5EF4-FFF2-40B4-BE49-F238E27FC236}">
                <a16:creationId xmlns:a16="http://schemas.microsoft.com/office/drawing/2014/main" id="{320FD22D-C895-4E58-B941-F581F23E17BB}"/>
              </a:ext>
            </a:extLst>
          </p:cNvPr>
          <p:cNvSpPr/>
          <p:nvPr/>
        </p:nvSpPr>
        <p:spPr>
          <a:xfrm>
            <a:off x="348792" y="3429000"/>
            <a:ext cx="8166558" cy="2981227"/>
          </a:xfrm>
          <a:prstGeom prst="roundRect">
            <a:avLst/>
          </a:prstGeom>
          <a:solidFill>
            <a:schemeClr val="bg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正方形/長方形 5">
            <a:extLst>
              <a:ext uri="{FF2B5EF4-FFF2-40B4-BE49-F238E27FC236}">
                <a16:creationId xmlns:a16="http://schemas.microsoft.com/office/drawing/2014/main" id="{7D8940DD-FA30-4FF7-967B-E96488F966E5}"/>
              </a:ext>
            </a:extLst>
          </p:cNvPr>
          <p:cNvSpPr/>
          <p:nvPr/>
        </p:nvSpPr>
        <p:spPr>
          <a:xfrm>
            <a:off x="5373278" y="3157979"/>
            <a:ext cx="2347275" cy="6127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研究の動機</a:t>
            </a:r>
            <a:endParaRPr lang="en-US"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0496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365126"/>
            <a:ext cx="7886700" cy="1325563"/>
          </a:xfrm>
        </p:spPr>
        <p:txBody>
          <a:bodyPr>
            <a:normAutofit/>
          </a:bodyPr>
          <a:lstStyle/>
          <a:p>
            <a:r>
              <a:rPr lang="ja-JP" altLang="en-US" sz="4000" dirty="0">
                <a:latin typeface="メイリオ" panose="020B0604030504040204" pitchFamily="50" charset="-128"/>
                <a:ea typeface="メイリオ" panose="020B0604030504040204" pitchFamily="50" charset="-128"/>
              </a:rPr>
              <a:t>研究の成果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ea typeface="メイリオ" panose="020B0604030504040204" pitchFamily="50" charset="-128"/>
                  </a:rPr>
                  <a:t>既存の最大クリーク発見の</a:t>
                </a:r>
                <a14:m>
                  <m:oMath xmlns:m="http://schemas.openxmlformats.org/officeDocument/2006/math">
                    <m:sSup>
                      <m:sSupPr>
                        <m:ctrlPr>
                          <a:rPr lang="en-US" altLang="ja-JP" sz="2400" i="1" dirty="0" smtClean="0">
                            <a:latin typeface="Cambria Math" panose="02040503050406030204" pitchFamily="18" charset="0"/>
                            <a:ea typeface="メイリオ" panose="020B0604030504040204" pitchFamily="50" charset="-128"/>
                          </a:rPr>
                        </m:ctrlPr>
                      </m:sSupPr>
                      <m:e>
                        <m:r>
                          <a:rPr lang="en-US" altLang="ja-JP" sz="2400" b="0" i="1" dirty="0" smtClean="0">
                            <a:latin typeface="Cambria Math" panose="02040503050406030204" pitchFamily="18" charset="0"/>
                            <a:ea typeface="メイリオ" panose="020B0604030504040204" pitchFamily="50" charset="-128"/>
                          </a:rPr>
                          <m:t>2</m:t>
                        </m:r>
                      </m:e>
                      <m:sup>
                        <m:rad>
                          <m:radPr>
                            <m:degHide m:val="on"/>
                            <m:ctrlPr>
                              <a:rPr lang="en-US" altLang="ja-JP" sz="2400" i="1" dirty="0" smtClean="0">
                                <a:latin typeface="Cambria Math" panose="02040503050406030204" pitchFamily="18" charset="0"/>
                                <a:ea typeface="メイリオ" panose="020B0604030504040204" pitchFamily="50" charset="-128"/>
                              </a:rPr>
                            </m:ctrlPr>
                          </m:radPr>
                          <m:deg/>
                          <m:e>
                            <m:r>
                              <a:rPr lang="en-US" altLang="ja-JP" sz="2400" b="0" i="1" dirty="0" smtClean="0">
                                <a:latin typeface="Cambria Math" panose="02040503050406030204" pitchFamily="18" charset="0"/>
                                <a:ea typeface="メイリオ" panose="020B0604030504040204" pitchFamily="50" charset="-128"/>
                              </a:rPr>
                              <m:t>𝑚</m:t>
                            </m:r>
                          </m:e>
                        </m:rad>
                      </m:sup>
                    </m:sSup>
                  </m:oMath>
                </a14:m>
                <a:r>
                  <a:rPr lang="ja-JP" altLang="en-US" sz="2400" dirty="0">
                    <a:ea typeface="メイリオ" panose="020B0604030504040204" pitchFamily="50" charset="-128"/>
                  </a:rPr>
                  <a:t>アルゴリズムを</a:t>
                </a:r>
                <a:br>
                  <a:rPr lang="en-US" altLang="ja-JP" sz="2400" dirty="0">
                    <a:ea typeface="メイリオ" panose="020B0604030504040204" pitchFamily="50" charset="-128"/>
                  </a:rPr>
                </a:br>
                <a:r>
                  <a:rPr lang="ja-JP" altLang="en-US" sz="2400" dirty="0">
                    <a:ea typeface="メイリオ" panose="020B0604030504040204" pitchFamily="50" charset="-128"/>
                  </a:rPr>
                  <a:t>応用して最大</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𝑘</m:t>
                    </m:r>
                  </m:oMath>
                </a14:m>
                <a:r>
                  <a:rPr lang="en-US" altLang="ja-JP" sz="2400" dirty="0">
                    <a:ea typeface="メイリオ" panose="020B0604030504040204" pitchFamily="50" charset="-128"/>
                  </a:rPr>
                  <a:t>-plex</a:t>
                </a:r>
                <a:r>
                  <a:rPr lang="ja-JP" altLang="en-US" sz="2400" dirty="0">
                    <a:ea typeface="メイリオ" panose="020B0604030504040204" pitchFamily="50" charset="-128"/>
                  </a:rPr>
                  <a:t>発見の</a:t>
                </a:r>
                <a14:m>
                  <m:oMath xmlns:m="http://schemas.openxmlformats.org/officeDocument/2006/math">
                    <m:sSup>
                      <m:sSupPr>
                        <m:ctrlPr>
                          <a:rPr lang="en-US" altLang="ja-JP" sz="2400" i="1" dirty="0">
                            <a:latin typeface="Cambria Math" panose="02040503050406030204" pitchFamily="18" charset="0"/>
                            <a:ea typeface="メイリオ" panose="020B0604030504040204" pitchFamily="50" charset="-128"/>
                          </a:rPr>
                        </m:ctrlPr>
                      </m:sSupPr>
                      <m:e>
                        <m:r>
                          <a:rPr lang="en-US" altLang="ja-JP" sz="2400" i="1" dirty="0">
                            <a:latin typeface="Cambria Math" panose="02040503050406030204" pitchFamily="18" charset="0"/>
                            <a:ea typeface="メイリオ" panose="020B0604030504040204" pitchFamily="50" charset="-128"/>
                          </a:rPr>
                          <m:t>2</m:t>
                        </m:r>
                      </m:e>
                      <m:sup>
                        <m:rad>
                          <m:radPr>
                            <m:degHide m:val="on"/>
                            <m:ctrlPr>
                              <a:rPr lang="en-US" altLang="ja-JP" sz="2400" i="1" dirty="0">
                                <a:latin typeface="Cambria Math" panose="02040503050406030204" pitchFamily="18" charset="0"/>
                                <a:ea typeface="メイリオ" panose="020B0604030504040204" pitchFamily="50" charset="-128"/>
                              </a:rPr>
                            </m:ctrlPr>
                          </m:radPr>
                          <m:deg/>
                          <m:e>
                            <m:r>
                              <a:rPr lang="en-US" altLang="ja-JP" sz="2400" i="1" dirty="0">
                                <a:latin typeface="Cambria Math" panose="02040503050406030204" pitchFamily="18" charset="0"/>
                                <a:ea typeface="メイリオ" panose="020B0604030504040204" pitchFamily="50" charset="-128"/>
                              </a:rPr>
                              <m:t>𝑚</m:t>
                            </m:r>
                          </m:e>
                        </m:rad>
                      </m:sup>
                    </m:sSup>
                  </m:oMath>
                </a14:m>
                <a:r>
                  <a:rPr lang="ja-JP" altLang="en-US" sz="2400" dirty="0">
                    <a:ea typeface="メイリオ" panose="020B0604030504040204" pitchFamily="50" charset="-128"/>
                  </a:rPr>
                  <a:t>アルゴリズムを得た</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solidFill>
                      <a:schemeClr val="tx1"/>
                    </a:solidFill>
                    <a:latin typeface="メイリオ" panose="020B0604030504040204" pitchFamily="50" charset="-128"/>
                    <a:ea typeface="メイリオ" panose="020B0604030504040204" pitchFamily="50" charset="-128"/>
                  </a:rPr>
                  <a:t>密でないグラフに対して有用</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840"/>
                </a:stretch>
              </a:blipFill>
            </p:spPr>
            <p:txBody>
              <a:bodyPr/>
              <a:lstStyle/>
              <a:p>
                <a:r>
                  <a:rPr lang="en-US">
                    <a:noFill/>
                  </a:rPr>
                  <a:t> </a:t>
                </a:r>
              </a:p>
            </p:txBody>
          </p:sp>
        </mc:Fallback>
      </mc:AlternateContent>
    </p:spTree>
    <p:extLst>
      <p:ext uri="{BB962C8B-B14F-4D97-AF65-F5344CB8AC3E}">
        <p14:creationId xmlns:p14="http://schemas.microsoft.com/office/powerpoint/2010/main" val="240739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既存の結果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最大クリークの発見における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𝐶</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最大サイズのクリーク</a:t>
                </a:r>
                <a:r>
                  <a:rPr lang="en-US" altLang="ja-JP" sz="2400" dirty="0">
                    <a:latin typeface="メイリオ" panose="020B0604030504040204" pitchFamily="50" charset="-128"/>
                    <a:ea typeface="メイリオ" panose="020B0604030504040204" pitchFamily="50" charset="-128"/>
                  </a:rPr>
                  <a:t>)</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の近傍の頂点部分集合を全探索して</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最大サイズのクリークを見つける</a:t>
                </a:r>
                <a:endParaRPr lang="en-US" altLang="ja-JP" sz="2400" dirty="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i="1" dirty="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p:spTree>
    <p:extLst>
      <p:ext uri="{BB962C8B-B14F-4D97-AF65-F5344CB8AC3E}">
        <p14:creationId xmlns:p14="http://schemas.microsoft.com/office/powerpoint/2010/main" val="132035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1755404-8D79-4F3C-82FB-C315B2152629}"/>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6A87346F-E499-48D4-BBEE-56B51777A86F}"/>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5" name="直線コネクタ 54">
            <a:extLst>
              <a:ext uri="{FF2B5EF4-FFF2-40B4-BE49-F238E27FC236}">
                <a16:creationId xmlns:a16="http://schemas.microsoft.com/office/drawing/2014/main" id="{466C399B-2E8D-4C52-AE86-0AC957489621}"/>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8" name="楕円 57">
            <a:extLst>
              <a:ext uri="{FF2B5EF4-FFF2-40B4-BE49-F238E27FC236}">
                <a16:creationId xmlns:a16="http://schemas.microsoft.com/office/drawing/2014/main" id="{D0624C19-A9AE-4AE7-A337-5E61DED58325}"/>
              </a:ext>
            </a:extLst>
          </p:cNvPr>
          <p:cNvSpPr/>
          <p:nvPr/>
        </p:nvSpPr>
        <p:spPr>
          <a:xfrm>
            <a:off x="3868441" y="39612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5</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239029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1755404-8D79-4F3C-82FB-C315B2152629}"/>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6A87346F-E499-48D4-BBEE-56B51777A86F}"/>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5" name="直線コネクタ 54">
            <a:extLst>
              <a:ext uri="{FF2B5EF4-FFF2-40B4-BE49-F238E27FC236}">
                <a16:creationId xmlns:a16="http://schemas.microsoft.com/office/drawing/2014/main" id="{466C399B-2E8D-4C52-AE86-0AC957489621}"/>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8" name="楕円 57">
                <a:extLst>
                  <a:ext uri="{FF2B5EF4-FFF2-40B4-BE49-F238E27FC236}">
                    <a16:creationId xmlns:a16="http://schemas.microsoft.com/office/drawing/2014/main" id="{D0624C19-A9AE-4AE7-A337-5E61DED58325}"/>
                  </a:ext>
                </a:extLst>
              </p:cNvPr>
              <p:cNvSpPr/>
              <p:nvPr/>
            </p:nvSpPr>
            <p:spPr>
              <a:xfrm>
                <a:off x="3868441" y="39612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8" name="楕円 57">
                <a:extLst>
                  <a:ext uri="{FF2B5EF4-FFF2-40B4-BE49-F238E27FC236}">
                    <a16:creationId xmlns:a16="http://schemas.microsoft.com/office/drawing/2014/main" id="{D0624C19-A9AE-4AE7-A337-5E61DED58325}"/>
                  </a:ext>
                </a:extLst>
              </p:cNvPr>
              <p:cNvSpPr>
                <a:spLocks noRot="1" noChangeAspect="1" noMove="1" noResize="1" noEditPoints="1" noAdjustHandles="1" noChangeArrowheads="1" noChangeShapeType="1" noTextEdit="1"/>
              </p:cNvSpPr>
              <p:nvPr/>
            </p:nvSpPr>
            <p:spPr>
              <a:xfrm>
                <a:off x="3868441" y="3961273"/>
                <a:ext cx="378042" cy="378042"/>
              </a:xfrm>
              <a:prstGeom prst="ellipse">
                <a:avLst/>
              </a:prstGeom>
              <a:blipFill>
                <a:blip r:embed="rId3"/>
                <a:stretch>
                  <a:fillRect/>
                </a:stretch>
              </a:blipFill>
              <a:ln w="28575" cap="flat" cmpd="sng" algn="ctr">
                <a:solidFill>
                  <a:srgbClr val="FF0000"/>
                </a:solid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4"/>
                <a:stretch>
                  <a:fillRect l="-456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0A00F08D-D31C-4048-83E1-240C35AE9D2A}"/>
                  </a:ext>
                </a:extLst>
              </p:cNvPr>
              <p:cNvSpPr/>
              <p:nvPr/>
            </p:nvSpPr>
            <p:spPr>
              <a:xfrm>
                <a:off x="1316118" y="1941660"/>
                <a:ext cx="2930366" cy="5509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000" i="1">
                        <a:solidFill>
                          <a:schemeClr val="tx1"/>
                        </a:solidFill>
                        <a:latin typeface="Cambria Math" panose="02040503050406030204" pitchFamily="18" charset="0"/>
                      </a:rPr>
                      <m:t>𝑣</m:t>
                    </m:r>
                  </m:oMath>
                </a14:m>
                <a:r>
                  <a:rPr lang="ja-JP" altLang="en-US" sz="2000" dirty="0">
                    <a:solidFill>
                      <a:schemeClr val="tx1"/>
                    </a:solidFill>
                    <a:latin typeface="メイリオ" panose="020B0604030504040204" pitchFamily="50" charset="-128"/>
                    <a:ea typeface="メイリオ" panose="020B0604030504040204" pitchFamily="50" charset="-128"/>
                  </a:rPr>
                  <a:t>を選ぶ</a:t>
                </a:r>
                <a:endParaRPr 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5" name="正方形/長方形 4">
                <a:extLst>
                  <a:ext uri="{FF2B5EF4-FFF2-40B4-BE49-F238E27FC236}">
                    <a16:creationId xmlns:a16="http://schemas.microsoft.com/office/drawing/2014/main" id="{0A00F08D-D31C-4048-83E1-240C35AE9D2A}"/>
                  </a:ext>
                </a:extLst>
              </p:cNvPr>
              <p:cNvSpPr>
                <a:spLocks noRot="1" noChangeAspect="1" noMove="1" noResize="1" noEditPoints="1" noAdjustHandles="1" noChangeArrowheads="1" noChangeShapeType="1" noTextEdit="1"/>
              </p:cNvSpPr>
              <p:nvPr/>
            </p:nvSpPr>
            <p:spPr>
              <a:xfrm>
                <a:off x="1316118" y="1941660"/>
                <a:ext cx="2930366" cy="550921"/>
              </a:xfrm>
              <a:prstGeom prst="rect">
                <a:avLst/>
              </a:prstGeom>
              <a:blipFill>
                <a:blip r:embed="rId5"/>
                <a:stretch>
                  <a:fillRect l="-2070" r="-414" b="-4348"/>
                </a:stretch>
              </a:blipFill>
            </p:spPr>
            <p:txBody>
              <a:bodyPr/>
              <a:lstStyle/>
              <a:p>
                <a:r>
                  <a:rPr lang="en-US">
                    <a:noFill/>
                  </a:rPr>
                  <a:t> </a:t>
                </a:r>
              </a:p>
            </p:txBody>
          </p:sp>
        </mc:Fallback>
      </mc:AlternateContent>
    </p:spTree>
    <p:extLst>
      <p:ext uri="{BB962C8B-B14F-4D97-AF65-F5344CB8AC3E}">
        <p14:creationId xmlns:p14="http://schemas.microsoft.com/office/powerpoint/2010/main" val="391439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1755404-8D79-4F3C-82FB-C315B2152629}"/>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3" name="直線コネクタ 52">
            <a:extLst>
              <a:ext uri="{FF2B5EF4-FFF2-40B4-BE49-F238E27FC236}">
                <a16:creationId xmlns:a16="http://schemas.microsoft.com/office/drawing/2014/main" id="{6A87346F-E499-48D4-BBEE-56B51777A86F}"/>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5" name="直線コネクタ 54">
            <a:extLst>
              <a:ext uri="{FF2B5EF4-FFF2-40B4-BE49-F238E27FC236}">
                <a16:creationId xmlns:a16="http://schemas.microsoft.com/office/drawing/2014/main" id="{466C399B-2E8D-4C52-AE86-0AC957489621}"/>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8" name="楕円 57">
                <a:extLst>
                  <a:ext uri="{FF2B5EF4-FFF2-40B4-BE49-F238E27FC236}">
                    <a16:creationId xmlns:a16="http://schemas.microsoft.com/office/drawing/2014/main" id="{D0624C19-A9AE-4AE7-A337-5E61DED58325}"/>
                  </a:ext>
                </a:extLst>
              </p:cNvPr>
              <p:cNvSpPr/>
              <p:nvPr/>
            </p:nvSpPr>
            <p:spPr>
              <a:xfrm>
                <a:off x="3868441" y="39612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8" name="楕円 57">
                <a:extLst>
                  <a:ext uri="{FF2B5EF4-FFF2-40B4-BE49-F238E27FC236}">
                    <a16:creationId xmlns:a16="http://schemas.microsoft.com/office/drawing/2014/main" id="{D0624C19-A9AE-4AE7-A337-5E61DED58325}"/>
                  </a:ext>
                </a:extLst>
              </p:cNvPr>
              <p:cNvSpPr>
                <a:spLocks noRot="1" noChangeAspect="1" noMove="1" noResize="1" noEditPoints="1" noAdjustHandles="1" noChangeArrowheads="1" noChangeShapeType="1" noTextEdit="1"/>
              </p:cNvSpPr>
              <p:nvPr/>
            </p:nvSpPr>
            <p:spPr>
              <a:xfrm>
                <a:off x="3868441" y="3961273"/>
                <a:ext cx="378042" cy="378042"/>
              </a:xfrm>
              <a:prstGeom prst="ellipse">
                <a:avLst/>
              </a:prstGeom>
              <a:blipFill>
                <a:blip r:embed="rId3"/>
                <a:stretch>
                  <a:fillRect/>
                </a:stretch>
              </a:blipFill>
              <a:ln w="28575" cap="flat" cmpd="sng" algn="ctr">
                <a:solidFill>
                  <a:srgbClr val="FF0000"/>
                </a:solidFill>
                <a:prstDash val="soli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4"/>
                <a:stretch>
                  <a:fillRect l="-4564" t="-9231" b="-27692"/>
                </a:stretch>
              </a:blipFill>
            </p:spPr>
            <p:txBody>
              <a:bodyPr/>
              <a:lstStyle/>
              <a:p>
                <a:r>
                  <a:rPr lang="en-US">
                    <a:noFill/>
                  </a:rPr>
                  <a:t> </a:t>
                </a:r>
              </a:p>
            </p:txBody>
          </p:sp>
        </mc:Fallback>
      </mc:AlternateContent>
      <p:cxnSp>
        <p:nvCxnSpPr>
          <p:cNvPr id="21" name="直線コネクタ 20">
            <a:extLst>
              <a:ext uri="{FF2B5EF4-FFF2-40B4-BE49-F238E27FC236}">
                <a16:creationId xmlns:a16="http://schemas.microsoft.com/office/drawing/2014/main" id="{2C63F319-5F67-4C76-A2BC-8A7C2FFF6AD6}"/>
              </a:ext>
            </a:extLst>
          </p:cNvPr>
          <p:cNvCxnSpPr/>
          <p:nvPr/>
        </p:nvCxnSpPr>
        <p:spPr>
          <a:xfrm flipV="1">
            <a:off x="5435696" y="40867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206B1EF7-EF15-4721-AEA7-576AB1DE0F61}"/>
              </a:ext>
            </a:extLst>
          </p:cNvPr>
          <p:cNvCxnSpPr/>
          <p:nvPr/>
        </p:nvCxnSpPr>
        <p:spPr>
          <a:xfrm>
            <a:off x="6127562" y="40867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9072A9B5-9BC6-445D-8C93-18451554890C}"/>
              </a:ext>
            </a:extLst>
          </p:cNvPr>
          <p:cNvCxnSpPr/>
          <p:nvPr/>
        </p:nvCxnSpPr>
        <p:spPr>
          <a:xfrm>
            <a:off x="5435696" y="51154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80597BD7-4085-4367-8DFB-6EB00BA0373F}"/>
              </a:ext>
            </a:extLst>
          </p:cNvPr>
          <p:cNvCxnSpPr/>
          <p:nvPr/>
        </p:nvCxnSpPr>
        <p:spPr>
          <a:xfrm>
            <a:off x="6133363" y="40867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3DF6C407-8CBA-4907-AB7E-BE1036F7ADED}"/>
              </a:ext>
            </a:extLst>
          </p:cNvPr>
          <p:cNvCxnSpPr/>
          <p:nvPr/>
        </p:nvCxnSpPr>
        <p:spPr>
          <a:xfrm>
            <a:off x="6127561" y="40848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3E9C897-9ACE-42E5-A120-8261F830ADDE}"/>
              </a:ext>
            </a:extLst>
          </p:cNvPr>
          <p:cNvCxnSpPr>
            <a:endCxn id="33" idx="0"/>
          </p:cNvCxnSpPr>
          <p:nvPr/>
        </p:nvCxnSpPr>
        <p:spPr>
          <a:xfrm>
            <a:off x="7207895" y="40848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7AED340-9498-4A44-B61E-69DFD2148AB7}"/>
              </a:ext>
            </a:extLst>
          </p:cNvPr>
          <p:cNvCxnSpPr>
            <a:cxnSpLocks/>
          </p:cNvCxnSpPr>
          <p:nvPr/>
        </p:nvCxnSpPr>
        <p:spPr>
          <a:xfrm flipV="1">
            <a:off x="5436285" y="40848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29" name="楕円 28">
            <a:extLst>
              <a:ext uri="{FF2B5EF4-FFF2-40B4-BE49-F238E27FC236}">
                <a16:creationId xmlns:a16="http://schemas.microsoft.com/office/drawing/2014/main" id="{929D62D0-4B03-4590-BDC8-E4AFB533E95A}"/>
              </a:ext>
            </a:extLst>
          </p:cNvPr>
          <p:cNvSpPr/>
          <p:nvPr/>
        </p:nvSpPr>
        <p:spPr>
          <a:xfrm>
            <a:off x="7018874"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0" name="楕円 29">
            <a:extLst>
              <a:ext uri="{FF2B5EF4-FFF2-40B4-BE49-F238E27FC236}">
                <a16:creationId xmlns:a16="http://schemas.microsoft.com/office/drawing/2014/main" id="{37AE8617-008C-442A-8781-7733C0516D64}"/>
              </a:ext>
            </a:extLst>
          </p:cNvPr>
          <p:cNvSpPr/>
          <p:nvPr/>
        </p:nvSpPr>
        <p:spPr>
          <a:xfrm>
            <a:off x="5938541"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31" name="直線コネクタ 30">
            <a:extLst>
              <a:ext uri="{FF2B5EF4-FFF2-40B4-BE49-F238E27FC236}">
                <a16:creationId xmlns:a16="http://schemas.microsoft.com/office/drawing/2014/main" id="{7B64BBB6-075E-4E34-B519-978C92ECB894}"/>
              </a:ext>
            </a:extLst>
          </p:cNvPr>
          <p:cNvCxnSpPr/>
          <p:nvPr/>
        </p:nvCxnSpPr>
        <p:spPr>
          <a:xfrm>
            <a:off x="5435696" y="51154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33" name="楕円 32">
            <a:extLst>
              <a:ext uri="{FF2B5EF4-FFF2-40B4-BE49-F238E27FC236}">
                <a16:creationId xmlns:a16="http://schemas.microsoft.com/office/drawing/2014/main" id="{82D62B58-E960-4B0E-B41D-6A27664D4505}"/>
              </a:ext>
            </a:extLst>
          </p:cNvPr>
          <p:cNvSpPr/>
          <p:nvPr/>
        </p:nvSpPr>
        <p:spPr>
          <a:xfrm>
            <a:off x="7018874" y="5878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5" name="楕円 34">
            <a:extLst>
              <a:ext uri="{FF2B5EF4-FFF2-40B4-BE49-F238E27FC236}">
                <a16:creationId xmlns:a16="http://schemas.microsoft.com/office/drawing/2014/main" id="{CFF90ED8-99A7-4304-8738-77F2C305DA88}"/>
              </a:ext>
            </a:extLst>
          </p:cNvPr>
          <p:cNvSpPr/>
          <p:nvPr/>
        </p:nvSpPr>
        <p:spPr>
          <a:xfrm>
            <a:off x="5938541" y="5878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6" name="楕円 35">
            <a:extLst>
              <a:ext uri="{FF2B5EF4-FFF2-40B4-BE49-F238E27FC236}">
                <a16:creationId xmlns:a16="http://schemas.microsoft.com/office/drawing/2014/main" id="{5A5145D5-6D86-47A1-A533-4FD4B397DF0C}"/>
              </a:ext>
            </a:extLst>
          </p:cNvPr>
          <p:cNvSpPr/>
          <p:nvPr/>
        </p:nvSpPr>
        <p:spPr>
          <a:xfrm>
            <a:off x="5246675" y="49320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41" name="直線コネクタ 40">
            <a:extLst>
              <a:ext uri="{FF2B5EF4-FFF2-40B4-BE49-F238E27FC236}">
                <a16:creationId xmlns:a16="http://schemas.microsoft.com/office/drawing/2014/main" id="{37D11F34-74F9-41D8-9F48-28E17600203F}"/>
              </a:ext>
            </a:extLst>
          </p:cNvPr>
          <p:cNvCxnSpPr/>
          <p:nvPr/>
        </p:nvCxnSpPr>
        <p:spPr>
          <a:xfrm>
            <a:off x="7207895" y="14324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3C77A91A-2FB5-4C6B-BB14-B252B3B06A9B}"/>
              </a:ext>
            </a:extLst>
          </p:cNvPr>
          <p:cNvCxnSpPr>
            <a:cxnSpLocks/>
            <a:endCxn id="67" idx="0"/>
          </p:cNvCxnSpPr>
          <p:nvPr/>
        </p:nvCxnSpPr>
        <p:spPr>
          <a:xfrm>
            <a:off x="7207895" y="1430569"/>
            <a:ext cx="0" cy="1794104"/>
          </a:xfrm>
          <a:prstGeom prst="line">
            <a:avLst/>
          </a:prstGeom>
        </p:spPr>
        <p:style>
          <a:lnRef idx="3">
            <a:schemeClr val="dk1"/>
          </a:lnRef>
          <a:fillRef idx="0">
            <a:schemeClr val="dk1"/>
          </a:fillRef>
          <a:effectRef idx="2">
            <a:schemeClr val="dk1"/>
          </a:effectRef>
          <a:fontRef idx="minor">
            <a:schemeClr val="tx1"/>
          </a:fontRef>
        </p:style>
      </p:cxnSp>
      <p:sp>
        <p:nvSpPr>
          <p:cNvPr id="63" name="楕円 62">
            <a:extLst>
              <a:ext uri="{FF2B5EF4-FFF2-40B4-BE49-F238E27FC236}">
                <a16:creationId xmlns:a16="http://schemas.microsoft.com/office/drawing/2014/main" id="{748A2EE1-6D3C-4D36-B780-411B525D63AF}"/>
              </a:ext>
            </a:extLst>
          </p:cNvPr>
          <p:cNvSpPr/>
          <p:nvPr/>
        </p:nvSpPr>
        <p:spPr>
          <a:xfrm>
            <a:off x="7018874" y="12434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66" name="直線コネクタ 65">
            <a:extLst>
              <a:ext uri="{FF2B5EF4-FFF2-40B4-BE49-F238E27FC236}">
                <a16:creationId xmlns:a16="http://schemas.microsoft.com/office/drawing/2014/main" id="{FB443441-A85D-4E74-9345-E7CAB3BEA2DC}"/>
              </a:ext>
            </a:extLst>
          </p:cNvPr>
          <p:cNvCxnSpPr/>
          <p:nvPr/>
        </p:nvCxnSpPr>
        <p:spPr>
          <a:xfrm flipV="1">
            <a:off x="7207895" y="24611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67" name="楕円 66">
            <a:extLst>
              <a:ext uri="{FF2B5EF4-FFF2-40B4-BE49-F238E27FC236}">
                <a16:creationId xmlns:a16="http://schemas.microsoft.com/office/drawing/2014/main" id="{641704ED-B0FE-4AC1-8C05-4648938F9237}"/>
              </a:ext>
            </a:extLst>
          </p:cNvPr>
          <p:cNvSpPr/>
          <p:nvPr/>
        </p:nvSpPr>
        <p:spPr>
          <a:xfrm>
            <a:off x="7018874" y="3224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68" name="直線コネクタ 67">
            <a:extLst>
              <a:ext uri="{FF2B5EF4-FFF2-40B4-BE49-F238E27FC236}">
                <a16:creationId xmlns:a16="http://schemas.microsoft.com/office/drawing/2014/main" id="{A0E694C2-3610-438C-BD9A-CB0D78894528}"/>
              </a:ext>
            </a:extLst>
          </p:cNvPr>
          <p:cNvCxnSpPr/>
          <p:nvPr/>
        </p:nvCxnSpPr>
        <p:spPr>
          <a:xfrm flipV="1">
            <a:off x="6102159" y="24565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69" name="楕円 68">
            <a:extLst>
              <a:ext uri="{FF2B5EF4-FFF2-40B4-BE49-F238E27FC236}">
                <a16:creationId xmlns:a16="http://schemas.microsoft.com/office/drawing/2014/main" id="{E9A49C04-E924-4DDC-900E-F75608C856E4}"/>
              </a:ext>
            </a:extLst>
          </p:cNvPr>
          <p:cNvSpPr/>
          <p:nvPr/>
        </p:nvSpPr>
        <p:spPr>
          <a:xfrm>
            <a:off x="5938541" y="3224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71" name="楕円 70">
                <a:extLst>
                  <a:ext uri="{FF2B5EF4-FFF2-40B4-BE49-F238E27FC236}">
                    <a16:creationId xmlns:a16="http://schemas.microsoft.com/office/drawing/2014/main" id="{B31E5883-2C4C-4DEA-A035-77B57D5DBC82}"/>
                  </a:ext>
                </a:extLst>
              </p:cNvPr>
              <p:cNvSpPr/>
              <p:nvPr/>
            </p:nvSpPr>
            <p:spPr>
              <a:xfrm>
                <a:off x="7716541" y="22721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71" name="楕円 70">
                <a:extLst>
                  <a:ext uri="{FF2B5EF4-FFF2-40B4-BE49-F238E27FC236}">
                    <a16:creationId xmlns:a16="http://schemas.microsoft.com/office/drawing/2014/main" id="{B31E5883-2C4C-4DEA-A035-77B57D5DBC82}"/>
                  </a:ext>
                </a:extLst>
              </p:cNvPr>
              <p:cNvSpPr>
                <a:spLocks noRot="1" noChangeAspect="1" noMove="1" noResize="1" noEditPoints="1" noAdjustHandles="1" noChangeArrowheads="1" noChangeShapeType="1" noTextEdit="1"/>
              </p:cNvSpPr>
              <p:nvPr/>
            </p:nvSpPr>
            <p:spPr>
              <a:xfrm>
                <a:off x="7716541" y="2272173"/>
                <a:ext cx="378042" cy="378042"/>
              </a:xfrm>
              <a:prstGeom prst="ellipse">
                <a:avLst/>
              </a:prstGeom>
              <a:blipFill>
                <a:blip r:embed="rId5"/>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4" name="矢印: 右 3">
            <a:extLst>
              <a:ext uri="{FF2B5EF4-FFF2-40B4-BE49-F238E27FC236}">
                <a16:creationId xmlns:a16="http://schemas.microsoft.com/office/drawing/2014/main" id="{107A1EEC-61CB-406F-917E-D020D797E6BF}"/>
              </a:ext>
            </a:extLst>
          </p:cNvPr>
          <p:cNvSpPr/>
          <p:nvPr/>
        </p:nvSpPr>
        <p:spPr>
          <a:xfrm rot="20797084">
            <a:off x="4496182" y="2891831"/>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矢印: 右 71">
            <a:extLst>
              <a:ext uri="{FF2B5EF4-FFF2-40B4-BE49-F238E27FC236}">
                <a16:creationId xmlns:a16="http://schemas.microsoft.com/office/drawing/2014/main" id="{6AC8C52A-C05C-476F-8EF8-44A324554668}"/>
              </a:ext>
            </a:extLst>
          </p:cNvPr>
          <p:cNvSpPr/>
          <p:nvPr/>
        </p:nvSpPr>
        <p:spPr>
          <a:xfrm rot="950739">
            <a:off x="4496182" y="4342443"/>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116915BA-7C0A-4AA0-9FE0-B919AE5734F6}"/>
                  </a:ext>
                </a:extLst>
              </p:cNvPr>
              <p:cNvSpPr/>
              <p:nvPr/>
            </p:nvSpPr>
            <p:spPr>
              <a:xfrm>
                <a:off x="2468483" y="1487730"/>
                <a:ext cx="4409761" cy="7445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ja-JP" sz="2000" i="1" smtClean="0">
                        <a:solidFill>
                          <a:schemeClr val="tx1"/>
                        </a:solidFill>
                        <a:latin typeface="Cambria Math" panose="02040503050406030204" pitchFamily="18" charset="0"/>
                        <a:ea typeface="メイリオ" panose="020B0604030504040204" pitchFamily="50" charset="-128"/>
                      </a:rPr>
                      <m:t>𝑣</m:t>
                    </m:r>
                  </m:oMath>
                </a14:m>
                <a:r>
                  <a:rPr lang="ja-JP" altLang="en-US" sz="2000" dirty="0">
                    <a:solidFill>
                      <a:schemeClr val="tx1"/>
                    </a:solidFill>
                    <a:latin typeface="メイリオ" panose="020B0604030504040204" pitchFamily="50" charset="-128"/>
                    <a:ea typeface="メイリオ" panose="020B0604030504040204" pitchFamily="50" charset="-128"/>
                  </a:rPr>
                  <a:t>の近傍の頂点部分集合を全探索して</a:t>
                </a:r>
                <a:br>
                  <a:rPr lang="en-US" altLang="ja-JP" sz="2000" dirty="0">
                    <a:solidFill>
                      <a:schemeClr val="tx1"/>
                    </a:solidFill>
                    <a:latin typeface="メイリオ" panose="020B0604030504040204" pitchFamily="50" charset="-128"/>
                    <a:ea typeface="メイリオ" panose="020B0604030504040204" pitchFamily="50" charset="-128"/>
                  </a:rPr>
                </a:br>
                <a:r>
                  <a:rPr lang="ja-JP" altLang="en-US" sz="2000" dirty="0">
                    <a:solidFill>
                      <a:schemeClr val="tx1"/>
                    </a:solidFill>
                    <a:latin typeface="メイリオ" panose="020B0604030504040204" pitchFamily="50" charset="-128"/>
                    <a:ea typeface="メイリオ" panose="020B0604030504040204" pitchFamily="50" charset="-128"/>
                  </a:rPr>
                  <a:t>最大サイズのクリークを見つける</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7" name="正方形/長方形 6">
                <a:extLst>
                  <a:ext uri="{FF2B5EF4-FFF2-40B4-BE49-F238E27FC236}">
                    <a16:creationId xmlns:a16="http://schemas.microsoft.com/office/drawing/2014/main" id="{116915BA-7C0A-4AA0-9FE0-B919AE5734F6}"/>
                  </a:ext>
                </a:extLst>
              </p:cNvPr>
              <p:cNvSpPr>
                <a:spLocks noRot="1" noChangeAspect="1" noMove="1" noResize="1" noEditPoints="1" noAdjustHandles="1" noChangeArrowheads="1" noChangeShapeType="1" noTextEdit="1"/>
              </p:cNvSpPr>
              <p:nvPr/>
            </p:nvSpPr>
            <p:spPr>
              <a:xfrm>
                <a:off x="2468483" y="1487730"/>
                <a:ext cx="4409761" cy="744576"/>
              </a:xfrm>
              <a:prstGeom prst="rect">
                <a:avLst/>
              </a:prstGeom>
              <a:blipFill>
                <a:blip r:embed="rId6"/>
                <a:stretch>
                  <a:fillRect l="-1379" t="-806" r="-1241" b="-104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34D51489-20AF-49F4-BD8E-363FAC54CC93}"/>
                  </a:ext>
                </a:extLst>
              </p:cNvPr>
              <p:cNvSpPr/>
              <p:nvPr/>
            </p:nvSpPr>
            <p:spPr>
              <a:xfrm>
                <a:off x="1026524" y="5661246"/>
                <a:ext cx="4409761" cy="81349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000" i="1">
                        <a:solidFill>
                          <a:schemeClr val="tx1"/>
                        </a:solidFill>
                        <a:latin typeface="Cambria Math" panose="02040503050406030204" pitchFamily="18" charset="0"/>
                        <a:ea typeface="メイリオ" panose="020B0604030504040204" pitchFamily="50" charset="-128"/>
                      </a:rPr>
                      <m:t>𝑣</m:t>
                    </m:r>
                  </m:oMath>
                </a14:m>
                <a:r>
                  <a:rPr lang="ja-JP" altLang="en-US" sz="2000" dirty="0" err="1">
                    <a:solidFill>
                      <a:schemeClr val="tx1"/>
                    </a:solidFill>
                    <a:latin typeface="メイリオ" panose="020B0604030504040204" pitchFamily="50" charset="-128"/>
                    <a:ea typeface="メイリオ" panose="020B0604030504040204" pitchFamily="50" charset="-128"/>
                  </a:rPr>
                  <a:t>を削</a:t>
                </a:r>
                <a:r>
                  <a:rPr lang="ja-JP" altLang="en-US" sz="2000" dirty="0">
                    <a:solidFill>
                      <a:schemeClr val="tx1"/>
                    </a:solidFill>
                    <a:latin typeface="メイリオ" panose="020B0604030504040204" pitchFamily="50" charset="-128"/>
                    <a:ea typeface="メイリオ" panose="020B0604030504040204" pitchFamily="50" charset="-128"/>
                  </a:rPr>
                  <a:t>除してアルゴリズムを再帰的に呼び出す</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8" name="正方形/長方形 7">
                <a:extLst>
                  <a:ext uri="{FF2B5EF4-FFF2-40B4-BE49-F238E27FC236}">
                    <a16:creationId xmlns:a16="http://schemas.microsoft.com/office/drawing/2014/main" id="{34D51489-20AF-49F4-BD8E-363FAC54CC93}"/>
                  </a:ext>
                </a:extLst>
              </p:cNvPr>
              <p:cNvSpPr>
                <a:spLocks noRot="1" noChangeAspect="1" noMove="1" noResize="1" noEditPoints="1" noAdjustHandles="1" noChangeArrowheads="1" noChangeShapeType="1" noTextEdit="1"/>
              </p:cNvSpPr>
              <p:nvPr/>
            </p:nvSpPr>
            <p:spPr>
              <a:xfrm>
                <a:off x="1026524" y="5661246"/>
                <a:ext cx="4409761" cy="813495"/>
              </a:xfrm>
              <a:prstGeom prst="rect">
                <a:avLst/>
              </a:prstGeom>
              <a:blipFill>
                <a:blip r:embed="rId7"/>
                <a:stretch>
                  <a:fillRect l="-1240" r="-1240" b="-5185"/>
                </a:stretch>
              </a:blipFill>
            </p:spPr>
            <p:txBody>
              <a:bodyPr/>
              <a:lstStyle/>
              <a:p>
                <a:r>
                  <a:rPr lang="en-US">
                    <a:noFill/>
                  </a:rPr>
                  <a:t> </a:t>
                </a:r>
              </a:p>
            </p:txBody>
          </p:sp>
        </mc:Fallback>
      </mc:AlternateContent>
    </p:spTree>
    <p:extLst>
      <p:ext uri="{BB962C8B-B14F-4D97-AF65-F5344CB8AC3E}">
        <p14:creationId xmlns:p14="http://schemas.microsoft.com/office/powerpoint/2010/main" val="4104425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1</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1411726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365126"/>
            <a:ext cx="7886700" cy="1325563"/>
          </a:xfrm>
        </p:spPr>
        <p:txBody>
          <a:bodyPr>
            <a:normAutofit/>
          </a:bodyPr>
          <a:lstStyle/>
          <a:p>
            <a:r>
              <a:rPr lang="ja-JP" altLang="en-US" sz="4000" dirty="0">
                <a:latin typeface="メイリオ" panose="020B0604030504040204" pitchFamily="50" charset="-128"/>
                <a:ea typeface="メイリオ" panose="020B0604030504040204" pitchFamily="50" charset="-128"/>
              </a:rPr>
              <a:t>研究の背景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辺密度が高い部分グラフを見つけることが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大きな研究のトピックとなっている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ソーシャルネットワーク解析など</a:t>
            </a:r>
            <a:endParaRPr lang="en-US" altLang="ja-JP" sz="20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辺密度が高い部分グラフの代表例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990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6" name="楕円 55">
                <a:extLst>
                  <a:ext uri="{FF2B5EF4-FFF2-40B4-BE49-F238E27FC236}">
                    <a16:creationId xmlns:a16="http://schemas.microsoft.com/office/drawing/2014/main" id="{0BFADDF3-7834-4B5E-A007-24BC58AFC9A6}"/>
                  </a:ext>
                </a:extLst>
              </p:cNvPr>
              <p:cNvSpPr>
                <a:spLocks noRot="1" noChangeAspect="1" noMove="1" noResize="1" noEditPoints="1" noAdjustHandles="1" noChangeArrowheads="1" noChangeShapeType="1" noTextEdit="1"/>
              </p:cNvSpPr>
              <p:nvPr/>
            </p:nvSpPr>
            <p:spPr>
              <a:xfrm>
                <a:off x="2090441" y="4913773"/>
                <a:ext cx="378042" cy="378042"/>
              </a:xfrm>
              <a:prstGeom prst="ellipse">
                <a:avLst/>
              </a:prstGeom>
              <a:blipFill>
                <a:blip r:embed="rId2"/>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8D5C2DBA-0E23-4AD5-9B3B-14DC5F3D7257}"/>
                  </a:ext>
                </a:extLst>
              </p:cNvPr>
              <p:cNvSpPr/>
              <p:nvPr/>
            </p:nvSpPr>
            <p:spPr>
              <a:xfrm>
                <a:off x="1316118" y="1941660"/>
                <a:ext cx="2930366" cy="55092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000" i="1">
                        <a:solidFill>
                          <a:schemeClr val="tx1"/>
                        </a:solidFill>
                        <a:latin typeface="Cambria Math" panose="02040503050406030204" pitchFamily="18" charset="0"/>
                      </a:rPr>
                      <m:t>𝑣</m:t>
                    </m:r>
                  </m:oMath>
                </a14:m>
                <a:r>
                  <a:rPr lang="ja-JP" altLang="en-US" sz="2000" dirty="0">
                    <a:solidFill>
                      <a:schemeClr val="tx1"/>
                    </a:solidFill>
                    <a:latin typeface="メイリオ" panose="020B0604030504040204" pitchFamily="50" charset="-128"/>
                    <a:ea typeface="メイリオ" panose="020B0604030504040204" pitchFamily="50" charset="-128"/>
                  </a:rPr>
                  <a:t>を選ぶ</a:t>
                </a:r>
                <a:endParaRPr lang="en-US"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18" name="正方形/長方形 17">
                <a:extLst>
                  <a:ext uri="{FF2B5EF4-FFF2-40B4-BE49-F238E27FC236}">
                    <a16:creationId xmlns:a16="http://schemas.microsoft.com/office/drawing/2014/main" id="{8D5C2DBA-0E23-4AD5-9B3B-14DC5F3D7257}"/>
                  </a:ext>
                </a:extLst>
              </p:cNvPr>
              <p:cNvSpPr>
                <a:spLocks noRot="1" noChangeAspect="1" noMove="1" noResize="1" noEditPoints="1" noAdjustHandles="1" noChangeArrowheads="1" noChangeShapeType="1" noTextEdit="1"/>
              </p:cNvSpPr>
              <p:nvPr/>
            </p:nvSpPr>
            <p:spPr>
              <a:xfrm>
                <a:off x="1316118" y="1941660"/>
                <a:ext cx="2930366" cy="550921"/>
              </a:xfrm>
              <a:prstGeom prst="rect">
                <a:avLst/>
              </a:prstGeom>
              <a:blipFill>
                <a:blip r:embed="rId4"/>
                <a:stretch>
                  <a:fillRect l="-2070" r="-414" b="-4348"/>
                </a:stretch>
              </a:blipFill>
            </p:spPr>
            <p:txBody>
              <a:bodyPr/>
              <a:lstStyle/>
              <a:p>
                <a:r>
                  <a:rPr lang="en-US">
                    <a:noFill/>
                  </a:rPr>
                  <a:t> </a:t>
                </a:r>
              </a:p>
            </p:txBody>
          </p:sp>
        </mc:Fallback>
      </mc:AlternateContent>
    </p:spTree>
    <p:extLst>
      <p:ext uri="{BB962C8B-B14F-4D97-AF65-F5344CB8AC3E}">
        <p14:creationId xmlns:p14="http://schemas.microsoft.com/office/powerpoint/2010/main" val="88847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アルゴリズムの動作例</a:t>
            </a:r>
            <a:endParaRPr lang="en-US" sz="40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F613D4FA-A755-4B90-8198-2E3BAF2F0DA0}"/>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969453B6-C0E4-4370-8C1D-59C550EF3302}"/>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6D0F8A46-A13B-43B2-A2CA-AE8D22D5C5EF}"/>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D23AC0F-35FA-4CF9-B195-9F71E316F064}"/>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7A39C993-EC81-4BB5-A44E-F4D4FD6F358F}"/>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8" name="直線コネクタ 47">
            <a:extLst>
              <a:ext uri="{FF2B5EF4-FFF2-40B4-BE49-F238E27FC236}">
                <a16:creationId xmlns:a16="http://schemas.microsoft.com/office/drawing/2014/main" id="{5D9F9616-BB61-4B3B-B01C-F9ED4279E5DC}"/>
              </a:ext>
            </a:extLst>
          </p:cNvPr>
          <p:cNvCxnSpPr>
            <a:endCxn id="5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0BB80371-7AD8-4CEC-942E-AAFF43D2D9C7}"/>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50" name="楕円 49">
            <a:extLst>
              <a:ext uri="{FF2B5EF4-FFF2-40B4-BE49-F238E27FC236}">
                <a16:creationId xmlns:a16="http://schemas.microsoft.com/office/drawing/2014/main" id="{638ECA48-F3E1-4A7D-BC38-7CBD6BCEC478}"/>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51" name="楕円 50">
            <a:extLst>
              <a:ext uri="{FF2B5EF4-FFF2-40B4-BE49-F238E27FC236}">
                <a16:creationId xmlns:a16="http://schemas.microsoft.com/office/drawing/2014/main" id="{AF23B31E-3792-4E5F-A4A5-6E535D786381}"/>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A273F676-8D37-47EE-B3E3-BE6B2A938C4F}"/>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54" name="楕円 53">
            <a:extLst>
              <a:ext uri="{FF2B5EF4-FFF2-40B4-BE49-F238E27FC236}">
                <a16:creationId xmlns:a16="http://schemas.microsoft.com/office/drawing/2014/main" id="{3E3BCF0D-F45C-4D8C-AE12-750350924707}"/>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56" name="楕円 55">
                <a:extLst>
                  <a:ext uri="{FF2B5EF4-FFF2-40B4-BE49-F238E27FC236}">
                    <a16:creationId xmlns:a16="http://schemas.microsoft.com/office/drawing/2014/main" id="{0BFADDF3-7834-4B5E-A007-24BC58AFC9A6}"/>
                  </a:ext>
                </a:extLst>
              </p:cNvPr>
              <p:cNvSpPr/>
              <p:nvPr/>
            </p:nvSpPr>
            <p:spPr>
              <a:xfrm>
                <a:off x="2090441" y="49137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56" name="楕円 55">
                <a:extLst>
                  <a:ext uri="{FF2B5EF4-FFF2-40B4-BE49-F238E27FC236}">
                    <a16:creationId xmlns:a16="http://schemas.microsoft.com/office/drawing/2014/main" id="{0BFADDF3-7834-4B5E-A007-24BC58AFC9A6}"/>
                  </a:ext>
                </a:extLst>
              </p:cNvPr>
              <p:cNvSpPr>
                <a:spLocks noRot="1" noChangeAspect="1" noMove="1" noResize="1" noEditPoints="1" noAdjustHandles="1" noChangeArrowheads="1" noChangeShapeType="1" noTextEdit="1"/>
              </p:cNvSpPr>
              <p:nvPr/>
            </p:nvSpPr>
            <p:spPr>
              <a:xfrm>
                <a:off x="2090441" y="4913773"/>
                <a:ext cx="378042" cy="378042"/>
              </a:xfrm>
              <a:prstGeom prst="ellipse">
                <a:avLst/>
              </a:prstGeom>
              <a:blipFill>
                <a:blip r:embed="rId2"/>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57" name="楕円 56">
            <a:extLst>
              <a:ext uri="{FF2B5EF4-FFF2-40B4-BE49-F238E27FC236}">
                <a16:creationId xmlns:a16="http://schemas.microsoft.com/office/drawing/2014/main" id="{B6D964A3-D231-4AFB-87B8-5594BDE4621E}"/>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06E124-D0E4-4957-AFDC-65D629A06177}"/>
                  </a:ext>
                </a:extLst>
              </p:cNvPr>
              <p:cNvSpPr txBox="1"/>
              <p:nvPr/>
            </p:nvSpPr>
            <p:spPr>
              <a:xfrm>
                <a:off x="2279461" y="5703779"/>
                <a:ext cx="1467041"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A206E124-D0E4-4957-AFDC-65D629A06177}"/>
                  </a:ext>
                </a:extLst>
              </p:cNvPr>
              <p:cNvSpPr txBox="1">
                <a:spLocks noRot="1" noChangeAspect="1" noMove="1" noResize="1" noEditPoints="1" noAdjustHandles="1" noChangeArrowheads="1" noChangeShapeType="1" noTextEdit="1"/>
              </p:cNvSpPr>
              <p:nvPr/>
            </p:nvSpPr>
            <p:spPr>
              <a:xfrm>
                <a:off x="2279461" y="5703779"/>
                <a:ext cx="1467041" cy="400110"/>
              </a:xfrm>
              <a:prstGeom prst="rect">
                <a:avLst/>
              </a:prstGeom>
              <a:blipFill>
                <a:blip r:embed="rId3"/>
                <a:stretch>
                  <a:fillRect l="-4564" t="-9231" b="-27692"/>
                </a:stretch>
              </a:blipFill>
            </p:spPr>
            <p:txBody>
              <a:bodyPr/>
              <a:lstStyle/>
              <a:p>
                <a:r>
                  <a:rPr lang="en-US">
                    <a:noFill/>
                  </a:rPr>
                  <a:t> </a:t>
                </a:r>
              </a:p>
            </p:txBody>
          </p:sp>
        </mc:Fallback>
      </mc:AlternateContent>
      <p:cxnSp>
        <p:nvCxnSpPr>
          <p:cNvPr id="21" name="直線コネクタ 20">
            <a:extLst>
              <a:ext uri="{FF2B5EF4-FFF2-40B4-BE49-F238E27FC236}">
                <a16:creationId xmlns:a16="http://schemas.microsoft.com/office/drawing/2014/main" id="{2C63F319-5F67-4C76-A2BC-8A7C2FFF6AD6}"/>
              </a:ext>
            </a:extLst>
          </p:cNvPr>
          <p:cNvCxnSpPr/>
          <p:nvPr/>
        </p:nvCxnSpPr>
        <p:spPr>
          <a:xfrm flipV="1">
            <a:off x="5435696" y="40867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206B1EF7-EF15-4721-AEA7-576AB1DE0F61}"/>
              </a:ext>
            </a:extLst>
          </p:cNvPr>
          <p:cNvCxnSpPr/>
          <p:nvPr/>
        </p:nvCxnSpPr>
        <p:spPr>
          <a:xfrm>
            <a:off x="6127562" y="40867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80597BD7-4085-4367-8DFB-6EB00BA0373F}"/>
              </a:ext>
            </a:extLst>
          </p:cNvPr>
          <p:cNvCxnSpPr/>
          <p:nvPr/>
        </p:nvCxnSpPr>
        <p:spPr>
          <a:xfrm>
            <a:off x="6133363" y="40867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93E9C897-9ACE-42E5-A120-8261F830ADDE}"/>
              </a:ext>
            </a:extLst>
          </p:cNvPr>
          <p:cNvCxnSpPr>
            <a:endCxn id="33" idx="0"/>
          </p:cNvCxnSpPr>
          <p:nvPr/>
        </p:nvCxnSpPr>
        <p:spPr>
          <a:xfrm>
            <a:off x="7207895" y="40848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7AED340-9498-4A44-B61E-69DFD2148AB7}"/>
              </a:ext>
            </a:extLst>
          </p:cNvPr>
          <p:cNvCxnSpPr>
            <a:cxnSpLocks/>
          </p:cNvCxnSpPr>
          <p:nvPr/>
        </p:nvCxnSpPr>
        <p:spPr>
          <a:xfrm flipV="1">
            <a:off x="5436285" y="40848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29" name="楕円 28">
            <a:extLst>
              <a:ext uri="{FF2B5EF4-FFF2-40B4-BE49-F238E27FC236}">
                <a16:creationId xmlns:a16="http://schemas.microsoft.com/office/drawing/2014/main" id="{929D62D0-4B03-4590-BDC8-E4AFB533E95A}"/>
              </a:ext>
            </a:extLst>
          </p:cNvPr>
          <p:cNvSpPr/>
          <p:nvPr/>
        </p:nvSpPr>
        <p:spPr>
          <a:xfrm>
            <a:off x="7018874"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4</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0" name="楕円 29">
            <a:extLst>
              <a:ext uri="{FF2B5EF4-FFF2-40B4-BE49-F238E27FC236}">
                <a16:creationId xmlns:a16="http://schemas.microsoft.com/office/drawing/2014/main" id="{37AE8617-008C-442A-8781-7733C0516D64}"/>
              </a:ext>
            </a:extLst>
          </p:cNvPr>
          <p:cNvSpPr/>
          <p:nvPr/>
        </p:nvSpPr>
        <p:spPr>
          <a:xfrm>
            <a:off x="5938541" y="3897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31" name="直線コネクタ 30">
            <a:extLst>
              <a:ext uri="{FF2B5EF4-FFF2-40B4-BE49-F238E27FC236}">
                <a16:creationId xmlns:a16="http://schemas.microsoft.com/office/drawing/2014/main" id="{7B64BBB6-075E-4E34-B519-978C92ECB894}"/>
              </a:ext>
            </a:extLst>
          </p:cNvPr>
          <p:cNvCxnSpPr/>
          <p:nvPr/>
        </p:nvCxnSpPr>
        <p:spPr>
          <a:xfrm>
            <a:off x="5435696" y="5128193"/>
            <a:ext cx="1812579" cy="952501"/>
          </a:xfrm>
          <a:prstGeom prst="line">
            <a:avLst/>
          </a:prstGeom>
        </p:spPr>
        <p:style>
          <a:lnRef idx="3">
            <a:schemeClr val="dk1"/>
          </a:lnRef>
          <a:fillRef idx="0">
            <a:schemeClr val="dk1"/>
          </a:fillRef>
          <a:effectRef idx="2">
            <a:schemeClr val="dk1"/>
          </a:effectRef>
          <a:fontRef idx="minor">
            <a:schemeClr val="tx1"/>
          </a:fontRef>
        </p:style>
      </p:cxnSp>
      <p:sp>
        <p:nvSpPr>
          <p:cNvPr id="33" name="楕円 32">
            <a:extLst>
              <a:ext uri="{FF2B5EF4-FFF2-40B4-BE49-F238E27FC236}">
                <a16:creationId xmlns:a16="http://schemas.microsoft.com/office/drawing/2014/main" id="{82D62B58-E960-4B0E-B41D-6A27664D4505}"/>
              </a:ext>
            </a:extLst>
          </p:cNvPr>
          <p:cNvSpPr/>
          <p:nvPr/>
        </p:nvSpPr>
        <p:spPr>
          <a:xfrm>
            <a:off x="7018874" y="5878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6</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6" name="楕円 35">
            <a:extLst>
              <a:ext uri="{FF2B5EF4-FFF2-40B4-BE49-F238E27FC236}">
                <a16:creationId xmlns:a16="http://schemas.microsoft.com/office/drawing/2014/main" id="{5A5145D5-6D86-47A1-A533-4FD4B397DF0C}"/>
              </a:ext>
            </a:extLst>
          </p:cNvPr>
          <p:cNvSpPr/>
          <p:nvPr/>
        </p:nvSpPr>
        <p:spPr>
          <a:xfrm>
            <a:off x="5246675" y="49320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4" name="矢印: 右 3">
            <a:extLst>
              <a:ext uri="{FF2B5EF4-FFF2-40B4-BE49-F238E27FC236}">
                <a16:creationId xmlns:a16="http://schemas.microsoft.com/office/drawing/2014/main" id="{107A1EEC-61CB-406F-917E-D020D797E6BF}"/>
              </a:ext>
            </a:extLst>
          </p:cNvPr>
          <p:cNvSpPr/>
          <p:nvPr/>
        </p:nvSpPr>
        <p:spPr>
          <a:xfrm rot="20797084">
            <a:off x="4496182" y="2891831"/>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矢印: 右 71">
            <a:extLst>
              <a:ext uri="{FF2B5EF4-FFF2-40B4-BE49-F238E27FC236}">
                <a16:creationId xmlns:a16="http://schemas.microsoft.com/office/drawing/2014/main" id="{6AC8C52A-C05C-476F-8EF8-44A324554668}"/>
              </a:ext>
            </a:extLst>
          </p:cNvPr>
          <p:cNvSpPr/>
          <p:nvPr/>
        </p:nvSpPr>
        <p:spPr>
          <a:xfrm rot="950739">
            <a:off x="4496182" y="4342443"/>
            <a:ext cx="584200" cy="476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直線コネクタ 58">
            <a:extLst>
              <a:ext uri="{FF2B5EF4-FFF2-40B4-BE49-F238E27FC236}">
                <a16:creationId xmlns:a16="http://schemas.microsoft.com/office/drawing/2014/main" id="{12A4C581-98E5-4E90-8767-4861D6D8B2F7}"/>
              </a:ext>
            </a:extLst>
          </p:cNvPr>
          <p:cNvCxnSpPr/>
          <p:nvPr/>
        </p:nvCxnSpPr>
        <p:spPr>
          <a:xfrm flipV="1">
            <a:off x="5435696" y="14324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28B525BD-D26F-42E6-8718-A981A13E5BBD}"/>
              </a:ext>
            </a:extLst>
          </p:cNvPr>
          <p:cNvCxnSpPr/>
          <p:nvPr/>
        </p:nvCxnSpPr>
        <p:spPr>
          <a:xfrm>
            <a:off x="5435696" y="24611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65" name="直線コネクタ 64">
            <a:extLst>
              <a:ext uri="{FF2B5EF4-FFF2-40B4-BE49-F238E27FC236}">
                <a16:creationId xmlns:a16="http://schemas.microsoft.com/office/drawing/2014/main" id="{BF29A3D2-3710-45D1-A965-196AA6F9B513}"/>
              </a:ext>
            </a:extLst>
          </p:cNvPr>
          <p:cNvCxnSpPr/>
          <p:nvPr/>
        </p:nvCxnSpPr>
        <p:spPr>
          <a:xfrm>
            <a:off x="6127561" y="1430569"/>
            <a:ext cx="0" cy="1983125"/>
          </a:xfrm>
          <a:prstGeom prst="line">
            <a:avLst/>
          </a:prstGeom>
        </p:spPr>
        <p:style>
          <a:lnRef idx="3">
            <a:schemeClr val="dk1"/>
          </a:lnRef>
          <a:fillRef idx="0">
            <a:schemeClr val="dk1"/>
          </a:fillRef>
          <a:effectRef idx="2">
            <a:schemeClr val="dk1"/>
          </a:effectRef>
          <a:fontRef idx="minor">
            <a:schemeClr val="tx1"/>
          </a:fontRef>
        </p:style>
      </p:cxnSp>
      <p:sp>
        <p:nvSpPr>
          <p:cNvPr id="75" name="楕円 74">
            <a:extLst>
              <a:ext uri="{FF2B5EF4-FFF2-40B4-BE49-F238E27FC236}">
                <a16:creationId xmlns:a16="http://schemas.microsoft.com/office/drawing/2014/main" id="{9024410C-A3B4-4CF2-9DD2-01B8BAC595F4}"/>
              </a:ext>
            </a:extLst>
          </p:cNvPr>
          <p:cNvSpPr/>
          <p:nvPr/>
        </p:nvSpPr>
        <p:spPr>
          <a:xfrm>
            <a:off x="5938541" y="12434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3</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78" name="楕円 77">
                <a:extLst>
                  <a:ext uri="{FF2B5EF4-FFF2-40B4-BE49-F238E27FC236}">
                    <a16:creationId xmlns:a16="http://schemas.microsoft.com/office/drawing/2014/main" id="{ED0FB85C-1D09-459C-A901-E403889A168B}"/>
                  </a:ext>
                </a:extLst>
              </p:cNvPr>
              <p:cNvSpPr/>
              <p:nvPr/>
            </p:nvSpPr>
            <p:spPr>
              <a:xfrm>
                <a:off x="5938541" y="32246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 </m:t>
                      </m:r>
                      <m:r>
                        <a:rPr kumimoji="1" lang="en-US" altLang="ja-JP" sz="1600" b="0" i="1" u="none" strike="noStrike" kern="0" cap="none" spc="0" normalizeH="0" baseline="0" noProof="0" smtClean="0">
                          <a:ln>
                            <a:noFill/>
                          </a:ln>
                          <a:solidFill>
                            <a:srgbClr val="FF0000"/>
                          </a:solidFill>
                          <a:effectLst/>
                          <a:uLnTx/>
                          <a:uFillTx/>
                          <a:latin typeface="Cambria Math" panose="02040503050406030204" pitchFamily="18" charset="0"/>
                          <a:ea typeface="メイリオ"/>
                          <a:cs typeface="+mn-cs"/>
                        </a:rPr>
                        <m:t>𝑣</m:t>
                      </m:r>
                    </m:oMath>
                  </m:oMathPara>
                </a14:m>
                <a:endParaRPr kumimoji="1" lang="ja-JP" altLang="en-US" sz="1600" b="0" i="0" u="none" strike="noStrike" kern="0" cap="none" spc="0" normalizeH="0" baseline="0" noProof="0" dirty="0">
                  <a:ln>
                    <a:noFill/>
                  </a:ln>
                  <a:solidFill>
                    <a:srgbClr val="FF0000"/>
                  </a:solidFill>
                  <a:effectLst/>
                  <a:uLnTx/>
                  <a:uFillTx/>
                  <a:latin typeface="メイリオ"/>
                  <a:ea typeface="メイリオ"/>
                  <a:cs typeface="+mn-cs"/>
                </a:endParaRPr>
              </a:p>
            </p:txBody>
          </p:sp>
        </mc:Choice>
        <mc:Fallback xmlns="">
          <p:sp>
            <p:nvSpPr>
              <p:cNvPr id="78" name="楕円 77">
                <a:extLst>
                  <a:ext uri="{FF2B5EF4-FFF2-40B4-BE49-F238E27FC236}">
                    <a16:creationId xmlns:a16="http://schemas.microsoft.com/office/drawing/2014/main" id="{ED0FB85C-1D09-459C-A901-E403889A168B}"/>
                  </a:ext>
                </a:extLst>
              </p:cNvPr>
              <p:cNvSpPr>
                <a:spLocks noRot="1" noChangeAspect="1" noMove="1" noResize="1" noEditPoints="1" noAdjustHandles="1" noChangeArrowheads="1" noChangeShapeType="1" noTextEdit="1"/>
              </p:cNvSpPr>
              <p:nvPr/>
            </p:nvSpPr>
            <p:spPr>
              <a:xfrm>
                <a:off x="5938541" y="3224673"/>
                <a:ext cx="378042" cy="378042"/>
              </a:xfrm>
              <a:prstGeom prst="ellipse">
                <a:avLst/>
              </a:prstGeom>
              <a:blipFill>
                <a:blip r:embed="rId4"/>
                <a:stretch>
                  <a:fillRect/>
                </a:stretch>
              </a:blipFill>
              <a:ln w="28575" cap="flat" cmpd="sng" algn="ctr">
                <a:solidFill>
                  <a:srgbClr val="FF0000"/>
                </a:solidFill>
                <a:prstDash val="solid"/>
              </a:ln>
              <a:effectLst/>
            </p:spPr>
            <p:txBody>
              <a:bodyPr/>
              <a:lstStyle/>
              <a:p>
                <a:r>
                  <a:rPr lang="en-US">
                    <a:noFill/>
                  </a:rPr>
                  <a:t> </a:t>
                </a:r>
              </a:p>
            </p:txBody>
          </p:sp>
        </mc:Fallback>
      </mc:AlternateContent>
      <p:sp>
        <p:nvSpPr>
          <p:cNvPr id="79" name="楕円 78">
            <a:extLst>
              <a:ext uri="{FF2B5EF4-FFF2-40B4-BE49-F238E27FC236}">
                <a16:creationId xmlns:a16="http://schemas.microsoft.com/office/drawing/2014/main" id="{43A60C0D-018F-44BA-BF70-1C41393B5A82}"/>
              </a:ext>
            </a:extLst>
          </p:cNvPr>
          <p:cNvSpPr/>
          <p:nvPr/>
        </p:nvSpPr>
        <p:spPr>
          <a:xfrm>
            <a:off x="5246675" y="22777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600" b="0" i="0" u="none" strike="noStrike" kern="0" cap="none" spc="0" normalizeH="0" baseline="0" noProof="0" dirty="0">
                <a:ln>
                  <a:noFill/>
                </a:ln>
                <a:solidFill>
                  <a:prstClr val="black"/>
                </a:solidFill>
                <a:effectLst/>
                <a:uLnTx/>
                <a:uFillTx/>
                <a:latin typeface="メイリオ"/>
                <a:ea typeface="メイリオ"/>
                <a:cs typeface="+mn-cs"/>
              </a:rPr>
              <a:t>2</a:t>
            </a:r>
            <a:endParaRPr kumimoji="1" lang="ja-JP" altLang="en-US" sz="1600" b="0" i="0" u="none" strike="noStrike" kern="0" cap="none" spc="0" normalizeH="0" baseline="0" noProof="0" dirty="0">
              <a:ln>
                <a:noFill/>
              </a:ln>
              <a:solidFill>
                <a:prstClr val="black"/>
              </a:solidFill>
              <a:effectLst/>
              <a:uLnTx/>
              <a:uFillTx/>
              <a:latin typeface="メイリオ"/>
              <a:ea typeface="メイリオ"/>
              <a:cs typeface="+mn-cs"/>
            </a:endParaRPr>
          </a:p>
        </p:txBody>
      </p:sp>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127F2DDB-BF39-47EE-9C37-92C7873EFA3E}"/>
                  </a:ext>
                </a:extLst>
              </p:cNvPr>
              <p:cNvSpPr/>
              <p:nvPr/>
            </p:nvSpPr>
            <p:spPr>
              <a:xfrm>
                <a:off x="855583" y="1411530"/>
                <a:ext cx="4409761" cy="74457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US" altLang="ja-JP" sz="2000" i="1" smtClean="0">
                        <a:solidFill>
                          <a:schemeClr val="tx1"/>
                        </a:solidFill>
                        <a:latin typeface="Cambria Math" panose="02040503050406030204" pitchFamily="18" charset="0"/>
                        <a:ea typeface="メイリオ" panose="020B0604030504040204" pitchFamily="50" charset="-128"/>
                      </a:rPr>
                      <m:t>𝑣</m:t>
                    </m:r>
                  </m:oMath>
                </a14:m>
                <a:r>
                  <a:rPr lang="ja-JP" altLang="en-US" sz="2000" dirty="0">
                    <a:solidFill>
                      <a:schemeClr val="tx1"/>
                    </a:solidFill>
                    <a:latin typeface="メイリオ" panose="020B0604030504040204" pitchFamily="50" charset="-128"/>
                    <a:ea typeface="メイリオ" panose="020B0604030504040204" pitchFamily="50" charset="-128"/>
                  </a:rPr>
                  <a:t>の近傍の頂点部分集合を全探索して</a:t>
                </a:r>
                <a:br>
                  <a:rPr lang="en-US" altLang="ja-JP" sz="2000" dirty="0">
                    <a:solidFill>
                      <a:schemeClr val="tx1"/>
                    </a:solidFill>
                    <a:latin typeface="メイリオ" panose="020B0604030504040204" pitchFamily="50" charset="-128"/>
                    <a:ea typeface="メイリオ" panose="020B0604030504040204" pitchFamily="50" charset="-128"/>
                  </a:rPr>
                </a:br>
                <a:r>
                  <a:rPr lang="ja-JP" altLang="en-US" sz="2000" dirty="0">
                    <a:solidFill>
                      <a:schemeClr val="tx1"/>
                    </a:solidFill>
                    <a:latin typeface="メイリオ" panose="020B0604030504040204" pitchFamily="50" charset="-128"/>
                    <a:ea typeface="メイリオ" panose="020B0604030504040204" pitchFamily="50" charset="-128"/>
                  </a:rPr>
                  <a:t>最大サイズのクリークを見つける</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5" name="正方形/長方形 34">
                <a:extLst>
                  <a:ext uri="{FF2B5EF4-FFF2-40B4-BE49-F238E27FC236}">
                    <a16:creationId xmlns:a16="http://schemas.microsoft.com/office/drawing/2014/main" id="{127F2DDB-BF39-47EE-9C37-92C7873EFA3E}"/>
                  </a:ext>
                </a:extLst>
              </p:cNvPr>
              <p:cNvSpPr>
                <a:spLocks noRot="1" noChangeAspect="1" noMove="1" noResize="1" noEditPoints="1" noAdjustHandles="1" noChangeArrowheads="1" noChangeShapeType="1" noTextEdit="1"/>
              </p:cNvSpPr>
              <p:nvPr/>
            </p:nvSpPr>
            <p:spPr>
              <a:xfrm>
                <a:off x="855583" y="1411530"/>
                <a:ext cx="4409761" cy="744576"/>
              </a:xfrm>
              <a:prstGeom prst="rect">
                <a:avLst/>
              </a:prstGeom>
              <a:blipFill>
                <a:blip r:embed="rId5"/>
                <a:stretch>
                  <a:fillRect l="-1240" t="-806" r="-1240" b="-9677"/>
                </a:stretch>
              </a:blipFill>
            </p:spPr>
            <p:txBody>
              <a:bodyPr/>
              <a:lstStyle/>
              <a:p>
                <a:r>
                  <a:rPr lang="en-US">
                    <a:noFill/>
                  </a:rPr>
                  <a:t> </a:t>
                </a:r>
              </a:p>
            </p:txBody>
          </p:sp>
        </mc:Fallback>
      </mc:AlternateContent>
    </p:spTree>
    <p:extLst>
      <p:ext uri="{BB962C8B-B14F-4D97-AF65-F5344CB8AC3E}">
        <p14:creationId xmlns:p14="http://schemas.microsoft.com/office/powerpoint/2010/main" val="43929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既存の結果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最大クリークの発見における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𝐶</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最大サイズのクリーク</a:t>
                </a:r>
                <a:r>
                  <a:rPr lang="en-US" altLang="ja-JP" sz="2400" dirty="0">
                    <a:latin typeface="メイリオ" panose="020B0604030504040204" pitchFamily="50" charset="-128"/>
                    <a:ea typeface="メイリオ" panose="020B0604030504040204" pitchFamily="50" charset="-128"/>
                  </a:rPr>
                  <a:t>)</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𝑣</m:t>
                    </m:r>
                  </m:oMath>
                </a14:m>
                <a:r>
                  <a:rPr lang="ja-JP" altLang="en-US" sz="2400" dirty="0">
                    <a:solidFill>
                      <a:srgbClr val="FF0000"/>
                    </a:solidFill>
                    <a:latin typeface="メイリオ" panose="020B0604030504040204" pitchFamily="50" charset="-128"/>
                    <a:ea typeface="メイリオ" panose="020B0604030504040204" pitchFamily="50" charset="-128"/>
                  </a:rPr>
                  <a:t>の近傍の頂点部分集合を全探索して</a:t>
                </a:r>
                <a:br>
                  <a:rPr lang="en-US" altLang="ja-JP" sz="2400" dirty="0">
                    <a:solidFill>
                      <a:srgbClr val="FF0000"/>
                    </a:solidFill>
                    <a:latin typeface="メイリオ" panose="020B0604030504040204" pitchFamily="50" charset="-128"/>
                    <a:ea typeface="メイリオ" panose="020B0604030504040204" pitchFamily="50" charset="-128"/>
                  </a:rPr>
                </a:br>
                <a:r>
                  <a:rPr lang="ja-JP" altLang="en-US" sz="2400" dirty="0">
                    <a:solidFill>
                      <a:srgbClr val="FF0000"/>
                    </a:solidFill>
                    <a:latin typeface="メイリオ" panose="020B0604030504040204" pitchFamily="50" charset="-128"/>
                    <a:ea typeface="メイリオ" panose="020B0604030504040204" pitchFamily="50" charset="-128"/>
                  </a:rPr>
                  <a:t>最大サイズのクリークを見つける</a:t>
                </a:r>
                <a:endParaRPr lang="en-US" altLang="ja-JP" sz="2400" dirty="0">
                  <a:solidFill>
                    <a:srgbClr val="FF0000"/>
                  </a:solidFill>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i="1" dirty="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p:spTree>
    <p:extLst>
      <p:ext uri="{BB962C8B-B14F-4D97-AF65-F5344CB8AC3E}">
        <p14:creationId xmlns:p14="http://schemas.microsoft.com/office/powerpoint/2010/main" val="75607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既存の結果</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最大クリークの発見における</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𝑂</m:t>
                        </m:r>
                        <m:r>
                          <a:rPr lang="en-US" altLang="ja-JP" sz="2400" i="1">
                            <a:latin typeface="Cambria Math" panose="02040503050406030204" pitchFamily="18" charset="0"/>
                            <a:ea typeface="メイリオ" panose="020B0604030504040204" pitchFamily="50" charset="-128"/>
                          </a:rPr>
                          <m:t>(1)</m:t>
                        </m:r>
                      </m:sup>
                    </m:sSup>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アルゴリズム</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4918" b="-2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𝐶</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最大サイズのクリーク</a:t>
                </a:r>
                <a:r>
                  <a:rPr lang="en-US" altLang="ja-JP" sz="2400" dirty="0">
                    <a:latin typeface="メイリオ" panose="020B0604030504040204" pitchFamily="50" charset="-128"/>
                    <a:ea typeface="メイリオ" panose="020B0604030504040204" pitchFamily="50" charset="-128"/>
                  </a:rPr>
                  <a:t>)</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𝑣</m:t>
                    </m:r>
                  </m:oMath>
                </a14:m>
                <a:r>
                  <a:rPr lang="ja-JP" altLang="en-US" sz="2400" dirty="0">
                    <a:solidFill>
                      <a:srgbClr val="FF0000"/>
                    </a:solidFill>
                    <a:latin typeface="メイリオ" panose="020B0604030504040204" pitchFamily="50" charset="-128"/>
                    <a:ea typeface="メイリオ" panose="020B0604030504040204" pitchFamily="50" charset="-128"/>
                  </a:rPr>
                  <a:t>の近傍の頂点部分集合を全探索して</a:t>
                </a:r>
                <a:br>
                  <a:rPr lang="en-US" altLang="ja-JP" sz="2400" dirty="0">
                    <a:solidFill>
                      <a:srgbClr val="FF0000"/>
                    </a:solidFill>
                    <a:latin typeface="メイリオ" panose="020B0604030504040204" pitchFamily="50" charset="-128"/>
                    <a:ea typeface="メイリオ" panose="020B0604030504040204" pitchFamily="50" charset="-128"/>
                  </a:rPr>
                </a:br>
                <a:r>
                  <a:rPr lang="ja-JP" altLang="en-US" sz="2400" dirty="0">
                    <a:solidFill>
                      <a:srgbClr val="FF0000"/>
                    </a:solidFill>
                    <a:latin typeface="メイリオ" panose="020B0604030504040204" pitchFamily="50" charset="-128"/>
                    <a:ea typeface="メイリオ" panose="020B0604030504040204" pitchFamily="50" charset="-128"/>
                  </a:rPr>
                  <a:t>最大サイズのクリークを見つける</a:t>
                </a:r>
                <a:endParaRPr lang="en-US" altLang="ja-JP" sz="2400" dirty="0">
                  <a:solidFill>
                    <a:srgbClr val="FF0000"/>
                  </a:solidFill>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i="1" dirty="0">
                        <a:latin typeface="Cambria Math" panose="02040503050406030204" pitchFamily="18" charset="0"/>
                      </a:rPr>
                      <m:t>𝐶</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吹き出し: 角を丸めた四角形 4">
                <a:extLst>
                  <a:ext uri="{FF2B5EF4-FFF2-40B4-BE49-F238E27FC236}">
                    <a16:creationId xmlns:a16="http://schemas.microsoft.com/office/drawing/2014/main" id="{1293598E-E20E-49B9-90BD-DB4182BEAAC7}"/>
                  </a:ext>
                </a:extLst>
              </p:cNvPr>
              <p:cNvSpPr/>
              <p:nvPr/>
            </p:nvSpPr>
            <p:spPr>
              <a:xfrm>
                <a:off x="3248025" y="2370136"/>
                <a:ext cx="3444875" cy="1363664"/>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rgbClr val="FF0000"/>
                    </a:solidFill>
                    <a:latin typeface="メイリオ" panose="020B0604030504040204" pitchFamily="50" charset="-128"/>
                    <a:ea typeface="メイリオ" panose="020B0604030504040204" pitchFamily="50" charset="-128"/>
                  </a:rPr>
                  <a:t>探索範囲を広げれば</a:t>
                </a:r>
                <a:br>
                  <a:rPr lang="en-US" altLang="ja-JP" sz="2000" dirty="0">
                    <a:solidFill>
                      <a:srgbClr val="FF0000"/>
                    </a:solidFill>
                    <a:latin typeface="メイリオ" panose="020B0604030504040204" pitchFamily="50" charset="-128"/>
                    <a:ea typeface="メイリオ" panose="020B0604030504040204" pitchFamily="50" charset="-128"/>
                  </a:rPr>
                </a:br>
                <a:r>
                  <a:rPr lang="ja-JP" altLang="en-US" sz="2000" dirty="0">
                    <a:solidFill>
                      <a:srgbClr val="FF0000"/>
                    </a:solidFill>
                    <a:latin typeface="メイリオ" panose="020B0604030504040204" pitchFamily="50" charset="-128"/>
                    <a:ea typeface="メイリオ" panose="020B0604030504040204" pitchFamily="50" charset="-128"/>
                  </a:rPr>
                  <a:t>最大サイズの</a:t>
                </a:r>
                <a14:m>
                  <m:oMath xmlns:m="http://schemas.openxmlformats.org/officeDocument/2006/math">
                    <m:r>
                      <a:rPr lang="en-US" altLang="ja-JP" sz="2000" b="0" i="1" smtClean="0">
                        <a:solidFill>
                          <a:srgbClr val="FF0000"/>
                        </a:solidFill>
                        <a:latin typeface="Cambria Math" panose="02040503050406030204" pitchFamily="18" charset="0"/>
                      </a:rPr>
                      <m:t>𝑘</m:t>
                    </m:r>
                  </m:oMath>
                </a14:m>
                <a:r>
                  <a:rPr lang="en-US" altLang="ja-JP" sz="2000" dirty="0">
                    <a:solidFill>
                      <a:srgbClr val="FF0000"/>
                    </a:solidFill>
                    <a:latin typeface="メイリオ" panose="020B0604030504040204" pitchFamily="50" charset="-128"/>
                    <a:ea typeface="メイリオ" panose="020B0604030504040204" pitchFamily="50" charset="-128"/>
                  </a:rPr>
                  <a:t>-plex</a:t>
                </a:r>
                <a:r>
                  <a:rPr lang="ja-JP" altLang="en-US" sz="2000" dirty="0">
                    <a:solidFill>
                      <a:srgbClr val="FF0000"/>
                    </a:solidFill>
                    <a:latin typeface="メイリオ" panose="020B0604030504040204" pitchFamily="50" charset="-128"/>
                    <a:ea typeface="メイリオ" panose="020B0604030504040204" pitchFamily="50" charset="-128"/>
                  </a:rPr>
                  <a:t>も</a:t>
                </a:r>
                <a:endParaRPr lang="en-US" altLang="ja-JP" sz="2000" dirty="0">
                  <a:solidFill>
                    <a:srgbClr val="FF0000"/>
                  </a:solidFill>
                  <a:latin typeface="メイリオ" panose="020B0604030504040204" pitchFamily="50" charset="-128"/>
                  <a:ea typeface="メイリオ" panose="020B0604030504040204" pitchFamily="50" charset="-128"/>
                </a:endParaRPr>
              </a:p>
              <a:p>
                <a:pPr algn="ctr"/>
                <a:r>
                  <a:rPr lang="ja-JP" altLang="en-US" sz="2000" dirty="0">
                    <a:solidFill>
                      <a:srgbClr val="FF0000"/>
                    </a:solidFill>
                    <a:latin typeface="メイリオ" panose="020B0604030504040204" pitchFamily="50" charset="-128"/>
                    <a:ea typeface="メイリオ" panose="020B0604030504040204" pitchFamily="50" charset="-128"/>
                  </a:rPr>
                  <a:t>見つけられるのではないか</a:t>
                </a:r>
                <a:endParaRPr lang="en-US" altLang="ja-JP" sz="20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 name="吹き出し: 角を丸めた四角形 4">
                <a:extLst>
                  <a:ext uri="{FF2B5EF4-FFF2-40B4-BE49-F238E27FC236}">
                    <a16:creationId xmlns:a16="http://schemas.microsoft.com/office/drawing/2014/main" id="{1293598E-E20E-49B9-90BD-DB4182BEAAC7}"/>
                  </a:ext>
                </a:extLst>
              </p:cNvPr>
              <p:cNvSpPr>
                <a:spLocks noRot="1" noChangeAspect="1" noMove="1" noResize="1" noEditPoints="1" noAdjustHandles="1" noChangeArrowheads="1" noChangeShapeType="1" noTextEdit="1"/>
              </p:cNvSpPr>
              <p:nvPr/>
            </p:nvSpPr>
            <p:spPr>
              <a:xfrm>
                <a:off x="3248025" y="2370136"/>
                <a:ext cx="3444875" cy="1363664"/>
              </a:xfrm>
              <a:prstGeom prst="wedgeRoundRectCallou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22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提案アルゴリズム</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739775"/>
              </a:xfrm>
            </p:spPr>
            <p:txBody>
              <a:bodyPr>
                <a:normAutofit/>
              </a:bodyPr>
              <a:lstStyle/>
              <a:p>
                <a:r>
                  <a:rPr lang="ja-JP" altLang="en-US" sz="24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の発見アルゴリズム</a:t>
                </a:r>
                <a:endParaRPr lang="en-US" sz="2400" dirty="0">
                  <a:latin typeface="メイリオ" panose="020B0604030504040204" pitchFamily="50" charset="-128"/>
                  <a:ea typeface="メイリオ" panose="020B0604030504040204" pitchFamily="50" charset="-128"/>
                </a:endParaRP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739775"/>
              </a:xfrm>
              <a:blipFill>
                <a:blip r:embed="rId3"/>
                <a:stretch>
                  <a:fillRect l="-1005" t="-106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427DBA5-08BB-4BFA-BEA8-2114970767B4}"/>
                  </a:ext>
                </a:extLst>
              </p:cNvPr>
              <p:cNvSpPr txBox="1"/>
              <p:nvPr/>
            </p:nvSpPr>
            <p:spPr>
              <a:xfrm>
                <a:off x="628650" y="2795037"/>
                <a:ext cx="7524750" cy="3051092"/>
              </a:xfrm>
              <a:prstGeom prst="rect">
                <a:avLst/>
              </a:prstGeom>
              <a:noFill/>
            </p:spPr>
            <p:txBody>
              <a:bodyPr wrap="square" rtlCol="0">
                <a:spAutoFit/>
              </a:bodyPr>
              <a:lstStyle/>
              <a:p>
                <a:pPr marL="342900" indent="-342900">
                  <a:buFont typeface="+mj-lt"/>
                  <a:buAutoNum type="arabicPeriod"/>
                </a:pPr>
                <a:r>
                  <a:rPr lang="ja-JP" altLang="en-US" sz="2400" dirty="0">
                    <a:latin typeface="メイリオ" panose="020B0604030504040204" pitchFamily="50" charset="-128"/>
                    <a:ea typeface="メイリオ" panose="020B0604030504040204" pitchFamily="50" charset="-128"/>
                  </a:rPr>
                  <a:t>次数最小の頂点</a:t>
                </a:r>
                <a14:m>
                  <m:oMath xmlns:m="http://schemas.openxmlformats.org/officeDocument/2006/math">
                    <m:r>
                      <a:rPr lang="en-US" altLang="ja-JP"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を選ぶ</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rPr>
                      <m:t>𝑣</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ja-JP" altLang="en-US" sz="2400" dirty="0">
                    <a:latin typeface="メイリオ" panose="020B0604030504040204" pitchFamily="50" charset="-128"/>
                    <a:ea typeface="メイリオ" panose="020B0604030504040204" pitchFamily="50" charset="-128"/>
                  </a:rPr>
                  <a:t>と仮定できる</a:t>
                </a:r>
                <a:r>
                  <a:rPr lang="en-US" altLang="ja-JP" sz="2400" dirty="0">
                    <a:latin typeface="メイリオ" panose="020B0604030504040204" pitchFamily="50" charset="-128"/>
                    <a:ea typeface="メイリオ" panose="020B0604030504040204" pitchFamily="50" charset="-128"/>
                  </a:rPr>
                  <a:t>)</a:t>
                </a:r>
              </a:p>
              <a:p>
                <a:pPr marL="342900" indent="-342900">
                  <a:buFont typeface="+mj-lt"/>
                  <a:buAutoNum type="arabicPeriod"/>
                </a:pPr>
                <a:r>
                  <a:rPr lang="en-US" sz="2400" dirty="0">
                    <a:latin typeface="メイリオ" panose="020B0604030504040204" pitchFamily="50" charset="-128"/>
                    <a:ea typeface="メイリオ" panose="020B0604030504040204" pitchFamily="50" charset="-128"/>
                  </a:rPr>
                  <a:t>2</a:t>
                </a:r>
                <a:r>
                  <a:rPr lang="ja-JP" altLang="en-US" sz="2400" dirty="0" err="1">
                    <a:latin typeface="メイリオ" panose="020B0604030504040204" pitchFamily="50" charset="-128"/>
                    <a:ea typeface="メイリオ" panose="020B0604030504040204" pitchFamily="50" charset="-128"/>
                  </a:rPr>
                  <a:t>つの</a:t>
                </a:r>
                <a:r>
                  <a:rPr lang="ja-JP" altLang="en-US" sz="2400" dirty="0">
                    <a:latin typeface="メイリオ" panose="020B0604030504040204" pitchFamily="50" charset="-128"/>
                    <a:ea typeface="メイリオ" panose="020B0604030504040204" pitchFamily="50" charset="-128"/>
                  </a:rPr>
                  <a:t>部分問題に分ける</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𝑆</m:t>
                    </m:r>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最大サイズの</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p>
              <a:p>
                <a:pPr marL="80010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rPr>
                      <m:t>𝑆</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ある</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𝑆</m:t>
                    </m:r>
                  </m:oMath>
                </a14:m>
                <a:r>
                  <a:rPr lang="ja-JP" altLang="en-US" sz="2400" dirty="0">
                    <a:solidFill>
                      <a:srgbClr val="FF0000"/>
                    </a:solidFill>
                    <a:latin typeface="メイリオ" panose="020B0604030504040204" pitchFamily="50" charset="-128"/>
                    <a:ea typeface="メイリオ" panose="020B0604030504040204" pitchFamily="50" charset="-128"/>
                  </a:rPr>
                  <a:t>に含まれる可能性ある頂点部分集合を探索して最大サイズの</a:t>
                </a:r>
                <a14:m>
                  <m:oMath xmlns:m="http://schemas.openxmlformats.org/officeDocument/2006/math">
                    <m:r>
                      <a:rPr lang="en-US" altLang="ja-JP" sz="2400" b="0" i="1" smtClean="0">
                        <a:solidFill>
                          <a:srgbClr val="FF0000"/>
                        </a:solidFill>
                        <a:latin typeface="Cambria Math" panose="02040503050406030204" pitchFamily="18" charset="0"/>
                        <a:ea typeface="メイリオ" panose="020B0604030504040204" pitchFamily="50" charset="-128"/>
                      </a:rPr>
                      <m:t>𝑘</m:t>
                    </m:r>
                  </m:oMath>
                </a14:m>
                <a:r>
                  <a:rPr lang="en-US" altLang="ja-JP" sz="2400" dirty="0">
                    <a:solidFill>
                      <a:srgbClr val="FF0000"/>
                    </a:solidFill>
                    <a:latin typeface="メイリオ" panose="020B0604030504040204" pitchFamily="50" charset="-128"/>
                    <a:ea typeface="メイリオ" panose="020B0604030504040204" pitchFamily="50" charset="-128"/>
                  </a:rPr>
                  <a:t>-plex</a:t>
                </a:r>
                <a:r>
                  <a:rPr lang="ja-JP" altLang="en-US" sz="2400" dirty="0">
                    <a:solidFill>
                      <a:srgbClr val="FF0000"/>
                    </a:solidFill>
                    <a:latin typeface="メイリオ" panose="020B0604030504040204" pitchFamily="50" charset="-128"/>
                    <a:ea typeface="メイリオ" panose="020B0604030504040204" pitchFamily="50" charset="-128"/>
                  </a:rPr>
                  <a:t>を見つける</a:t>
                </a:r>
                <a:endParaRPr lang="en-US" altLang="ja-JP" sz="2400" dirty="0">
                  <a:solidFill>
                    <a:srgbClr val="FF0000"/>
                  </a:solidFill>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14:m>
                  <m:oMath xmlns:m="http://schemas.openxmlformats.org/officeDocument/2006/math">
                    <m:r>
                      <a:rPr lang="en-US" sz="2400" i="1">
                        <a:latin typeface="Cambria Math" panose="02040503050406030204" pitchFamily="18" charset="0"/>
                      </a:rPr>
                      <m:t>𝑣</m:t>
                    </m:r>
                  </m:oMath>
                </a14:m>
                <a:r>
                  <a:rPr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中の頂点の</a:t>
                </a:r>
                <a:r>
                  <a:rPr lang="en-US" altLang="ja-JP" sz="2400" dirty="0">
                    <a:latin typeface="メイリオ" panose="020B0604030504040204" pitchFamily="50" charset="-128"/>
                    <a:ea typeface="メイリオ" panose="020B0604030504040204" pitchFamily="50" charset="-128"/>
                  </a:rPr>
                  <a:t>1</a:t>
                </a:r>
                <a:r>
                  <a:rPr lang="ja-JP" altLang="en-US" sz="2400" dirty="0" err="1">
                    <a:latin typeface="メイリオ" panose="020B0604030504040204" pitchFamily="50" charset="-128"/>
                    <a:ea typeface="メイリオ" panose="020B0604030504040204" pitchFamily="50" charset="-128"/>
                  </a:rPr>
                  <a:t>つで</a:t>
                </a:r>
                <a:r>
                  <a:rPr lang="ja-JP" altLang="en-US" sz="2400" dirty="0">
                    <a:latin typeface="メイリオ" panose="020B0604030504040204" pitchFamily="50" charset="-128"/>
                    <a:ea typeface="メイリオ" panose="020B0604030504040204" pitchFamily="50" charset="-128"/>
                  </a:rPr>
                  <a:t>ない</a:t>
                </a:r>
                <a:endParaRPr lang="en-US" altLang="ja-JP" sz="2400"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グラフから</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oMath>
                </a14:m>
                <a:r>
                  <a:rPr lang="ja-JP" altLang="en-US" sz="2400" dirty="0" err="1">
                    <a:latin typeface="メイリオ" panose="020B0604030504040204" pitchFamily="50" charset="-128"/>
                    <a:ea typeface="メイリオ" panose="020B0604030504040204" pitchFamily="50" charset="-128"/>
                  </a:rPr>
                  <a:t>を削</a:t>
                </a:r>
                <a:r>
                  <a:rPr lang="ja-JP" altLang="en-US" sz="2400" dirty="0">
                    <a:latin typeface="メイリオ" panose="020B0604030504040204" pitchFamily="50" charset="-128"/>
                    <a:ea typeface="メイリオ" panose="020B0604030504040204" pitchFamily="50" charset="-128"/>
                  </a:rPr>
                  <a:t>除してアルゴリズムを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再帰的に呼び出す</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F427DBA5-08BB-4BFA-BEA8-2114970767B4}"/>
                  </a:ext>
                </a:extLst>
              </p:cNvPr>
              <p:cNvSpPr txBox="1">
                <a:spLocks noRot="1" noChangeAspect="1" noMove="1" noResize="1" noEditPoints="1" noAdjustHandles="1" noChangeArrowheads="1" noChangeShapeType="1" noTextEdit="1"/>
              </p:cNvSpPr>
              <p:nvPr/>
            </p:nvSpPr>
            <p:spPr>
              <a:xfrm>
                <a:off x="628650" y="2795037"/>
                <a:ext cx="7524750" cy="3051092"/>
              </a:xfrm>
              <a:prstGeom prst="rect">
                <a:avLst/>
              </a:prstGeom>
              <a:blipFill>
                <a:blip r:embed="rId4"/>
                <a:stretch>
                  <a:fillRect l="-1862" t="-4000" b="-3800"/>
                </a:stretch>
              </a:blipFill>
            </p:spPr>
            <p:txBody>
              <a:bodyPr/>
              <a:lstStyle/>
              <a:p>
                <a:r>
                  <a:rPr lang="en-US">
                    <a:noFill/>
                  </a:rPr>
                  <a:t> </a:t>
                </a:r>
              </a:p>
            </p:txBody>
          </p:sp>
        </mc:Fallback>
      </mc:AlternateContent>
    </p:spTree>
    <p:extLst>
      <p:ext uri="{BB962C8B-B14F-4D97-AF65-F5344CB8AC3E}">
        <p14:creationId xmlns:p14="http://schemas.microsoft.com/office/powerpoint/2010/main" val="3061198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681037"/>
                <a:ext cx="7886700" cy="1325563"/>
              </a:xfrm>
            </p:spPr>
            <p:txBody>
              <a:bodyPr>
                <a:normAutofit/>
              </a:bodyPr>
              <a:lstStyle/>
              <a:p>
                <a14:m>
                  <m:oMath xmlns:m="http://schemas.openxmlformats.org/officeDocument/2006/math">
                    <m:r>
                      <a:rPr lang="en-US" altLang="ja-JP" sz="4000" i="1">
                        <a:latin typeface="Cambria Math" panose="02040503050406030204" pitchFamily="18" charset="0"/>
                        <a:ea typeface="メイリオ" panose="020B0604030504040204" pitchFamily="50" charset="-128"/>
                      </a:rPr>
                      <m:t>𝑆</m:t>
                    </m:r>
                  </m:oMath>
                </a14:m>
                <a:r>
                  <a:rPr lang="ja-JP" altLang="en-US" sz="4000" dirty="0">
                    <a:latin typeface="メイリオ" panose="020B0604030504040204" pitchFamily="50" charset="-128"/>
                    <a:ea typeface="メイリオ" panose="020B0604030504040204" pitchFamily="50" charset="-128"/>
                  </a:rPr>
                  <a:t>に含まれる可能性ある</a:t>
                </a:r>
                <a:br>
                  <a:rPr lang="en-US" altLang="ja-JP" sz="4000" dirty="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頂点部分集合</a:t>
                </a:r>
                <a:br>
                  <a:rPr lang="en-US" altLang="ja-JP" sz="4000" dirty="0">
                    <a:latin typeface="メイリオ" panose="020B0604030504040204" pitchFamily="50" charset="-128"/>
                    <a:ea typeface="メイリオ" panose="020B0604030504040204" pitchFamily="50" charset="-128"/>
                  </a:rPr>
                </a:b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xfrm>
                <a:off x="628650" y="681037"/>
                <a:ext cx="7886700" cy="1325563"/>
              </a:xfrm>
              <a:blipFill>
                <a:blip r:embed="rId3"/>
                <a:stretch>
                  <a:fillRect l="-2705" t="-26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の近傍の頂点は全て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に含まれる可能性あり</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から距離が</a:t>
                </a:r>
                <a:r>
                  <a:rPr lang="en-US" altLang="ja-JP" sz="2400" dirty="0">
                    <a:solidFill>
                      <a:schemeClr val="tx1"/>
                    </a:solidFill>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以上離れている頂点は</a:t>
                </a: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𝑘</m:t>
                    </m:r>
                  </m:oMath>
                </a14:m>
                <a:r>
                  <a:rPr lang="ja-JP" altLang="en-US" sz="2400" dirty="0">
                    <a:solidFill>
                      <a:schemeClr val="tx1"/>
                    </a:solidFill>
                    <a:latin typeface="メイリオ" panose="020B0604030504040204" pitchFamily="50" charset="-128"/>
                    <a:ea typeface="メイリオ" panose="020B0604030504040204" pitchFamily="50" charset="-128"/>
                  </a:rPr>
                  <a:t>個以上</a:t>
                </a:r>
                <a:br>
                  <a:rPr lang="en-US" altLang="ja-JP" sz="2400" dirty="0">
                    <a:solidFill>
                      <a:schemeClr val="tx1"/>
                    </a:solidFill>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に含まれることはない</a:t>
                </a:r>
                <a:endParaRPr lang="en-US" altLang="ja-JP" sz="2400" dirty="0">
                  <a:solidFill>
                    <a:schemeClr val="tx1"/>
                  </a:solidFill>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chemeClr val="tx1"/>
                        </a:solidFill>
                        <a:latin typeface="Cambria Math" panose="02040503050406030204" pitchFamily="18" charset="0"/>
                        <a:ea typeface="メイリオ" panose="020B0604030504040204" pitchFamily="50" charset="-128"/>
                      </a:rPr>
                      <m:t>𝑘</m:t>
                    </m:r>
                  </m:oMath>
                </a14:m>
                <a:r>
                  <a:rPr lang="en-US" altLang="ja-JP" sz="2000" dirty="0">
                    <a:solidFill>
                      <a:schemeClr val="tx1"/>
                    </a:solidFill>
                    <a:latin typeface="メイリオ" panose="020B0604030504040204" pitchFamily="50" charset="-128"/>
                    <a:ea typeface="メイリオ" panose="020B0604030504040204" pitchFamily="50" charset="-128"/>
                  </a:rPr>
                  <a:t>-plex</a:t>
                </a:r>
                <a:r>
                  <a:rPr lang="ja-JP" altLang="en-US" sz="2000" dirty="0">
                    <a:solidFill>
                      <a:schemeClr val="tx1"/>
                    </a:solidFill>
                    <a:latin typeface="メイリオ" panose="020B0604030504040204" pitchFamily="50" charset="-128"/>
                    <a:ea typeface="メイリオ" panose="020B0604030504040204" pitchFamily="50" charset="-128"/>
                  </a:rPr>
                  <a:t>の定義から証明できる</a:t>
                </a:r>
                <a:endParaRPr lang="en-US" altLang="ja-JP" sz="2000" dirty="0">
                  <a:solidFill>
                    <a:schemeClr val="tx1"/>
                  </a:solidFill>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4"/>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2904062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アルゴリズムの評価</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を見つけるために必要なステップ数</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𝑒𝑛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ステップ</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アルゴリズムの実行時間</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i="1">
                        <a:latin typeface="Cambria Math" panose="02040503050406030204" pitchFamily="18" charset="0"/>
                        <a:ea typeface="メイリオ" panose="020B0604030504040204" pitchFamily="50" charset="-128"/>
                      </a:rPr>
                      <m:t>𝑂</m:t>
                    </m:r>
                    <m:d>
                      <m:dPr>
                        <m:ctrlPr>
                          <a:rPr lang="en-US" altLang="ja-JP" sz="2400" i="1">
                            <a:latin typeface="Cambria Math" panose="02040503050406030204" pitchFamily="18" charset="0"/>
                            <a:ea typeface="メイリオ" panose="020B0604030504040204" pitchFamily="50" charset="-128"/>
                          </a:rPr>
                        </m:ctrlPr>
                      </m:dPr>
                      <m:e>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oMath>
                </a14:m>
                <a:r>
                  <a:rPr lang="ja-JP" altLang="en-US" sz="2400" dirty="0">
                    <a:latin typeface="メイリオ" panose="020B0604030504040204" pitchFamily="50" charset="-128"/>
                    <a:ea typeface="メイリオ" panose="020B0604030504040204" pitchFamily="50" charset="-128"/>
                  </a:rPr>
                  <a:t>時間</a:t>
                </a:r>
                <a:br>
                  <a:rPr lang="en-US" altLang="ja-JP" sz="2400" dirty="0">
                    <a:latin typeface="メイリオ" panose="020B0604030504040204" pitchFamily="50" charset="-128"/>
                    <a:ea typeface="メイリオ" panose="020B0604030504040204" pitchFamily="50" charset="-128"/>
                  </a:rPr>
                </a:b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619334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まとめと今後の課題</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まとめ</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今回の研究によって最大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問題を</a:t>
                </a:r>
                <a14:m>
                  <m:oMath xmlns:m="http://schemas.openxmlformats.org/officeDocument/2006/math">
                    <m:r>
                      <a:rPr lang="en-US" altLang="ja-JP" sz="2400" i="1">
                        <a:latin typeface="Cambria Math" panose="02040503050406030204" pitchFamily="18" charset="0"/>
                        <a:ea typeface="メイリオ" panose="020B0604030504040204" pitchFamily="50" charset="-128"/>
                      </a:rPr>
                      <m:t>𝑂</m:t>
                    </m:r>
                    <m:d>
                      <m:dPr>
                        <m:ctrlPr>
                          <a:rPr lang="en-US" altLang="ja-JP" sz="2400" i="1">
                            <a:latin typeface="Cambria Math" panose="02040503050406030204" pitchFamily="18" charset="0"/>
                            <a:ea typeface="メイリオ" panose="020B0604030504040204" pitchFamily="50" charset="-128"/>
                          </a:rPr>
                        </m:ctrlPr>
                      </m:dPr>
                      <m:e>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oMath>
                </a14:m>
                <a:r>
                  <a:rPr lang="ja-JP" altLang="en-US" sz="2400" dirty="0">
                    <a:latin typeface="メイリオ" panose="020B0604030504040204" pitchFamily="50" charset="-128"/>
                    <a:ea typeface="メイリオ" panose="020B0604030504040204" pitchFamily="50" charset="-128"/>
                  </a:rPr>
                  <a:t>時間で</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解くアルゴリズムを得ることができた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今後の課題</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𝑛</m:t>
                        </m:r>
                      </m:e>
                      <m:sup>
                        <m:r>
                          <a:rPr lang="en-US" altLang="ja-JP" sz="2400" b="0" i="1" smtClean="0">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の部分を改善することはできないか</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961" r="-1082"/>
                </a:stretch>
              </a:blipFill>
            </p:spPr>
            <p:txBody>
              <a:bodyPr/>
              <a:lstStyle/>
              <a:p>
                <a:r>
                  <a:rPr lang="en-US">
                    <a:noFill/>
                  </a:rPr>
                  <a:t> </a:t>
                </a:r>
              </a:p>
            </p:txBody>
          </p:sp>
        </mc:Fallback>
      </mc:AlternateContent>
    </p:spTree>
    <p:extLst>
      <p:ext uri="{BB962C8B-B14F-4D97-AF65-F5344CB8AC3E}">
        <p14:creationId xmlns:p14="http://schemas.microsoft.com/office/powerpoint/2010/main" val="3089824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グラフの構造</a:t>
            </a:r>
            <a:r>
              <a:rPr lang="en-US" altLang="ja-JP" sz="4000" dirty="0">
                <a:latin typeface="メイリオ" panose="020B0604030504040204" pitchFamily="50" charset="-128"/>
                <a:ea typeface="メイリオ" panose="020B0604030504040204" pitchFamily="50" charset="-128"/>
              </a:rPr>
              <a:t>,</a:t>
            </a:r>
            <a:r>
              <a:rPr lang="ja-JP" altLang="en-US" sz="4000" dirty="0">
                <a:latin typeface="メイリオ" panose="020B0604030504040204" pitchFamily="50" charset="-128"/>
                <a:ea typeface="メイリオ" panose="020B0604030504040204" pitchFamily="50" charset="-128"/>
              </a:rPr>
              <a:t>定義</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r>
                  <a:rPr lang="ja-JP" altLang="en-US" sz="24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r>
                      <a:rPr lang="en-US" altLang="ja-JP" sz="2400" b="0" i="0" smtClean="0">
                        <a:latin typeface="Cambria Math" panose="02040503050406030204" pitchFamily="18" charset="0"/>
                        <a:ea typeface="メイリオ" panose="020B0604030504040204" pitchFamily="50" charset="-128"/>
                      </a:rPr>
                      <m:t>=(</m:t>
                    </m:r>
                    <m:r>
                      <m:rPr>
                        <m:sty m:val="p"/>
                      </m:rPr>
                      <a:rPr lang="en-US" altLang="ja-JP" sz="2400" b="0" i="0" smtClean="0">
                        <a:latin typeface="Cambria Math" panose="02040503050406030204" pitchFamily="18" charset="0"/>
                        <a:ea typeface="メイリオ" panose="020B0604030504040204" pitchFamily="50" charset="-128"/>
                      </a:rPr>
                      <m:t>V</m:t>
                    </m:r>
                    <m:r>
                      <a:rPr lang="en-US" altLang="ja-JP" sz="2400" b="0" i="0" smtClean="0">
                        <a:latin typeface="Cambria Math" panose="02040503050406030204" pitchFamily="18" charset="0"/>
                        <a:ea typeface="メイリオ" panose="020B0604030504040204" pitchFamily="50" charset="-128"/>
                      </a:rPr>
                      <m:t>,</m:t>
                    </m:r>
                    <m:r>
                      <m:rPr>
                        <m:sty m:val="p"/>
                      </m:rPr>
                      <a:rPr lang="en-US" altLang="ja-JP" sz="2400" b="0" i="0" smtClean="0">
                        <a:latin typeface="Cambria Math" panose="02040503050406030204" pitchFamily="18" charset="0"/>
                        <a:ea typeface="メイリオ" panose="020B0604030504040204" pitchFamily="50" charset="-128"/>
                      </a:rPr>
                      <m:t>E</m:t>
                    </m:r>
                    <m:r>
                      <a:rPr lang="en-US" altLang="ja-JP" sz="2400" b="0" i="0"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は頂点数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oMath>
                </a14:m>
                <a:r>
                  <a:rPr lang="ja-JP" altLang="en-US" sz="2400" dirty="0">
                    <a:latin typeface="メイリオ" panose="020B0604030504040204" pitchFamily="50" charset="-128"/>
                    <a:ea typeface="メイリオ" panose="020B0604030504040204" pitchFamily="50" charset="-128"/>
                  </a:rPr>
                  <a:t>と辺の本数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𝑚</m:t>
                    </m:r>
                  </m:oMath>
                </a14:m>
                <a:r>
                  <a:rPr lang="ja-JP" altLang="en-US" sz="2400" dirty="0">
                    <a:latin typeface="メイリオ" panose="020B0604030504040204" pitchFamily="50" charset="-128"/>
                    <a:ea typeface="メイリオ" panose="020B0604030504040204" pitchFamily="50" charset="-128"/>
                  </a:rPr>
                  <a:t>を持つ</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単純無向グラフとする</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sz="2400" b="0" i="1" smtClean="0">
                        <a:latin typeface="Cambria Math" panose="02040503050406030204" pitchFamily="18" charset="0"/>
                        <a:ea typeface="メイリオ" panose="020B0604030504040204" pitchFamily="50" charset="-128"/>
                      </a:rPr>
                      <m:t>𝑢</m:t>
                    </m:r>
                  </m:oMath>
                </a14:m>
                <a:r>
                  <a:rPr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の間に辺があるとき</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頂点</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𝑢</m:t>
                    </m:r>
                  </m:oMath>
                </a14:m>
                <a:r>
                  <a:rPr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の近傍とよばれる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頂点</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𝑢</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間の最短パスの辺の本数を</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頂点</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𝑢</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m:t>
                    </m:r>
                  </m:oMath>
                </a14:m>
                <a:r>
                  <a:rPr lang="ja-JP" altLang="en-US" sz="2400" dirty="0">
                    <a:latin typeface="メイリオ" panose="020B0604030504040204" pitchFamily="50" charset="-128"/>
                    <a:ea typeface="メイリオ" panose="020B0604030504040204" pitchFamily="50" charset="-128"/>
                  </a:rPr>
                  <a:t>の距離とする</a:t>
                </a:r>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4162094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が与えられたとき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のうち最も頂点数が多いものを見つける問題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26193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頂点間に辺がある部分グラフ</a:t>
            </a:r>
            <a:endParaRPr lang="en-US" altLang="ja-JP" sz="2400" dirty="0">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B6EBA349-FC63-498D-AD80-C0DA9539267F}"/>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A1C29A3A-F06A-49C3-AFBE-0E9BF3159317}"/>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5551A-44CA-4F22-AC7C-39DAB7D96D7E}"/>
              </a:ext>
            </a:extLst>
          </p:cNvPr>
          <p:cNvCxnSpPr/>
          <p:nvPr/>
        </p:nvCxnSpPr>
        <p:spPr>
          <a:xfrm>
            <a:off x="1587596" y="41502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2FA7C304-E87C-4769-8812-F8C7E4E9D7F5}"/>
              </a:ext>
            </a:extLst>
          </p:cNvPr>
          <p:cNvCxnSpPr/>
          <p:nvPr/>
        </p:nvCxnSpPr>
        <p:spPr>
          <a:xfrm>
            <a:off x="33597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9177BCE7-6B1C-4A49-9FAE-BD1CB468EB52}"/>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202AA4F-6990-47E5-9169-06C86AEA10E2}"/>
              </a:ext>
            </a:extLst>
          </p:cNvPr>
          <p:cNvCxnSpPr/>
          <p:nvPr/>
        </p:nvCxnSpPr>
        <p:spPr>
          <a:xfrm>
            <a:off x="2279461" y="31196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2443D534-46CC-4C9B-B5B8-91E24EC5E599}"/>
              </a:ext>
            </a:extLst>
          </p:cNvPr>
          <p:cNvCxnSpPr>
            <a:endCxn id="3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1153332-87DF-4419-B38D-3898EB98AB61}"/>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6F51D855-7367-4411-B5A0-7F2C91418EA0}"/>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F29C48D6-5D72-482A-8264-287BB4F324C8}"/>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2" name="直線コネクタ 31">
            <a:extLst>
              <a:ext uri="{FF2B5EF4-FFF2-40B4-BE49-F238E27FC236}">
                <a16:creationId xmlns:a16="http://schemas.microsoft.com/office/drawing/2014/main" id="{94556517-3BD9-46CA-A1E6-515A5D9E9D91}"/>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4906D43D-88C7-43A6-9D8E-611FAE24C6C0}"/>
              </a:ext>
            </a:extLst>
          </p:cNvPr>
          <p:cNvCxnSpPr/>
          <p:nvPr/>
        </p:nvCxnSpPr>
        <p:spPr>
          <a:xfrm flipV="1">
            <a:off x="33597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34" name="楕円 33">
            <a:extLst>
              <a:ext uri="{FF2B5EF4-FFF2-40B4-BE49-F238E27FC236}">
                <a16:creationId xmlns:a16="http://schemas.microsoft.com/office/drawing/2014/main" id="{965D13DB-1CC4-4D72-8CAF-8826C8B037BA}"/>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5" name="直線コネクタ 34">
            <a:extLst>
              <a:ext uri="{FF2B5EF4-FFF2-40B4-BE49-F238E27FC236}">
                <a16:creationId xmlns:a16="http://schemas.microsoft.com/office/drawing/2014/main" id="{2A1365C9-3A02-470C-9867-69B03A804CCB}"/>
              </a:ext>
            </a:extLst>
          </p:cNvPr>
          <p:cNvCxnSpPr/>
          <p:nvPr/>
        </p:nvCxnSpPr>
        <p:spPr>
          <a:xfrm flipV="1">
            <a:off x="2254059" y="41456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36" name="楕円 35">
            <a:extLst>
              <a:ext uri="{FF2B5EF4-FFF2-40B4-BE49-F238E27FC236}">
                <a16:creationId xmlns:a16="http://schemas.microsoft.com/office/drawing/2014/main" id="{A97CE409-D049-4545-AFC8-4883D89FE18D}"/>
              </a:ext>
            </a:extLst>
          </p:cNvPr>
          <p:cNvSpPr/>
          <p:nvPr/>
        </p:nvSpPr>
        <p:spPr>
          <a:xfrm>
            <a:off x="2090441"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C0594B8-4EF4-49EB-85E1-C159037F4EA3}"/>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BC910A81-C70B-4D75-9153-0C5430315BAA}"/>
              </a:ext>
            </a:extLst>
          </p:cNvPr>
          <p:cNvSpPr/>
          <p:nvPr/>
        </p:nvSpPr>
        <p:spPr>
          <a:xfrm>
            <a:off x="3868441" y="39612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412723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r>
              <a:rPr lang="ja-JP" altLang="en-US" sz="2400" dirty="0">
                <a:latin typeface="メイリオ" panose="020B0604030504040204" pitchFamily="50" charset="-128"/>
                <a:ea typeface="メイリオ" panose="020B0604030504040204" pitchFamily="50" charset="-128"/>
              </a:rPr>
              <a:t>全ての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頂点間に辺がある部分グラフ</a:t>
            </a:r>
            <a:endParaRPr lang="en-US" altLang="ja-JP" sz="2400" dirty="0">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B6EBA349-FC63-498D-AD80-C0DA9539267F}"/>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A1C29A3A-F06A-49C3-AFBE-0E9BF3159317}"/>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5551A-44CA-4F22-AC7C-39DAB7D96D7E}"/>
              </a:ext>
            </a:extLst>
          </p:cNvPr>
          <p:cNvCxnSpPr/>
          <p:nvPr/>
        </p:nvCxnSpPr>
        <p:spPr>
          <a:xfrm>
            <a:off x="15875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線コネクタ 21">
            <a:extLst>
              <a:ext uri="{FF2B5EF4-FFF2-40B4-BE49-F238E27FC236}">
                <a16:creationId xmlns:a16="http://schemas.microsoft.com/office/drawing/2014/main" id="{2FA7C304-E87C-4769-8812-F8C7E4E9D7F5}"/>
              </a:ext>
            </a:extLst>
          </p:cNvPr>
          <p:cNvCxnSpPr/>
          <p:nvPr/>
        </p:nvCxnSpPr>
        <p:spPr>
          <a:xfrm>
            <a:off x="3359795" y="3121594"/>
            <a:ext cx="697667"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線コネクタ 22">
            <a:extLst>
              <a:ext uri="{FF2B5EF4-FFF2-40B4-BE49-F238E27FC236}">
                <a16:creationId xmlns:a16="http://schemas.microsoft.com/office/drawing/2014/main" id="{9177BCE7-6B1C-4A49-9FAE-BD1CB468EB52}"/>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202AA4F-6990-47E5-9169-06C86AEA10E2}"/>
              </a:ext>
            </a:extLst>
          </p:cNvPr>
          <p:cNvCxnSpPr/>
          <p:nvPr/>
        </p:nvCxnSpPr>
        <p:spPr>
          <a:xfrm>
            <a:off x="22794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直線コネクタ 26">
            <a:extLst>
              <a:ext uri="{FF2B5EF4-FFF2-40B4-BE49-F238E27FC236}">
                <a16:creationId xmlns:a16="http://schemas.microsoft.com/office/drawing/2014/main" id="{2443D534-46CC-4C9B-B5B8-91E24EC5E599}"/>
              </a:ext>
            </a:extLst>
          </p:cNvPr>
          <p:cNvCxnSpPr>
            <a:endCxn id="3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1153332-87DF-4419-B38D-3898EB98AB61}"/>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6F51D855-7367-4411-B5A0-7F2C91418EA0}"/>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F29C48D6-5D72-482A-8264-287BB4F324C8}"/>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2" name="直線コネクタ 31">
            <a:extLst>
              <a:ext uri="{FF2B5EF4-FFF2-40B4-BE49-F238E27FC236}">
                <a16:creationId xmlns:a16="http://schemas.microsoft.com/office/drawing/2014/main" id="{94556517-3BD9-46CA-A1E6-515A5D9E9D91}"/>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4906D43D-88C7-43A6-9D8E-611FAE24C6C0}"/>
              </a:ext>
            </a:extLst>
          </p:cNvPr>
          <p:cNvCxnSpPr/>
          <p:nvPr/>
        </p:nvCxnSpPr>
        <p:spPr>
          <a:xfrm flipV="1">
            <a:off x="3359795" y="4150294"/>
            <a:ext cx="697667" cy="9525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楕円 33">
            <a:extLst>
              <a:ext uri="{FF2B5EF4-FFF2-40B4-BE49-F238E27FC236}">
                <a16:creationId xmlns:a16="http://schemas.microsoft.com/office/drawing/2014/main" id="{965D13DB-1CC4-4D72-8CAF-8826C8B037BA}"/>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5" name="直線コネクタ 34">
            <a:extLst>
              <a:ext uri="{FF2B5EF4-FFF2-40B4-BE49-F238E27FC236}">
                <a16:creationId xmlns:a16="http://schemas.microsoft.com/office/drawing/2014/main" id="{2A1365C9-3A02-470C-9867-69B03A804CCB}"/>
              </a:ext>
            </a:extLst>
          </p:cNvPr>
          <p:cNvCxnSpPr/>
          <p:nvPr/>
        </p:nvCxnSpPr>
        <p:spPr>
          <a:xfrm flipV="1">
            <a:off x="22540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36" name="楕円 35">
            <a:extLst>
              <a:ext uri="{FF2B5EF4-FFF2-40B4-BE49-F238E27FC236}">
                <a16:creationId xmlns:a16="http://schemas.microsoft.com/office/drawing/2014/main" id="{A97CE409-D049-4545-AFC8-4883D89FE18D}"/>
              </a:ext>
            </a:extLst>
          </p:cNvPr>
          <p:cNvSpPr/>
          <p:nvPr/>
        </p:nvSpPr>
        <p:spPr>
          <a:xfrm>
            <a:off x="20904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C0594B8-4EF4-49EB-85E1-C159037F4EA3}"/>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BC910A81-C70B-4D75-9153-0C5430315BAA}"/>
              </a:ext>
            </a:extLst>
          </p:cNvPr>
          <p:cNvSpPr/>
          <p:nvPr/>
        </p:nvSpPr>
        <p:spPr>
          <a:xfrm>
            <a:off x="3868441" y="39612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9" name="直線コネクタ 38">
            <a:extLst>
              <a:ext uri="{FF2B5EF4-FFF2-40B4-BE49-F238E27FC236}">
                <a16:creationId xmlns:a16="http://schemas.microsoft.com/office/drawing/2014/main" id="{AFAE0D72-5D1F-414D-B5A9-8BC9E47BA7C6}"/>
              </a:ext>
            </a:extLst>
          </p:cNvPr>
          <p:cNvCxnSpPr/>
          <p:nvPr/>
        </p:nvCxnSpPr>
        <p:spPr>
          <a:xfrm flipV="1">
            <a:off x="5257896" y="3121594"/>
            <a:ext cx="691866"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0" name="直線コネクタ 39">
            <a:extLst>
              <a:ext uri="{FF2B5EF4-FFF2-40B4-BE49-F238E27FC236}">
                <a16:creationId xmlns:a16="http://schemas.microsoft.com/office/drawing/2014/main" id="{04ECB472-B41B-4FE7-BDA7-7EBA10A27025}"/>
              </a:ext>
            </a:extLst>
          </p:cNvPr>
          <p:cNvCxnSpPr/>
          <p:nvPr/>
        </p:nvCxnSpPr>
        <p:spPr>
          <a:xfrm>
            <a:off x="5949762" y="3121594"/>
            <a:ext cx="1080333"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1" name="直線コネクタ 40">
            <a:extLst>
              <a:ext uri="{FF2B5EF4-FFF2-40B4-BE49-F238E27FC236}">
                <a16:creationId xmlns:a16="http://schemas.microsoft.com/office/drawing/2014/main" id="{A4CD015D-2FAF-482B-9FF9-5602B3E70A0A}"/>
              </a:ext>
            </a:extLst>
          </p:cNvPr>
          <p:cNvCxnSpPr/>
          <p:nvPr/>
        </p:nvCxnSpPr>
        <p:spPr>
          <a:xfrm>
            <a:off x="52578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2" name="直線コネクタ 41">
            <a:extLst>
              <a:ext uri="{FF2B5EF4-FFF2-40B4-BE49-F238E27FC236}">
                <a16:creationId xmlns:a16="http://schemas.microsoft.com/office/drawing/2014/main" id="{C56AC96C-5188-4DAB-A14F-5DF94FE59541}"/>
              </a:ext>
            </a:extLst>
          </p:cNvPr>
          <p:cNvCxnSpPr/>
          <p:nvPr/>
        </p:nvCxnSpPr>
        <p:spPr>
          <a:xfrm>
            <a:off x="5949761" y="5102794"/>
            <a:ext cx="1080334"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3" name="直線コネクタ 42">
            <a:extLst>
              <a:ext uri="{FF2B5EF4-FFF2-40B4-BE49-F238E27FC236}">
                <a16:creationId xmlns:a16="http://schemas.microsoft.com/office/drawing/2014/main" id="{BC399571-0193-46E7-8FAF-2A7A61AE8621}"/>
              </a:ext>
            </a:extLst>
          </p:cNvPr>
          <p:cNvCxnSpPr/>
          <p:nvPr/>
        </p:nvCxnSpPr>
        <p:spPr>
          <a:xfrm>
            <a:off x="7030095" y="3121594"/>
            <a:ext cx="697667"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直線コネクタ 44">
            <a:extLst>
              <a:ext uri="{FF2B5EF4-FFF2-40B4-BE49-F238E27FC236}">
                <a16:creationId xmlns:a16="http://schemas.microsoft.com/office/drawing/2014/main" id="{A5AE8C4F-16C9-4EE3-8DE6-08E2EADE21FE}"/>
              </a:ext>
            </a:extLst>
          </p:cNvPr>
          <p:cNvCxnSpPr/>
          <p:nvPr/>
        </p:nvCxnSpPr>
        <p:spPr>
          <a:xfrm>
            <a:off x="59497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48" name="直線コネクタ 47">
            <a:extLst>
              <a:ext uri="{FF2B5EF4-FFF2-40B4-BE49-F238E27FC236}">
                <a16:creationId xmlns:a16="http://schemas.microsoft.com/office/drawing/2014/main" id="{EF1CC980-F418-4903-9BDC-461A530FF4D3}"/>
              </a:ext>
            </a:extLst>
          </p:cNvPr>
          <p:cNvCxnSpPr>
            <a:endCxn id="55" idx="0"/>
          </p:cNvCxnSpPr>
          <p:nvPr/>
        </p:nvCxnSpPr>
        <p:spPr>
          <a:xfrm>
            <a:off x="70300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id="{BB856D59-9579-4B4F-94D8-A947C18C4B96}"/>
              </a:ext>
            </a:extLst>
          </p:cNvPr>
          <p:cNvCxnSpPr>
            <a:cxnSpLocks/>
          </p:cNvCxnSpPr>
          <p:nvPr/>
        </p:nvCxnSpPr>
        <p:spPr>
          <a:xfrm flipV="1">
            <a:off x="5258485" y="31196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4023AB58-404D-43AC-84B8-246F21A988EA}"/>
              </a:ext>
            </a:extLst>
          </p:cNvPr>
          <p:cNvCxnSpPr/>
          <p:nvPr/>
        </p:nvCxnSpPr>
        <p:spPr>
          <a:xfrm>
            <a:off x="5955563" y="3121593"/>
            <a:ext cx="1766397" cy="1028700"/>
          </a:xfrm>
          <a:prstGeom prst="line">
            <a:avLst/>
          </a:prstGeom>
        </p:spPr>
        <p:style>
          <a:lnRef idx="2">
            <a:schemeClr val="accent3"/>
          </a:lnRef>
          <a:fillRef idx="0">
            <a:schemeClr val="accent3"/>
          </a:fillRef>
          <a:effectRef idx="1">
            <a:schemeClr val="accent3"/>
          </a:effectRef>
          <a:fontRef idx="minor">
            <a:schemeClr val="tx1"/>
          </a:fontRef>
        </p:style>
      </p:cxnSp>
      <p:sp>
        <p:nvSpPr>
          <p:cNvPr id="51" name="楕円 50">
            <a:extLst>
              <a:ext uri="{FF2B5EF4-FFF2-40B4-BE49-F238E27FC236}">
                <a16:creationId xmlns:a16="http://schemas.microsoft.com/office/drawing/2014/main" id="{BDC7DEEE-3527-4BF9-AB98-D2E6D7E320BC}"/>
              </a:ext>
            </a:extLst>
          </p:cNvPr>
          <p:cNvSpPr/>
          <p:nvPr/>
        </p:nvSpPr>
        <p:spPr>
          <a:xfrm>
            <a:off x="68410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2" name="楕円 51">
            <a:extLst>
              <a:ext uri="{FF2B5EF4-FFF2-40B4-BE49-F238E27FC236}">
                <a16:creationId xmlns:a16="http://schemas.microsoft.com/office/drawing/2014/main" id="{D433162B-2D2E-4F8F-A8DF-7C61328B626D}"/>
              </a:ext>
            </a:extLst>
          </p:cNvPr>
          <p:cNvSpPr/>
          <p:nvPr/>
        </p:nvSpPr>
        <p:spPr>
          <a:xfrm>
            <a:off x="5760741" y="29325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3" name="直線コネクタ 52">
            <a:extLst>
              <a:ext uri="{FF2B5EF4-FFF2-40B4-BE49-F238E27FC236}">
                <a16:creationId xmlns:a16="http://schemas.microsoft.com/office/drawing/2014/main" id="{E749D860-8BB3-43C5-897C-FFF34A9A09CF}"/>
              </a:ext>
            </a:extLst>
          </p:cNvPr>
          <p:cNvCxnSpPr/>
          <p:nvPr/>
        </p:nvCxnSpPr>
        <p:spPr>
          <a:xfrm>
            <a:off x="52578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4" name="直線コネクタ 53">
            <a:extLst>
              <a:ext uri="{FF2B5EF4-FFF2-40B4-BE49-F238E27FC236}">
                <a16:creationId xmlns:a16="http://schemas.microsoft.com/office/drawing/2014/main" id="{EEB0C29D-8DF6-4C5F-A973-8DDCD5E511DE}"/>
              </a:ext>
            </a:extLst>
          </p:cNvPr>
          <p:cNvCxnSpPr/>
          <p:nvPr/>
        </p:nvCxnSpPr>
        <p:spPr>
          <a:xfrm flipV="1">
            <a:off x="7030095" y="4150294"/>
            <a:ext cx="697667" cy="952500"/>
          </a:xfrm>
          <a:prstGeom prst="line">
            <a:avLst/>
          </a:prstGeom>
        </p:spPr>
        <p:style>
          <a:lnRef idx="2">
            <a:schemeClr val="accent3"/>
          </a:lnRef>
          <a:fillRef idx="0">
            <a:schemeClr val="accent3"/>
          </a:fillRef>
          <a:effectRef idx="1">
            <a:schemeClr val="accent3"/>
          </a:effectRef>
          <a:fontRef idx="minor">
            <a:schemeClr val="tx1"/>
          </a:fontRef>
        </p:style>
      </p:cxnSp>
      <p:sp>
        <p:nvSpPr>
          <p:cNvPr id="55" name="楕円 54">
            <a:extLst>
              <a:ext uri="{FF2B5EF4-FFF2-40B4-BE49-F238E27FC236}">
                <a16:creationId xmlns:a16="http://schemas.microsoft.com/office/drawing/2014/main" id="{8217F051-CE53-43BA-A960-D482B9A8E8E6}"/>
              </a:ext>
            </a:extLst>
          </p:cNvPr>
          <p:cNvSpPr/>
          <p:nvPr/>
        </p:nvSpPr>
        <p:spPr>
          <a:xfrm>
            <a:off x="68410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6" name="直線コネクタ 55">
            <a:extLst>
              <a:ext uri="{FF2B5EF4-FFF2-40B4-BE49-F238E27FC236}">
                <a16:creationId xmlns:a16="http://schemas.microsoft.com/office/drawing/2014/main" id="{89E64F95-CE97-463A-BB95-EA7F28F9B8AE}"/>
              </a:ext>
            </a:extLst>
          </p:cNvPr>
          <p:cNvCxnSpPr/>
          <p:nvPr/>
        </p:nvCxnSpPr>
        <p:spPr>
          <a:xfrm flipV="1">
            <a:off x="59243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57" name="楕円 56">
            <a:extLst>
              <a:ext uri="{FF2B5EF4-FFF2-40B4-BE49-F238E27FC236}">
                <a16:creationId xmlns:a16="http://schemas.microsoft.com/office/drawing/2014/main" id="{AE6E3AD4-AC32-4408-9D34-C01919BCF55A}"/>
              </a:ext>
            </a:extLst>
          </p:cNvPr>
          <p:cNvSpPr/>
          <p:nvPr/>
        </p:nvSpPr>
        <p:spPr>
          <a:xfrm>
            <a:off x="57607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8" name="楕円 57">
            <a:extLst>
              <a:ext uri="{FF2B5EF4-FFF2-40B4-BE49-F238E27FC236}">
                <a16:creationId xmlns:a16="http://schemas.microsoft.com/office/drawing/2014/main" id="{9B1D0303-B989-422C-9ABD-E3D6C1718F2D}"/>
              </a:ext>
            </a:extLst>
          </p:cNvPr>
          <p:cNvSpPr/>
          <p:nvPr/>
        </p:nvSpPr>
        <p:spPr>
          <a:xfrm>
            <a:off x="50688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9" name="楕円 58">
            <a:extLst>
              <a:ext uri="{FF2B5EF4-FFF2-40B4-BE49-F238E27FC236}">
                <a16:creationId xmlns:a16="http://schemas.microsoft.com/office/drawing/2014/main" id="{3A07C329-EBFD-4D63-9688-25DF56FED3EA}"/>
              </a:ext>
            </a:extLst>
          </p:cNvPr>
          <p:cNvSpPr/>
          <p:nvPr/>
        </p:nvSpPr>
        <p:spPr>
          <a:xfrm>
            <a:off x="7538741" y="39612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2489190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クリークと</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クリーク</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全ての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頂点間に辺がある部分グラフ</a:t>
                </a:r>
                <a:endParaRPr lang="en-US" sz="2400" dirty="0">
                  <a:latin typeface="メイリオ" panose="020B0604030504040204" pitchFamily="50" charset="-128"/>
                  <a:ea typeface="メイリオ" panose="020B0604030504040204" pitchFamily="50" charset="-128"/>
                </a:endParaRPr>
              </a:p>
              <a:p>
                <a14:m>
                  <m:oMath xmlns:m="http://schemas.openxmlformats.org/officeDocument/2006/math">
                    <m:r>
                      <a:rPr lang="en-US"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p>
              <a:p>
                <a:pPr lvl="1"/>
                <a:r>
                  <a:rPr lang="ja-JP" altLang="en-US" sz="2000" dirty="0">
                    <a:latin typeface="メイリオ" panose="020B0604030504040204" pitchFamily="50" charset="-128"/>
                    <a:ea typeface="メイリオ" panose="020B0604030504040204" pitchFamily="50" charset="-128"/>
                  </a:rPr>
                  <a:t>全ての頂点の次数が少なくとも</a:t>
                </a:r>
                <a:br>
                  <a:rPr lang="en-US" altLang="ja-JP" sz="2000" dirty="0">
                    <a:latin typeface="メイリオ" panose="020B0604030504040204" pitchFamily="50" charset="-128"/>
                    <a:ea typeface="メイリオ" panose="020B0604030504040204" pitchFamily="50" charset="-128"/>
                  </a:rPr>
                </a:b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𝑘</m:t>
                    </m:r>
                  </m:oMath>
                </a14:m>
                <a:r>
                  <a:rPr lang="ja-JP" altLang="en-US" sz="2000" dirty="0">
                    <a:latin typeface="メイリオ" panose="020B0604030504040204" pitchFamily="50" charset="-128"/>
                    <a:ea typeface="メイリオ" panose="020B0604030504040204" pitchFamily="50" charset="-128"/>
                  </a:rPr>
                  <a:t>である</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頂点部分グラフ</a:t>
                </a: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961"/>
                </a:stretch>
              </a:blipFill>
            </p:spPr>
            <p:txBody>
              <a:bodyPr/>
              <a:lstStyle/>
              <a:p>
                <a:r>
                  <a:rPr lang="en-US">
                    <a:noFill/>
                  </a:rPr>
                  <a:t> </a:t>
                </a:r>
              </a:p>
            </p:txBody>
          </p:sp>
        </mc:Fallback>
      </mc:AlternateContent>
      <p:cxnSp>
        <p:nvCxnSpPr>
          <p:cNvPr id="19" name="直線コネクタ 18">
            <a:extLst>
              <a:ext uri="{FF2B5EF4-FFF2-40B4-BE49-F238E27FC236}">
                <a16:creationId xmlns:a16="http://schemas.microsoft.com/office/drawing/2014/main" id="{9A9D65B2-4D61-4257-A175-B9BCB3199F23}"/>
              </a:ext>
            </a:extLst>
          </p:cNvPr>
          <p:cNvCxnSpPr/>
          <p:nvPr/>
        </p:nvCxnSpPr>
        <p:spPr>
          <a:xfrm flipV="1">
            <a:off x="2171448" y="4074094"/>
            <a:ext cx="806515" cy="618542"/>
          </a:xfrm>
          <a:prstGeom prst="line">
            <a:avLst/>
          </a:prstGeom>
          <a:noFill/>
          <a:ln w="28575" cap="flat" cmpd="sng" algn="ctr">
            <a:solidFill>
              <a:sysClr val="windowText" lastClr="000000"/>
            </a:solidFill>
            <a:prstDash val="solid"/>
          </a:ln>
          <a:effectLst/>
        </p:spPr>
      </p:cxnSp>
      <p:cxnSp>
        <p:nvCxnSpPr>
          <p:cNvPr id="20" name="直線コネクタ 19">
            <a:extLst>
              <a:ext uri="{FF2B5EF4-FFF2-40B4-BE49-F238E27FC236}">
                <a16:creationId xmlns:a16="http://schemas.microsoft.com/office/drawing/2014/main" id="{4FF6DC3D-091F-45F7-8401-BCD72570FA41}"/>
              </a:ext>
            </a:extLst>
          </p:cNvPr>
          <p:cNvCxnSpPr/>
          <p:nvPr/>
        </p:nvCxnSpPr>
        <p:spPr>
          <a:xfrm>
            <a:off x="2171448" y="4692636"/>
            <a:ext cx="378042" cy="830831"/>
          </a:xfrm>
          <a:prstGeom prst="line">
            <a:avLst/>
          </a:prstGeom>
          <a:noFill/>
          <a:ln w="28575" cap="flat" cmpd="sng" algn="ctr">
            <a:solidFill>
              <a:sysClr val="windowText" lastClr="000000"/>
            </a:solidFill>
            <a:prstDash val="solid"/>
          </a:ln>
          <a:effectLst/>
        </p:spPr>
      </p:cxnSp>
      <p:cxnSp>
        <p:nvCxnSpPr>
          <p:cNvPr id="21" name="直線コネクタ 20">
            <a:extLst>
              <a:ext uri="{FF2B5EF4-FFF2-40B4-BE49-F238E27FC236}">
                <a16:creationId xmlns:a16="http://schemas.microsoft.com/office/drawing/2014/main" id="{5EE4D8A8-12FC-4274-B65A-AE56296D1410}"/>
              </a:ext>
            </a:extLst>
          </p:cNvPr>
          <p:cNvCxnSpPr/>
          <p:nvPr/>
        </p:nvCxnSpPr>
        <p:spPr>
          <a:xfrm>
            <a:off x="2549489" y="5523467"/>
            <a:ext cx="856946" cy="0"/>
          </a:xfrm>
          <a:prstGeom prst="line">
            <a:avLst/>
          </a:prstGeom>
          <a:noFill/>
          <a:ln w="28575" cap="flat" cmpd="sng" algn="ctr">
            <a:solidFill>
              <a:sysClr val="windowText" lastClr="000000"/>
            </a:solidFill>
            <a:prstDash val="solid"/>
          </a:ln>
          <a:effectLst/>
        </p:spPr>
      </p:cxnSp>
      <p:cxnSp>
        <p:nvCxnSpPr>
          <p:cNvPr id="22" name="直線コネクタ 21">
            <a:extLst>
              <a:ext uri="{FF2B5EF4-FFF2-40B4-BE49-F238E27FC236}">
                <a16:creationId xmlns:a16="http://schemas.microsoft.com/office/drawing/2014/main" id="{F8C0797F-B0FE-4B0D-AB99-C68A3F6CE77A}"/>
              </a:ext>
            </a:extLst>
          </p:cNvPr>
          <p:cNvCxnSpPr/>
          <p:nvPr/>
        </p:nvCxnSpPr>
        <p:spPr>
          <a:xfrm>
            <a:off x="2977963" y="4074094"/>
            <a:ext cx="806515" cy="618542"/>
          </a:xfrm>
          <a:prstGeom prst="line">
            <a:avLst/>
          </a:prstGeom>
          <a:noFill/>
          <a:ln w="28575" cap="flat" cmpd="sng" algn="ctr">
            <a:solidFill>
              <a:sysClr val="windowText" lastClr="000000"/>
            </a:solidFill>
            <a:prstDash val="solid"/>
          </a:ln>
          <a:effectLst/>
        </p:spPr>
      </p:cxnSp>
      <p:cxnSp>
        <p:nvCxnSpPr>
          <p:cNvPr id="23" name="直線コネクタ 22">
            <a:extLst>
              <a:ext uri="{FF2B5EF4-FFF2-40B4-BE49-F238E27FC236}">
                <a16:creationId xmlns:a16="http://schemas.microsoft.com/office/drawing/2014/main" id="{57BD4E75-2770-411D-B37C-D2F5B422105F}"/>
              </a:ext>
            </a:extLst>
          </p:cNvPr>
          <p:cNvCxnSpPr/>
          <p:nvPr/>
        </p:nvCxnSpPr>
        <p:spPr>
          <a:xfrm flipH="1">
            <a:off x="3419618" y="4692636"/>
            <a:ext cx="364859" cy="830831"/>
          </a:xfrm>
          <a:prstGeom prst="line">
            <a:avLst/>
          </a:prstGeom>
          <a:noFill/>
          <a:ln w="28575" cap="flat" cmpd="sng" algn="ctr">
            <a:solidFill>
              <a:sysClr val="windowText" lastClr="000000"/>
            </a:solidFill>
            <a:prstDash val="solid"/>
          </a:ln>
          <a:effectLst/>
        </p:spPr>
      </p:cxnSp>
      <p:cxnSp>
        <p:nvCxnSpPr>
          <p:cNvPr id="24" name="直線コネクタ 23">
            <a:extLst>
              <a:ext uri="{FF2B5EF4-FFF2-40B4-BE49-F238E27FC236}">
                <a16:creationId xmlns:a16="http://schemas.microsoft.com/office/drawing/2014/main" id="{209B17B9-75A9-48EE-A942-29DB897593FE}"/>
              </a:ext>
            </a:extLst>
          </p:cNvPr>
          <p:cNvCxnSpPr/>
          <p:nvPr/>
        </p:nvCxnSpPr>
        <p:spPr>
          <a:xfrm flipH="1">
            <a:off x="2541203" y="4074093"/>
            <a:ext cx="407132" cy="1438310"/>
          </a:xfrm>
          <a:prstGeom prst="line">
            <a:avLst/>
          </a:prstGeom>
          <a:noFill/>
          <a:ln w="28575" cap="flat" cmpd="sng" algn="ctr">
            <a:solidFill>
              <a:sysClr val="windowText" lastClr="000000"/>
            </a:solidFill>
            <a:prstDash val="solid"/>
          </a:ln>
          <a:effectLst/>
        </p:spPr>
      </p:cxnSp>
      <p:cxnSp>
        <p:nvCxnSpPr>
          <p:cNvPr id="25" name="直線コネクタ 24">
            <a:extLst>
              <a:ext uri="{FF2B5EF4-FFF2-40B4-BE49-F238E27FC236}">
                <a16:creationId xmlns:a16="http://schemas.microsoft.com/office/drawing/2014/main" id="{A189E8E3-6220-436A-8D26-FA4B048AECCE}"/>
              </a:ext>
            </a:extLst>
          </p:cNvPr>
          <p:cNvCxnSpPr/>
          <p:nvPr/>
        </p:nvCxnSpPr>
        <p:spPr>
          <a:xfrm>
            <a:off x="2976602" y="4074093"/>
            <a:ext cx="415289" cy="1438310"/>
          </a:xfrm>
          <a:prstGeom prst="line">
            <a:avLst/>
          </a:prstGeom>
          <a:noFill/>
          <a:ln w="28575" cap="flat" cmpd="sng" algn="ctr">
            <a:solidFill>
              <a:sysClr val="windowText" lastClr="000000"/>
            </a:solidFill>
            <a:prstDash val="solid"/>
          </a:ln>
          <a:effectLst/>
        </p:spPr>
      </p:cxnSp>
      <p:cxnSp>
        <p:nvCxnSpPr>
          <p:cNvPr id="26" name="直線コネクタ 25">
            <a:extLst>
              <a:ext uri="{FF2B5EF4-FFF2-40B4-BE49-F238E27FC236}">
                <a16:creationId xmlns:a16="http://schemas.microsoft.com/office/drawing/2014/main" id="{A4BA54FF-4999-4672-805D-E39A70A2AF06}"/>
              </a:ext>
            </a:extLst>
          </p:cNvPr>
          <p:cNvCxnSpPr/>
          <p:nvPr/>
        </p:nvCxnSpPr>
        <p:spPr>
          <a:xfrm>
            <a:off x="2167639" y="4685259"/>
            <a:ext cx="1626037" cy="0"/>
          </a:xfrm>
          <a:prstGeom prst="line">
            <a:avLst/>
          </a:prstGeom>
          <a:noFill/>
          <a:ln w="28575" cap="flat" cmpd="sng" algn="ctr">
            <a:solidFill>
              <a:sysClr val="windowText" lastClr="000000"/>
            </a:solidFill>
            <a:prstDash val="solid"/>
          </a:ln>
          <a:effectLst/>
        </p:spPr>
      </p:cxnSp>
      <p:sp>
        <p:nvSpPr>
          <p:cNvPr id="28" name="楕円 27">
            <a:extLst>
              <a:ext uri="{FF2B5EF4-FFF2-40B4-BE49-F238E27FC236}">
                <a16:creationId xmlns:a16="http://schemas.microsoft.com/office/drawing/2014/main" id="{0FE69D4B-A68C-46BB-845E-C77DF573F79C}"/>
              </a:ext>
            </a:extLst>
          </p:cNvPr>
          <p:cNvSpPr/>
          <p:nvPr/>
        </p:nvSpPr>
        <p:spPr>
          <a:xfrm>
            <a:off x="2788941" y="3885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29" name="直線コネクタ 28">
            <a:extLst>
              <a:ext uri="{FF2B5EF4-FFF2-40B4-BE49-F238E27FC236}">
                <a16:creationId xmlns:a16="http://schemas.microsoft.com/office/drawing/2014/main" id="{6B3AB128-891F-4B0A-BFA9-53F8EF722C1E}"/>
              </a:ext>
            </a:extLst>
          </p:cNvPr>
          <p:cNvCxnSpPr/>
          <p:nvPr/>
        </p:nvCxnSpPr>
        <p:spPr>
          <a:xfrm>
            <a:off x="2178039" y="4692635"/>
            <a:ext cx="1249199" cy="819768"/>
          </a:xfrm>
          <a:prstGeom prst="line">
            <a:avLst/>
          </a:prstGeom>
          <a:noFill/>
          <a:ln w="28575" cap="flat" cmpd="sng" algn="ctr">
            <a:solidFill>
              <a:sysClr val="windowText" lastClr="000000"/>
            </a:solidFill>
            <a:prstDash val="solid"/>
          </a:ln>
          <a:effectLst/>
        </p:spPr>
      </p:cxnSp>
      <p:sp>
        <p:nvSpPr>
          <p:cNvPr id="30" name="楕円 29">
            <a:extLst>
              <a:ext uri="{FF2B5EF4-FFF2-40B4-BE49-F238E27FC236}">
                <a16:creationId xmlns:a16="http://schemas.microsoft.com/office/drawing/2014/main" id="{7A99B51C-E0B3-4402-98E4-8CB916B4D102}"/>
              </a:ext>
            </a:extLst>
          </p:cNvPr>
          <p:cNvSpPr/>
          <p:nvPr/>
        </p:nvSpPr>
        <p:spPr>
          <a:xfrm>
            <a:off x="3595456" y="450361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7C1F0176-730F-4C9A-97EB-D333FB3E2AD2}"/>
              </a:ext>
            </a:extLst>
          </p:cNvPr>
          <p:cNvSpPr/>
          <p:nvPr/>
        </p:nvSpPr>
        <p:spPr>
          <a:xfrm>
            <a:off x="1982427" y="4490074"/>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2" name="楕円 31">
            <a:extLst>
              <a:ext uri="{FF2B5EF4-FFF2-40B4-BE49-F238E27FC236}">
                <a16:creationId xmlns:a16="http://schemas.microsoft.com/office/drawing/2014/main" id="{44374FC3-8123-445A-93CE-72567157870E}"/>
              </a:ext>
            </a:extLst>
          </p:cNvPr>
          <p:cNvSpPr/>
          <p:nvPr/>
        </p:nvSpPr>
        <p:spPr>
          <a:xfrm>
            <a:off x="3217414"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3" name="楕円 32">
            <a:extLst>
              <a:ext uri="{FF2B5EF4-FFF2-40B4-BE49-F238E27FC236}">
                <a16:creationId xmlns:a16="http://schemas.microsoft.com/office/drawing/2014/main" id="{58958752-8A79-4DA9-A382-E3C7294F636F}"/>
              </a:ext>
            </a:extLst>
          </p:cNvPr>
          <p:cNvSpPr/>
          <p:nvPr/>
        </p:nvSpPr>
        <p:spPr>
          <a:xfrm>
            <a:off x="2360469"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7" name="直線コネクタ 6">
            <a:extLst>
              <a:ext uri="{FF2B5EF4-FFF2-40B4-BE49-F238E27FC236}">
                <a16:creationId xmlns:a16="http://schemas.microsoft.com/office/drawing/2014/main" id="{6F869040-C5B7-487C-AAE5-7E8F171A6B4A}"/>
              </a:ext>
            </a:extLst>
          </p:cNvPr>
          <p:cNvCxnSpPr/>
          <p:nvPr/>
        </p:nvCxnSpPr>
        <p:spPr>
          <a:xfrm flipV="1">
            <a:off x="5473796" y="39343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D2980D4D-D36B-4CBA-B6CF-44B5CF3D53C7}"/>
              </a:ext>
            </a:extLst>
          </p:cNvPr>
          <p:cNvCxnSpPr/>
          <p:nvPr/>
        </p:nvCxnSpPr>
        <p:spPr>
          <a:xfrm>
            <a:off x="6165662" y="39343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BC9545BD-054E-406F-886E-78DEE02D8EE5}"/>
              </a:ext>
            </a:extLst>
          </p:cNvPr>
          <p:cNvCxnSpPr/>
          <p:nvPr/>
        </p:nvCxnSpPr>
        <p:spPr>
          <a:xfrm>
            <a:off x="5473796" y="49630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id="{6C2314BC-FC49-4976-90AD-C50D3F858C23}"/>
              </a:ext>
            </a:extLst>
          </p:cNvPr>
          <p:cNvCxnSpPr/>
          <p:nvPr/>
        </p:nvCxnSpPr>
        <p:spPr>
          <a:xfrm>
            <a:off x="6165661" y="5915594"/>
            <a:ext cx="1080334" cy="0"/>
          </a:xfrm>
          <a:prstGeom prst="line">
            <a:avLst/>
          </a:prstGeom>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8B06C5A0-AF2A-4B7B-B203-C553C10107E6}"/>
              </a:ext>
            </a:extLst>
          </p:cNvPr>
          <p:cNvCxnSpPr/>
          <p:nvPr/>
        </p:nvCxnSpPr>
        <p:spPr>
          <a:xfrm>
            <a:off x="7245995" y="39343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073CEF71-37C4-4AD5-8B5D-A4141EA4F3F7}"/>
              </a:ext>
            </a:extLst>
          </p:cNvPr>
          <p:cNvCxnSpPr/>
          <p:nvPr/>
        </p:nvCxnSpPr>
        <p:spPr>
          <a:xfrm>
            <a:off x="6171463" y="39343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56" name="直線コネクタ 55">
            <a:extLst>
              <a:ext uri="{FF2B5EF4-FFF2-40B4-BE49-F238E27FC236}">
                <a16:creationId xmlns:a16="http://schemas.microsoft.com/office/drawing/2014/main" id="{EA6409CD-7D60-4F5F-B8A1-2C23CB2A8091}"/>
              </a:ext>
            </a:extLst>
          </p:cNvPr>
          <p:cNvCxnSpPr/>
          <p:nvPr/>
        </p:nvCxnSpPr>
        <p:spPr>
          <a:xfrm>
            <a:off x="6165661" y="39324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330C81D4-7D9C-4606-9C35-2950132C6A1E}"/>
              </a:ext>
            </a:extLst>
          </p:cNvPr>
          <p:cNvCxnSpPr/>
          <p:nvPr/>
        </p:nvCxnSpPr>
        <p:spPr>
          <a:xfrm>
            <a:off x="5473796" y="4963093"/>
            <a:ext cx="2464064" cy="0"/>
          </a:xfrm>
          <a:prstGeom prst="line">
            <a:avLst/>
          </a:prstGeom>
        </p:spPr>
        <p:style>
          <a:lnRef idx="3">
            <a:schemeClr val="dk1"/>
          </a:lnRef>
          <a:fillRef idx="0">
            <a:schemeClr val="dk1"/>
          </a:fillRef>
          <a:effectRef idx="2">
            <a:schemeClr val="dk1"/>
          </a:effectRef>
          <a:fontRef idx="minor">
            <a:schemeClr val="tx1"/>
          </a:fontRef>
        </p:style>
      </p:cxnSp>
      <p:cxnSp>
        <p:nvCxnSpPr>
          <p:cNvPr id="64" name="直線コネクタ 63">
            <a:extLst>
              <a:ext uri="{FF2B5EF4-FFF2-40B4-BE49-F238E27FC236}">
                <a16:creationId xmlns:a16="http://schemas.microsoft.com/office/drawing/2014/main" id="{F2D41C66-2D29-4325-BC0B-102F9649A6C6}"/>
              </a:ext>
            </a:extLst>
          </p:cNvPr>
          <p:cNvCxnSpPr/>
          <p:nvPr/>
        </p:nvCxnSpPr>
        <p:spPr>
          <a:xfrm flipV="1">
            <a:off x="6165661" y="4001294"/>
            <a:ext cx="1080334" cy="1914300"/>
          </a:xfrm>
          <a:prstGeom prst="line">
            <a:avLst/>
          </a:prstGeom>
        </p:spPr>
        <p:style>
          <a:lnRef idx="3">
            <a:schemeClr val="dk1"/>
          </a:lnRef>
          <a:fillRef idx="0">
            <a:schemeClr val="dk1"/>
          </a:fillRef>
          <a:effectRef idx="2">
            <a:schemeClr val="dk1"/>
          </a:effectRef>
          <a:fontRef idx="minor">
            <a:schemeClr val="tx1"/>
          </a:fontRef>
        </p:style>
      </p:cxnSp>
      <p:cxnSp>
        <p:nvCxnSpPr>
          <p:cNvPr id="70" name="直線コネクタ 69">
            <a:extLst>
              <a:ext uri="{FF2B5EF4-FFF2-40B4-BE49-F238E27FC236}">
                <a16:creationId xmlns:a16="http://schemas.microsoft.com/office/drawing/2014/main" id="{C7009593-14B3-4097-80FF-C28EC762AF92}"/>
              </a:ext>
            </a:extLst>
          </p:cNvPr>
          <p:cNvCxnSpPr>
            <a:endCxn id="36" idx="0"/>
          </p:cNvCxnSpPr>
          <p:nvPr/>
        </p:nvCxnSpPr>
        <p:spPr>
          <a:xfrm>
            <a:off x="7245995" y="39324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583E5FA7-C053-457F-99AC-AFD2D91FBE98}"/>
              </a:ext>
            </a:extLst>
          </p:cNvPr>
          <p:cNvCxnSpPr>
            <a:cxnSpLocks/>
          </p:cNvCxnSpPr>
          <p:nvPr/>
        </p:nvCxnSpPr>
        <p:spPr>
          <a:xfrm flipV="1">
            <a:off x="5474385" y="39324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A9E5F91F-C966-4BAA-BED7-91676BECCCC7}"/>
              </a:ext>
            </a:extLst>
          </p:cNvPr>
          <p:cNvCxnSpPr/>
          <p:nvPr/>
        </p:nvCxnSpPr>
        <p:spPr>
          <a:xfrm>
            <a:off x="6171463" y="39343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18" name="楕円 17">
            <a:extLst>
              <a:ext uri="{FF2B5EF4-FFF2-40B4-BE49-F238E27FC236}">
                <a16:creationId xmlns:a16="http://schemas.microsoft.com/office/drawing/2014/main" id="{7725CCF3-DCDB-425E-BDF9-A7807A323959}"/>
              </a:ext>
            </a:extLst>
          </p:cNvPr>
          <p:cNvSpPr/>
          <p:nvPr/>
        </p:nvSpPr>
        <p:spPr>
          <a:xfrm>
            <a:off x="7056974" y="37453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7" name="楕円 26">
            <a:extLst>
              <a:ext uri="{FF2B5EF4-FFF2-40B4-BE49-F238E27FC236}">
                <a16:creationId xmlns:a16="http://schemas.microsoft.com/office/drawing/2014/main" id="{567C3EB3-0D2A-4A14-B95B-D45578EC4A10}"/>
              </a:ext>
            </a:extLst>
          </p:cNvPr>
          <p:cNvSpPr/>
          <p:nvPr/>
        </p:nvSpPr>
        <p:spPr>
          <a:xfrm>
            <a:off x="5976641" y="37453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62" name="直線コネクタ 61">
            <a:extLst>
              <a:ext uri="{FF2B5EF4-FFF2-40B4-BE49-F238E27FC236}">
                <a16:creationId xmlns:a16="http://schemas.microsoft.com/office/drawing/2014/main" id="{FC30811D-8128-457B-99D2-2FA35DB2CB88}"/>
              </a:ext>
            </a:extLst>
          </p:cNvPr>
          <p:cNvCxnSpPr/>
          <p:nvPr/>
        </p:nvCxnSpPr>
        <p:spPr>
          <a:xfrm>
            <a:off x="5473796" y="49630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15" name="直線コネクタ 14">
            <a:extLst>
              <a:ext uri="{FF2B5EF4-FFF2-40B4-BE49-F238E27FC236}">
                <a16:creationId xmlns:a16="http://schemas.microsoft.com/office/drawing/2014/main" id="{FFEF04A5-5194-43C0-A80B-16531CA0DB08}"/>
              </a:ext>
            </a:extLst>
          </p:cNvPr>
          <p:cNvCxnSpPr/>
          <p:nvPr/>
        </p:nvCxnSpPr>
        <p:spPr>
          <a:xfrm flipV="1">
            <a:off x="7245995" y="49630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36" name="楕円 35">
            <a:extLst>
              <a:ext uri="{FF2B5EF4-FFF2-40B4-BE49-F238E27FC236}">
                <a16:creationId xmlns:a16="http://schemas.microsoft.com/office/drawing/2014/main" id="{C1FD693E-F0C1-4742-A0D6-673C8A4D362A}"/>
              </a:ext>
            </a:extLst>
          </p:cNvPr>
          <p:cNvSpPr/>
          <p:nvPr/>
        </p:nvSpPr>
        <p:spPr>
          <a:xfrm>
            <a:off x="7056974" y="5726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68" name="直線コネクタ 67">
            <a:extLst>
              <a:ext uri="{FF2B5EF4-FFF2-40B4-BE49-F238E27FC236}">
                <a16:creationId xmlns:a16="http://schemas.microsoft.com/office/drawing/2014/main" id="{5E8BB0B0-B87F-46CB-BA3A-B1F0924C575B}"/>
              </a:ext>
            </a:extLst>
          </p:cNvPr>
          <p:cNvCxnSpPr/>
          <p:nvPr/>
        </p:nvCxnSpPr>
        <p:spPr>
          <a:xfrm flipV="1">
            <a:off x="6140259" y="49584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37" name="楕円 36">
            <a:extLst>
              <a:ext uri="{FF2B5EF4-FFF2-40B4-BE49-F238E27FC236}">
                <a16:creationId xmlns:a16="http://schemas.microsoft.com/office/drawing/2014/main" id="{6014387D-733D-4523-BBEF-DAC5C00B3C88}"/>
              </a:ext>
            </a:extLst>
          </p:cNvPr>
          <p:cNvSpPr/>
          <p:nvPr/>
        </p:nvSpPr>
        <p:spPr>
          <a:xfrm>
            <a:off x="5976641" y="5726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4CBB554A-6AD3-4B92-8C87-CF288B2B7964}"/>
              </a:ext>
            </a:extLst>
          </p:cNvPr>
          <p:cNvSpPr/>
          <p:nvPr/>
        </p:nvSpPr>
        <p:spPr>
          <a:xfrm>
            <a:off x="5284775" y="47796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9" name="楕円 38">
            <a:extLst>
              <a:ext uri="{FF2B5EF4-FFF2-40B4-BE49-F238E27FC236}">
                <a16:creationId xmlns:a16="http://schemas.microsoft.com/office/drawing/2014/main" id="{D2F19E2D-E0C4-4B34-85AA-B295F8834588}"/>
              </a:ext>
            </a:extLst>
          </p:cNvPr>
          <p:cNvSpPr/>
          <p:nvPr/>
        </p:nvSpPr>
        <p:spPr>
          <a:xfrm>
            <a:off x="7754641" y="4774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993347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クリークと</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クリーク</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全ての</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頂点間に辺がある部分グラフ</a:t>
                </a:r>
                <a:endParaRPr lang="en-US" sz="2400" dirty="0">
                  <a:latin typeface="メイリオ" panose="020B0604030504040204" pitchFamily="50" charset="-128"/>
                  <a:ea typeface="メイリオ" panose="020B0604030504040204" pitchFamily="50" charset="-128"/>
                </a:endParaRPr>
              </a:p>
              <a:p>
                <a14:m>
                  <m:oMath xmlns:m="http://schemas.openxmlformats.org/officeDocument/2006/math">
                    <m:r>
                      <a:rPr lang="en-US"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p>
              <a:p>
                <a:pPr lvl="1"/>
                <a:r>
                  <a:rPr lang="ja-JP" altLang="en-US" sz="2000" dirty="0">
                    <a:latin typeface="メイリオ" panose="020B0604030504040204" pitchFamily="50" charset="-128"/>
                    <a:ea typeface="メイリオ" panose="020B0604030504040204" pitchFamily="50" charset="-128"/>
                  </a:rPr>
                  <a:t>全ての頂点の次数が少なくとも</a:t>
                </a:r>
                <a:br>
                  <a:rPr lang="en-US" altLang="ja-JP" sz="2000" dirty="0">
                    <a:latin typeface="メイリオ" panose="020B0604030504040204" pitchFamily="50" charset="-128"/>
                    <a:ea typeface="メイリオ" panose="020B0604030504040204" pitchFamily="50" charset="-128"/>
                  </a:rPr>
                </a:b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𝑘</m:t>
                    </m:r>
                  </m:oMath>
                </a14:m>
                <a:r>
                  <a:rPr lang="ja-JP" altLang="en-US" sz="2000" dirty="0">
                    <a:latin typeface="メイリオ" panose="020B0604030504040204" pitchFamily="50" charset="-128"/>
                    <a:ea typeface="メイリオ" panose="020B0604030504040204" pitchFamily="50" charset="-128"/>
                  </a:rPr>
                  <a:t>である</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頂点部分グラフ</a:t>
                </a: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96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9ADC59E2-0DFE-4FCC-B8FC-1B222385AE63}"/>
              </a:ext>
            </a:extLst>
          </p:cNvPr>
          <p:cNvCxnSpPr/>
          <p:nvPr/>
        </p:nvCxnSpPr>
        <p:spPr>
          <a:xfrm flipV="1">
            <a:off x="2146048" y="4074094"/>
            <a:ext cx="806515" cy="618542"/>
          </a:xfrm>
          <a:prstGeom prst="line">
            <a:avLst/>
          </a:prstGeom>
          <a:noFill/>
          <a:ln w="28575" cap="flat" cmpd="sng" algn="ctr">
            <a:solidFill>
              <a:sysClr val="windowText" lastClr="000000"/>
            </a:solidFill>
            <a:prstDash val="solid"/>
          </a:ln>
          <a:effectLst/>
        </p:spPr>
      </p:cxnSp>
      <p:cxnSp>
        <p:nvCxnSpPr>
          <p:cNvPr id="5" name="直線コネクタ 4">
            <a:extLst>
              <a:ext uri="{FF2B5EF4-FFF2-40B4-BE49-F238E27FC236}">
                <a16:creationId xmlns:a16="http://schemas.microsoft.com/office/drawing/2014/main" id="{FC2FA71B-B70C-4F2D-AA97-B6A935AFBB49}"/>
              </a:ext>
            </a:extLst>
          </p:cNvPr>
          <p:cNvCxnSpPr/>
          <p:nvPr/>
        </p:nvCxnSpPr>
        <p:spPr>
          <a:xfrm>
            <a:off x="2146048" y="4692636"/>
            <a:ext cx="378042" cy="830831"/>
          </a:xfrm>
          <a:prstGeom prst="line">
            <a:avLst/>
          </a:prstGeom>
          <a:noFill/>
          <a:ln w="28575" cap="flat" cmpd="sng" algn="ctr">
            <a:solidFill>
              <a:schemeClr val="bg1">
                <a:lumMod val="65000"/>
              </a:schemeClr>
            </a:solidFill>
            <a:prstDash val="solid"/>
          </a:ln>
          <a:effectLst/>
        </p:spPr>
      </p:cxnSp>
      <p:cxnSp>
        <p:nvCxnSpPr>
          <p:cNvPr id="6" name="直線コネクタ 5">
            <a:extLst>
              <a:ext uri="{FF2B5EF4-FFF2-40B4-BE49-F238E27FC236}">
                <a16:creationId xmlns:a16="http://schemas.microsoft.com/office/drawing/2014/main" id="{54028CB3-6BF9-4189-94DB-6A250DEED435}"/>
              </a:ext>
            </a:extLst>
          </p:cNvPr>
          <p:cNvCxnSpPr/>
          <p:nvPr/>
        </p:nvCxnSpPr>
        <p:spPr>
          <a:xfrm>
            <a:off x="2524089" y="5523467"/>
            <a:ext cx="856946" cy="0"/>
          </a:xfrm>
          <a:prstGeom prst="line">
            <a:avLst/>
          </a:prstGeom>
          <a:noFill/>
          <a:ln w="28575" cap="flat" cmpd="sng" algn="ctr">
            <a:solidFill>
              <a:schemeClr val="bg1">
                <a:lumMod val="65000"/>
              </a:schemeClr>
            </a:solidFill>
            <a:prstDash val="solid"/>
          </a:ln>
          <a:effectLst/>
        </p:spPr>
      </p:cxnSp>
      <p:cxnSp>
        <p:nvCxnSpPr>
          <p:cNvPr id="7" name="直線コネクタ 6">
            <a:extLst>
              <a:ext uri="{FF2B5EF4-FFF2-40B4-BE49-F238E27FC236}">
                <a16:creationId xmlns:a16="http://schemas.microsoft.com/office/drawing/2014/main" id="{195D879C-5BF2-4FC0-B551-E08AC87C8A17}"/>
              </a:ext>
            </a:extLst>
          </p:cNvPr>
          <p:cNvCxnSpPr/>
          <p:nvPr/>
        </p:nvCxnSpPr>
        <p:spPr>
          <a:xfrm>
            <a:off x="2952563" y="4074094"/>
            <a:ext cx="806515" cy="618542"/>
          </a:xfrm>
          <a:prstGeom prst="line">
            <a:avLst/>
          </a:prstGeom>
          <a:noFill/>
          <a:ln w="28575" cap="flat" cmpd="sng" algn="ctr">
            <a:solidFill>
              <a:sysClr val="windowText" lastClr="000000"/>
            </a:solidFill>
            <a:prstDash val="solid"/>
          </a:ln>
          <a:effectLst/>
        </p:spPr>
      </p:cxnSp>
      <p:cxnSp>
        <p:nvCxnSpPr>
          <p:cNvPr id="8" name="直線コネクタ 7">
            <a:extLst>
              <a:ext uri="{FF2B5EF4-FFF2-40B4-BE49-F238E27FC236}">
                <a16:creationId xmlns:a16="http://schemas.microsoft.com/office/drawing/2014/main" id="{BDB8073B-03A3-4BCF-99FC-18688CA44CDD}"/>
              </a:ext>
            </a:extLst>
          </p:cNvPr>
          <p:cNvCxnSpPr/>
          <p:nvPr/>
        </p:nvCxnSpPr>
        <p:spPr>
          <a:xfrm flipH="1">
            <a:off x="3394218" y="4692636"/>
            <a:ext cx="364859" cy="830831"/>
          </a:xfrm>
          <a:prstGeom prst="line">
            <a:avLst/>
          </a:prstGeom>
          <a:noFill/>
          <a:ln w="28575" cap="flat" cmpd="sng" algn="ctr">
            <a:solidFill>
              <a:sysClr val="windowText" lastClr="000000"/>
            </a:solidFill>
            <a:prstDash val="solid"/>
          </a:ln>
          <a:effectLst/>
        </p:spPr>
      </p:cxnSp>
      <p:cxnSp>
        <p:nvCxnSpPr>
          <p:cNvPr id="9" name="直線コネクタ 8">
            <a:extLst>
              <a:ext uri="{FF2B5EF4-FFF2-40B4-BE49-F238E27FC236}">
                <a16:creationId xmlns:a16="http://schemas.microsoft.com/office/drawing/2014/main" id="{FB98D3BC-4D48-4C1F-A110-5AD14A99AE50}"/>
              </a:ext>
            </a:extLst>
          </p:cNvPr>
          <p:cNvCxnSpPr/>
          <p:nvPr/>
        </p:nvCxnSpPr>
        <p:spPr>
          <a:xfrm flipH="1">
            <a:off x="2515803" y="4074093"/>
            <a:ext cx="407132" cy="1438310"/>
          </a:xfrm>
          <a:prstGeom prst="line">
            <a:avLst/>
          </a:prstGeom>
          <a:noFill/>
          <a:ln w="28575" cap="flat" cmpd="sng" algn="ctr">
            <a:solidFill>
              <a:schemeClr val="bg1">
                <a:lumMod val="65000"/>
              </a:schemeClr>
            </a:solidFill>
            <a:prstDash val="solid"/>
          </a:ln>
          <a:effectLst/>
        </p:spPr>
      </p:cxnSp>
      <p:cxnSp>
        <p:nvCxnSpPr>
          <p:cNvPr id="10" name="直線コネクタ 9">
            <a:extLst>
              <a:ext uri="{FF2B5EF4-FFF2-40B4-BE49-F238E27FC236}">
                <a16:creationId xmlns:a16="http://schemas.microsoft.com/office/drawing/2014/main" id="{C1E07434-75BE-46A8-A16F-5CDC9BC10D7C}"/>
              </a:ext>
            </a:extLst>
          </p:cNvPr>
          <p:cNvCxnSpPr/>
          <p:nvPr/>
        </p:nvCxnSpPr>
        <p:spPr>
          <a:xfrm>
            <a:off x="2951202" y="4074093"/>
            <a:ext cx="415289" cy="1438310"/>
          </a:xfrm>
          <a:prstGeom prst="line">
            <a:avLst/>
          </a:prstGeom>
          <a:noFill/>
          <a:ln w="28575" cap="flat" cmpd="sng" algn="ctr">
            <a:solidFill>
              <a:sysClr val="windowText" lastClr="000000"/>
            </a:solidFill>
            <a:prstDash val="solid"/>
          </a:ln>
          <a:effectLst/>
        </p:spPr>
      </p:cxnSp>
      <p:cxnSp>
        <p:nvCxnSpPr>
          <p:cNvPr id="11" name="直線コネクタ 10">
            <a:extLst>
              <a:ext uri="{FF2B5EF4-FFF2-40B4-BE49-F238E27FC236}">
                <a16:creationId xmlns:a16="http://schemas.microsoft.com/office/drawing/2014/main" id="{25177D4D-CD56-455A-B015-524F8A6D0BDF}"/>
              </a:ext>
            </a:extLst>
          </p:cNvPr>
          <p:cNvCxnSpPr/>
          <p:nvPr/>
        </p:nvCxnSpPr>
        <p:spPr>
          <a:xfrm>
            <a:off x="2142239" y="4685259"/>
            <a:ext cx="1626037" cy="0"/>
          </a:xfrm>
          <a:prstGeom prst="line">
            <a:avLst/>
          </a:prstGeom>
          <a:noFill/>
          <a:ln w="28575" cap="flat" cmpd="sng" algn="ctr">
            <a:solidFill>
              <a:sysClr val="windowText" lastClr="000000"/>
            </a:solidFill>
            <a:prstDash val="solid"/>
          </a:ln>
          <a:effectLst/>
        </p:spPr>
      </p:cxnSp>
      <p:sp>
        <p:nvSpPr>
          <p:cNvPr id="13" name="楕円 12">
            <a:extLst>
              <a:ext uri="{FF2B5EF4-FFF2-40B4-BE49-F238E27FC236}">
                <a16:creationId xmlns:a16="http://schemas.microsoft.com/office/drawing/2014/main" id="{337F9FDD-E9FC-40FF-A0A1-2DA894D59DB3}"/>
              </a:ext>
            </a:extLst>
          </p:cNvPr>
          <p:cNvSpPr/>
          <p:nvPr/>
        </p:nvSpPr>
        <p:spPr>
          <a:xfrm>
            <a:off x="2763541" y="3885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4" name="直線コネクタ 13">
            <a:extLst>
              <a:ext uri="{FF2B5EF4-FFF2-40B4-BE49-F238E27FC236}">
                <a16:creationId xmlns:a16="http://schemas.microsoft.com/office/drawing/2014/main" id="{56B734ED-E9C0-47F7-8DBE-10704C5D403B}"/>
              </a:ext>
            </a:extLst>
          </p:cNvPr>
          <p:cNvCxnSpPr/>
          <p:nvPr/>
        </p:nvCxnSpPr>
        <p:spPr>
          <a:xfrm>
            <a:off x="2152639" y="4692635"/>
            <a:ext cx="1249199" cy="819768"/>
          </a:xfrm>
          <a:prstGeom prst="line">
            <a:avLst/>
          </a:prstGeom>
          <a:noFill/>
          <a:ln w="28575" cap="flat" cmpd="sng" algn="ctr">
            <a:solidFill>
              <a:sysClr val="windowText" lastClr="000000"/>
            </a:solidFill>
            <a:prstDash val="solid"/>
          </a:ln>
          <a:effectLst/>
        </p:spPr>
      </p:cxnSp>
      <p:sp>
        <p:nvSpPr>
          <p:cNvPr id="15" name="楕円 14">
            <a:extLst>
              <a:ext uri="{FF2B5EF4-FFF2-40B4-BE49-F238E27FC236}">
                <a16:creationId xmlns:a16="http://schemas.microsoft.com/office/drawing/2014/main" id="{213A9C39-A23D-4755-9B28-A314FBEB78DB}"/>
              </a:ext>
            </a:extLst>
          </p:cNvPr>
          <p:cNvSpPr/>
          <p:nvPr/>
        </p:nvSpPr>
        <p:spPr>
          <a:xfrm>
            <a:off x="3570056" y="450361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16" name="楕円 15">
            <a:extLst>
              <a:ext uri="{FF2B5EF4-FFF2-40B4-BE49-F238E27FC236}">
                <a16:creationId xmlns:a16="http://schemas.microsoft.com/office/drawing/2014/main" id="{0C8D09CC-B915-4F0C-81F5-FC7E153BF328}"/>
              </a:ext>
            </a:extLst>
          </p:cNvPr>
          <p:cNvSpPr/>
          <p:nvPr/>
        </p:nvSpPr>
        <p:spPr>
          <a:xfrm>
            <a:off x="1957027" y="4490074"/>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17" name="楕円 16">
            <a:extLst>
              <a:ext uri="{FF2B5EF4-FFF2-40B4-BE49-F238E27FC236}">
                <a16:creationId xmlns:a16="http://schemas.microsoft.com/office/drawing/2014/main" id="{28D4CA55-21DE-494D-8016-BCA459C243F2}"/>
              </a:ext>
            </a:extLst>
          </p:cNvPr>
          <p:cNvSpPr/>
          <p:nvPr/>
        </p:nvSpPr>
        <p:spPr>
          <a:xfrm>
            <a:off x="3192014"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8" name="楕円 17">
            <a:extLst>
              <a:ext uri="{FF2B5EF4-FFF2-40B4-BE49-F238E27FC236}">
                <a16:creationId xmlns:a16="http://schemas.microsoft.com/office/drawing/2014/main" id="{300F4A44-CDC7-4941-A6AD-8488D2F3D90C}"/>
              </a:ext>
            </a:extLst>
          </p:cNvPr>
          <p:cNvSpPr/>
          <p:nvPr/>
        </p:nvSpPr>
        <p:spPr>
          <a:xfrm>
            <a:off x="2335069" y="5334446"/>
            <a:ext cx="378042" cy="378042"/>
          </a:xfrm>
          <a:prstGeom prst="ellipse">
            <a:avLst/>
          </a:prstGeom>
          <a:solidFill>
            <a:sysClr val="window" lastClr="FFFFFF"/>
          </a:solidFill>
          <a:ln w="28575" cap="flat" cmpd="sng" algn="ctr">
            <a:solidFill>
              <a:schemeClr val="bg1">
                <a:lumMod val="65000"/>
              </a:schemeClr>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cxnSp>
        <p:nvCxnSpPr>
          <p:cNvPr id="19" name="直線コネクタ 18">
            <a:extLst>
              <a:ext uri="{FF2B5EF4-FFF2-40B4-BE49-F238E27FC236}">
                <a16:creationId xmlns:a16="http://schemas.microsoft.com/office/drawing/2014/main" id="{9A9D65B2-4D61-4257-A175-B9BCB3199F23}"/>
              </a:ext>
            </a:extLst>
          </p:cNvPr>
          <p:cNvCxnSpPr/>
          <p:nvPr/>
        </p:nvCxnSpPr>
        <p:spPr>
          <a:xfrm flipV="1">
            <a:off x="5498848" y="4074094"/>
            <a:ext cx="806515" cy="618542"/>
          </a:xfrm>
          <a:prstGeom prst="line">
            <a:avLst/>
          </a:prstGeom>
          <a:noFill/>
          <a:ln w="28575" cap="flat" cmpd="sng" algn="ctr">
            <a:solidFill>
              <a:sysClr val="windowText" lastClr="000000"/>
            </a:solidFill>
            <a:prstDash val="solid"/>
          </a:ln>
          <a:effectLst/>
        </p:spPr>
      </p:cxnSp>
      <p:cxnSp>
        <p:nvCxnSpPr>
          <p:cNvPr id="20" name="直線コネクタ 19">
            <a:extLst>
              <a:ext uri="{FF2B5EF4-FFF2-40B4-BE49-F238E27FC236}">
                <a16:creationId xmlns:a16="http://schemas.microsoft.com/office/drawing/2014/main" id="{4FF6DC3D-091F-45F7-8401-BCD72570FA41}"/>
              </a:ext>
            </a:extLst>
          </p:cNvPr>
          <p:cNvCxnSpPr/>
          <p:nvPr/>
        </p:nvCxnSpPr>
        <p:spPr>
          <a:xfrm>
            <a:off x="5498848" y="4692636"/>
            <a:ext cx="378042" cy="830831"/>
          </a:xfrm>
          <a:prstGeom prst="line">
            <a:avLst/>
          </a:prstGeom>
          <a:noFill/>
          <a:ln w="28575" cap="flat" cmpd="sng" algn="ctr">
            <a:solidFill>
              <a:sysClr val="windowText" lastClr="000000"/>
            </a:solidFill>
            <a:prstDash val="solid"/>
          </a:ln>
          <a:effectLst/>
        </p:spPr>
      </p:cxnSp>
      <p:cxnSp>
        <p:nvCxnSpPr>
          <p:cNvPr id="21" name="直線コネクタ 20">
            <a:extLst>
              <a:ext uri="{FF2B5EF4-FFF2-40B4-BE49-F238E27FC236}">
                <a16:creationId xmlns:a16="http://schemas.microsoft.com/office/drawing/2014/main" id="{5EE4D8A8-12FC-4274-B65A-AE56296D1410}"/>
              </a:ext>
            </a:extLst>
          </p:cNvPr>
          <p:cNvCxnSpPr/>
          <p:nvPr/>
        </p:nvCxnSpPr>
        <p:spPr>
          <a:xfrm>
            <a:off x="5876889" y="5523467"/>
            <a:ext cx="856946" cy="0"/>
          </a:xfrm>
          <a:prstGeom prst="line">
            <a:avLst/>
          </a:prstGeom>
          <a:noFill/>
          <a:ln w="28575" cap="flat" cmpd="sng" algn="ctr">
            <a:solidFill>
              <a:sysClr val="windowText" lastClr="000000"/>
            </a:solidFill>
            <a:prstDash val="solid"/>
          </a:ln>
          <a:effectLst/>
        </p:spPr>
      </p:cxnSp>
      <p:cxnSp>
        <p:nvCxnSpPr>
          <p:cNvPr id="22" name="直線コネクタ 21">
            <a:extLst>
              <a:ext uri="{FF2B5EF4-FFF2-40B4-BE49-F238E27FC236}">
                <a16:creationId xmlns:a16="http://schemas.microsoft.com/office/drawing/2014/main" id="{F8C0797F-B0FE-4B0D-AB99-C68A3F6CE77A}"/>
              </a:ext>
            </a:extLst>
          </p:cNvPr>
          <p:cNvCxnSpPr/>
          <p:nvPr/>
        </p:nvCxnSpPr>
        <p:spPr>
          <a:xfrm>
            <a:off x="6305363" y="4074094"/>
            <a:ext cx="806515" cy="618542"/>
          </a:xfrm>
          <a:prstGeom prst="line">
            <a:avLst/>
          </a:prstGeom>
          <a:noFill/>
          <a:ln w="28575" cap="flat" cmpd="sng" algn="ctr">
            <a:solidFill>
              <a:sysClr val="windowText" lastClr="000000"/>
            </a:solidFill>
            <a:prstDash val="solid"/>
          </a:ln>
          <a:effectLst/>
        </p:spPr>
      </p:cxnSp>
      <p:cxnSp>
        <p:nvCxnSpPr>
          <p:cNvPr id="23" name="直線コネクタ 22">
            <a:extLst>
              <a:ext uri="{FF2B5EF4-FFF2-40B4-BE49-F238E27FC236}">
                <a16:creationId xmlns:a16="http://schemas.microsoft.com/office/drawing/2014/main" id="{57BD4E75-2770-411D-B37C-D2F5B422105F}"/>
              </a:ext>
            </a:extLst>
          </p:cNvPr>
          <p:cNvCxnSpPr/>
          <p:nvPr/>
        </p:nvCxnSpPr>
        <p:spPr>
          <a:xfrm flipH="1">
            <a:off x="6747018" y="4692636"/>
            <a:ext cx="364859" cy="830831"/>
          </a:xfrm>
          <a:prstGeom prst="line">
            <a:avLst/>
          </a:prstGeom>
          <a:noFill/>
          <a:ln w="28575" cap="flat" cmpd="sng" algn="ctr">
            <a:solidFill>
              <a:sysClr val="windowText" lastClr="000000"/>
            </a:solidFill>
            <a:prstDash val="solid"/>
          </a:ln>
          <a:effectLst/>
        </p:spPr>
      </p:cxnSp>
      <p:cxnSp>
        <p:nvCxnSpPr>
          <p:cNvPr id="24" name="直線コネクタ 23">
            <a:extLst>
              <a:ext uri="{FF2B5EF4-FFF2-40B4-BE49-F238E27FC236}">
                <a16:creationId xmlns:a16="http://schemas.microsoft.com/office/drawing/2014/main" id="{209B17B9-75A9-48EE-A942-29DB897593FE}"/>
              </a:ext>
            </a:extLst>
          </p:cNvPr>
          <p:cNvCxnSpPr/>
          <p:nvPr/>
        </p:nvCxnSpPr>
        <p:spPr>
          <a:xfrm flipH="1">
            <a:off x="5868603" y="4074093"/>
            <a:ext cx="407132" cy="1438310"/>
          </a:xfrm>
          <a:prstGeom prst="line">
            <a:avLst/>
          </a:prstGeom>
          <a:noFill/>
          <a:ln w="28575" cap="flat" cmpd="sng" algn="ctr">
            <a:solidFill>
              <a:sysClr val="windowText" lastClr="000000"/>
            </a:solidFill>
            <a:prstDash val="solid"/>
          </a:ln>
          <a:effectLst/>
        </p:spPr>
      </p:cxnSp>
      <p:cxnSp>
        <p:nvCxnSpPr>
          <p:cNvPr id="25" name="直線コネクタ 24">
            <a:extLst>
              <a:ext uri="{FF2B5EF4-FFF2-40B4-BE49-F238E27FC236}">
                <a16:creationId xmlns:a16="http://schemas.microsoft.com/office/drawing/2014/main" id="{A189E8E3-6220-436A-8D26-FA4B048AECCE}"/>
              </a:ext>
            </a:extLst>
          </p:cNvPr>
          <p:cNvCxnSpPr/>
          <p:nvPr/>
        </p:nvCxnSpPr>
        <p:spPr>
          <a:xfrm>
            <a:off x="6304002" y="4074093"/>
            <a:ext cx="415289" cy="1438310"/>
          </a:xfrm>
          <a:prstGeom prst="line">
            <a:avLst/>
          </a:prstGeom>
          <a:noFill/>
          <a:ln w="28575" cap="flat" cmpd="sng" algn="ctr">
            <a:solidFill>
              <a:sysClr val="windowText" lastClr="000000"/>
            </a:solidFill>
            <a:prstDash val="solid"/>
          </a:ln>
          <a:effectLst/>
        </p:spPr>
      </p:cxnSp>
      <p:cxnSp>
        <p:nvCxnSpPr>
          <p:cNvPr id="26" name="直線コネクタ 25">
            <a:extLst>
              <a:ext uri="{FF2B5EF4-FFF2-40B4-BE49-F238E27FC236}">
                <a16:creationId xmlns:a16="http://schemas.microsoft.com/office/drawing/2014/main" id="{A4BA54FF-4999-4672-805D-E39A70A2AF06}"/>
              </a:ext>
            </a:extLst>
          </p:cNvPr>
          <p:cNvCxnSpPr/>
          <p:nvPr/>
        </p:nvCxnSpPr>
        <p:spPr>
          <a:xfrm>
            <a:off x="5495039" y="4685259"/>
            <a:ext cx="1626037" cy="0"/>
          </a:xfrm>
          <a:prstGeom prst="line">
            <a:avLst/>
          </a:prstGeom>
          <a:noFill/>
          <a:ln w="28575" cap="flat" cmpd="sng" algn="ctr">
            <a:solidFill>
              <a:sysClr val="windowText" lastClr="000000"/>
            </a:solidFill>
            <a:prstDash val="solid"/>
          </a:ln>
          <a:effectLst/>
        </p:spPr>
      </p:cxnSp>
      <p:sp>
        <p:nvSpPr>
          <p:cNvPr id="28" name="楕円 27">
            <a:extLst>
              <a:ext uri="{FF2B5EF4-FFF2-40B4-BE49-F238E27FC236}">
                <a16:creationId xmlns:a16="http://schemas.microsoft.com/office/drawing/2014/main" id="{0FE69D4B-A68C-46BB-845E-C77DF573F79C}"/>
              </a:ext>
            </a:extLst>
          </p:cNvPr>
          <p:cNvSpPr/>
          <p:nvPr/>
        </p:nvSpPr>
        <p:spPr>
          <a:xfrm>
            <a:off x="6116341" y="38850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29" name="直線コネクタ 28">
            <a:extLst>
              <a:ext uri="{FF2B5EF4-FFF2-40B4-BE49-F238E27FC236}">
                <a16:creationId xmlns:a16="http://schemas.microsoft.com/office/drawing/2014/main" id="{6B3AB128-891F-4B0A-BFA9-53F8EF722C1E}"/>
              </a:ext>
            </a:extLst>
          </p:cNvPr>
          <p:cNvCxnSpPr/>
          <p:nvPr/>
        </p:nvCxnSpPr>
        <p:spPr>
          <a:xfrm>
            <a:off x="5505439" y="4692635"/>
            <a:ext cx="1249199" cy="819768"/>
          </a:xfrm>
          <a:prstGeom prst="line">
            <a:avLst/>
          </a:prstGeom>
          <a:noFill/>
          <a:ln w="28575" cap="flat" cmpd="sng" algn="ctr">
            <a:solidFill>
              <a:sysClr val="windowText" lastClr="000000"/>
            </a:solidFill>
            <a:prstDash val="solid"/>
          </a:ln>
          <a:effectLst/>
        </p:spPr>
      </p:cxnSp>
      <p:sp>
        <p:nvSpPr>
          <p:cNvPr id="30" name="楕円 29">
            <a:extLst>
              <a:ext uri="{FF2B5EF4-FFF2-40B4-BE49-F238E27FC236}">
                <a16:creationId xmlns:a16="http://schemas.microsoft.com/office/drawing/2014/main" id="{7A99B51C-E0B3-4402-98E4-8CB916B4D102}"/>
              </a:ext>
            </a:extLst>
          </p:cNvPr>
          <p:cNvSpPr/>
          <p:nvPr/>
        </p:nvSpPr>
        <p:spPr>
          <a:xfrm>
            <a:off x="6922856" y="450361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7C1F0176-730F-4C9A-97EB-D333FB3E2AD2}"/>
              </a:ext>
            </a:extLst>
          </p:cNvPr>
          <p:cNvSpPr/>
          <p:nvPr/>
        </p:nvSpPr>
        <p:spPr>
          <a:xfrm>
            <a:off x="5309827" y="4490074"/>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2" name="楕円 31">
            <a:extLst>
              <a:ext uri="{FF2B5EF4-FFF2-40B4-BE49-F238E27FC236}">
                <a16:creationId xmlns:a16="http://schemas.microsoft.com/office/drawing/2014/main" id="{44374FC3-8123-445A-93CE-72567157870E}"/>
              </a:ext>
            </a:extLst>
          </p:cNvPr>
          <p:cNvSpPr/>
          <p:nvPr/>
        </p:nvSpPr>
        <p:spPr>
          <a:xfrm>
            <a:off x="6544814"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3" name="楕円 32">
            <a:extLst>
              <a:ext uri="{FF2B5EF4-FFF2-40B4-BE49-F238E27FC236}">
                <a16:creationId xmlns:a16="http://schemas.microsoft.com/office/drawing/2014/main" id="{58958752-8A79-4DA9-A382-E3C7294F636F}"/>
              </a:ext>
            </a:extLst>
          </p:cNvPr>
          <p:cNvSpPr/>
          <p:nvPr/>
        </p:nvSpPr>
        <p:spPr>
          <a:xfrm>
            <a:off x="5687869" y="5334446"/>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dirty="0">
              <a:ln>
                <a:noFill/>
              </a:ln>
              <a:solidFill>
                <a:prstClr val="black"/>
              </a:solidFill>
              <a:effectLst/>
              <a:uLnTx/>
              <a:uFillTx/>
              <a:latin typeface="メイリオ"/>
              <a:ea typeface="メイリオ"/>
              <a:cs typeface="+mn-cs"/>
            </a:endParaRPr>
          </a:p>
        </p:txBody>
      </p:sp>
      <p:sp>
        <p:nvSpPr>
          <p:cNvPr id="34" name="テキスト ボックス 33">
            <a:extLst>
              <a:ext uri="{FF2B5EF4-FFF2-40B4-BE49-F238E27FC236}">
                <a16:creationId xmlns:a16="http://schemas.microsoft.com/office/drawing/2014/main" id="{CDD4AB46-0683-4F53-91CD-E169A0437B85}"/>
              </a:ext>
            </a:extLst>
          </p:cNvPr>
          <p:cNvSpPr txBox="1"/>
          <p:nvPr/>
        </p:nvSpPr>
        <p:spPr>
          <a:xfrm>
            <a:off x="2295207" y="5989797"/>
            <a:ext cx="1575627" cy="461665"/>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クリーク</a:t>
            </a:r>
          </a:p>
        </p:txBody>
      </p:sp>
      <p:sp>
        <p:nvSpPr>
          <p:cNvPr id="35" name="テキスト ボックス 34">
            <a:extLst>
              <a:ext uri="{FF2B5EF4-FFF2-40B4-BE49-F238E27FC236}">
                <a16:creationId xmlns:a16="http://schemas.microsoft.com/office/drawing/2014/main" id="{A38E885F-FF02-431B-9E83-F92A67DDD406}"/>
              </a:ext>
            </a:extLst>
          </p:cNvPr>
          <p:cNvSpPr txBox="1"/>
          <p:nvPr/>
        </p:nvSpPr>
        <p:spPr>
          <a:xfrm>
            <a:off x="5813495" y="5923380"/>
            <a:ext cx="1244187" cy="461665"/>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2-plex</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96855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spTree>
    <p:extLst>
      <p:ext uri="{BB962C8B-B14F-4D97-AF65-F5344CB8AC3E}">
        <p14:creationId xmlns:p14="http://schemas.microsoft.com/office/powerpoint/2010/main" val="4081923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79FDF576-97C2-4CE9-9FC2-F7FB5831E5C8}"/>
              </a:ext>
            </a:extLst>
          </p:cNvPr>
          <p:cNvCxnSpPr/>
          <p:nvPr/>
        </p:nvCxnSpPr>
        <p:spPr>
          <a:xfrm>
            <a:off x="2285708" y="3583619"/>
            <a:ext cx="901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6D936B0-3E7E-425D-A1BC-A8D7DE84E8CB}"/>
              </a:ext>
            </a:extLst>
          </p:cNvPr>
          <p:cNvCxnSpPr/>
          <p:nvPr/>
        </p:nvCxnSpPr>
        <p:spPr>
          <a:xfrm>
            <a:off x="1711096" y="4441668"/>
            <a:ext cx="574612" cy="7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77EB56A-B40A-45A1-89E7-F8CCF70C2418}"/>
              </a:ext>
            </a:extLst>
          </p:cNvPr>
          <p:cNvCxnSpPr/>
          <p:nvPr/>
        </p:nvCxnSpPr>
        <p:spPr>
          <a:xfrm>
            <a:off x="1730837" y="4441668"/>
            <a:ext cx="199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574360F-3360-41C6-B7CD-1189874CA380}"/>
              </a:ext>
            </a:extLst>
          </p:cNvPr>
          <p:cNvCxnSpPr/>
          <p:nvPr/>
        </p:nvCxnSpPr>
        <p:spPr>
          <a:xfrm>
            <a:off x="2285708" y="3583619"/>
            <a:ext cx="0" cy="163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943C60C-FDA9-4F6B-B3BA-6104039B8570}"/>
              </a:ext>
            </a:extLst>
          </p:cNvPr>
          <p:cNvCxnSpPr/>
          <p:nvPr/>
        </p:nvCxnSpPr>
        <p:spPr>
          <a:xfrm>
            <a:off x="1711095" y="4453512"/>
            <a:ext cx="1460470" cy="765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61EC51B-EA8C-4369-A458-B01EC020E6DB}"/>
              </a:ext>
            </a:extLst>
          </p:cNvPr>
          <p:cNvCxnSpPr/>
          <p:nvPr/>
        </p:nvCxnSpPr>
        <p:spPr>
          <a:xfrm>
            <a:off x="3171565" y="3583619"/>
            <a:ext cx="554872" cy="86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27B429-9F97-4D5B-B4D8-19C9B8839AD7}"/>
              </a:ext>
            </a:extLst>
          </p:cNvPr>
          <p:cNvCxnSpPr/>
          <p:nvPr/>
        </p:nvCxnSpPr>
        <p:spPr>
          <a:xfrm>
            <a:off x="2285708" y="3583619"/>
            <a:ext cx="901524" cy="164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B574B0AD-82CA-4A7C-B9D5-E2BD961D7A3D}"/>
              </a:ext>
            </a:extLst>
          </p:cNvPr>
          <p:cNvSpPr/>
          <p:nvPr/>
        </p:nvSpPr>
        <p:spPr>
          <a:xfrm>
            <a:off x="2998211" y="5022015"/>
            <a:ext cx="378042" cy="39417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楕円 11">
            <a:extLst>
              <a:ext uri="{FF2B5EF4-FFF2-40B4-BE49-F238E27FC236}">
                <a16:creationId xmlns:a16="http://schemas.microsoft.com/office/drawing/2014/main" id="{7E0A16EF-2D13-48C7-875A-08C75E3DE140}"/>
              </a:ext>
            </a:extLst>
          </p:cNvPr>
          <p:cNvSpPr/>
          <p:nvPr/>
        </p:nvSpPr>
        <p:spPr>
          <a:xfrm>
            <a:off x="2096687" y="5038151"/>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楕円 12">
            <a:extLst>
              <a:ext uri="{FF2B5EF4-FFF2-40B4-BE49-F238E27FC236}">
                <a16:creationId xmlns:a16="http://schemas.microsoft.com/office/drawing/2014/main" id="{E8EB93FE-61CD-40EF-A271-8E20D8D2B380}"/>
              </a:ext>
            </a:extLst>
          </p:cNvPr>
          <p:cNvSpPr/>
          <p:nvPr/>
        </p:nvSpPr>
        <p:spPr>
          <a:xfrm>
            <a:off x="15418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楕円 13">
            <a:extLst>
              <a:ext uri="{FF2B5EF4-FFF2-40B4-BE49-F238E27FC236}">
                <a16:creationId xmlns:a16="http://schemas.microsoft.com/office/drawing/2014/main" id="{E7050F89-AC48-46A4-B082-BF1AEA57627A}"/>
              </a:ext>
            </a:extLst>
          </p:cNvPr>
          <p:cNvSpPr/>
          <p:nvPr/>
        </p:nvSpPr>
        <p:spPr>
          <a:xfrm>
            <a:off x="2096687"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楕円 14">
            <a:extLst>
              <a:ext uri="{FF2B5EF4-FFF2-40B4-BE49-F238E27FC236}">
                <a16:creationId xmlns:a16="http://schemas.microsoft.com/office/drawing/2014/main" id="{3A3907CF-85D7-4B87-9EBF-78A046568372}"/>
              </a:ext>
            </a:extLst>
          </p:cNvPr>
          <p:cNvSpPr/>
          <p:nvPr/>
        </p:nvSpPr>
        <p:spPr>
          <a:xfrm>
            <a:off x="2998211"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6" name="楕円 15">
            <a:extLst>
              <a:ext uri="{FF2B5EF4-FFF2-40B4-BE49-F238E27FC236}">
                <a16:creationId xmlns:a16="http://schemas.microsoft.com/office/drawing/2014/main" id="{F6AF3A08-9271-4BE6-9157-625BCF408B52}"/>
              </a:ext>
            </a:extLst>
          </p:cNvPr>
          <p:cNvSpPr/>
          <p:nvPr/>
        </p:nvSpPr>
        <p:spPr>
          <a:xfrm>
            <a:off x="35374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C2DCB09-C8DB-40EA-AFC7-AB3FF3CCF25D}"/>
                  </a:ext>
                </a:extLst>
              </p:cNvPr>
              <p:cNvSpPr txBox="1"/>
              <p:nvPr/>
            </p:nvSpPr>
            <p:spPr>
              <a:xfrm>
                <a:off x="2223219" y="5685110"/>
                <a:ext cx="127347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C2DCB09-C8DB-40EA-AFC7-AB3FF3CCF25D}"/>
                  </a:ext>
                </a:extLst>
              </p:cNvPr>
              <p:cNvSpPr txBox="1">
                <a:spLocks noRot="1" noChangeAspect="1" noMove="1" noResize="1" noEditPoints="1" noAdjustHandles="1" noChangeArrowheads="1" noChangeShapeType="1" noTextEdit="1"/>
              </p:cNvSpPr>
              <p:nvPr/>
            </p:nvSpPr>
            <p:spPr>
              <a:xfrm>
                <a:off x="2223219" y="5685110"/>
                <a:ext cx="1273470" cy="400110"/>
              </a:xfrm>
              <a:prstGeom prst="rect">
                <a:avLst/>
              </a:prstGeom>
              <a:blipFill>
                <a:blip r:embed="rId5"/>
                <a:stretch>
                  <a:fillRect l="-5263" t="-9231" b="-27692"/>
                </a:stretch>
              </a:blipFill>
            </p:spPr>
            <p:txBody>
              <a:bodyPr/>
              <a:lstStyle/>
              <a:p>
                <a:r>
                  <a:rPr lang="en-US">
                    <a:noFill/>
                  </a:rPr>
                  <a:t> </a:t>
                </a:r>
              </a:p>
            </p:txBody>
          </p:sp>
        </mc:Fallback>
      </mc:AlternateContent>
    </p:spTree>
    <p:extLst>
      <p:ext uri="{BB962C8B-B14F-4D97-AF65-F5344CB8AC3E}">
        <p14:creationId xmlns:p14="http://schemas.microsoft.com/office/powerpoint/2010/main" val="3261393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79FDF576-97C2-4CE9-9FC2-F7FB5831E5C8}"/>
              </a:ext>
            </a:extLst>
          </p:cNvPr>
          <p:cNvCxnSpPr/>
          <p:nvPr/>
        </p:nvCxnSpPr>
        <p:spPr>
          <a:xfrm>
            <a:off x="2285708" y="3583619"/>
            <a:ext cx="901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6D936B0-3E7E-425D-A1BC-A8D7DE84E8CB}"/>
              </a:ext>
            </a:extLst>
          </p:cNvPr>
          <p:cNvCxnSpPr/>
          <p:nvPr/>
        </p:nvCxnSpPr>
        <p:spPr>
          <a:xfrm>
            <a:off x="1711096" y="4441668"/>
            <a:ext cx="574612" cy="7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77EB56A-B40A-45A1-89E7-F8CCF70C2418}"/>
              </a:ext>
            </a:extLst>
          </p:cNvPr>
          <p:cNvCxnSpPr/>
          <p:nvPr/>
        </p:nvCxnSpPr>
        <p:spPr>
          <a:xfrm>
            <a:off x="1730837" y="4441668"/>
            <a:ext cx="199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574360F-3360-41C6-B7CD-1189874CA380}"/>
              </a:ext>
            </a:extLst>
          </p:cNvPr>
          <p:cNvCxnSpPr/>
          <p:nvPr/>
        </p:nvCxnSpPr>
        <p:spPr>
          <a:xfrm>
            <a:off x="2285708" y="3583619"/>
            <a:ext cx="0" cy="163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943C60C-FDA9-4F6B-B3BA-6104039B8570}"/>
              </a:ext>
            </a:extLst>
          </p:cNvPr>
          <p:cNvCxnSpPr/>
          <p:nvPr/>
        </p:nvCxnSpPr>
        <p:spPr>
          <a:xfrm>
            <a:off x="1711095" y="4453512"/>
            <a:ext cx="1460470" cy="765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61EC51B-EA8C-4369-A458-B01EC020E6DB}"/>
              </a:ext>
            </a:extLst>
          </p:cNvPr>
          <p:cNvCxnSpPr/>
          <p:nvPr/>
        </p:nvCxnSpPr>
        <p:spPr>
          <a:xfrm>
            <a:off x="3171565" y="3583619"/>
            <a:ext cx="554872" cy="86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27B429-9F97-4D5B-B4D8-19C9B8839AD7}"/>
              </a:ext>
            </a:extLst>
          </p:cNvPr>
          <p:cNvCxnSpPr/>
          <p:nvPr/>
        </p:nvCxnSpPr>
        <p:spPr>
          <a:xfrm>
            <a:off x="2285708" y="3583619"/>
            <a:ext cx="901524" cy="164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B574B0AD-82CA-4A7C-B9D5-E2BD961D7A3D}"/>
              </a:ext>
            </a:extLst>
          </p:cNvPr>
          <p:cNvSpPr/>
          <p:nvPr/>
        </p:nvSpPr>
        <p:spPr>
          <a:xfrm>
            <a:off x="2998211" y="5022015"/>
            <a:ext cx="378042" cy="39417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楕円 11">
            <a:extLst>
              <a:ext uri="{FF2B5EF4-FFF2-40B4-BE49-F238E27FC236}">
                <a16:creationId xmlns:a16="http://schemas.microsoft.com/office/drawing/2014/main" id="{7E0A16EF-2D13-48C7-875A-08C75E3DE140}"/>
              </a:ext>
            </a:extLst>
          </p:cNvPr>
          <p:cNvSpPr/>
          <p:nvPr/>
        </p:nvSpPr>
        <p:spPr>
          <a:xfrm>
            <a:off x="2096687" y="5038151"/>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楕円 12">
            <a:extLst>
              <a:ext uri="{FF2B5EF4-FFF2-40B4-BE49-F238E27FC236}">
                <a16:creationId xmlns:a16="http://schemas.microsoft.com/office/drawing/2014/main" id="{E8EB93FE-61CD-40EF-A271-8E20D8D2B380}"/>
              </a:ext>
            </a:extLst>
          </p:cNvPr>
          <p:cNvSpPr/>
          <p:nvPr/>
        </p:nvSpPr>
        <p:spPr>
          <a:xfrm>
            <a:off x="15418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楕円 13">
            <a:extLst>
              <a:ext uri="{FF2B5EF4-FFF2-40B4-BE49-F238E27FC236}">
                <a16:creationId xmlns:a16="http://schemas.microsoft.com/office/drawing/2014/main" id="{E7050F89-AC48-46A4-B082-BF1AEA57627A}"/>
              </a:ext>
            </a:extLst>
          </p:cNvPr>
          <p:cNvSpPr/>
          <p:nvPr/>
        </p:nvSpPr>
        <p:spPr>
          <a:xfrm>
            <a:off x="2096687"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楕円 14">
            <a:extLst>
              <a:ext uri="{FF2B5EF4-FFF2-40B4-BE49-F238E27FC236}">
                <a16:creationId xmlns:a16="http://schemas.microsoft.com/office/drawing/2014/main" id="{3A3907CF-85D7-4B87-9EBF-78A046568372}"/>
              </a:ext>
            </a:extLst>
          </p:cNvPr>
          <p:cNvSpPr/>
          <p:nvPr/>
        </p:nvSpPr>
        <p:spPr>
          <a:xfrm>
            <a:off x="2998211"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6" name="楕円 15">
            <a:extLst>
              <a:ext uri="{FF2B5EF4-FFF2-40B4-BE49-F238E27FC236}">
                <a16:creationId xmlns:a16="http://schemas.microsoft.com/office/drawing/2014/main" id="{F6AF3A08-9271-4BE6-9157-625BCF408B52}"/>
              </a:ext>
            </a:extLst>
          </p:cNvPr>
          <p:cNvSpPr/>
          <p:nvPr/>
        </p:nvSpPr>
        <p:spPr>
          <a:xfrm>
            <a:off x="35374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C2DCB09-C8DB-40EA-AFC7-AB3FF3CCF25D}"/>
                  </a:ext>
                </a:extLst>
              </p:cNvPr>
              <p:cNvSpPr txBox="1"/>
              <p:nvPr/>
            </p:nvSpPr>
            <p:spPr>
              <a:xfrm>
                <a:off x="2223219" y="5685110"/>
                <a:ext cx="127347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C2DCB09-C8DB-40EA-AFC7-AB3FF3CCF25D}"/>
                  </a:ext>
                </a:extLst>
              </p:cNvPr>
              <p:cNvSpPr txBox="1">
                <a:spLocks noRot="1" noChangeAspect="1" noMove="1" noResize="1" noEditPoints="1" noAdjustHandles="1" noChangeArrowheads="1" noChangeShapeType="1" noTextEdit="1"/>
              </p:cNvSpPr>
              <p:nvPr/>
            </p:nvSpPr>
            <p:spPr>
              <a:xfrm>
                <a:off x="2223219" y="5685110"/>
                <a:ext cx="1273470" cy="400110"/>
              </a:xfrm>
              <a:prstGeom prst="rect">
                <a:avLst/>
              </a:prstGeom>
              <a:blipFill>
                <a:blip r:embed="rId5"/>
                <a:stretch>
                  <a:fillRect l="-5263" t="-9231" b="-27692"/>
                </a:stretch>
              </a:blipFill>
            </p:spPr>
            <p:txBody>
              <a:bodyPr/>
              <a:lstStyle/>
              <a:p>
                <a:r>
                  <a:rPr lang="en-US">
                    <a:noFill/>
                  </a:rPr>
                  <a:t> </a:t>
                </a:r>
              </a:p>
            </p:txBody>
          </p:sp>
        </mc:Fallback>
      </mc:AlternateContent>
      <p:sp>
        <p:nvSpPr>
          <p:cNvPr id="19" name="楕円 18">
            <a:extLst>
              <a:ext uri="{FF2B5EF4-FFF2-40B4-BE49-F238E27FC236}">
                <a16:creationId xmlns:a16="http://schemas.microsoft.com/office/drawing/2014/main" id="{39AD11C6-4202-485A-A7AC-B82C8A72399D}"/>
              </a:ext>
            </a:extLst>
          </p:cNvPr>
          <p:cNvSpPr/>
          <p:nvPr/>
        </p:nvSpPr>
        <p:spPr>
          <a:xfrm rot="1689889">
            <a:off x="1729998" y="3252054"/>
            <a:ext cx="2578100" cy="1444102"/>
          </a:xfrm>
          <a:prstGeom prst="ellipse">
            <a:avLst/>
          </a:prstGeom>
          <a:solidFill>
            <a:schemeClr val="bg1">
              <a:alpha val="0"/>
            </a:schemeClr>
          </a:solidFill>
          <a:ln w="25400" cmpd="sng">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テキスト ボックス 19">
            <a:extLst>
              <a:ext uri="{FF2B5EF4-FFF2-40B4-BE49-F238E27FC236}">
                <a16:creationId xmlns:a16="http://schemas.microsoft.com/office/drawing/2014/main" id="{9234D615-3745-466F-99EE-77902C0B07D6}"/>
              </a:ext>
            </a:extLst>
          </p:cNvPr>
          <p:cNvSpPr txBox="1"/>
          <p:nvPr/>
        </p:nvSpPr>
        <p:spPr>
          <a:xfrm>
            <a:off x="3771421" y="3038016"/>
            <a:ext cx="1752600" cy="400110"/>
          </a:xfrm>
          <a:prstGeom prst="rect">
            <a:avLst/>
          </a:prstGeom>
          <a:noFill/>
        </p:spPr>
        <p:txBody>
          <a:bodyPr wrap="square" rtlCol="0">
            <a:spAutoFit/>
          </a:bodyPr>
          <a:lstStyle/>
          <a:p>
            <a:r>
              <a:rPr lang="en-US" sz="2000" dirty="0">
                <a:solidFill>
                  <a:srgbClr val="0070C0"/>
                </a:solidFill>
                <a:latin typeface="メイリオ" panose="020B0604030504040204" pitchFamily="50" charset="-128"/>
                <a:ea typeface="メイリオ" panose="020B0604030504040204" pitchFamily="50" charset="-128"/>
              </a:rPr>
              <a:t>2-plex</a:t>
            </a:r>
          </a:p>
        </p:txBody>
      </p:sp>
    </p:spTree>
    <p:extLst>
      <p:ext uri="{BB962C8B-B14F-4D97-AF65-F5344CB8AC3E}">
        <p14:creationId xmlns:p14="http://schemas.microsoft.com/office/powerpoint/2010/main" val="4196513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79FDF576-97C2-4CE9-9FC2-F7FB5831E5C8}"/>
              </a:ext>
            </a:extLst>
          </p:cNvPr>
          <p:cNvCxnSpPr/>
          <p:nvPr/>
        </p:nvCxnSpPr>
        <p:spPr>
          <a:xfrm>
            <a:off x="2285708" y="3583619"/>
            <a:ext cx="9015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6D936B0-3E7E-425D-A1BC-A8D7DE84E8CB}"/>
              </a:ext>
            </a:extLst>
          </p:cNvPr>
          <p:cNvCxnSpPr/>
          <p:nvPr/>
        </p:nvCxnSpPr>
        <p:spPr>
          <a:xfrm>
            <a:off x="1711096" y="4441668"/>
            <a:ext cx="574612" cy="7855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377EB56A-B40A-45A1-89E7-F8CCF70C2418}"/>
              </a:ext>
            </a:extLst>
          </p:cNvPr>
          <p:cNvCxnSpPr/>
          <p:nvPr/>
        </p:nvCxnSpPr>
        <p:spPr>
          <a:xfrm>
            <a:off x="1730837" y="4441668"/>
            <a:ext cx="1995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574360F-3360-41C6-B7CD-1189874CA380}"/>
              </a:ext>
            </a:extLst>
          </p:cNvPr>
          <p:cNvCxnSpPr/>
          <p:nvPr/>
        </p:nvCxnSpPr>
        <p:spPr>
          <a:xfrm>
            <a:off x="2285708" y="3583619"/>
            <a:ext cx="0" cy="1635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943C60C-FDA9-4F6B-B3BA-6104039B8570}"/>
              </a:ext>
            </a:extLst>
          </p:cNvPr>
          <p:cNvCxnSpPr/>
          <p:nvPr/>
        </p:nvCxnSpPr>
        <p:spPr>
          <a:xfrm>
            <a:off x="1711095" y="4453512"/>
            <a:ext cx="1460470" cy="765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61EC51B-EA8C-4369-A458-B01EC020E6DB}"/>
              </a:ext>
            </a:extLst>
          </p:cNvPr>
          <p:cNvCxnSpPr/>
          <p:nvPr/>
        </p:nvCxnSpPr>
        <p:spPr>
          <a:xfrm>
            <a:off x="3171565" y="3583619"/>
            <a:ext cx="554872" cy="869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27B429-9F97-4D5B-B4D8-19C9B8839AD7}"/>
              </a:ext>
            </a:extLst>
          </p:cNvPr>
          <p:cNvCxnSpPr/>
          <p:nvPr/>
        </p:nvCxnSpPr>
        <p:spPr>
          <a:xfrm>
            <a:off x="2285708" y="3583619"/>
            <a:ext cx="901524" cy="16435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B574B0AD-82CA-4A7C-B9D5-E2BD961D7A3D}"/>
              </a:ext>
            </a:extLst>
          </p:cNvPr>
          <p:cNvSpPr/>
          <p:nvPr/>
        </p:nvSpPr>
        <p:spPr>
          <a:xfrm>
            <a:off x="2998211" y="5022015"/>
            <a:ext cx="378042" cy="394178"/>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2" name="楕円 11">
            <a:extLst>
              <a:ext uri="{FF2B5EF4-FFF2-40B4-BE49-F238E27FC236}">
                <a16:creationId xmlns:a16="http://schemas.microsoft.com/office/drawing/2014/main" id="{7E0A16EF-2D13-48C7-875A-08C75E3DE140}"/>
              </a:ext>
            </a:extLst>
          </p:cNvPr>
          <p:cNvSpPr/>
          <p:nvPr/>
        </p:nvSpPr>
        <p:spPr>
          <a:xfrm>
            <a:off x="2096687" y="5038151"/>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3" name="楕円 12">
            <a:extLst>
              <a:ext uri="{FF2B5EF4-FFF2-40B4-BE49-F238E27FC236}">
                <a16:creationId xmlns:a16="http://schemas.microsoft.com/office/drawing/2014/main" id="{E8EB93FE-61CD-40EF-A271-8E20D8D2B380}"/>
              </a:ext>
            </a:extLst>
          </p:cNvPr>
          <p:cNvSpPr/>
          <p:nvPr/>
        </p:nvSpPr>
        <p:spPr>
          <a:xfrm>
            <a:off x="15418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4" name="楕円 13">
            <a:extLst>
              <a:ext uri="{FF2B5EF4-FFF2-40B4-BE49-F238E27FC236}">
                <a16:creationId xmlns:a16="http://schemas.microsoft.com/office/drawing/2014/main" id="{E7050F89-AC48-46A4-B082-BF1AEA57627A}"/>
              </a:ext>
            </a:extLst>
          </p:cNvPr>
          <p:cNvSpPr/>
          <p:nvPr/>
        </p:nvSpPr>
        <p:spPr>
          <a:xfrm>
            <a:off x="2096687"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p:sp>
        <p:nvSpPr>
          <p:cNvPr id="15" name="楕円 14">
            <a:extLst>
              <a:ext uri="{FF2B5EF4-FFF2-40B4-BE49-F238E27FC236}">
                <a16:creationId xmlns:a16="http://schemas.microsoft.com/office/drawing/2014/main" id="{3A3907CF-85D7-4B87-9EBF-78A046568372}"/>
              </a:ext>
            </a:extLst>
          </p:cNvPr>
          <p:cNvSpPr/>
          <p:nvPr/>
        </p:nvSpPr>
        <p:spPr>
          <a:xfrm>
            <a:off x="2998211" y="3394598"/>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dirty="0"/>
          </a:p>
        </p:txBody>
      </p:sp>
      <p:sp>
        <p:nvSpPr>
          <p:cNvPr id="16" name="楕円 15">
            <a:extLst>
              <a:ext uri="{FF2B5EF4-FFF2-40B4-BE49-F238E27FC236}">
                <a16:creationId xmlns:a16="http://schemas.microsoft.com/office/drawing/2014/main" id="{F6AF3A08-9271-4BE6-9157-625BCF408B52}"/>
              </a:ext>
            </a:extLst>
          </p:cNvPr>
          <p:cNvSpPr/>
          <p:nvPr/>
        </p:nvSpPr>
        <p:spPr>
          <a:xfrm>
            <a:off x="3537416" y="4252647"/>
            <a:ext cx="378042" cy="378042"/>
          </a:xfrm>
          <a:prstGeom prst="ellipse">
            <a:avLst/>
          </a:prstGeom>
          <a:solidFill>
            <a:schemeClr val="bg1"/>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C2DCB09-C8DB-40EA-AFC7-AB3FF3CCF25D}"/>
                  </a:ext>
                </a:extLst>
              </p:cNvPr>
              <p:cNvSpPr txBox="1"/>
              <p:nvPr/>
            </p:nvSpPr>
            <p:spPr>
              <a:xfrm>
                <a:off x="2223219" y="5685110"/>
                <a:ext cx="1273470" cy="400110"/>
              </a:xfrm>
              <a:prstGeom prst="rect">
                <a:avLst/>
              </a:prstGeom>
              <a:noFill/>
            </p:spPr>
            <p:txBody>
              <a:bodyPr wrap="square" rtlCol="0">
                <a:spAutoFit/>
              </a:bodyPr>
              <a:lstStyle/>
              <a:p>
                <a:r>
                  <a:rPr lang="ja-JP" altLang="en-US" sz="20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000" b="0" i="1" smtClean="0">
                        <a:latin typeface="Cambria Math" panose="02040503050406030204" pitchFamily="18" charset="0"/>
                      </a:rPr>
                      <m:t>𝐺</m:t>
                    </m:r>
                  </m:oMath>
                </a14:m>
                <a:endParaRPr 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7C2DCB09-C8DB-40EA-AFC7-AB3FF3CCF25D}"/>
                  </a:ext>
                </a:extLst>
              </p:cNvPr>
              <p:cNvSpPr txBox="1">
                <a:spLocks noRot="1" noChangeAspect="1" noMove="1" noResize="1" noEditPoints="1" noAdjustHandles="1" noChangeArrowheads="1" noChangeShapeType="1" noTextEdit="1"/>
              </p:cNvSpPr>
              <p:nvPr/>
            </p:nvSpPr>
            <p:spPr>
              <a:xfrm>
                <a:off x="2223219" y="5685110"/>
                <a:ext cx="1273470" cy="400110"/>
              </a:xfrm>
              <a:prstGeom prst="rect">
                <a:avLst/>
              </a:prstGeom>
              <a:blipFill>
                <a:blip r:embed="rId5"/>
                <a:stretch>
                  <a:fillRect l="-5263" t="-9231" b="-27692"/>
                </a:stretch>
              </a:blipFill>
            </p:spPr>
            <p:txBody>
              <a:bodyPr/>
              <a:lstStyle/>
              <a:p>
                <a:r>
                  <a:rPr lang="en-US">
                    <a:noFill/>
                  </a:rPr>
                  <a:t> </a:t>
                </a:r>
              </a:p>
            </p:txBody>
          </p:sp>
        </mc:Fallback>
      </mc:AlternateContent>
      <p:sp>
        <p:nvSpPr>
          <p:cNvPr id="18" name="楕円 17">
            <a:extLst>
              <a:ext uri="{FF2B5EF4-FFF2-40B4-BE49-F238E27FC236}">
                <a16:creationId xmlns:a16="http://schemas.microsoft.com/office/drawing/2014/main" id="{7DB4FA44-1854-47A2-A80F-B66359CC613F}"/>
              </a:ext>
            </a:extLst>
          </p:cNvPr>
          <p:cNvSpPr/>
          <p:nvPr/>
        </p:nvSpPr>
        <p:spPr>
          <a:xfrm rot="3332396">
            <a:off x="896303" y="3657190"/>
            <a:ext cx="2990850" cy="1643553"/>
          </a:xfrm>
          <a:prstGeom prst="ellipse">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テキスト ボックス 18">
            <a:extLst>
              <a:ext uri="{FF2B5EF4-FFF2-40B4-BE49-F238E27FC236}">
                <a16:creationId xmlns:a16="http://schemas.microsoft.com/office/drawing/2014/main" id="{DB3CD159-FDB3-4A90-B125-A12E94447414}"/>
              </a:ext>
            </a:extLst>
          </p:cNvPr>
          <p:cNvSpPr txBox="1"/>
          <p:nvPr/>
        </p:nvSpPr>
        <p:spPr>
          <a:xfrm>
            <a:off x="3746177" y="4948615"/>
            <a:ext cx="1905000" cy="400110"/>
          </a:xfrm>
          <a:prstGeom prst="rect">
            <a:avLst/>
          </a:prstGeom>
          <a:noFill/>
        </p:spPr>
        <p:txBody>
          <a:bodyPr wrap="square" rtlCol="0">
            <a:spAutoFit/>
          </a:bodyPr>
          <a:lstStyle/>
          <a:p>
            <a:r>
              <a:rPr lang="ja-JP" altLang="en-US" sz="2000" dirty="0">
                <a:solidFill>
                  <a:srgbClr val="FF0000"/>
                </a:solidFill>
                <a:latin typeface="メイリオ" panose="020B0604030504040204" pitchFamily="50" charset="-128"/>
                <a:ea typeface="メイリオ" panose="020B0604030504040204" pitchFamily="50" charset="-128"/>
              </a:rPr>
              <a:t>最大</a:t>
            </a:r>
            <a:r>
              <a:rPr lang="en-US" altLang="ja-JP" sz="2000" dirty="0">
                <a:solidFill>
                  <a:srgbClr val="FF0000"/>
                </a:solidFill>
                <a:latin typeface="メイリオ" panose="020B0604030504040204" pitchFamily="50" charset="-128"/>
                <a:ea typeface="メイリオ" panose="020B0604030504040204" pitchFamily="50" charset="-128"/>
              </a:rPr>
              <a:t>2-plex</a:t>
            </a:r>
            <a:endParaRPr lang="en-US" sz="20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51931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4000" b="0" i="1" smtClean="0">
                        <a:latin typeface="Cambria Math" panose="02040503050406030204" pitchFamily="18" charset="0"/>
                        <a:ea typeface="メイリオ" panose="020B0604030504040204" pitchFamily="50" charset="-128"/>
                      </a:rPr>
                      <m:t>𝑘</m:t>
                    </m:r>
                  </m:oMath>
                </a14:m>
                <a:r>
                  <a:rPr lang="en-US" sz="4000" dirty="0">
                    <a:latin typeface="メイリオ" panose="020B0604030504040204" pitchFamily="50" charset="-128"/>
                    <a:ea typeface="メイリオ" panose="020B0604030504040204" pitchFamily="50" charset="-128"/>
                  </a:rPr>
                  <a:t>-plex</a:t>
                </a:r>
                <a:r>
                  <a:rPr lang="ja-JP" altLang="en-US" sz="4000" dirty="0">
                    <a:latin typeface="メイリオ" panose="020B0604030504040204" pitchFamily="50" charset="-128"/>
                    <a:ea typeface="メイリオ" panose="020B0604030504040204" pitchFamily="50" charset="-128"/>
                  </a:rPr>
                  <a:t>問題</a:t>
                </a: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blipFill>
                <a:blip r:embed="rId3"/>
                <a:stretch>
                  <a:fillRect l="-2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グラフと</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と整数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ja-JP" altLang="en-US" sz="2400" dirty="0">
                    <a:latin typeface="メイリオ" panose="020B0604030504040204" pitchFamily="50" charset="-128"/>
                    <a:ea typeface="メイリオ" panose="020B0604030504040204" pitchFamily="50" charset="-128"/>
                  </a:rPr>
                  <a:t>が与えれたとき</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altLang="ja-JP"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のうち最大サイズのものを見つける問題</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NP</a:t>
                </a:r>
                <a:r>
                  <a:rPr lang="ja-JP" altLang="en-US" sz="2400" dirty="0">
                    <a:latin typeface="メイリオ" panose="020B0604030504040204" pitchFamily="50" charset="-128"/>
                    <a:ea typeface="メイリオ" panose="020B0604030504040204" pitchFamily="50" charset="-128"/>
                  </a:rPr>
                  <a:t>完全であることが知られている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頂点数</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に対して</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の多項式時間で解くことはほぼ不可能</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4"/>
                <a:stretch>
                  <a:fillRect l="-1005" t="-1821" r="-386"/>
                </a:stretch>
              </a:blipFill>
            </p:spPr>
            <p:txBody>
              <a:bodyPr/>
              <a:lstStyle/>
              <a:p>
                <a:r>
                  <a:rPr lang="en-US">
                    <a:noFill/>
                  </a:rPr>
                  <a:t> </a:t>
                </a:r>
              </a:p>
            </p:txBody>
          </p:sp>
        </mc:Fallback>
      </mc:AlternateContent>
    </p:spTree>
    <p:extLst>
      <p:ext uri="{BB962C8B-B14F-4D97-AF65-F5344CB8AC3E}">
        <p14:creationId xmlns:p14="http://schemas.microsoft.com/office/powerpoint/2010/main" val="2638390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研究の動機</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最大</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oMath>
                </a14:m>
                <a:r>
                  <a:rPr lang="en-US" sz="2400" dirty="0">
                    <a:latin typeface="メイリオ" panose="020B0604030504040204" pitchFamily="50" charset="-128"/>
                    <a:ea typeface="メイリオ" panose="020B0604030504040204" pitchFamily="50" charset="-128"/>
                  </a:rPr>
                  <a:t>-plex</a:t>
                </a:r>
                <a:r>
                  <a:rPr lang="ja-JP" altLang="en-US" sz="2400" dirty="0">
                    <a:latin typeface="メイリオ" panose="020B0604030504040204" pitchFamily="50" charset="-128"/>
                    <a:ea typeface="メイリオ" panose="020B0604030504040204" pitchFamily="50" charset="-128"/>
                  </a:rPr>
                  <a:t>問題を高速に解くためのアルゴリズムは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多く提案されている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多くは</a:t>
                </a:r>
                <a14:m>
                  <m:oMath xmlns:m="http://schemas.openxmlformats.org/officeDocument/2006/math">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2</m:t>
                        </m:r>
                      </m:e>
                      <m:sup>
                        <m:d>
                          <m:dPr>
                            <m:ctrlPr>
                              <a:rPr lang="en-US" altLang="ja-JP" sz="2000" b="0" i="1" smtClean="0">
                                <a:latin typeface="Cambria Math" panose="02040503050406030204" pitchFamily="18" charset="0"/>
                                <a:ea typeface="メイリオ" panose="020B0604030504040204" pitchFamily="50" charset="-128"/>
                              </a:rPr>
                            </m:ctrlPr>
                          </m:dPr>
                          <m:e>
                            <m:r>
                              <a:rPr lang="en-US" altLang="ja-JP" sz="2000" b="0" i="1" smtClean="0">
                                <a:latin typeface="Cambria Math" panose="02040503050406030204" pitchFamily="18" charset="0"/>
                                <a:ea typeface="メイリオ" panose="020B0604030504040204" pitchFamily="50" charset="-128"/>
                              </a:rPr>
                              <m:t>1−</m:t>
                            </m:r>
                            <m:r>
                              <a:rPr lang="ja-JP" altLang="en-US" sz="2000" b="0" i="1" smtClean="0">
                                <a:latin typeface="Cambria Math" panose="02040503050406030204" pitchFamily="18" charset="0"/>
                                <a:ea typeface="メイリオ" panose="020B0604030504040204" pitchFamily="50" charset="-128"/>
                              </a:rPr>
                              <m:t>𝜖</m:t>
                            </m:r>
                          </m:e>
                        </m:d>
                        <m:r>
                          <a:rPr lang="en-US" altLang="ja-JP" sz="2000" b="0" i="1" smtClean="0">
                            <a:latin typeface="Cambria Math" panose="02040503050406030204" pitchFamily="18" charset="0"/>
                            <a:ea typeface="メイリオ" panose="020B0604030504040204" pitchFamily="50" charset="-128"/>
                          </a:rPr>
                          <m:t>𝑛</m:t>
                        </m:r>
                      </m:sup>
                    </m:sSup>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𝑛</m:t>
                        </m:r>
                      </m:e>
                      <m:sup>
                        <m:r>
                          <a:rPr lang="en-US" altLang="ja-JP" sz="2000" b="0" i="1" smtClean="0">
                            <a:latin typeface="Cambria Math" panose="02040503050406030204" pitchFamily="18" charset="0"/>
                            <a:ea typeface="メイリオ" panose="020B0604030504040204" pitchFamily="50" charset="-128"/>
                          </a:rPr>
                          <m:t>𝑂</m:t>
                        </m:r>
                        <m:r>
                          <a:rPr lang="en-US" altLang="ja-JP" sz="2000" b="0" i="1" smtClean="0">
                            <a:latin typeface="Cambria Math" panose="02040503050406030204" pitchFamily="18" charset="0"/>
                            <a:ea typeface="Cambria Math" panose="02040503050406030204" pitchFamily="18" charset="0"/>
                          </a:rPr>
                          <m:t>(1)</m:t>
                        </m:r>
                      </m:sup>
                    </m:sSup>
                  </m:oMath>
                </a14:m>
                <a:r>
                  <a:rPr lang="ja-JP" altLang="en-US" sz="2000" dirty="0">
                    <a:latin typeface="メイリオ" panose="020B0604030504040204" pitchFamily="50" charset="-128"/>
                    <a:ea typeface="メイリオ" panose="020B0604030504040204" pitchFamily="50" charset="-128"/>
                  </a:rPr>
                  <a:t>時間で動作する</a:t>
                </a:r>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辺の本数</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𝑚</m:t>
                    </m:r>
                  </m:oMath>
                </a14:m>
                <a:r>
                  <a:rPr lang="ja-JP" altLang="en-US" sz="2400" dirty="0">
                    <a:latin typeface="メイリオ" panose="020B0604030504040204" pitchFamily="50" charset="-128"/>
                    <a:ea typeface="メイリオ" panose="020B0604030504040204" pitchFamily="50" charset="-128"/>
                  </a:rPr>
                  <a:t>に注目</a:t>
                </a:r>
                <a:endParaRPr lang="en-US" altLang="ja-JP" sz="2400" dirty="0">
                  <a:latin typeface="メイリオ" panose="020B0604030504040204" pitchFamily="50" charset="-128"/>
                  <a:ea typeface="メイリオ" panose="020B0604030504040204" pitchFamily="50" charset="-128"/>
                </a:endParaRPr>
              </a:p>
              <a:p>
                <a:pPr lvl="1"/>
                <a14:m>
                  <m:oMath xmlns:m="http://schemas.openxmlformats.org/officeDocument/2006/math">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2</m:t>
                        </m:r>
                      </m:e>
                      <m:sup>
                        <m:rad>
                          <m:radPr>
                            <m:degHide m:val="on"/>
                            <m:ctrlPr>
                              <a:rPr lang="en-US" altLang="ja-JP" sz="2000" i="1" smtClean="0">
                                <a:latin typeface="Cambria Math" panose="02040503050406030204" pitchFamily="18" charset="0"/>
                                <a:ea typeface="メイリオ" panose="020B0604030504040204" pitchFamily="50" charset="-128"/>
                              </a:rPr>
                            </m:ctrlPr>
                          </m:radPr>
                          <m:deg/>
                          <m:e>
                            <m:r>
                              <a:rPr lang="en-US" altLang="ja-JP" sz="2000" b="0" i="1" smtClean="0">
                                <a:latin typeface="Cambria Math" panose="02040503050406030204" pitchFamily="18" charset="0"/>
                                <a:ea typeface="メイリオ" panose="020B0604030504040204" pitchFamily="50" charset="-128"/>
                              </a:rPr>
                              <m:t>𝑚</m:t>
                            </m:r>
                          </m:e>
                        </m:rad>
                      </m:sup>
                    </m:sSup>
                    <m:sSup>
                      <m:sSupPr>
                        <m:ctrlPr>
                          <a:rPr lang="en-US" altLang="ja-JP" sz="2000" i="1" smtClean="0">
                            <a:latin typeface="Cambria Math" panose="02040503050406030204" pitchFamily="18" charset="0"/>
                            <a:ea typeface="メイリオ" panose="020B0604030504040204" pitchFamily="50" charset="-128"/>
                          </a:rPr>
                        </m:ctrlPr>
                      </m:sSupPr>
                      <m:e>
                        <m:r>
                          <a:rPr lang="en-US" altLang="ja-JP" sz="2000" b="0" i="1" smtClean="0">
                            <a:latin typeface="Cambria Math" panose="02040503050406030204" pitchFamily="18" charset="0"/>
                            <a:ea typeface="メイリオ" panose="020B0604030504040204" pitchFamily="50" charset="-128"/>
                          </a:rPr>
                          <m:t>𝑛</m:t>
                        </m:r>
                      </m:e>
                      <m:sup>
                        <m:r>
                          <a:rPr lang="en-US" altLang="ja-JP" sz="2000" b="0" i="1" smtClean="0">
                            <a:latin typeface="Cambria Math" panose="02040503050406030204" pitchFamily="18" charset="0"/>
                            <a:ea typeface="メイリオ" panose="020B0604030504040204" pitchFamily="50" charset="-128"/>
                          </a:rPr>
                          <m:t>𝑂</m:t>
                        </m:r>
                        <m:r>
                          <a:rPr lang="en-US" altLang="ja-JP" sz="2000" b="0" i="1" smtClean="0">
                            <a:latin typeface="Cambria Math" panose="02040503050406030204" pitchFamily="18" charset="0"/>
                            <a:ea typeface="メイリオ" panose="020B0604030504040204" pitchFamily="50" charset="-128"/>
                          </a:rPr>
                          <m:t>(1)</m:t>
                        </m:r>
                      </m:sup>
                    </m:sSup>
                    <m:r>
                      <a:rPr lang="ja-JP" altLang="en-US" sz="2000" i="1">
                        <a:latin typeface="Cambria Math" panose="02040503050406030204" pitchFamily="18" charset="0"/>
                        <a:ea typeface="メイリオ" panose="020B0604030504040204" pitchFamily="50" charset="-128"/>
                      </a:rPr>
                      <m:t>で</m:t>
                    </m:r>
                  </m:oMath>
                </a14:m>
                <a:r>
                  <a:rPr lang="ja-JP" altLang="en-US" sz="2000" dirty="0">
                    <a:latin typeface="メイリオ" panose="020B0604030504040204" pitchFamily="50" charset="-128"/>
                    <a:ea typeface="メイリオ" panose="020B0604030504040204" pitchFamily="50" charset="-128"/>
                  </a:rPr>
                  <a:t>解くことができないか</a:t>
                </a:r>
                <a:endParaRPr lang="en-US" altLang="ja-JP" sz="20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EAFD9C33-27C6-44E7-8566-CFE3CB92503D}"/>
              </a:ext>
            </a:extLst>
          </p:cNvPr>
          <p:cNvSpPr/>
          <p:nvPr/>
        </p:nvSpPr>
        <p:spPr>
          <a:xfrm>
            <a:off x="4025900" y="3111500"/>
            <a:ext cx="825500" cy="965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63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365126"/>
            <a:ext cx="7886700" cy="1325563"/>
          </a:xfrm>
        </p:spPr>
        <p:txBody>
          <a:bodyPr>
            <a:normAutofit/>
          </a:bodyPr>
          <a:lstStyle/>
          <a:p>
            <a:r>
              <a:rPr lang="ja-JP" altLang="en-US" sz="4000" dirty="0">
                <a:latin typeface="メイリオ" panose="020B0604030504040204" pitchFamily="50" charset="-128"/>
                <a:ea typeface="メイリオ" panose="020B0604030504040204" pitchFamily="50" charset="-128"/>
              </a:rPr>
              <a:t>提案アルゴリズム</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14:m>
                  <m:oMath xmlns:m="http://schemas.openxmlformats.org/officeDocument/2006/math">
                    <m:r>
                      <a:rPr lang="en-US" altLang="ja-JP" sz="240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に含まれる可能性ある頂点部分集合</a:t>
                </a:r>
                <a:endParaRPr lang="en-US" altLang="ja-JP" sz="2400" dirty="0">
                  <a:solidFill>
                    <a:schemeClr val="tx1"/>
                  </a:solidFill>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の近傍の頂点は全て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に含まれる可能性あり</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から距離が</a:t>
                </a:r>
                <a:r>
                  <a:rPr lang="en-US" altLang="ja-JP" sz="2400" dirty="0">
                    <a:solidFill>
                      <a:schemeClr val="tx1"/>
                    </a:solidFill>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以上離れている頂点は</a:t>
                </a: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𝑘</m:t>
                    </m:r>
                  </m:oMath>
                </a14:m>
                <a:r>
                  <a:rPr lang="ja-JP" altLang="en-US" sz="2400" dirty="0">
                    <a:solidFill>
                      <a:schemeClr val="tx1"/>
                    </a:solidFill>
                    <a:latin typeface="メイリオ" panose="020B0604030504040204" pitchFamily="50" charset="-128"/>
                    <a:ea typeface="メイリオ" panose="020B0604030504040204" pitchFamily="50" charset="-128"/>
                  </a:rPr>
                  <a:t>個以上</a:t>
                </a:r>
                <a:br>
                  <a:rPr lang="en-US" altLang="ja-JP" sz="2400" dirty="0">
                    <a:solidFill>
                      <a:schemeClr val="tx1"/>
                    </a:solidFill>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に含まれることはない</a:t>
                </a:r>
                <a:endParaRPr lang="en-US" altLang="ja-JP" sz="2400" dirty="0">
                  <a:solidFill>
                    <a:schemeClr val="tx1"/>
                  </a:solidFill>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chemeClr val="tx1"/>
                        </a:solidFill>
                        <a:latin typeface="Cambria Math" panose="02040503050406030204" pitchFamily="18" charset="0"/>
                        <a:ea typeface="メイリオ" panose="020B0604030504040204" pitchFamily="50" charset="-128"/>
                      </a:rPr>
                      <m:t>𝑘</m:t>
                    </m:r>
                  </m:oMath>
                </a14:m>
                <a:r>
                  <a:rPr lang="en-US" altLang="ja-JP" sz="2000" dirty="0">
                    <a:solidFill>
                      <a:schemeClr val="tx1"/>
                    </a:solidFill>
                    <a:latin typeface="メイリオ" panose="020B0604030504040204" pitchFamily="50" charset="-128"/>
                    <a:ea typeface="メイリオ" panose="020B0604030504040204" pitchFamily="50" charset="-128"/>
                  </a:rPr>
                  <a:t>-plex</a:t>
                </a:r>
                <a:r>
                  <a:rPr lang="ja-JP" altLang="en-US" sz="2000" dirty="0">
                    <a:solidFill>
                      <a:schemeClr val="tx1"/>
                    </a:solidFill>
                    <a:latin typeface="メイリオ" panose="020B0604030504040204" pitchFamily="50" charset="-128"/>
                    <a:ea typeface="メイリオ" panose="020B0604030504040204" pitchFamily="50" charset="-128"/>
                  </a:rPr>
                  <a:t>の定義から証明できる</a:t>
                </a:r>
                <a:endParaRPr lang="en-US" altLang="ja-JP" sz="20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59301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全ての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頂点間に辺がある部分グラフ</a:t>
            </a:r>
            <a:endParaRPr lang="en-US" altLang="ja-JP" sz="2400" dirty="0">
              <a:latin typeface="メイリオ" panose="020B0604030504040204" pitchFamily="50" charset="-128"/>
              <a:ea typeface="メイリオ" panose="020B0604030504040204" pitchFamily="50" charset="-128"/>
            </a:endParaRPr>
          </a:p>
        </p:txBody>
      </p:sp>
      <p:cxnSp>
        <p:nvCxnSpPr>
          <p:cNvPr id="18" name="直線コネクタ 17">
            <a:extLst>
              <a:ext uri="{FF2B5EF4-FFF2-40B4-BE49-F238E27FC236}">
                <a16:creationId xmlns:a16="http://schemas.microsoft.com/office/drawing/2014/main" id="{B6EBA349-FC63-498D-AD80-C0DA9539267F}"/>
              </a:ext>
            </a:extLst>
          </p:cNvPr>
          <p:cNvCxnSpPr/>
          <p:nvPr/>
        </p:nvCxnSpPr>
        <p:spPr>
          <a:xfrm flipV="1">
            <a:off x="1587596" y="31215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A1C29A3A-F06A-49C3-AFBE-0E9BF3159317}"/>
              </a:ext>
            </a:extLst>
          </p:cNvPr>
          <p:cNvCxnSpPr/>
          <p:nvPr/>
        </p:nvCxnSpPr>
        <p:spPr>
          <a:xfrm>
            <a:off x="2279462" y="31215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07C5551A-44CA-4F22-AC7C-39DAB7D96D7E}"/>
              </a:ext>
            </a:extLst>
          </p:cNvPr>
          <p:cNvCxnSpPr/>
          <p:nvPr/>
        </p:nvCxnSpPr>
        <p:spPr>
          <a:xfrm>
            <a:off x="15875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2" name="直線コネクタ 21">
            <a:extLst>
              <a:ext uri="{FF2B5EF4-FFF2-40B4-BE49-F238E27FC236}">
                <a16:creationId xmlns:a16="http://schemas.microsoft.com/office/drawing/2014/main" id="{2FA7C304-E87C-4769-8812-F8C7E4E9D7F5}"/>
              </a:ext>
            </a:extLst>
          </p:cNvPr>
          <p:cNvCxnSpPr/>
          <p:nvPr/>
        </p:nvCxnSpPr>
        <p:spPr>
          <a:xfrm>
            <a:off x="3359795" y="3121594"/>
            <a:ext cx="697667"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23" name="直線コネクタ 22">
            <a:extLst>
              <a:ext uri="{FF2B5EF4-FFF2-40B4-BE49-F238E27FC236}">
                <a16:creationId xmlns:a16="http://schemas.microsoft.com/office/drawing/2014/main" id="{9177BCE7-6B1C-4A49-9FAE-BD1CB468EB52}"/>
              </a:ext>
            </a:extLst>
          </p:cNvPr>
          <p:cNvCxnSpPr/>
          <p:nvPr/>
        </p:nvCxnSpPr>
        <p:spPr>
          <a:xfrm>
            <a:off x="2285263" y="3121593"/>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5202AA4F-6990-47E5-9169-06C86AEA10E2}"/>
              </a:ext>
            </a:extLst>
          </p:cNvPr>
          <p:cNvCxnSpPr/>
          <p:nvPr/>
        </p:nvCxnSpPr>
        <p:spPr>
          <a:xfrm>
            <a:off x="22794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27" name="直線コネクタ 26">
            <a:extLst>
              <a:ext uri="{FF2B5EF4-FFF2-40B4-BE49-F238E27FC236}">
                <a16:creationId xmlns:a16="http://schemas.microsoft.com/office/drawing/2014/main" id="{2443D534-46CC-4C9B-B5B8-91E24EC5E599}"/>
              </a:ext>
            </a:extLst>
          </p:cNvPr>
          <p:cNvCxnSpPr>
            <a:endCxn id="34" idx="0"/>
          </p:cNvCxnSpPr>
          <p:nvPr/>
        </p:nvCxnSpPr>
        <p:spPr>
          <a:xfrm>
            <a:off x="33597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1153332-87DF-4419-B38D-3898EB98AB61}"/>
              </a:ext>
            </a:extLst>
          </p:cNvPr>
          <p:cNvCxnSpPr>
            <a:cxnSpLocks/>
          </p:cNvCxnSpPr>
          <p:nvPr/>
        </p:nvCxnSpPr>
        <p:spPr>
          <a:xfrm flipV="1">
            <a:off x="1588185" y="3119669"/>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30" name="楕円 29">
            <a:extLst>
              <a:ext uri="{FF2B5EF4-FFF2-40B4-BE49-F238E27FC236}">
                <a16:creationId xmlns:a16="http://schemas.microsoft.com/office/drawing/2014/main" id="{6F51D855-7367-4411-B5A0-7F2C91418EA0}"/>
              </a:ext>
            </a:extLst>
          </p:cNvPr>
          <p:cNvSpPr/>
          <p:nvPr/>
        </p:nvSpPr>
        <p:spPr>
          <a:xfrm>
            <a:off x="31707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1" name="楕円 30">
            <a:extLst>
              <a:ext uri="{FF2B5EF4-FFF2-40B4-BE49-F238E27FC236}">
                <a16:creationId xmlns:a16="http://schemas.microsoft.com/office/drawing/2014/main" id="{F29C48D6-5D72-482A-8264-287BB4F324C8}"/>
              </a:ext>
            </a:extLst>
          </p:cNvPr>
          <p:cNvSpPr/>
          <p:nvPr/>
        </p:nvSpPr>
        <p:spPr>
          <a:xfrm>
            <a:off x="2090441"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2" name="直線コネクタ 31">
            <a:extLst>
              <a:ext uri="{FF2B5EF4-FFF2-40B4-BE49-F238E27FC236}">
                <a16:creationId xmlns:a16="http://schemas.microsoft.com/office/drawing/2014/main" id="{94556517-3BD9-46CA-A1E6-515A5D9E9D91}"/>
              </a:ext>
            </a:extLst>
          </p:cNvPr>
          <p:cNvCxnSpPr/>
          <p:nvPr/>
        </p:nvCxnSpPr>
        <p:spPr>
          <a:xfrm>
            <a:off x="1587596" y="41502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4906D43D-88C7-43A6-9D8E-611FAE24C6C0}"/>
              </a:ext>
            </a:extLst>
          </p:cNvPr>
          <p:cNvCxnSpPr/>
          <p:nvPr/>
        </p:nvCxnSpPr>
        <p:spPr>
          <a:xfrm flipV="1">
            <a:off x="3359795" y="4150294"/>
            <a:ext cx="697667" cy="952500"/>
          </a:xfrm>
          <a:prstGeom prst="line">
            <a:avLst/>
          </a:prstGeom>
        </p:spPr>
        <p:style>
          <a:lnRef idx="2">
            <a:schemeClr val="accent3"/>
          </a:lnRef>
          <a:fillRef idx="0">
            <a:schemeClr val="accent3"/>
          </a:fillRef>
          <a:effectRef idx="1">
            <a:schemeClr val="accent3"/>
          </a:effectRef>
          <a:fontRef idx="minor">
            <a:schemeClr val="tx1"/>
          </a:fontRef>
        </p:style>
      </p:cxnSp>
      <p:sp>
        <p:nvSpPr>
          <p:cNvPr id="34" name="楕円 33">
            <a:extLst>
              <a:ext uri="{FF2B5EF4-FFF2-40B4-BE49-F238E27FC236}">
                <a16:creationId xmlns:a16="http://schemas.microsoft.com/office/drawing/2014/main" id="{965D13DB-1CC4-4D72-8CAF-8826C8B037BA}"/>
              </a:ext>
            </a:extLst>
          </p:cNvPr>
          <p:cNvSpPr/>
          <p:nvPr/>
        </p:nvSpPr>
        <p:spPr>
          <a:xfrm>
            <a:off x="31707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5" name="直線コネクタ 34">
            <a:extLst>
              <a:ext uri="{FF2B5EF4-FFF2-40B4-BE49-F238E27FC236}">
                <a16:creationId xmlns:a16="http://schemas.microsoft.com/office/drawing/2014/main" id="{2A1365C9-3A02-470C-9867-69B03A804CCB}"/>
              </a:ext>
            </a:extLst>
          </p:cNvPr>
          <p:cNvCxnSpPr/>
          <p:nvPr/>
        </p:nvCxnSpPr>
        <p:spPr>
          <a:xfrm flipV="1">
            <a:off x="22540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36" name="楕円 35">
            <a:extLst>
              <a:ext uri="{FF2B5EF4-FFF2-40B4-BE49-F238E27FC236}">
                <a16:creationId xmlns:a16="http://schemas.microsoft.com/office/drawing/2014/main" id="{A97CE409-D049-4545-AFC8-4883D89FE18D}"/>
              </a:ext>
            </a:extLst>
          </p:cNvPr>
          <p:cNvSpPr/>
          <p:nvPr/>
        </p:nvSpPr>
        <p:spPr>
          <a:xfrm>
            <a:off x="20904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6C0594B8-4EF4-49EB-85E1-C159037F4EA3}"/>
              </a:ext>
            </a:extLst>
          </p:cNvPr>
          <p:cNvSpPr/>
          <p:nvPr/>
        </p:nvSpPr>
        <p:spPr>
          <a:xfrm>
            <a:off x="1398575" y="39668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楕円 37">
            <a:extLst>
              <a:ext uri="{FF2B5EF4-FFF2-40B4-BE49-F238E27FC236}">
                <a16:creationId xmlns:a16="http://schemas.microsoft.com/office/drawing/2014/main" id="{BC910A81-C70B-4D75-9153-0C5430315BAA}"/>
              </a:ext>
            </a:extLst>
          </p:cNvPr>
          <p:cNvSpPr/>
          <p:nvPr/>
        </p:nvSpPr>
        <p:spPr>
          <a:xfrm>
            <a:off x="3868441" y="39612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44" name="直線コネクタ 43">
            <a:extLst>
              <a:ext uri="{FF2B5EF4-FFF2-40B4-BE49-F238E27FC236}">
                <a16:creationId xmlns:a16="http://schemas.microsoft.com/office/drawing/2014/main" id="{11670992-E2F9-41F7-B0AB-5201B7BC872C}"/>
              </a:ext>
            </a:extLst>
          </p:cNvPr>
          <p:cNvCxnSpPr/>
          <p:nvPr/>
        </p:nvCxnSpPr>
        <p:spPr>
          <a:xfrm flipV="1">
            <a:off x="5232496" y="3121594"/>
            <a:ext cx="691866" cy="1028700"/>
          </a:xfrm>
          <a:prstGeom prst="line">
            <a:avLst/>
          </a:prstGeom>
        </p:spPr>
        <p:style>
          <a:lnRef idx="2">
            <a:schemeClr val="accent3"/>
          </a:lnRef>
          <a:fillRef idx="0">
            <a:schemeClr val="accent3"/>
          </a:fillRef>
          <a:effectRef idx="1">
            <a:schemeClr val="accent3"/>
          </a:effectRef>
          <a:fontRef idx="minor">
            <a:schemeClr val="tx1"/>
          </a:fontRef>
        </p:style>
      </p:cxnSp>
      <p:cxnSp>
        <p:nvCxnSpPr>
          <p:cNvPr id="46" name="直線コネクタ 45">
            <a:extLst>
              <a:ext uri="{FF2B5EF4-FFF2-40B4-BE49-F238E27FC236}">
                <a16:creationId xmlns:a16="http://schemas.microsoft.com/office/drawing/2014/main" id="{A10B2A7A-38C1-408B-AA48-4958B0E9B30F}"/>
              </a:ext>
            </a:extLst>
          </p:cNvPr>
          <p:cNvCxnSpPr/>
          <p:nvPr/>
        </p:nvCxnSpPr>
        <p:spPr>
          <a:xfrm>
            <a:off x="5924362" y="3121594"/>
            <a:ext cx="1080333"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7" name="直線コネクタ 46">
            <a:extLst>
              <a:ext uri="{FF2B5EF4-FFF2-40B4-BE49-F238E27FC236}">
                <a16:creationId xmlns:a16="http://schemas.microsoft.com/office/drawing/2014/main" id="{367C3BAF-41F6-4F46-A884-69302DFA069B}"/>
              </a:ext>
            </a:extLst>
          </p:cNvPr>
          <p:cNvCxnSpPr/>
          <p:nvPr/>
        </p:nvCxnSpPr>
        <p:spPr>
          <a:xfrm>
            <a:off x="5232496" y="4150294"/>
            <a:ext cx="691865" cy="952500"/>
          </a:xfrm>
          <a:prstGeom prst="line">
            <a:avLst/>
          </a:prstGeom>
        </p:spPr>
        <p:style>
          <a:lnRef idx="2">
            <a:schemeClr val="accent3"/>
          </a:lnRef>
          <a:fillRef idx="0">
            <a:schemeClr val="accent3"/>
          </a:fillRef>
          <a:effectRef idx="1">
            <a:schemeClr val="accent3"/>
          </a:effectRef>
          <a:fontRef idx="minor">
            <a:schemeClr val="tx1"/>
          </a:fontRef>
        </p:style>
      </p:cxnSp>
      <p:cxnSp>
        <p:nvCxnSpPr>
          <p:cNvPr id="61" name="直線コネクタ 60">
            <a:extLst>
              <a:ext uri="{FF2B5EF4-FFF2-40B4-BE49-F238E27FC236}">
                <a16:creationId xmlns:a16="http://schemas.microsoft.com/office/drawing/2014/main" id="{AA35E418-EFE2-4483-9D57-5D0A944B6A09}"/>
              </a:ext>
            </a:extLst>
          </p:cNvPr>
          <p:cNvCxnSpPr/>
          <p:nvPr/>
        </p:nvCxnSpPr>
        <p:spPr>
          <a:xfrm>
            <a:off x="7004695" y="31215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D0F356B5-0ADE-4D79-ACE9-88E1F5F48368}"/>
              </a:ext>
            </a:extLst>
          </p:cNvPr>
          <p:cNvCxnSpPr/>
          <p:nvPr/>
        </p:nvCxnSpPr>
        <p:spPr>
          <a:xfrm>
            <a:off x="5930163" y="3121593"/>
            <a:ext cx="1034152" cy="1981201"/>
          </a:xfrm>
          <a:prstGeom prst="line">
            <a:avLst/>
          </a:prstGeom>
        </p:spPr>
        <p:style>
          <a:lnRef idx="2">
            <a:schemeClr val="accent3"/>
          </a:lnRef>
          <a:fillRef idx="0">
            <a:schemeClr val="accent3"/>
          </a:fillRef>
          <a:effectRef idx="1">
            <a:schemeClr val="accent3"/>
          </a:effectRef>
          <a:fontRef idx="minor">
            <a:schemeClr val="tx1"/>
          </a:fontRef>
        </p:style>
      </p:cxnSp>
      <p:cxnSp>
        <p:nvCxnSpPr>
          <p:cNvPr id="63" name="直線コネクタ 62">
            <a:extLst>
              <a:ext uri="{FF2B5EF4-FFF2-40B4-BE49-F238E27FC236}">
                <a16:creationId xmlns:a16="http://schemas.microsoft.com/office/drawing/2014/main" id="{A5925D2A-76F3-4127-A25D-12DE4915BCE8}"/>
              </a:ext>
            </a:extLst>
          </p:cNvPr>
          <p:cNvCxnSpPr/>
          <p:nvPr/>
        </p:nvCxnSpPr>
        <p:spPr>
          <a:xfrm>
            <a:off x="5924361" y="3119669"/>
            <a:ext cx="0" cy="1983125"/>
          </a:xfrm>
          <a:prstGeom prst="line">
            <a:avLst/>
          </a:prstGeom>
        </p:spPr>
        <p:style>
          <a:lnRef idx="2">
            <a:schemeClr val="accent3"/>
          </a:lnRef>
          <a:fillRef idx="0">
            <a:schemeClr val="accent3"/>
          </a:fillRef>
          <a:effectRef idx="1">
            <a:schemeClr val="accent3"/>
          </a:effectRef>
          <a:fontRef idx="minor">
            <a:schemeClr val="tx1"/>
          </a:fontRef>
        </p:style>
      </p:cxnSp>
      <p:cxnSp>
        <p:nvCxnSpPr>
          <p:cNvPr id="66" name="直線コネクタ 65">
            <a:extLst>
              <a:ext uri="{FF2B5EF4-FFF2-40B4-BE49-F238E27FC236}">
                <a16:creationId xmlns:a16="http://schemas.microsoft.com/office/drawing/2014/main" id="{BD002B0C-3B52-43BE-ACB5-DA73050837AF}"/>
              </a:ext>
            </a:extLst>
          </p:cNvPr>
          <p:cNvCxnSpPr>
            <a:endCxn id="73" idx="0"/>
          </p:cNvCxnSpPr>
          <p:nvPr/>
        </p:nvCxnSpPr>
        <p:spPr>
          <a:xfrm>
            <a:off x="7004695" y="31196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67" name="直線コネクタ 66">
            <a:extLst>
              <a:ext uri="{FF2B5EF4-FFF2-40B4-BE49-F238E27FC236}">
                <a16:creationId xmlns:a16="http://schemas.microsoft.com/office/drawing/2014/main" id="{C13F4387-EEAA-4E39-A875-769C794DA775}"/>
              </a:ext>
            </a:extLst>
          </p:cNvPr>
          <p:cNvCxnSpPr>
            <a:cxnSpLocks/>
          </p:cNvCxnSpPr>
          <p:nvPr/>
        </p:nvCxnSpPr>
        <p:spPr>
          <a:xfrm flipV="1">
            <a:off x="5233085" y="3119669"/>
            <a:ext cx="1811990" cy="1036160"/>
          </a:xfrm>
          <a:prstGeom prst="line">
            <a:avLst/>
          </a:prstGeom>
        </p:spPr>
        <p:style>
          <a:lnRef idx="2">
            <a:schemeClr val="accent3"/>
          </a:lnRef>
          <a:fillRef idx="0">
            <a:schemeClr val="accent3"/>
          </a:fillRef>
          <a:effectRef idx="1">
            <a:schemeClr val="accent3"/>
          </a:effectRef>
          <a:fontRef idx="minor">
            <a:schemeClr val="tx1"/>
          </a:fontRef>
        </p:style>
      </p:cxnSp>
      <p:sp>
        <p:nvSpPr>
          <p:cNvPr id="69" name="楕円 68">
            <a:extLst>
              <a:ext uri="{FF2B5EF4-FFF2-40B4-BE49-F238E27FC236}">
                <a16:creationId xmlns:a16="http://schemas.microsoft.com/office/drawing/2014/main" id="{D571B851-C20F-4A8A-8C0A-6E7D4370EB2E}"/>
              </a:ext>
            </a:extLst>
          </p:cNvPr>
          <p:cNvSpPr/>
          <p:nvPr/>
        </p:nvSpPr>
        <p:spPr>
          <a:xfrm>
            <a:off x="6815674" y="29325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70" name="楕円 69">
            <a:extLst>
              <a:ext uri="{FF2B5EF4-FFF2-40B4-BE49-F238E27FC236}">
                <a16:creationId xmlns:a16="http://schemas.microsoft.com/office/drawing/2014/main" id="{59D1FB43-A659-4D5B-ACB4-9CF6C0851BDA}"/>
              </a:ext>
            </a:extLst>
          </p:cNvPr>
          <p:cNvSpPr/>
          <p:nvPr/>
        </p:nvSpPr>
        <p:spPr>
          <a:xfrm>
            <a:off x="5735341" y="29325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71" name="直線コネクタ 70">
            <a:extLst>
              <a:ext uri="{FF2B5EF4-FFF2-40B4-BE49-F238E27FC236}">
                <a16:creationId xmlns:a16="http://schemas.microsoft.com/office/drawing/2014/main" id="{B8DF5CB8-D6F9-4FCC-ADAA-797FAF2522F7}"/>
              </a:ext>
            </a:extLst>
          </p:cNvPr>
          <p:cNvCxnSpPr/>
          <p:nvPr/>
        </p:nvCxnSpPr>
        <p:spPr>
          <a:xfrm>
            <a:off x="5232496" y="4150293"/>
            <a:ext cx="1812579" cy="952501"/>
          </a:xfrm>
          <a:prstGeom prst="line">
            <a:avLst/>
          </a:prstGeom>
        </p:spPr>
        <p:style>
          <a:lnRef idx="2">
            <a:schemeClr val="accent3"/>
          </a:lnRef>
          <a:fillRef idx="0">
            <a:schemeClr val="accent3"/>
          </a:fillRef>
          <a:effectRef idx="1">
            <a:schemeClr val="accent3"/>
          </a:effectRef>
          <a:fontRef idx="minor">
            <a:schemeClr val="tx1"/>
          </a:fontRef>
        </p:style>
      </p:cxnSp>
      <p:cxnSp>
        <p:nvCxnSpPr>
          <p:cNvPr id="72" name="直線コネクタ 71">
            <a:extLst>
              <a:ext uri="{FF2B5EF4-FFF2-40B4-BE49-F238E27FC236}">
                <a16:creationId xmlns:a16="http://schemas.microsoft.com/office/drawing/2014/main" id="{9973561B-191D-47C9-AF20-A0D9A4214697}"/>
              </a:ext>
            </a:extLst>
          </p:cNvPr>
          <p:cNvCxnSpPr/>
          <p:nvPr/>
        </p:nvCxnSpPr>
        <p:spPr>
          <a:xfrm flipV="1">
            <a:off x="7004695" y="41502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73" name="楕円 72">
            <a:extLst>
              <a:ext uri="{FF2B5EF4-FFF2-40B4-BE49-F238E27FC236}">
                <a16:creationId xmlns:a16="http://schemas.microsoft.com/office/drawing/2014/main" id="{5FB72BF0-D574-4987-BCF6-63E6177C5211}"/>
              </a:ext>
            </a:extLst>
          </p:cNvPr>
          <p:cNvSpPr/>
          <p:nvPr/>
        </p:nvSpPr>
        <p:spPr>
          <a:xfrm>
            <a:off x="6815674" y="49137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74" name="直線コネクタ 73">
            <a:extLst>
              <a:ext uri="{FF2B5EF4-FFF2-40B4-BE49-F238E27FC236}">
                <a16:creationId xmlns:a16="http://schemas.microsoft.com/office/drawing/2014/main" id="{B12B2B9C-0D41-4B82-A6E7-E07ED7A8684B}"/>
              </a:ext>
            </a:extLst>
          </p:cNvPr>
          <p:cNvCxnSpPr/>
          <p:nvPr/>
        </p:nvCxnSpPr>
        <p:spPr>
          <a:xfrm flipV="1">
            <a:off x="5898959" y="4145645"/>
            <a:ext cx="1797601" cy="957149"/>
          </a:xfrm>
          <a:prstGeom prst="line">
            <a:avLst/>
          </a:prstGeom>
        </p:spPr>
        <p:style>
          <a:lnRef idx="2">
            <a:schemeClr val="accent3"/>
          </a:lnRef>
          <a:fillRef idx="0">
            <a:schemeClr val="accent3"/>
          </a:fillRef>
          <a:effectRef idx="1">
            <a:schemeClr val="accent3"/>
          </a:effectRef>
          <a:fontRef idx="minor">
            <a:schemeClr val="tx1"/>
          </a:fontRef>
        </p:style>
      </p:cxnSp>
      <p:sp>
        <p:nvSpPr>
          <p:cNvPr id="75" name="楕円 74">
            <a:extLst>
              <a:ext uri="{FF2B5EF4-FFF2-40B4-BE49-F238E27FC236}">
                <a16:creationId xmlns:a16="http://schemas.microsoft.com/office/drawing/2014/main" id="{A7B4DE8F-9EBA-4530-8BF4-D9F478A55435}"/>
              </a:ext>
            </a:extLst>
          </p:cNvPr>
          <p:cNvSpPr/>
          <p:nvPr/>
        </p:nvSpPr>
        <p:spPr>
          <a:xfrm>
            <a:off x="5735341" y="4913773"/>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76" name="楕円 75">
            <a:extLst>
              <a:ext uri="{FF2B5EF4-FFF2-40B4-BE49-F238E27FC236}">
                <a16:creationId xmlns:a16="http://schemas.microsoft.com/office/drawing/2014/main" id="{E6B67543-2909-4630-A80F-79B5D29A304B}"/>
              </a:ext>
            </a:extLst>
          </p:cNvPr>
          <p:cNvSpPr/>
          <p:nvPr/>
        </p:nvSpPr>
        <p:spPr>
          <a:xfrm>
            <a:off x="5043475" y="3966808"/>
            <a:ext cx="378042" cy="378042"/>
          </a:xfrm>
          <a:prstGeom prst="ellipse">
            <a:avLst/>
          </a:prstGeom>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77" name="楕円 76">
            <a:extLst>
              <a:ext uri="{FF2B5EF4-FFF2-40B4-BE49-F238E27FC236}">
                <a16:creationId xmlns:a16="http://schemas.microsoft.com/office/drawing/2014/main" id="{4EC4F5D2-CA00-475A-9032-11B059F3FA39}"/>
              </a:ext>
            </a:extLst>
          </p:cNvPr>
          <p:cNvSpPr/>
          <p:nvPr/>
        </p:nvSpPr>
        <p:spPr>
          <a:xfrm>
            <a:off x="7513341" y="39612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647284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a:xfrm>
                <a:off x="628650" y="681037"/>
                <a:ext cx="7886700" cy="1325563"/>
              </a:xfrm>
            </p:spPr>
            <p:txBody>
              <a:bodyPr>
                <a:normAutofit/>
              </a:bodyPr>
              <a:lstStyle/>
              <a:p>
                <a14:m>
                  <m:oMath xmlns:m="http://schemas.openxmlformats.org/officeDocument/2006/math">
                    <m:r>
                      <a:rPr lang="en-US" altLang="ja-JP" sz="4000" i="1">
                        <a:latin typeface="Cambria Math" panose="02040503050406030204" pitchFamily="18" charset="0"/>
                        <a:ea typeface="メイリオ" panose="020B0604030504040204" pitchFamily="50" charset="-128"/>
                      </a:rPr>
                      <m:t>𝑆</m:t>
                    </m:r>
                  </m:oMath>
                </a14:m>
                <a:r>
                  <a:rPr lang="ja-JP" altLang="en-US" sz="4000" dirty="0">
                    <a:latin typeface="メイリオ" panose="020B0604030504040204" pitchFamily="50" charset="-128"/>
                    <a:ea typeface="メイリオ" panose="020B0604030504040204" pitchFamily="50" charset="-128"/>
                  </a:rPr>
                  <a:t>に含まれる可能性ある</a:t>
                </a:r>
                <a:br>
                  <a:rPr lang="en-US" altLang="ja-JP" sz="4000" dirty="0">
                    <a:latin typeface="メイリオ" panose="020B0604030504040204" pitchFamily="50" charset="-128"/>
                    <a:ea typeface="メイリオ" panose="020B0604030504040204" pitchFamily="50" charset="-128"/>
                  </a:rPr>
                </a:br>
                <a:r>
                  <a:rPr lang="ja-JP" altLang="en-US" sz="4000" dirty="0">
                    <a:latin typeface="メイリオ" panose="020B0604030504040204" pitchFamily="50" charset="-128"/>
                    <a:ea typeface="メイリオ" panose="020B0604030504040204" pitchFamily="50" charset="-128"/>
                  </a:rPr>
                  <a:t>頂点部分集合</a:t>
                </a:r>
                <a:br>
                  <a:rPr lang="en-US" altLang="ja-JP" sz="4000" dirty="0">
                    <a:latin typeface="メイリオ" panose="020B0604030504040204" pitchFamily="50" charset="-128"/>
                    <a:ea typeface="メイリオ" panose="020B0604030504040204" pitchFamily="50" charset="-128"/>
                  </a:rPr>
                </a:br>
                <a:endParaRPr lang="en-US" sz="4000" dirty="0">
                  <a:latin typeface="メイリオ" panose="020B0604030504040204" pitchFamily="50" charset="-128"/>
                  <a:ea typeface="メイリオ" panose="020B0604030504040204" pitchFamily="50" charset="-128"/>
                </a:endParaRPr>
              </a:p>
            </p:txBody>
          </p:sp>
        </mc:Choice>
        <mc:Fallback xmlns="">
          <p:sp>
            <p:nvSpPr>
              <p:cNvPr id="2" name="タイトル 1">
                <a:extLst>
                  <a:ext uri="{FF2B5EF4-FFF2-40B4-BE49-F238E27FC236}">
                    <a16:creationId xmlns:a16="http://schemas.microsoft.com/office/drawing/2014/main" id="{4DAB77D8-518F-4F87-A17D-A9F878AED00B}"/>
                  </a:ext>
                </a:extLst>
              </p:cNvPr>
              <p:cNvSpPr>
                <a:spLocks noGrp="1" noRot="1" noChangeAspect="1" noMove="1" noResize="1" noEditPoints="1" noAdjustHandles="1" noChangeArrowheads="1" noChangeShapeType="1" noTextEdit="1"/>
              </p:cNvSpPr>
              <p:nvPr>
                <p:ph type="title"/>
              </p:nvPr>
            </p:nvSpPr>
            <p:spPr>
              <a:xfrm>
                <a:off x="628650" y="681037"/>
                <a:ext cx="7886700" cy="1325563"/>
              </a:xfrm>
              <a:blipFill>
                <a:blip r:embed="rId3"/>
                <a:stretch>
                  <a:fillRect l="-2705" t="-267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5"/>
                <a:ext cx="7886700" cy="4351338"/>
              </a:xfrm>
            </p:spPr>
            <p:txBody>
              <a:bodyPr>
                <a:normAutofit/>
              </a:bodyPr>
              <a:lstStyle/>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の近傍の頂点は全て</a:t>
                </a:r>
                <a14:m>
                  <m:oMath xmlns:m="http://schemas.openxmlformats.org/officeDocument/2006/math">
                    <m:r>
                      <a:rPr lang="en-US" altLang="ja-JP" sz="2400" i="1">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に含まれる可能性あり</a:t>
                </a:r>
                <a:endParaRPr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𝑣</m:t>
                    </m:r>
                  </m:oMath>
                </a14:m>
                <a:r>
                  <a:rPr lang="ja-JP" altLang="en-US" sz="2400" dirty="0">
                    <a:solidFill>
                      <a:schemeClr val="tx1"/>
                    </a:solidFill>
                    <a:latin typeface="メイリオ" panose="020B0604030504040204" pitchFamily="50" charset="-128"/>
                    <a:ea typeface="メイリオ" panose="020B0604030504040204" pitchFamily="50" charset="-128"/>
                  </a:rPr>
                  <a:t>から距離が</a:t>
                </a:r>
                <a:r>
                  <a:rPr lang="en-US" altLang="ja-JP" sz="2400" dirty="0">
                    <a:solidFill>
                      <a:schemeClr val="tx1"/>
                    </a:solidFill>
                    <a:latin typeface="メイリオ" panose="020B0604030504040204" pitchFamily="50" charset="-128"/>
                    <a:ea typeface="メイリオ" panose="020B0604030504040204" pitchFamily="50" charset="-128"/>
                  </a:rPr>
                  <a:t>2</a:t>
                </a:r>
                <a:r>
                  <a:rPr lang="ja-JP" altLang="en-US" sz="2400" dirty="0">
                    <a:solidFill>
                      <a:schemeClr val="tx1"/>
                    </a:solidFill>
                    <a:latin typeface="メイリオ" panose="020B0604030504040204" pitchFamily="50" charset="-128"/>
                    <a:ea typeface="メイリオ" panose="020B0604030504040204" pitchFamily="50" charset="-128"/>
                  </a:rPr>
                  <a:t>以上離れている頂点は</a:t>
                </a: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𝑘</m:t>
                    </m:r>
                  </m:oMath>
                </a14:m>
                <a:r>
                  <a:rPr lang="ja-JP" altLang="en-US" sz="2400" dirty="0">
                    <a:solidFill>
                      <a:schemeClr val="tx1"/>
                    </a:solidFill>
                    <a:latin typeface="メイリオ" panose="020B0604030504040204" pitchFamily="50" charset="-128"/>
                    <a:ea typeface="メイリオ" panose="020B0604030504040204" pitchFamily="50" charset="-128"/>
                  </a:rPr>
                  <a:t>個以上</a:t>
                </a:r>
                <a:br>
                  <a:rPr lang="en-US" altLang="ja-JP" sz="2400" dirty="0">
                    <a:solidFill>
                      <a:schemeClr val="tx1"/>
                    </a:solidFill>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solidFill>
                          <a:schemeClr val="tx1"/>
                        </a:solidFill>
                        <a:latin typeface="Cambria Math" panose="02040503050406030204" pitchFamily="18" charset="0"/>
                        <a:ea typeface="メイリオ" panose="020B0604030504040204" pitchFamily="50" charset="-128"/>
                      </a:rPr>
                      <m:t>𝑆</m:t>
                    </m:r>
                  </m:oMath>
                </a14:m>
                <a:r>
                  <a:rPr lang="ja-JP" altLang="en-US" sz="2400" dirty="0">
                    <a:solidFill>
                      <a:schemeClr val="tx1"/>
                    </a:solidFill>
                    <a:latin typeface="メイリオ" panose="020B0604030504040204" pitchFamily="50" charset="-128"/>
                    <a:ea typeface="メイリオ" panose="020B0604030504040204" pitchFamily="50" charset="-128"/>
                  </a:rPr>
                  <a:t>に含まれることはない</a:t>
                </a:r>
                <a:endParaRPr lang="en-US" altLang="ja-JP" sz="2400" dirty="0">
                  <a:solidFill>
                    <a:schemeClr val="tx1"/>
                  </a:solidFill>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sz="2000" b="0" i="1" smtClean="0">
                        <a:solidFill>
                          <a:schemeClr val="tx1"/>
                        </a:solidFill>
                        <a:latin typeface="Cambria Math" panose="02040503050406030204" pitchFamily="18" charset="0"/>
                        <a:ea typeface="メイリオ" panose="020B0604030504040204" pitchFamily="50" charset="-128"/>
                      </a:rPr>
                      <m:t>𝑘</m:t>
                    </m:r>
                  </m:oMath>
                </a14:m>
                <a:r>
                  <a:rPr lang="en-US" altLang="ja-JP" sz="2000" dirty="0">
                    <a:solidFill>
                      <a:schemeClr val="tx1"/>
                    </a:solidFill>
                    <a:latin typeface="メイリオ" panose="020B0604030504040204" pitchFamily="50" charset="-128"/>
                    <a:ea typeface="メイリオ" panose="020B0604030504040204" pitchFamily="50" charset="-128"/>
                  </a:rPr>
                  <a:t>-plex</a:t>
                </a:r>
                <a:r>
                  <a:rPr lang="ja-JP" altLang="en-US" sz="2000" dirty="0">
                    <a:solidFill>
                      <a:schemeClr val="tx1"/>
                    </a:solidFill>
                    <a:latin typeface="メイリオ" panose="020B0604030504040204" pitchFamily="50" charset="-128"/>
                    <a:ea typeface="メイリオ" panose="020B0604030504040204" pitchFamily="50" charset="-128"/>
                  </a:rPr>
                  <a:t>の定義から証明できる</a:t>
                </a:r>
                <a:endParaRPr lang="en-US" altLang="ja-JP" sz="2000" dirty="0">
                  <a:solidFill>
                    <a:schemeClr val="tx1"/>
                  </a:solidFill>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solidFill>
                    <a:schemeClr val="tx1"/>
                  </a:solidFill>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solidFill>
                    <a:schemeClr val="tx1"/>
                  </a:solidFill>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多くとも</a:t>
                </a:r>
                <a14:m>
                  <m:oMath xmlns:m="http://schemas.openxmlformats.org/officeDocument/2006/math">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r>
                      <a:rPr lang="en-US" altLang="ja-JP" sz="2400" i="1">
                        <a:latin typeface="Cambria Math" panose="02040503050406030204" pitchFamily="18" charset="0"/>
                        <a:ea typeface="Cambria Math" panose="02040503050406030204" pitchFamily="18" charset="0"/>
                      </a:rPr>
                      <m:t>⋅</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𝑒𝑛</m:t>
                        </m:r>
                        <m:r>
                          <a:rPr lang="en-US" altLang="ja-JP"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𝑘</m:t>
                        </m:r>
                        <m:r>
                          <a:rPr lang="en-US" altLang="ja-JP" sz="2400" i="1">
                            <a:latin typeface="Cambria Math" panose="02040503050406030204" pitchFamily="18" charset="0"/>
                            <a:ea typeface="メイリオ" panose="020B0604030504040204" pitchFamily="50" charset="-128"/>
                          </a:rPr>
                          <m:t>)</m:t>
                        </m:r>
                      </m:e>
                      <m:sup>
                        <m:r>
                          <a:rPr lang="en-US" altLang="ja-JP" sz="2400" i="1">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ステップ</a:t>
                </a:r>
              </a:p>
              <a:p>
                <a:r>
                  <a:rPr lang="ja-JP" altLang="en-US" sz="2400" dirty="0">
                    <a:solidFill>
                      <a:schemeClr val="tx1"/>
                    </a:solidFill>
                    <a:latin typeface="メイリオ" panose="020B0604030504040204" pitchFamily="50" charset="-128"/>
                    <a:ea typeface="メイリオ" panose="020B0604030504040204" pitchFamily="50" charset="-128"/>
                  </a:rPr>
                  <a:t>アルゴリズムの実行時間は</a:t>
                </a:r>
                <a14:m>
                  <m:oMath xmlns:m="http://schemas.openxmlformats.org/officeDocument/2006/math">
                    <m:r>
                      <a:rPr lang="en-US" altLang="ja-JP" sz="2400" i="1">
                        <a:latin typeface="Cambria Math" panose="02040503050406030204" pitchFamily="18" charset="0"/>
                        <a:ea typeface="メイリオ" panose="020B0604030504040204" pitchFamily="50" charset="-128"/>
                      </a:rPr>
                      <m:t>𝑂</m:t>
                    </m:r>
                    <m:d>
                      <m:dPr>
                        <m:ctrlPr>
                          <a:rPr lang="en-US" altLang="ja-JP" sz="2400" i="1">
                            <a:latin typeface="Cambria Math" panose="02040503050406030204" pitchFamily="18" charset="0"/>
                            <a:ea typeface="メイリオ" panose="020B0604030504040204" pitchFamily="50" charset="-128"/>
                          </a:rPr>
                        </m:ctrlPr>
                      </m:dPr>
                      <m:e>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𝑛</m:t>
                            </m:r>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oMath>
                </a14:m>
                <a:endParaRPr lang="en-US" altLang="ja-JP" sz="2400" dirty="0">
                  <a:solidFill>
                    <a:schemeClr val="tx1"/>
                  </a:solidFill>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5"/>
                <a:ext cx="7886700" cy="4351338"/>
              </a:xfrm>
              <a:blipFill>
                <a:blip r:embed="rId4"/>
                <a:stretch>
                  <a:fillRect l="-1005" t="-182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F764A23C-61C3-4721-AF3E-6419247F8487}"/>
              </a:ext>
            </a:extLst>
          </p:cNvPr>
          <p:cNvSpPr/>
          <p:nvPr/>
        </p:nvSpPr>
        <p:spPr>
          <a:xfrm>
            <a:off x="3860800" y="3568700"/>
            <a:ext cx="914400" cy="9652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6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アルゴリズムの評価</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en-US"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つ目の部分問題において</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𝑆</m:t>
                    </m:r>
                  </m:oMath>
                </a14:m>
                <a:r>
                  <a:rPr lang="ja-JP" altLang="en-US" sz="2400" dirty="0">
                    <a:latin typeface="メイリオ" panose="020B0604030504040204" pitchFamily="50" charset="-128"/>
                    <a:ea typeface="メイリオ" panose="020B0604030504040204" pitchFamily="50" charset="-128"/>
                  </a:rPr>
                  <a:t>を見つけるために</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必要なステップ数</a:t>
                </a:r>
                <a:br>
                  <a:rPr lang="en-US" altLang="ja-JP" sz="2400" dirty="0">
                    <a:latin typeface="メイリオ" panose="020B0604030504040204" pitchFamily="50" charset="-128"/>
                    <a:ea typeface="メイリオ" panose="020B0604030504040204" pitchFamily="50" charset="-128"/>
                  </a:rPr>
                </a:b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𝑀</m:t>
                    </m:r>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の近傍の頂点数</a:t>
                </a:r>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𝑁</m:t>
                    </m:r>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との距離</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以上の頂点数</a:t>
                </a:r>
                <a:r>
                  <a:rPr lang="en-US" altLang="ja-JP" sz="2400" dirty="0">
                    <a:latin typeface="メイリオ" panose="020B0604030504040204" pitchFamily="50" charset="-128"/>
                    <a:ea typeface="メイリオ" panose="020B0604030504040204" pitchFamily="50" charset="-128"/>
                  </a:rPr>
                  <a:t>)</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
                          <a:rPr lang="en-US" altLang="ja-JP" sz="2400" b="0" i="1" smtClean="0">
                            <a:latin typeface="Cambria Math" panose="02040503050406030204" pitchFamily="18" charset="0"/>
                            <a:ea typeface="メイリオ" panose="020B0604030504040204" pitchFamily="50" charset="-128"/>
                          </a:rPr>
                          <m:t>𝑀</m:t>
                        </m:r>
                      </m:sup>
                    </m:sSup>
                    <m:r>
                      <a:rPr lang="en-US" altLang="ja-JP" sz="2400" i="1" smtClean="0">
                        <a:latin typeface="Cambria Math" panose="02040503050406030204" pitchFamily="18" charset="0"/>
                        <a:ea typeface="Cambria Math" panose="02040503050406030204" pitchFamily="18" charset="0"/>
                      </a:rPr>
                      <m:t>⋅</m:t>
                    </m:r>
                    <m:nary>
                      <m:naryPr>
                        <m:chr m:val="∑"/>
                        <m:ctrlPr>
                          <a:rPr lang="en-US" altLang="ja-JP" sz="2400" i="1" smtClean="0">
                            <a:latin typeface="Cambria Math" panose="02040503050406030204" pitchFamily="18" charset="0"/>
                            <a:ea typeface="Cambria Math" panose="02040503050406030204" pitchFamily="18" charset="0"/>
                          </a:rPr>
                        </m:ctrlPr>
                      </m:naryPr>
                      <m:sub>
                        <m:r>
                          <m:rPr>
                            <m:brk m:alnAt="23"/>
                          </m:rPr>
                          <a:rPr lang="en-US" altLang="ja-JP" sz="2400" b="0" i="1" smtClean="0">
                            <a:latin typeface="Cambria Math" panose="02040503050406030204" pitchFamily="18" charset="0"/>
                            <a:ea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=1</m:t>
                        </m:r>
                      </m:sub>
                      <m:sup>
                        <m:r>
                          <a:rPr lang="en-US" altLang="ja-JP" sz="2400" b="0" i="1" smtClean="0">
                            <a:latin typeface="Cambria Math" panose="02040503050406030204" pitchFamily="18" charset="0"/>
                            <a:ea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−1</m:t>
                        </m:r>
                      </m:sup>
                      <m:e>
                        <m:d>
                          <m:dPr>
                            <m:ctrlPr>
                              <a:rPr lang="en-US" altLang="ja-JP" sz="2400" i="1" smtClean="0">
                                <a:latin typeface="Cambria Math" panose="02040503050406030204" pitchFamily="18" charset="0"/>
                                <a:ea typeface="Cambria Math" panose="02040503050406030204" pitchFamily="18" charset="0"/>
                              </a:rPr>
                            </m:ctrlPr>
                          </m:dPr>
                          <m:e>
                            <m:f>
                              <m:fPr>
                                <m:type m:val="noBar"/>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𝑁</m:t>
                                </m:r>
                              </m:num>
                              <m:den>
                                <m:r>
                                  <a:rPr lang="en-US" altLang="ja-JP" sz="2400" b="0" i="1" smtClean="0">
                                    <a:latin typeface="Cambria Math" panose="02040503050406030204" pitchFamily="18" charset="0"/>
                                    <a:ea typeface="Cambria Math" panose="02040503050406030204" pitchFamily="18" charset="0"/>
                                  </a:rPr>
                                  <m:t>𝑖</m:t>
                                </m:r>
                              </m:den>
                            </m:f>
                          </m:e>
                        </m:d>
                      </m:e>
                    </m:nary>
                  </m:oMath>
                </a14:m>
                <a:br>
                  <a:rPr lang="en-US" altLang="ja-JP" sz="2400" dirty="0">
                    <a:latin typeface="メイリオ" panose="020B0604030504040204" pitchFamily="50" charset="-128"/>
                    <a:ea typeface="Cambria Math" panose="02040503050406030204" pitchFamily="18" charset="0"/>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𝑀</m:t>
                    </m:r>
                    <m:r>
                      <a:rPr lang="en-US" altLang="ja-JP" sz="2400" b="0" i="1" smtClean="0">
                        <a:latin typeface="Cambria Math" panose="02040503050406030204" pitchFamily="18" charset="0"/>
                        <a:ea typeface="Cambria Math" panose="02040503050406030204" pitchFamily="18" charset="0"/>
                      </a:rPr>
                      <m:t>&lt;</m:t>
                    </m:r>
                    <m:rad>
                      <m:radPr>
                        <m:degHide m:val="on"/>
                        <m:ctrlPr>
                          <a:rPr lang="en-US" altLang="ja-JP" sz="2400" b="0" i="1" smtClean="0">
                            <a:latin typeface="Cambria Math" panose="02040503050406030204" pitchFamily="18" charset="0"/>
                            <a:ea typeface="Cambria Math" panose="02040503050406030204" pitchFamily="18" charset="0"/>
                          </a:rPr>
                        </m:ctrlPr>
                      </m:radPr>
                      <m:deg/>
                      <m:e>
                        <m:r>
                          <a:rPr lang="en-US" altLang="ja-JP" sz="2400" b="0" i="1" smtClean="0">
                            <a:latin typeface="Cambria Math" panose="02040503050406030204" pitchFamily="18" charset="0"/>
                            <a:ea typeface="Cambria Math" panose="02040503050406030204" pitchFamily="18" charset="0"/>
                          </a:rPr>
                          <m:t>𝑚</m:t>
                        </m:r>
                      </m:e>
                    </m:rad>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lang="en-US" altLang="ja-JP" sz="2400" b="0" i="1" dirty="0" smtClean="0">
                        <a:latin typeface="Cambria Math" panose="02040503050406030204" pitchFamily="18" charset="0"/>
                        <a:ea typeface="メイリオ" panose="020B0604030504040204" pitchFamily="50" charset="-128"/>
                      </a:rPr>
                      <m:t>𝑁</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𝑛</m:t>
                    </m:r>
                  </m:oMath>
                </a14:m>
                <a:r>
                  <a:rPr lang="en-US" altLang="ja-JP" sz="2400" dirty="0">
                    <a:latin typeface="メイリオ" panose="020B0604030504040204" pitchFamily="50" charset="-128"/>
                    <a:ea typeface="メイリオ" panose="020B0604030504040204" pitchFamily="50" charset="-128"/>
                  </a:rPr>
                  <a:t>,</a:t>
                </a:r>
                <a14:m>
                  <m:oMath xmlns:m="http://schemas.openxmlformats.org/officeDocument/2006/math">
                    <m:nary>
                      <m:naryPr>
                        <m:chr m:val="∑"/>
                        <m:ctrlPr>
                          <a:rPr lang="en-US" altLang="ja-JP" sz="2400" i="1" dirty="0" smtClean="0">
                            <a:latin typeface="Cambria Math" panose="02040503050406030204" pitchFamily="18" charset="0"/>
                            <a:ea typeface="メイリオ" panose="020B0604030504040204" pitchFamily="50" charset="-128"/>
                          </a:rPr>
                        </m:ctrlPr>
                      </m:naryPr>
                      <m:sub>
                        <m:r>
                          <m:rPr>
                            <m:brk m:alnAt="23"/>
                          </m:rPr>
                          <a:rPr lang="en-US" altLang="ja-JP" sz="2400" b="0" i="1" dirty="0" smtClean="0">
                            <a:latin typeface="Cambria Math" panose="02040503050406030204" pitchFamily="18" charset="0"/>
                            <a:ea typeface="メイリオ" panose="020B0604030504040204" pitchFamily="50" charset="-128"/>
                          </a:rPr>
                          <m:t>𝑖</m:t>
                        </m:r>
                        <m:r>
                          <a:rPr lang="en-US" altLang="ja-JP" sz="2400" b="0" i="1" dirty="0" smtClean="0">
                            <a:latin typeface="Cambria Math" panose="02040503050406030204" pitchFamily="18" charset="0"/>
                            <a:ea typeface="メイリオ" panose="020B0604030504040204" pitchFamily="50" charset="-128"/>
                          </a:rPr>
                          <m:t>=1</m:t>
                        </m:r>
                      </m:sub>
                      <m:sup>
                        <m:r>
                          <a:rPr lang="en-US" altLang="ja-JP" sz="2400" b="0" i="1" dirty="0" smtClean="0">
                            <a:latin typeface="Cambria Math" panose="02040503050406030204" pitchFamily="18" charset="0"/>
                            <a:ea typeface="メイリオ" panose="020B0604030504040204" pitchFamily="50" charset="-128"/>
                          </a:rPr>
                          <m:t>𝑘</m:t>
                        </m:r>
                      </m:sup>
                      <m:e>
                        <m:d>
                          <m:dPr>
                            <m:ctrlPr>
                              <a:rPr lang="en-US" altLang="ja-JP" sz="2400" i="1" dirty="0" smtClean="0">
                                <a:latin typeface="Cambria Math" panose="02040503050406030204" pitchFamily="18" charset="0"/>
                                <a:ea typeface="メイリオ" panose="020B0604030504040204" pitchFamily="50" charset="-128"/>
                              </a:rPr>
                            </m:ctrlPr>
                          </m:dPr>
                          <m:e>
                            <m:f>
                              <m:fPr>
                                <m:type m:val="noBar"/>
                                <m:ctrlPr>
                                  <a:rPr lang="en-US" altLang="ja-JP" sz="2400" i="1" dirty="0" smtClean="0">
                                    <a:latin typeface="Cambria Math" panose="02040503050406030204" pitchFamily="18" charset="0"/>
                                    <a:ea typeface="メイリオ" panose="020B0604030504040204" pitchFamily="50" charset="-128"/>
                                  </a:rPr>
                                </m:ctrlPr>
                              </m:fPr>
                              <m:num>
                                <m:r>
                                  <a:rPr lang="en-US" altLang="ja-JP" sz="2400" i="1" dirty="0" smtClean="0">
                                    <a:latin typeface="Cambria Math" panose="02040503050406030204" pitchFamily="18" charset="0"/>
                                    <a:ea typeface="メイリオ" panose="020B0604030504040204" pitchFamily="50" charset="-128"/>
                                  </a:rPr>
                                  <m:t>𝑛</m:t>
                                </m:r>
                              </m:num>
                              <m:den>
                                <m:r>
                                  <a:rPr lang="en-US" altLang="ja-JP" sz="2400" b="0" i="1" dirty="0" smtClean="0">
                                    <a:latin typeface="Cambria Math" panose="02040503050406030204" pitchFamily="18" charset="0"/>
                                    <a:ea typeface="メイリオ" panose="020B0604030504040204" pitchFamily="50" charset="-128"/>
                                  </a:rPr>
                                  <m:t>𝑖</m:t>
                                </m:r>
                              </m:den>
                            </m:f>
                          </m:e>
                        </m:d>
                      </m:e>
                    </m:nary>
                    <m:r>
                      <a:rPr lang="en-US" altLang="ja-JP" sz="2400" i="1" dirty="0" smtClean="0">
                        <a:latin typeface="Cambria Math" panose="02040503050406030204" pitchFamily="18" charset="0"/>
                        <a:ea typeface="Cambria Math" panose="02040503050406030204" pitchFamily="18" charset="0"/>
                      </a:rPr>
                      <m:t>≤</m:t>
                    </m:r>
                    <m:sSup>
                      <m:sSupPr>
                        <m:ctrlPr>
                          <a:rPr lang="en-US" altLang="ja-JP" sz="2400" i="1" dirty="0" smtClean="0">
                            <a:latin typeface="Cambria Math" panose="02040503050406030204" pitchFamily="18" charset="0"/>
                            <a:ea typeface="Cambria Math" panose="02040503050406030204" pitchFamily="18" charset="0"/>
                          </a:rPr>
                        </m:ctrlPr>
                      </m:sSupPr>
                      <m:e>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𝑒𝑛</m:t>
                        </m:r>
                        <m:r>
                          <a:rPr lang="en-US" altLang="ja-JP" sz="2400" b="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𝑘</m:t>
                        </m:r>
                        <m:r>
                          <a:rPr lang="en-US" altLang="ja-JP" sz="2400" b="0" i="1" dirty="0" smtClean="0">
                            <a:latin typeface="Cambria Math" panose="02040503050406030204" pitchFamily="18" charset="0"/>
                            <a:ea typeface="Cambria Math" panose="02040503050406030204" pitchFamily="18" charset="0"/>
                          </a:rPr>
                          <m:t>)</m:t>
                        </m:r>
                      </m:e>
                      <m:sup>
                        <m:r>
                          <a:rPr lang="en-US" altLang="ja-JP" sz="2400" b="0" i="1" dirty="0" smtClean="0">
                            <a:latin typeface="Cambria Math" panose="02040503050406030204" pitchFamily="18" charset="0"/>
                            <a:ea typeface="Cambria Math" panose="02040503050406030204" pitchFamily="18" charset="0"/>
                          </a:rPr>
                          <m:t>𝑘</m:t>
                        </m:r>
                      </m:sup>
                    </m:sSup>
                  </m:oMath>
                </a14:m>
                <a:r>
                  <a:rPr lang="ja-JP" altLang="en-US" sz="2400" dirty="0">
                    <a:latin typeface="メイリオ" panose="020B0604030504040204" pitchFamily="50" charset="-128"/>
                    <a:ea typeface="メイリオ" panose="020B0604030504040204" pitchFamily="50" charset="-128"/>
                  </a:rPr>
                  <a:t>であるから</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多くとも</a:t>
                </a: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r>
                      <a:rPr lang="en-US" altLang="ja-JP" sz="2400" i="1" smtClean="0">
                        <a:latin typeface="Cambria Math" panose="02040503050406030204" pitchFamily="18" charset="0"/>
                        <a:ea typeface="Cambria Math" panose="02040503050406030204" pitchFamily="18" charset="0"/>
                      </a:rPr>
                      <m:t>⋅</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𝑒𝑛</m:t>
                        </m:r>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𝑘</m:t>
                        </m:r>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𝑘</m:t>
                        </m:r>
                      </m:sup>
                    </m:sSup>
                  </m:oMath>
                </a14:m>
                <a:r>
                  <a:rPr lang="ja-JP" altLang="en-US" sz="2400" dirty="0">
                    <a:latin typeface="メイリオ" panose="020B0604030504040204" pitchFamily="50" charset="-128"/>
                    <a:ea typeface="メイリオ" panose="020B0604030504040204" pitchFamily="50" charset="-128"/>
                  </a:rPr>
                  <a:t>ステップ</a:t>
                </a: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spTree>
    <p:extLst>
      <p:ext uri="{BB962C8B-B14F-4D97-AF65-F5344CB8AC3E}">
        <p14:creationId xmlns:p14="http://schemas.microsoft.com/office/powerpoint/2010/main" val="3185954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アルゴリズムの評価</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a:xfrm>
                <a:off x="628650" y="1825624"/>
                <a:ext cx="7886700" cy="4765675"/>
              </a:xfrm>
            </p:spPr>
            <p:txBody>
              <a:bodyPr>
                <a:normAutofit/>
              </a:bodyPr>
              <a:lstStyle/>
              <a:p>
                <a:r>
                  <a:rPr lang="en-US"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つ目の部分問題における再帰の回数は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多くとも</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−1</m:t>
                    </m:r>
                    <m:r>
                      <a:rPr lang="ja-JP" altLang="en-US" sz="2400" i="1">
                        <a:latin typeface="Cambria Math" panose="02040503050406030204" pitchFamily="18" charset="0"/>
                        <a:ea typeface="メイリオ" panose="020B0604030504040204" pitchFamily="50" charset="-128"/>
                      </a:rPr>
                      <m:t>回</m:t>
                    </m:r>
                  </m:oMath>
                </a14:m>
                <a:endParaRPr lang="en-US" sz="24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アルゴリズムのステップ数</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d>
                          <m:dPr>
                            <m:ctrlPr>
                              <a:rPr lang="en-US" altLang="ja-JP" sz="2400" i="1" smtClean="0">
                                <a:latin typeface="Cambria Math" panose="02040503050406030204" pitchFamily="18" charset="0"/>
                                <a:ea typeface="メイリオ" panose="020B0604030504040204" pitchFamily="50" charset="-128"/>
                              </a:rPr>
                            </m:ctrlPr>
                          </m:dPr>
                          <m:e>
                            <m:f>
                              <m:fPr>
                                <m:ctrlPr>
                                  <a:rPr lang="en-US" altLang="ja-JP" sz="240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𝑒𝑛</m:t>
                                </m:r>
                              </m:num>
                              <m:den>
                                <m:r>
                                  <a:rPr lang="en-US" altLang="ja-JP" sz="2400" b="0" i="1" smtClean="0">
                                    <a:latin typeface="Cambria Math" panose="02040503050406030204" pitchFamily="18" charset="0"/>
                                    <a:ea typeface="メイリオ" panose="020B0604030504040204" pitchFamily="50" charset="-128"/>
                                  </a:rPr>
                                  <m:t>𝑘</m:t>
                                </m:r>
                              </m:den>
                            </m:f>
                          </m:e>
                        </m:d>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r>
                      <a:rPr lang="en-US" altLang="ja-JP" sz="2400" i="1">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𝑛</m:t>
                        </m:r>
                        <m:r>
                          <a:rPr lang="en-US" altLang="ja-JP" sz="2400" b="0" i="1" smtClean="0">
                            <a:latin typeface="Cambria Math" panose="02040503050406030204" pitchFamily="18" charset="0"/>
                            <a:ea typeface="メイリオ" panose="020B0604030504040204" pitchFamily="50" charset="-128"/>
                          </a:rPr>
                          <m:t>−1</m:t>
                        </m:r>
                      </m:e>
                    </m:d>
                    <m:sSup>
                      <m:sSupPr>
                        <m:ctrlPr>
                          <a:rPr lang="en-US" altLang="ja-JP" sz="2400" b="0" i="1" smtClean="0">
                            <a:latin typeface="Cambria Math" panose="02040503050406030204" pitchFamily="18" charset="0"/>
                            <a:ea typeface="メイリオ" panose="020B0604030504040204" pitchFamily="50" charset="-128"/>
                          </a:rPr>
                        </m:ctrlPr>
                      </m:sSupPr>
                      <m:e>
                        <m:d>
                          <m:dPr>
                            <m:ctrlPr>
                              <a:rPr lang="en-US" altLang="ja-JP" sz="2400" b="0" i="1" smtClean="0">
                                <a:latin typeface="Cambria Math" panose="02040503050406030204" pitchFamily="18" charset="0"/>
                                <a:ea typeface="メイリオ" panose="020B0604030504040204" pitchFamily="50" charset="-128"/>
                              </a:rPr>
                            </m:ctrlPr>
                          </m:dPr>
                          <m:e>
                            <m:f>
                              <m:fPr>
                                <m:ctrlPr>
                                  <a:rPr lang="en-US" altLang="ja-JP" sz="2400" b="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𝑒𝑛</m:t>
                                </m:r>
                              </m:num>
                              <m:den>
                                <m:r>
                                  <a:rPr lang="en-US" altLang="ja-JP" sz="2400" b="0" i="1" smtClean="0">
                                    <a:latin typeface="Cambria Math" panose="02040503050406030204" pitchFamily="18" charset="0"/>
                                    <a:ea typeface="メイリオ" panose="020B0604030504040204" pitchFamily="50" charset="-128"/>
                                  </a:rPr>
                                  <m:t>𝑘</m:t>
                                </m:r>
                              </m:den>
                            </m:f>
                          </m:e>
                        </m:d>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𝑛</m:t>
                    </m:r>
                    <m:sSup>
                      <m:sSupPr>
                        <m:ctrlPr>
                          <a:rPr lang="en-US" altLang="ja-JP" sz="2400" b="0" i="1" smtClean="0">
                            <a:latin typeface="Cambria Math" panose="02040503050406030204" pitchFamily="18" charset="0"/>
                            <a:ea typeface="メイリオ" panose="020B0604030504040204" pitchFamily="50" charset="-128"/>
                          </a:rPr>
                        </m:ctrlPr>
                      </m:sSupPr>
                      <m:e>
                        <m:d>
                          <m:dPr>
                            <m:ctrlPr>
                              <a:rPr lang="en-US" altLang="ja-JP" sz="2400" b="0" i="1" smtClean="0">
                                <a:latin typeface="Cambria Math" panose="02040503050406030204" pitchFamily="18" charset="0"/>
                                <a:ea typeface="メイリオ" panose="020B0604030504040204" pitchFamily="50" charset="-128"/>
                              </a:rPr>
                            </m:ctrlPr>
                          </m:dPr>
                          <m:e>
                            <m:f>
                              <m:fPr>
                                <m:ctrlPr>
                                  <a:rPr lang="en-US" altLang="ja-JP" sz="2400" b="0" i="1" smtClean="0">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𝑒𝑛</m:t>
                                </m:r>
                              </m:num>
                              <m:den>
                                <m:r>
                                  <a:rPr lang="en-US" altLang="ja-JP" sz="2400" b="0" i="1" smtClean="0">
                                    <a:latin typeface="Cambria Math" panose="02040503050406030204" pitchFamily="18" charset="0"/>
                                    <a:ea typeface="メイリオ" panose="020B0604030504040204" pitchFamily="50" charset="-128"/>
                                  </a:rPr>
                                  <m:t>𝑘</m:t>
                                </m:r>
                              </m:den>
                            </m:f>
                          </m:e>
                        </m:d>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oMath>
                </a14:m>
                <a:endParaRPr lang="en-US" sz="24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実行時間</a:t>
                </a:r>
                <a:br>
                  <a:rPr lang="en-US" altLang="ja-JP" sz="2400" dirty="0">
                    <a:latin typeface="メイリオ" panose="020B0604030504040204" pitchFamily="50" charset="-128"/>
                    <a:ea typeface="メイリオ" panose="020B0604030504040204" pitchFamily="50" charset="-128"/>
                  </a:rPr>
                </a:br>
                <a:br>
                  <a:rPr lang="en-US" altLang="ja-JP" sz="2400" dirty="0">
                    <a:latin typeface="メイリオ" panose="020B0604030504040204" pitchFamily="50" charset="-128"/>
                    <a:ea typeface="メイリオ" panose="020B0604030504040204" pitchFamily="50" charset="-128"/>
                  </a:rPr>
                </a:b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𝑂</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i="1">
                            <a:latin typeface="Cambria Math" panose="02040503050406030204" pitchFamily="18" charset="0"/>
                            <a:ea typeface="メイリオ" panose="020B0604030504040204" pitchFamily="50" charset="-128"/>
                          </a:rPr>
                          <m:t>𝑛</m:t>
                        </m:r>
                        <m:sSup>
                          <m:sSupPr>
                            <m:ctrlPr>
                              <a:rPr lang="en-US" altLang="ja-JP" sz="2400" i="1">
                                <a:latin typeface="Cambria Math" panose="02040503050406030204" pitchFamily="18" charset="0"/>
                                <a:ea typeface="メイリオ" panose="020B0604030504040204" pitchFamily="50" charset="-128"/>
                              </a:rPr>
                            </m:ctrlPr>
                          </m:sSupPr>
                          <m:e>
                            <m:d>
                              <m:dPr>
                                <m:ctrlPr>
                                  <a:rPr lang="en-US" altLang="ja-JP" sz="2400" i="1">
                                    <a:latin typeface="Cambria Math" panose="02040503050406030204" pitchFamily="18" charset="0"/>
                                    <a:ea typeface="メイリオ" panose="020B0604030504040204" pitchFamily="50" charset="-128"/>
                                  </a:rPr>
                                </m:ctrlPr>
                              </m:dPr>
                              <m:e>
                                <m:f>
                                  <m:fPr>
                                    <m:ctrlPr>
                                      <a:rPr lang="en-US" altLang="ja-JP" sz="2400" i="1">
                                        <a:latin typeface="Cambria Math" panose="02040503050406030204" pitchFamily="18" charset="0"/>
                                        <a:ea typeface="メイリオ" panose="020B0604030504040204" pitchFamily="50" charset="-128"/>
                                      </a:rPr>
                                    </m:ctrlPr>
                                  </m:fPr>
                                  <m:num>
                                    <m:r>
                                      <a:rPr lang="en-US" altLang="ja-JP" sz="2400" i="1">
                                        <a:latin typeface="Cambria Math" panose="02040503050406030204" pitchFamily="18" charset="0"/>
                                        <a:ea typeface="メイリオ" panose="020B0604030504040204" pitchFamily="50" charset="-128"/>
                                      </a:rPr>
                                      <m:t>𝑒𝑛</m:t>
                                    </m:r>
                                  </m:num>
                                  <m:den>
                                    <m:r>
                                      <a:rPr lang="en-US" altLang="ja-JP" sz="2400" i="1">
                                        <a:latin typeface="Cambria Math" panose="02040503050406030204" pitchFamily="18" charset="0"/>
                                        <a:ea typeface="メイリオ" panose="020B0604030504040204" pitchFamily="50" charset="-128"/>
                                      </a:rPr>
                                      <m:t>𝑘</m:t>
                                    </m:r>
                                  </m:den>
                                </m:f>
                              </m:e>
                            </m:d>
                          </m:e>
                          <m:sup>
                            <m:r>
                              <a:rPr lang="en-US" altLang="ja-JP" sz="2400" i="1">
                                <a:latin typeface="Cambria Math" panose="02040503050406030204" pitchFamily="18" charset="0"/>
                                <a:ea typeface="メイリオ" panose="020B0604030504040204" pitchFamily="50" charset="-128"/>
                              </a:rPr>
                              <m:t>𝑘</m:t>
                            </m:r>
                          </m:sup>
                        </m:sSup>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2</m:t>
                            </m:r>
                          </m:e>
                          <m:sup>
                            <m:rad>
                              <m:radPr>
                                <m:degHide m:val="on"/>
                                <m:ctrlPr>
                                  <a:rPr lang="en-US" altLang="ja-JP" sz="2400" i="1">
                                    <a:latin typeface="Cambria Math" panose="02040503050406030204" pitchFamily="18" charset="0"/>
                                    <a:ea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rPr>
                                  <m:t>𝑚</m:t>
                                </m:r>
                              </m:e>
                            </m:rad>
                          </m:sup>
                        </m:sSup>
                      </m:e>
                    </m:d>
                    <m:r>
                      <a:rPr lang="en-US" altLang="ja-JP" sz="2400" b="0" i="1" smtClean="0">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𝑂</m:t>
                    </m:r>
                    <m:d>
                      <m:dPr>
                        <m:ctrlPr>
                          <a:rPr lang="en-US" altLang="ja-JP" sz="2400" b="0" i="1" smtClean="0">
                            <a:latin typeface="Cambria Math" panose="02040503050406030204" pitchFamily="18" charset="0"/>
                            <a:ea typeface="メイリオ" panose="020B0604030504040204" pitchFamily="50" charset="-128"/>
                          </a:rPr>
                        </m:ctrlPr>
                      </m:dPr>
                      <m:e>
                        <m:sSup>
                          <m:sSupPr>
                            <m:ctrlPr>
                              <a:rPr lang="en-US" altLang="ja-JP" sz="2400" b="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𝑛</m:t>
                            </m:r>
                          </m:e>
                          <m:sup>
                            <m:r>
                              <a:rPr lang="en-US" altLang="ja-JP" sz="2400" b="0" i="1" smtClean="0">
                                <a:latin typeface="Cambria Math" panose="02040503050406030204" pitchFamily="18" charset="0"/>
                                <a:ea typeface="メイリオ" panose="020B0604030504040204" pitchFamily="50" charset="-128"/>
                              </a:rPr>
                              <m:t>𝑘</m:t>
                            </m:r>
                          </m:sup>
                        </m:sSup>
                        <m:sSup>
                          <m:sSupPr>
                            <m:ctrlPr>
                              <a:rPr lang="en-US" altLang="ja-JP" sz="2400" b="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2</m:t>
                            </m:r>
                          </m:e>
                          <m:sup>
                            <m:rad>
                              <m:radPr>
                                <m:degHide m:val="on"/>
                                <m:ctrlPr>
                                  <a:rPr lang="en-US" altLang="ja-JP" sz="2400" b="0" i="1" smtClean="0">
                                    <a:latin typeface="Cambria Math" panose="02040503050406030204" pitchFamily="18" charset="0"/>
                                    <a:ea typeface="メイリオ" panose="020B0604030504040204" pitchFamily="50" charset="-128"/>
                                  </a:rPr>
                                </m:ctrlPr>
                              </m:radPr>
                              <m:deg/>
                              <m:e>
                                <m:r>
                                  <a:rPr lang="en-US" altLang="ja-JP" sz="2400" b="0" i="1" smtClean="0">
                                    <a:latin typeface="Cambria Math" panose="02040503050406030204" pitchFamily="18" charset="0"/>
                                    <a:ea typeface="メイリオ" panose="020B0604030504040204" pitchFamily="50" charset="-128"/>
                                  </a:rPr>
                                  <m:t>𝑚</m:t>
                                </m:r>
                              </m:e>
                            </m:rad>
                          </m:sup>
                        </m:sSup>
                      </m:e>
                    </m:d>
                  </m:oMath>
                </a14:m>
                <a:endParaRPr lang="en-US" sz="2400" dirty="0">
                  <a:latin typeface="メイリオ" panose="020B0604030504040204" pitchFamily="50" charset="-128"/>
                  <a:ea typeface="メイリオ" panose="020B0604030504040204" pitchFamily="50" charset="-128"/>
                </a:endParaRPr>
              </a:p>
              <a:p>
                <a:endParaRPr lang="en-US" sz="2400"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xfrm>
                <a:off x="628650" y="1825624"/>
                <a:ext cx="7886700" cy="4765675"/>
              </a:xfrm>
              <a:blipFill>
                <a:blip r:embed="rId3"/>
                <a:stretch>
                  <a:fillRect l="-1005" t="-1790"/>
                </a:stretch>
              </a:blipFill>
            </p:spPr>
            <p:txBody>
              <a:bodyPr/>
              <a:lstStyle/>
              <a:p>
                <a:r>
                  <a:rPr lang="en-US">
                    <a:noFill/>
                  </a:rPr>
                  <a:t> </a:t>
                </a:r>
              </a:p>
            </p:txBody>
          </p:sp>
        </mc:Fallback>
      </mc:AlternateContent>
    </p:spTree>
    <p:extLst>
      <p:ext uri="{BB962C8B-B14F-4D97-AF65-F5344CB8AC3E}">
        <p14:creationId xmlns:p14="http://schemas.microsoft.com/office/powerpoint/2010/main" val="148775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線コネクタ 33">
            <a:extLst>
              <a:ext uri="{FF2B5EF4-FFF2-40B4-BE49-F238E27FC236}">
                <a16:creationId xmlns:a16="http://schemas.microsoft.com/office/drawing/2014/main" id="{1D223C78-7EF4-49EE-B0BD-D93729044762}"/>
              </a:ext>
            </a:extLst>
          </p:cNvPr>
          <p:cNvCxnSpPr/>
          <p:nvPr/>
        </p:nvCxnSpPr>
        <p:spPr>
          <a:xfrm flipV="1">
            <a:off x="6100195" y="4975205"/>
            <a:ext cx="1797601" cy="957149"/>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53E69040-71F2-47A8-80EF-1979BFDB8BB2}"/>
              </a:ext>
            </a:extLst>
          </p:cNvPr>
          <p:cNvCxnSpPr/>
          <p:nvPr/>
        </p:nvCxnSpPr>
        <p:spPr>
          <a:xfrm>
            <a:off x="5433732" y="4985388"/>
            <a:ext cx="2464064" cy="0"/>
          </a:xfrm>
          <a:prstGeom prst="line">
            <a:avLst/>
          </a:prstGeom>
        </p:spPr>
        <p:style>
          <a:lnRef idx="3">
            <a:schemeClr val="dk1"/>
          </a:lnRef>
          <a:fillRef idx="0">
            <a:schemeClr val="dk1"/>
          </a:fillRef>
          <a:effectRef idx="2">
            <a:schemeClr val="dk1"/>
          </a:effectRef>
          <a:fontRef idx="minor">
            <a:schemeClr val="tx1"/>
          </a:fontRef>
        </p:style>
      </p:cxnSp>
      <p:cxnSp>
        <p:nvCxnSpPr>
          <p:cNvPr id="40" name="直線コネクタ 39">
            <a:extLst>
              <a:ext uri="{FF2B5EF4-FFF2-40B4-BE49-F238E27FC236}">
                <a16:creationId xmlns:a16="http://schemas.microsoft.com/office/drawing/2014/main" id="{B87FBD28-CAA0-42B1-9100-366B8E0EAB62}"/>
              </a:ext>
            </a:extLst>
          </p:cNvPr>
          <p:cNvCxnSpPr/>
          <p:nvPr/>
        </p:nvCxnSpPr>
        <p:spPr>
          <a:xfrm flipV="1">
            <a:off x="1285936" y="4975205"/>
            <a:ext cx="2464064" cy="10183"/>
          </a:xfrm>
          <a:prstGeom prst="line">
            <a:avLst/>
          </a:prstGeom>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最大クリーク問題</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グラフ</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が与えられたとき</a:t>
                </a:r>
                <a:r>
                  <a:rPr lang="en-US" altLang="ja-JP" sz="2400" dirty="0">
                    <a:latin typeface="メイリオ" panose="020B0604030504040204" pitchFamily="50" charset="-128"/>
                    <a:ea typeface="メイリオ" panose="020B0604030504040204" pitchFamily="50" charset="-128"/>
                  </a:rPr>
                  <a:t>,</a:t>
                </a:r>
                <a:r>
                  <a:rPr lang="en-US" altLang="ja-JP" sz="2400" dirty="0">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メイリオ" panose="020B0604030504040204" pitchFamily="50" charset="-128"/>
                      </a:rPr>
                      <m:t>𝐺</m:t>
                    </m:r>
                  </m:oMath>
                </a14:m>
                <a:r>
                  <a:rPr lang="ja-JP" altLang="en-US" sz="2400" dirty="0">
                    <a:latin typeface="メイリオ" panose="020B0604030504040204" pitchFamily="50" charset="-128"/>
                    <a:ea typeface="メイリオ" panose="020B0604030504040204" pitchFamily="50" charset="-128"/>
                  </a:rPr>
                  <a:t>中にあるクリークの</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うち最も頂点数が多いものを見つける問題</a:t>
                </a: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NP</a:t>
                </a:r>
                <a:r>
                  <a:rPr lang="ja-JP" altLang="en-US" sz="2400" dirty="0">
                    <a:latin typeface="メイリオ" panose="020B0604030504040204" pitchFamily="50" charset="-128"/>
                    <a:ea typeface="メイリオ" panose="020B0604030504040204" pitchFamily="50" charset="-128"/>
                  </a:rPr>
                  <a:t>完全であることが知られている</a:t>
                </a:r>
                <a:endParaRPr lang="en-US" altLang="ja-JP" sz="24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頂点数</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𝑛</m:t>
                    </m:r>
                  </m:oMath>
                </a14:m>
                <a:r>
                  <a:rPr lang="ja-JP" altLang="en-US" sz="2000" dirty="0">
                    <a:latin typeface="メイリオ" panose="020B0604030504040204" pitchFamily="50" charset="-128"/>
                    <a:ea typeface="メイリオ" panose="020B0604030504040204" pitchFamily="50" charset="-128"/>
                  </a:rPr>
                  <a:t>の多項式時間で解くことはほぼ不可能</a:t>
                </a:r>
                <a:br>
                  <a:rPr lang="en-US" altLang="ja-JP" sz="2000" dirty="0">
                    <a:latin typeface="メイリオ" panose="020B0604030504040204" pitchFamily="50" charset="-128"/>
                    <a:ea typeface="メイリオ" panose="020B0604030504040204" pitchFamily="50" charset="-128"/>
                  </a:rPr>
                </a:b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厳密解</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近似解ともに</a:t>
                </a:r>
                <a:r>
                  <a:rPr lang="en-US" altLang="ja-JP" sz="2000" dirty="0">
                    <a:latin typeface="メイリオ" panose="020B0604030504040204" pitchFamily="50" charset="-128"/>
                    <a:ea typeface="メイリオ" panose="020B0604030504040204" pitchFamily="50" charset="-128"/>
                  </a:rPr>
                  <a:t>)</a:t>
                </a: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821"/>
                </a:stretch>
              </a:blipFill>
            </p:spPr>
            <p:txBody>
              <a:bodyPr/>
              <a:lstStyle/>
              <a:p>
                <a:r>
                  <a:rPr lang="en-US">
                    <a:noFill/>
                  </a:rPr>
                  <a:t> </a:t>
                </a:r>
              </a:p>
            </p:txBody>
          </p:sp>
        </mc:Fallback>
      </mc:AlternateContent>
      <p:cxnSp>
        <p:nvCxnSpPr>
          <p:cNvPr id="4" name="直線コネクタ 3">
            <a:extLst>
              <a:ext uri="{FF2B5EF4-FFF2-40B4-BE49-F238E27FC236}">
                <a16:creationId xmlns:a16="http://schemas.microsoft.com/office/drawing/2014/main" id="{49EFAF85-CE83-408E-AB0F-7BC00C5CDAC8}"/>
              </a:ext>
            </a:extLst>
          </p:cNvPr>
          <p:cNvCxnSpPr/>
          <p:nvPr/>
        </p:nvCxnSpPr>
        <p:spPr>
          <a:xfrm flipV="1">
            <a:off x="1285936" y="3951156"/>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5" name="直線コネクタ 4">
            <a:extLst>
              <a:ext uri="{FF2B5EF4-FFF2-40B4-BE49-F238E27FC236}">
                <a16:creationId xmlns:a16="http://schemas.microsoft.com/office/drawing/2014/main" id="{FD26F75E-F5C8-43E2-8185-0800841A7518}"/>
              </a:ext>
            </a:extLst>
          </p:cNvPr>
          <p:cNvCxnSpPr/>
          <p:nvPr/>
        </p:nvCxnSpPr>
        <p:spPr>
          <a:xfrm>
            <a:off x="1977802" y="3951156"/>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8A6978F1-FAE9-4292-9049-499112ABC23D}"/>
              </a:ext>
            </a:extLst>
          </p:cNvPr>
          <p:cNvCxnSpPr/>
          <p:nvPr/>
        </p:nvCxnSpPr>
        <p:spPr>
          <a:xfrm>
            <a:off x="1285936" y="4979856"/>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95052FC4-2ED2-437A-AD6B-65C296B95450}"/>
              </a:ext>
            </a:extLst>
          </p:cNvPr>
          <p:cNvCxnSpPr/>
          <p:nvPr/>
        </p:nvCxnSpPr>
        <p:spPr>
          <a:xfrm>
            <a:off x="3058135" y="3951156"/>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47B2A6FF-0836-482F-AF70-0CEA7C734C0F}"/>
              </a:ext>
            </a:extLst>
          </p:cNvPr>
          <p:cNvCxnSpPr/>
          <p:nvPr/>
        </p:nvCxnSpPr>
        <p:spPr>
          <a:xfrm>
            <a:off x="1983603" y="3951155"/>
            <a:ext cx="1034152" cy="1981201"/>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EE523037-BF04-49C0-BEF8-301EA672B738}"/>
              </a:ext>
            </a:extLst>
          </p:cNvPr>
          <p:cNvCxnSpPr>
            <a:endCxn id="16" idx="0"/>
          </p:cNvCxnSpPr>
          <p:nvPr/>
        </p:nvCxnSpPr>
        <p:spPr>
          <a:xfrm>
            <a:off x="3058135" y="3949231"/>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6E437365-AF6E-49F0-9B8C-622BE738ECDA}"/>
              </a:ext>
            </a:extLst>
          </p:cNvPr>
          <p:cNvCxnSpPr>
            <a:cxnSpLocks/>
          </p:cNvCxnSpPr>
          <p:nvPr/>
        </p:nvCxnSpPr>
        <p:spPr>
          <a:xfrm flipV="1">
            <a:off x="1286525" y="3949231"/>
            <a:ext cx="1811990" cy="1036160"/>
          </a:xfrm>
          <a:prstGeom prst="line">
            <a:avLst/>
          </a:prstGeom>
        </p:spPr>
        <p:style>
          <a:lnRef idx="3">
            <a:schemeClr val="dk1"/>
          </a:lnRef>
          <a:fillRef idx="0">
            <a:schemeClr val="dk1"/>
          </a:fillRef>
          <a:effectRef idx="2">
            <a:schemeClr val="dk1"/>
          </a:effectRef>
          <a:fontRef idx="minor">
            <a:schemeClr val="tx1"/>
          </a:fontRef>
        </p:style>
      </p:cxnSp>
      <p:sp>
        <p:nvSpPr>
          <p:cNvPr id="12" name="楕円 11">
            <a:extLst>
              <a:ext uri="{FF2B5EF4-FFF2-40B4-BE49-F238E27FC236}">
                <a16:creationId xmlns:a16="http://schemas.microsoft.com/office/drawing/2014/main" id="{BE6E93E4-444C-4A36-821D-6AC70105FA7E}"/>
              </a:ext>
            </a:extLst>
          </p:cNvPr>
          <p:cNvSpPr/>
          <p:nvPr/>
        </p:nvSpPr>
        <p:spPr>
          <a:xfrm>
            <a:off x="2869114" y="37621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3" name="楕円 12">
            <a:extLst>
              <a:ext uri="{FF2B5EF4-FFF2-40B4-BE49-F238E27FC236}">
                <a16:creationId xmlns:a16="http://schemas.microsoft.com/office/drawing/2014/main" id="{DC8930A8-9650-4615-AB12-BDA338015CC7}"/>
              </a:ext>
            </a:extLst>
          </p:cNvPr>
          <p:cNvSpPr/>
          <p:nvPr/>
        </p:nvSpPr>
        <p:spPr>
          <a:xfrm>
            <a:off x="1788781" y="37621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4" name="直線コネクタ 13">
            <a:extLst>
              <a:ext uri="{FF2B5EF4-FFF2-40B4-BE49-F238E27FC236}">
                <a16:creationId xmlns:a16="http://schemas.microsoft.com/office/drawing/2014/main" id="{19C9FD05-1A5A-46EA-B962-5021C501D28D}"/>
              </a:ext>
            </a:extLst>
          </p:cNvPr>
          <p:cNvCxnSpPr/>
          <p:nvPr/>
        </p:nvCxnSpPr>
        <p:spPr>
          <a:xfrm>
            <a:off x="1285936" y="4979855"/>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15" name="直線コネクタ 14">
            <a:extLst>
              <a:ext uri="{FF2B5EF4-FFF2-40B4-BE49-F238E27FC236}">
                <a16:creationId xmlns:a16="http://schemas.microsoft.com/office/drawing/2014/main" id="{211DD09B-BA2E-41CC-9772-F6593D2A31EF}"/>
              </a:ext>
            </a:extLst>
          </p:cNvPr>
          <p:cNvCxnSpPr/>
          <p:nvPr/>
        </p:nvCxnSpPr>
        <p:spPr>
          <a:xfrm flipV="1">
            <a:off x="3058135" y="4979856"/>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16" name="楕円 15">
            <a:extLst>
              <a:ext uri="{FF2B5EF4-FFF2-40B4-BE49-F238E27FC236}">
                <a16:creationId xmlns:a16="http://schemas.microsoft.com/office/drawing/2014/main" id="{AD617CDD-BAA3-45CC-81C6-ACB1D4D224C1}"/>
              </a:ext>
            </a:extLst>
          </p:cNvPr>
          <p:cNvSpPr/>
          <p:nvPr/>
        </p:nvSpPr>
        <p:spPr>
          <a:xfrm>
            <a:off x="2869114" y="57433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17" name="直線コネクタ 16">
            <a:extLst>
              <a:ext uri="{FF2B5EF4-FFF2-40B4-BE49-F238E27FC236}">
                <a16:creationId xmlns:a16="http://schemas.microsoft.com/office/drawing/2014/main" id="{6A408EAB-1557-42F4-B10B-6CF9CA18CAC8}"/>
              </a:ext>
            </a:extLst>
          </p:cNvPr>
          <p:cNvCxnSpPr/>
          <p:nvPr/>
        </p:nvCxnSpPr>
        <p:spPr>
          <a:xfrm flipV="1">
            <a:off x="1952399" y="4975207"/>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18" name="楕円 17">
            <a:extLst>
              <a:ext uri="{FF2B5EF4-FFF2-40B4-BE49-F238E27FC236}">
                <a16:creationId xmlns:a16="http://schemas.microsoft.com/office/drawing/2014/main" id="{C08E2C4D-5E47-47B9-A37C-150ABABFB615}"/>
              </a:ext>
            </a:extLst>
          </p:cNvPr>
          <p:cNvSpPr/>
          <p:nvPr/>
        </p:nvSpPr>
        <p:spPr>
          <a:xfrm>
            <a:off x="1788781" y="57433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19" name="楕円 18">
            <a:extLst>
              <a:ext uri="{FF2B5EF4-FFF2-40B4-BE49-F238E27FC236}">
                <a16:creationId xmlns:a16="http://schemas.microsoft.com/office/drawing/2014/main" id="{E2FD16D6-B59C-4900-94A6-B276274D64FF}"/>
              </a:ext>
            </a:extLst>
          </p:cNvPr>
          <p:cNvSpPr/>
          <p:nvPr/>
        </p:nvSpPr>
        <p:spPr>
          <a:xfrm>
            <a:off x="1096915" y="4796370"/>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20" name="楕円 19">
            <a:extLst>
              <a:ext uri="{FF2B5EF4-FFF2-40B4-BE49-F238E27FC236}">
                <a16:creationId xmlns:a16="http://schemas.microsoft.com/office/drawing/2014/main" id="{4E97FFFA-AF00-441F-AA92-411F89ADB2DB}"/>
              </a:ext>
            </a:extLst>
          </p:cNvPr>
          <p:cNvSpPr/>
          <p:nvPr/>
        </p:nvSpPr>
        <p:spPr>
          <a:xfrm>
            <a:off x="3566781" y="4790835"/>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21" name="直線コネクタ 20">
            <a:extLst>
              <a:ext uri="{FF2B5EF4-FFF2-40B4-BE49-F238E27FC236}">
                <a16:creationId xmlns:a16="http://schemas.microsoft.com/office/drawing/2014/main" id="{D1709D06-D908-447C-A31F-E96AF5373197}"/>
              </a:ext>
            </a:extLst>
          </p:cNvPr>
          <p:cNvCxnSpPr/>
          <p:nvPr/>
        </p:nvCxnSpPr>
        <p:spPr>
          <a:xfrm flipV="1">
            <a:off x="5433732" y="3951154"/>
            <a:ext cx="691866"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C1F48BFC-111D-43F4-AE95-A28005AEF132}"/>
              </a:ext>
            </a:extLst>
          </p:cNvPr>
          <p:cNvCxnSpPr/>
          <p:nvPr/>
        </p:nvCxnSpPr>
        <p:spPr>
          <a:xfrm>
            <a:off x="6125598" y="3951154"/>
            <a:ext cx="108033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E24932EA-E7BA-4F20-B333-CA35DBCD2862}"/>
              </a:ext>
            </a:extLst>
          </p:cNvPr>
          <p:cNvCxnSpPr/>
          <p:nvPr/>
        </p:nvCxnSpPr>
        <p:spPr>
          <a:xfrm>
            <a:off x="5433732" y="497985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2AE9B3ED-F334-4118-970E-A8EF483488DE}"/>
              </a:ext>
            </a:extLst>
          </p:cNvPr>
          <p:cNvCxnSpPr/>
          <p:nvPr/>
        </p:nvCxnSpPr>
        <p:spPr>
          <a:xfrm>
            <a:off x="7205931" y="395115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A46828AD-CC83-4BE1-8131-D9F1811DF41B}"/>
              </a:ext>
            </a:extLst>
          </p:cNvPr>
          <p:cNvCxnSpPr/>
          <p:nvPr/>
        </p:nvCxnSpPr>
        <p:spPr>
          <a:xfrm>
            <a:off x="6131399" y="3951153"/>
            <a:ext cx="1034152" cy="19812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FE078351-673D-4B9A-85EC-D2A74DB3C71D}"/>
              </a:ext>
            </a:extLst>
          </p:cNvPr>
          <p:cNvCxnSpPr>
            <a:endCxn id="33" idx="0"/>
          </p:cNvCxnSpPr>
          <p:nvPr/>
        </p:nvCxnSpPr>
        <p:spPr>
          <a:xfrm>
            <a:off x="7205931" y="3949229"/>
            <a:ext cx="0" cy="179410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A1673FA7-022A-4FB2-9256-D40B106D2D4A}"/>
              </a:ext>
            </a:extLst>
          </p:cNvPr>
          <p:cNvCxnSpPr>
            <a:cxnSpLocks/>
          </p:cNvCxnSpPr>
          <p:nvPr/>
        </p:nvCxnSpPr>
        <p:spPr>
          <a:xfrm flipV="1">
            <a:off x="5434321" y="3949229"/>
            <a:ext cx="1811990" cy="1036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9" name="楕円 28">
            <a:extLst>
              <a:ext uri="{FF2B5EF4-FFF2-40B4-BE49-F238E27FC236}">
                <a16:creationId xmlns:a16="http://schemas.microsoft.com/office/drawing/2014/main" id="{2355E42C-267F-42E9-8B1F-F8887A883F35}"/>
              </a:ext>
            </a:extLst>
          </p:cNvPr>
          <p:cNvSpPr/>
          <p:nvPr/>
        </p:nvSpPr>
        <p:spPr>
          <a:xfrm>
            <a:off x="7016910" y="37621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0" name="楕円 29">
            <a:extLst>
              <a:ext uri="{FF2B5EF4-FFF2-40B4-BE49-F238E27FC236}">
                <a16:creationId xmlns:a16="http://schemas.microsoft.com/office/drawing/2014/main" id="{30395B90-E114-4376-B1A8-B2B0335A6099}"/>
              </a:ext>
            </a:extLst>
          </p:cNvPr>
          <p:cNvSpPr/>
          <p:nvPr/>
        </p:nvSpPr>
        <p:spPr>
          <a:xfrm>
            <a:off x="5936577" y="37621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31" name="直線コネクタ 30">
            <a:extLst>
              <a:ext uri="{FF2B5EF4-FFF2-40B4-BE49-F238E27FC236}">
                <a16:creationId xmlns:a16="http://schemas.microsoft.com/office/drawing/2014/main" id="{5EA5986D-302E-4EBD-A90B-9345E7931662}"/>
              </a:ext>
            </a:extLst>
          </p:cNvPr>
          <p:cNvCxnSpPr/>
          <p:nvPr/>
        </p:nvCxnSpPr>
        <p:spPr>
          <a:xfrm>
            <a:off x="5433732" y="4979853"/>
            <a:ext cx="1812579" cy="95250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32" name="直線コネクタ 31">
            <a:extLst>
              <a:ext uri="{FF2B5EF4-FFF2-40B4-BE49-F238E27FC236}">
                <a16:creationId xmlns:a16="http://schemas.microsoft.com/office/drawing/2014/main" id="{FEDE77F6-7165-4A84-B4F7-AB4674E10633}"/>
              </a:ext>
            </a:extLst>
          </p:cNvPr>
          <p:cNvCxnSpPr/>
          <p:nvPr/>
        </p:nvCxnSpPr>
        <p:spPr>
          <a:xfrm flipV="1">
            <a:off x="7205931" y="497985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33" name="楕円 32">
            <a:extLst>
              <a:ext uri="{FF2B5EF4-FFF2-40B4-BE49-F238E27FC236}">
                <a16:creationId xmlns:a16="http://schemas.microsoft.com/office/drawing/2014/main" id="{50FB7372-3093-41F0-89B0-119BB6D6B728}"/>
              </a:ext>
            </a:extLst>
          </p:cNvPr>
          <p:cNvSpPr/>
          <p:nvPr/>
        </p:nvSpPr>
        <p:spPr>
          <a:xfrm>
            <a:off x="7016910" y="574333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5" name="楕円 34">
            <a:extLst>
              <a:ext uri="{FF2B5EF4-FFF2-40B4-BE49-F238E27FC236}">
                <a16:creationId xmlns:a16="http://schemas.microsoft.com/office/drawing/2014/main" id="{8BF1615E-7F5A-47C8-94D8-AD3E6E4BCA94}"/>
              </a:ext>
            </a:extLst>
          </p:cNvPr>
          <p:cNvSpPr/>
          <p:nvPr/>
        </p:nvSpPr>
        <p:spPr>
          <a:xfrm>
            <a:off x="5936577" y="574333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6" name="楕円 35">
            <a:extLst>
              <a:ext uri="{FF2B5EF4-FFF2-40B4-BE49-F238E27FC236}">
                <a16:creationId xmlns:a16="http://schemas.microsoft.com/office/drawing/2014/main" id="{F95E874E-E381-49B4-91C9-4F90C163F8BC}"/>
              </a:ext>
            </a:extLst>
          </p:cNvPr>
          <p:cNvSpPr/>
          <p:nvPr/>
        </p:nvSpPr>
        <p:spPr>
          <a:xfrm>
            <a:off x="5244711" y="4796368"/>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7" name="楕円 36">
            <a:extLst>
              <a:ext uri="{FF2B5EF4-FFF2-40B4-BE49-F238E27FC236}">
                <a16:creationId xmlns:a16="http://schemas.microsoft.com/office/drawing/2014/main" id="{4D73A2A0-8FB3-4729-8FA0-A8A3D9946C5F}"/>
              </a:ext>
            </a:extLst>
          </p:cNvPr>
          <p:cNvSpPr/>
          <p:nvPr/>
        </p:nvSpPr>
        <p:spPr>
          <a:xfrm>
            <a:off x="7714577" y="479083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38" name="矢印: 右 37">
            <a:extLst>
              <a:ext uri="{FF2B5EF4-FFF2-40B4-BE49-F238E27FC236}">
                <a16:creationId xmlns:a16="http://schemas.microsoft.com/office/drawing/2014/main" id="{F31D8D46-9706-4D73-BE28-408336435D71}"/>
              </a:ext>
            </a:extLst>
          </p:cNvPr>
          <p:cNvSpPr/>
          <p:nvPr/>
        </p:nvSpPr>
        <p:spPr>
          <a:xfrm>
            <a:off x="4188519" y="4675312"/>
            <a:ext cx="845533" cy="6201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テキスト ボックス 42">
            <a:extLst>
              <a:ext uri="{FF2B5EF4-FFF2-40B4-BE49-F238E27FC236}">
                <a16:creationId xmlns:a16="http://schemas.microsoft.com/office/drawing/2014/main" id="{EEB286F5-F95A-46CA-AF87-2F6C528AA39B}"/>
              </a:ext>
            </a:extLst>
          </p:cNvPr>
          <p:cNvSpPr txBox="1"/>
          <p:nvPr/>
        </p:nvSpPr>
        <p:spPr>
          <a:xfrm>
            <a:off x="6769934" y="3355117"/>
            <a:ext cx="1569660" cy="369332"/>
          </a:xfrm>
          <a:prstGeom prst="rect">
            <a:avLst/>
          </a:prstGeom>
          <a:noFill/>
        </p:spPr>
        <p:txBody>
          <a:bodyPr wrap="none" rtlCol="0">
            <a:spAutoFit/>
          </a:bodyPr>
          <a:lstStyle/>
          <a:p>
            <a:r>
              <a:rPr lang="ja-JP" altLang="en-US" dirty="0">
                <a:solidFill>
                  <a:srgbClr val="FF0000"/>
                </a:solidFill>
                <a:latin typeface="メイリオ" panose="020B0604030504040204" pitchFamily="50" charset="-128"/>
                <a:ea typeface="メイリオ" panose="020B0604030504040204" pitchFamily="50" charset="-128"/>
              </a:rPr>
              <a:t>最大クリーク</a:t>
            </a:r>
            <a:endParaRPr 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313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クリークの問題点</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p:txBody>
      </p:sp>
      <p:cxnSp>
        <p:nvCxnSpPr>
          <p:cNvPr id="21" name="直線コネクタ 20">
            <a:extLst>
              <a:ext uri="{FF2B5EF4-FFF2-40B4-BE49-F238E27FC236}">
                <a16:creationId xmlns:a16="http://schemas.microsoft.com/office/drawing/2014/main" id="{D4C4CFA2-0161-4473-B345-4722A7FEB6FD}"/>
              </a:ext>
            </a:extLst>
          </p:cNvPr>
          <p:cNvCxnSpPr/>
          <p:nvPr/>
        </p:nvCxnSpPr>
        <p:spPr>
          <a:xfrm flipV="1">
            <a:off x="1231996" y="3781994"/>
            <a:ext cx="691866" cy="1028700"/>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3FAA34A9-1A3E-47D2-869B-596C1F8894E9}"/>
              </a:ext>
            </a:extLst>
          </p:cNvPr>
          <p:cNvCxnSpPr/>
          <p:nvPr/>
        </p:nvCxnSpPr>
        <p:spPr>
          <a:xfrm>
            <a:off x="1923862" y="3781994"/>
            <a:ext cx="1080333"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1339E061-4B7A-449C-9930-1AB51EA419CF}"/>
              </a:ext>
            </a:extLst>
          </p:cNvPr>
          <p:cNvCxnSpPr/>
          <p:nvPr/>
        </p:nvCxnSpPr>
        <p:spPr>
          <a:xfrm>
            <a:off x="1231996" y="48106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8CF47A6E-8FD9-4DD3-A421-E75EAC8DDB53}"/>
              </a:ext>
            </a:extLst>
          </p:cNvPr>
          <p:cNvCxnSpPr/>
          <p:nvPr/>
        </p:nvCxnSpPr>
        <p:spPr>
          <a:xfrm>
            <a:off x="1923861" y="5763194"/>
            <a:ext cx="1080334" cy="0"/>
          </a:xfrm>
          <a:prstGeom prst="line">
            <a:avLst/>
          </a:prstGeom>
        </p:spPr>
        <p:style>
          <a:lnRef idx="3">
            <a:schemeClr val="dk1"/>
          </a:lnRef>
          <a:fillRef idx="0">
            <a:schemeClr val="dk1"/>
          </a:fillRef>
          <a:effectRef idx="2">
            <a:schemeClr val="dk1"/>
          </a:effectRef>
          <a:fontRef idx="minor">
            <a:schemeClr val="tx1"/>
          </a:fontRef>
        </p:style>
      </p:cxnSp>
      <p:cxnSp>
        <p:nvCxnSpPr>
          <p:cNvPr id="39" name="直線コネクタ 38">
            <a:extLst>
              <a:ext uri="{FF2B5EF4-FFF2-40B4-BE49-F238E27FC236}">
                <a16:creationId xmlns:a16="http://schemas.microsoft.com/office/drawing/2014/main" id="{EF975F5D-17F8-4B8B-8DCA-68A1DEF4ECD7}"/>
              </a:ext>
            </a:extLst>
          </p:cNvPr>
          <p:cNvCxnSpPr/>
          <p:nvPr/>
        </p:nvCxnSpPr>
        <p:spPr>
          <a:xfrm>
            <a:off x="3004195" y="37819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F5BBDD1C-F2B4-4510-8F90-5969D1285FF1}"/>
              </a:ext>
            </a:extLst>
          </p:cNvPr>
          <p:cNvCxnSpPr/>
          <p:nvPr/>
        </p:nvCxnSpPr>
        <p:spPr>
          <a:xfrm>
            <a:off x="1923861" y="37800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1E7CBDD0-163E-48CF-A0AD-031C9B626683}"/>
              </a:ext>
            </a:extLst>
          </p:cNvPr>
          <p:cNvCxnSpPr>
            <a:endCxn id="51" idx="0"/>
          </p:cNvCxnSpPr>
          <p:nvPr/>
        </p:nvCxnSpPr>
        <p:spPr>
          <a:xfrm>
            <a:off x="3004195" y="37800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83D6CEA8-A933-4A88-8A82-CD127EBA3416}"/>
              </a:ext>
            </a:extLst>
          </p:cNvPr>
          <p:cNvCxnSpPr>
            <a:cxnSpLocks/>
          </p:cNvCxnSpPr>
          <p:nvPr/>
        </p:nvCxnSpPr>
        <p:spPr>
          <a:xfrm flipV="1">
            <a:off x="1232585" y="3780069"/>
            <a:ext cx="1811990" cy="103616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2EFB7E1C-29B1-4C32-98BA-541B26223D28}"/>
              </a:ext>
            </a:extLst>
          </p:cNvPr>
          <p:cNvCxnSpPr/>
          <p:nvPr/>
        </p:nvCxnSpPr>
        <p:spPr>
          <a:xfrm>
            <a:off x="1929663" y="37819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47" name="楕円 46">
            <a:extLst>
              <a:ext uri="{FF2B5EF4-FFF2-40B4-BE49-F238E27FC236}">
                <a16:creationId xmlns:a16="http://schemas.microsoft.com/office/drawing/2014/main" id="{5FBF25E3-B85F-4D77-8791-0BFAAD496085}"/>
              </a:ext>
            </a:extLst>
          </p:cNvPr>
          <p:cNvSpPr/>
          <p:nvPr/>
        </p:nvSpPr>
        <p:spPr>
          <a:xfrm>
            <a:off x="2815174" y="3592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48" name="楕円 47">
            <a:extLst>
              <a:ext uri="{FF2B5EF4-FFF2-40B4-BE49-F238E27FC236}">
                <a16:creationId xmlns:a16="http://schemas.microsoft.com/office/drawing/2014/main" id="{72397BAC-6E8F-4F9E-A021-03D5CA341D96}"/>
              </a:ext>
            </a:extLst>
          </p:cNvPr>
          <p:cNvSpPr/>
          <p:nvPr/>
        </p:nvSpPr>
        <p:spPr>
          <a:xfrm>
            <a:off x="1734841" y="35929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49" name="直線コネクタ 48">
            <a:extLst>
              <a:ext uri="{FF2B5EF4-FFF2-40B4-BE49-F238E27FC236}">
                <a16:creationId xmlns:a16="http://schemas.microsoft.com/office/drawing/2014/main" id="{B4BED712-806D-49B0-A804-6F54A955B015}"/>
              </a:ext>
            </a:extLst>
          </p:cNvPr>
          <p:cNvCxnSpPr/>
          <p:nvPr/>
        </p:nvCxnSpPr>
        <p:spPr>
          <a:xfrm>
            <a:off x="1231996" y="48106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E475FB64-874A-4968-99B8-A75E9544B87B}"/>
              </a:ext>
            </a:extLst>
          </p:cNvPr>
          <p:cNvCxnSpPr/>
          <p:nvPr/>
        </p:nvCxnSpPr>
        <p:spPr>
          <a:xfrm flipV="1">
            <a:off x="3004195" y="4810694"/>
            <a:ext cx="697667" cy="952500"/>
          </a:xfrm>
          <a:prstGeom prst="line">
            <a:avLst/>
          </a:prstGeom>
        </p:spPr>
        <p:style>
          <a:lnRef idx="3">
            <a:schemeClr val="dk1"/>
          </a:lnRef>
          <a:fillRef idx="0">
            <a:schemeClr val="dk1"/>
          </a:fillRef>
          <a:effectRef idx="2">
            <a:schemeClr val="dk1"/>
          </a:effectRef>
          <a:fontRef idx="minor">
            <a:schemeClr val="tx1"/>
          </a:fontRef>
        </p:style>
      </p:cxnSp>
      <p:sp>
        <p:nvSpPr>
          <p:cNvPr id="51" name="楕円 50">
            <a:extLst>
              <a:ext uri="{FF2B5EF4-FFF2-40B4-BE49-F238E27FC236}">
                <a16:creationId xmlns:a16="http://schemas.microsoft.com/office/drawing/2014/main" id="{747235C5-765B-41EB-8460-BFD8639A0B88}"/>
              </a:ext>
            </a:extLst>
          </p:cNvPr>
          <p:cNvSpPr/>
          <p:nvPr/>
        </p:nvSpPr>
        <p:spPr>
          <a:xfrm>
            <a:off x="2815174" y="55741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7CCA604A-1242-467C-81F9-F893914F5376}"/>
              </a:ext>
            </a:extLst>
          </p:cNvPr>
          <p:cNvCxnSpPr/>
          <p:nvPr/>
        </p:nvCxnSpPr>
        <p:spPr>
          <a:xfrm flipV="1">
            <a:off x="1898459" y="4806045"/>
            <a:ext cx="1797601" cy="957149"/>
          </a:xfrm>
          <a:prstGeom prst="line">
            <a:avLst/>
          </a:prstGeom>
        </p:spPr>
        <p:style>
          <a:lnRef idx="3">
            <a:schemeClr val="dk1"/>
          </a:lnRef>
          <a:fillRef idx="0">
            <a:schemeClr val="dk1"/>
          </a:fillRef>
          <a:effectRef idx="2">
            <a:schemeClr val="dk1"/>
          </a:effectRef>
          <a:fontRef idx="minor">
            <a:schemeClr val="tx1"/>
          </a:fontRef>
        </p:style>
      </p:cxnSp>
      <p:sp>
        <p:nvSpPr>
          <p:cNvPr id="53" name="楕円 52">
            <a:extLst>
              <a:ext uri="{FF2B5EF4-FFF2-40B4-BE49-F238E27FC236}">
                <a16:creationId xmlns:a16="http://schemas.microsoft.com/office/drawing/2014/main" id="{B8A6182A-6A71-433C-9273-5A07E1F7FEA6}"/>
              </a:ext>
            </a:extLst>
          </p:cNvPr>
          <p:cNvSpPr/>
          <p:nvPr/>
        </p:nvSpPr>
        <p:spPr>
          <a:xfrm>
            <a:off x="1734841" y="55741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4" name="楕円 53">
            <a:extLst>
              <a:ext uri="{FF2B5EF4-FFF2-40B4-BE49-F238E27FC236}">
                <a16:creationId xmlns:a16="http://schemas.microsoft.com/office/drawing/2014/main" id="{F3E349F6-2712-4C97-AED7-AE8F232CDF0D}"/>
              </a:ext>
            </a:extLst>
          </p:cNvPr>
          <p:cNvSpPr/>
          <p:nvPr/>
        </p:nvSpPr>
        <p:spPr>
          <a:xfrm>
            <a:off x="1042975" y="4627208"/>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5" name="楕円 54">
            <a:extLst>
              <a:ext uri="{FF2B5EF4-FFF2-40B4-BE49-F238E27FC236}">
                <a16:creationId xmlns:a16="http://schemas.microsoft.com/office/drawing/2014/main" id="{9E4EEDF1-9BF4-4E46-9579-9816E83933F6}"/>
              </a:ext>
            </a:extLst>
          </p:cNvPr>
          <p:cNvSpPr/>
          <p:nvPr/>
        </p:nvSpPr>
        <p:spPr>
          <a:xfrm>
            <a:off x="3512841" y="4621673"/>
            <a:ext cx="378042" cy="378042"/>
          </a:xfrm>
          <a:prstGeom prst="ellipse">
            <a:avLst/>
          </a:prstGeom>
          <a:solidFill>
            <a:sysClr val="window" lastClr="FFFFFF"/>
          </a:solidFill>
          <a:ln w="28575" cap="flat" cmpd="sng" algn="ctr">
            <a:solidFill>
              <a:sysClr val="windowText" lastClr="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Tree>
    <p:extLst>
      <p:ext uri="{BB962C8B-B14F-4D97-AF65-F5344CB8AC3E}">
        <p14:creationId xmlns:p14="http://schemas.microsoft.com/office/powerpoint/2010/main" val="339329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p:txBody>
      </p:sp>
      <p:cxnSp>
        <p:nvCxnSpPr>
          <p:cNvPr id="21" name="直線コネクタ 20">
            <a:extLst>
              <a:ext uri="{FF2B5EF4-FFF2-40B4-BE49-F238E27FC236}">
                <a16:creationId xmlns:a16="http://schemas.microsoft.com/office/drawing/2014/main" id="{D4C4CFA2-0161-4473-B345-4722A7FEB6FD}"/>
              </a:ext>
            </a:extLst>
          </p:cNvPr>
          <p:cNvCxnSpPr/>
          <p:nvPr/>
        </p:nvCxnSpPr>
        <p:spPr>
          <a:xfrm flipV="1">
            <a:off x="1231996" y="3781994"/>
            <a:ext cx="691866" cy="102870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3FAA34A9-1A3E-47D2-869B-596C1F8894E9}"/>
              </a:ext>
            </a:extLst>
          </p:cNvPr>
          <p:cNvCxnSpPr/>
          <p:nvPr/>
        </p:nvCxnSpPr>
        <p:spPr>
          <a:xfrm>
            <a:off x="1923862" y="3781994"/>
            <a:ext cx="1080333"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1339E061-4B7A-449C-9930-1AB51EA419CF}"/>
              </a:ext>
            </a:extLst>
          </p:cNvPr>
          <p:cNvCxnSpPr/>
          <p:nvPr/>
        </p:nvCxnSpPr>
        <p:spPr>
          <a:xfrm>
            <a:off x="1231996" y="4810694"/>
            <a:ext cx="691865" cy="952500"/>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8CF47A6E-8FD9-4DD3-A421-E75EAC8DDB53}"/>
              </a:ext>
            </a:extLst>
          </p:cNvPr>
          <p:cNvCxnSpPr/>
          <p:nvPr/>
        </p:nvCxnSpPr>
        <p:spPr>
          <a:xfrm>
            <a:off x="1923861" y="5763194"/>
            <a:ext cx="1080334" cy="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cxnSp>
        <p:nvCxnSpPr>
          <p:cNvPr id="39" name="直線コネクタ 38">
            <a:extLst>
              <a:ext uri="{FF2B5EF4-FFF2-40B4-BE49-F238E27FC236}">
                <a16:creationId xmlns:a16="http://schemas.microsoft.com/office/drawing/2014/main" id="{EF975F5D-17F8-4B8B-8DCA-68A1DEF4ECD7}"/>
              </a:ext>
            </a:extLst>
          </p:cNvPr>
          <p:cNvCxnSpPr/>
          <p:nvPr/>
        </p:nvCxnSpPr>
        <p:spPr>
          <a:xfrm>
            <a:off x="3004195" y="3781994"/>
            <a:ext cx="697667" cy="1028700"/>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F5BBDD1C-F2B4-4510-8F90-5969D1285FF1}"/>
              </a:ext>
            </a:extLst>
          </p:cNvPr>
          <p:cNvCxnSpPr/>
          <p:nvPr/>
        </p:nvCxnSpPr>
        <p:spPr>
          <a:xfrm>
            <a:off x="1923861" y="3780069"/>
            <a:ext cx="0" cy="1983125"/>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1E7CBDD0-163E-48CF-A0AD-031C9B626683}"/>
              </a:ext>
            </a:extLst>
          </p:cNvPr>
          <p:cNvCxnSpPr>
            <a:endCxn id="51" idx="0"/>
          </p:cNvCxnSpPr>
          <p:nvPr/>
        </p:nvCxnSpPr>
        <p:spPr>
          <a:xfrm>
            <a:off x="3004195" y="3780069"/>
            <a:ext cx="0" cy="1794104"/>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83D6CEA8-A933-4A88-8A82-CD127EBA3416}"/>
              </a:ext>
            </a:extLst>
          </p:cNvPr>
          <p:cNvCxnSpPr>
            <a:cxnSpLocks/>
          </p:cNvCxnSpPr>
          <p:nvPr/>
        </p:nvCxnSpPr>
        <p:spPr>
          <a:xfrm flipV="1">
            <a:off x="1232585" y="3780069"/>
            <a:ext cx="1811990" cy="103616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2EFB7E1C-29B1-4C32-98BA-541B26223D28}"/>
              </a:ext>
            </a:extLst>
          </p:cNvPr>
          <p:cNvCxnSpPr/>
          <p:nvPr/>
        </p:nvCxnSpPr>
        <p:spPr>
          <a:xfrm>
            <a:off x="1929663" y="3781993"/>
            <a:ext cx="1766397" cy="1028700"/>
          </a:xfrm>
          <a:prstGeom prst="line">
            <a:avLst/>
          </a:prstGeom>
        </p:spPr>
        <p:style>
          <a:lnRef idx="3">
            <a:schemeClr val="dk1"/>
          </a:lnRef>
          <a:fillRef idx="0">
            <a:schemeClr val="dk1"/>
          </a:fillRef>
          <a:effectRef idx="2">
            <a:schemeClr val="dk1"/>
          </a:effectRef>
          <a:fontRef idx="minor">
            <a:schemeClr val="tx1"/>
          </a:fontRef>
        </p:style>
      </p:cxnSp>
      <p:sp>
        <p:nvSpPr>
          <p:cNvPr id="47" name="楕円 46">
            <a:extLst>
              <a:ext uri="{FF2B5EF4-FFF2-40B4-BE49-F238E27FC236}">
                <a16:creationId xmlns:a16="http://schemas.microsoft.com/office/drawing/2014/main" id="{5FBF25E3-B85F-4D77-8791-0BFAAD496085}"/>
              </a:ext>
            </a:extLst>
          </p:cNvPr>
          <p:cNvSpPr/>
          <p:nvPr/>
        </p:nvSpPr>
        <p:spPr>
          <a:xfrm>
            <a:off x="2815174"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48" name="楕円 47">
            <a:extLst>
              <a:ext uri="{FF2B5EF4-FFF2-40B4-BE49-F238E27FC236}">
                <a16:creationId xmlns:a16="http://schemas.microsoft.com/office/drawing/2014/main" id="{72397BAC-6E8F-4F9E-A021-03D5CA341D96}"/>
              </a:ext>
            </a:extLst>
          </p:cNvPr>
          <p:cNvSpPr/>
          <p:nvPr/>
        </p:nvSpPr>
        <p:spPr>
          <a:xfrm>
            <a:off x="1734841" y="3592973"/>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49" name="直線コネクタ 48">
            <a:extLst>
              <a:ext uri="{FF2B5EF4-FFF2-40B4-BE49-F238E27FC236}">
                <a16:creationId xmlns:a16="http://schemas.microsoft.com/office/drawing/2014/main" id="{B4BED712-806D-49B0-A804-6F54A955B015}"/>
              </a:ext>
            </a:extLst>
          </p:cNvPr>
          <p:cNvCxnSpPr/>
          <p:nvPr/>
        </p:nvCxnSpPr>
        <p:spPr>
          <a:xfrm>
            <a:off x="1231996" y="4810693"/>
            <a:ext cx="1812579" cy="952501"/>
          </a:xfrm>
          <a:prstGeom prst="line">
            <a:avLst/>
          </a:prstGeom>
        </p:spPr>
        <p:style>
          <a:lnRef idx="3">
            <a:schemeClr val="dk1"/>
          </a:lnRef>
          <a:fillRef idx="0">
            <a:schemeClr val="dk1"/>
          </a:fillRef>
          <a:effectRef idx="2">
            <a:schemeClr val="dk1"/>
          </a:effectRef>
          <a:fontRef idx="minor">
            <a:schemeClr val="tx1"/>
          </a:fontRef>
        </p:style>
      </p:cxnSp>
      <p:cxnSp>
        <p:nvCxnSpPr>
          <p:cNvPr id="50" name="直線コネクタ 49">
            <a:extLst>
              <a:ext uri="{FF2B5EF4-FFF2-40B4-BE49-F238E27FC236}">
                <a16:creationId xmlns:a16="http://schemas.microsoft.com/office/drawing/2014/main" id="{E475FB64-874A-4968-99B8-A75E9544B87B}"/>
              </a:ext>
            </a:extLst>
          </p:cNvPr>
          <p:cNvCxnSpPr/>
          <p:nvPr/>
        </p:nvCxnSpPr>
        <p:spPr>
          <a:xfrm flipV="1">
            <a:off x="3004195" y="4810694"/>
            <a:ext cx="697667" cy="952500"/>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51" name="楕円 50">
            <a:extLst>
              <a:ext uri="{FF2B5EF4-FFF2-40B4-BE49-F238E27FC236}">
                <a16:creationId xmlns:a16="http://schemas.microsoft.com/office/drawing/2014/main" id="{747235C5-765B-41EB-8460-BFD8639A0B88}"/>
              </a:ext>
            </a:extLst>
          </p:cNvPr>
          <p:cNvSpPr/>
          <p:nvPr/>
        </p:nvSpPr>
        <p:spPr>
          <a:xfrm>
            <a:off x="2815174" y="5574173"/>
            <a:ext cx="378042" cy="378042"/>
          </a:xfrm>
          <a:prstGeom prst="ellipse">
            <a:avLst/>
          </a:prstGeom>
          <a:solidFill>
            <a:sysClr val="window" lastClr="FFFFFF"/>
          </a:solidFill>
          <a:ln w="28575" cap="flat" cmpd="sng" algn="ctr">
            <a:solidFill>
              <a:srgbClr val="0070C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cxnSp>
        <p:nvCxnSpPr>
          <p:cNvPr id="52" name="直線コネクタ 51">
            <a:extLst>
              <a:ext uri="{FF2B5EF4-FFF2-40B4-BE49-F238E27FC236}">
                <a16:creationId xmlns:a16="http://schemas.microsoft.com/office/drawing/2014/main" id="{7CCA604A-1242-467C-81F9-F893914F5376}"/>
              </a:ext>
            </a:extLst>
          </p:cNvPr>
          <p:cNvCxnSpPr/>
          <p:nvPr/>
        </p:nvCxnSpPr>
        <p:spPr>
          <a:xfrm flipV="1">
            <a:off x="1898459" y="4806045"/>
            <a:ext cx="1797601" cy="957149"/>
          </a:xfrm>
          <a:prstGeom prst="line">
            <a:avLst/>
          </a:prstGeom>
          <a:ln>
            <a:solidFill>
              <a:srgbClr val="0070C0"/>
            </a:solidFill>
          </a:ln>
        </p:spPr>
        <p:style>
          <a:lnRef idx="3">
            <a:schemeClr val="dk1"/>
          </a:lnRef>
          <a:fillRef idx="0">
            <a:schemeClr val="dk1"/>
          </a:fillRef>
          <a:effectRef idx="2">
            <a:schemeClr val="dk1"/>
          </a:effectRef>
          <a:fontRef idx="minor">
            <a:schemeClr val="tx1"/>
          </a:fontRef>
        </p:style>
      </p:cxnSp>
      <p:sp>
        <p:nvSpPr>
          <p:cNvPr id="53" name="楕円 52">
            <a:extLst>
              <a:ext uri="{FF2B5EF4-FFF2-40B4-BE49-F238E27FC236}">
                <a16:creationId xmlns:a16="http://schemas.microsoft.com/office/drawing/2014/main" id="{B8A6182A-6A71-433C-9273-5A07E1F7FEA6}"/>
              </a:ext>
            </a:extLst>
          </p:cNvPr>
          <p:cNvSpPr/>
          <p:nvPr/>
        </p:nvSpPr>
        <p:spPr>
          <a:xfrm>
            <a:off x="1734841" y="5574173"/>
            <a:ext cx="378042" cy="378042"/>
          </a:xfrm>
          <a:prstGeom prst="ellipse">
            <a:avLst/>
          </a:prstGeom>
          <a:solidFill>
            <a:sysClr val="window" lastClr="FFFFFF"/>
          </a:solidFill>
          <a:ln w="28575" cap="flat" cmpd="sng" algn="ctr">
            <a:solidFill>
              <a:srgbClr val="0070C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4" name="楕円 53">
            <a:extLst>
              <a:ext uri="{FF2B5EF4-FFF2-40B4-BE49-F238E27FC236}">
                <a16:creationId xmlns:a16="http://schemas.microsoft.com/office/drawing/2014/main" id="{F3E349F6-2712-4C97-AED7-AE8F232CDF0D}"/>
              </a:ext>
            </a:extLst>
          </p:cNvPr>
          <p:cNvSpPr/>
          <p:nvPr/>
        </p:nvSpPr>
        <p:spPr>
          <a:xfrm>
            <a:off x="1042975" y="4627208"/>
            <a:ext cx="378042" cy="378042"/>
          </a:xfrm>
          <a:prstGeom prst="ellipse">
            <a:avLst/>
          </a:prstGeom>
          <a:solidFill>
            <a:sysClr val="window" lastClr="FFFFFF"/>
          </a:solidFill>
          <a:ln w="28575" cap="flat" cmpd="sng" algn="ctr">
            <a:solidFill>
              <a:srgbClr val="FF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55" name="楕円 54">
            <a:extLst>
              <a:ext uri="{FF2B5EF4-FFF2-40B4-BE49-F238E27FC236}">
                <a16:creationId xmlns:a16="http://schemas.microsoft.com/office/drawing/2014/main" id="{9E4EEDF1-9BF4-4E46-9579-9816E83933F6}"/>
              </a:ext>
            </a:extLst>
          </p:cNvPr>
          <p:cNvSpPr/>
          <p:nvPr/>
        </p:nvSpPr>
        <p:spPr>
          <a:xfrm>
            <a:off x="3512841" y="4621673"/>
            <a:ext cx="378042" cy="378042"/>
          </a:xfrm>
          <a:prstGeom prst="ellipse">
            <a:avLst/>
          </a:prstGeom>
          <a:solidFill>
            <a:sysClr val="window" lastClr="FFFFFF"/>
          </a:solidFill>
          <a:ln w="28575" cap="flat" cmpd="sng" algn="ctr">
            <a:solidFill>
              <a:srgbClr val="0070C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350" b="0" i="0" u="none" strike="noStrike" kern="0" cap="none" spc="0" normalizeH="0" baseline="0" noProof="0">
              <a:ln>
                <a:noFill/>
              </a:ln>
              <a:solidFill>
                <a:prstClr val="black"/>
              </a:solidFill>
              <a:effectLst/>
              <a:uLnTx/>
              <a:uFillTx/>
              <a:latin typeface="メイリオ"/>
              <a:ea typeface="メイリオ"/>
              <a:cs typeface="+mn-cs"/>
            </a:endParaRPr>
          </a:p>
        </p:txBody>
      </p:sp>
      <p:sp>
        <p:nvSpPr>
          <p:cNvPr id="4" name="テキスト ボックス 3">
            <a:extLst>
              <a:ext uri="{FF2B5EF4-FFF2-40B4-BE49-F238E27FC236}">
                <a16:creationId xmlns:a16="http://schemas.microsoft.com/office/drawing/2014/main" id="{D3990CBD-363B-49BD-B8B2-E0610EB9D996}"/>
              </a:ext>
            </a:extLst>
          </p:cNvPr>
          <p:cNvSpPr txBox="1"/>
          <p:nvPr/>
        </p:nvSpPr>
        <p:spPr>
          <a:xfrm>
            <a:off x="4239133" y="5004022"/>
            <a:ext cx="3283457" cy="830997"/>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大きさ</a:t>
            </a: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より大きい</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クリークが存在しない</a:t>
            </a:r>
            <a:endParaRPr 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5EB551CC-69CA-4DB8-B63F-89FC8E8814C7}"/>
              </a:ext>
            </a:extLst>
          </p:cNvPr>
          <p:cNvSpPr txBox="1"/>
          <p:nvPr/>
        </p:nvSpPr>
        <p:spPr>
          <a:xfrm>
            <a:off x="4239134" y="3072183"/>
            <a:ext cx="2933015" cy="830997"/>
          </a:xfrm>
          <a:prstGeom prst="rect">
            <a:avLst/>
          </a:prstGeom>
          <a:noFill/>
        </p:spPr>
        <p:txBody>
          <a:bodyPr wrap="square" rtlCol="0">
            <a:spAutoFit/>
          </a:bodyPr>
          <a:lstStyle/>
          <a:p>
            <a:r>
              <a:rPr lang="ja-JP" altLang="en-US" sz="2400" dirty="0">
                <a:latin typeface="メイリオ" panose="020B0604030504040204" pitchFamily="50" charset="-128"/>
                <a:ea typeface="メイリオ" panose="020B0604030504040204" pitchFamily="50" charset="-128"/>
              </a:rPr>
              <a:t>各頂点は他の</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頂点</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以外と隣接している</a:t>
            </a:r>
            <a:endParaRPr 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69FA99F8-34EF-44AC-9100-8BE4C3009A77}"/>
              </a:ext>
            </a:extLst>
          </p:cNvPr>
          <p:cNvSpPr/>
          <p:nvPr/>
        </p:nvSpPr>
        <p:spPr>
          <a:xfrm>
            <a:off x="4519408" y="4105058"/>
            <a:ext cx="2282242" cy="618215"/>
          </a:xfrm>
          <a:prstGeom prst="downArrow">
            <a:avLst>
              <a:gd name="adj1" fmla="val 50000"/>
              <a:gd name="adj2" fmla="val 50000"/>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しかし</a:t>
            </a:r>
            <a:endParaRPr 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8689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クリークを緩和したモデルを考える必要がある</a:t>
                </a:r>
                <a:endParaRPr lang="en-US" altLang="ja-JP" sz="2400" dirty="0">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b="0" i="1" smtClean="0">
                        <a:latin typeface="Cambria Math" panose="02040503050406030204" pitchFamily="18" charset="0"/>
                        <a:ea typeface="メイリオ" panose="020B0604030504040204" pitchFamily="50" charset="-128"/>
                      </a:rPr>
                      <m:t>𝑘</m:t>
                    </m:r>
                  </m:oMath>
                </a14:m>
                <a:r>
                  <a:rPr lang="en-US" altLang="ja-JP" dirty="0">
                    <a:latin typeface="メイリオ" panose="020B0604030504040204" pitchFamily="50" charset="-128"/>
                    <a:ea typeface="メイリオ" panose="020B0604030504040204" pitchFamily="50" charset="-128"/>
                  </a:rPr>
                  <a:t>-plex</a:t>
                </a:r>
              </a:p>
              <a:p>
                <a:pPr lvl="1"/>
                <a14:m>
                  <m:oMath xmlns:m="http://schemas.openxmlformats.org/officeDocument/2006/math">
                    <m:r>
                      <a:rPr lang="en-US" altLang="ja-JP" b="0" i="1" smtClean="0">
                        <a:latin typeface="Cambria Math" panose="02040503050406030204" pitchFamily="18" charset="0"/>
                        <a:ea typeface="メイリオ" panose="020B0604030504040204" pitchFamily="50" charset="-128"/>
                      </a:rPr>
                      <m:t>𝑘</m:t>
                    </m:r>
                  </m:oMath>
                </a14:m>
                <a:r>
                  <a:rPr lang="en-US" altLang="ja-JP" dirty="0">
                    <a:latin typeface="メイリオ" panose="020B0604030504040204" pitchFamily="50" charset="-128"/>
                    <a:ea typeface="メイリオ" panose="020B0604030504040204" pitchFamily="50" charset="-128"/>
                  </a:rPr>
                  <a:t>-club</a:t>
                </a:r>
              </a:p>
              <a:p>
                <a:pPr lvl="1"/>
                <a14:m>
                  <m:oMath xmlns:m="http://schemas.openxmlformats.org/officeDocument/2006/math">
                    <m:r>
                      <a:rPr lang="en-US" altLang="ja-JP" b="0" i="1" smtClean="0">
                        <a:latin typeface="Cambria Math" panose="02040503050406030204" pitchFamily="18" charset="0"/>
                        <a:ea typeface="メイリオ" panose="020B0604030504040204" pitchFamily="50" charset="-128"/>
                      </a:rPr>
                      <m:t>𝑘</m:t>
                    </m:r>
                  </m:oMath>
                </a14:m>
                <a:r>
                  <a:rPr lang="en-US" altLang="ja-JP" dirty="0">
                    <a:latin typeface="メイリオ" panose="020B0604030504040204" pitchFamily="50" charset="-128"/>
                    <a:ea typeface="メイリオ" panose="020B0604030504040204" pitchFamily="50" charset="-128"/>
                  </a:rPr>
                  <a:t>-core</a:t>
                </a: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96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3B56EF10-DC1D-47C4-B708-A2FCCC2F8BF1}"/>
              </a:ext>
            </a:extLst>
          </p:cNvPr>
          <p:cNvSpPr/>
          <p:nvPr/>
        </p:nvSpPr>
        <p:spPr>
          <a:xfrm>
            <a:off x="3848100" y="2616200"/>
            <a:ext cx="95250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69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AB77D8-518F-4F87-A17D-A9F878AED00B}"/>
              </a:ext>
            </a:extLst>
          </p:cNvPr>
          <p:cNvSpPr>
            <a:spLocks noGrp="1"/>
          </p:cNvSpPr>
          <p:nvPr>
            <p:ph type="title"/>
          </p:nvPr>
        </p:nvSpPr>
        <p:spPr/>
        <p:txBody>
          <a:bodyPr>
            <a:normAutofit/>
          </a:bodyPr>
          <a:lstStyle/>
          <a:p>
            <a:r>
              <a:rPr lang="ja-JP" altLang="en-US" sz="4000" dirty="0">
                <a:latin typeface="メイリオ" panose="020B0604030504040204" pitchFamily="50" charset="-128"/>
                <a:ea typeface="メイリオ" panose="020B0604030504040204" pitchFamily="50" charset="-128"/>
              </a:rPr>
              <a:t>クリーク</a:t>
            </a:r>
            <a:endParaRPr lang="en-US" sz="4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C16C50B-4A56-491B-825A-2AE77412490B}"/>
                  </a:ext>
                </a:extLst>
              </p:cNvPr>
              <p:cNvSpPr>
                <a:spLocks noGrp="1"/>
              </p:cNvSpPr>
              <p:nvPr>
                <p:ph idx="1"/>
              </p:nvPr>
            </p:nvSpPr>
            <p:spPr/>
            <p:txBody>
              <a:bodyPr>
                <a:normAutofit/>
              </a:bodyPr>
              <a:lstStyle/>
              <a:p>
                <a:r>
                  <a:rPr lang="ja-JP" altLang="en-US" sz="2400" dirty="0">
                    <a:latin typeface="メイリオ" panose="020B0604030504040204" pitchFamily="50" charset="-128"/>
                    <a:ea typeface="メイリオ" panose="020B0604030504040204" pitchFamily="50" charset="-128"/>
                  </a:rPr>
                  <a:t>ほとんど全ての頂点と接続している頂点が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クリークに含まれない</a:t>
                </a:r>
                <a:endParaRPr lang="en-US" altLang="ja-JP" sz="24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pPr lvl="1"/>
                <a:endParaRPr lang="en-US" altLang="ja-JP" sz="20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クリークを緩和したモデルを考える必要がある</a:t>
                </a:r>
                <a:endParaRPr lang="en-US" altLang="ja-JP" sz="2400" dirty="0">
                  <a:latin typeface="メイリオ" panose="020B0604030504040204" pitchFamily="50" charset="-128"/>
                  <a:ea typeface="メイリオ" panose="020B0604030504040204" pitchFamily="50" charset="-128"/>
                </a:endParaRPr>
              </a:p>
              <a:p>
                <a:pPr lvl="1"/>
                <a14:m>
                  <m:oMath xmlns:m="http://schemas.openxmlformats.org/officeDocument/2006/math">
                    <m:r>
                      <a:rPr lang="en-US" altLang="ja-JP" b="0" i="1" smtClean="0">
                        <a:solidFill>
                          <a:srgbClr val="FF0000"/>
                        </a:solidFill>
                        <a:latin typeface="Cambria Math" panose="02040503050406030204" pitchFamily="18" charset="0"/>
                        <a:ea typeface="メイリオ" panose="020B0604030504040204" pitchFamily="50" charset="-128"/>
                      </a:rPr>
                      <m:t>𝑘</m:t>
                    </m:r>
                  </m:oMath>
                </a14:m>
                <a:r>
                  <a:rPr lang="en-US" altLang="ja-JP" dirty="0">
                    <a:solidFill>
                      <a:srgbClr val="FF0000"/>
                    </a:solidFill>
                    <a:latin typeface="メイリオ" panose="020B0604030504040204" pitchFamily="50" charset="-128"/>
                    <a:ea typeface="メイリオ" panose="020B0604030504040204" pitchFamily="50" charset="-128"/>
                  </a:rPr>
                  <a:t>-plex</a:t>
                </a:r>
              </a:p>
              <a:p>
                <a:pPr lvl="1"/>
                <a14:m>
                  <m:oMath xmlns:m="http://schemas.openxmlformats.org/officeDocument/2006/math">
                    <m:r>
                      <a:rPr lang="en-US" altLang="ja-JP" b="0" i="1" smtClean="0">
                        <a:latin typeface="Cambria Math" panose="02040503050406030204" pitchFamily="18" charset="0"/>
                        <a:ea typeface="メイリオ" panose="020B0604030504040204" pitchFamily="50" charset="-128"/>
                      </a:rPr>
                      <m:t>𝑘</m:t>
                    </m:r>
                  </m:oMath>
                </a14:m>
                <a:r>
                  <a:rPr lang="en-US" altLang="ja-JP" dirty="0">
                    <a:latin typeface="メイリオ" panose="020B0604030504040204" pitchFamily="50" charset="-128"/>
                    <a:ea typeface="メイリオ" panose="020B0604030504040204" pitchFamily="50" charset="-128"/>
                  </a:rPr>
                  <a:t>-club</a:t>
                </a:r>
              </a:p>
              <a:p>
                <a:pPr lvl="1"/>
                <a14:m>
                  <m:oMath xmlns:m="http://schemas.openxmlformats.org/officeDocument/2006/math">
                    <m:r>
                      <a:rPr lang="en-US" altLang="ja-JP" b="0" i="1" smtClean="0">
                        <a:latin typeface="Cambria Math" panose="02040503050406030204" pitchFamily="18" charset="0"/>
                        <a:ea typeface="メイリオ" panose="020B0604030504040204" pitchFamily="50" charset="-128"/>
                      </a:rPr>
                      <m:t>𝑘</m:t>
                    </m:r>
                  </m:oMath>
                </a14:m>
                <a:r>
                  <a:rPr lang="en-US" altLang="ja-JP" dirty="0">
                    <a:latin typeface="メイリオ" panose="020B0604030504040204" pitchFamily="50" charset="-128"/>
                    <a:ea typeface="メイリオ" panose="020B0604030504040204" pitchFamily="50" charset="-128"/>
                  </a:rPr>
                  <a:t>-core</a:t>
                </a:r>
              </a:p>
            </p:txBody>
          </p:sp>
        </mc:Choice>
        <mc:Fallback>
          <p:sp>
            <p:nvSpPr>
              <p:cNvPr id="3" name="コンテンツ プレースホルダー 2">
                <a:extLst>
                  <a:ext uri="{FF2B5EF4-FFF2-40B4-BE49-F238E27FC236}">
                    <a16:creationId xmlns:a16="http://schemas.microsoft.com/office/drawing/2014/main" id="{AC16C50B-4A56-491B-825A-2AE77412490B}"/>
                  </a:ext>
                </a:extLst>
              </p:cNvPr>
              <p:cNvSpPr>
                <a:spLocks noGrp="1" noRot="1" noChangeAspect="1" noMove="1" noResize="1" noEditPoints="1" noAdjustHandles="1" noChangeArrowheads="1" noChangeShapeType="1" noTextEdit="1"/>
              </p:cNvSpPr>
              <p:nvPr>
                <p:ph idx="1"/>
              </p:nvPr>
            </p:nvSpPr>
            <p:spPr>
              <a:blipFill>
                <a:blip r:embed="rId3"/>
                <a:stretch>
                  <a:fillRect l="-1005" t="-1961"/>
                </a:stretch>
              </a:blipFill>
            </p:spPr>
            <p:txBody>
              <a:bodyPr/>
              <a:lstStyle/>
              <a:p>
                <a:r>
                  <a:rPr lang="en-US">
                    <a:noFill/>
                  </a:rPr>
                  <a:t> </a:t>
                </a:r>
              </a:p>
            </p:txBody>
          </p:sp>
        </mc:Fallback>
      </mc:AlternateContent>
      <p:sp>
        <p:nvSpPr>
          <p:cNvPr id="4" name="矢印: 下 3">
            <a:extLst>
              <a:ext uri="{FF2B5EF4-FFF2-40B4-BE49-F238E27FC236}">
                <a16:creationId xmlns:a16="http://schemas.microsoft.com/office/drawing/2014/main" id="{3B56EF10-DC1D-47C4-B708-A2FCCC2F8BF1}"/>
              </a:ext>
            </a:extLst>
          </p:cNvPr>
          <p:cNvSpPr/>
          <p:nvPr/>
        </p:nvSpPr>
        <p:spPr>
          <a:xfrm>
            <a:off x="3848100" y="2616200"/>
            <a:ext cx="952500" cy="1104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831148"/>
      </p:ext>
    </p:extLst>
  </p:cSld>
  <p:clrMapOvr>
    <a:masterClrMapping/>
  </p:clrMapOvr>
</p:sld>
</file>

<file path=ppt/theme/theme1.xml><?xml version="1.0" encoding="utf-8"?>
<a:theme xmlns:a="http://schemas.openxmlformats.org/drawingml/2006/main" name="スライド　岡村">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876</TotalTime>
  <Words>2793</Words>
  <Application>Microsoft Office PowerPoint</Application>
  <PresentationFormat>画面に合わせる (4:3)</PresentationFormat>
  <Paragraphs>398</Paragraphs>
  <Slides>42</Slides>
  <Notes>40</Notes>
  <HiddenSlides>15</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42</vt:i4>
      </vt:variant>
    </vt:vector>
  </HeadingPairs>
  <TitlesOfParts>
    <vt:vector size="50" baseType="lpstr">
      <vt:lpstr>メイリオ</vt:lpstr>
      <vt:lpstr>游ゴシック</vt:lpstr>
      <vt:lpstr>游ゴシック Light</vt:lpstr>
      <vt:lpstr>Arial</vt:lpstr>
      <vt:lpstr>Calibri</vt:lpstr>
      <vt:lpstr>Calibri Light</vt:lpstr>
      <vt:lpstr>Cambria Math</vt:lpstr>
      <vt:lpstr>スライド　岡村</vt:lpstr>
      <vt:lpstr>密でないグラフに対して 最大k-plexを発見する 準指数時間アルゴリズム</vt:lpstr>
      <vt:lpstr>研究の背景</vt:lpstr>
      <vt:lpstr>クリーク</vt:lpstr>
      <vt:lpstr>クリーク</vt:lpstr>
      <vt:lpstr>最大クリーク問題</vt:lpstr>
      <vt:lpstr>クリークの問題点</vt:lpstr>
      <vt:lpstr>クリーク</vt:lpstr>
      <vt:lpstr>クリーク</vt:lpstr>
      <vt:lpstr>クリーク</vt:lpstr>
      <vt:lpstr>k-plex</vt:lpstr>
      <vt:lpstr>k-plex</vt:lpstr>
      <vt:lpstr>最大k-plex問題</vt:lpstr>
      <vt:lpstr>研究の動機</vt:lpstr>
      <vt:lpstr>研究の成果</vt:lpstr>
      <vt:lpstr>既存の結果</vt:lpstr>
      <vt:lpstr>アルゴリズムの動作例</vt:lpstr>
      <vt:lpstr>アルゴリズムの動作例</vt:lpstr>
      <vt:lpstr>アルゴリズムの動作例</vt:lpstr>
      <vt:lpstr>アルゴリズムの動作例</vt:lpstr>
      <vt:lpstr>アルゴリズムの動作例</vt:lpstr>
      <vt:lpstr>アルゴリズムの動作例</vt:lpstr>
      <vt:lpstr>既存の結果</vt:lpstr>
      <vt:lpstr>既存の結果</vt:lpstr>
      <vt:lpstr>提案アルゴリズム</vt:lpstr>
      <vt:lpstr>Sに含まれる可能性ある 頂点部分集合 </vt:lpstr>
      <vt:lpstr>アルゴリズムの評価</vt:lpstr>
      <vt:lpstr>まとめと今後の課題</vt:lpstr>
      <vt:lpstr>グラフの構造,定義</vt:lpstr>
      <vt:lpstr>最大k-plex問題</vt:lpstr>
      <vt:lpstr>クリーク</vt:lpstr>
      <vt:lpstr>クリークとk-plex</vt:lpstr>
      <vt:lpstr>クリークとk-plex</vt:lpstr>
      <vt:lpstr>最大k-plex問題</vt:lpstr>
      <vt:lpstr>最大k-plex問題</vt:lpstr>
      <vt:lpstr>最大k-plex問題</vt:lpstr>
      <vt:lpstr>最大k-plex問題</vt:lpstr>
      <vt:lpstr>最大k-plex問題</vt:lpstr>
      <vt:lpstr>研究の動機</vt:lpstr>
      <vt:lpstr>提案アルゴリズム</vt:lpstr>
      <vt:lpstr>Sに含まれる可能性ある 頂点部分集合 </vt:lpstr>
      <vt:lpstr>アルゴリズムの評価</vt:lpstr>
      <vt:lpstr>アルゴリズムの評価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密でないグラフに対して 最大k-plexを発見する 準指数時間アルゴリズム</dc:title>
  <dc:creator>佐藤　僚祐</dc:creator>
  <cp:lastModifiedBy>佐藤　僚祐</cp:lastModifiedBy>
  <cp:revision>79</cp:revision>
  <dcterms:created xsi:type="dcterms:W3CDTF">2019-02-08T06:55:23Z</dcterms:created>
  <dcterms:modified xsi:type="dcterms:W3CDTF">2019-02-13T06:40:51Z</dcterms:modified>
</cp:coreProperties>
</file>