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1"/>
  </p:notes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6" r:id="rId9"/>
    <p:sldId id="344" r:id="rId10"/>
    <p:sldId id="347" r:id="rId11"/>
    <p:sldId id="361" r:id="rId12"/>
    <p:sldId id="348" r:id="rId13"/>
    <p:sldId id="354" r:id="rId14"/>
    <p:sldId id="356" r:id="rId15"/>
    <p:sldId id="362" r:id="rId16"/>
    <p:sldId id="357" r:id="rId17"/>
    <p:sldId id="358" r:id="rId18"/>
    <p:sldId id="359" r:id="rId19"/>
    <p:sldId id="320" r:id="rId20"/>
    <p:sldId id="321" r:id="rId21"/>
    <p:sldId id="323" r:id="rId22"/>
    <p:sldId id="324" r:id="rId23"/>
    <p:sldId id="325" r:id="rId24"/>
    <p:sldId id="263" r:id="rId25"/>
    <p:sldId id="316" r:id="rId26"/>
    <p:sldId id="331" r:id="rId27"/>
    <p:sldId id="364" r:id="rId28"/>
    <p:sldId id="332" r:id="rId29"/>
    <p:sldId id="333" r:id="rId30"/>
    <p:sldId id="334" r:id="rId31"/>
    <p:sldId id="264" r:id="rId32"/>
    <p:sldId id="336" r:id="rId33"/>
    <p:sldId id="337" r:id="rId34"/>
    <p:sldId id="268" r:id="rId35"/>
    <p:sldId id="269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365" r:id="rId65"/>
    <p:sldId id="299" r:id="rId66"/>
    <p:sldId id="300" r:id="rId67"/>
    <p:sldId id="301" r:id="rId68"/>
    <p:sldId id="302" r:id="rId69"/>
    <p:sldId id="303" r:id="rId70"/>
    <p:sldId id="304" r:id="rId71"/>
    <p:sldId id="349" r:id="rId72"/>
    <p:sldId id="350" r:id="rId73"/>
    <p:sldId id="366" r:id="rId74"/>
    <p:sldId id="351" r:id="rId75"/>
    <p:sldId id="352" r:id="rId76"/>
    <p:sldId id="353" r:id="rId77"/>
    <p:sldId id="306" r:id="rId78"/>
    <p:sldId id="307" r:id="rId79"/>
    <p:sldId id="308" r:id="rId8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AB9D4DF-5B96-4890-8F6B-E2C498E639A9}">
          <p14:sldIdLst>
            <p14:sldId id="256"/>
            <p14:sldId id="338"/>
            <p14:sldId id="339"/>
            <p14:sldId id="340"/>
            <p14:sldId id="341"/>
            <p14:sldId id="342"/>
            <p14:sldId id="343"/>
            <p14:sldId id="346"/>
            <p14:sldId id="344"/>
            <p14:sldId id="347"/>
            <p14:sldId id="361"/>
            <p14:sldId id="348"/>
            <p14:sldId id="354"/>
            <p14:sldId id="356"/>
            <p14:sldId id="362"/>
            <p14:sldId id="357"/>
            <p14:sldId id="358"/>
            <p14:sldId id="359"/>
            <p14:sldId id="320"/>
            <p14:sldId id="321"/>
            <p14:sldId id="323"/>
            <p14:sldId id="324"/>
            <p14:sldId id="325"/>
            <p14:sldId id="263"/>
            <p14:sldId id="316"/>
            <p14:sldId id="331"/>
            <p14:sldId id="364"/>
            <p14:sldId id="332"/>
            <p14:sldId id="333"/>
            <p14:sldId id="334"/>
            <p14:sldId id="264"/>
            <p14:sldId id="336"/>
            <p14:sldId id="337"/>
            <p14:sldId id="268"/>
            <p14:sldId id="269"/>
            <p14:sldId id="271"/>
          </p14:sldIdLst>
        </p14:section>
        <p14:section name="タイトルなしのセクション" id="{FF167FEF-E323-4BF1-A79C-333CF6B5400F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タイトルなしのセクション" id="{D435172E-FCFB-4306-9701-D238F9DEBFE7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65"/>
            <p14:sldId id="299"/>
            <p14:sldId id="300"/>
            <p14:sldId id="301"/>
            <p14:sldId id="302"/>
            <p14:sldId id="303"/>
            <p14:sldId id="304"/>
            <p14:sldId id="349"/>
            <p14:sldId id="350"/>
            <p14:sldId id="366"/>
            <p14:sldId id="351"/>
            <p14:sldId id="352"/>
            <p14:sldId id="353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3" d="100"/>
          <a:sy n="63" d="100"/>
        </p:scale>
        <p:origin x="72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isuke Izumi" userId="ff5ec69ccaca5c7b" providerId="LiveId" clId="{E67CA9C1-0724-4F8F-826B-394C10FE5D60}"/>
    <pc:docChg chg="addSld modSld modMainMaster">
      <pc:chgData name="Taisuke Izumi" userId="ff5ec69ccaca5c7b" providerId="LiveId" clId="{E67CA9C1-0724-4F8F-826B-394C10FE5D60}" dt="2018-02-28T01:38:50.037" v="1942" actId="20577"/>
      <pc:docMkLst>
        <pc:docMk/>
      </pc:docMkLst>
      <pc:sldChg chg="modSp">
        <pc:chgData name="Taisuke Izumi" userId="ff5ec69ccaca5c7b" providerId="LiveId" clId="{E67CA9C1-0724-4F8F-826B-394C10FE5D60}" dt="2018-02-28T01:38:14.061" v="1874"/>
        <pc:sldMkLst>
          <pc:docMk/>
          <pc:sldMk cId="1716273293" sldId="484"/>
        </pc:sldMkLst>
        <pc:spChg chg="mod">
          <ac:chgData name="Taisuke Izumi" userId="ff5ec69ccaca5c7b" providerId="LiveId" clId="{E67CA9C1-0724-4F8F-826B-394C10FE5D60}" dt="2018-02-28T01:38:14.061" v="1874"/>
          <ac:spMkLst>
            <pc:docMk/>
            <pc:sldMk cId="1716273293" sldId="484"/>
            <ac:spMk id="3" creationId="{27961CBA-CD95-4F86-A8C7-F17D52AD74D6}"/>
          </ac:spMkLst>
        </pc:spChg>
      </pc:sldChg>
      <pc:sldChg chg="modSp">
        <pc:chgData name="Taisuke Izumi" userId="ff5ec69ccaca5c7b" providerId="LiveId" clId="{E67CA9C1-0724-4F8F-826B-394C10FE5D60}" dt="2018-02-28T01:38:50.037" v="1942" actId="20577"/>
        <pc:sldMkLst>
          <pc:docMk/>
          <pc:sldMk cId="359418473" sldId="492"/>
        </pc:sldMkLst>
        <pc:spChg chg="mod">
          <ac:chgData name="Taisuke Izumi" userId="ff5ec69ccaca5c7b" providerId="LiveId" clId="{E67CA9C1-0724-4F8F-826B-394C10FE5D60}" dt="2018-02-28T01:38:50.037" v="1942" actId="20577"/>
          <ac:spMkLst>
            <pc:docMk/>
            <pc:sldMk cId="359418473" sldId="492"/>
            <ac:spMk id="3" creationId="{E6883BF1-29E0-428F-895A-AC4270E3F0C6}"/>
          </ac:spMkLst>
        </pc:spChg>
      </pc:sldChg>
      <pc:sldChg chg="modSp add">
        <pc:chgData name="Taisuke Izumi" userId="ff5ec69ccaca5c7b" providerId="LiveId" clId="{E67CA9C1-0724-4F8F-826B-394C10FE5D60}" dt="2018-02-28T01:32:37.710" v="1516" actId="20577"/>
        <pc:sldMkLst>
          <pc:docMk/>
          <pc:sldMk cId="2147113579" sldId="493"/>
        </pc:sldMkLst>
        <pc:spChg chg="mod">
          <ac:chgData name="Taisuke Izumi" userId="ff5ec69ccaca5c7b" providerId="LiveId" clId="{E67CA9C1-0724-4F8F-826B-394C10FE5D60}" dt="2018-02-28T01:30:58.768" v="1366"/>
          <ac:spMkLst>
            <pc:docMk/>
            <pc:sldMk cId="2147113579" sldId="493"/>
            <ac:spMk id="2" creationId="{40537B89-260D-44B9-B1B6-CC9E9254BE42}"/>
          </ac:spMkLst>
        </pc:spChg>
        <pc:spChg chg="mod">
          <ac:chgData name="Taisuke Izumi" userId="ff5ec69ccaca5c7b" providerId="LiveId" clId="{E67CA9C1-0724-4F8F-826B-394C10FE5D60}" dt="2018-02-28T01:32:37.710" v="1516" actId="20577"/>
          <ac:spMkLst>
            <pc:docMk/>
            <pc:sldMk cId="2147113579" sldId="493"/>
            <ac:spMk id="3" creationId="{45B99982-75C8-4318-A073-A4B96A0278D7}"/>
          </ac:spMkLst>
        </pc:spChg>
      </pc:sldChg>
      <pc:sldChg chg="modSp add">
        <pc:chgData name="Taisuke Izumi" userId="ff5ec69ccaca5c7b" providerId="LiveId" clId="{E67CA9C1-0724-4F8F-826B-394C10FE5D60}" dt="2018-02-28T01:36:54.029" v="1864" actId="20577"/>
        <pc:sldMkLst>
          <pc:docMk/>
          <pc:sldMk cId="847054504" sldId="494"/>
        </pc:sldMkLst>
        <pc:spChg chg="mod">
          <ac:chgData name="Taisuke Izumi" userId="ff5ec69ccaca5c7b" providerId="LiveId" clId="{E67CA9C1-0724-4F8F-826B-394C10FE5D60}" dt="2018-02-28T01:32:25.363" v="1510"/>
          <ac:spMkLst>
            <pc:docMk/>
            <pc:sldMk cId="847054504" sldId="494"/>
            <ac:spMk id="2" creationId="{A28A936B-58F9-408F-8CC0-1431618280E5}"/>
          </ac:spMkLst>
        </pc:spChg>
        <pc:spChg chg="mod">
          <ac:chgData name="Taisuke Izumi" userId="ff5ec69ccaca5c7b" providerId="LiveId" clId="{E67CA9C1-0724-4F8F-826B-394C10FE5D60}" dt="2018-02-28T01:36:54.029" v="1864" actId="20577"/>
          <ac:spMkLst>
            <pc:docMk/>
            <pc:sldMk cId="847054504" sldId="494"/>
            <ac:spMk id="3" creationId="{96440BC5-9B52-49F2-9DAD-A97793E36BE0}"/>
          </ac:spMkLst>
        </pc:spChg>
      </pc:sldChg>
      <pc:sldMasterChg chg="modSldLayout">
        <pc:chgData name="Taisuke Izumi" userId="ff5ec69ccaca5c7b" providerId="LiveId" clId="{E67CA9C1-0724-4F8F-826B-394C10FE5D60}" dt="2018-02-28T01:24:17.623" v="1" actId="2711"/>
        <pc:sldMasterMkLst>
          <pc:docMk/>
          <pc:sldMasterMk cId="1433282402" sldId="2147483673"/>
        </pc:sldMasterMkLst>
        <pc:sldLayoutChg chg="modSp">
          <pc:chgData name="Taisuke Izumi" userId="ff5ec69ccaca5c7b" providerId="LiveId" clId="{E67CA9C1-0724-4F8F-826B-394C10FE5D60}" dt="2018-02-28T01:24:17.623" v="1" actId="2711"/>
          <pc:sldLayoutMkLst>
            <pc:docMk/>
            <pc:sldMasterMk cId="1433282402" sldId="2147483673"/>
            <pc:sldLayoutMk cId="2142819287" sldId="2147483675"/>
          </pc:sldLayoutMkLst>
          <pc:spChg chg="mod">
            <ac:chgData name="Taisuke Izumi" userId="ff5ec69ccaca5c7b" providerId="LiveId" clId="{E67CA9C1-0724-4F8F-826B-394C10FE5D60}" dt="2018-02-28T01:24:12.066" v="0" actId="2711"/>
            <ac:spMkLst>
              <pc:docMk/>
              <pc:sldMasterMk cId="1433282402" sldId="2147483673"/>
              <pc:sldLayoutMk cId="2142819287" sldId="2147483675"/>
              <ac:spMk id="2" creationId="{00000000-0000-0000-0000-000000000000}"/>
            </ac:spMkLst>
          </pc:spChg>
          <pc:spChg chg="mod">
            <ac:chgData name="Taisuke Izumi" userId="ff5ec69ccaca5c7b" providerId="LiveId" clId="{E67CA9C1-0724-4F8F-826B-394C10FE5D60}" dt="2018-02-28T01:24:17.623" v="1" actId="2711"/>
            <ac:spMkLst>
              <pc:docMk/>
              <pc:sldMasterMk cId="1433282402" sldId="2147483673"/>
              <pc:sldLayoutMk cId="2142819287" sldId="2147483675"/>
              <ac:spMk id="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39BF4-FF31-4278-B8F5-BBC51B9F48CA}" type="datetimeFigureOut">
              <a:rPr kumimoji="1" lang="ja-JP" altLang="en-US" smtClean="0"/>
              <a:t>2019/3/31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F72BB-4DB7-4607-8311-10D1BFD5F79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66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780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2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21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8783638" cy="685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67250" y="1371600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228600" y="4060825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7250" y="4060825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34925" y="444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924800" y="66294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9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0816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4976" cy="5256666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spcAft>
                <a:spcPts val="600"/>
              </a:spcAft>
              <a:defRPr sz="2400"/>
            </a:lvl1pPr>
            <a:lvl2pPr>
              <a:spcAft>
                <a:spcPts val="800"/>
              </a:spcAft>
              <a:defRPr sz="2400"/>
            </a:lvl2pPr>
            <a:lvl3pPr>
              <a:spcAft>
                <a:spcPts val="800"/>
              </a:spcAft>
              <a:defRPr sz="2000"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8" y="6448345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18217"/>
            <a:ext cx="7272808" cy="39505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81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096000" y="6520355"/>
            <a:ext cx="26670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609600" y="6520161"/>
            <a:ext cx="5421083" cy="365125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122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>
          <a:xfrm>
            <a:off x="6096000" y="6453614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>
          <a:xfrm>
            <a:off x="609600" y="6453420"/>
            <a:ext cx="5421083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4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>
          <a:xfrm>
            <a:off x="6096000" y="6448345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>
          <a:xfrm>
            <a:off x="609600" y="6448151"/>
            <a:ext cx="5421083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060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096000" y="6453614"/>
            <a:ext cx="26670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09600" y="6453420"/>
            <a:ext cx="5421083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29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29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7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9286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784976" cy="82212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79512" y="1124743"/>
            <a:ext cx="8784976" cy="52756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8" y="6448251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48251"/>
            <a:ext cx="7344816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76470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8082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81619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8082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2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1800"/>
        </a:spcBef>
        <a:spcAft>
          <a:spcPts val="600"/>
        </a:spcAft>
        <a:buClr>
          <a:schemeClr val="accent2"/>
        </a:buClr>
        <a:buSzPct val="60000"/>
        <a:buFont typeface="Wingdings"/>
        <a:buChar char="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spcAft>
          <a:spcPts val="600"/>
        </a:spcAft>
        <a:buClr>
          <a:schemeClr val="accent1"/>
        </a:buClr>
        <a:buSzPct val="70000"/>
        <a:buFont typeface="Wingdings 2"/>
        <a:buChar char="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spcAft>
          <a:spcPts val="600"/>
        </a:spcAft>
        <a:buClr>
          <a:schemeClr val="accent2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spcAft>
          <a:spcPts val="600"/>
        </a:spcAft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spcAft>
          <a:spcPts val="600"/>
        </a:spcAft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/>
              <a:t>The </a:t>
            </a:r>
            <a:r>
              <a:rPr kumimoji="1" lang="en-US" altLang="ja-JP" sz="3600" dirty="0" err="1"/>
              <a:t>Grammer</a:t>
            </a:r>
            <a:r>
              <a:rPr kumimoji="1" lang="en-US" altLang="ja-JP" sz="3600" dirty="0"/>
              <a:t> According to West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kumimoji="1" lang="en-US" altLang="ja-JP" sz="2000" dirty="0"/>
              <a:t>M2</a:t>
            </a:r>
            <a:r>
              <a:rPr kumimoji="1" lang="ja-JP" altLang="en-US" sz="2000" dirty="0"/>
              <a:t>　</a:t>
            </a:r>
            <a:r>
              <a:rPr lang="ja-JP" altLang="en-US" sz="2000" dirty="0"/>
              <a:t>北村</a:t>
            </a:r>
            <a:r>
              <a:rPr kumimoji="1" lang="ja-JP" altLang="en-US" sz="2000" dirty="0"/>
              <a:t>　</a:t>
            </a:r>
            <a:r>
              <a:rPr lang="ja-JP" altLang="en-US" sz="2000" dirty="0"/>
              <a:t>直暉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1306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4.Double-Duty Definitions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正しい文</a:t>
            </a:r>
            <a:endParaRPr lang="en-US" altLang="ja-JP" dirty="0"/>
          </a:p>
          <a:p>
            <a:pPr lvl="1"/>
            <a:r>
              <a:rPr lang="en-US" altLang="ja-JP" dirty="0"/>
              <a:t>"The </a:t>
            </a:r>
            <a:r>
              <a:rPr lang="en-US" altLang="ja-JP" i="1" dirty="0"/>
              <a:t>neighborhood</a:t>
            </a:r>
            <a:r>
              <a:rPr lang="en-US" altLang="ja-JP" dirty="0"/>
              <a:t> of a vertex </a:t>
            </a:r>
            <a:r>
              <a:rPr lang="en-US" altLang="ja-JP" i="1" dirty="0"/>
              <a:t>v</a:t>
            </a:r>
            <a:r>
              <a:rPr lang="en-US" altLang="ja-JP" dirty="0"/>
              <a:t>, denoted </a:t>
            </a:r>
            <a:r>
              <a:rPr lang="en-US" altLang="ja-JP" i="1" dirty="0"/>
              <a:t>N(v)</a:t>
            </a:r>
            <a:r>
              <a:rPr lang="en-US" altLang="ja-JP" dirty="0"/>
              <a:t>, is </a:t>
            </a:r>
            <a:r>
              <a:rPr lang="en-US" altLang="ja-JP" i="1" dirty="0"/>
              <a:t>{u: </a:t>
            </a:r>
            <a:r>
              <a:rPr lang="en-US" altLang="ja-JP" i="1" dirty="0" err="1"/>
              <a:t>uv</a:t>
            </a:r>
            <a:r>
              <a:rPr lang="en-US" altLang="ja-JP" i="1" dirty="0"/>
              <a:t>∈ E(G)}</a:t>
            </a:r>
            <a:r>
              <a:rPr lang="en-US" altLang="ja-JP" dirty="0"/>
              <a:t>".</a:t>
            </a:r>
          </a:p>
          <a:p>
            <a:pPr lvl="1"/>
            <a:r>
              <a:rPr lang="en-US" altLang="ja-JP" dirty="0"/>
              <a:t>"The </a:t>
            </a:r>
            <a:r>
              <a:rPr lang="en-US" altLang="ja-JP" i="1" dirty="0"/>
              <a:t>neighborhood</a:t>
            </a:r>
            <a:r>
              <a:rPr lang="en-US" altLang="ja-JP" dirty="0"/>
              <a:t> </a:t>
            </a:r>
            <a:r>
              <a:rPr lang="en-US" altLang="ja-JP" i="1" dirty="0"/>
              <a:t>N(v)</a:t>
            </a:r>
            <a:r>
              <a:rPr lang="en-US" altLang="ja-JP" dirty="0"/>
              <a:t> of a vertex </a:t>
            </a:r>
            <a:r>
              <a:rPr lang="en-US" altLang="ja-JP" i="1" dirty="0"/>
              <a:t>v</a:t>
            </a:r>
            <a:r>
              <a:rPr lang="en-US" altLang="ja-JP" dirty="0"/>
              <a:t> is </a:t>
            </a:r>
            <a:br>
              <a:rPr lang="en-US" altLang="ja-JP" dirty="0"/>
            </a:br>
            <a:r>
              <a:rPr lang="en-US" altLang="ja-JP" i="1" dirty="0"/>
              <a:t>{u: </a:t>
            </a:r>
            <a:r>
              <a:rPr lang="en-US" altLang="ja-JP" i="1" dirty="0" err="1"/>
              <a:t>uv</a:t>
            </a:r>
            <a:r>
              <a:rPr lang="en-US" altLang="ja-JP" i="1" dirty="0"/>
              <a:t>∈ E(G)}</a:t>
            </a:r>
            <a:r>
              <a:rPr lang="en-US" altLang="ja-JP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70256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4.Double-Duty Definitions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よくある間違い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"Let </a:t>
                </a:r>
                <a:r>
                  <a:rPr lang="en-US" altLang="ja-JP" i="1" dirty="0"/>
                  <a:t>G=(V,E)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be a graph.“</a:t>
                </a:r>
              </a:p>
              <a:p>
                <a:pPr lvl="1"/>
                <a:r>
                  <a:rPr lang="ja-JP" altLang="en-US" dirty="0"/>
                  <a:t>これは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𝐺</m:t>
                    </m:r>
                    <m:r>
                      <a:rPr lang="en-US" altLang="ja-JP" b="0" i="1" smtClean="0">
                        <a:latin typeface="Cambria Math"/>
                      </a:rPr>
                      <m:t>=(</m:t>
                    </m:r>
                    <m:r>
                      <a:rPr lang="en-US" altLang="ja-JP" b="0" i="1" smtClean="0">
                        <a:latin typeface="Cambria Math"/>
                      </a:rPr>
                      <m:t>𝑉</m:t>
                    </m:r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/>
                  <a:t>という式がグラフと等号であると</a:t>
                </a:r>
                <a:br>
                  <a:rPr lang="en-US" altLang="ja-JP" dirty="0"/>
                </a:br>
                <a:r>
                  <a:rPr lang="ja-JP" altLang="en-US" dirty="0"/>
                  <a:t>表している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よい書き方は</a:t>
                </a:r>
                <a:r>
                  <a:rPr lang="en-US" altLang="ja-JP" dirty="0"/>
                  <a:t>“Let </a:t>
                </a:r>
                <a:r>
                  <a:rPr lang="en-US" altLang="ja-JP" i="1" dirty="0"/>
                  <a:t>G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be a graph”</a:t>
                </a:r>
                <a:r>
                  <a:rPr lang="ja-JP" altLang="en-US" dirty="0"/>
                  <a:t>と定義して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br>
                  <a:rPr lang="en-US" altLang="ja-JP" dirty="0"/>
                </a:br>
                <a:r>
                  <a:rPr lang="ja-JP" altLang="en-US" dirty="0"/>
                  <a:t>で頂点や辺を参照することである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82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4.Double-Duty Definitions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微妙な例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"For each </a:t>
                </a:r>
                <a:r>
                  <a:rPr lang="en-US" altLang="ja-JP" i="1" dirty="0"/>
                  <a:t>1≤i≤n,</a:t>
                </a:r>
                <a:r>
                  <a:rPr lang="en-US" altLang="ja-JP" dirty="0"/>
                  <a:t>“</a:t>
                </a:r>
              </a:p>
              <a:p>
                <a:pPr lvl="1"/>
                <a:r>
                  <a:rPr lang="ja-JP" altLang="en-US" dirty="0"/>
                  <a:t>不等式の条件が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dirty="0"/>
                  <a:t>が定義される前に使われているので</a:t>
                </a:r>
                <a:br>
                  <a:rPr lang="en-US" altLang="ja-JP" dirty="0"/>
                </a:br>
                <a:r>
                  <a:rPr lang="ja-JP" altLang="en-US" dirty="0"/>
                  <a:t>表記法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dirty="0"/>
                  <a:t>の定義が失われている</a:t>
                </a:r>
                <a:endParaRPr lang="en-US" altLang="ja-JP" dirty="0"/>
              </a:p>
              <a:p>
                <a:r>
                  <a:rPr lang="ja-JP" altLang="en-US" dirty="0"/>
                  <a:t>より良い例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“For all </a:t>
                </a:r>
                <a:r>
                  <a:rPr lang="en-US" altLang="ja-JP" i="1" dirty="0" err="1"/>
                  <a:t>i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such that </a:t>
                </a:r>
                <a:r>
                  <a:rPr lang="en-US" altLang="ja-JP" i="1" dirty="0"/>
                  <a:t>1≤i≤n</a:t>
                </a:r>
                <a:r>
                  <a:rPr lang="en-US" altLang="ja-JP" dirty="0"/>
                  <a:t>“</a:t>
                </a:r>
              </a:p>
              <a:p>
                <a:pPr lvl="1"/>
                <a:r>
                  <a:rPr lang="en-US" altLang="ja-JP" dirty="0"/>
                  <a:t>"For 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∈[n]“</a:t>
                </a:r>
              </a:p>
              <a:p>
                <a:pPr lvl="1"/>
                <a:r>
                  <a:rPr lang="en-US" altLang="ja-JP" dirty="0"/>
                  <a:t>"For 1≤i≤n“</a:t>
                </a:r>
              </a:p>
              <a:p>
                <a:pPr lvl="1"/>
                <a:r>
                  <a:rPr lang="en-US" altLang="ja-JP" dirty="0"/>
                  <a:t>3</a:t>
                </a:r>
                <a:r>
                  <a:rPr lang="ja-JP" altLang="en-US" dirty="0"/>
                  <a:t>つ目の例は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dirty="0"/>
                  <a:t>はいつでも</a:t>
                </a:r>
                <a:r>
                  <a:rPr lang="en-US" altLang="ja-JP" dirty="0"/>
                  <a:t>condition</a:t>
                </a:r>
                <a:r>
                  <a:rPr lang="ja-JP" altLang="en-US" dirty="0"/>
                  <a:t>を満たすことを表し</a:t>
                </a:r>
                <a:br>
                  <a:rPr lang="en-US" altLang="ja-JP" dirty="0"/>
                </a:br>
                <a:r>
                  <a:rPr lang="ja-JP" altLang="en-US" dirty="0"/>
                  <a:t>文法上の問題を回避している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5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5.Expressions as units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等号や不等号を含む文章は他の動詞があることが望ましい</a:t>
            </a:r>
            <a:endParaRPr lang="en-US" altLang="ja-JP" dirty="0"/>
          </a:p>
          <a:p>
            <a:r>
              <a:rPr lang="ja-JP" altLang="en-US" dirty="0"/>
              <a:t>等号や不等号で書かれた式はいくつかの例外を除いて</a:t>
            </a:r>
            <a:br>
              <a:rPr lang="en-US" altLang="ja-JP" dirty="0"/>
            </a:br>
            <a:r>
              <a:rPr lang="ja-JP" altLang="en-US" dirty="0"/>
              <a:t>一つの単一オブジェクト</a:t>
            </a:r>
            <a:r>
              <a:rPr lang="en-US" altLang="ja-JP" dirty="0"/>
              <a:t>(</a:t>
            </a:r>
            <a:r>
              <a:rPr lang="ja-JP" altLang="en-US" dirty="0"/>
              <a:t>名詞句</a:t>
            </a:r>
            <a:r>
              <a:rPr lang="en-US" altLang="ja-JP" dirty="0"/>
              <a:t>)</a:t>
            </a:r>
            <a:r>
              <a:rPr lang="ja-JP" altLang="en-US" dirty="0"/>
              <a:t>として扱う</a:t>
            </a:r>
            <a:endParaRPr lang="en-US" altLang="ja-JP" dirty="0"/>
          </a:p>
          <a:p>
            <a:r>
              <a:rPr kumimoji="1" lang="ja-JP" altLang="en-US" dirty="0"/>
              <a:t>良くない文</a:t>
            </a:r>
            <a:endParaRPr kumimoji="1" lang="en-US" altLang="ja-JP" dirty="0"/>
          </a:p>
          <a:p>
            <a:pPr lvl="1"/>
            <a:r>
              <a:rPr lang="en-US" altLang="ja-JP" dirty="0"/>
              <a:t>"there exists 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&lt;j</a:t>
            </a:r>
            <a:r>
              <a:rPr lang="ja-JP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x_i</a:t>
            </a:r>
            <a:r>
              <a:rPr lang="en-US" altLang="ja-JP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x_j</a:t>
            </a:r>
            <a:r>
              <a:rPr lang="en-US" altLang="ja-JP" dirty="0"/>
              <a:t>“.</a:t>
            </a:r>
          </a:p>
          <a:p>
            <a:pPr lvl="1"/>
            <a:r>
              <a:rPr lang="en-US" altLang="ja-JP" dirty="0"/>
              <a:t>"The number of </a:t>
            </a:r>
            <a:r>
              <a:rPr lang="en-US" altLang="ja-JP" dirty="0" err="1"/>
              <a:t>nonneighbors</a:t>
            </a:r>
            <a:r>
              <a:rPr lang="en-US" altLang="ja-JP" dirty="0"/>
              <a:t> is </a:t>
            </a:r>
            <a:r>
              <a:rPr lang="en-US" altLang="ja-JP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n-1-d(u)≥ 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/>
              <a:t>."</a:t>
            </a:r>
          </a:p>
          <a:p>
            <a:r>
              <a:rPr kumimoji="1" lang="ja-JP" altLang="en-US" dirty="0"/>
              <a:t>正しい文</a:t>
            </a:r>
            <a:endParaRPr kumimoji="1" lang="en-US" altLang="ja-JP" dirty="0"/>
          </a:p>
          <a:p>
            <a:pPr lvl="1"/>
            <a:r>
              <a:rPr lang="en-US" altLang="ja-JP" dirty="0"/>
              <a:t>"there exists 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ja-JP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such that 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&lt;j</a:t>
            </a:r>
            <a:r>
              <a:rPr lang="ja-JP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x_i</a:t>
            </a:r>
            <a:r>
              <a:rPr lang="en-US" altLang="ja-JP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x_j</a:t>
            </a:r>
            <a:r>
              <a:rPr lang="en-US" altLang="ja-JP" dirty="0"/>
              <a:t>“.</a:t>
            </a:r>
          </a:p>
          <a:p>
            <a:pPr lvl="1"/>
            <a:r>
              <a:rPr lang="en-US" altLang="ja-JP" dirty="0"/>
              <a:t>"The number of </a:t>
            </a:r>
            <a:r>
              <a:rPr lang="en-US" altLang="ja-JP" dirty="0" err="1"/>
              <a:t>nonneighbors</a:t>
            </a:r>
            <a:r>
              <a:rPr lang="en-US" altLang="ja-JP" dirty="0"/>
              <a:t> is </a:t>
            </a:r>
            <a:r>
              <a:rPr lang="en-US" altLang="ja-JP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n-1-d(u)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which is at least </a:t>
            </a:r>
            <a:r>
              <a:rPr lang="en-US" altLang="ja-JP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/>
              <a:t>".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86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5.Expressions as units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例外</a:t>
                </a:r>
                <a:r>
                  <a:rPr kumimoji="1" lang="en-US" altLang="ja-JP" dirty="0"/>
                  <a:t>1</a:t>
                </a:r>
              </a:p>
              <a:p>
                <a:pPr lvl="1"/>
                <a:r>
                  <a:rPr lang="en-US" altLang="ja-JP" dirty="0"/>
                  <a:t>"Choose x∈ V(G) such that x has minimum degree“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kumimoji="1" lang="ja-JP" altLang="en-US" dirty="0"/>
                  <a:t>は動詞ではなく</a:t>
                </a:r>
                <a:r>
                  <a:rPr kumimoji="1" lang="en-US" altLang="ja-JP" dirty="0"/>
                  <a:t>in</a:t>
                </a:r>
                <a:r>
                  <a:rPr kumimoji="1" lang="ja-JP" altLang="en-US" dirty="0"/>
                  <a:t>と読むことができる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同じ理由で</a:t>
                </a:r>
                <a:r>
                  <a:rPr lang="en-US" altLang="ja-JP" dirty="0" err="1"/>
                  <a:t>nonmembership</a:t>
                </a:r>
                <a:r>
                  <a:rPr lang="ja-JP" altLang="en-US" dirty="0"/>
                  <a:t>として扱うことができる</a:t>
                </a:r>
                <a:endParaRPr lang="en-US" altLang="ja-JP" dirty="0"/>
              </a:p>
              <a:p>
                <a:r>
                  <a:rPr kumimoji="1" lang="ja-JP" altLang="en-US" dirty="0"/>
                  <a:t>例外</a:t>
                </a:r>
                <a:r>
                  <a:rPr kumimoji="1" lang="en-US" altLang="ja-JP" dirty="0"/>
                  <a:t>2</a:t>
                </a:r>
              </a:p>
              <a:p>
                <a:pPr lvl="1"/>
                <a:r>
                  <a:rPr lang="en-US" altLang="ja-JP" dirty="0"/>
                  <a:t>"Let G'=G-x.“</a:t>
                </a:r>
              </a:p>
              <a:p>
                <a:pPr lvl="1"/>
                <a:r>
                  <a:rPr kumimoji="1" lang="ja-JP" altLang="en-US" dirty="0"/>
                  <a:t>命令形の言葉</a:t>
                </a:r>
                <a:r>
                  <a:rPr lang="en-US" altLang="ja-JP" dirty="0"/>
                  <a:t> ("let", "set", "put", "choose", etc.)</a:t>
                </a:r>
                <a:r>
                  <a:rPr kumimoji="1" lang="ja-JP" altLang="en-US" dirty="0"/>
                  <a:t>で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始まるとき式に使われる</a:t>
                </a:r>
                <a:r>
                  <a:rPr lang="ja-JP" altLang="en-US" dirty="0"/>
                  <a:t>等号を</a:t>
                </a:r>
                <a:r>
                  <a:rPr lang="en-US" altLang="ja-JP" dirty="0"/>
                  <a:t>“equal”</a:t>
                </a:r>
                <a:r>
                  <a:rPr lang="ja-JP" altLang="en-US" dirty="0" err="1"/>
                  <a:t>と読</a:t>
                </a:r>
                <a:r>
                  <a:rPr lang="ja-JP" altLang="en-US" dirty="0"/>
                  <a:t>みかえられる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ただし，</a:t>
                </a:r>
                <a:r>
                  <a:rPr lang="en-US" altLang="ja-JP" dirty="0"/>
                  <a:t>“Let G‘=G-x be ….“</a:t>
                </a:r>
                <a:r>
                  <a:rPr lang="ja-JP" altLang="en-US" dirty="0"/>
                  <a:t>は</a:t>
                </a:r>
                <a:br>
                  <a:rPr lang="en-US" altLang="ja-JP" dirty="0"/>
                </a:br>
                <a:r>
                  <a:rPr lang="en-US" altLang="ja-JP" dirty="0"/>
                  <a:t>Double Duty Definition</a:t>
                </a:r>
                <a:r>
                  <a:rPr lang="ja-JP" altLang="en-US" dirty="0"/>
                  <a:t>になる</a:t>
                </a:r>
                <a:endParaRPr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04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A69-5202-4605-95A2-5094E4D0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5.Expressions as units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1FD835-0E37-4649-B832-8E96256856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文章の導入が長い場合は名詞や動詞で表した後，</a:t>
            </a:r>
            <a:br>
              <a:rPr kumimoji="1" lang="en-US" altLang="ja-JP" dirty="0"/>
            </a:br>
            <a:r>
              <a:rPr kumimoji="1" lang="ja-JP" altLang="en-US" dirty="0"/>
              <a:t>単一で表す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よくない例</a:t>
            </a:r>
            <a:endParaRPr kumimoji="1" lang="en-US" altLang="ja-JP" dirty="0"/>
          </a:p>
          <a:p>
            <a:pPr lvl="2"/>
            <a:r>
              <a:rPr lang="en-US" altLang="ja-JP" dirty="0"/>
              <a:t>"Include each vertex independently with probability </a:t>
            </a:r>
            <a:r>
              <a:rPr lang="en-US" altLang="ja-JP" i="1" dirty="0"/>
              <a:t>p=(</a:t>
            </a:r>
            <a:r>
              <a:rPr lang="en-US" altLang="ja-JP" dirty="0"/>
              <a:t>ln</a:t>
            </a:r>
            <a:r>
              <a:rPr lang="en-US" altLang="ja-JP" i="1" dirty="0"/>
              <a:t> n)/n</a:t>
            </a:r>
            <a:r>
              <a:rPr lang="en-US" altLang="ja-JP" dirty="0"/>
              <a:t>“</a:t>
            </a:r>
          </a:p>
          <a:p>
            <a:pPr lvl="1"/>
            <a:r>
              <a:rPr kumimoji="1" lang="ja-JP" altLang="en-US" dirty="0"/>
              <a:t>よい例</a:t>
            </a:r>
            <a:endParaRPr kumimoji="1" lang="en-US" altLang="ja-JP" dirty="0"/>
          </a:p>
          <a:p>
            <a:pPr lvl="2"/>
            <a:r>
              <a:rPr lang="en-US" altLang="ja-JP" dirty="0"/>
              <a:t>"Include each vertex independently with probability </a:t>
            </a:r>
            <a:r>
              <a:rPr lang="en-US" altLang="ja-JP" i="1" dirty="0"/>
              <a:t>p</a:t>
            </a:r>
            <a:r>
              <a:rPr lang="en-US" altLang="ja-JP" dirty="0"/>
              <a:t>, where </a:t>
            </a:r>
            <a:r>
              <a:rPr lang="en-US" altLang="ja-JP" i="1" dirty="0"/>
              <a:t>p=(</a:t>
            </a:r>
            <a:r>
              <a:rPr lang="en-US" altLang="ja-JP" dirty="0"/>
              <a:t>ln</a:t>
            </a:r>
            <a:r>
              <a:rPr lang="en-US" altLang="ja-JP" i="1" dirty="0"/>
              <a:t> n)/n</a:t>
            </a:r>
            <a:r>
              <a:rPr lang="en-US" altLang="ja-JP" dirty="0"/>
              <a:t>".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130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6.Separation of formulas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式をコンマで区切って配置してはいけない</a:t>
            </a:r>
            <a:endParaRPr kumimoji="1" lang="en-US" altLang="ja-JP" dirty="0"/>
          </a:p>
          <a:p>
            <a:pPr lvl="1"/>
            <a:r>
              <a:rPr lang="en-US" altLang="ja-JP" dirty="0"/>
              <a:t>"For x&lt;0, x²&gt;0“</a:t>
            </a:r>
          </a:p>
          <a:p>
            <a:pPr lvl="1"/>
            <a:r>
              <a:rPr lang="en-US" altLang="ja-JP" dirty="0"/>
              <a:t>"For some k with k&lt;n, </a:t>
            </a:r>
            <a:r>
              <a:rPr lang="en-US" altLang="ja-JP" dirty="0" err="1"/>
              <a:t>n-k+f</a:t>
            </a:r>
            <a:r>
              <a:rPr lang="en-US" altLang="ja-JP" dirty="0"/>
              <a:t>(n)&lt;n/2“</a:t>
            </a:r>
          </a:p>
          <a:p>
            <a:pPr lvl="1"/>
            <a:r>
              <a:rPr kumimoji="1" lang="ja-JP" altLang="en-US" dirty="0"/>
              <a:t>カンマは，表記法で使</a:t>
            </a:r>
            <a:r>
              <a:rPr lang="ja-JP" altLang="en-US" dirty="0"/>
              <a:t>う場合</a:t>
            </a:r>
            <a:r>
              <a:rPr kumimoji="1" lang="ja-JP" altLang="en-US" dirty="0"/>
              <a:t>と，文章の区切りで</a:t>
            </a:r>
            <a:br>
              <a:rPr kumimoji="1" lang="en-US" altLang="ja-JP" dirty="0"/>
            </a:br>
            <a:r>
              <a:rPr kumimoji="1" lang="ja-JP" altLang="en-US" dirty="0"/>
              <a:t>使う</a:t>
            </a:r>
            <a:r>
              <a:rPr lang="ja-JP" altLang="en-US" dirty="0"/>
              <a:t>場合を目では判断できないので混乱を与える</a:t>
            </a:r>
            <a:endParaRPr lang="en-US" altLang="ja-JP" dirty="0"/>
          </a:p>
          <a:p>
            <a:pPr lvl="1"/>
            <a:r>
              <a:rPr kumimoji="1" lang="ja-JP" altLang="en-US" dirty="0"/>
              <a:t>式がカンマ</a:t>
            </a:r>
            <a:r>
              <a:rPr kumimoji="1" lang="en-US" altLang="ja-JP" dirty="0"/>
              <a:t>+</a:t>
            </a:r>
            <a:r>
              <a:rPr kumimoji="1" lang="ja-JP" altLang="en-US" dirty="0"/>
              <a:t>単語で分かれれている場合は問題にならない</a:t>
            </a:r>
            <a:endParaRPr kumimoji="1" lang="en-US" altLang="ja-JP" dirty="0"/>
          </a:p>
          <a:p>
            <a:pPr lvl="2"/>
            <a:r>
              <a:rPr lang="en-US" altLang="ja-JP" dirty="0"/>
              <a:t>“…,it follows that …“</a:t>
            </a:r>
          </a:p>
          <a:p>
            <a:pPr lvl="2"/>
            <a:r>
              <a:rPr lang="en-US" altLang="ja-JP" dirty="0"/>
              <a:t>“…,we have …“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/>
              <a:t>e have</a:t>
            </a:r>
            <a:r>
              <a:rPr kumimoji="1" lang="ja-JP" altLang="en-US" dirty="0"/>
              <a:t>はフレーズを分ける時でなければ必要ない</a:t>
            </a:r>
            <a:endParaRPr kumimoji="1" lang="en-US" altLang="ja-JP" dirty="0"/>
          </a:p>
          <a:p>
            <a:pPr lvl="2"/>
            <a:r>
              <a:rPr lang="en-US" altLang="ja-JP" dirty="0"/>
              <a:t>By the preceding theorem, A=B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2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6.Separation of formulas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番目の式が特定のオブジェクトから始まる場合，</a:t>
            </a:r>
            <a:br>
              <a:rPr lang="en-US" altLang="ja-JP" dirty="0"/>
            </a:br>
            <a:r>
              <a:rPr lang="ja-JP" altLang="en-US" dirty="0"/>
              <a:t>オブジェクトのタイプを書くことで回避できる</a:t>
            </a:r>
            <a:endParaRPr lang="en-US" altLang="ja-JP" dirty="0"/>
          </a:p>
          <a:p>
            <a:pPr lvl="1"/>
            <a:r>
              <a:rPr lang="en-US" altLang="ja-JP" dirty="0"/>
              <a:t>"When k=2, </a:t>
            </a:r>
            <a:r>
              <a:rPr lang="en-US" altLang="ja-JP" dirty="0">
                <a:solidFill>
                  <a:srgbClr val="0070C0"/>
                </a:solidFill>
              </a:rPr>
              <a:t>the graph</a:t>
            </a:r>
            <a:r>
              <a:rPr lang="en-US" altLang="ja-JP" dirty="0"/>
              <a:t> G is Eulerian"</a:t>
            </a:r>
            <a:endParaRPr kumimoji="1" lang="en-US" altLang="ja-JP" dirty="0"/>
          </a:p>
          <a:p>
            <a:r>
              <a:rPr kumimoji="1" lang="ja-JP" altLang="en-US" dirty="0"/>
              <a:t>難しい変形を避けるために</a:t>
            </a:r>
            <a:r>
              <a:rPr kumimoji="1" lang="en-US" altLang="ja-JP" dirty="0"/>
              <a:t>if then</a:t>
            </a:r>
            <a:r>
              <a:rPr kumimoji="1" lang="ja-JP" altLang="en-US" dirty="0"/>
              <a:t>で</a:t>
            </a:r>
            <a:r>
              <a:rPr lang="ja-JP" altLang="en-US" dirty="0"/>
              <a:t>書く事ができる</a:t>
            </a:r>
            <a:endParaRPr lang="en-US" altLang="ja-JP" dirty="0"/>
          </a:p>
          <a:p>
            <a:pPr lvl="1"/>
            <a:r>
              <a:rPr kumimoji="1" lang="ja-JP" altLang="en-US" dirty="0"/>
              <a:t>ダメな文</a:t>
            </a:r>
            <a:endParaRPr kumimoji="1" lang="en-US" altLang="ja-JP" dirty="0"/>
          </a:p>
          <a:p>
            <a:pPr lvl="1"/>
            <a:r>
              <a:rPr lang="en-US" altLang="ja-JP" dirty="0"/>
              <a:t>"For every bipartite graph G, χ(G)≤2“</a:t>
            </a:r>
          </a:p>
          <a:p>
            <a:pPr lvl="1"/>
            <a:r>
              <a:rPr lang="ja-JP" altLang="en-US" dirty="0"/>
              <a:t>正しい文</a:t>
            </a:r>
            <a:endParaRPr lang="en-US" altLang="ja-JP" dirty="0"/>
          </a:p>
          <a:p>
            <a:pPr lvl="1"/>
            <a:r>
              <a:rPr lang="en-US" altLang="ja-JP" dirty="0"/>
              <a:t>"If G is bipartite, then χ(G)≤2"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06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7.Initial notation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文章を表記法から始めてはいけない</a:t>
            </a:r>
            <a:endParaRPr kumimoji="1" lang="en-US" altLang="ja-JP" dirty="0"/>
          </a:p>
          <a:p>
            <a:pPr lvl="1"/>
            <a:r>
              <a:rPr lang="ja-JP" altLang="en-US" dirty="0"/>
              <a:t>ダメな例</a:t>
            </a:r>
            <a:endParaRPr lang="en-US" altLang="ja-JP" dirty="0"/>
          </a:p>
          <a:p>
            <a:pPr lvl="1"/>
            <a:r>
              <a:rPr lang="en-US" altLang="ja-JP" dirty="0"/>
              <a:t>"G is"</a:t>
            </a:r>
          </a:p>
          <a:p>
            <a:pPr lvl="1"/>
            <a:r>
              <a:rPr lang="ja-JP" altLang="en-US" dirty="0"/>
              <a:t>正しい例</a:t>
            </a:r>
            <a:endParaRPr lang="en-US" altLang="ja-JP" dirty="0"/>
          </a:p>
          <a:p>
            <a:pPr lvl="1"/>
            <a:r>
              <a:rPr lang="en-US" altLang="ja-JP" dirty="0"/>
              <a:t>"The graph G is“</a:t>
            </a:r>
          </a:p>
          <a:p>
            <a:r>
              <a:rPr lang="ja-JP" altLang="en-US" dirty="0"/>
              <a:t>番号付きの定理から始める場合は例外で許される</a:t>
            </a:r>
            <a:endParaRPr lang="en-US" altLang="ja-JP" dirty="0"/>
          </a:p>
          <a:p>
            <a:pPr lvl="1"/>
            <a:r>
              <a:rPr lang="ja-JP" altLang="en-US" dirty="0"/>
              <a:t>始めの文章がラベルとして機能するため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344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8 Lists of size 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en-US" altLang="ja-JP" dirty="0"/>
                </a:br>
                <a:endParaRPr lang="en-US" altLang="ja-JP" dirty="0"/>
              </a:p>
              <a:p>
                <a:r>
                  <a:rPr kumimoji="1" lang="ja-JP" altLang="en-US" dirty="0"/>
                  <a:t>よくある間違い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“Let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/>
                  <a:t> be vertices in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ja-JP" dirty="0"/>
                  <a:t>”</a:t>
                </a:r>
              </a:p>
              <a:p>
                <a:pPr lvl="1"/>
                <a:r>
                  <a:rPr lang="en-US" altLang="ja-JP" dirty="0"/>
                  <a:t>“Since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/>
                  <a:t>,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/>
                  <a:t> are maximal and minimal”</a:t>
                </a:r>
              </a:p>
              <a:p>
                <a:pPr lvl="1"/>
                <a:r>
                  <a:rPr lang="en-US" altLang="ja-JP" dirty="0"/>
                  <a:t>“If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dirty="0"/>
                  <a:t>,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/>
                  <a:t> are adjacent”</a:t>
                </a:r>
              </a:p>
              <a:p>
                <a:r>
                  <a:rPr lang="ja-JP" altLang="en-US" dirty="0"/>
                  <a:t>正しい例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“Since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/>
                  <a:t>, with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/>
                  <a:t> maximal and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/>
                  <a:t> minimal”</a:t>
                </a:r>
              </a:p>
              <a:p>
                <a:pPr lvl="1"/>
                <a:r>
                  <a:rPr lang="en-US" altLang="ja-JP" dirty="0"/>
                  <a:t>“If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/>
                  <a:t> are adjacent”</a:t>
                </a:r>
              </a:p>
              <a:p>
                <a:pPr lvl="1"/>
                <a:r>
                  <a:rPr lang="en-US" altLang="ja-JP" dirty="0"/>
                  <a:t>“If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is a pair of adjacent vertices”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9" b="-5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971600" y="1124744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2</a:t>
            </a:r>
            <a:r>
              <a:rPr kumimoji="1" lang="ja-JP" altLang="en-US" sz="2400" dirty="0" err="1"/>
              <a:t>つの</a:t>
            </a:r>
            <a:r>
              <a:rPr kumimoji="1" lang="ja-JP" altLang="en-US" sz="2400" dirty="0"/>
              <a:t>単語を結ぶ場合はコンマではなく</a:t>
            </a:r>
            <a:r>
              <a:rPr kumimoji="1" lang="en-US" altLang="ja-JP" sz="2400" dirty="0"/>
              <a:t>and</a:t>
            </a:r>
            <a:r>
              <a:rPr kumimoji="1" lang="ja-JP" altLang="en-US" sz="2400" dirty="0"/>
              <a:t>を使う</a:t>
            </a:r>
          </a:p>
        </p:txBody>
      </p:sp>
    </p:spTree>
    <p:extLst>
      <p:ext uri="{BB962C8B-B14F-4D97-AF65-F5344CB8AC3E}">
        <p14:creationId xmlns:p14="http://schemas.microsoft.com/office/powerpoint/2010/main" val="391002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1Abstract, Introduction, </a:t>
            </a:r>
            <a:br>
              <a:rPr lang="en-US" altLang="ja-JP" dirty="0"/>
            </a:br>
            <a:r>
              <a:rPr lang="en-US" altLang="ja-JP" dirty="0"/>
              <a:t>and Conclusion.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Abstract</a:t>
            </a:r>
          </a:p>
          <a:p>
            <a:pPr lvl="1"/>
            <a:r>
              <a:rPr lang="ja-JP" altLang="en-US" dirty="0"/>
              <a:t>アブストラクトでは内容を要約して可能な限り書く</a:t>
            </a:r>
            <a:endParaRPr lang="en-US" altLang="ja-JP" dirty="0"/>
          </a:p>
          <a:p>
            <a:pPr lvl="1"/>
            <a:r>
              <a:rPr kumimoji="1" lang="ja-JP" altLang="en-US" dirty="0"/>
              <a:t>読者が必要とする</a:t>
            </a:r>
            <a:r>
              <a:rPr lang="ja-JP" altLang="en-US" dirty="0"/>
              <a:t>専門用語はここで定義されるべきである</a:t>
            </a:r>
            <a:endParaRPr lang="en-US" altLang="ja-JP" dirty="0"/>
          </a:p>
          <a:p>
            <a:pPr lvl="1"/>
            <a:r>
              <a:rPr kumimoji="1" lang="ja-JP" altLang="en-US" dirty="0"/>
              <a:t>アブストラクトは本文と独立したものであり</a:t>
            </a:r>
            <a:br>
              <a:rPr kumimoji="1" lang="en-US" altLang="ja-JP" dirty="0"/>
            </a:br>
            <a:r>
              <a:rPr lang="ja-JP" altLang="en-US" dirty="0"/>
              <a:t>参考文献の参照などは含むべきではない</a:t>
            </a:r>
            <a:endParaRPr lang="en-US" altLang="ja-JP" dirty="0"/>
          </a:p>
          <a:p>
            <a:pPr lvl="2"/>
            <a:r>
              <a:rPr kumimoji="1" lang="ja-JP" altLang="en-US" dirty="0"/>
              <a:t>電子媒体では紙と分離してアブストが使われる可能性が</a:t>
            </a:r>
            <a:br>
              <a:rPr kumimoji="1" lang="en-US" altLang="ja-JP" dirty="0"/>
            </a:br>
            <a:r>
              <a:rPr kumimoji="1" lang="ja-JP" altLang="en-US" dirty="0"/>
              <a:t>あるので特に注意をする</a:t>
            </a:r>
            <a:endParaRPr kumimoji="1" lang="en-US" altLang="ja-JP" dirty="0"/>
          </a:p>
          <a:p>
            <a:br>
              <a:rPr lang="ja-JP" altLang="en-US" dirty="0"/>
            </a:b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59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8 Lists of size 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en-US" altLang="ja-JP" dirty="0"/>
                </a:br>
                <a:endParaRPr lang="en-US" altLang="ja-JP" dirty="0"/>
              </a:p>
              <a:p>
                <a:r>
                  <a:rPr lang="ja-JP" altLang="en-US" dirty="0"/>
                  <a:t>例</a:t>
                </a:r>
                <a:endParaRPr lang="en-US" altLang="ja-JP" dirty="0"/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ja-JP" dirty="0"/>
                  <a:t>“Let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dirty="0"/>
                  <a:t> be vertices of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dirty="0"/>
                  <a:t>”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ja-JP" dirty="0"/>
                  <a:t>“Let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 be the vertex set of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dirty="0"/>
                  <a:t>”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ja-JP" dirty="0"/>
                  <a:t>"let 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, </a:t>
                </a:r>
                <a:r>
                  <a:rPr lang="en-US" altLang="ja-JP" i="1" dirty="0"/>
                  <a:t>y</a:t>
                </a:r>
                <a:r>
                  <a:rPr lang="en-US" altLang="ja-JP" dirty="0"/>
                  <a:t>, and </a:t>
                </a:r>
                <a:r>
                  <a:rPr lang="en-US" altLang="ja-JP" i="1" dirty="0"/>
                  <a:t>z</a:t>
                </a:r>
                <a:r>
                  <a:rPr lang="en-US" altLang="ja-JP" dirty="0"/>
                  <a:t> be the vertices"</a:t>
                </a:r>
              </a:p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のほうが</a:t>
                </a:r>
                <a:r>
                  <a:rPr lang="ja-JP" altLang="en-US" dirty="0"/>
                  <a:t>文法としては正しいが</a:t>
                </a:r>
                <a:br>
                  <a:rPr lang="en-US" altLang="ja-JP" dirty="0"/>
                </a:br>
                <a:r>
                  <a:rPr lang="en-US" altLang="ja-JP" dirty="0"/>
                  <a:t>1</a:t>
                </a:r>
                <a:r>
                  <a:rPr lang="ja-JP" altLang="en-US" dirty="0" err="1"/>
                  <a:t>のように</a:t>
                </a:r>
                <a:r>
                  <a:rPr lang="ja-JP" altLang="en-US" dirty="0"/>
                  <a:t>書いてもよい</a:t>
                </a:r>
                <a:endParaRPr lang="en-US" altLang="ja-JP" dirty="0"/>
              </a:p>
              <a:p>
                <a:r>
                  <a:rPr lang="en-US" altLang="ja-JP" dirty="0"/>
                  <a:t>3</a:t>
                </a:r>
                <a:r>
                  <a:rPr lang="ja-JP" altLang="en-US" dirty="0"/>
                  <a:t>の方がより読みやすい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971600" y="1124744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400" dirty="0"/>
              <a:t>例外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要素が</a:t>
            </a:r>
            <a:r>
              <a:rPr lang="en-US" altLang="ja-JP" sz="2400" dirty="0"/>
              <a:t>3</a:t>
            </a:r>
            <a:r>
              <a:rPr lang="ja-JP" altLang="en-US" sz="2400" dirty="0"/>
              <a:t>つ以上の場合はコンマでつないで良い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766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8 Lists of size 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en-US" altLang="ja-JP" dirty="0"/>
                </a:b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dirty="0"/>
                  <a:t>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“Choose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”</a:t>
                </a:r>
              </a:p>
              <a:p>
                <a:pPr lvl="1"/>
                <a:r>
                  <a:rPr lang="en-US" altLang="ja-JP" dirty="0"/>
                  <a:t>“For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ja-JP" dirty="0"/>
                  <a:t>”</a:t>
                </a:r>
              </a:p>
              <a:p>
                <a:r>
                  <a:rPr lang="ja-JP" altLang="en-US" dirty="0"/>
                  <a:t>ただし，等号記号の場合は避ける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読む人は理解するために立ち止まる必要がある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971600" y="1292567"/>
            <a:ext cx="72008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400" dirty="0"/>
              <a:t>例外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関係を表す記号</a:t>
            </a:r>
            <a:r>
              <a:rPr lang="en-US" altLang="ja-JP" sz="2400" dirty="0"/>
              <a:t>(membership symbol)</a:t>
            </a:r>
            <a:r>
              <a:rPr lang="ja-JP" altLang="en-US" sz="2400" dirty="0"/>
              <a:t>の場合は</a:t>
            </a:r>
            <a:br>
              <a:rPr lang="en-US" altLang="ja-JP" sz="2400" dirty="0"/>
            </a:br>
            <a:r>
              <a:rPr lang="ja-JP" altLang="en-US" sz="2400" dirty="0"/>
              <a:t>コンマでつないで良い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366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9.Parenthetic or wordless restrictions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ダメな例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 "Let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be the size“</a:t>
                </a:r>
              </a:p>
              <a:p>
                <a:pPr lvl="1"/>
                <a:r>
                  <a:rPr lang="en-US" altLang="ja-JP" dirty="0"/>
                  <a:t> "Suppose there is an edge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ja-JP" dirty="0"/>
                  <a:t>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ja-JP" dirty="0"/>
                  <a:t>) in G" </a:t>
                </a:r>
              </a:p>
              <a:p>
                <a:pPr lvl="1"/>
                <a:r>
                  <a:rPr lang="en-US" altLang="ja-JP" dirty="0"/>
                  <a:t>"For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/>
                  <a:t> 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 even)“</a:t>
                </a:r>
              </a:p>
              <a:p>
                <a:pPr lvl="1"/>
                <a:r>
                  <a:rPr lang="en-US" altLang="ja-JP" dirty="0"/>
                  <a:t>“For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 even”</a:t>
                </a:r>
              </a:p>
              <a:p>
                <a:pPr lvl="1"/>
                <a:r>
                  <a:rPr lang="it-IT" altLang="ja-JP" dirty="0"/>
                  <a:t>"Consider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ja-JP" dirty="0"/>
                  <a:t>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altLang="ja-JP" dirty="0"/>
                  <a:t>)"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971600" y="1477233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()</a:t>
            </a:r>
            <a:r>
              <a:rPr lang="ja-JP" altLang="en-US" sz="2400" dirty="0"/>
              <a:t>やコンマを使って単語を省略してはいけない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617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9.Parenthetic or wordless restrictions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良い例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"Suppose that </a:t>
                </a:r>
                <a:r>
                  <a:rPr lang="en-US" altLang="ja-JP" i="1" dirty="0"/>
                  <a:t>G</a:t>
                </a:r>
                <a:r>
                  <a:rPr lang="en-US" altLang="ja-JP" dirty="0"/>
                  <a:t> has an edge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ja-JP" dirty="0"/>
                  <a:t> other than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ja-JP" dirty="0"/>
                  <a:t>“</a:t>
                </a:r>
              </a:p>
              <a:p>
                <a:pPr lvl="1"/>
                <a:r>
                  <a:rPr lang="en-US" altLang="ja-JP" dirty="0"/>
                  <a:t>"For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/>
                  <a:t> with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 even“</a:t>
                </a:r>
              </a:p>
              <a:p>
                <a:pPr lvl="1"/>
                <a:r>
                  <a:rPr lang="it-IT" altLang="ja-JP" dirty="0"/>
                  <a:t>"Consider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ja-JP" dirty="0"/>
                  <a:t> for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altLang="ja-JP" dirty="0"/>
                  <a:t>«</a:t>
                </a:r>
              </a:p>
              <a:p>
                <a:r>
                  <a:rPr lang="en-US" altLang="ja-JP" dirty="0"/>
                  <a:t>()</a:t>
                </a:r>
                <a:r>
                  <a:rPr lang="ja-JP" altLang="en-US" dirty="0"/>
                  <a:t>を使った単語の省略は読むことを困難にする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()</a:t>
                </a:r>
                <a:r>
                  <a:rPr lang="ja-JP" altLang="en-US" dirty="0"/>
                  <a:t>は言葉の代わりにならない</a:t>
                </a:r>
              </a:p>
              <a:p>
                <a:pPr lvl="1"/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971600" y="1477233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()</a:t>
            </a:r>
            <a:r>
              <a:rPr lang="ja-JP" altLang="en-US" sz="2400" dirty="0"/>
              <a:t>やコンマを使って単語を省略してはいけない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390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9.Parenthetic or wordless restrictions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括弧の中に入れることによって分離するのはよい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"For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/>
                  <a:t> (where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 is even)“</a:t>
                </a:r>
              </a:p>
              <a:p>
                <a:r>
                  <a:rPr kumimoji="1" lang="ja-JP" altLang="en-US" dirty="0"/>
                  <a:t>注意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"Suppose that there is an edge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ja-JP" dirty="0"/>
                  <a:t> in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ja-JP" dirty="0"/>
                  <a:t>“</a:t>
                </a:r>
              </a:p>
              <a:p>
                <a:pPr lvl="1"/>
                <a:r>
                  <a:rPr kumimoji="1" lang="ja-JP" altLang="en-US" dirty="0"/>
                  <a:t>上のような書き方は</a:t>
                </a:r>
                <a:r>
                  <a:rPr kumimoji="1" lang="en-US" altLang="ja-JP" dirty="0"/>
                  <a:t>Double Duty Definition</a:t>
                </a:r>
                <a:r>
                  <a:rPr kumimoji="1" lang="ja-JP" altLang="en-US" dirty="0"/>
                  <a:t>である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dirty="0"/>
                  <a:t>は辺ではない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6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39A6-1C10-4466-9FC8-1FADC4AF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10.Mixing words and notation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9D2E2B6-7B34-4750-8B32-4902F71608D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表記法と単語を混ぜてはいけない</a:t>
                </a:r>
                <a:endParaRPr lang="en-US" altLang="ja-JP" dirty="0"/>
              </a:p>
              <a:p>
                <a:r>
                  <a:rPr kumimoji="1" lang="ja-JP" altLang="en-US" dirty="0"/>
                  <a:t>ダメな例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Consider a graph </a:t>
                </a:r>
                <a:r>
                  <a:rPr lang="en-US" altLang="ja-JP" i="1" dirty="0"/>
                  <a:t>G</a:t>
                </a:r>
                <a:r>
                  <a:rPr lang="en-US" altLang="ja-JP" dirty="0"/>
                  <a:t> with maximum degree </a:t>
                </a:r>
                <a:r>
                  <a:rPr lang="en-US" altLang="ja-JP" i="1" dirty="0"/>
                  <a:t>≤ k</a:t>
                </a:r>
              </a:p>
              <a:p>
                <a:r>
                  <a:rPr lang="ja-JP" altLang="en-US" dirty="0"/>
                  <a:t>一方が言葉であるならば，もう一つの方も言葉でなければ</a:t>
                </a:r>
                <a:br>
                  <a:rPr lang="en-US" altLang="ja-JP" dirty="0"/>
                </a:br>
                <a:r>
                  <a:rPr lang="ja-JP" altLang="en-US" dirty="0"/>
                  <a:t>いけない</a:t>
                </a:r>
                <a:endParaRPr lang="en-US" altLang="ja-JP" dirty="0"/>
              </a:p>
              <a:p>
                <a:r>
                  <a:rPr kumimoji="1" lang="ja-JP" altLang="en-US" i="1" dirty="0"/>
                  <a:t>同様なことがシンボル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kumimoji="1" lang="ja-JP" altLang="en-US" dirty="0"/>
                  <a:t>でもいえる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スライドの場合はこの制限を受けない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スライドは話す内容を要約したものであり，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口頭で説明を行うため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9D2E2B6-7B34-4750-8B32-4902F7160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17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11. Statements of implication </a:t>
            </a:r>
            <a:br>
              <a:rPr lang="en-US" altLang="ja-JP" dirty="0"/>
            </a:br>
            <a:r>
              <a:rPr lang="en-US" altLang="ja-JP" dirty="0"/>
              <a:t>("Let ... Then")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間違った例</a:t>
            </a:r>
            <a:endParaRPr kumimoji="1" lang="en-US" altLang="ja-JP" dirty="0"/>
          </a:p>
          <a:p>
            <a:pPr lvl="1"/>
            <a:r>
              <a:rPr lang="en-US" altLang="ja-JP" dirty="0"/>
              <a:t>"Let </a:t>
            </a:r>
            <a:r>
              <a:rPr lang="en-US" altLang="ja-JP" i="1" dirty="0"/>
              <a:t>hypothesis</a:t>
            </a:r>
            <a:r>
              <a:rPr lang="en-US" altLang="ja-JP" dirty="0"/>
              <a:t>. Then </a:t>
            </a:r>
            <a:r>
              <a:rPr lang="en-US" altLang="ja-JP" i="1" dirty="0"/>
              <a:t>conclusion</a:t>
            </a:r>
            <a:r>
              <a:rPr lang="en-US" altLang="ja-JP" dirty="0"/>
              <a:t>." </a:t>
            </a:r>
          </a:p>
          <a:p>
            <a:pPr lvl="1"/>
            <a:r>
              <a:rPr lang="en-US" altLang="ja-JP" dirty="0"/>
              <a:t>Then</a:t>
            </a:r>
            <a:r>
              <a:rPr lang="ja-JP" altLang="en-US" dirty="0"/>
              <a:t>は文のはじめでは接続詞で使われる</a:t>
            </a:r>
            <a:endParaRPr lang="en-US" altLang="ja-JP" dirty="0"/>
          </a:p>
          <a:p>
            <a:r>
              <a:rPr kumimoji="1" lang="ja-JP" altLang="en-US" dirty="0"/>
              <a:t>正しい例</a:t>
            </a:r>
            <a:endParaRPr kumimoji="1" lang="en-US" altLang="ja-JP" dirty="0"/>
          </a:p>
          <a:p>
            <a:pPr lvl="1"/>
            <a:r>
              <a:rPr lang="en-US" altLang="ja-JP" dirty="0"/>
              <a:t>"If </a:t>
            </a:r>
            <a:r>
              <a:rPr lang="en-US" altLang="ja-JP" i="1" dirty="0"/>
              <a:t>hypothesis</a:t>
            </a:r>
            <a:r>
              <a:rPr lang="en-US" altLang="ja-JP" dirty="0"/>
              <a:t>, then </a:t>
            </a:r>
            <a:r>
              <a:rPr lang="en-US" altLang="ja-JP" i="1" dirty="0"/>
              <a:t>conclusion</a:t>
            </a:r>
            <a:r>
              <a:rPr lang="en-US" altLang="ja-JP" dirty="0"/>
              <a:t>." </a:t>
            </a:r>
            <a:endParaRPr kumimoji="1" lang="en-US" altLang="ja-JP" dirty="0"/>
          </a:p>
          <a:p>
            <a:r>
              <a:rPr lang="en-US" altLang="ja-JP" dirty="0"/>
              <a:t>“If/then”</a:t>
            </a:r>
            <a:r>
              <a:rPr lang="ja-JP" altLang="en-US" dirty="0"/>
              <a:t>は</a:t>
            </a:r>
            <a:r>
              <a:rPr lang="en-US" altLang="ja-JP" dirty="0"/>
              <a:t>”</a:t>
            </a:r>
            <a:r>
              <a:rPr lang="en-US" altLang="ja-JP" i="1" dirty="0"/>
              <a:t> hypothesis</a:t>
            </a:r>
            <a:r>
              <a:rPr lang="en-US" altLang="ja-JP" dirty="0"/>
              <a:t>”</a:t>
            </a:r>
            <a:r>
              <a:rPr lang="ja-JP" altLang="en-US" dirty="0"/>
              <a:t>の部分が長くなる場合ははじめに</a:t>
            </a:r>
            <a:br>
              <a:rPr lang="en-US" altLang="ja-JP" dirty="0"/>
            </a:br>
            <a:r>
              <a:rPr lang="en-US" altLang="ja-JP" dirty="0"/>
              <a:t>“Let”</a:t>
            </a:r>
            <a:r>
              <a:rPr lang="ja-JP" altLang="en-US" dirty="0"/>
              <a:t>の文でいくつかの用語を定義し，</a:t>
            </a:r>
            <a:r>
              <a:rPr lang="en-US" altLang="ja-JP" dirty="0"/>
              <a:t>If/then</a:t>
            </a:r>
            <a:r>
              <a:rPr lang="ja-JP" altLang="en-US" dirty="0"/>
              <a:t>形式で最後に重要な仮説を書くとよい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196752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then</a:t>
            </a:r>
            <a:r>
              <a:rPr lang="ja-JP" altLang="en-US" sz="2400" dirty="0"/>
              <a:t>は</a:t>
            </a:r>
            <a:r>
              <a:rPr lang="en-US" altLang="ja-JP" sz="2400" dirty="0"/>
              <a:t>if</a:t>
            </a:r>
            <a:r>
              <a:rPr lang="ja-JP" altLang="en-US" sz="2400" dirty="0"/>
              <a:t>と一緒に使う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718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11. Statements of implication </a:t>
            </a:r>
            <a:br>
              <a:rPr lang="en-US" altLang="ja-JP" dirty="0"/>
            </a:br>
            <a:r>
              <a:rPr lang="en-US" altLang="ja-JP" dirty="0"/>
              <a:t>("Let ... Then")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Then</a:t>
            </a:r>
            <a:r>
              <a:rPr kumimoji="1" lang="ja-JP" altLang="en-US" dirty="0"/>
              <a:t>は接続詞と文の始めに使う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通りの書き方がある</a:t>
            </a:r>
            <a:endParaRPr kumimoji="1" lang="en-US" altLang="ja-JP" dirty="0"/>
          </a:p>
          <a:p>
            <a:r>
              <a:rPr lang="ja-JP" altLang="en-US" dirty="0"/>
              <a:t>文の始めで使う場合は時間的な意味合いを持つ</a:t>
            </a:r>
            <a:endParaRPr lang="en-US" altLang="ja-JP" dirty="0"/>
          </a:p>
          <a:p>
            <a:pPr lvl="1"/>
            <a:r>
              <a:rPr kumimoji="1" lang="en-US" altLang="ja-JP" dirty="0"/>
              <a:t>Then we left</a:t>
            </a:r>
          </a:p>
          <a:p>
            <a:r>
              <a:rPr lang="en-US" altLang="ja-JP" dirty="0"/>
              <a:t>Then</a:t>
            </a:r>
            <a:r>
              <a:rPr lang="ja-JP" altLang="en-US" dirty="0"/>
              <a:t>は数学的な分野でよく使うので，時間的な意味合い</a:t>
            </a:r>
            <a:br>
              <a:rPr lang="en-US" altLang="ja-JP" dirty="0"/>
            </a:br>
            <a:r>
              <a:rPr lang="ja-JP" altLang="en-US" dirty="0"/>
              <a:t>ではほとんど使わない</a:t>
            </a:r>
            <a:endParaRPr lang="en-US" altLang="ja-JP" dirty="0"/>
          </a:p>
          <a:p>
            <a:pPr lvl="1"/>
            <a:r>
              <a:rPr kumimoji="1" lang="ja-JP" altLang="en-US" dirty="0"/>
              <a:t>代わりに</a:t>
            </a:r>
            <a:r>
              <a:rPr kumimoji="1" lang="en-US" altLang="ja-JP" dirty="0"/>
              <a:t>Now, Next</a:t>
            </a:r>
            <a:r>
              <a:rPr kumimoji="1" lang="ja-JP" altLang="en-US" dirty="0"/>
              <a:t>を使う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196752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then</a:t>
            </a:r>
            <a:r>
              <a:rPr lang="ja-JP" altLang="en-US" sz="2400" dirty="0"/>
              <a:t>は</a:t>
            </a:r>
            <a:r>
              <a:rPr lang="en-US" altLang="ja-JP" sz="2400" dirty="0"/>
              <a:t>if</a:t>
            </a:r>
            <a:r>
              <a:rPr lang="ja-JP" altLang="en-US" sz="2400" dirty="0"/>
              <a:t>と一緒に使う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066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11. Statements of implication </a:t>
            </a:r>
            <a:br>
              <a:rPr lang="en-US" altLang="ja-JP" dirty="0"/>
            </a:br>
            <a:r>
              <a:rPr lang="en-US" altLang="ja-JP" dirty="0"/>
              <a:t>("Let ... Then")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Then</a:t>
            </a:r>
            <a:r>
              <a:rPr kumimoji="1" lang="ja-JP" altLang="en-US" dirty="0"/>
              <a:t>は接続詞と文の始めに使う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通りの書き方がある</a:t>
            </a:r>
            <a:endParaRPr kumimoji="1" lang="en-US" altLang="ja-JP" dirty="0"/>
          </a:p>
          <a:p>
            <a:r>
              <a:rPr kumimoji="1" lang="ja-JP" altLang="en-US" dirty="0"/>
              <a:t>接続詞で使う場合は</a:t>
            </a:r>
            <a:r>
              <a:rPr kumimoji="1" lang="en-US" altLang="ja-JP" dirty="0"/>
              <a:t>If “</a:t>
            </a:r>
            <a:r>
              <a:rPr kumimoji="1" lang="ja-JP" altLang="en-US" dirty="0"/>
              <a:t>仮定</a:t>
            </a:r>
            <a:r>
              <a:rPr kumimoji="1" lang="en-US" altLang="ja-JP" dirty="0"/>
              <a:t>”, then “</a:t>
            </a:r>
            <a:r>
              <a:rPr kumimoji="1" lang="ja-JP" altLang="en-US" dirty="0"/>
              <a:t>結論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と書く</a:t>
            </a:r>
            <a:endParaRPr kumimoji="1" lang="en-US" altLang="ja-JP" dirty="0"/>
          </a:p>
          <a:p>
            <a:pPr lvl="1"/>
            <a:r>
              <a:rPr lang="ja-JP" altLang="en-US" dirty="0"/>
              <a:t>よくある間違い</a:t>
            </a:r>
            <a:endParaRPr lang="en-US" altLang="ja-JP" dirty="0"/>
          </a:p>
          <a:p>
            <a:pPr lvl="1"/>
            <a:r>
              <a:rPr kumimoji="1" lang="en-US" altLang="ja-JP" dirty="0"/>
              <a:t>Let “</a:t>
            </a:r>
            <a:r>
              <a:rPr kumimoji="1" lang="ja-JP" altLang="en-US" dirty="0"/>
              <a:t>仮定</a:t>
            </a:r>
            <a:r>
              <a:rPr kumimoji="1" lang="en-US" altLang="ja-JP" dirty="0"/>
              <a:t>”. Then “</a:t>
            </a:r>
            <a:r>
              <a:rPr kumimoji="1" lang="ja-JP" altLang="en-US" dirty="0"/>
              <a:t>結論</a:t>
            </a:r>
            <a:r>
              <a:rPr kumimoji="1" lang="en-US" altLang="ja-JP" dirty="0"/>
              <a:t>”.</a:t>
            </a:r>
          </a:p>
          <a:p>
            <a:pPr lvl="1"/>
            <a:r>
              <a:rPr lang="en-US" altLang="ja-JP" dirty="0"/>
              <a:t>Let “</a:t>
            </a:r>
            <a:r>
              <a:rPr lang="ja-JP" altLang="en-US" dirty="0"/>
              <a:t>仮定</a:t>
            </a:r>
            <a:r>
              <a:rPr lang="en-US" altLang="ja-JP" dirty="0"/>
              <a:t>”, Then “</a:t>
            </a:r>
            <a:r>
              <a:rPr lang="ja-JP" altLang="en-US" dirty="0"/>
              <a:t>結論</a:t>
            </a:r>
            <a:r>
              <a:rPr lang="en-US" altLang="ja-JP" dirty="0"/>
              <a:t>”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196752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then</a:t>
            </a:r>
            <a:r>
              <a:rPr lang="ja-JP" altLang="en-US" sz="2400" dirty="0"/>
              <a:t>は</a:t>
            </a:r>
            <a:r>
              <a:rPr lang="en-US" altLang="ja-JP" sz="2400" dirty="0"/>
              <a:t>if</a:t>
            </a:r>
            <a:r>
              <a:rPr lang="ja-JP" altLang="en-US" sz="2400" dirty="0"/>
              <a:t>と一緒に使う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754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12.Words of hypothesis: </a:t>
            </a:r>
            <a:br>
              <a:rPr lang="en-US" altLang="ja-JP" dirty="0"/>
            </a:br>
            <a:r>
              <a:rPr lang="en-US" altLang="ja-JP" dirty="0"/>
              <a:t>"If", "When", "For", "Since".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すでに文章中にコンマがある場合はコンマを省略できる</a:t>
            </a:r>
            <a:endParaRPr lang="en-US" altLang="ja-JP" dirty="0"/>
          </a:p>
          <a:p>
            <a:pPr lvl="1"/>
            <a:r>
              <a:rPr lang="en-US" altLang="ja-JP" dirty="0"/>
              <a:t>“Since </a:t>
            </a:r>
            <a:r>
              <a:rPr lang="en-US" altLang="ja-JP" i="1" dirty="0"/>
              <a:t>f</a:t>
            </a:r>
            <a:r>
              <a:rPr lang="en-US" altLang="ja-JP" dirty="0"/>
              <a:t> is the squaring function, if </a:t>
            </a:r>
            <a:r>
              <a:rPr lang="en-US" altLang="ja-JP" i="1" dirty="0"/>
              <a:t>x=0</a:t>
            </a:r>
            <a:r>
              <a:rPr lang="en-US" altLang="ja-JP" dirty="0"/>
              <a:t> then </a:t>
            </a:r>
            <a:r>
              <a:rPr lang="en-US" altLang="ja-JP" i="1" dirty="0"/>
              <a:t>f(x)=0</a:t>
            </a:r>
            <a:r>
              <a:rPr lang="en-US" altLang="ja-JP" dirty="0"/>
              <a:t>“</a:t>
            </a:r>
          </a:p>
          <a:p>
            <a:r>
              <a:rPr kumimoji="1" lang="en-US" altLang="ja-JP" dirty="0"/>
              <a:t>If</a:t>
            </a:r>
            <a:r>
              <a:rPr kumimoji="1" lang="ja-JP" altLang="en-US" dirty="0"/>
              <a:t>と使う場合</a:t>
            </a:r>
            <a:r>
              <a:rPr kumimoji="1" lang="en-US" altLang="ja-JP" dirty="0"/>
              <a:t>then</a:t>
            </a:r>
            <a:r>
              <a:rPr kumimoji="1" lang="ja-JP" altLang="en-US" dirty="0"/>
              <a:t>は省略できない</a:t>
            </a:r>
            <a:endParaRPr lang="en-US" altLang="ja-JP" dirty="0"/>
          </a:p>
          <a:p>
            <a:pPr lvl="1"/>
            <a:r>
              <a:rPr lang="en-US" altLang="ja-JP" dirty="0"/>
              <a:t>then</a:t>
            </a:r>
            <a:r>
              <a:rPr lang="ja-JP" altLang="en-US" dirty="0"/>
              <a:t>を省略して読みやすくしたい場合は</a:t>
            </a:r>
            <a:r>
              <a:rPr lang="en-US" altLang="ja-JP" dirty="0"/>
              <a:t>When</a:t>
            </a:r>
            <a:r>
              <a:rPr lang="ja-JP" altLang="en-US" dirty="0"/>
              <a:t>や</a:t>
            </a:r>
            <a:r>
              <a:rPr lang="en-US" altLang="ja-JP" dirty="0"/>
              <a:t>For</a:t>
            </a:r>
            <a:r>
              <a:rPr lang="ja-JP" altLang="en-US" dirty="0"/>
              <a:t>から</a:t>
            </a:r>
            <a:br>
              <a:rPr lang="en-US" altLang="ja-JP" dirty="0"/>
            </a:br>
            <a:r>
              <a:rPr lang="ja-JP" altLang="en-US" dirty="0"/>
              <a:t>始める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196752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If</a:t>
            </a:r>
            <a:r>
              <a:rPr lang="ja-JP" altLang="en-US" sz="2400" dirty="0"/>
              <a:t>の後の</a:t>
            </a:r>
            <a:r>
              <a:rPr lang="en-US" altLang="ja-JP" sz="2400" dirty="0"/>
              <a:t>then</a:t>
            </a:r>
            <a:r>
              <a:rPr lang="ja-JP" altLang="en-US" sz="2400" dirty="0"/>
              <a:t>の前にコンマを書く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42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1Abstract, Introduction, </a:t>
            </a:r>
            <a:br>
              <a:rPr lang="en-US" altLang="ja-JP" dirty="0"/>
            </a:br>
            <a:r>
              <a:rPr lang="en-US" altLang="ja-JP" dirty="0"/>
              <a:t>and Conclusion.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</a:p>
          <a:p>
            <a:pPr lvl="1"/>
            <a:r>
              <a:rPr lang="ja-JP" altLang="en-US" dirty="0"/>
              <a:t>定義するもの</a:t>
            </a:r>
            <a:endParaRPr lang="en-US" altLang="ja-JP" dirty="0"/>
          </a:p>
          <a:p>
            <a:pPr lvl="2"/>
            <a:r>
              <a:rPr lang="ja-JP" altLang="en-US" dirty="0"/>
              <a:t>問題を解く動機</a:t>
            </a:r>
            <a:endParaRPr lang="en-US" altLang="ja-JP" dirty="0"/>
          </a:p>
          <a:p>
            <a:pPr lvl="2"/>
            <a:r>
              <a:rPr lang="ja-JP" altLang="en-US" dirty="0"/>
              <a:t>関連研究の議論</a:t>
            </a:r>
            <a:endParaRPr lang="en-US" altLang="ja-JP" dirty="0"/>
          </a:p>
          <a:p>
            <a:pPr lvl="2"/>
            <a:r>
              <a:rPr lang="ja-JP" altLang="en-US" dirty="0"/>
              <a:t>結果についての完全な説明</a:t>
            </a:r>
            <a:endParaRPr lang="en-US" altLang="ja-JP" dirty="0"/>
          </a:p>
          <a:p>
            <a:pPr lvl="2"/>
            <a:r>
              <a:rPr lang="ja-JP" altLang="en-US" dirty="0"/>
              <a:t>テクニックの要約</a:t>
            </a:r>
            <a:endParaRPr lang="en-US" altLang="ja-JP" dirty="0"/>
          </a:p>
          <a:p>
            <a:pPr lvl="2"/>
            <a:r>
              <a:rPr lang="ja-JP" altLang="en-US" dirty="0"/>
              <a:t>論文の構造</a:t>
            </a:r>
            <a:endParaRPr lang="en-US" altLang="ja-JP" dirty="0"/>
          </a:p>
          <a:p>
            <a:pPr lvl="2"/>
            <a:r>
              <a:rPr lang="ja-JP" altLang="en-US" dirty="0"/>
              <a:t>結論</a:t>
            </a:r>
            <a:endParaRPr lang="en-US" altLang="ja-JP" dirty="0"/>
          </a:p>
          <a:p>
            <a:pPr lvl="2"/>
            <a:r>
              <a:rPr lang="ja-JP" altLang="en-US" dirty="0"/>
              <a:t>予想</a:t>
            </a:r>
            <a:br>
              <a:rPr lang="ja-JP" altLang="en-US" dirty="0"/>
            </a:b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437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12.Words of hypothesis: </a:t>
            </a:r>
            <a:br>
              <a:rPr lang="en-US" altLang="ja-JP" dirty="0"/>
            </a:br>
            <a:r>
              <a:rPr lang="en-US" altLang="ja-JP" dirty="0"/>
              <a:t>"If", "When", "For", "Since".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補足</a:t>
            </a:r>
            <a:endParaRPr kumimoji="1" lang="en-US" altLang="ja-JP" dirty="0"/>
          </a:p>
          <a:p>
            <a:pPr lvl="1"/>
            <a:r>
              <a:rPr lang="en-US" altLang="ja-JP" dirty="0"/>
              <a:t>Since</a:t>
            </a:r>
            <a:r>
              <a:rPr lang="ja-JP" altLang="en-US" dirty="0"/>
              <a:t>から文章を始める場合もコンマが必要である</a:t>
            </a:r>
            <a:endParaRPr lang="en-US" altLang="ja-JP" dirty="0"/>
          </a:p>
          <a:p>
            <a:pPr lvl="1"/>
            <a:r>
              <a:rPr kumimoji="1" lang="en-US" altLang="ja-JP" dirty="0"/>
              <a:t>Since</a:t>
            </a:r>
            <a:r>
              <a:rPr kumimoji="1" lang="ja-JP" altLang="en-US" dirty="0"/>
              <a:t>や</a:t>
            </a:r>
            <a:r>
              <a:rPr kumimoji="1" lang="en-US" altLang="ja-JP" dirty="0"/>
              <a:t>Because</a:t>
            </a:r>
            <a:r>
              <a:rPr kumimoji="1" lang="ja-JP" altLang="en-US" dirty="0"/>
              <a:t>から始める場合はコンマの後に</a:t>
            </a:r>
            <a:br>
              <a:rPr kumimoji="1" lang="en-US" altLang="ja-JP" dirty="0"/>
            </a:br>
            <a:r>
              <a:rPr kumimoji="1" lang="en-US" altLang="ja-JP" dirty="0"/>
              <a:t>then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so</a:t>
            </a:r>
            <a:r>
              <a:rPr lang="ja-JP" altLang="en-US" dirty="0"/>
              <a:t>から始めてはいけない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196752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If</a:t>
            </a:r>
            <a:r>
              <a:rPr lang="ja-JP" altLang="en-US" sz="2400" dirty="0"/>
              <a:t>の後の</a:t>
            </a:r>
            <a:r>
              <a:rPr lang="en-US" altLang="ja-JP" sz="2400" dirty="0"/>
              <a:t>then</a:t>
            </a:r>
            <a:r>
              <a:rPr lang="ja-JP" altLang="en-US" sz="2400" dirty="0"/>
              <a:t>の前にコンマを書く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375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13."As" and "For" introducing reasons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“as”</a:t>
            </a:r>
            <a:r>
              <a:rPr kumimoji="1" lang="ja-JP" altLang="en-US" dirty="0"/>
              <a:t>や</a:t>
            </a:r>
            <a:r>
              <a:rPr kumimoji="1" lang="en-US" altLang="ja-JP" dirty="0"/>
              <a:t>”for”</a:t>
            </a:r>
            <a:r>
              <a:rPr kumimoji="1" lang="ja-JP" altLang="en-US" dirty="0"/>
              <a:t>は結論の後ろから，理由を説明するために</a:t>
            </a:r>
            <a:br>
              <a:rPr kumimoji="1" lang="en-US" altLang="ja-JP" dirty="0"/>
            </a:br>
            <a:r>
              <a:rPr kumimoji="1" lang="ja-JP" altLang="en-US" dirty="0"/>
              <a:t>使われる</a:t>
            </a:r>
            <a:endParaRPr kumimoji="1" lang="en-US" altLang="ja-JP" dirty="0"/>
          </a:p>
          <a:p>
            <a:r>
              <a:rPr kumimoji="1" lang="ja-JP" altLang="en-US" dirty="0"/>
              <a:t>数学的な記述ではこれらを使ってはいけない</a:t>
            </a:r>
            <a:endParaRPr kumimoji="1" lang="en-US" altLang="ja-JP" dirty="0"/>
          </a:p>
          <a:p>
            <a:r>
              <a:rPr kumimoji="1" lang="ja-JP" altLang="en-US" dirty="0"/>
              <a:t>主に</a:t>
            </a:r>
            <a:r>
              <a:rPr kumimoji="1" lang="en-US" altLang="ja-JP" dirty="0"/>
              <a:t>non-native</a:t>
            </a:r>
            <a:r>
              <a:rPr kumimoji="1" lang="ja-JP" altLang="en-US" dirty="0"/>
              <a:t>な人に誤解を与える</a:t>
            </a:r>
            <a:endParaRPr kumimoji="1" lang="en-US" altLang="ja-JP" dirty="0"/>
          </a:p>
          <a:p>
            <a:pPr lvl="1"/>
            <a:r>
              <a:rPr lang="en-US" altLang="ja-JP" dirty="0"/>
              <a:t>As</a:t>
            </a:r>
            <a:r>
              <a:rPr lang="ja-JP" altLang="en-US" dirty="0"/>
              <a:t>は</a:t>
            </a:r>
            <a:r>
              <a:rPr lang="en-US" altLang="ja-JP" dirty="0"/>
              <a:t>”like”</a:t>
            </a:r>
            <a:r>
              <a:rPr lang="ja-JP" altLang="en-US" dirty="0"/>
              <a:t>の意味で捉えられる</a:t>
            </a:r>
            <a:endParaRPr lang="en-US" altLang="ja-JP" dirty="0"/>
          </a:p>
          <a:p>
            <a:pPr lvl="1"/>
            <a:r>
              <a:rPr lang="en-US" altLang="ja-JP" dirty="0"/>
              <a:t>For</a:t>
            </a:r>
            <a:r>
              <a:rPr lang="ja-JP" altLang="en-US" dirty="0"/>
              <a:t>はより広い意味でつかわれる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220559"/>
            <a:ext cx="72008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As</a:t>
            </a:r>
            <a:r>
              <a:rPr lang="ja-JP" altLang="en-US" sz="2400" dirty="0"/>
              <a:t>や</a:t>
            </a:r>
            <a:r>
              <a:rPr lang="en-US" altLang="ja-JP" sz="2400" dirty="0"/>
              <a:t>for</a:t>
            </a:r>
            <a:r>
              <a:rPr lang="ja-JP" altLang="en-US" sz="2400" dirty="0"/>
              <a:t>を使って文章を後ろから補足することは</a:t>
            </a:r>
            <a:br>
              <a:rPr lang="en-US" altLang="ja-JP" sz="2400" dirty="0"/>
            </a:br>
            <a:r>
              <a:rPr lang="ja-JP" altLang="en-US" sz="2400" dirty="0"/>
              <a:t>やめよう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593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13."As" and "For" introducing reasons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例</a:t>
            </a:r>
            <a:endParaRPr lang="en-US" altLang="ja-JP" dirty="0"/>
          </a:p>
          <a:p>
            <a:pPr lvl="1"/>
            <a:r>
              <a:rPr lang="en-US" altLang="ja-JP" dirty="0"/>
              <a:t>"The degree is at least one, for a vertex </a:t>
            </a:r>
            <a:br>
              <a:rPr lang="en-US" altLang="ja-JP" dirty="0"/>
            </a:br>
            <a:r>
              <a:rPr lang="en-US" altLang="ja-JP" dirty="0"/>
              <a:t>in the neighborhood“</a:t>
            </a:r>
          </a:p>
          <a:p>
            <a:pPr lvl="1"/>
            <a:r>
              <a:rPr lang="en-US" altLang="ja-JP" dirty="0"/>
              <a:t>"The degree is at least one, for a vertex </a:t>
            </a:r>
            <a:br>
              <a:rPr lang="en-US" altLang="ja-JP" dirty="0"/>
            </a:br>
            <a:r>
              <a:rPr lang="en-US" altLang="ja-JP" dirty="0"/>
              <a:t>in the neighborhood is not isolated.“</a:t>
            </a:r>
          </a:p>
          <a:p>
            <a:r>
              <a:rPr lang="ja-JP" altLang="en-US" dirty="0"/>
              <a:t>上の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en-US" altLang="ja-JP" dirty="0"/>
              <a:t>for</a:t>
            </a:r>
            <a:r>
              <a:rPr lang="ja-JP" altLang="en-US" dirty="0"/>
              <a:t>は異なる意味を持つが</a:t>
            </a:r>
            <a:r>
              <a:rPr lang="en-US" altLang="ja-JP" dirty="0"/>
              <a:t>,</a:t>
            </a:r>
            <a:r>
              <a:rPr lang="ja-JP" altLang="en-US" dirty="0"/>
              <a:t>最後の</a:t>
            </a:r>
            <a:r>
              <a:rPr lang="en-US" altLang="ja-JP" dirty="0" err="1"/>
              <a:t>sentense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見るまで理解できない</a:t>
            </a:r>
          </a:p>
          <a:p>
            <a:endParaRPr lang="ja-JP" altLang="en-US" dirty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196752"/>
            <a:ext cx="72008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As</a:t>
            </a:r>
            <a:r>
              <a:rPr lang="ja-JP" altLang="en-US" sz="2400" dirty="0"/>
              <a:t>や</a:t>
            </a:r>
            <a:r>
              <a:rPr lang="en-US" altLang="ja-JP" sz="2400" dirty="0"/>
              <a:t>for</a:t>
            </a:r>
            <a:r>
              <a:rPr lang="ja-JP" altLang="en-US" sz="2400" dirty="0"/>
              <a:t>を使って文章を後ろから補足することは</a:t>
            </a:r>
            <a:br>
              <a:rPr lang="en-US" altLang="ja-JP" sz="2400" dirty="0"/>
            </a:br>
            <a:r>
              <a:rPr lang="ja-JP" altLang="en-US" sz="2400" dirty="0"/>
              <a:t>やめよう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3975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14.Words of </a:t>
            </a:r>
            <a:r>
              <a:rPr lang="en-US" altLang="ja-JP" dirty="0" err="1"/>
              <a:t>conclusion:"Hence</a:t>
            </a:r>
            <a:r>
              <a:rPr lang="en-US" altLang="ja-JP" dirty="0"/>
              <a:t>", "Thus", "Therefore"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形式的な書き方ではそれぞれの言葉の後にコンマを置く</a:t>
            </a:r>
            <a:endParaRPr lang="en-US" altLang="ja-JP" dirty="0"/>
          </a:p>
          <a:p>
            <a:r>
              <a:rPr lang="en-US" altLang="ja-JP" dirty="0"/>
              <a:t>Therefore</a:t>
            </a:r>
            <a:r>
              <a:rPr lang="ja-JP" altLang="en-US" dirty="0"/>
              <a:t>が最も</a:t>
            </a:r>
            <a:r>
              <a:rPr lang="en-US" altLang="ja-JP" dirty="0"/>
              <a:t>formal</a:t>
            </a:r>
            <a:r>
              <a:rPr lang="ja-JP" altLang="en-US" dirty="0"/>
              <a:t>な書き方である</a:t>
            </a:r>
            <a:endParaRPr lang="en-US" altLang="ja-JP" dirty="0"/>
          </a:p>
          <a:p>
            <a:r>
              <a:rPr lang="en-US" altLang="ja-JP" dirty="0"/>
              <a:t>Hence</a:t>
            </a:r>
            <a:r>
              <a:rPr lang="ja-JP" altLang="en-US" dirty="0"/>
              <a:t>や</a:t>
            </a:r>
            <a:r>
              <a:rPr lang="en-US" altLang="ja-JP" dirty="0"/>
              <a:t>Thus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音節であり，コンマなしで途切れること</a:t>
            </a:r>
            <a:br>
              <a:rPr lang="en-US" altLang="ja-JP" dirty="0"/>
            </a:br>
            <a:r>
              <a:rPr lang="ja-JP" altLang="en-US" dirty="0"/>
              <a:t>なく議論の流れを示すために使う</a:t>
            </a:r>
            <a:endParaRPr lang="en-US" altLang="ja-JP" dirty="0"/>
          </a:p>
          <a:p>
            <a:r>
              <a:rPr lang="ja-JP" altLang="en-US" dirty="0"/>
              <a:t>導入される全ての語の後にコンマを置くのは間違い</a:t>
            </a:r>
            <a:br>
              <a:rPr lang="en-US" altLang="ja-JP" dirty="0"/>
            </a:br>
            <a:r>
              <a:rPr lang="ja-JP" altLang="en-US" dirty="0"/>
              <a:t>ではないが，</a:t>
            </a:r>
            <a:r>
              <a:rPr lang="en-US" altLang="ja-JP" dirty="0"/>
              <a:t>short word</a:t>
            </a:r>
            <a:r>
              <a:rPr lang="ja-JP" altLang="en-US" dirty="0"/>
              <a:t>や</a:t>
            </a:r>
            <a:r>
              <a:rPr lang="en-US" altLang="ja-JP" dirty="0"/>
              <a:t>short conclusion</a:t>
            </a:r>
            <a:r>
              <a:rPr lang="ja-JP" altLang="en-US" dirty="0"/>
              <a:t>の後の</a:t>
            </a:r>
            <a:br>
              <a:rPr lang="en-US" altLang="ja-JP" dirty="0"/>
            </a:br>
            <a:r>
              <a:rPr lang="ja-JP" altLang="en-US" dirty="0"/>
              <a:t>コンマを消去することが学術的に好まれる</a:t>
            </a:r>
          </a:p>
          <a:p>
            <a:endParaRPr lang="ja-JP" altLang="en-US" dirty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220559"/>
            <a:ext cx="72008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br>
              <a:rPr kumimoji="1" lang="en-US" altLang="ja-JP" sz="2400" dirty="0"/>
            </a:br>
            <a:r>
              <a:rPr kumimoji="1" lang="ja-JP" altLang="en-US" sz="2400" dirty="0"/>
              <a:t>証明が長い時は結論を始める前に</a:t>
            </a:r>
            <a:br>
              <a:rPr lang="en-US" altLang="ja-JP" sz="2400" dirty="0"/>
            </a:br>
            <a:r>
              <a:rPr lang="en-US" altLang="ja-JP" sz="2400" dirty="0"/>
              <a:t>Hence, thus, therefore</a:t>
            </a:r>
            <a:r>
              <a:rPr lang="ja-JP" altLang="en-US" sz="2400" dirty="0"/>
              <a:t>をいれよう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62349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15. by theorem X". </a:t>
            </a:r>
            <a:br>
              <a:rPr lang="en-US" altLang="ja-JP" dirty="0"/>
            </a:br>
            <a:r>
              <a:rPr lang="en-US" altLang="ja-JP" dirty="0"/>
              <a:t>Consider the sentence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"Since </a:t>
            </a:r>
            <a:r>
              <a:rPr lang="en-US" altLang="ja-JP" i="1" dirty="0"/>
              <a:t>G</a:t>
            </a:r>
            <a:r>
              <a:rPr lang="en-US" altLang="ja-JP" dirty="0"/>
              <a:t> has at least </a:t>
            </a:r>
            <a:r>
              <a:rPr lang="en-US" altLang="ja-JP" i="1" dirty="0"/>
              <a:t>3n-5</a:t>
            </a:r>
            <a:r>
              <a:rPr lang="en-US" altLang="ja-JP" dirty="0"/>
              <a:t> edges, by Theorem X, we know that </a:t>
            </a:r>
            <a:r>
              <a:rPr lang="en-US" altLang="ja-JP" i="1" dirty="0"/>
              <a:t>G</a:t>
            </a:r>
            <a:r>
              <a:rPr lang="en-US" altLang="ja-JP" dirty="0"/>
              <a:t> is not planar." </a:t>
            </a:r>
          </a:p>
          <a:p>
            <a:pPr lvl="1"/>
            <a:r>
              <a:rPr kumimoji="1" lang="ja-JP" altLang="en-US" dirty="0"/>
              <a:t>この文章では</a:t>
            </a:r>
            <a:r>
              <a:rPr kumimoji="1" lang="en-US" altLang="ja-JP" dirty="0"/>
              <a:t>by Theorem</a:t>
            </a:r>
            <a:r>
              <a:rPr lang="ja-JP" altLang="en-US" dirty="0"/>
              <a:t>が文章のどこにかかっているのかが分かりにくい</a:t>
            </a:r>
            <a:endParaRPr lang="en-US" altLang="ja-JP" dirty="0"/>
          </a:p>
          <a:p>
            <a:r>
              <a:rPr lang="ja-JP" altLang="en-US" dirty="0"/>
              <a:t>良い書き方</a:t>
            </a:r>
            <a:endParaRPr lang="en-US" altLang="ja-JP" dirty="0"/>
          </a:p>
          <a:p>
            <a:pPr lvl="1"/>
            <a:r>
              <a:rPr lang="en-US" altLang="ja-JP" dirty="0"/>
              <a:t>"By Theorem X, </a:t>
            </a:r>
            <a:r>
              <a:rPr lang="en-US" altLang="ja-JP" i="1" dirty="0"/>
              <a:t>G</a:t>
            </a:r>
            <a:r>
              <a:rPr lang="en-US" altLang="ja-JP" dirty="0"/>
              <a:t> has at least </a:t>
            </a:r>
            <a:r>
              <a:rPr lang="en-US" altLang="ja-JP" i="1" dirty="0"/>
              <a:t>3n-5</a:t>
            </a:r>
            <a:r>
              <a:rPr lang="en-US" altLang="ja-JP" dirty="0"/>
              <a:t> edges, and therefore </a:t>
            </a:r>
            <a:r>
              <a:rPr lang="en-US" altLang="ja-JP" i="1" dirty="0"/>
              <a:t>G</a:t>
            </a:r>
            <a:r>
              <a:rPr lang="en-US" altLang="ja-JP" dirty="0"/>
              <a:t> is not planar" </a:t>
            </a:r>
          </a:p>
          <a:p>
            <a:pPr lvl="1"/>
            <a:r>
              <a:rPr lang="en-US" altLang="ja-JP" dirty="0"/>
              <a:t>"Since </a:t>
            </a:r>
            <a:r>
              <a:rPr lang="en-US" altLang="ja-JP" i="1" dirty="0"/>
              <a:t>G</a:t>
            </a:r>
            <a:r>
              <a:rPr lang="en-US" altLang="ja-JP" dirty="0"/>
              <a:t> has at least </a:t>
            </a:r>
            <a:r>
              <a:rPr lang="en-US" altLang="ja-JP" i="1" dirty="0"/>
              <a:t>3n-5</a:t>
            </a:r>
            <a:r>
              <a:rPr lang="en-US" altLang="ja-JP" dirty="0"/>
              <a:t> edges, Theorem X implies that </a:t>
            </a:r>
            <a:r>
              <a:rPr lang="en-US" altLang="ja-JP" i="1" dirty="0"/>
              <a:t>G</a:t>
            </a:r>
            <a:r>
              <a:rPr lang="en-US" altLang="ja-JP" dirty="0"/>
              <a:t> is not planar."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196752"/>
            <a:ext cx="72008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2400" dirty="0"/>
              <a:t>ポイント</a:t>
            </a:r>
            <a:br>
              <a:rPr kumimoji="1" lang="en-US" altLang="ja-JP" sz="2400" dirty="0"/>
            </a:br>
            <a:r>
              <a:rPr lang="en-US" altLang="ja-JP" sz="2400" dirty="0"/>
              <a:t>by Theorem X</a:t>
            </a:r>
            <a:r>
              <a:rPr lang="ja-JP" altLang="en-US" sz="2400" dirty="0"/>
              <a:t>を結論と</a:t>
            </a:r>
            <a:r>
              <a:rPr lang="ja-JP" altLang="en-US" sz="2400" dirty="0" err="1"/>
              <a:t>理由のに置くの</a:t>
            </a:r>
            <a:r>
              <a:rPr lang="ja-JP" altLang="en-US" sz="2400" dirty="0"/>
              <a:t>はやめよう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9337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16. "So" and "so that"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“so”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sentence</a:t>
            </a:r>
            <a:r>
              <a:rPr kumimoji="1" lang="ja-JP" altLang="en-US" dirty="0"/>
              <a:t>の結論</a:t>
            </a:r>
            <a:r>
              <a:rPr lang="ja-JP" altLang="en-US" dirty="0"/>
              <a:t>の導入に使うのは</a:t>
            </a:r>
            <a:r>
              <a:rPr lang="en-US" altLang="ja-JP" dirty="0"/>
              <a:t>formal</a:t>
            </a:r>
            <a:r>
              <a:rPr kumimoji="1" lang="ja-JP" altLang="en-US" dirty="0"/>
              <a:t>でない</a:t>
            </a:r>
            <a:endParaRPr kumimoji="1" lang="en-US" altLang="ja-JP" dirty="0"/>
          </a:p>
          <a:p>
            <a:r>
              <a:rPr lang="en-US" altLang="ja-JP" dirty="0"/>
              <a:t>“so”</a:t>
            </a:r>
            <a:r>
              <a:rPr lang="ja-JP" altLang="en-US" dirty="0"/>
              <a:t>は</a:t>
            </a:r>
            <a:r>
              <a:rPr lang="en-US" altLang="ja-JP" dirty="0"/>
              <a:t>”but”</a:t>
            </a:r>
            <a:r>
              <a:rPr lang="ja-JP" altLang="en-US" dirty="0"/>
              <a:t>とかのように接続詞のために使うのがよい</a:t>
            </a:r>
            <a:endParaRPr lang="en-US" altLang="ja-JP" dirty="0"/>
          </a:p>
          <a:p>
            <a:pPr lvl="1"/>
            <a:r>
              <a:rPr lang="en-US" altLang="ja-JP" dirty="0"/>
              <a:t>"The graph is connected, so each vertex is reachable from every other vertex.“</a:t>
            </a:r>
          </a:p>
          <a:p>
            <a:pPr lvl="2"/>
            <a:r>
              <a:rPr lang="ja-JP" altLang="en-US" dirty="0"/>
              <a:t>この場合は結論が理由を先行しているのでカンマの前に</a:t>
            </a:r>
            <a:br>
              <a:rPr lang="en-US" altLang="ja-JP" dirty="0"/>
            </a:br>
            <a:r>
              <a:rPr lang="ja-JP" altLang="en-US" dirty="0"/>
              <a:t>何もつける必要はない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"The graph has no odd cycles, so it is bipartite.“</a:t>
            </a:r>
          </a:p>
          <a:p>
            <a:pPr lvl="2"/>
            <a:r>
              <a:rPr lang="ja-JP" altLang="en-US" dirty="0"/>
              <a:t>この場合は後ろの文が短いので使うのが</a:t>
            </a:r>
            <a:r>
              <a:rPr lang="en-US" altLang="ja-JP" dirty="0"/>
              <a:t>best</a:t>
            </a:r>
            <a:r>
              <a:rPr lang="ja-JP" altLang="en-US" dirty="0"/>
              <a:t>である</a:t>
            </a:r>
            <a:endParaRPr lang="en-US" altLang="ja-JP" dirty="0"/>
          </a:p>
          <a:p>
            <a:r>
              <a:rPr kumimoji="1" lang="en-US" altLang="ja-JP" dirty="0"/>
              <a:t>So</a:t>
            </a:r>
            <a:r>
              <a:rPr kumimoji="1" lang="ja-JP" altLang="en-US" dirty="0"/>
              <a:t>を接続詞として使う場合は</a:t>
            </a:r>
            <a:r>
              <a:rPr kumimoji="1" lang="en-US" altLang="ja-JP" dirty="0"/>
              <a:t>that</a:t>
            </a:r>
            <a:r>
              <a:rPr kumimoji="1" lang="ja-JP" altLang="en-US" dirty="0"/>
              <a:t>はいらない</a:t>
            </a:r>
            <a:br>
              <a:rPr lang="en-US" altLang="ja-JP" dirty="0"/>
            </a:br>
            <a:r>
              <a:rPr lang="en-US" altLang="ja-JP" dirty="0"/>
              <a:t>“We have </a:t>
            </a:r>
            <a:r>
              <a:rPr lang="en-US" altLang="ja-JP" i="1" dirty="0"/>
              <a:t>x²=0</a:t>
            </a:r>
            <a:r>
              <a:rPr lang="en-US" altLang="ja-JP" dirty="0"/>
              <a:t>, so that </a:t>
            </a:r>
            <a:r>
              <a:rPr lang="en-US" altLang="ja-JP" i="1" dirty="0"/>
              <a:t>x=0</a:t>
            </a:r>
            <a:r>
              <a:rPr lang="en-US" altLang="ja-JP" dirty="0"/>
              <a:t>”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en-US" altLang="ja-JP" dirty="0"/>
              <a:t>“We have </a:t>
            </a:r>
            <a:r>
              <a:rPr lang="en-US" altLang="ja-JP" i="1" dirty="0"/>
              <a:t>x²=0</a:t>
            </a:r>
            <a:r>
              <a:rPr lang="en-US" altLang="ja-JP" dirty="0"/>
              <a:t>, so </a:t>
            </a:r>
            <a:r>
              <a:rPr lang="en-US" altLang="ja-JP" i="1" dirty="0"/>
              <a:t>x=0</a:t>
            </a:r>
            <a:r>
              <a:rPr lang="en-US" altLang="ja-JP" dirty="0"/>
              <a:t>”</a:t>
            </a:r>
            <a:r>
              <a:rPr lang="ja-JP" altLang="en-US" dirty="0" err="1"/>
              <a:t>のように</a:t>
            </a:r>
            <a:r>
              <a:rPr lang="ja-JP" altLang="en-US" dirty="0"/>
              <a:t>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912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17."Such that" vs. "so that".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So that</a:t>
            </a:r>
            <a:r>
              <a:rPr lang="ja-JP" altLang="en-US" dirty="0"/>
              <a:t>は特定の方法で</a:t>
            </a:r>
            <a:r>
              <a:rPr lang="en-US" altLang="ja-JP" dirty="0"/>
              <a:t>action</a:t>
            </a:r>
            <a:r>
              <a:rPr lang="ja-JP" altLang="en-US" dirty="0"/>
              <a:t>を実行するときに使う</a:t>
            </a:r>
            <a:endParaRPr lang="en-US" altLang="ja-JP" dirty="0"/>
          </a:p>
          <a:p>
            <a:r>
              <a:rPr lang="en-US" altLang="ja-JP" dirty="0"/>
              <a:t>such that</a:t>
            </a:r>
            <a:r>
              <a:rPr lang="ja-JP" altLang="en-US" dirty="0"/>
              <a:t>は名詞を制限するときに使う</a:t>
            </a:r>
            <a:endParaRPr lang="en-US" altLang="ja-JP" dirty="0"/>
          </a:p>
          <a:p>
            <a:r>
              <a:rPr lang="en-US" altLang="ja-JP" dirty="0"/>
              <a:t>“Consider a graph such that no vertex is isolated“</a:t>
            </a:r>
          </a:p>
          <a:p>
            <a:r>
              <a:rPr lang="en-US" altLang="ja-JP" dirty="0"/>
              <a:t>"Color the graph so that no two adjacent vertices have the same color.</a:t>
            </a:r>
          </a:p>
          <a:p>
            <a:r>
              <a:rPr kumimoji="1" lang="en-US" altLang="ja-JP" dirty="0"/>
              <a:t>Such that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graph</a:t>
            </a:r>
            <a:r>
              <a:rPr kumimoji="1" lang="ja-JP" altLang="en-US" dirty="0"/>
              <a:t>の修正をし，</a:t>
            </a:r>
            <a:r>
              <a:rPr kumimoji="1" lang="en-US" altLang="ja-JP" dirty="0"/>
              <a:t>so that</a:t>
            </a:r>
            <a:r>
              <a:rPr kumimoji="1" lang="ja-JP" altLang="en-US" dirty="0"/>
              <a:t>はどのようにグラフをカラーリングするかを示している</a:t>
            </a:r>
          </a:p>
        </p:txBody>
      </p:sp>
    </p:spTree>
    <p:extLst>
      <p:ext uri="{BB962C8B-B14F-4D97-AF65-F5344CB8AC3E}">
        <p14:creationId xmlns:p14="http://schemas.microsoft.com/office/powerpoint/2010/main" val="114628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18"Assume", "Suppose", and "Let"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Assume</a:t>
            </a:r>
            <a:r>
              <a:rPr kumimoji="1" lang="ja-JP" altLang="en-US" dirty="0"/>
              <a:t>は</a:t>
            </a:r>
            <a:r>
              <a:rPr lang="ja-JP" altLang="en-US" dirty="0"/>
              <a:t>真と考えられる原理である</a:t>
            </a:r>
            <a:endParaRPr lang="en-US" altLang="ja-JP" dirty="0"/>
          </a:p>
          <a:p>
            <a:r>
              <a:rPr kumimoji="1" lang="en-US" altLang="ja-JP" dirty="0"/>
              <a:t>Suppose</a:t>
            </a:r>
            <a:r>
              <a:rPr kumimoji="1" lang="ja-JP" altLang="en-US" dirty="0"/>
              <a:t>は仮説である</a:t>
            </a:r>
            <a:endParaRPr kumimoji="1" lang="en-US" altLang="ja-JP" dirty="0"/>
          </a:p>
          <a:p>
            <a:pPr lvl="1"/>
            <a:r>
              <a:rPr lang="ja-JP" altLang="en-US" dirty="0"/>
              <a:t>したがって，</a:t>
            </a:r>
            <a:r>
              <a:rPr lang="en-US" altLang="ja-JP" dirty="0"/>
              <a:t>”Suppose”</a:t>
            </a:r>
            <a:r>
              <a:rPr lang="ja-JP" altLang="en-US" dirty="0"/>
              <a:t>や</a:t>
            </a:r>
            <a:r>
              <a:rPr lang="en-US" altLang="ja-JP" dirty="0"/>
              <a:t>”Suppose that”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ja-JP" altLang="en-US" dirty="0"/>
              <a:t>矛盾を証明したり，特定の</a:t>
            </a:r>
            <a:r>
              <a:rPr lang="en-US" altLang="ja-JP" dirty="0"/>
              <a:t>case</a:t>
            </a:r>
            <a:r>
              <a:rPr lang="ja-JP" altLang="en-US" dirty="0"/>
              <a:t>を導入する時に使われる</a:t>
            </a:r>
            <a:endParaRPr lang="en-US" altLang="ja-JP" dirty="0"/>
          </a:p>
          <a:p>
            <a:r>
              <a:rPr kumimoji="1" lang="ja-JP" altLang="en-US" dirty="0"/>
              <a:t>対照的に</a:t>
            </a:r>
            <a:r>
              <a:rPr kumimoji="1" lang="en-US" altLang="ja-JP" dirty="0"/>
              <a:t>”we may assume”</a:t>
            </a:r>
            <a:r>
              <a:rPr kumimoji="1" lang="ja-JP" altLang="en-US" dirty="0"/>
              <a:t>は</a:t>
            </a:r>
            <a:r>
              <a:rPr lang="ja-JP" altLang="en-US" dirty="0"/>
              <a:t>議論の結果を</a:t>
            </a:r>
            <a:br>
              <a:rPr lang="en-US" altLang="ja-JP" dirty="0"/>
            </a:br>
            <a:r>
              <a:rPr lang="ja-JP" altLang="en-US" dirty="0"/>
              <a:t>導入するものであり以降に真となるものである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908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18"Assume", "Suppose", and "Let"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i="1" dirty="0"/>
              <a:t>“Assume for a contradiction that“</a:t>
            </a:r>
            <a:r>
              <a:rPr lang="ja-JP" altLang="en-US" i="1" dirty="0"/>
              <a:t>は</a:t>
            </a:r>
            <a:br>
              <a:rPr lang="en-US" altLang="ja-JP" dirty="0"/>
            </a:br>
            <a:r>
              <a:rPr lang="en-US" altLang="ja-JP" dirty="0"/>
              <a:t>”Suppose to the contrary that”. </a:t>
            </a:r>
            <a:r>
              <a:rPr lang="ja-JP" altLang="en-US" dirty="0" err="1"/>
              <a:t>のように</a:t>
            </a:r>
            <a:r>
              <a:rPr lang="ja-JP" altLang="en-US" dirty="0"/>
              <a:t>書く</a:t>
            </a:r>
            <a:endParaRPr lang="en-US" altLang="ja-JP" dirty="0"/>
          </a:p>
          <a:p>
            <a:r>
              <a:rPr lang="ja-JP" altLang="en-US" dirty="0"/>
              <a:t>同様に</a:t>
            </a:r>
            <a:br>
              <a:rPr lang="en-US" altLang="ja-JP" dirty="0"/>
            </a:br>
            <a:r>
              <a:rPr lang="en-US" altLang="ja-JP" dirty="0"/>
              <a:t>“By way of contradiction”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en-US" altLang="ja-JP" dirty="0"/>
              <a:t>“Toward a contradiction, suppose that”. </a:t>
            </a:r>
            <a:r>
              <a:rPr lang="ja-JP" altLang="en-US" dirty="0" err="1"/>
              <a:t>のように</a:t>
            </a:r>
            <a:r>
              <a:rPr lang="ja-JP" altLang="en-US" dirty="0"/>
              <a:t>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1061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18"Assume", "Suppose", and "Let"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i="1" dirty="0"/>
              <a:t>"Suppose" vs. "Suppose that".</a:t>
            </a:r>
          </a:p>
          <a:p>
            <a:r>
              <a:rPr lang="ja-JP" altLang="en-US" i="1" dirty="0"/>
              <a:t>仮説や結論の動詞のあとに</a:t>
            </a:r>
            <a:r>
              <a:rPr lang="en-US" altLang="ja-JP" i="1" dirty="0"/>
              <a:t>that</a:t>
            </a:r>
            <a:r>
              <a:rPr lang="ja-JP" altLang="en-US" i="1" dirty="0"/>
              <a:t>が必要であるか</a:t>
            </a:r>
            <a:br>
              <a:rPr lang="en-US" altLang="ja-JP" i="1" dirty="0"/>
            </a:br>
            <a:r>
              <a:rPr lang="en-US" altLang="ja-JP" i="1" dirty="0"/>
              <a:t>(</a:t>
            </a:r>
            <a:r>
              <a:rPr lang="en-US" altLang="ja-JP" i="1" dirty="0" err="1"/>
              <a:t>suppose,assume,implies,conclude,etc</a:t>
            </a:r>
            <a:r>
              <a:rPr lang="en-US" altLang="ja-JP" i="1" dirty="0"/>
              <a:t>)</a:t>
            </a:r>
          </a:p>
          <a:p>
            <a:r>
              <a:rPr kumimoji="1" lang="ja-JP" altLang="en-US" i="1" dirty="0"/>
              <a:t>後ろに動詞を含む節がくるときは</a:t>
            </a:r>
            <a:r>
              <a:rPr kumimoji="1" lang="en-US" altLang="ja-JP" i="1" dirty="0"/>
              <a:t>”Suppose that”</a:t>
            </a:r>
            <a:r>
              <a:rPr kumimoji="1" lang="ja-JP" altLang="en-US" i="1" dirty="0"/>
              <a:t>を</a:t>
            </a:r>
            <a:br>
              <a:rPr kumimoji="1" lang="en-US" altLang="ja-JP" i="1" dirty="0"/>
            </a:br>
            <a:r>
              <a:rPr kumimoji="1" lang="ja-JP" altLang="en-US" i="1" dirty="0"/>
              <a:t>名詞句のときは</a:t>
            </a:r>
            <a:r>
              <a:rPr kumimoji="1" lang="en-US" altLang="ja-JP" i="1" dirty="0"/>
              <a:t>”Suppose”</a:t>
            </a:r>
            <a:r>
              <a:rPr kumimoji="1" lang="ja-JP" altLang="en-US" i="1" dirty="0"/>
              <a:t>を使う</a:t>
            </a:r>
            <a:br>
              <a:rPr lang="en-US" altLang="ja-JP" dirty="0"/>
            </a:br>
            <a:r>
              <a:rPr lang="en-US" altLang="ja-JP" dirty="0"/>
              <a:t>"Assume the hypothesis“</a:t>
            </a:r>
            <a:br>
              <a:rPr lang="en-US" altLang="ja-JP" dirty="0"/>
            </a:br>
            <a:r>
              <a:rPr lang="en-US" altLang="ja-JP" dirty="0"/>
              <a:t>"Suppose </a:t>
            </a:r>
            <a:r>
              <a:rPr lang="en-US" altLang="ja-JP" i="1" dirty="0"/>
              <a:t>x+y≤10</a:t>
            </a:r>
            <a:r>
              <a:rPr lang="en-US" altLang="ja-JP" dirty="0"/>
              <a:t>“</a:t>
            </a:r>
            <a:br>
              <a:rPr lang="en-US" altLang="ja-JP" dirty="0"/>
            </a:br>
            <a:r>
              <a:rPr lang="en-US" altLang="ja-JP" dirty="0"/>
              <a:t>"Suppose that </a:t>
            </a:r>
            <a:r>
              <a:rPr lang="en-US" altLang="ja-JP" i="1" dirty="0"/>
              <a:t>f</a:t>
            </a:r>
            <a:r>
              <a:rPr lang="en-US" altLang="ja-JP" dirty="0"/>
              <a:t> is a proper coloring"</a:t>
            </a:r>
            <a:endParaRPr kumimoji="1" lang="en-US" altLang="ja-JP" i="1" dirty="0"/>
          </a:p>
        </p:txBody>
      </p:sp>
    </p:spTree>
    <p:extLst>
      <p:ext uri="{BB962C8B-B14F-4D97-AF65-F5344CB8AC3E}">
        <p14:creationId xmlns:p14="http://schemas.microsoft.com/office/powerpoint/2010/main" val="4212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1Abstract, Introduction, </a:t>
            </a:r>
            <a:br>
              <a:rPr lang="en-US" altLang="ja-JP" dirty="0"/>
            </a:br>
            <a:r>
              <a:rPr lang="en-US" altLang="ja-JP" dirty="0"/>
              <a:t>and Conclusion.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r>
              <a:rPr lang="ja-JP" altLang="en-US" dirty="0"/>
              <a:t>に結論や重要な予想も含めるべきである</a:t>
            </a:r>
            <a:endParaRPr lang="en-US" altLang="ja-JP" dirty="0"/>
          </a:p>
          <a:p>
            <a:r>
              <a:rPr lang="ja-JP" altLang="en-US" dirty="0"/>
              <a:t>一般的に結論を述べる分離した節はいらない</a:t>
            </a:r>
            <a:endParaRPr lang="en-US" altLang="ja-JP" dirty="0"/>
          </a:p>
          <a:p>
            <a:pPr lvl="1"/>
            <a:r>
              <a:rPr lang="ja-JP" altLang="en-US" dirty="0"/>
              <a:t>証明の完全な詳細を読む研究者には結論を必要としない</a:t>
            </a:r>
            <a:endParaRPr lang="en-US" altLang="ja-JP" dirty="0"/>
          </a:p>
          <a:p>
            <a:pPr lvl="1"/>
            <a:r>
              <a:rPr lang="ja-JP" altLang="en-US" dirty="0"/>
              <a:t>証明の詳細を読まない研究者は最終</a:t>
            </a:r>
            <a:r>
              <a:rPr lang="en-US" altLang="ja-JP" dirty="0"/>
              <a:t>section</a:t>
            </a:r>
            <a:r>
              <a:rPr lang="ja-JP" altLang="en-US" dirty="0"/>
              <a:t>まで</a:t>
            </a:r>
            <a:br>
              <a:rPr lang="en-US" altLang="ja-JP" dirty="0"/>
            </a:br>
            <a:r>
              <a:rPr lang="ja-JP" altLang="en-US" dirty="0"/>
              <a:t>読み進めることを望まない</a:t>
            </a:r>
            <a:br>
              <a:rPr lang="ja-JP" altLang="en-US" dirty="0"/>
            </a:b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712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18"Assume", "Suppose", and "Let"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この区別には問題がある</a:t>
            </a:r>
            <a:endParaRPr kumimoji="1" lang="en-US" altLang="ja-JP" dirty="0"/>
          </a:p>
          <a:p>
            <a:r>
              <a:rPr lang="ja-JP" altLang="en-US" dirty="0"/>
              <a:t>多くの</a:t>
            </a:r>
            <a:r>
              <a:rPr lang="en-US" altLang="ja-JP" dirty="0"/>
              <a:t>formal</a:t>
            </a:r>
            <a:r>
              <a:rPr lang="ja-JP" altLang="en-US" dirty="0"/>
              <a:t>な著者は後の言葉に</a:t>
            </a:r>
            <a:r>
              <a:rPr lang="en-US" altLang="ja-JP" dirty="0"/>
              <a:t>relational symbol</a:t>
            </a:r>
            <a:br>
              <a:rPr lang="en-US" altLang="ja-JP" dirty="0"/>
            </a:br>
            <a:r>
              <a:rPr lang="ja-JP" altLang="en-US" dirty="0"/>
              <a:t>を含んでいるとき</a:t>
            </a:r>
            <a:r>
              <a:rPr lang="en-US" altLang="ja-JP" dirty="0"/>
              <a:t>relational symbol</a:t>
            </a:r>
            <a:r>
              <a:rPr lang="ja-JP" altLang="en-US" dirty="0"/>
              <a:t>を動詞として扱い</a:t>
            </a:r>
            <a:br>
              <a:rPr lang="en-US" altLang="ja-JP" dirty="0"/>
            </a:br>
            <a:r>
              <a:rPr lang="en-US" altLang="ja-JP" dirty="0"/>
              <a:t>“Suppose that”</a:t>
            </a:r>
            <a:r>
              <a:rPr lang="ja-JP" altLang="en-US" dirty="0"/>
              <a:t>を使う</a:t>
            </a:r>
            <a:endParaRPr lang="en-US" altLang="ja-JP" dirty="0"/>
          </a:p>
          <a:p>
            <a:pPr lvl="1"/>
            <a:r>
              <a:rPr lang="en-US" altLang="ja-JP" dirty="0"/>
              <a:t>relational</a:t>
            </a:r>
            <a:r>
              <a:rPr lang="ja-JP" altLang="en-US" dirty="0"/>
              <a:t> </a:t>
            </a:r>
            <a:r>
              <a:rPr lang="en-US" altLang="ja-JP" dirty="0"/>
              <a:t>symbol</a:t>
            </a:r>
            <a:r>
              <a:rPr lang="ja-JP" altLang="en-US" dirty="0"/>
              <a:t>は</a:t>
            </a:r>
            <a:r>
              <a:rPr kumimoji="1" lang="ja-JP" altLang="en-US" dirty="0"/>
              <a:t>名詞句として扱う方がよい</a:t>
            </a:r>
            <a:endParaRPr kumimoji="1" lang="en-US" altLang="ja-JP" dirty="0"/>
          </a:p>
          <a:p>
            <a:r>
              <a:rPr lang="ja-JP" altLang="en-US" dirty="0"/>
              <a:t>節が表記法に短縮されるときは</a:t>
            </a:r>
            <a:r>
              <a:rPr lang="en-US" altLang="ja-JP" dirty="0"/>
              <a:t>,</a:t>
            </a:r>
            <a:r>
              <a:rPr lang="ja-JP" altLang="en-US" dirty="0"/>
              <a:t>動詞のあとに続く</a:t>
            </a:r>
            <a:r>
              <a:rPr lang="en-US" altLang="ja-JP" dirty="0"/>
              <a:t>that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よる明確化は不必要になる</a:t>
            </a:r>
            <a:endParaRPr lang="en-US" altLang="ja-JP" dirty="0"/>
          </a:p>
          <a:p>
            <a:pPr lvl="1"/>
            <a:r>
              <a:rPr kumimoji="1" lang="ja-JP" altLang="en-US" dirty="0"/>
              <a:t>表記法が現れるときは，その役割は名詞句であることが</a:t>
            </a:r>
            <a:br>
              <a:rPr kumimoji="1" lang="en-US" altLang="ja-JP" dirty="0"/>
            </a:br>
            <a:r>
              <a:rPr kumimoji="1" lang="ja-JP" altLang="en-US" dirty="0"/>
              <a:t>明らかであり</a:t>
            </a:r>
            <a:r>
              <a:rPr kumimoji="1" lang="en-US" altLang="ja-JP" dirty="0"/>
              <a:t>”that”</a:t>
            </a:r>
            <a:r>
              <a:rPr kumimoji="1" lang="ja-JP" altLang="en-US" dirty="0"/>
              <a:t>が不要になる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010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18"Assume", "Suppose", and "Let"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"the case </a:t>
            </a:r>
            <a:r>
              <a:rPr lang="en-US" altLang="ja-JP" i="1" dirty="0"/>
              <a:t>k=2</a:t>
            </a:r>
            <a:r>
              <a:rPr lang="en-US" altLang="ja-JP" dirty="0"/>
              <a:t>“</a:t>
            </a:r>
          </a:p>
          <a:p>
            <a:pPr lvl="1"/>
            <a:r>
              <a:rPr kumimoji="1" lang="ja-JP" altLang="en-US" dirty="0"/>
              <a:t>この場合は</a:t>
            </a:r>
            <a:r>
              <a:rPr kumimoji="1" lang="en-US" altLang="ja-JP" dirty="0"/>
              <a:t>k=2</a:t>
            </a:r>
            <a:r>
              <a:rPr kumimoji="1" lang="ja-JP" altLang="en-US" dirty="0"/>
              <a:t>は名詞句であり</a:t>
            </a:r>
            <a:r>
              <a:rPr kumimoji="1" lang="en-US" altLang="ja-JP" dirty="0"/>
              <a:t>that</a:t>
            </a:r>
            <a:r>
              <a:rPr kumimoji="1" lang="ja-JP" altLang="en-US" dirty="0"/>
              <a:t>は不要である</a:t>
            </a:r>
            <a:endParaRPr kumimoji="1" lang="en-US" altLang="ja-JP" dirty="0"/>
          </a:p>
          <a:p>
            <a:r>
              <a:rPr kumimoji="1" lang="en-US" altLang="ja-JP" dirty="0"/>
              <a:t>that</a:t>
            </a:r>
            <a:r>
              <a:rPr kumimoji="1" lang="ja-JP" altLang="en-US" dirty="0"/>
              <a:t>をいくつかの場合で省略することがある</a:t>
            </a:r>
            <a:endParaRPr kumimoji="1" lang="en-US" altLang="ja-JP" dirty="0"/>
          </a:p>
          <a:p>
            <a:pPr lvl="1"/>
            <a:r>
              <a:rPr lang="ja-JP" altLang="en-US" dirty="0"/>
              <a:t>話すときの英語では堅苦しい言葉をさけるために</a:t>
            </a:r>
            <a:r>
              <a:rPr lang="en-US" altLang="ja-JP" dirty="0"/>
              <a:t>that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なくすことがある</a:t>
            </a:r>
            <a:endParaRPr lang="en-US" altLang="ja-JP" dirty="0"/>
          </a:p>
          <a:p>
            <a:pPr lvl="1"/>
            <a:r>
              <a:rPr lang="ja-JP" altLang="en-US" dirty="0"/>
              <a:t>指し示していることに抽象的な概念がない場合は</a:t>
            </a:r>
            <a:r>
              <a:rPr lang="en-US" altLang="ja-JP" dirty="0"/>
              <a:t>that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消すことは妥当である</a:t>
            </a:r>
            <a:endParaRPr lang="en-US" altLang="ja-JP" dirty="0"/>
          </a:p>
          <a:p>
            <a:pPr lvl="2"/>
            <a:r>
              <a:rPr lang="en-US" altLang="ja-JP" dirty="0"/>
              <a:t>"Suppose the hypothesis is true“</a:t>
            </a:r>
          </a:p>
          <a:p>
            <a:pPr lvl="1"/>
            <a:r>
              <a:rPr lang="ja-JP" altLang="en-US" dirty="0"/>
              <a:t>節が極端に短い場合も</a:t>
            </a:r>
            <a:r>
              <a:rPr lang="en-US" altLang="ja-JP" dirty="0"/>
              <a:t>that</a:t>
            </a:r>
            <a:r>
              <a:rPr lang="ja-JP" altLang="en-US" dirty="0"/>
              <a:t>を消す</a:t>
            </a:r>
            <a:endParaRPr lang="en-US" altLang="ja-JP" dirty="0"/>
          </a:p>
          <a:p>
            <a:pPr lvl="2"/>
            <a:r>
              <a:rPr lang="en-US" altLang="ja-JP" dirty="0"/>
              <a:t>"Suppose there is“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5756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18"Assume", "Suppose", and "Let"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これらの例外は扱いにくい</a:t>
            </a:r>
            <a:endParaRPr lang="en-US" altLang="ja-JP" dirty="0"/>
          </a:p>
          <a:p>
            <a:pPr lvl="1"/>
            <a:r>
              <a:rPr lang="ja-JP" altLang="en-US" dirty="0"/>
              <a:t>よい解決策は</a:t>
            </a:r>
            <a:r>
              <a:rPr lang="en-US" altLang="ja-JP" dirty="0"/>
              <a:t>”Suppose </a:t>
            </a:r>
            <a:r>
              <a:rPr lang="en-US" altLang="ja-JP" i="1" dirty="0"/>
              <a:t>x</a:t>
            </a:r>
            <a:r>
              <a:rPr lang="en-US" altLang="ja-JP" dirty="0"/>
              <a:t> is”</a:t>
            </a:r>
            <a:r>
              <a:rPr lang="ja-JP" altLang="en-US" dirty="0"/>
              <a:t>を避けることである</a:t>
            </a:r>
            <a:br>
              <a:rPr lang="en-US" altLang="ja-JP" dirty="0"/>
            </a:br>
            <a:r>
              <a:rPr lang="en-US" altLang="ja-JP" dirty="0"/>
              <a:t>“Let </a:t>
            </a:r>
            <a:r>
              <a:rPr lang="en-US" altLang="ja-JP" i="1" dirty="0"/>
              <a:t>G</a:t>
            </a:r>
            <a:r>
              <a:rPr lang="en-US" altLang="ja-JP" dirty="0"/>
              <a:t> be a graph“</a:t>
            </a:r>
            <a:r>
              <a:rPr lang="ja-JP" altLang="en-US" dirty="0" err="1"/>
              <a:t>のほう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en-US" altLang="ja-JP" dirty="0"/>
              <a:t>”Suppose </a:t>
            </a:r>
            <a:r>
              <a:rPr lang="en-US" altLang="ja-JP" i="1" dirty="0"/>
              <a:t>G</a:t>
            </a:r>
            <a:r>
              <a:rPr lang="en-US" altLang="ja-JP" dirty="0"/>
              <a:t> is a graph“</a:t>
            </a:r>
            <a:r>
              <a:rPr lang="ja-JP" altLang="en-US" dirty="0"/>
              <a:t>よりよい</a:t>
            </a:r>
            <a:endParaRPr lang="en-US" altLang="ja-JP" dirty="0"/>
          </a:p>
          <a:p>
            <a:r>
              <a:rPr lang="en-US" altLang="ja-JP" dirty="0"/>
              <a:t>“Suppose x=1”</a:t>
            </a:r>
            <a:r>
              <a:rPr lang="ja-JP" altLang="en-US" dirty="0"/>
              <a:t>と</a:t>
            </a:r>
            <a:r>
              <a:rPr lang="en-US" altLang="ja-JP" dirty="0"/>
              <a:t>“Let x=1”</a:t>
            </a:r>
            <a:r>
              <a:rPr lang="ja-JP" altLang="en-US" dirty="0"/>
              <a:t>を比較する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つ目は等号を仮定し，方程式を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単位とみなす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つ目は</a:t>
            </a:r>
            <a:r>
              <a:rPr lang="en-US" altLang="ja-JP" dirty="0"/>
              <a:t>”Let that</a:t>
            </a:r>
            <a:r>
              <a:rPr lang="ja-JP" altLang="en-US" dirty="0"/>
              <a:t>・・・</a:t>
            </a:r>
            <a:r>
              <a:rPr lang="en-US" altLang="ja-JP" dirty="0"/>
              <a:t>”</a:t>
            </a:r>
            <a:r>
              <a:rPr lang="ja-JP" altLang="en-US" dirty="0"/>
              <a:t>とは言わないので，</a:t>
            </a:r>
            <a:r>
              <a:rPr lang="en-US" altLang="ja-JP" dirty="0"/>
              <a:t>Let</a:t>
            </a:r>
            <a:r>
              <a:rPr lang="ja-JP" altLang="en-US" dirty="0"/>
              <a:t>や</a:t>
            </a:r>
            <a:r>
              <a:rPr lang="en-US" altLang="ja-JP" dirty="0"/>
              <a:t>=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動詞と見なす</a:t>
            </a:r>
            <a:endParaRPr lang="en-US" altLang="ja-JP" dirty="0"/>
          </a:p>
          <a:p>
            <a:pPr lvl="1"/>
            <a:r>
              <a:rPr lang="ja-JP" altLang="en-US" dirty="0"/>
              <a:t>このような</a:t>
            </a:r>
            <a:r>
              <a:rPr lang="en-US" altLang="ja-JP" dirty="0"/>
              <a:t>Let</a:t>
            </a:r>
            <a:r>
              <a:rPr lang="ja-JP" altLang="en-US" dirty="0"/>
              <a:t>の使用は</a:t>
            </a:r>
            <a:r>
              <a:rPr lang="en-US" altLang="ja-JP" dirty="0"/>
              <a:t>”Let”</a:t>
            </a:r>
            <a:r>
              <a:rPr lang="ja-JP" altLang="en-US" dirty="0"/>
              <a:t>を名詞句として扱う</a:t>
            </a:r>
            <a:br>
              <a:rPr lang="en-US" altLang="ja-JP" dirty="0"/>
            </a:br>
            <a:r>
              <a:rPr lang="ja-JP" altLang="en-US" dirty="0"/>
              <a:t>例外的な表現である</a:t>
            </a:r>
            <a:endParaRPr lang="en-US" altLang="ja-JP" dirty="0"/>
          </a:p>
          <a:p>
            <a:endParaRPr lang="en-US" altLang="ja-JP" dirty="0"/>
          </a:p>
          <a:p>
            <a:pPr marL="36576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790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18"Assume", "Suppose", and "Let"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不等号では使えない</a:t>
            </a:r>
            <a:endParaRPr lang="en-US" altLang="ja-JP"/>
          </a:p>
          <a:p>
            <a:pPr lvl="1"/>
            <a:r>
              <a:rPr lang="ja-JP" altLang="en-US"/>
              <a:t>不等号記号は</a:t>
            </a:r>
            <a:r>
              <a:rPr lang="en-US" altLang="ja-JP"/>
              <a:t>” be less than or equal to”</a:t>
            </a:r>
            <a:r>
              <a:rPr lang="ja-JP" altLang="en-US"/>
              <a:t>の意味を</a:t>
            </a:r>
            <a:br>
              <a:rPr lang="en-US" altLang="ja-JP"/>
            </a:br>
            <a:r>
              <a:rPr lang="ja-JP" altLang="en-US"/>
              <a:t>持つため動詞が存在するから</a:t>
            </a:r>
            <a:endParaRPr lang="en-US" altLang="ja-JP"/>
          </a:p>
          <a:p>
            <a:pPr lvl="1"/>
            <a:endParaRPr lang="en-US" altLang="ja-JP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2035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19 Universal quantifiers(</a:t>
            </a:r>
            <a:r>
              <a:rPr lang="ja-JP" altLang="en-US" dirty="0"/>
              <a:t>全称記号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Any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”some”</a:t>
            </a:r>
            <a:r>
              <a:rPr kumimoji="1" lang="ja-JP" altLang="en-US" dirty="0"/>
              <a:t>と</a:t>
            </a:r>
            <a:r>
              <a:rPr kumimoji="1" lang="en-US" altLang="ja-JP" dirty="0"/>
              <a:t>”all”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意味を持つ</a:t>
            </a:r>
            <a:r>
              <a:rPr lang="ja-JP" altLang="en-US" dirty="0"/>
              <a:t>可能性があるので</a:t>
            </a:r>
            <a:br>
              <a:rPr lang="en-US" altLang="ja-JP" dirty="0"/>
            </a:br>
            <a:r>
              <a:rPr lang="ja-JP" altLang="en-US" dirty="0"/>
              <a:t>正確ではない</a:t>
            </a:r>
            <a:endParaRPr lang="en-US" altLang="ja-JP" dirty="0"/>
          </a:p>
          <a:p>
            <a:r>
              <a:rPr kumimoji="1" lang="ja-JP" altLang="en-US" dirty="0"/>
              <a:t>単数のオブジェクトを参照するときは</a:t>
            </a:r>
            <a:r>
              <a:rPr kumimoji="1" lang="en-US" altLang="ja-JP" dirty="0"/>
              <a:t>”each”</a:t>
            </a:r>
            <a:r>
              <a:rPr kumimoji="1" lang="ja-JP" altLang="en-US" dirty="0"/>
              <a:t>や</a:t>
            </a:r>
            <a:r>
              <a:rPr kumimoji="1" lang="en-US" altLang="ja-JP" dirty="0"/>
              <a:t>”every”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使うのが一般的である</a:t>
            </a:r>
            <a:endParaRPr lang="en-US" altLang="ja-JP" dirty="0"/>
          </a:p>
          <a:p>
            <a:r>
              <a:rPr lang="ja-JP" altLang="en-US" dirty="0"/>
              <a:t>複数の変数の場合は難しい</a:t>
            </a:r>
            <a:endParaRPr lang="en-US" altLang="ja-JP" dirty="0"/>
          </a:p>
          <a:p>
            <a:pPr lvl="1"/>
            <a:r>
              <a:rPr lang="en-US" altLang="ja-JP" dirty="0"/>
              <a:t>“for every two elements”</a:t>
            </a:r>
            <a:r>
              <a:rPr lang="ja-JP" altLang="en-US" dirty="0"/>
              <a:t>は</a:t>
            </a:r>
            <a:r>
              <a:rPr lang="en-US" altLang="ja-JP" dirty="0"/>
              <a:t>every</a:t>
            </a:r>
            <a:r>
              <a:rPr lang="ja-JP" altLang="en-US" dirty="0"/>
              <a:t>が単数を表すので</a:t>
            </a:r>
            <a:br>
              <a:rPr lang="en-US" altLang="ja-JP" dirty="0"/>
            </a:br>
            <a:r>
              <a:rPr lang="ja-JP" altLang="en-US" dirty="0"/>
              <a:t>ぎこちない</a:t>
            </a:r>
            <a:endParaRPr lang="en-US" altLang="ja-JP" dirty="0"/>
          </a:p>
          <a:p>
            <a:pPr lvl="2"/>
            <a:r>
              <a:rPr kumimoji="1" lang="ja-JP" altLang="en-US" dirty="0"/>
              <a:t>この場合は</a:t>
            </a:r>
            <a:r>
              <a:rPr lang="en-US" altLang="ja-JP" dirty="0"/>
              <a:t>“for any two elements”. </a:t>
            </a:r>
            <a:r>
              <a:rPr lang="ja-JP" altLang="en-US" dirty="0" err="1"/>
              <a:t>のほうが</a:t>
            </a:r>
            <a:r>
              <a:rPr lang="ja-JP" altLang="en-US" dirty="0"/>
              <a:t>よい</a:t>
            </a:r>
            <a:endParaRPr lang="en-US" altLang="ja-JP" dirty="0"/>
          </a:p>
          <a:p>
            <a:pPr lvl="2"/>
            <a:r>
              <a:rPr kumimoji="1" lang="en-US" altLang="ja-JP" dirty="0"/>
              <a:t>For</a:t>
            </a:r>
            <a:r>
              <a:rPr kumimoji="1" lang="ja-JP" altLang="en-US" dirty="0"/>
              <a:t>があいまいさを回避している</a:t>
            </a:r>
          </a:p>
        </p:txBody>
      </p:sp>
    </p:spTree>
    <p:extLst>
      <p:ext uri="{BB962C8B-B14F-4D97-AF65-F5344CB8AC3E}">
        <p14:creationId xmlns:p14="http://schemas.microsoft.com/office/powerpoint/2010/main" val="352896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19 Universal quantifiers(</a:t>
            </a:r>
            <a:r>
              <a:rPr lang="ja-JP" altLang="en-US" dirty="0"/>
              <a:t>全称記号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混乱はまだ生じる可能性がある</a:t>
            </a:r>
            <a:br>
              <a:rPr lang="en-US" altLang="ja-JP" dirty="0"/>
            </a:br>
            <a:r>
              <a:rPr lang="en-US" altLang="ja-JP" dirty="0"/>
              <a:t>“Form G‘ from G by adding an edge joining any two vertices with distance 2 in G.” </a:t>
            </a:r>
          </a:p>
          <a:p>
            <a:pPr lvl="1"/>
            <a:r>
              <a:rPr lang="ja-JP" altLang="en-US" dirty="0"/>
              <a:t>これはエッジが</a:t>
            </a:r>
            <a:r>
              <a:rPr lang="en-US" altLang="ja-JP" dirty="0"/>
              <a:t>1</a:t>
            </a:r>
            <a:r>
              <a:rPr lang="ja-JP" altLang="en-US" dirty="0" err="1"/>
              <a:t>つしか</a:t>
            </a:r>
            <a:r>
              <a:rPr lang="ja-JP" altLang="en-US" dirty="0"/>
              <a:t>追加されていないと読者に混乱させる</a:t>
            </a:r>
            <a:endParaRPr lang="en-US" altLang="ja-JP" dirty="0"/>
          </a:p>
          <a:p>
            <a:r>
              <a:rPr kumimoji="1" lang="en-US" altLang="ja-JP" dirty="0"/>
              <a:t>Any</a:t>
            </a:r>
            <a:r>
              <a:rPr kumimoji="1" lang="ja-JP" altLang="en-US" dirty="0"/>
              <a:t>を全て避ける必要はない</a:t>
            </a:r>
            <a:endParaRPr lang="en-US" altLang="ja-JP" dirty="0"/>
          </a:p>
          <a:p>
            <a:pPr lvl="1"/>
            <a:r>
              <a:rPr kumimoji="1" lang="ja-JP" altLang="en-US" dirty="0"/>
              <a:t>文脈の中で誤解を防ぐようにする</a:t>
            </a:r>
            <a:endParaRPr kumimoji="1" lang="en-US" altLang="ja-JP" dirty="0"/>
          </a:p>
          <a:p>
            <a:pPr lvl="1"/>
            <a:r>
              <a:rPr lang="en-US" altLang="ja-JP" dirty="0"/>
              <a:t>Any</a:t>
            </a:r>
            <a:r>
              <a:rPr lang="ja-JP" altLang="en-US" dirty="0"/>
              <a:t>は</a:t>
            </a:r>
            <a:r>
              <a:rPr lang="en-US" altLang="ja-JP" dirty="0"/>
              <a:t>”an arbitrary”</a:t>
            </a:r>
            <a:r>
              <a:rPr lang="ja-JP" altLang="en-US" dirty="0"/>
              <a:t>の代用であり，</a:t>
            </a:r>
            <a:r>
              <a:rPr lang="en-US" altLang="ja-JP" dirty="0"/>
              <a:t>”not any”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ja-JP" altLang="en-US" dirty="0"/>
              <a:t>かなり明確である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773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19 Universal quantifiers(</a:t>
            </a:r>
            <a:r>
              <a:rPr lang="ja-JP" altLang="en-US" dirty="0"/>
              <a:t>全称記号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不定冠詞</a:t>
            </a:r>
            <a:r>
              <a:rPr kumimoji="1" lang="en-US" altLang="ja-JP" dirty="0"/>
              <a:t>(“a” or ”an”)</a:t>
            </a:r>
            <a:r>
              <a:rPr kumimoji="1" lang="ja-JP" altLang="en-US" dirty="0"/>
              <a:t>を全称記号として使うことは</a:t>
            </a:r>
            <a:br>
              <a:rPr kumimoji="1" lang="en-US" altLang="ja-JP" dirty="0"/>
            </a:br>
            <a:r>
              <a:rPr kumimoji="1" lang="ja-JP" altLang="en-US" dirty="0"/>
              <a:t>危険である</a:t>
            </a:r>
            <a:br>
              <a:rPr lang="en-US" altLang="ja-JP" dirty="0"/>
            </a:br>
            <a:r>
              <a:rPr lang="en-US" altLang="ja-JP" dirty="0"/>
              <a:t>"Prove that a bipartite graph has no odd cycle." </a:t>
            </a:r>
          </a:p>
          <a:p>
            <a:r>
              <a:rPr kumimoji="1" lang="ja-JP" altLang="en-US" dirty="0"/>
              <a:t>読者の中には</a:t>
            </a:r>
            <a:r>
              <a:rPr kumimoji="1" lang="en-US" altLang="ja-JP" dirty="0"/>
              <a:t>”a”</a:t>
            </a:r>
            <a:r>
              <a:rPr kumimoji="1" lang="ja-JP" altLang="en-US" dirty="0"/>
              <a:t>を</a:t>
            </a:r>
            <a:r>
              <a:rPr kumimoji="1" lang="en-US" altLang="ja-JP" dirty="0"/>
              <a:t>”one”</a:t>
            </a:r>
            <a:r>
              <a:rPr kumimoji="1" lang="ja-JP" altLang="en-US" dirty="0"/>
              <a:t>や</a:t>
            </a:r>
            <a:r>
              <a:rPr kumimoji="1" lang="en-US" altLang="ja-JP" dirty="0"/>
              <a:t>”some”</a:t>
            </a:r>
            <a:r>
              <a:rPr lang="ja-JP" altLang="en-US" dirty="0"/>
              <a:t>と解釈するかもしれない</a:t>
            </a:r>
            <a:endParaRPr lang="en-US" altLang="ja-JP" dirty="0"/>
          </a:p>
          <a:p>
            <a:r>
              <a:rPr kumimoji="1" lang="en-US" altLang="ja-JP" dirty="0"/>
              <a:t>“every”</a:t>
            </a:r>
            <a:r>
              <a:rPr kumimoji="1" lang="ja-JP" altLang="en-US" dirty="0"/>
              <a:t>を使うのは明確である</a:t>
            </a:r>
            <a:endParaRPr kumimoji="1" lang="en-US" altLang="ja-JP" dirty="0"/>
          </a:p>
          <a:p>
            <a:r>
              <a:rPr lang="ja-JP" altLang="en-US" dirty="0"/>
              <a:t>結論の前に</a:t>
            </a:r>
            <a:r>
              <a:rPr lang="en-US" altLang="ja-JP" dirty="0"/>
              <a:t>must</a:t>
            </a:r>
            <a:r>
              <a:rPr lang="ja-JP" altLang="en-US" dirty="0"/>
              <a:t>を置くことで普遍性を示唆できるが</a:t>
            </a:r>
            <a:br>
              <a:rPr lang="en-US" altLang="ja-JP" dirty="0"/>
            </a:br>
            <a:r>
              <a:rPr lang="ja-JP" altLang="en-US" dirty="0"/>
              <a:t>通常は不要である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8968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20 Position of universal quantifiers.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論理式の中では</a:t>
            </a:r>
            <a:r>
              <a:rPr lang="ja-JP" altLang="en-US" dirty="0"/>
              <a:t>式の前に全称記号を置く</a:t>
            </a:r>
            <a:endParaRPr lang="en-US" altLang="ja-JP" dirty="0"/>
          </a:p>
          <a:p>
            <a:r>
              <a:rPr lang="ja-JP" altLang="en-US" dirty="0"/>
              <a:t>文中では最後の全称記号のみを書いて，</a:t>
            </a:r>
            <a:br>
              <a:rPr lang="en-US" altLang="ja-JP" dirty="0"/>
            </a:br>
            <a:r>
              <a:rPr lang="ja-JP" altLang="en-US" dirty="0"/>
              <a:t>全称記号を</a:t>
            </a:r>
            <a:r>
              <a:rPr lang="en-US" altLang="ja-JP" dirty="0"/>
              <a:t>1</a:t>
            </a:r>
            <a:r>
              <a:rPr lang="ja-JP" altLang="en-US" dirty="0" err="1"/>
              <a:t>つに</a:t>
            </a:r>
            <a:r>
              <a:rPr lang="ja-JP" altLang="en-US" dirty="0"/>
              <a:t>する方が読みやすい</a:t>
            </a:r>
            <a:endParaRPr lang="en-US" altLang="ja-JP" dirty="0"/>
          </a:p>
          <a:p>
            <a:pPr lvl="1"/>
            <a:r>
              <a:rPr kumimoji="1" lang="ja-JP" altLang="en-US" dirty="0"/>
              <a:t>これは結論の強調としてもよい</a:t>
            </a:r>
            <a:endParaRPr kumimoji="1" lang="en-US" altLang="ja-JP" dirty="0"/>
          </a:p>
          <a:p>
            <a:r>
              <a:rPr lang="en-US" altLang="ja-JP" dirty="0"/>
              <a:t>“For every graph </a:t>
            </a:r>
            <a:r>
              <a:rPr lang="en-US" altLang="ja-JP" i="1" dirty="0"/>
              <a:t>G</a:t>
            </a:r>
            <a:r>
              <a:rPr lang="en-US" altLang="ja-JP" dirty="0"/>
              <a:t> that is bipartite, </a:t>
            </a:r>
            <a:r>
              <a:rPr lang="el-GR" altLang="ja-JP" i="1" dirty="0"/>
              <a:t>χ(</a:t>
            </a:r>
            <a:r>
              <a:rPr lang="en-US" altLang="ja-JP" i="1" dirty="0"/>
              <a:t>G)≤2</a:t>
            </a:r>
            <a:r>
              <a:rPr lang="en-US" altLang="ja-JP" dirty="0"/>
              <a:t>“</a:t>
            </a:r>
            <a:r>
              <a:rPr lang="ja-JP" altLang="en-US" dirty="0"/>
              <a:t>より</a:t>
            </a:r>
            <a:br>
              <a:rPr lang="en-US" altLang="ja-JP" dirty="0"/>
            </a:br>
            <a:r>
              <a:rPr lang="en-US" altLang="ja-JP" dirty="0"/>
              <a:t>”Always </a:t>
            </a:r>
            <a:r>
              <a:rPr lang="el-GR" altLang="ja-JP" i="1" dirty="0"/>
              <a:t>χ(</a:t>
            </a:r>
            <a:r>
              <a:rPr lang="en-US" altLang="ja-JP" i="1" dirty="0"/>
              <a:t>G)≤2</a:t>
            </a:r>
            <a:r>
              <a:rPr lang="en-US" altLang="ja-JP" dirty="0"/>
              <a:t> when </a:t>
            </a:r>
            <a:r>
              <a:rPr lang="en-US" altLang="ja-JP" i="1" dirty="0"/>
              <a:t>G</a:t>
            </a:r>
            <a:r>
              <a:rPr lang="en-US" altLang="ja-JP" dirty="0"/>
              <a:t> is bipartite”</a:t>
            </a:r>
            <a:r>
              <a:rPr lang="ja-JP" altLang="en-US" dirty="0"/>
              <a:t>の方がよい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同様に</a:t>
            </a:r>
            <a:r>
              <a:rPr lang="en-US" altLang="ja-JP" dirty="0"/>
              <a:t>“</a:t>
            </a:r>
            <a:r>
              <a:rPr lang="en-US" altLang="ja-JP" i="1" dirty="0" err="1"/>
              <a:t>a</a:t>
            </a:r>
            <a:r>
              <a:rPr lang="en-US" altLang="ja-JP" i="1" baseline="-25000" dirty="0" err="1"/>
              <a:t>i</a:t>
            </a:r>
            <a:r>
              <a:rPr lang="en-US" altLang="ja-JP" i="1" dirty="0" err="1"/>
              <a:t>∈S</a:t>
            </a:r>
            <a:r>
              <a:rPr lang="en-US" altLang="ja-JP" dirty="0"/>
              <a:t> for </a:t>
            </a:r>
            <a:r>
              <a:rPr lang="en-US" altLang="ja-JP" i="1" dirty="0"/>
              <a:t>1≤i≤n</a:t>
            </a:r>
            <a:r>
              <a:rPr lang="en-US" altLang="ja-JP" dirty="0"/>
              <a:t>”</a:t>
            </a:r>
            <a:r>
              <a:rPr lang="ja-JP" altLang="en-US" dirty="0"/>
              <a:t>は</a:t>
            </a:r>
            <a:r>
              <a:rPr lang="en-US" altLang="ja-JP" dirty="0"/>
              <a:t>“for </a:t>
            </a:r>
            <a:r>
              <a:rPr lang="en-US" altLang="ja-JP" i="1" dirty="0"/>
              <a:t>1≤i≤n, </a:t>
            </a:r>
            <a:r>
              <a:rPr lang="en-US" altLang="ja-JP" i="1" dirty="0" err="1"/>
              <a:t>a</a:t>
            </a:r>
            <a:r>
              <a:rPr lang="en-US" altLang="ja-JP" i="1" baseline="-25000" dirty="0" err="1"/>
              <a:t>i</a:t>
            </a:r>
            <a:r>
              <a:rPr lang="en-US" altLang="ja-JP" i="1" dirty="0" err="1"/>
              <a:t>∈S</a:t>
            </a:r>
            <a:r>
              <a:rPr lang="en-US" altLang="ja-JP" dirty="0"/>
              <a:t>“</a:t>
            </a:r>
            <a:r>
              <a:rPr lang="ja-JP" altLang="en-US" dirty="0"/>
              <a:t>と改善できる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41759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21."Less" vs. "fewer"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Less:</a:t>
            </a:r>
            <a:r>
              <a:rPr kumimoji="1" lang="ja-JP" altLang="en-US" dirty="0"/>
              <a:t>数字の比較で使う</a:t>
            </a:r>
            <a:endParaRPr kumimoji="1" lang="en-US" altLang="ja-JP" dirty="0"/>
          </a:p>
          <a:p>
            <a:r>
              <a:rPr lang="en-US" altLang="ja-JP" dirty="0"/>
              <a:t>Fewer:</a:t>
            </a:r>
            <a:r>
              <a:rPr lang="ja-JP" altLang="en-US" dirty="0"/>
              <a:t>オブジェクトの集合の参照で使う</a:t>
            </a:r>
            <a:endParaRPr lang="en-US" altLang="ja-JP" dirty="0"/>
          </a:p>
          <a:p>
            <a:r>
              <a:rPr lang="en-US" altLang="ja-JP" dirty="0"/>
              <a:t>"the number of edges is less than </a:t>
            </a:r>
            <a:r>
              <a:rPr lang="en-US" altLang="ja-JP" i="1" dirty="0"/>
              <a:t>k</a:t>
            </a:r>
            <a:r>
              <a:rPr lang="en-US" altLang="ja-JP" dirty="0"/>
              <a:t>“</a:t>
            </a:r>
            <a:br>
              <a:rPr lang="en-US" altLang="ja-JP" dirty="0"/>
            </a:br>
            <a:r>
              <a:rPr lang="en-US" altLang="ja-JP" dirty="0"/>
              <a:t>"the graph has fewer than </a:t>
            </a:r>
            <a:r>
              <a:rPr lang="en-US" altLang="ja-JP" i="1" dirty="0"/>
              <a:t>k</a:t>
            </a:r>
            <a:r>
              <a:rPr lang="en-US" altLang="ja-JP" dirty="0"/>
              <a:t> edges“</a:t>
            </a:r>
            <a:br>
              <a:rPr lang="en-US" altLang="ja-JP" dirty="0"/>
            </a:br>
            <a:r>
              <a:rPr lang="en-US" altLang="ja-JP" dirty="0"/>
              <a:t> "</a:t>
            </a:r>
            <a:r>
              <a:rPr lang="en-US" altLang="ja-JP" i="1" dirty="0"/>
              <a:t>G'</a:t>
            </a:r>
            <a:r>
              <a:rPr lang="en-US" altLang="ja-JP" dirty="0"/>
              <a:t> has fewer edges than </a:t>
            </a:r>
            <a:r>
              <a:rPr lang="en-US" altLang="ja-JP" i="1" dirty="0"/>
              <a:t>G</a:t>
            </a:r>
            <a:r>
              <a:rPr lang="en-US" altLang="ja-JP" dirty="0"/>
              <a:t>"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5628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22.A set differs from its size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比較できないことを比較することは</a:t>
                </a:r>
                <a:br>
                  <a:rPr kumimoji="1" lang="en-US" altLang="ja-JP" dirty="0"/>
                </a:br>
                <a:r>
                  <a:rPr lang="en-US" altLang="ja-JP" dirty="0"/>
                  <a:t>” comparing apples and oranges”</a:t>
                </a:r>
                <a:r>
                  <a:rPr lang="ja-JP" altLang="en-US" dirty="0"/>
                  <a:t>という</a:t>
                </a:r>
                <a:endParaRPr lang="en-US" altLang="ja-JP" dirty="0"/>
              </a:p>
              <a:p>
                <a:r>
                  <a:rPr kumimoji="1" lang="ja-JP" altLang="en-US" dirty="0"/>
                  <a:t>比較できないものの例</a:t>
                </a:r>
                <a:br>
                  <a:rPr lang="en-US" altLang="ja-JP" dirty="0"/>
                </a:br>
                <a:r>
                  <a:rPr lang="en-US" altLang="ja-JP" dirty="0"/>
                  <a:t>"</a:t>
                </a:r>
                <a:r>
                  <a:rPr lang="en-US" altLang="ja-JP" dirty="0" err="1"/>
                  <a:t>Sperner</a:t>
                </a:r>
                <a:r>
                  <a:rPr lang="en-US" altLang="ja-JP" dirty="0"/>
                  <a:t> proved that no antichain of subsets of an </a:t>
                </a:r>
                <a:r>
                  <a:rPr lang="en-US" altLang="ja-JP" i="1" dirty="0"/>
                  <a:t>n</a:t>
                </a:r>
                <a:r>
                  <a:rPr lang="en-US" altLang="ja-JP" dirty="0"/>
                  <a:t>-set is larger than </a:t>
                </a:r>
                <a:r>
                  <a:rPr lang="en-US" altLang="ja-JP" i="1" dirty="0"/>
                  <a:t>C(n,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⌊</m:t>
                    </m:r>
                  </m:oMath>
                </a14:m>
                <a:r>
                  <a:rPr lang="en-US" altLang="ja-JP" i="1" dirty="0"/>
                  <a:t>n/2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ja-JP" i="1" dirty="0"/>
                  <a:t>)</a:t>
                </a:r>
                <a:r>
                  <a:rPr lang="en-US" altLang="ja-JP" dirty="0"/>
                  <a:t>“</a:t>
                </a:r>
              </a:p>
              <a:p>
                <a:r>
                  <a:rPr lang="ja-JP" altLang="en-US" dirty="0"/>
                  <a:t>これは</a:t>
                </a:r>
                <a:r>
                  <a:rPr lang="en-US" altLang="ja-JP" dirty="0"/>
                  <a:t>set</a:t>
                </a:r>
                <a:r>
                  <a:rPr lang="ja-JP" altLang="en-US" dirty="0"/>
                  <a:t>とその</a:t>
                </a:r>
                <a:r>
                  <a:rPr lang="en-US" altLang="ja-JP" dirty="0"/>
                  <a:t>size</a:t>
                </a:r>
                <a:r>
                  <a:rPr lang="ja-JP" altLang="en-US" dirty="0"/>
                  <a:t>を比較している</a:t>
                </a:r>
                <a:endParaRPr lang="en-US" altLang="ja-JP" dirty="0"/>
              </a:p>
              <a:p>
                <a:r>
                  <a:rPr lang="en-US" altLang="ja-JP" dirty="0"/>
                  <a:t>“no antichain has size greater than </a:t>
                </a:r>
                <a:r>
                  <a:rPr lang="en-US" altLang="ja-JP" i="1" dirty="0"/>
                  <a:t>C(n,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⌊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i="1" dirty="0"/>
                  <a:t>n/2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ja-JP" i="1" dirty="0"/>
                  <a:t>)</a:t>
                </a:r>
                <a:r>
                  <a:rPr lang="ja-JP" altLang="en-US" i="1" dirty="0"/>
                  <a:t>や</a:t>
                </a:r>
                <a:br>
                  <a:rPr lang="en-US" altLang="ja-JP" dirty="0"/>
                </a:br>
                <a:r>
                  <a:rPr lang="en-US" altLang="ja-JP" dirty="0"/>
                  <a:t>“no antichain has more than </a:t>
                </a:r>
                <a:r>
                  <a:rPr lang="en-US" altLang="ja-JP" i="1" dirty="0"/>
                  <a:t>C(n,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⌊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i="1" dirty="0"/>
                  <a:t>n/2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ja-JP" i="1" dirty="0"/>
                  <a:t>)</a:t>
                </a:r>
                <a:r>
                  <a:rPr lang="en-US" altLang="ja-JP" dirty="0"/>
                  <a:t> elements“</a:t>
                </a:r>
                <a:br>
                  <a:rPr lang="en-US" altLang="ja-JP" dirty="0"/>
                </a:br>
                <a:r>
                  <a:rPr lang="ja-JP" altLang="en-US" dirty="0"/>
                  <a:t>が正しい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65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2.Definitions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定義される言葉はイタリック体によって</a:t>
            </a:r>
            <a:r>
              <a:rPr lang="ja-JP" altLang="en-US" dirty="0"/>
              <a:t>強調する</a:t>
            </a:r>
            <a:endParaRPr lang="en-US" altLang="ja-JP" dirty="0"/>
          </a:p>
          <a:p>
            <a:pPr lvl="1"/>
            <a:r>
              <a:rPr lang="ja-JP" altLang="en-US" dirty="0"/>
              <a:t>イタリック体で定義する場合は</a:t>
            </a:r>
            <a:r>
              <a:rPr lang="en-US" altLang="ja-JP" dirty="0"/>
              <a:t>”said to be”</a:t>
            </a:r>
            <a:r>
              <a:rPr lang="ja-JP" altLang="en-US" dirty="0"/>
              <a:t>や</a:t>
            </a:r>
            <a:br>
              <a:rPr lang="en-US" altLang="ja-JP" dirty="0"/>
            </a:br>
            <a:r>
              <a:rPr lang="en-US" altLang="ja-JP" dirty="0"/>
              <a:t>“call for”</a:t>
            </a:r>
            <a:r>
              <a:rPr lang="ja-JP" altLang="en-US" dirty="0"/>
              <a:t>はいらない</a:t>
            </a:r>
            <a:endParaRPr lang="en-US" altLang="ja-JP" dirty="0"/>
          </a:p>
          <a:p>
            <a:r>
              <a:rPr kumimoji="1" lang="ja-JP" altLang="en-US" dirty="0"/>
              <a:t>定義の中には</a:t>
            </a:r>
            <a:r>
              <a:rPr kumimoji="1" lang="en-US" altLang="ja-JP" dirty="0"/>
              <a:t>object</a:t>
            </a:r>
            <a:r>
              <a:rPr kumimoji="1" lang="ja-JP" altLang="en-US" dirty="0"/>
              <a:t>が</a:t>
            </a:r>
            <a:r>
              <a:rPr kumimoji="1" lang="en-US" altLang="ja-JP" dirty="0"/>
              <a:t>property</a:t>
            </a:r>
            <a:r>
              <a:rPr kumimoji="1" lang="ja-JP" altLang="en-US" dirty="0"/>
              <a:t>を満たすことを示すために</a:t>
            </a:r>
            <a:br>
              <a:rPr kumimoji="1" lang="en-US" altLang="ja-JP" dirty="0"/>
            </a:br>
            <a:r>
              <a:rPr kumimoji="1" lang="en-US" altLang="ja-JP" dirty="0"/>
              <a:t>if</a:t>
            </a:r>
            <a:r>
              <a:rPr kumimoji="1" lang="ja-JP" altLang="en-US" dirty="0"/>
              <a:t>を使うことがある</a:t>
            </a:r>
            <a:endParaRPr kumimoji="1" lang="en-US" altLang="ja-JP" dirty="0"/>
          </a:p>
          <a:p>
            <a:pPr lvl="1"/>
            <a:r>
              <a:rPr lang="en-US" altLang="ja-JP" dirty="0"/>
              <a:t>"An object has property </a:t>
            </a:r>
            <a:r>
              <a:rPr lang="en-US" altLang="ja-JP" i="1" dirty="0"/>
              <a:t>italicized term</a:t>
            </a:r>
            <a:r>
              <a:rPr lang="ja-JP" altLang="en-US" dirty="0"/>
              <a:t> </a:t>
            </a:r>
            <a:r>
              <a:rPr lang="en-US" altLang="ja-JP" b="1" dirty="0"/>
              <a:t>if</a:t>
            </a:r>
            <a:r>
              <a:rPr lang="ja-JP" altLang="en-US" dirty="0"/>
              <a:t> </a:t>
            </a:r>
            <a:r>
              <a:rPr lang="en-US" altLang="ja-JP" dirty="0"/>
              <a:t>condition holds.“</a:t>
            </a:r>
          </a:p>
          <a:p>
            <a:pPr lvl="1"/>
            <a:r>
              <a:rPr lang="ja-JP" altLang="en-US" dirty="0"/>
              <a:t>この場合では</a:t>
            </a:r>
            <a:r>
              <a:rPr lang="en-US" altLang="ja-JP" i="1" dirty="0"/>
              <a:t>italicized term</a:t>
            </a:r>
            <a:r>
              <a:rPr lang="ja-JP" altLang="en-US" dirty="0"/>
              <a:t> が</a:t>
            </a:r>
            <a:r>
              <a:rPr lang="en-US" altLang="ja-JP" dirty="0"/>
              <a:t>condition</a:t>
            </a:r>
            <a:r>
              <a:rPr lang="ja-JP" altLang="en-US" dirty="0"/>
              <a:t>と等価であることを</a:t>
            </a:r>
            <a:r>
              <a:rPr lang="en-US" altLang="ja-JP" dirty="0"/>
              <a:t>”if”</a:t>
            </a:r>
            <a:r>
              <a:rPr lang="ja-JP" altLang="en-US" dirty="0"/>
              <a:t>を使って示している</a:t>
            </a:r>
            <a:endParaRPr lang="en-US" altLang="ja-JP" dirty="0"/>
          </a:p>
          <a:p>
            <a:pPr lvl="1"/>
            <a:r>
              <a:rPr kumimoji="1" lang="ja-JP" altLang="en-US" dirty="0"/>
              <a:t>しかし，定義が完了するまで</a:t>
            </a:r>
            <a:r>
              <a:rPr kumimoji="1" lang="en-US" altLang="ja-JP" dirty="0"/>
              <a:t>property</a:t>
            </a:r>
            <a:r>
              <a:rPr lang="ja-JP" altLang="en-US" dirty="0"/>
              <a:t>が</a:t>
            </a:r>
            <a:r>
              <a:rPr lang="en-US" altLang="ja-JP" dirty="0"/>
              <a:t>condition</a:t>
            </a:r>
            <a:r>
              <a:rPr lang="ja-JP" altLang="en-US" dirty="0"/>
              <a:t>と</a:t>
            </a:r>
            <a:br>
              <a:rPr lang="en-US" altLang="ja-JP" dirty="0"/>
            </a:br>
            <a:r>
              <a:rPr lang="ja-JP" altLang="en-US" dirty="0"/>
              <a:t>等価であることを</a:t>
            </a:r>
            <a:r>
              <a:rPr lang="ja-JP" altLang="en-US" dirty="0" err="1"/>
              <a:t>示せないないので</a:t>
            </a:r>
            <a:r>
              <a:rPr lang="ja-JP" altLang="en-US" dirty="0"/>
              <a:t>イタリックで定義する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002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23."Estimate"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多くの数学者は</a:t>
            </a:r>
            <a:r>
              <a:rPr kumimoji="1" lang="en-US" altLang="ja-JP" dirty="0"/>
              <a:t>”estimate”</a:t>
            </a:r>
            <a:r>
              <a:rPr kumimoji="1" lang="ja-JP" altLang="en-US" dirty="0"/>
              <a:t>を</a:t>
            </a:r>
            <a:r>
              <a:rPr kumimoji="1" lang="en-US" altLang="ja-JP" dirty="0"/>
              <a:t>”bound”</a:t>
            </a:r>
            <a:r>
              <a:rPr kumimoji="1" lang="ja-JP" altLang="en-US" dirty="0"/>
              <a:t>と同じ意味で使う</a:t>
            </a:r>
            <a:endParaRPr kumimoji="1" lang="en-US" altLang="ja-JP" dirty="0"/>
          </a:p>
          <a:p>
            <a:r>
              <a:rPr lang="en-US" altLang="ja-JP" dirty="0"/>
              <a:t>“now we estimate this quantity” </a:t>
            </a:r>
            <a:r>
              <a:rPr lang="ja-JP" altLang="en-US" dirty="0"/>
              <a:t>の意味を</a:t>
            </a:r>
            <a:br>
              <a:rPr lang="en-US" altLang="ja-JP" dirty="0"/>
            </a:br>
            <a:r>
              <a:rPr lang="en-US" altLang="ja-JP" dirty="0"/>
              <a:t>“now we prove an upper bound on this quantity“</a:t>
            </a:r>
            <a:br>
              <a:rPr lang="en-US" altLang="ja-JP" dirty="0"/>
            </a:br>
            <a:r>
              <a:rPr lang="ja-JP" altLang="en-US" dirty="0" err="1"/>
              <a:t>のように</a:t>
            </a:r>
            <a:r>
              <a:rPr lang="ja-JP" altLang="en-US" dirty="0"/>
              <a:t>使う</a:t>
            </a:r>
            <a:endParaRPr lang="en-US" altLang="ja-JP" dirty="0"/>
          </a:p>
          <a:p>
            <a:r>
              <a:rPr lang="ja-JP" altLang="en-US" dirty="0"/>
              <a:t>英語では</a:t>
            </a:r>
            <a:r>
              <a:rPr lang="en-US" altLang="ja-JP" dirty="0"/>
              <a:t>”estimate”</a:t>
            </a:r>
            <a:r>
              <a:rPr lang="ja-JP" altLang="en-US" dirty="0"/>
              <a:t>の意味は</a:t>
            </a:r>
            <a:r>
              <a:rPr lang="en-US" altLang="ja-JP" dirty="0"/>
              <a:t>“approximate”</a:t>
            </a:r>
            <a:r>
              <a:rPr lang="ja-JP" altLang="en-US" dirty="0"/>
              <a:t>である</a:t>
            </a:r>
            <a:endParaRPr lang="en-US" altLang="ja-JP" dirty="0"/>
          </a:p>
          <a:p>
            <a:pPr lvl="1"/>
            <a:r>
              <a:rPr lang="en-US" altLang="ja-JP" dirty="0"/>
              <a:t>upper bound</a:t>
            </a:r>
            <a:r>
              <a:rPr lang="ja-JP" altLang="en-US" dirty="0"/>
              <a:t>や</a:t>
            </a:r>
            <a:r>
              <a:rPr lang="en-US" altLang="ja-JP" dirty="0"/>
              <a:t>lower bound</a:t>
            </a:r>
            <a:r>
              <a:rPr lang="ja-JP" altLang="en-US" dirty="0"/>
              <a:t>は</a:t>
            </a:r>
            <a:r>
              <a:rPr lang="en-US" altLang="ja-JP" dirty="0"/>
              <a:t>estimate</a:t>
            </a:r>
            <a:r>
              <a:rPr lang="ja-JP" altLang="en-US" dirty="0"/>
              <a:t>するために</a:t>
            </a:r>
            <a:br>
              <a:rPr lang="en-US" altLang="ja-JP" dirty="0"/>
            </a:br>
            <a:r>
              <a:rPr lang="ja-JP" altLang="en-US" dirty="0"/>
              <a:t>与えられる</a:t>
            </a:r>
            <a:endParaRPr lang="en-US" altLang="ja-JP" dirty="0"/>
          </a:p>
          <a:p>
            <a:r>
              <a:rPr lang="ja-JP" altLang="en-US" dirty="0"/>
              <a:t>上の一般的な使い方は英語として間違いであり上の</a:t>
            </a:r>
            <a:br>
              <a:rPr lang="en-US" altLang="ja-JP" dirty="0"/>
            </a:br>
            <a:r>
              <a:rPr lang="ja-JP" altLang="en-US" dirty="0"/>
              <a:t>意味を言うことはできない</a:t>
            </a:r>
            <a:r>
              <a:rPr lang="en-US" altLang="ja-JP" dirty="0"/>
              <a:t>(0</a:t>
            </a:r>
            <a:r>
              <a:rPr lang="ja-JP" altLang="en-US" dirty="0"/>
              <a:t>の暗黙な下限を仮定しても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309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24.Possessives on notation.</a:t>
            </a:r>
            <a:r>
              <a:rPr lang="ja-JP" altLang="en-US" dirty="0"/>
              <a:t>表記法の所有各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“Let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and </a:t>
                </a:r>
                <a:r>
                  <a:rPr lang="en-US" altLang="ja-JP" i="1" dirty="0"/>
                  <a:t>y</a:t>
                </a:r>
                <a:r>
                  <a:rPr lang="en-US" altLang="ja-JP" dirty="0"/>
                  <a:t> be </a:t>
                </a:r>
                <a:r>
                  <a:rPr lang="en-US" altLang="ja-JP" i="1" dirty="0"/>
                  <a:t>v</a:t>
                </a:r>
                <a:r>
                  <a:rPr lang="en-US" altLang="ja-JP" dirty="0"/>
                  <a:t>‘s neighbors”</a:t>
                </a:r>
                <a:r>
                  <a:rPr lang="ja-JP" altLang="en-US" dirty="0" err="1"/>
                  <a:t>のように</a:t>
                </a:r>
                <a:r>
                  <a:rPr lang="ja-JP" altLang="en-US" dirty="0"/>
                  <a:t>書いてはいけない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代わりに</a:t>
                </a:r>
                <a:r>
                  <a:rPr kumimoji="1" lang="en-US" altLang="ja-JP" dirty="0"/>
                  <a:t>(</a:t>
                </a:r>
                <a:r>
                  <a:rPr lang="en-US" altLang="ja-JP" dirty="0"/>
                  <a:t>the neighbors of </a:t>
                </a:r>
                <a:r>
                  <a:rPr lang="en-US" altLang="ja-JP" i="1" dirty="0"/>
                  <a:t>v</a:t>
                </a:r>
                <a:r>
                  <a:rPr lang="ja-JP" altLang="en-US" i="1" dirty="0" err="1"/>
                  <a:t>のように</a:t>
                </a:r>
                <a:r>
                  <a:rPr kumimoji="1" lang="en-US" altLang="ja-JP" dirty="0"/>
                  <a:t>)of</a:t>
                </a:r>
                <a:r>
                  <a:rPr kumimoji="1" lang="ja-JP" altLang="en-US" dirty="0"/>
                  <a:t>を使う</a:t>
                </a:r>
                <a:r>
                  <a:rPr kumimoji="1" lang="en-US" altLang="ja-JP" dirty="0"/>
                  <a:t>		</a:t>
                </a:r>
              </a:p>
              <a:p>
                <a:r>
                  <a:rPr lang="ja-JP" altLang="en-US" dirty="0"/>
                  <a:t>同様に索引付けされた要素や集合を</a:t>
                </a:r>
                <a:br>
                  <a:rPr lang="en-US" altLang="ja-JP" dirty="0"/>
                </a:br>
                <a:r>
                  <a:rPr lang="en-US" altLang="ja-JP" dirty="0"/>
                  <a:t>“the </a:t>
                </a:r>
                <a:r>
                  <a:rPr lang="en-US" altLang="ja-JP" i="1" dirty="0" err="1"/>
                  <a:t>a</a:t>
                </a:r>
                <a:r>
                  <a:rPr lang="en-US" altLang="ja-JP" i="1" baseline="-25000" dirty="0" err="1"/>
                  <a:t>i</a:t>
                </a:r>
                <a:r>
                  <a:rPr lang="en-US" altLang="ja-JP" i="1" dirty="0" err="1"/>
                  <a:t>‘s</a:t>
                </a:r>
                <a:r>
                  <a:rPr lang="en-US" altLang="ja-JP" dirty="0"/>
                  <a:t>”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err="1"/>
                  <a:t>のように</a:t>
                </a:r>
                <a:r>
                  <a:rPr lang="ja-JP" altLang="en-US" dirty="0"/>
                  <a:t>書いては</a:t>
                </a:r>
                <a:r>
                  <a:rPr kumimoji="1" lang="ja-JP" altLang="en-US" dirty="0"/>
                  <a:t>はいけない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一般的には</a:t>
                </a:r>
                <a:r>
                  <a:rPr lang="en-US" altLang="ja-JP" dirty="0"/>
                  <a:t>“each </a:t>
                </a:r>
                <a:r>
                  <a:rPr lang="en-US" altLang="ja-JP" i="1" dirty="0" err="1"/>
                  <a:t>a</a:t>
                </a:r>
                <a:r>
                  <a:rPr lang="en-US" altLang="ja-JP" i="1" baseline="-25000" dirty="0" err="1"/>
                  <a:t>i</a:t>
                </a:r>
                <a:r>
                  <a:rPr lang="en-US" altLang="ja-JP" dirty="0"/>
                  <a:t>” </a:t>
                </a:r>
                <a:r>
                  <a:rPr lang="ja-JP" altLang="en-US" dirty="0"/>
                  <a:t>もしくは</a:t>
                </a:r>
                <a:r>
                  <a:rPr lang="en-US" altLang="ja-JP" dirty="0"/>
                  <a:t> “</a:t>
                </a:r>
                <a:r>
                  <a:rPr lang="en-US" altLang="ja-JP" i="1" dirty="0"/>
                  <a:t>a</a:t>
                </a:r>
                <a:r>
                  <a:rPr lang="en-US" altLang="ja-JP" i="1" baseline="-25000" dirty="0"/>
                  <a:t>1</a:t>
                </a:r>
                <a:r>
                  <a:rPr lang="en-US" altLang="ja-JP" i="1" dirty="0"/>
                  <a:t>,…a</a:t>
                </a:r>
                <a:r>
                  <a:rPr lang="en-US" altLang="ja-JP" i="1" baseline="-25000" dirty="0"/>
                  <a:t>n</a:t>
                </a:r>
                <a:r>
                  <a:rPr lang="en-US" altLang="ja-JP" dirty="0"/>
                  <a:t>”</a:t>
                </a:r>
                <a:r>
                  <a:rPr lang="ja-JP" altLang="en-US" dirty="0"/>
                  <a:t>である</a:t>
                </a:r>
                <a:endParaRPr lang="en-US" altLang="ja-JP" dirty="0"/>
              </a:p>
              <a:p>
                <a:r>
                  <a:rPr kumimoji="1" lang="ja-JP" altLang="en-US" dirty="0"/>
                  <a:t>所有格と</a:t>
                </a:r>
                <a:r>
                  <a:rPr lang="ja-JP" altLang="en-US" dirty="0"/>
                  <a:t>この種の</a:t>
                </a:r>
                <a:r>
                  <a:rPr kumimoji="1" lang="ja-JP" altLang="en-US" dirty="0"/>
                  <a:t>複数系は</a:t>
                </a:r>
                <a:r>
                  <a:rPr lang="ja-JP" altLang="en-US" dirty="0"/>
                  <a:t>口頭のコミュニケーションの</a:t>
                </a:r>
                <a:br>
                  <a:rPr lang="en-US" altLang="ja-JP" dirty="0"/>
                </a:br>
                <a:r>
                  <a:rPr lang="ja-JP" altLang="en-US" dirty="0"/>
                  <a:t>ために使われる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156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25.Nested proofs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証明を入れ子にしないでください</a:t>
            </a:r>
            <a:endParaRPr kumimoji="1" lang="en-US" altLang="ja-JP" dirty="0"/>
          </a:p>
          <a:p>
            <a:r>
              <a:rPr lang="ja-JP" altLang="en-US" dirty="0"/>
              <a:t>現在の証明の終了マーカーの前に新しい証明の</a:t>
            </a:r>
            <a:br>
              <a:rPr lang="en-US" altLang="ja-JP" dirty="0"/>
            </a:br>
            <a:r>
              <a:rPr lang="ja-JP" altLang="en-US" dirty="0"/>
              <a:t>ラベルが現れれてはいけない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234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26.Best possible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“Best possible”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形容詞</a:t>
            </a:r>
            <a:r>
              <a:rPr lang="ja-JP" altLang="en-US" dirty="0"/>
              <a:t>として使える</a:t>
            </a:r>
            <a:endParaRPr lang="en-US" altLang="ja-JP" dirty="0"/>
          </a:p>
          <a:p>
            <a:pPr lvl="1"/>
            <a:r>
              <a:rPr kumimoji="1" lang="ja-JP" altLang="en-US" dirty="0"/>
              <a:t>それは</a:t>
            </a:r>
            <a:r>
              <a:rPr lang="en-US" altLang="ja-JP" dirty="0"/>
              <a:t>”sharpness”</a:t>
            </a:r>
            <a:r>
              <a:rPr kumimoji="1" lang="ja-JP" altLang="en-US" dirty="0"/>
              <a:t>を表す</a:t>
            </a:r>
            <a:endParaRPr kumimoji="1" lang="en-US" altLang="ja-JP" dirty="0"/>
          </a:p>
          <a:p>
            <a:pPr lvl="1"/>
            <a:r>
              <a:rPr lang="en-US" altLang="ja-JP" dirty="0"/>
              <a:t>“This result is best possible”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en-US" altLang="ja-JP" dirty="0"/>
              <a:t>“This result is sharp”</a:t>
            </a:r>
            <a:r>
              <a:rPr lang="ja-JP" altLang="en-US" dirty="0"/>
              <a:t>と書くことができる</a:t>
            </a:r>
            <a:endParaRPr lang="en-US" altLang="ja-JP" dirty="0"/>
          </a:p>
          <a:p>
            <a:r>
              <a:rPr lang="en-US" altLang="ja-JP" dirty="0"/>
              <a:t>“This result is the best possible”</a:t>
            </a:r>
            <a:r>
              <a:rPr lang="ja-JP" altLang="en-US" dirty="0"/>
              <a:t>は世界中の他の結果より</a:t>
            </a:r>
            <a:br>
              <a:rPr lang="en-US" altLang="ja-JP" dirty="0"/>
            </a:br>
            <a:r>
              <a:rPr lang="ja-JP" altLang="en-US" dirty="0"/>
              <a:t>良いことは価値のあることを示す</a:t>
            </a:r>
            <a:endParaRPr lang="en-US" altLang="ja-JP" dirty="0"/>
          </a:p>
          <a:p>
            <a:pPr lvl="1"/>
            <a:r>
              <a:rPr kumimoji="1" lang="ja-JP" altLang="en-US" dirty="0"/>
              <a:t>定冠詞は使うことができない</a:t>
            </a:r>
            <a:endParaRPr lang="en-US" altLang="ja-JP" dirty="0"/>
          </a:p>
          <a:p>
            <a:pPr lvl="1"/>
            <a:r>
              <a:rPr kumimoji="1" lang="en-US" altLang="ja-JP" dirty="0"/>
              <a:t>“best possible”</a:t>
            </a:r>
            <a:r>
              <a:rPr kumimoji="1" lang="ja-JP" altLang="en-US" dirty="0"/>
              <a:t>がすでに専門用語として考えると</a:t>
            </a:r>
            <a:br>
              <a:rPr kumimoji="1" lang="en-US" altLang="ja-JP" dirty="0"/>
            </a:br>
            <a:r>
              <a:rPr kumimoji="1" lang="ja-JP" altLang="en-US" dirty="0"/>
              <a:t>定冠詞は必要でないことが分かる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1016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26.Best possible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Formal</a:t>
            </a:r>
            <a:r>
              <a:rPr kumimoji="1" lang="ja-JP" altLang="en-US" dirty="0"/>
              <a:t>でないフレーズに</a:t>
            </a:r>
            <a:r>
              <a:rPr kumimoji="1" lang="en-US" altLang="ja-JP" dirty="0"/>
              <a:t>”is best possible”</a:t>
            </a:r>
            <a:r>
              <a:rPr kumimoji="1" lang="ja-JP" altLang="en-US" dirty="0"/>
              <a:t>と似ている</a:t>
            </a:r>
            <a:br>
              <a:rPr kumimoji="1" lang="en-US" altLang="ja-JP" dirty="0"/>
            </a:br>
            <a:r>
              <a:rPr kumimoji="1" lang="en-US" altLang="ja-JP" dirty="0"/>
              <a:t>“is most likely”</a:t>
            </a:r>
            <a:r>
              <a:rPr kumimoji="1" lang="ja-JP" altLang="en-US" dirty="0"/>
              <a:t>がある</a:t>
            </a:r>
            <a:endParaRPr kumimoji="1" lang="en-US" altLang="ja-JP" dirty="0"/>
          </a:p>
          <a:p>
            <a:pPr lvl="1"/>
            <a:r>
              <a:rPr lang="en-US" altLang="ja-JP" dirty="0"/>
              <a:t>“most likely”</a:t>
            </a:r>
            <a:r>
              <a:rPr lang="ja-JP" altLang="en-US" dirty="0"/>
              <a:t>は一つの単語なので冠詞はありません</a:t>
            </a:r>
            <a:endParaRPr lang="en-US" altLang="ja-JP" dirty="0"/>
          </a:p>
          <a:p>
            <a:pPr lvl="1"/>
            <a:r>
              <a:rPr lang="en-US" altLang="ja-JP" dirty="0"/>
              <a:t>“most likely”</a:t>
            </a:r>
            <a:r>
              <a:rPr lang="ja-JP" altLang="en-US" dirty="0"/>
              <a:t>の意味は確率が高いことを意味する</a:t>
            </a:r>
            <a:endParaRPr lang="en-US" altLang="ja-JP" dirty="0"/>
          </a:p>
          <a:p>
            <a:pPr lvl="1"/>
            <a:r>
              <a:rPr lang="ja-JP" altLang="en-US" dirty="0"/>
              <a:t>一方，</a:t>
            </a:r>
            <a:r>
              <a:rPr lang="en-US" altLang="ja-JP" dirty="0"/>
              <a:t>”is the most likely”</a:t>
            </a:r>
            <a:r>
              <a:rPr lang="ja-JP" altLang="en-US" dirty="0"/>
              <a:t>は他の結果よりも高い確率を</a:t>
            </a:r>
            <a:br>
              <a:rPr lang="en-US" altLang="ja-JP" dirty="0"/>
            </a:br>
            <a:r>
              <a:rPr lang="ja-JP" altLang="en-US" dirty="0"/>
              <a:t>持つことを意味する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414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26.Best possible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別の例として</a:t>
            </a:r>
            <a:r>
              <a:rPr kumimoji="1" lang="en-US" altLang="ja-JP" dirty="0"/>
              <a:t>Best practice</a:t>
            </a:r>
            <a:r>
              <a:rPr kumimoji="1" lang="ja-JP" altLang="en-US" dirty="0"/>
              <a:t>がある</a:t>
            </a:r>
            <a:endParaRPr kumimoji="1" lang="en-US" altLang="ja-JP" dirty="0"/>
          </a:p>
          <a:p>
            <a:pPr lvl="1"/>
            <a:r>
              <a:rPr lang="ja-JP" altLang="en-US" dirty="0"/>
              <a:t>これはマネジメント分野における専門用語である</a:t>
            </a:r>
            <a:endParaRPr lang="en-US" altLang="ja-JP" dirty="0"/>
          </a:p>
          <a:p>
            <a:pPr lvl="1"/>
            <a:r>
              <a:rPr kumimoji="1" lang="en-US" altLang="ja-JP" dirty="0"/>
              <a:t>”the”</a:t>
            </a:r>
            <a:r>
              <a:rPr kumimoji="1" lang="ja-JP" altLang="en-US" dirty="0"/>
              <a:t>を入れることなく単一の専門用語として</a:t>
            </a:r>
            <a:br>
              <a:rPr kumimoji="1" lang="en-US" altLang="ja-JP" dirty="0"/>
            </a:br>
            <a:r>
              <a:rPr kumimoji="1" lang="ja-JP" altLang="en-US" dirty="0"/>
              <a:t>使われる</a:t>
            </a:r>
            <a:endParaRPr kumimoji="1" lang="en-US" altLang="ja-JP" dirty="0"/>
          </a:p>
          <a:p>
            <a:r>
              <a:rPr lang="en-US" altLang="ja-JP" dirty="0"/>
              <a:t>"Best Practices in Online and Blended Learning and Teaching"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842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26.Best possible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This result is best possible</a:t>
            </a:r>
            <a:r>
              <a:rPr lang="ja-JP" altLang="en-US" dirty="0"/>
              <a:t>は完全な文章である</a:t>
            </a:r>
            <a:endParaRPr lang="en-US" altLang="ja-JP" dirty="0"/>
          </a:p>
          <a:p>
            <a:pPr lvl="1"/>
            <a:r>
              <a:rPr kumimoji="1" lang="ja-JP" altLang="en-US" dirty="0"/>
              <a:t>しかし，結果をこれ以上改善できないニュアンスを</a:t>
            </a:r>
            <a:br>
              <a:rPr kumimoji="1" lang="en-US" altLang="ja-JP" dirty="0"/>
            </a:br>
            <a:r>
              <a:rPr kumimoji="1" lang="ja-JP" altLang="en-US" dirty="0"/>
              <a:t>示していないのでやや曖昧である</a:t>
            </a:r>
            <a:endParaRPr kumimoji="1" lang="en-US" altLang="ja-JP" dirty="0"/>
          </a:p>
          <a:p>
            <a:pPr lvl="1"/>
            <a:r>
              <a:rPr lang="en-US" altLang="ja-JP" dirty="0"/>
              <a:t> “the constant in the upper bound cannot be improved”</a:t>
            </a:r>
            <a:r>
              <a:rPr lang="ja-JP" altLang="en-US" dirty="0" err="1"/>
              <a:t>のような</a:t>
            </a:r>
            <a:r>
              <a:rPr lang="ja-JP" altLang="en-US" dirty="0"/>
              <a:t>ことを言うとより情報量がある</a:t>
            </a:r>
            <a:endParaRPr lang="en-US" altLang="ja-JP" dirty="0"/>
          </a:p>
          <a:p>
            <a:pPr lvl="1"/>
            <a:r>
              <a:rPr kumimoji="1" lang="ja-JP" altLang="en-US" dirty="0"/>
              <a:t>このような理由から</a:t>
            </a:r>
            <a:r>
              <a:rPr kumimoji="1" lang="en-US" altLang="ja-JP" dirty="0"/>
              <a:t>”best possible”</a:t>
            </a:r>
            <a:r>
              <a:rPr kumimoji="1" lang="ja-JP" altLang="en-US" dirty="0"/>
              <a:t>を使うことを避けることを提案する研究者もいる</a:t>
            </a:r>
          </a:p>
        </p:txBody>
      </p:sp>
    </p:spTree>
    <p:extLst>
      <p:ext uri="{BB962C8B-B14F-4D97-AF65-F5344CB8AC3E}">
        <p14:creationId xmlns:p14="http://schemas.microsoft.com/office/powerpoint/2010/main" val="2446452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F0CCE-9AE8-4334-A9DD-380D7259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27.Numerals and spelled numbers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3966A-7035-411A-85BF-7B6AC6A19D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標準的な英語では</a:t>
            </a:r>
            <a:r>
              <a:rPr kumimoji="1" lang="en-US" altLang="ja-JP" dirty="0"/>
              <a:t>10</a:t>
            </a:r>
            <a:r>
              <a:rPr lang="ja-JP" altLang="en-US" dirty="0"/>
              <a:t>未満</a:t>
            </a:r>
            <a:r>
              <a:rPr kumimoji="1" lang="ja-JP" altLang="en-US" dirty="0"/>
              <a:t>の</a:t>
            </a:r>
            <a:r>
              <a:rPr lang="ja-JP" altLang="en-US" dirty="0"/>
              <a:t>数字</a:t>
            </a:r>
            <a:r>
              <a:rPr kumimoji="1" lang="ja-JP" altLang="en-US" dirty="0"/>
              <a:t>はつづられる</a:t>
            </a:r>
            <a:r>
              <a:rPr kumimoji="1" lang="en-US" altLang="ja-JP" dirty="0"/>
              <a:t>(one, two)</a:t>
            </a:r>
          </a:p>
          <a:p>
            <a:pPr lvl="1"/>
            <a:r>
              <a:rPr lang="ja-JP" altLang="en-US" dirty="0"/>
              <a:t>一方</a:t>
            </a:r>
            <a:r>
              <a:rPr lang="en-US" altLang="ja-JP" dirty="0"/>
              <a:t>10</a:t>
            </a:r>
            <a:r>
              <a:rPr lang="ja-JP" altLang="en-US" dirty="0"/>
              <a:t>以上の数字は数字で書かれる</a:t>
            </a:r>
            <a:r>
              <a:rPr lang="en-US" altLang="ja-JP" dirty="0"/>
              <a:t>(12)</a:t>
            </a:r>
          </a:p>
          <a:p>
            <a:r>
              <a:rPr lang="ja-JP" altLang="en-US" dirty="0"/>
              <a:t>数学の分野では別の区別をする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未満の数字は集合内のオブジェクトの数量を表す</a:t>
            </a:r>
            <a:br>
              <a:rPr lang="en-US" altLang="ja-JP" dirty="0"/>
            </a:br>
            <a:r>
              <a:rPr lang="ja-JP" altLang="en-US" dirty="0"/>
              <a:t>形容詞の場合のみ綴られる</a:t>
            </a:r>
            <a:endParaRPr lang="en-US" altLang="ja-JP" dirty="0"/>
          </a:p>
          <a:p>
            <a:pPr lvl="2"/>
            <a:r>
              <a:rPr lang="en-US" altLang="ja-JP" dirty="0"/>
              <a:t>Consider a path with four vertices</a:t>
            </a:r>
          </a:p>
          <a:p>
            <a:r>
              <a:rPr kumimoji="1" lang="ja-JP" altLang="en-US" dirty="0"/>
              <a:t>数量が等しい値として扱う場合は数字で書く</a:t>
            </a:r>
            <a:endParaRPr lang="en-US" altLang="ja-JP" dirty="0"/>
          </a:p>
          <a:p>
            <a:pPr lvl="1"/>
            <a:r>
              <a:rPr lang="en-US" altLang="ja-JP" dirty="0"/>
              <a:t>The two vertices both have degree 3" or "A cycle of length 4 has four edges</a:t>
            </a:r>
          </a:p>
          <a:p>
            <a:pPr lvl="1"/>
            <a:r>
              <a:rPr lang="en-US" altLang="ja-JP" dirty="0"/>
              <a:t>Consider a 4-vertex path</a:t>
            </a:r>
          </a:p>
        </p:txBody>
      </p:sp>
    </p:spTree>
    <p:extLst>
      <p:ext uri="{BB962C8B-B14F-4D97-AF65-F5344CB8AC3E}">
        <p14:creationId xmlns:p14="http://schemas.microsoft.com/office/powerpoint/2010/main" val="1688851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F0D3D-A426-439B-82B4-3FE34E84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27.Numerals and spelled numbers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A4CE7-918F-4BE4-8E95-3E8432D8B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Although </a:t>
            </a:r>
            <a:r>
              <a:rPr lang="en-US" altLang="ja-JP" i="1" dirty="0"/>
              <a:t>X</a:t>
            </a:r>
            <a:r>
              <a:rPr lang="en-US" altLang="ja-JP" dirty="0"/>
              <a:t> is not a cycle, its </a:t>
            </a:r>
            <a:r>
              <a:rPr lang="en-US" altLang="ja-JP" dirty="0" err="1"/>
              <a:t>Betti</a:t>
            </a:r>
            <a:r>
              <a:rPr lang="en-US" altLang="ja-JP" dirty="0"/>
              <a:t> invariant is 1. </a:t>
            </a:r>
          </a:p>
          <a:p>
            <a:r>
              <a:rPr lang="en-US" altLang="ja-JP" dirty="0"/>
              <a:t> Although </a:t>
            </a:r>
            <a:r>
              <a:rPr lang="en-US" altLang="ja-JP" i="1" dirty="0"/>
              <a:t>X</a:t>
            </a:r>
            <a:r>
              <a:rPr lang="en-US" altLang="ja-JP" dirty="0"/>
              <a:t> is not a cycle, its </a:t>
            </a:r>
            <a:r>
              <a:rPr lang="en-US" altLang="ja-JP" dirty="0" err="1"/>
              <a:t>Betti</a:t>
            </a:r>
            <a:r>
              <a:rPr lang="en-US" altLang="ja-JP" dirty="0"/>
              <a:t> invariant is one. </a:t>
            </a:r>
          </a:p>
          <a:p>
            <a:r>
              <a:rPr kumimoji="1" lang="ja-JP" altLang="en-US" dirty="0"/>
              <a:t>一つ目の意味は</a:t>
            </a:r>
            <a:r>
              <a:rPr kumimoji="1" lang="en-US" altLang="ja-JP" dirty="0"/>
              <a:t>X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Betti</a:t>
            </a:r>
            <a:r>
              <a:rPr kumimoji="1" lang="ja-JP" altLang="en-US" dirty="0"/>
              <a:t>不変量が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であることを表す</a:t>
            </a:r>
            <a:endParaRPr kumimoji="1" lang="en-US" altLang="ja-JP" dirty="0"/>
          </a:p>
          <a:p>
            <a:r>
              <a:rPr lang="ja-JP" altLang="en-US" dirty="0"/>
              <a:t>二つ目の意味は</a:t>
            </a:r>
            <a:r>
              <a:rPr lang="en-US" altLang="ja-JP" dirty="0"/>
              <a:t>X</a:t>
            </a:r>
            <a:r>
              <a:rPr lang="ja-JP" altLang="en-US" dirty="0"/>
              <a:t>の</a:t>
            </a:r>
            <a:r>
              <a:rPr lang="en-US" altLang="ja-JP" dirty="0" err="1"/>
              <a:t>Betti</a:t>
            </a:r>
            <a:r>
              <a:rPr lang="ja-JP" altLang="en-US" dirty="0"/>
              <a:t>不変量がサイクルであることを表す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7970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DFF6A-DB50-41E4-809A-4A26FAFF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28.Definition symbol ":="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4F5936-9ADD-4FDB-877E-5A77238018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数学者の中には</a:t>
            </a:r>
            <a:r>
              <a:rPr kumimoji="1" lang="en-US" altLang="ja-JP" dirty="0"/>
              <a:t>”:=”</a:t>
            </a:r>
            <a:r>
              <a:rPr kumimoji="1" lang="ja-JP" altLang="en-US" dirty="0"/>
              <a:t>シンボルを使って，前のシンボルが</a:t>
            </a:r>
            <a:br>
              <a:rPr kumimoji="1" lang="en-US" altLang="ja-JP" dirty="0"/>
            </a:br>
            <a:r>
              <a:rPr kumimoji="1" lang="ja-JP" altLang="en-US" dirty="0"/>
              <a:t>後続するシンボルと同じ意味するように定義することを示す</a:t>
            </a:r>
            <a:endParaRPr kumimoji="1" lang="en-US" altLang="ja-JP" dirty="0"/>
          </a:p>
          <a:p>
            <a:r>
              <a:rPr lang="en-US" altLang="ja-JP" dirty="0"/>
              <a:t>“Let </a:t>
            </a:r>
            <a:r>
              <a:rPr lang="en-US" altLang="ja-JP" i="1" dirty="0"/>
              <a:t>[n]:={1,…,n}</a:t>
            </a:r>
            <a:r>
              <a:rPr lang="en-US" altLang="ja-JP" dirty="0"/>
              <a:t>”</a:t>
            </a:r>
            <a:r>
              <a:rPr lang="ja-JP" altLang="en-US" dirty="0"/>
              <a:t>の場合は</a:t>
            </a:r>
            <a:r>
              <a:rPr lang="en-US" altLang="ja-JP" dirty="0"/>
              <a:t>”:=”</a:t>
            </a:r>
            <a:r>
              <a:rPr lang="ja-JP" altLang="en-US" dirty="0"/>
              <a:t>が動詞として定義され，</a:t>
            </a:r>
            <a:br>
              <a:rPr lang="en-US" altLang="ja-JP" dirty="0"/>
            </a:br>
            <a:r>
              <a:rPr lang="ja-JP" altLang="en-US" dirty="0"/>
              <a:t>特別な表記を加える必要はない</a:t>
            </a:r>
            <a:endParaRPr lang="en-US" altLang="ja-JP" dirty="0"/>
          </a:p>
          <a:p>
            <a:r>
              <a:rPr lang="en-US" altLang="ja-JP" dirty="0"/>
              <a:t>“Consider a coloring of </a:t>
            </a:r>
            <a:r>
              <a:rPr lang="en-US" altLang="ja-JP" i="1" dirty="0"/>
              <a:t>[n]:={1,…,n}</a:t>
            </a:r>
            <a:r>
              <a:rPr lang="en-US" altLang="ja-JP" dirty="0"/>
              <a:t>”</a:t>
            </a:r>
            <a:r>
              <a:rPr lang="ja-JP" altLang="en-US" dirty="0"/>
              <a:t>の場合は，</a:t>
            </a:r>
            <a:br>
              <a:rPr lang="en-US" altLang="ja-JP" dirty="0"/>
            </a:br>
            <a:r>
              <a:rPr lang="en-US" altLang="ja-JP" dirty="0"/>
              <a:t>Double-Duty Definition</a:t>
            </a:r>
            <a:r>
              <a:rPr lang="ja-JP" altLang="en-US" dirty="0"/>
              <a:t>でありふさわしくない</a:t>
            </a:r>
            <a:endParaRPr lang="en-US" altLang="ja-JP" dirty="0"/>
          </a:p>
          <a:p>
            <a:pPr lvl="1"/>
            <a:r>
              <a:rPr lang="en-US" altLang="ja-JP" dirty="0"/>
              <a:t>Consider a coloring of </a:t>
            </a:r>
            <a:r>
              <a:rPr lang="en-US" altLang="ja-JP" i="1" dirty="0"/>
              <a:t>[n]</a:t>
            </a:r>
            <a:r>
              <a:rPr lang="en-US" altLang="ja-JP" dirty="0"/>
              <a:t>, where </a:t>
            </a:r>
            <a:r>
              <a:rPr lang="en-US" altLang="ja-JP" i="1" dirty="0"/>
              <a:t>[n]={1,…,n}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4762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2.Definitions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dirty="0"/>
              <a:t>ネイティブでない</a:t>
            </a:r>
            <a:r>
              <a:rPr lang="ja-JP" altLang="en-US" dirty="0"/>
              <a:t>人によって書かれた文章には余分な</a:t>
            </a:r>
            <a:br>
              <a:rPr lang="en-US" altLang="ja-JP" dirty="0"/>
            </a:br>
            <a:r>
              <a:rPr lang="ja-JP" altLang="en-US" dirty="0"/>
              <a:t>コンマが入ることがある</a:t>
            </a:r>
            <a:endParaRPr lang="en-US" altLang="ja-JP" dirty="0"/>
          </a:p>
          <a:p>
            <a:pPr lvl="1"/>
            <a:r>
              <a:rPr lang="en-US" altLang="ja-JP" dirty="0"/>
              <a:t>"A </a:t>
            </a:r>
            <a:r>
              <a:rPr lang="en-US" altLang="ja-JP" i="1" dirty="0"/>
              <a:t>bipartite graph</a:t>
            </a:r>
            <a:r>
              <a:rPr lang="en-US" altLang="ja-JP" dirty="0">
                <a:solidFill>
                  <a:srgbClr val="0070C0"/>
                </a:solidFill>
              </a:rPr>
              <a:t>,</a:t>
            </a:r>
            <a:r>
              <a:rPr lang="en-US" altLang="ja-JP" dirty="0"/>
              <a:t> is a graph that is 2-colorable".</a:t>
            </a:r>
          </a:p>
          <a:p>
            <a:pPr lvl="1"/>
            <a:r>
              <a:rPr lang="en-US" altLang="ja-JP" dirty="0"/>
              <a:t>"A graph is </a:t>
            </a:r>
            <a:r>
              <a:rPr lang="en-US" altLang="ja-JP" i="1" dirty="0"/>
              <a:t>bipartite</a:t>
            </a:r>
            <a:r>
              <a:rPr lang="en-US" altLang="ja-JP" dirty="0">
                <a:solidFill>
                  <a:srgbClr val="0070C0"/>
                </a:solidFill>
              </a:rPr>
              <a:t>,</a:t>
            </a:r>
            <a:r>
              <a:rPr lang="en-US" altLang="ja-JP" dirty="0"/>
              <a:t> if it is 2-colorable". </a:t>
            </a:r>
          </a:p>
          <a:p>
            <a:r>
              <a:rPr lang="ja-JP" altLang="en-US" dirty="0"/>
              <a:t>これらのコンマは不要である</a:t>
            </a:r>
            <a:r>
              <a:rPr lang="en-US" altLang="ja-JP" dirty="0"/>
              <a:t>(</a:t>
            </a:r>
            <a:r>
              <a:rPr lang="ja-JP" altLang="en-US" dirty="0"/>
              <a:t>青色のコンマがいらない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形容詞</a:t>
            </a:r>
            <a:r>
              <a:rPr lang="en-US" altLang="ja-JP" dirty="0"/>
              <a:t>+</a:t>
            </a:r>
            <a:r>
              <a:rPr lang="ja-JP" altLang="en-US" dirty="0"/>
              <a:t>名詞で書かれている場合は形容詞</a:t>
            </a:r>
            <a:r>
              <a:rPr lang="en-US" altLang="ja-JP" dirty="0"/>
              <a:t>+</a:t>
            </a:r>
            <a:r>
              <a:rPr lang="ja-JP" altLang="en-US" dirty="0"/>
              <a:t>名詞が</a:t>
            </a:r>
            <a:br>
              <a:rPr lang="en-US" altLang="ja-JP" dirty="0"/>
            </a:br>
            <a:r>
              <a:rPr lang="ja-JP" altLang="en-US" dirty="0"/>
              <a:t>イタリック体で書かれる</a:t>
            </a:r>
            <a:r>
              <a:rPr lang="en-US" altLang="ja-JP" dirty="0"/>
              <a:t>(1</a:t>
            </a:r>
            <a:r>
              <a:rPr lang="ja-JP" altLang="en-US" dirty="0"/>
              <a:t>つ目の例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形容詞と名詞が独立している場合は形容詞だけが</a:t>
            </a:r>
            <a:br>
              <a:rPr lang="en-US" altLang="ja-JP" dirty="0"/>
            </a:br>
            <a:r>
              <a:rPr lang="ja-JP" altLang="en-US" dirty="0"/>
              <a:t>イタリック体で書かれる</a:t>
            </a:r>
            <a:r>
              <a:rPr lang="en-US" altLang="ja-JP" dirty="0"/>
              <a:t>(2</a:t>
            </a:r>
            <a:r>
              <a:rPr lang="ja-JP" altLang="en-US" dirty="0"/>
              <a:t>つ目の例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322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23C0B-9465-44AE-8750-CF17B1BD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28.Definition symbol ":="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BA9DC-A89B-4CBD-973D-4A4CE359B4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“:=”</a:t>
            </a:r>
            <a:r>
              <a:rPr kumimoji="1" lang="ja-JP" altLang="en-US" dirty="0"/>
              <a:t>は</a:t>
            </a:r>
            <a:r>
              <a:rPr kumimoji="1" lang="en-US" altLang="ja-JP" dirty="0"/>
              <a:t>let</a:t>
            </a:r>
            <a:r>
              <a:rPr kumimoji="1" lang="ja-JP" altLang="en-US" dirty="0"/>
              <a:t>と一緒に置かれたときは</a:t>
            </a:r>
            <a:r>
              <a:rPr kumimoji="1" lang="en-US" altLang="ja-JP" dirty="0"/>
              <a:t>be defined to be</a:t>
            </a:r>
            <a:r>
              <a:rPr kumimoji="1" lang="ja-JP" altLang="en-US" dirty="0"/>
              <a:t>と</a:t>
            </a:r>
            <a:br>
              <a:rPr kumimoji="1" lang="en-US" altLang="ja-JP" dirty="0"/>
            </a:br>
            <a:r>
              <a:rPr kumimoji="1" lang="ja-JP" altLang="en-US" dirty="0"/>
              <a:t>考えることが要求される</a:t>
            </a:r>
            <a:endParaRPr kumimoji="1" lang="en-US" altLang="ja-JP" dirty="0"/>
          </a:p>
          <a:p>
            <a:r>
              <a:rPr lang="en-US" altLang="ja-JP" dirty="0"/>
              <a:t>Double Duty Definition</a:t>
            </a:r>
            <a:r>
              <a:rPr lang="ja-JP" altLang="en-US" dirty="0"/>
              <a:t>を回避するために入り組んだ</a:t>
            </a:r>
            <a:br>
              <a:rPr lang="en-US" altLang="ja-JP" dirty="0"/>
            </a:br>
            <a:r>
              <a:rPr lang="ja-JP" altLang="en-US" dirty="0"/>
              <a:t>フレーズになることが要求される</a:t>
            </a:r>
            <a:endParaRPr lang="en-US" altLang="ja-JP" dirty="0"/>
          </a:p>
          <a:p>
            <a:r>
              <a:rPr kumimoji="1" lang="ja-JP" altLang="en-US" dirty="0"/>
              <a:t>この厄介な表記法は決して必要でなく，</a:t>
            </a:r>
            <a:br>
              <a:rPr kumimoji="1" lang="en-US" altLang="ja-JP" dirty="0"/>
            </a:br>
            <a:r>
              <a:rPr kumimoji="1" lang="ja-JP" altLang="en-US" dirty="0"/>
              <a:t>文法上の誤りを助長する</a:t>
            </a:r>
          </a:p>
        </p:txBody>
      </p:sp>
    </p:spTree>
    <p:extLst>
      <p:ext uri="{BB962C8B-B14F-4D97-AF65-F5344CB8AC3E}">
        <p14:creationId xmlns:p14="http://schemas.microsoft.com/office/powerpoint/2010/main" val="26595555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32EA0-ACB7-4942-A5BE-19D0C90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29."Such that" in set definitions: ":" vs. "|"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A6B71-5363-4BD3-80ED-3B74CECE59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“notation/condition”</a:t>
            </a:r>
            <a:r>
              <a:rPr kumimoji="1" lang="ja-JP" altLang="en-US" dirty="0"/>
              <a:t>の文の中で</a:t>
            </a:r>
            <a:r>
              <a:rPr kumimoji="1" lang="en-US" altLang="ja-JP" dirty="0"/>
              <a:t>such that</a:t>
            </a:r>
            <a:r>
              <a:rPr kumimoji="1" lang="ja-JP" altLang="en-US" dirty="0"/>
              <a:t>の代わりに</a:t>
            </a:r>
            <a:br>
              <a:rPr kumimoji="1" lang="en-US" altLang="ja-JP" dirty="0"/>
            </a:br>
            <a:r>
              <a:rPr kumimoji="1" lang="ja-JP" altLang="en-US" dirty="0"/>
              <a:t>使われる表記法は</a:t>
            </a:r>
            <a:r>
              <a:rPr kumimoji="1" lang="en-US" altLang="ja-JP" dirty="0"/>
              <a:t>”|”</a:t>
            </a:r>
            <a:r>
              <a:rPr kumimoji="1" lang="ja-JP" altLang="en-US" dirty="0"/>
              <a:t>より</a:t>
            </a:r>
            <a:r>
              <a:rPr kumimoji="1" lang="en-US" altLang="ja-JP" dirty="0"/>
              <a:t>”:”</a:t>
            </a:r>
            <a:r>
              <a:rPr kumimoji="1" lang="ja-JP" altLang="en-US" dirty="0"/>
              <a:t>の方がよい</a:t>
            </a:r>
            <a:endParaRPr kumimoji="1" lang="en-US" altLang="ja-JP" dirty="0"/>
          </a:p>
          <a:p>
            <a:pPr lvl="1"/>
            <a:r>
              <a:rPr lang="en-US" altLang="ja-JP" dirty="0"/>
              <a:t>{</a:t>
            </a:r>
            <a:r>
              <a:rPr lang="en-US" altLang="ja-JP" i="1" dirty="0"/>
              <a:t>3n+1: </a:t>
            </a:r>
            <a:r>
              <a:rPr lang="en-US" altLang="ja-JP" i="1" dirty="0" err="1"/>
              <a:t>n∈</a:t>
            </a:r>
            <a:r>
              <a:rPr lang="en-US" altLang="ja-JP" b="1" dirty="0" err="1"/>
              <a:t>N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“|”</a:t>
            </a:r>
            <a:r>
              <a:rPr kumimoji="1" lang="ja-JP" altLang="en-US" dirty="0"/>
              <a:t>は数学の記号の中でたくさん使われる</a:t>
            </a:r>
            <a:endParaRPr kumimoji="1" lang="en-US" altLang="ja-JP" dirty="0"/>
          </a:p>
          <a:p>
            <a:pPr lvl="1"/>
            <a:r>
              <a:rPr lang="ja-JP" altLang="en-US" dirty="0"/>
              <a:t>集合のサイズを表すときなど</a:t>
            </a:r>
            <a:endParaRPr lang="en-US" altLang="ja-JP" dirty="0"/>
          </a:p>
          <a:p>
            <a:pPr lvl="1"/>
            <a:r>
              <a:rPr lang="en-US" altLang="ja-JP" dirty="0"/>
              <a:t>"{</a:t>
            </a:r>
            <a:r>
              <a:rPr lang="en-US" altLang="ja-JP" i="1" dirty="0"/>
              <a:t>|A|||A|||B|</a:t>
            </a:r>
            <a:r>
              <a:rPr lang="en-US" altLang="ja-JP" dirty="0"/>
              <a:t>}“</a:t>
            </a:r>
          </a:p>
          <a:p>
            <a:pPr lvl="1"/>
            <a:r>
              <a:rPr kumimoji="1" lang="ja-JP" altLang="en-US" dirty="0"/>
              <a:t>上の文では区切りの</a:t>
            </a:r>
            <a:r>
              <a:rPr kumimoji="1" lang="en-US" altLang="ja-JP" dirty="0"/>
              <a:t>”|”</a:t>
            </a:r>
            <a:r>
              <a:rPr kumimoji="1" lang="ja-JP" altLang="en-US" dirty="0"/>
              <a:t>は見ずらい</a:t>
            </a:r>
            <a:endParaRPr kumimoji="1" lang="en-US" altLang="ja-JP" dirty="0"/>
          </a:p>
          <a:p>
            <a:r>
              <a:rPr lang="ja-JP" altLang="en-US" dirty="0"/>
              <a:t>コロンは多くは使われないのでコロンの方がよい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881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32EA0-ACB7-4942-A5BE-19D0C90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29."Such that" in set definitions: ":" vs. "|"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A6B71-5363-4BD3-80ED-3B74CECE59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/>
              <a:t>Tex</a:t>
            </a:r>
            <a:r>
              <a:rPr lang="ja-JP" altLang="en-US" dirty="0"/>
              <a:t>で使う場合は</a:t>
            </a:r>
            <a:r>
              <a:rPr lang="en-US" altLang="ja-JP" dirty="0"/>
              <a:t>”:”</a:t>
            </a:r>
            <a:r>
              <a:rPr lang="ja-JP" altLang="en-US" dirty="0"/>
              <a:t>の代わりに</a:t>
            </a:r>
            <a:r>
              <a:rPr lang="en-US" altLang="ja-JP" dirty="0"/>
              <a:t>”\colon\”</a:t>
            </a:r>
            <a:r>
              <a:rPr lang="ja-JP" altLang="en-US" dirty="0"/>
              <a:t>と書くとよい</a:t>
            </a:r>
            <a:endParaRPr lang="en-US" altLang="ja-JP" dirty="0"/>
          </a:p>
          <a:p>
            <a:r>
              <a:rPr kumimoji="1" lang="ja-JP" altLang="en-US" dirty="0"/>
              <a:t>英語ではコロンの前に空白は入れないが，後には</a:t>
            </a:r>
            <a:br>
              <a:rPr kumimoji="1" lang="en-US" altLang="ja-JP" dirty="0"/>
            </a:br>
            <a:r>
              <a:rPr kumimoji="1" lang="ja-JP" altLang="en-US" dirty="0"/>
              <a:t>空白をいれる</a:t>
            </a:r>
          </a:p>
        </p:txBody>
      </p:sp>
    </p:spTree>
    <p:extLst>
      <p:ext uri="{BB962C8B-B14F-4D97-AF65-F5344CB8AC3E}">
        <p14:creationId xmlns:p14="http://schemas.microsoft.com/office/powerpoint/2010/main" val="3613091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C8DBF-7F95-4E45-8502-FE063878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30.Sequences, series, and lists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29813-DFFA-4419-B263-8E2D7C81FF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数学では</a:t>
            </a:r>
            <a:r>
              <a:rPr kumimoji="1" lang="en-US" altLang="ja-JP" dirty="0"/>
              <a:t>sequence</a:t>
            </a:r>
            <a:r>
              <a:rPr kumimoji="1" lang="ja-JP" altLang="en-US" dirty="0"/>
              <a:t>は自然数の集合のドメインを表す</a:t>
            </a:r>
            <a:endParaRPr kumimoji="1" lang="en-US" altLang="ja-JP" dirty="0"/>
          </a:p>
          <a:p>
            <a:r>
              <a:rPr lang="ja-JP" altLang="en-US" dirty="0"/>
              <a:t>離散数学者は</a:t>
            </a:r>
            <a:r>
              <a:rPr lang="en-US" altLang="ja-JP" dirty="0"/>
              <a:t>sequence</a:t>
            </a:r>
            <a:r>
              <a:rPr lang="ja-JP" altLang="en-US" dirty="0"/>
              <a:t>を並べられた有限集合を表す</a:t>
            </a:r>
            <a:br>
              <a:rPr lang="en-US" altLang="ja-JP" dirty="0"/>
            </a:br>
            <a:r>
              <a:rPr lang="ja-JP" altLang="en-US" dirty="0"/>
              <a:t>ことばとして多用する</a:t>
            </a:r>
            <a:endParaRPr lang="en-US" altLang="ja-JP" dirty="0"/>
          </a:p>
          <a:p>
            <a:pPr lvl="1"/>
            <a:r>
              <a:rPr kumimoji="1" lang="ja-JP" altLang="en-US" dirty="0"/>
              <a:t>そのような場合は</a:t>
            </a:r>
            <a:r>
              <a:rPr kumimoji="1" lang="en-US" altLang="ja-JP" dirty="0"/>
              <a:t>”list”</a:t>
            </a:r>
            <a:r>
              <a:rPr kumimoji="1" lang="ja-JP" altLang="en-US" dirty="0"/>
              <a:t>と使う方がよい</a:t>
            </a:r>
            <a:endParaRPr kumimoji="1" lang="en-US" altLang="ja-JP" dirty="0"/>
          </a:p>
          <a:p>
            <a:r>
              <a:rPr kumimoji="1" lang="en-US" altLang="ja-JP" dirty="0"/>
              <a:t>N-tuple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list of length n</a:t>
            </a:r>
            <a:r>
              <a:rPr kumimoji="1" lang="ja-JP" altLang="en-US" dirty="0"/>
              <a:t>の意味を表す</a:t>
            </a:r>
            <a:endParaRPr kumimoji="1" lang="en-US" altLang="ja-JP" dirty="0"/>
          </a:p>
          <a:p>
            <a:pPr lvl="1"/>
            <a:r>
              <a:rPr lang="en-US" altLang="ja-JP" dirty="0"/>
              <a:t>”a sequence of length n”</a:t>
            </a:r>
            <a:r>
              <a:rPr lang="ja-JP" altLang="en-US" dirty="0"/>
              <a:t>と多用される</a:t>
            </a:r>
            <a:endParaRPr lang="en-US" altLang="ja-JP" dirty="0"/>
          </a:p>
          <a:p>
            <a:r>
              <a:rPr kumimoji="1" lang="ja-JP" altLang="en-US" dirty="0"/>
              <a:t>有限グラフでは</a:t>
            </a:r>
            <a:r>
              <a:rPr kumimoji="1" lang="en-US" altLang="ja-JP" dirty="0"/>
              <a:t>”degree sequence”</a:t>
            </a:r>
            <a:r>
              <a:rPr kumimoji="1" lang="ja-JP" altLang="en-US" dirty="0"/>
              <a:t>と使うが</a:t>
            </a:r>
            <a:r>
              <a:rPr kumimoji="1" lang="en-US" altLang="ja-JP" dirty="0"/>
              <a:t>”degree list”</a:t>
            </a:r>
            <a:br>
              <a:rPr kumimoji="1" lang="en-US" altLang="ja-JP" dirty="0"/>
            </a:br>
            <a:r>
              <a:rPr kumimoji="1" lang="ja-JP" altLang="en-US" dirty="0"/>
              <a:t>に直すべきである</a:t>
            </a:r>
          </a:p>
          <a:p>
            <a:pPr marL="36576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1112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81869-795B-4F3B-BD1F-2F3DE7CE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30.Sequences, series, and lists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E81B06-56DD-4BF5-A887-FFF2502D55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混乱を防ぐために</a:t>
            </a:r>
            <a:r>
              <a:rPr lang="en-US" altLang="ja-JP" dirty="0"/>
              <a:t>“vertex degrees”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en-US" altLang="ja-JP" dirty="0"/>
              <a:t> “degree sequence“</a:t>
            </a:r>
            <a:r>
              <a:rPr lang="ja-JP" altLang="en-US" dirty="0"/>
              <a:t>か</a:t>
            </a:r>
            <a:r>
              <a:rPr lang="en-US" altLang="ja-JP" dirty="0"/>
              <a:t>"degree list".</a:t>
            </a:r>
            <a:r>
              <a:rPr lang="ja-JP" altLang="en-US" dirty="0"/>
              <a:t>にすべきである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8938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62256-40B5-41F4-A757-7185FA7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30.Sequences, series, and lists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6A809-8441-4C1F-8C3A-A9702A7626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英語としての</a:t>
            </a:r>
            <a:r>
              <a:rPr kumimoji="1" lang="en-US" altLang="ja-JP" dirty="0"/>
              <a:t>”series”</a:t>
            </a:r>
            <a:r>
              <a:rPr kumimoji="1" lang="ja-JP" altLang="en-US" dirty="0"/>
              <a:t>の使い方と数学での</a:t>
            </a:r>
            <a:r>
              <a:rPr kumimoji="1" lang="en-US" altLang="ja-JP" dirty="0"/>
              <a:t>”series”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使い方は異なる</a:t>
            </a:r>
            <a:endParaRPr kumimoji="1" lang="en-US" altLang="ja-JP" dirty="0"/>
          </a:p>
          <a:p>
            <a:r>
              <a:rPr lang="ja-JP" altLang="en-US" dirty="0"/>
              <a:t>一般的な英語の用法では有限のたくさんの出来事から</a:t>
            </a:r>
            <a:br>
              <a:rPr lang="en-US" altLang="ja-JP" dirty="0"/>
            </a:br>
            <a:r>
              <a:rPr lang="ja-JP" altLang="en-US" dirty="0"/>
              <a:t>なるものについて表す</a:t>
            </a:r>
            <a:endParaRPr lang="en-US" altLang="ja-JP" dirty="0"/>
          </a:p>
          <a:p>
            <a:pPr lvl="1"/>
            <a:r>
              <a:rPr lang="en-US" altLang="ja-JP" dirty="0"/>
              <a:t>"World Series" </a:t>
            </a:r>
          </a:p>
          <a:p>
            <a:pPr lvl="1"/>
            <a:r>
              <a:rPr lang="en-US" altLang="ja-JP" dirty="0"/>
              <a:t> "A Series of Unfortunate Events“</a:t>
            </a:r>
          </a:p>
          <a:p>
            <a:r>
              <a:rPr kumimoji="1" lang="ja-JP" altLang="en-US" dirty="0"/>
              <a:t>数学では無限集合の和を表す</a:t>
            </a:r>
            <a:endParaRPr lang="en-US" altLang="ja-JP" dirty="0"/>
          </a:p>
          <a:p>
            <a:pPr lvl="1"/>
            <a:r>
              <a:rPr kumimoji="1" lang="ja-JP" altLang="en-US" dirty="0"/>
              <a:t>有限集合の和でも使うことがある</a:t>
            </a:r>
            <a:endParaRPr kumimoji="1" lang="en-US" altLang="ja-JP" dirty="0"/>
          </a:p>
          <a:p>
            <a:pPr lvl="2"/>
            <a:r>
              <a:rPr lang="en-US" altLang="ja-JP" dirty="0"/>
              <a:t>(</a:t>
            </a:r>
            <a:r>
              <a:rPr lang="ja-JP" altLang="en-US" dirty="0"/>
              <a:t>著者の推奨では</a:t>
            </a:r>
            <a:r>
              <a:rPr lang="en-US" altLang="ja-JP" dirty="0"/>
              <a:t>)</a:t>
            </a:r>
            <a:r>
              <a:rPr lang="ja-JP" altLang="en-US" dirty="0"/>
              <a:t>有限集合の場合は</a:t>
            </a:r>
            <a:r>
              <a:rPr lang="en-US" altLang="ja-JP" dirty="0"/>
              <a:t>summation</a:t>
            </a:r>
            <a:r>
              <a:rPr lang="ja-JP" altLang="en-US" dirty="0"/>
              <a:t>や</a:t>
            </a:r>
            <a:r>
              <a:rPr lang="en-US" altLang="ja-JP" dirty="0"/>
              <a:t>finite sum</a:t>
            </a:r>
            <a:r>
              <a:rPr lang="ja-JP" altLang="en-US" dirty="0"/>
              <a:t>を使う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87779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506B4-DFC0-4AA9-8F8C-7682164D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31.The second element of a list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A3A85CE-E129-4E24-AD78-122077D84F0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“</a:t>
                </a:r>
                <a:r>
                  <a:rPr lang="en-US" altLang="ja-JP" i="1" dirty="0"/>
                  <a:t>v</a:t>
                </a:r>
                <a:r>
                  <a:rPr lang="en-US" altLang="ja-JP" i="1" baseline="-25000" dirty="0"/>
                  <a:t>1</a:t>
                </a:r>
                <a:r>
                  <a:rPr lang="en-US" altLang="ja-JP" i="1" dirty="0"/>
                  <a:t>,v</a:t>
                </a:r>
                <a:r>
                  <a:rPr lang="en-US" altLang="ja-JP" i="1" baseline="-25000" dirty="0"/>
                  <a:t>2</a:t>
                </a:r>
                <a:r>
                  <a:rPr lang="en-US" altLang="ja-JP" i="1" dirty="0"/>
                  <a:t>,…,</a:t>
                </a:r>
                <a:r>
                  <a:rPr lang="en-US" altLang="ja-JP" i="1" dirty="0" err="1"/>
                  <a:t>v</a:t>
                </a:r>
                <a:r>
                  <a:rPr lang="en-US" altLang="ja-JP" i="1" baseline="-25000" dirty="0" err="1"/>
                  <a:t>n</a:t>
                </a:r>
                <a:r>
                  <a:rPr lang="en-US" altLang="ja-JP" dirty="0"/>
                  <a:t>”</a:t>
                </a:r>
                <a:r>
                  <a:rPr lang="ja-JP" altLang="en-US" dirty="0"/>
                  <a:t>は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個の</a:t>
                </a:r>
                <a:r>
                  <a:rPr lang="en-US" altLang="ja-JP" dirty="0"/>
                  <a:t>tuple</a:t>
                </a:r>
                <a:r>
                  <a:rPr lang="ja-JP" altLang="en-US" dirty="0"/>
                  <a:t>を表す慣例的な書き方である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しかし，</a:t>
                </a:r>
                <a:r>
                  <a:rPr lang="en-US" altLang="ja-JP" dirty="0"/>
                  <a:t>“</a:t>
                </a:r>
                <a:r>
                  <a:rPr lang="en-US" altLang="ja-JP" i="1" dirty="0"/>
                  <a:t>v</a:t>
                </a:r>
                <a:r>
                  <a:rPr lang="en-US" altLang="ja-JP" i="1" baseline="-25000" dirty="0"/>
                  <a:t>1</a:t>
                </a:r>
                <a:r>
                  <a:rPr lang="en-US" altLang="ja-JP" i="1" dirty="0"/>
                  <a:t>,…,</a:t>
                </a:r>
                <a:r>
                  <a:rPr lang="en-US" altLang="ja-JP" i="1" dirty="0" err="1"/>
                  <a:t>v</a:t>
                </a:r>
                <a:r>
                  <a:rPr lang="en-US" altLang="ja-JP" i="1" baseline="-25000" dirty="0" err="1"/>
                  <a:t>n</a:t>
                </a:r>
                <a:r>
                  <a:rPr lang="en-US" altLang="ja-JP" dirty="0"/>
                  <a:t>”</a:t>
                </a:r>
                <a:r>
                  <a:rPr lang="ja-JP" altLang="en-US" dirty="0"/>
                  <a:t>と書いても意味は同じなので</a:t>
                </a:r>
                <a:br>
                  <a:rPr lang="en-US" altLang="ja-JP" dirty="0"/>
                </a:br>
                <a:r>
                  <a:rPr lang="en-US" altLang="ja-JP" dirty="0"/>
                  <a:t>2</a:t>
                </a:r>
                <a:r>
                  <a:rPr lang="ja-JP" altLang="en-US" dirty="0"/>
                  <a:t>つ目の要素は各必要はない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ja-JP" altLang="en-US" dirty="0"/>
                  <a:t>を式から除外する理由は</a:t>
                </a:r>
                <a:r>
                  <a:rPr lang="en-US" altLang="ja-JP" dirty="0"/>
                  <a:t>“</a:t>
                </a:r>
                <a:r>
                  <a:rPr lang="en-US" altLang="ja-JP" i="1" dirty="0"/>
                  <a:t>v</a:t>
                </a:r>
                <a:r>
                  <a:rPr lang="en-US" altLang="ja-JP" i="1" baseline="-25000" dirty="0"/>
                  <a:t>1</a:t>
                </a:r>
                <a:r>
                  <a:rPr lang="en-US" altLang="ja-JP" i="1" dirty="0"/>
                  <a:t>,v</a:t>
                </a:r>
                <a:r>
                  <a:rPr lang="en-US" altLang="ja-JP" i="1" baseline="-25000" dirty="0"/>
                  <a:t>2</a:t>
                </a:r>
                <a:r>
                  <a:rPr lang="en-US" altLang="ja-JP" i="1" dirty="0"/>
                  <a:t>,…,</a:t>
                </a:r>
                <a:r>
                  <a:rPr lang="en-US" altLang="ja-JP" i="1" dirty="0" err="1"/>
                  <a:t>v</a:t>
                </a:r>
                <a:r>
                  <a:rPr lang="en-US" altLang="ja-JP" i="1" baseline="-25000" dirty="0" err="1"/>
                  <a:t>n</a:t>
                </a:r>
                <a:r>
                  <a:rPr lang="en-US" altLang="ja-JP" dirty="0"/>
                  <a:t>”</a:t>
                </a:r>
                <a:r>
                  <a:rPr lang="ja-JP" altLang="en-US" dirty="0"/>
                  <a:t>と書く場合は</a:t>
                </a:r>
                <a:br>
                  <a:rPr lang="en-US" altLang="ja-JP" dirty="0"/>
                </a:br>
                <a:r>
                  <a:rPr lang="ja-JP" altLang="en-US" dirty="0"/>
                  <a:t>は</a:t>
                </a:r>
                <a:r>
                  <a:rPr lang="en-US" altLang="ja-JP" dirty="0"/>
                  <a:t>n=1</a:t>
                </a:r>
                <a:r>
                  <a:rPr lang="ja-JP" altLang="en-US" dirty="0"/>
                  <a:t>を禁止することを表すからである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A3A85CE-E129-4E24-AD78-122077D84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6037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B0437-3808-403B-9C2D-90D160A5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32.A list with relations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265BF-A698-403F-A21B-125ABF3BC7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“Let </a:t>
            </a:r>
            <a:r>
              <a:rPr lang="en-US" altLang="ja-JP" i="1" dirty="0"/>
              <a:t>x</a:t>
            </a:r>
            <a:r>
              <a:rPr lang="en-US" altLang="ja-JP" i="1" baseline="-25000" dirty="0"/>
              <a:t>1</a:t>
            </a:r>
            <a:r>
              <a:rPr lang="en-US" altLang="ja-JP" i="1" dirty="0"/>
              <a:t>≤…≤</a:t>
            </a:r>
            <a:r>
              <a:rPr lang="en-US" altLang="ja-JP" i="1" dirty="0" err="1"/>
              <a:t>x</a:t>
            </a:r>
            <a:r>
              <a:rPr lang="en-US" altLang="ja-JP" i="1" baseline="-25000" dirty="0" err="1"/>
              <a:t>n</a:t>
            </a:r>
            <a:r>
              <a:rPr lang="en-US" altLang="ja-JP" dirty="0"/>
              <a:t> be a list of integers”</a:t>
            </a:r>
            <a:r>
              <a:rPr lang="ja-JP" altLang="en-US" dirty="0"/>
              <a:t>は</a:t>
            </a:r>
            <a:r>
              <a:rPr lang="en-US" altLang="ja-JP" dirty="0"/>
              <a:t>Double-Duty Definition</a:t>
            </a:r>
            <a:r>
              <a:rPr lang="ja-JP" altLang="en-US" dirty="0"/>
              <a:t>である</a:t>
            </a:r>
            <a:endParaRPr lang="en-US" altLang="ja-JP" dirty="0"/>
          </a:p>
          <a:p>
            <a:pPr lvl="1"/>
            <a:r>
              <a:rPr kumimoji="1" lang="ja-JP" altLang="en-US" dirty="0"/>
              <a:t>書き手はリストの表記法を導入した後，不等式の制約を書く</a:t>
            </a:r>
            <a:br>
              <a:rPr kumimoji="1" lang="en-US" altLang="ja-JP" dirty="0"/>
            </a:br>
            <a:r>
              <a:rPr kumimoji="1" lang="ja-JP" altLang="en-US" dirty="0"/>
              <a:t>必要がある</a:t>
            </a:r>
            <a:endParaRPr kumimoji="1" lang="en-US" altLang="ja-JP" dirty="0"/>
          </a:p>
          <a:p>
            <a:pPr lvl="2"/>
            <a:r>
              <a:rPr lang="en-US" altLang="ja-JP" dirty="0"/>
              <a:t>Let </a:t>
            </a:r>
            <a:r>
              <a:rPr lang="en-US" altLang="ja-JP" i="1" dirty="0"/>
              <a:t>x</a:t>
            </a:r>
            <a:r>
              <a:rPr lang="en-US" altLang="ja-JP" i="1" baseline="-25000" dirty="0"/>
              <a:t>1</a:t>
            </a:r>
            <a:r>
              <a:rPr lang="en-US" altLang="ja-JP" i="1" dirty="0"/>
              <a:t>,…,</a:t>
            </a:r>
            <a:r>
              <a:rPr lang="en-US" altLang="ja-JP" i="1" dirty="0" err="1"/>
              <a:t>x</a:t>
            </a:r>
            <a:r>
              <a:rPr lang="en-US" altLang="ja-JP" i="1" baseline="-25000" dirty="0" err="1"/>
              <a:t>n</a:t>
            </a:r>
            <a:r>
              <a:rPr lang="en-US" altLang="ja-JP" dirty="0"/>
              <a:t> be integers such that </a:t>
            </a:r>
            <a:r>
              <a:rPr lang="en-US" altLang="ja-JP" i="1" dirty="0"/>
              <a:t>x</a:t>
            </a:r>
            <a:r>
              <a:rPr lang="en-US" altLang="ja-JP" i="1" baseline="-25000" dirty="0"/>
              <a:t>1</a:t>
            </a:r>
            <a:r>
              <a:rPr lang="en-US" altLang="ja-JP" i="1" dirty="0"/>
              <a:t>≤…≤</a:t>
            </a:r>
            <a:r>
              <a:rPr lang="en-US" altLang="ja-JP" i="1" dirty="0" err="1"/>
              <a:t>x</a:t>
            </a:r>
            <a:r>
              <a:rPr lang="en-US" altLang="ja-JP" i="1" baseline="-25000" dirty="0" err="1"/>
              <a:t>n</a:t>
            </a:r>
            <a:endParaRPr lang="en-US" altLang="ja-JP" i="1" baseline="-25000" dirty="0"/>
          </a:p>
          <a:p>
            <a:pPr lvl="2"/>
            <a:r>
              <a:rPr lang="en-US" altLang="ja-JP" dirty="0"/>
              <a:t>Let </a:t>
            </a:r>
            <a:r>
              <a:rPr lang="en-US" altLang="ja-JP" i="1" dirty="0"/>
              <a:t>x</a:t>
            </a:r>
            <a:r>
              <a:rPr lang="en-US" altLang="ja-JP" i="1" baseline="-25000" dirty="0"/>
              <a:t>1</a:t>
            </a:r>
            <a:r>
              <a:rPr lang="en-US" altLang="ja-JP" i="1" dirty="0"/>
              <a:t>,…,</a:t>
            </a:r>
            <a:r>
              <a:rPr lang="en-US" altLang="ja-JP" i="1" dirty="0" err="1"/>
              <a:t>x</a:t>
            </a:r>
            <a:r>
              <a:rPr lang="en-US" altLang="ja-JP" i="1" baseline="-25000" dirty="0" err="1"/>
              <a:t>n</a:t>
            </a:r>
            <a:r>
              <a:rPr lang="en-US" altLang="ja-JP" dirty="0"/>
              <a:t> be integers, indexed in nondecreasing order</a:t>
            </a:r>
          </a:p>
          <a:p>
            <a:r>
              <a:rPr kumimoji="1" lang="ja-JP" altLang="en-US" dirty="0"/>
              <a:t>似たような書き方として，</a:t>
            </a:r>
            <a:br>
              <a:rPr kumimoji="1" lang="en-US" altLang="ja-JP" dirty="0"/>
            </a:br>
            <a:r>
              <a:rPr lang="en-US" altLang="ja-JP" dirty="0"/>
              <a:t>a chain of sets under inclusion is a list </a:t>
            </a:r>
            <a:r>
              <a:rPr lang="en-US" altLang="ja-JP" i="1" dirty="0"/>
              <a:t>A</a:t>
            </a:r>
            <a:r>
              <a:rPr lang="en-US" altLang="ja-JP" i="1" baseline="-25000" dirty="0"/>
              <a:t>1</a:t>
            </a:r>
            <a:r>
              <a:rPr lang="en-US" altLang="ja-JP" i="1" dirty="0"/>
              <a:t>,…,A</a:t>
            </a:r>
            <a:r>
              <a:rPr lang="en-US" altLang="ja-JP" i="1" baseline="-25000" dirty="0"/>
              <a:t>k</a:t>
            </a:r>
            <a:r>
              <a:rPr lang="en-US" altLang="ja-JP" dirty="0"/>
              <a:t> such that </a:t>
            </a:r>
            <a:r>
              <a:rPr lang="en-US" altLang="ja-JP" i="1" dirty="0"/>
              <a:t>A</a:t>
            </a:r>
            <a:r>
              <a:rPr lang="en-US" altLang="ja-JP" i="1" baseline="-25000" dirty="0"/>
              <a:t>1</a:t>
            </a:r>
            <a:r>
              <a:rPr lang="en-US" altLang="ja-JP" i="1" dirty="0"/>
              <a:t>⊆…⊆A</a:t>
            </a:r>
            <a:r>
              <a:rPr lang="en-US" altLang="ja-JP" i="1" baseline="-25000" dirty="0"/>
              <a:t>k</a:t>
            </a:r>
            <a:r>
              <a:rPr lang="ja-JP" altLang="en-US" i="1" dirty="0"/>
              <a:t>がある</a:t>
            </a:r>
            <a:endParaRPr lang="en-US" altLang="ja-JP" i="1" dirty="0"/>
          </a:p>
          <a:p>
            <a:pPr lvl="1"/>
            <a:r>
              <a:rPr lang="en-US" altLang="ja-JP" dirty="0"/>
              <a:t> </a:t>
            </a:r>
            <a:r>
              <a:rPr lang="en-US" altLang="ja-JP" i="1" dirty="0"/>
              <a:t>A</a:t>
            </a:r>
            <a:r>
              <a:rPr lang="en-US" altLang="ja-JP" i="1" baseline="-25000" dirty="0"/>
              <a:t>1</a:t>
            </a:r>
            <a:r>
              <a:rPr lang="en-US" altLang="ja-JP" i="1" dirty="0"/>
              <a:t>⊆…⊆A</a:t>
            </a:r>
            <a:r>
              <a:rPr lang="en-US" altLang="ja-JP" i="1" baseline="-25000" dirty="0"/>
              <a:t>k</a:t>
            </a:r>
            <a:r>
              <a:rPr lang="ja-JP" altLang="en-US" dirty="0"/>
              <a:t>はそれ自体はチェーンではない</a:t>
            </a:r>
            <a:endParaRPr lang="en-US" altLang="ja-JP" i="1" baseline="-25000" dirty="0"/>
          </a:p>
        </p:txBody>
      </p:sp>
    </p:spTree>
    <p:extLst>
      <p:ext uri="{BB962C8B-B14F-4D97-AF65-F5344CB8AC3E}">
        <p14:creationId xmlns:p14="http://schemas.microsoft.com/office/powerpoint/2010/main" val="30890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B0437-3808-403B-9C2D-90D160A5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32.A list with relations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D4265BF-A698-403F-A21B-125ABF3BC75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補足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html</a:t>
                </a:r>
                <a:r>
                  <a:rPr lang="ja-JP" altLang="en-US" dirty="0"/>
                  <a:t>内の文章では行の中心にドットを打つコマンドを</a:t>
                </a:r>
                <a:br>
                  <a:rPr lang="en-US" altLang="ja-JP" dirty="0"/>
                </a:br>
                <a:r>
                  <a:rPr lang="ja-JP" altLang="en-US" dirty="0"/>
                  <a:t>用意されていないが，順序付きのリストの省略記号は</a:t>
                </a:r>
                <a:br>
                  <a:rPr lang="en-US" altLang="ja-JP" dirty="0"/>
                </a:br>
                <a:r>
                  <a:rPr lang="ja-JP" altLang="en-US" dirty="0"/>
                  <a:t>行の中心におく必要がある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tex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\</a:t>
                </a:r>
                <a:r>
                  <a:rPr lang="en-US" altLang="ja-JP" dirty="0" err="1"/>
                  <a:t>cdots</a:t>
                </a:r>
                <a:r>
                  <a:rPr lang="en-US" altLang="ja-JP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⊆⋯⊆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r>
                  <a:rPr lang="ja-JP" altLang="en-US" dirty="0"/>
                  <a:t>一方，コンマで区切られたインデックス付きのリストは</a:t>
                </a:r>
                <a:br>
                  <a:rPr lang="en-US" altLang="ja-JP" dirty="0"/>
                </a:br>
                <a:r>
                  <a:rPr lang="ja-JP" altLang="en-US" dirty="0"/>
                  <a:t>ベースライン上に記号を置かなければいけない</a:t>
                </a:r>
                <a:br>
                  <a:rPr lang="en-US" altLang="ja-JP" dirty="0"/>
                </a:br>
                <a:r>
                  <a:rPr lang="en-US" altLang="ja-JP" dirty="0"/>
                  <a:t>(</a:t>
                </a:r>
                <a:r>
                  <a:rPr lang="en-US" altLang="ja-JP" dirty="0" err="1"/>
                  <a:t>tex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\</a:t>
                </a:r>
                <a:r>
                  <a:rPr lang="en-US" altLang="ja-JP" dirty="0" err="1"/>
                  <a:t>ldots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D4265BF-A698-403F-A21B-125ABF3BC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50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24979-8D6A-41A4-8BC3-967C3AB5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33.Variable equal to list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A32851-73A6-4D2C-8A3E-6E0F743F7F6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多くの数学者は</a:t>
                </a:r>
                <a:r>
                  <a:rPr lang="en-US" altLang="ja-JP" dirty="0"/>
                  <a:t>“for </a:t>
                </a:r>
                <a:r>
                  <a:rPr lang="en-US" altLang="ja-JP" i="1" dirty="0"/>
                  <a:t>m∈{1,…,n}</a:t>
                </a:r>
                <a:r>
                  <a:rPr lang="en-US" altLang="ja-JP" dirty="0"/>
                  <a:t>”</a:t>
                </a:r>
                <a:r>
                  <a:rPr lang="ja-JP" altLang="en-US" dirty="0"/>
                  <a:t>や</a:t>
                </a:r>
                <a:r>
                  <a:rPr lang="en-US" altLang="ja-JP" dirty="0"/>
                  <a:t>“for </a:t>
                </a:r>
                <a:r>
                  <a:rPr lang="en-US" altLang="ja-JP" i="1" dirty="0"/>
                  <a:t>1≤ m≤ n</a:t>
                </a:r>
                <a:r>
                  <a:rPr lang="en-US" altLang="ja-JP" dirty="0"/>
                  <a:t>“</a:t>
                </a:r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意味で</a:t>
                </a:r>
                <a:r>
                  <a:rPr lang="en-US" altLang="ja-JP" dirty="0"/>
                  <a:t>for </a:t>
                </a:r>
                <a:r>
                  <a:rPr lang="en-US" altLang="ja-JP" i="1" dirty="0"/>
                  <a:t>m=1,2,…,n</a:t>
                </a:r>
                <a:r>
                  <a:rPr lang="ja-JP" altLang="en-US" i="1" dirty="0"/>
                  <a:t>を書く</a:t>
                </a:r>
                <a:endParaRPr lang="en-US" altLang="ja-JP" i="1" dirty="0"/>
              </a:p>
              <a:p>
                <a:pPr lvl="1"/>
                <a:r>
                  <a:rPr lang="en-US" altLang="ja-JP" dirty="0"/>
                  <a:t>for </a:t>
                </a:r>
                <a:r>
                  <a:rPr lang="en-US" altLang="ja-JP" i="1" dirty="0"/>
                  <a:t>m=1,2,…,n</a:t>
                </a:r>
                <a:r>
                  <a:rPr lang="ja-JP" altLang="en-US" i="1" dirty="0"/>
                  <a:t>と言う書き方は数学的には正しくない</a:t>
                </a:r>
                <a:endParaRPr lang="en-US" altLang="ja-JP" i="1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から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の集合という意味になる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同様に</a:t>
                </a:r>
                <a:r>
                  <a:rPr lang="en-US" altLang="ja-JP" dirty="0"/>
                  <a:t>“</a:t>
                </a:r>
                <a:r>
                  <a:rPr lang="en-US" altLang="ja-JP" i="1" dirty="0" err="1"/>
                  <a:t>i</a:t>
                </a:r>
                <a:r>
                  <a:rPr lang="en-US" altLang="ja-JP" i="1" dirty="0"/>
                  <a:t>=1,2</a:t>
                </a:r>
                <a:r>
                  <a:rPr lang="en-US" altLang="ja-JP" dirty="0"/>
                  <a:t>”</a:t>
                </a:r>
                <a:r>
                  <a:rPr lang="ja-JP" altLang="en-US" dirty="0"/>
                  <a:t>は正しくない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 </a:t>
                </a:r>
                <a:r>
                  <a:rPr lang="en-US" altLang="ja-JP" i="1" dirty="0" err="1"/>
                  <a:t>i</a:t>
                </a:r>
                <a:r>
                  <a:rPr lang="en-US" altLang="ja-JP" i="1" dirty="0"/>
                  <a:t>∈{1,2}</a:t>
                </a:r>
                <a:r>
                  <a:rPr lang="ja-JP" altLang="en-US" i="1" dirty="0"/>
                  <a:t>にすべきである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A32851-73A6-4D2C-8A3E-6E0F743F7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2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3.Where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式にまだ定義していない文字を使い，同じ文章の後ろで定義する場合がある．</a:t>
            </a:r>
            <a:endParaRPr lang="en-US" altLang="ja-JP" dirty="0"/>
          </a:p>
          <a:p>
            <a:pPr lvl="1"/>
            <a:r>
              <a:rPr lang="en-US" altLang="ja-JP" dirty="0"/>
              <a:t>"If G is a bipartite graph, then </a:t>
            </a:r>
            <a:r>
              <a:rPr lang="en-US" altLang="ja-JP" i="1" dirty="0"/>
              <a:t>χ'(G)≤Δ(G)</a:t>
            </a:r>
            <a:br>
              <a:rPr lang="en-US" altLang="ja-JP" i="1" dirty="0"/>
            </a:br>
            <a:r>
              <a:rPr lang="en-US" altLang="ja-JP" dirty="0">
                <a:solidFill>
                  <a:srgbClr val="0070C0"/>
                </a:solidFill>
              </a:rPr>
              <a:t>, where </a:t>
            </a:r>
            <a:r>
              <a:rPr lang="en-US" altLang="ja-JP" i="1" dirty="0"/>
              <a:t>χ'(G)</a:t>
            </a:r>
            <a:r>
              <a:rPr lang="ja-JP" altLang="en-US" dirty="0"/>
              <a:t> </a:t>
            </a:r>
            <a:r>
              <a:rPr lang="en-US" altLang="ja-JP" dirty="0"/>
              <a:t>is the edge-chromatic number</a:t>
            </a:r>
            <a:br>
              <a:rPr lang="en-US" altLang="ja-JP" dirty="0"/>
            </a:br>
            <a:r>
              <a:rPr lang="en-US" altLang="ja-JP" dirty="0"/>
              <a:t> and </a:t>
            </a:r>
            <a:r>
              <a:rPr lang="en-US" altLang="ja-JP" i="1" dirty="0"/>
              <a:t>Δ(G)</a:t>
            </a:r>
            <a:r>
              <a:rPr lang="ja-JP" altLang="en-US" dirty="0"/>
              <a:t> </a:t>
            </a:r>
            <a:r>
              <a:rPr lang="en-US" altLang="ja-JP" dirty="0"/>
              <a:t>is the maximum degree of G.“</a:t>
            </a:r>
          </a:p>
          <a:p>
            <a:pPr lvl="1"/>
            <a:r>
              <a:rPr kumimoji="1" lang="ja-JP" altLang="en-US" dirty="0"/>
              <a:t>このような場合</a:t>
            </a:r>
            <a:r>
              <a:rPr kumimoji="1" lang="en-US" altLang="ja-JP" dirty="0"/>
              <a:t>,</a:t>
            </a:r>
            <a:r>
              <a:rPr kumimoji="1" lang="ja-JP" altLang="en-US" dirty="0"/>
              <a:t>式の後ろにコンマと</a:t>
            </a:r>
            <a:r>
              <a:rPr kumimoji="1" lang="en-US" altLang="ja-JP" dirty="0"/>
              <a:t>where</a:t>
            </a:r>
            <a:r>
              <a:rPr lang="ja-JP" altLang="en-US" dirty="0"/>
              <a:t>が続く</a:t>
            </a:r>
            <a:endParaRPr lang="en-US" altLang="ja-JP" dirty="0"/>
          </a:p>
          <a:p>
            <a:pPr lvl="2"/>
            <a:r>
              <a:rPr kumimoji="1" lang="ja-JP" altLang="en-US" dirty="0"/>
              <a:t>テクニカルには後ろの定義文は</a:t>
            </a:r>
            <a:r>
              <a:rPr lang="ja-JP" altLang="en-US" dirty="0"/>
              <a:t>継続用法で書かれるので，</a:t>
            </a:r>
            <a:r>
              <a:rPr lang="en-US" altLang="ja-JP" dirty="0"/>
              <a:t>2</a:t>
            </a:r>
            <a:r>
              <a:rPr lang="ja-JP" altLang="en-US" dirty="0"/>
              <a:t>つ目のコンマは必要である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3716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E501-AB1D-4673-8D91-D1168851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34."Big Oh“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4C65A1-7AA1-41C9-A36E-B84F0134B58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Big Oh</a:t>
                </a:r>
                <a:r>
                  <a:rPr kumimoji="1" lang="ja-JP" altLang="en-US" dirty="0"/>
                  <a:t>の表記法は式が等号でないときに等号を表す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表記法です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“</a:t>
                </a:r>
                <a:r>
                  <a:rPr lang="en-US" altLang="ja-JP" i="1" dirty="0"/>
                  <a:t>f(n)=O(n²)</a:t>
                </a:r>
                <a:r>
                  <a:rPr lang="en-US" altLang="ja-JP" dirty="0"/>
                  <a:t>” </a:t>
                </a:r>
                <a:r>
                  <a:rPr lang="ja-JP" altLang="en-US" dirty="0"/>
                  <a:t>は</a:t>
                </a:r>
                <a:r>
                  <a:rPr lang="en-US" altLang="ja-JP" dirty="0"/>
                  <a:t>f(n)</a:t>
                </a:r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を表す集合と等しいことを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表しているわけではない</a:t>
                </a:r>
                <a:endParaRPr kumimoji="1" lang="en-US" altLang="ja-JP" dirty="0"/>
              </a:p>
              <a:p>
                <a:pPr lvl="2"/>
                <a:r>
                  <a:rPr lang="ja-JP" altLang="en-US" b="0" i="1" dirty="0">
                    <a:latin typeface="Cambria Math" panose="02040503050406030204" pitchFamily="18" charset="0"/>
                  </a:rPr>
                  <a:t>これが意味することは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である</a:t>
                </a:r>
                <a:endParaRPr kumimoji="1" lang="en-US" altLang="ja-JP" dirty="0"/>
              </a:p>
              <a:p>
                <a:r>
                  <a:rPr lang="en-US" altLang="ja-JP" dirty="0"/>
                  <a:t>Informal</a:t>
                </a:r>
                <a:r>
                  <a:rPr lang="ja-JP" altLang="en-US" dirty="0"/>
                  <a:t>な代替案の書き方として</a:t>
                </a:r>
                <a:r>
                  <a:rPr lang="pt-BR" altLang="ja-JP" i="1" dirty="0"/>
                  <a:t>f(n)</a:t>
                </a:r>
                <a:r>
                  <a:rPr lang="pt-BR" altLang="ja-JP" dirty="0"/>
                  <a:t> </a:t>
                </a:r>
                <a:r>
                  <a:rPr lang="pt-BR" altLang="ja-JP" b="1" dirty="0"/>
                  <a:t>is</a:t>
                </a:r>
                <a:r>
                  <a:rPr lang="pt-BR" altLang="ja-JP" dirty="0"/>
                  <a:t> </a:t>
                </a:r>
                <a:r>
                  <a:rPr lang="pt-BR" altLang="ja-JP" i="1" dirty="0"/>
                  <a:t>O(n²)</a:t>
                </a:r>
                <a:r>
                  <a:rPr lang="ja-JP" altLang="en-US" i="1" dirty="0"/>
                  <a:t>がある</a:t>
                </a:r>
                <a:endParaRPr lang="en-US" altLang="ja-JP" i="1" dirty="0"/>
              </a:p>
              <a:p>
                <a:pPr lvl="1"/>
                <a:r>
                  <a:rPr lang="en-US" altLang="ja-JP" dirty="0"/>
                  <a:t>“is </a:t>
                </a:r>
                <a:r>
                  <a:rPr lang="en-US" altLang="ja-JP" i="1" dirty="0"/>
                  <a:t>O(</a:t>
                </a:r>
                <a:r>
                  <a:rPr lang="en-US" altLang="ja-JP" dirty="0"/>
                  <a:t>”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“is on the order of“</a:t>
                </a:r>
                <a:r>
                  <a:rPr lang="ja-JP" altLang="en-US" dirty="0"/>
                  <a:t>と読むことができる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このクラスの関数を使って算術計算を行うのは便利なので</a:t>
                </a:r>
                <a:br>
                  <a:rPr lang="en-US" altLang="ja-JP" dirty="0"/>
                </a:br>
                <a:r>
                  <a:rPr lang="ja-JP" altLang="en-US" dirty="0"/>
                  <a:t>この問題は解決しない</a:t>
                </a:r>
                <a:endParaRPr lang="en-US" altLang="ja-JP" dirty="0"/>
              </a:p>
              <a:p>
                <a:r>
                  <a:rPr kumimoji="1" lang="ja-JP" altLang="en-US" dirty="0"/>
                  <a:t>妥協点はメンバーシップシンボルを使えるところは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概念の意味を確実にするためにメンバーシップシンボルを</a:t>
                </a:r>
                <a:br>
                  <a:rPr kumimoji="1" lang="en-US" altLang="ja-JP" dirty="0"/>
                </a:br>
                <a:r>
                  <a:rPr lang="ja-JP" altLang="en-US" dirty="0"/>
                  <a:t>使う</a:t>
                </a:r>
                <a:r>
                  <a:rPr kumimoji="1" lang="ja-JP" altLang="en-US" dirty="0"/>
                  <a:t>ことである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4C65A1-7AA1-41C9-A36E-B84F0134B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 r="-624" b="-11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449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35.Operators vs. constants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に対して，点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の値を定義するために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を使うことはできない</a:t>
                </a:r>
                <a:endParaRPr kumimoji="1" lang="en-US" altLang="ja-JP" dirty="0"/>
              </a:p>
              <a:p>
                <a:r>
                  <a:rPr lang="ja-JP" altLang="en-US" dirty="0"/>
                  <a:t>このような原理は</a:t>
                </a:r>
                <a:r>
                  <a:rPr lang="en-US" altLang="ja-JP" dirty="0"/>
                  <a:t>graph</a:t>
                </a:r>
                <a:r>
                  <a:rPr lang="ja-JP" altLang="en-US" dirty="0"/>
                  <a:t>のパラメーターでも見られる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the maximum degree of a graph G is denoted Δ(G)</a:t>
                </a:r>
              </a:p>
              <a:p>
                <a:pPr lvl="2"/>
                <a:r>
                  <a:rPr lang="ja-JP" altLang="en-US" dirty="0"/>
                  <a:t>この文章では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kumimoji="1" lang="ja-JP" altLang="en-US" dirty="0"/>
                  <a:t>は関数であり，数字ではないので，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特定のグラフ上の値として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kumimoji="1" lang="ja-JP" altLang="en-US" dirty="0"/>
                  <a:t>を定義して使用することができない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4849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35.Operators vs. constants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読者の記憶を助けるために</a:t>
                </a:r>
                <a:br>
                  <a:rPr lang="en-US" altLang="ja-JP" dirty="0"/>
                </a:br>
                <a:r>
                  <a:rPr lang="en-US" altLang="ja-JP" dirty="0"/>
                  <a:t>“We write V=V(G) and Δ=Δ(G)”</a:t>
                </a:r>
                <a:r>
                  <a:rPr lang="ja-JP" altLang="en-US" dirty="0"/>
                  <a:t>と書く事ができる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これは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グラフにしか焦点を当てていない場合</a:t>
                </a:r>
                <a:br>
                  <a:rPr lang="en-US" altLang="ja-JP" dirty="0"/>
                </a:br>
                <a:r>
                  <a:rPr lang="ja-JP" altLang="en-US" dirty="0"/>
                  <a:t>混乱は生じない</a:t>
                </a:r>
                <a:endParaRPr lang="en-US" altLang="ja-JP" dirty="0"/>
              </a:p>
              <a:p>
                <a:r>
                  <a:rPr kumimoji="1" lang="ja-JP" altLang="en-US" dirty="0"/>
                  <a:t>実数値関数とグラフの不変量の違いは実数値関数では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1</a:t>
                </a:r>
                <a:r>
                  <a:rPr kumimoji="1" lang="ja-JP" altLang="en-US" dirty="0" err="1"/>
                  <a:t>つの</a:t>
                </a:r>
                <a:r>
                  <a:rPr kumimoji="1" lang="ja-JP" altLang="en-US" dirty="0"/>
                  <a:t>点に対する値を考えることが稀であるからである</a:t>
                </a:r>
                <a:endParaRPr kumimoji="1" lang="en-US" altLang="ja-JP" dirty="0"/>
              </a:p>
              <a:p>
                <a:r>
                  <a:rPr lang="ja-JP" altLang="en-US" dirty="0"/>
                  <a:t>論文の中で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グラフを扱うことは稀である</a:t>
                </a:r>
                <a:endParaRPr lang="en-US" altLang="ja-JP" dirty="0"/>
              </a:p>
              <a:p>
                <a:pPr lvl="1"/>
                <a:r>
                  <a:rPr lang="ja-JP" altLang="en-US" b="0" dirty="0">
                    <a:latin typeface="Cambria Math" panose="02040503050406030204" pitchFamily="18" charset="0"/>
                  </a:rPr>
                  <a:t>そのため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G</m:t>
                        </m:r>
                      </m:e>
                    </m:d>
                  </m:oMath>
                </a14:m>
                <a:r>
                  <a:rPr lang="ja-JP" altLang="en-US" b="0" dirty="0" err="1"/>
                  <a:t>のように</a:t>
                </a:r>
                <a:r>
                  <a:rPr lang="ja-JP" altLang="en-US" b="0" dirty="0"/>
                  <a:t>書く方がよい</a:t>
                </a:r>
                <a:endParaRPr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4225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8C522-8569-40EA-ADED-E0F0981D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35.Operators vs. constants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103640-9D41-4D0D-A742-2C953FE057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>
                    <a:latin typeface="Cambria Math"/>
                  </a:rPr>
                  <a:t>この問題は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ja-JP" altLang="en-US" dirty="0">
                    <a:latin typeface="Cambria Math"/>
                  </a:rPr>
                  <a:t>の場合は別の意味でも使われるので</a:t>
                </a:r>
                <a:br>
                  <a:rPr lang="en-US" altLang="ja-JP" dirty="0">
                    <a:latin typeface="Cambria Math"/>
                  </a:rPr>
                </a:br>
                <a:r>
                  <a:rPr lang="ja-JP" altLang="en-US" dirty="0">
                    <a:latin typeface="Cambria Math"/>
                  </a:rPr>
                  <a:t>特によくない</a:t>
                </a:r>
                <a:endParaRPr lang="en-US" altLang="ja-JP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i="1" dirty="0">
                    <a:latin typeface="Cambria Math"/>
                  </a:rPr>
                  <a:t>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i="1" dirty="0">
                    <a:latin typeface="Cambria Math"/>
                  </a:rPr>
                  <a:t>の値の変化量として使われるので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ja-JP" altLang="en-US" i="1" dirty="0">
                    <a:latin typeface="Cambria Math"/>
                  </a:rPr>
                  <a:t>で</a:t>
                </a:r>
                <a:br>
                  <a:rPr lang="en-US" altLang="ja-JP" i="1" dirty="0">
                    <a:latin typeface="Cambria Math"/>
                  </a:rPr>
                </a:br>
                <a:r>
                  <a:rPr lang="ja-JP" altLang="en-US" i="1" dirty="0">
                    <a:latin typeface="Cambria Math"/>
                  </a:rPr>
                  <a:t>最大次数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ja-JP" altLang="en-US" dirty="0">
                    <a:latin typeface="Cambria Math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i="1" dirty="0">
                    <a:latin typeface="Cambria Math"/>
                  </a:rPr>
                  <a:t>のかけ算の意味で使うべきではない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103640-9D41-4D0D-A742-2C953FE05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075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36.Hyphens for parameters.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k</a:t>
            </a:r>
            <a:r>
              <a:rPr kumimoji="1" lang="en-US" altLang="ja-JP" dirty="0"/>
              <a:t> connected graphs</a:t>
            </a:r>
          </a:p>
          <a:p>
            <a:pPr lvl="1"/>
            <a:r>
              <a:rPr lang="en-US" altLang="ja-JP" dirty="0"/>
              <a:t>k</a:t>
            </a:r>
            <a:r>
              <a:rPr lang="ja-JP" altLang="en-US" dirty="0"/>
              <a:t>個のグラフが</a:t>
            </a:r>
            <a:r>
              <a:rPr lang="en-US" altLang="ja-JP" dirty="0"/>
              <a:t>connected</a:t>
            </a:r>
            <a:r>
              <a:rPr lang="ja-JP" altLang="en-US" dirty="0"/>
              <a:t>である</a:t>
            </a:r>
            <a:endParaRPr lang="en-US" altLang="ja-JP" dirty="0"/>
          </a:p>
          <a:p>
            <a:r>
              <a:rPr lang="en-US" altLang="ja-JP" dirty="0"/>
              <a:t>k</a:t>
            </a:r>
            <a:r>
              <a:rPr kumimoji="1" lang="en-US" altLang="ja-JP" dirty="0"/>
              <a:t>-connected graphs</a:t>
            </a:r>
          </a:p>
          <a:p>
            <a:pPr lvl="1"/>
            <a:r>
              <a:rPr lang="en-US" altLang="ja-JP" dirty="0"/>
              <a:t>k-connected</a:t>
            </a:r>
            <a:r>
              <a:rPr lang="ja-JP" altLang="en-US" dirty="0"/>
              <a:t>の性質を持つグラフ</a:t>
            </a:r>
            <a:endParaRPr lang="en-US" altLang="ja-JP" dirty="0"/>
          </a:p>
          <a:p>
            <a:r>
              <a:rPr lang="ja-JP" altLang="en-US" dirty="0"/>
              <a:t>名詞を修飾するパラメーターとして使う場合は</a:t>
            </a:r>
            <a:r>
              <a:rPr lang="en-US" altLang="ja-JP" dirty="0"/>
              <a:t>()</a:t>
            </a:r>
            <a:r>
              <a:rPr lang="ja-JP" altLang="en-US" dirty="0"/>
              <a:t>で囲う</a:t>
            </a:r>
            <a:br>
              <a:rPr lang="en-US" altLang="ja-JP" dirty="0"/>
            </a:br>
            <a:r>
              <a:rPr lang="ja-JP" altLang="en-US" dirty="0"/>
              <a:t>必要がある</a:t>
            </a:r>
            <a:endParaRPr lang="en-US" altLang="ja-JP" dirty="0"/>
          </a:p>
          <a:p>
            <a:pPr lvl="1"/>
            <a:r>
              <a:rPr kumimoji="1" lang="en-US" altLang="ja-JP" dirty="0"/>
              <a:t>(k+1)-connected graph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7740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36.Hyphens for parameters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ハイフンは後続の単語を修飾するために使われる</a:t>
            </a:r>
            <a:endParaRPr kumimoji="1" lang="en-US" altLang="ja-JP" dirty="0"/>
          </a:p>
          <a:p>
            <a:pPr lvl="1"/>
            <a:r>
              <a:rPr lang="en-US" altLang="ja-JP" dirty="0"/>
              <a:t>k-cycle</a:t>
            </a:r>
          </a:p>
          <a:p>
            <a:pPr lvl="1"/>
            <a:r>
              <a:rPr lang="en-US" altLang="ja-JP" dirty="0"/>
              <a:t>n-vertex graph</a:t>
            </a:r>
          </a:p>
          <a:p>
            <a:pPr lvl="1"/>
            <a:r>
              <a:rPr lang="en-US" altLang="ja-JP" dirty="0"/>
              <a:t>p-group</a:t>
            </a:r>
          </a:p>
          <a:p>
            <a:r>
              <a:rPr kumimoji="1" lang="ja-JP" altLang="en-US" dirty="0"/>
              <a:t>ハイフンはグラフ理論で特に重要である</a:t>
            </a:r>
            <a:endParaRPr kumimoji="1" lang="en-US" altLang="ja-JP" dirty="0"/>
          </a:p>
          <a:p>
            <a:pPr lvl="1"/>
            <a:r>
              <a:rPr lang="en-US" altLang="ja-JP" dirty="0"/>
              <a:t>k-edge connected graph</a:t>
            </a:r>
          </a:p>
          <a:p>
            <a:pPr lvl="2"/>
            <a:r>
              <a:rPr kumimoji="1" lang="en-US" altLang="ja-JP" dirty="0"/>
              <a:t>k</a:t>
            </a:r>
            <a:r>
              <a:rPr kumimoji="1" lang="ja-JP" altLang="en-US" dirty="0"/>
              <a:t>個の辺からなる連結グラフ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ハイフンがない場合は形容詞は名詞を修飾する</a:t>
            </a:r>
            <a:endParaRPr kumimoji="1" lang="en-US" altLang="ja-JP" dirty="0"/>
          </a:p>
          <a:p>
            <a:pPr lvl="1"/>
            <a:r>
              <a:rPr lang="en-US" altLang="ja-JP" dirty="0"/>
              <a:t>k-edge-connected graph</a:t>
            </a:r>
          </a:p>
          <a:p>
            <a:pPr lvl="2"/>
            <a:r>
              <a:rPr kumimoji="1" lang="en-US" altLang="ja-JP" dirty="0"/>
              <a:t>k</a:t>
            </a:r>
            <a:r>
              <a:rPr kumimoji="1" lang="ja-JP" altLang="en-US" dirty="0"/>
              <a:t>個の辺が連結したグラフ</a:t>
            </a:r>
          </a:p>
        </p:txBody>
      </p:sp>
    </p:spTree>
    <p:extLst>
      <p:ext uri="{BB962C8B-B14F-4D97-AF65-F5344CB8AC3E}">
        <p14:creationId xmlns:p14="http://schemas.microsoft.com/office/powerpoint/2010/main" val="1689274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36.Hyphens for parameters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k</a:t>
            </a:r>
            <a:r>
              <a:rPr kumimoji="1" lang="en-US" altLang="ja-JP" dirty="0"/>
              <a:t>-edge coloring</a:t>
            </a:r>
          </a:p>
          <a:p>
            <a:pPr lvl="1"/>
            <a:r>
              <a:rPr lang="en-US" altLang="ja-JP" dirty="0"/>
              <a:t>k</a:t>
            </a:r>
            <a:r>
              <a:rPr lang="ja-JP" altLang="en-US" dirty="0"/>
              <a:t>個の辺の</a:t>
            </a:r>
            <a:r>
              <a:rPr lang="en-US" altLang="ja-JP" dirty="0"/>
              <a:t>coloring</a:t>
            </a:r>
          </a:p>
          <a:p>
            <a:r>
              <a:rPr lang="en-US" altLang="ja-JP" dirty="0"/>
              <a:t>k</a:t>
            </a:r>
            <a:r>
              <a:rPr kumimoji="1" lang="en-US" altLang="ja-JP" dirty="0"/>
              <a:t> edge-</a:t>
            </a:r>
            <a:r>
              <a:rPr lang="en-US" altLang="ja-JP" dirty="0"/>
              <a:t>c</a:t>
            </a:r>
            <a:r>
              <a:rPr kumimoji="1" lang="en-US" altLang="ja-JP" dirty="0"/>
              <a:t>oloring</a:t>
            </a:r>
          </a:p>
          <a:p>
            <a:pPr lvl="1"/>
            <a:r>
              <a:rPr lang="en-US" altLang="ja-JP" dirty="0"/>
              <a:t>k</a:t>
            </a:r>
            <a:r>
              <a:rPr lang="ja-JP" altLang="en-US" dirty="0"/>
              <a:t>色を使った辺彩色</a:t>
            </a:r>
            <a:endParaRPr lang="en-US" altLang="ja-JP" dirty="0"/>
          </a:p>
          <a:p>
            <a:pPr lvl="1"/>
            <a:r>
              <a:rPr lang="en-US" altLang="ja-JP" dirty="0"/>
              <a:t>k</a:t>
            </a:r>
            <a:r>
              <a:rPr kumimoji="1" lang="ja-JP" altLang="en-US" dirty="0"/>
              <a:t>が</a:t>
            </a:r>
            <a:r>
              <a:rPr lang="en-US" altLang="ja-JP" dirty="0"/>
              <a:t>“edge-coloring”</a:t>
            </a:r>
            <a:r>
              <a:rPr lang="ja-JP" altLang="en-US" dirty="0"/>
              <a:t>を修飾している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732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E8B2D-E005-4A33-9F35-B410D130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37.Vertex vs. edge terminology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7ED3F-A2D6-4103-8EF9-2D41B00B0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グラフでは頂点に</a:t>
            </a:r>
            <a:r>
              <a:rPr lang="ja-JP" altLang="en-US" dirty="0"/>
              <a:t>関する基本概念は辺に関する概念と</a:t>
            </a:r>
            <a:br>
              <a:rPr lang="en-US" altLang="ja-JP" dirty="0"/>
            </a:br>
            <a:r>
              <a:rPr lang="ja-JP" altLang="en-US" dirty="0"/>
              <a:t>類似している</a:t>
            </a:r>
            <a:endParaRPr lang="en-US" altLang="ja-JP" dirty="0"/>
          </a:p>
          <a:p>
            <a:pPr lvl="1"/>
            <a:r>
              <a:rPr kumimoji="1" lang="en-US" altLang="ja-JP" dirty="0"/>
              <a:t>Connectivity</a:t>
            </a:r>
          </a:p>
          <a:p>
            <a:pPr lvl="1"/>
            <a:r>
              <a:rPr lang="en-US" altLang="ja-JP" dirty="0"/>
              <a:t>Chromatic number(</a:t>
            </a:r>
            <a:r>
              <a:rPr lang="ja-JP" altLang="en-US" dirty="0"/>
              <a:t>彩色数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頂点</a:t>
            </a:r>
            <a:r>
              <a:rPr lang="ja-JP" altLang="en-US" dirty="0"/>
              <a:t>に関する概念の場合は</a:t>
            </a:r>
            <a:r>
              <a:rPr lang="en-US" altLang="ja-JP" dirty="0"/>
              <a:t>vertex</a:t>
            </a:r>
            <a:r>
              <a:rPr lang="ja-JP" altLang="en-US" dirty="0"/>
              <a:t>をつける必要はない</a:t>
            </a:r>
            <a:endParaRPr lang="en-US" altLang="ja-JP" dirty="0"/>
          </a:p>
          <a:p>
            <a:r>
              <a:rPr kumimoji="1" lang="ja-JP" altLang="en-US" dirty="0"/>
              <a:t>一方，辺に関する場合は</a:t>
            </a:r>
            <a:r>
              <a:rPr kumimoji="1" lang="en-US" altLang="ja-JP" dirty="0"/>
              <a:t>edge</a:t>
            </a:r>
            <a:r>
              <a:rPr kumimoji="1" lang="ja-JP" altLang="en-US" dirty="0"/>
              <a:t>をハイフンでつなげる</a:t>
            </a:r>
            <a:endParaRPr kumimoji="1" lang="en-US" altLang="ja-JP" dirty="0"/>
          </a:p>
          <a:p>
            <a:pPr lvl="1"/>
            <a:r>
              <a:rPr lang="en-US" altLang="ja-JP" dirty="0"/>
              <a:t>edge-connectivity</a:t>
            </a:r>
          </a:p>
          <a:p>
            <a:pPr lvl="1"/>
            <a:r>
              <a:rPr kumimoji="1" lang="en-US" altLang="ja-JP" dirty="0"/>
              <a:t>Edge-chromatic -number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089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8149B-1BEC-44B8-B4B8-DEE3618F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37.Vertex vs. edge terminology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E32FA2-2414-496C-80CB-9916AA3725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Vertex</a:t>
            </a:r>
            <a:r>
              <a:rPr kumimoji="1" lang="ja-JP" altLang="en-US" dirty="0"/>
              <a:t>の単語が問題になることがある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基本的なパラメーターでは</a:t>
            </a:r>
            <a:r>
              <a:rPr lang="en-US" altLang="ja-JP" dirty="0"/>
              <a:t>vertex</a:t>
            </a:r>
            <a:r>
              <a:rPr lang="ja-JP" altLang="en-US" dirty="0"/>
              <a:t>で修飾するする</a:t>
            </a:r>
            <a:br>
              <a:rPr lang="en-US" altLang="ja-JP" dirty="0"/>
            </a:br>
            <a:r>
              <a:rPr lang="ja-JP" altLang="en-US" dirty="0"/>
              <a:t>必要はない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Disjoint subgraph</a:t>
            </a:r>
          </a:p>
          <a:p>
            <a:pPr lvl="2"/>
            <a:r>
              <a:rPr lang="ja-JP" altLang="en-US" dirty="0"/>
              <a:t>辺と頂点が共有していない</a:t>
            </a:r>
            <a:endParaRPr lang="en-US" altLang="ja-JP" dirty="0"/>
          </a:p>
          <a:p>
            <a:pPr lvl="1"/>
            <a:r>
              <a:rPr kumimoji="1" lang="en-US" altLang="ja-JP" dirty="0"/>
              <a:t>Edge-disjoint</a:t>
            </a:r>
          </a:p>
          <a:p>
            <a:pPr lvl="2"/>
            <a:r>
              <a:rPr lang="ja-JP" altLang="en-US" dirty="0"/>
              <a:t>辺が共有していない</a:t>
            </a:r>
            <a:endParaRPr lang="en-US" altLang="ja-JP" dirty="0"/>
          </a:p>
          <a:p>
            <a:pPr lvl="1"/>
            <a:r>
              <a:rPr kumimoji="1" lang="en-US" altLang="ja-JP" dirty="0"/>
              <a:t>Vertex-disjoint</a:t>
            </a:r>
            <a:endParaRPr lang="en-US" altLang="ja-JP" dirty="0"/>
          </a:p>
          <a:p>
            <a:pPr lvl="2"/>
            <a:r>
              <a:rPr kumimoji="1" lang="ja-JP" altLang="en-US" dirty="0"/>
              <a:t>頂点が共有していない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この場合は単に</a:t>
            </a:r>
            <a:r>
              <a:rPr kumimoji="1" lang="en-US" altLang="ja-JP" dirty="0"/>
              <a:t>”disjoint”</a:t>
            </a:r>
            <a:r>
              <a:rPr kumimoji="1" lang="ja-JP" altLang="en-US" dirty="0"/>
              <a:t>と書く方がよい</a:t>
            </a:r>
          </a:p>
        </p:txBody>
      </p:sp>
    </p:spTree>
    <p:extLst>
      <p:ext uri="{BB962C8B-B14F-4D97-AF65-F5344CB8AC3E}">
        <p14:creationId xmlns:p14="http://schemas.microsoft.com/office/powerpoint/2010/main" val="3137957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11E81-631E-4D02-A95C-82ADE230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38.Two-word adjectives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CD1DC9-C2F7-4A11-9066-BA4DAA060E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名詞</a:t>
            </a:r>
            <a:r>
              <a:rPr lang="ja-JP" altLang="en-US" dirty="0"/>
              <a:t>を修飾する</a:t>
            </a:r>
            <a:r>
              <a:rPr lang="en-US" altLang="ja-JP" dirty="0"/>
              <a:t>2</a:t>
            </a:r>
            <a:r>
              <a:rPr lang="ja-JP" altLang="en-US" dirty="0"/>
              <a:t>語の単語はハイフンで繋がないといけない</a:t>
            </a:r>
            <a:endParaRPr lang="en-US" altLang="ja-JP" dirty="0"/>
          </a:p>
          <a:p>
            <a:pPr lvl="1"/>
            <a:r>
              <a:rPr lang="ja-JP" altLang="en-US" dirty="0"/>
              <a:t>最初の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単語が名詞である場合は必要である</a:t>
            </a:r>
            <a:endParaRPr lang="en-US" altLang="ja-JP" dirty="0"/>
          </a:p>
          <a:p>
            <a:pPr lvl="2"/>
            <a:r>
              <a:rPr lang="en-US" altLang="ja-JP" dirty="0"/>
              <a:t> "vertex-transitive“</a:t>
            </a:r>
          </a:p>
          <a:p>
            <a:r>
              <a:rPr lang="ja-JP" altLang="en-US" dirty="0"/>
              <a:t>特に多い例として</a:t>
            </a:r>
            <a:r>
              <a:rPr lang="en-US" altLang="ja-JP" dirty="0"/>
              <a:t>“polynomial time algorithm”</a:t>
            </a:r>
            <a:r>
              <a:rPr lang="ja-JP" altLang="en-US" dirty="0"/>
              <a:t>がある</a:t>
            </a:r>
            <a:endParaRPr lang="en-US" altLang="ja-JP" dirty="0"/>
          </a:p>
          <a:p>
            <a:pPr lvl="1"/>
            <a:r>
              <a:rPr lang="ja-JP" altLang="en-US"/>
              <a:t>正しくは</a:t>
            </a:r>
            <a:r>
              <a:rPr lang="en-US" altLang="ja-JP"/>
              <a:t>Polynomial-time </a:t>
            </a:r>
            <a:r>
              <a:rPr lang="en-US" altLang="ja-JP" dirty="0"/>
              <a:t>algorithm</a:t>
            </a:r>
          </a:p>
          <a:p>
            <a:r>
              <a:rPr kumimoji="1" lang="ja-JP" altLang="en-US" dirty="0"/>
              <a:t>修飾語として使わない場合はハイフンはなくなる</a:t>
            </a:r>
            <a:endParaRPr kumimoji="1" lang="en-US" altLang="ja-JP" dirty="0"/>
          </a:p>
          <a:p>
            <a:pPr lvl="1"/>
            <a:r>
              <a:rPr lang="en-US" altLang="ja-JP" dirty="0"/>
              <a:t>The algorithm runs in polynomial time</a:t>
            </a:r>
          </a:p>
          <a:p>
            <a:r>
              <a:rPr kumimoji="1" lang="ja-JP" altLang="en-US" dirty="0"/>
              <a:t>別の例</a:t>
            </a:r>
            <a:endParaRPr kumimoji="1" lang="en-US" altLang="ja-JP" dirty="0"/>
          </a:p>
          <a:p>
            <a:pPr lvl="1"/>
            <a:r>
              <a:rPr lang="en-US" altLang="ja-JP" dirty="0"/>
              <a:t>graph-theoretic techniques</a:t>
            </a:r>
          </a:p>
          <a:p>
            <a:pPr lvl="1"/>
            <a:r>
              <a:rPr lang="en-US" altLang="ja-JP" dirty="0"/>
              <a:t>straight-line drawing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639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3.Where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where</a:t>
            </a:r>
            <a:r>
              <a:rPr lang="ja-JP" altLang="en-US" dirty="0"/>
              <a:t>と</a:t>
            </a:r>
            <a:r>
              <a:rPr lang="en-US" altLang="ja-JP" dirty="0"/>
              <a:t>such that</a:t>
            </a:r>
            <a:r>
              <a:rPr lang="ja-JP" altLang="en-US" dirty="0"/>
              <a:t>の違い</a:t>
            </a:r>
            <a:endParaRPr lang="en-US" altLang="ja-JP" dirty="0"/>
          </a:p>
          <a:p>
            <a:pPr lvl="1"/>
            <a:r>
              <a:rPr kumimoji="1" lang="en-US" altLang="ja-JP" dirty="0"/>
              <a:t>Where:</a:t>
            </a:r>
            <a:r>
              <a:rPr kumimoji="1" lang="ja-JP" altLang="en-US" dirty="0"/>
              <a:t>先行する文で表記が定義されるとき</a:t>
            </a:r>
            <a:endParaRPr kumimoji="1" lang="en-US" altLang="ja-JP" dirty="0"/>
          </a:p>
          <a:p>
            <a:pPr lvl="1"/>
            <a:r>
              <a:rPr lang="en-US" altLang="ja-JP" dirty="0"/>
              <a:t>such that:</a:t>
            </a:r>
            <a:r>
              <a:rPr lang="ja-JP" altLang="en-US" dirty="0"/>
              <a:t>すでに前のセンテンスで表記法が定義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ja-JP" altLang="en-US" dirty="0"/>
              <a:t>されており値の制限をするとき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28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4.Double-Duty Definitions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オブジェクトが定義される前にオブジェクトに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ついての記述を行えない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同様に式の名詞を定義する前に</a:t>
                </a:r>
                <a:r>
                  <a:rPr kumimoji="1" lang="en-US" altLang="ja-JP" dirty="0"/>
                  <a:t>object</a:t>
                </a:r>
                <a:r>
                  <a:rPr kumimoji="1" lang="ja-JP" altLang="en-US" dirty="0"/>
                  <a:t>の定義に使うことはできない</a:t>
                </a:r>
                <a:endParaRPr kumimoji="1" lang="en-US" altLang="ja-JP" dirty="0"/>
              </a:p>
              <a:p>
                <a:r>
                  <a:rPr lang="ja-JP" altLang="en-US" dirty="0"/>
                  <a:t>間違った文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The </a:t>
                </a:r>
                <a:r>
                  <a:rPr lang="en-US" altLang="ja-JP" i="1" dirty="0"/>
                  <a:t>neighborhood</a:t>
                </a:r>
                <a:r>
                  <a:rPr lang="en-US" altLang="ja-JP" dirty="0"/>
                  <a:t> of a vertex </a:t>
                </a:r>
                <a:r>
                  <a:rPr lang="en-US" altLang="ja-JP" i="1" dirty="0"/>
                  <a:t>v</a:t>
                </a:r>
                <a:r>
                  <a:rPr lang="en-US" altLang="ja-JP" dirty="0"/>
                  <a:t> is </a:t>
                </a:r>
                <a:br>
                  <a:rPr lang="en-US" altLang="ja-JP" dirty="0"/>
                </a:br>
                <a:r>
                  <a:rPr lang="en-US" altLang="ja-JP" i="1" dirty="0"/>
                  <a:t>N(v)={u: </a:t>
                </a:r>
                <a:r>
                  <a:rPr lang="en-US" altLang="ja-JP" i="1" dirty="0" err="1"/>
                  <a:t>uv</a:t>
                </a:r>
                <a:r>
                  <a:rPr lang="en-US" altLang="ja-JP" i="1" dirty="0"/>
                  <a:t>∈ E(G)}</a:t>
                </a:r>
              </a:p>
              <a:p>
                <a:pPr lvl="1"/>
                <a:r>
                  <a:rPr lang="ja-JP" altLang="en-US" dirty="0"/>
                  <a:t>この文章では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ja-JP" altLang="en-US" dirty="0"/>
                  <a:t>の“</a:t>
                </a:r>
                <a:r>
                  <a:rPr lang="en-US" altLang="ja-JP" dirty="0"/>
                  <a:t>neighborhood</a:t>
                </a:r>
                <a:r>
                  <a:rPr lang="ja-JP" altLang="en-US" dirty="0"/>
                  <a:t>”が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𝑁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</a:rPr>
                      <m:t>𝑣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ja-JP" i="1" dirty="0"/>
                      <m:t>={</m:t>
                    </m:r>
                    <m:r>
                      <m:rPr>
                        <m:nor/>
                      </m:rPr>
                      <a:rPr lang="en-US" altLang="ja-JP" i="1" dirty="0"/>
                      <m:t>u</m:t>
                    </m:r>
                    <m:r>
                      <m:rPr>
                        <m:nor/>
                      </m:rPr>
                      <a:rPr lang="en-US" altLang="ja-JP" i="1" dirty="0"/>
                      <m:t>: </m:t>
                    </m:r>
                    <m:r>
                      <m:rPr>
                        <m:nor/>
                      </m:rPr>
                      <a:rPr lang="en-US" altLang="ja-JP" i="1" dirty="0"/>
                      <m:t>uv</m:t>
                    </m:r>
                    <m:r>
                      <m:rPr>
                        <m:nor/>
                      </m:rPr>
                      <a:rPr lang="en-US" altLang="ja-JP" i="1" dirty="0"/>
                      <m:t>∈ </m:t>
                    </m:r>
                    <m:r>
                      <m:rPr>
                        <m:nor/>
                      </m:rPr>
                      <a:rPr lang="en-US" altLang="ja-JP" i="1" dirty="0"/>
                      <m:t>E</m:t>
                    </m:r>
                    <m:r>
                      <m:rPr>
                        <m:nor/>
                      </m:rPr>
                      <a:rPr lang="en-US" altLang="ja-JP" i="1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G</m:t>
                    </m:r>
                    <m:r>
                      <m:rPr>
                        <m:nor/>
                      </m:rPr>
                      <a:rPr lang="en-US" altLang="ja-JP" i="1" dirty="0"/>
                      <m:t>)}</m:t>
                    </m:r>
                  </m:oMath>
                </a14:m>
                <a:r>
                  <a:rPr lang="ja-JP" altLang="en-US" dirty="0"/>
                  <a:t>と等号</a:t>
                </a:r>
                <a:r>
                  <a:rPr lang="en-US" altLang="ja-JP" dirty="0"/>
                  <a:t>(=)</a:t>
                </a:r>
                <a:r>
                  <a:rPr lang="ja-JP" altLang="en-US" dirty="0"/>
                  <a:t>であると定義されている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しかし，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は定義されていない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 r="-4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9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zulabo-template.potx" id="{7468DEEB-B38F-4DAB-88C1-BB84A8B4613F}" vid="{A435A0E1-648B-44CA-81C5-0ECE2D947EE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izulabo-template</Template>
  <TotalTime>3517</TotalTime>
  <Words>2666</Words>
  <Application>Microsoft Office PowerPoint</Application>
  <PresentationFormat>画面に合わせる (4:3)</PresentationFormat>
  <Paragraphs>554</Paragraphs>
  <Slides>79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5" baseType="lpstr">
      <vt:lpstr>メイリオ</vt:lpstr>
      <vt:lpstr>游ゴシック</vt:lpstr>
      <vt:lpstr>Cambria Math</vt:lpstr>
      <vt:lpstr>Wingdings</vt:lpstr>
      <vt:lpstr>Wingdings 2</vt:lpstr>
      <vt:lpstr>デザート</vt:lpstr>
      <vt:lpstr>The Grammer According to West</vt:lpstr>
      <vt:lpstr>1Abstract, Introduction,  and Conclusion.</vt:lpstr>
      <vt:lpstr>1Abstract, Introduction,  and Conclusion.</vt:lpstr>
      <vt:lpstr>1Abstract, Introduction,  and Conclusion.</vt:lpstr>
      <vt:lpstr>2.Definitions</vt:lpstr>
      <vt:lpstr>2.Definitions</vt:lpstr>
      <vt:lpstr>3.Where</vt:lpstr>
      <vt:lpstr>3.Where</vt:lpstr>
      <vt:lpstr>4.Double-Duty Definitions </vt:lpstr>
      <vt:lpstr>4.Double-Duty Definitions </vt:lpstr>
      <vt:lpstr>4.Double-Duty Definitions </vt:lpstr>
      <vt:lpstr>4.Double-Duty Definitions </vt:lpstr>
      <vt:lpstr>5.Expressions as units</vt:lpstr>
      <vt:lpstr>5.Expressions as units</vt:lpstr>
      <vt:lpstr>5.Expressions as units</vt:lpstr>
      <vt:lpstr>6.Separation of formulas</vt:lpstr>
      <vt:lpstr>6.Separation of formulas</vt:lpstr>
      <vt:lpstr>7.Initial notation</vt:lpstr>
      <vt:lpstr>8 Lists of size 2</vt:lpstr>
      <vt:lpstr>8 Lists of size 2</vt:lpstr>
      <vt:lpstr>8 Lists of size 2</vt:lpstr>
      <vt:lpstr>9.Parenthetic or wordless restrictions</vt:lpstr>
      <vt:lpstr>9.Parenthetic or wordless restrictions</vt:lpstr>
      <vt:lpstr>9.Parenthetic or wordless restrictions</vt:lpstr>
      <vt:lpstr>10.Mixing words and notation</vt:lpstr>
      <vt:lpstr>11. Statements of implication  ("Let ... Then") </vt:lpstr>
      <vt:lpstr>11. Statements of implication  ("Let ... Then") </vt:lpstr>
      <vt:lpstr>11. Statements of implication  ("Let ... Then") </vt:lpstr>
      <vt:lpstr>12.Words of hypothesis:  "If", "When", "For", "Since".</vt:lpstr>
      <vt:lpstr>12.Words of hypothesis:  "If", "When", "For", "Since".</vt:lpstr>
      <vt:lpstr>13."As" and "For" introducing reasons</vt:lpstr>
      <vt:lpstr>13."As" and "For" introducing reasons</vt:lpstr>
      <vt:lpstr>14.Words of conclusion:"Hence", "Thus", "Therefore" </vt:lpstr>
      <vt:lpstr>15. by theorem X".  Consider the sentence </vt:lpstr>
      <vt:lpstr>16. "So" and "so that"</vt:lpstr>
      <vt:lpstr>17."Such that" vs. "so that".</vt:lpstr>
      <vt:lpstr>18"Assume", "Suppose", and "Let" </vt:lpstr>
      <vt:lpstr>18"Assume", "Suppose", and "Let" </vt:lpstr>
      <vt:lpstr>18"Assume", "Suppose", and "Let" </vt:lpstr>
      <vt:lpstr>18"Assume", "Suppose", and "Let" </vt:lpstr>
      <vt:lpstr>18"Assume", "Suppose", and "Let" </vt:lpstr>
      <vt:lpstr>18"Assume", "Suppose", and "Let" </vt:lpstr>
      <vt:lpstr>18"Assume", "Suppose", and "Let" </vt:lpstr>
      <vt:lpstr>19 Universal quantifiers(全称記号)</vt:lpstr>
      <vt:lpstr>19 Universal quantifiers(全称記号)</vt:lpstr>
      <vt:lpstr>19 Universal quantifiers(全称記号)</vt:lpstr>
      <vt:lpstr>20 Position of universal quantifiers.</vt:lpstr>
      <vt:lpstr>21."Less" vs. "fewer"</vt:lpstr>
      <vt:lpstr>22.A set differs from its size</vt:lpstr>
      <vt:lpstr>23."Estimate"</vt:lpstr>
      <vt:lpstr>24.Possessives on notation.表記法の所有各</vt:lpstr>
      <vt:lpstr>25.Nested proofs</vt:lpstr>
      <vt:lpstr>26.Best possible</vt:lpstr>
      <vt:lpstr>26.Best possible</vt:lpstr>
      <vt:lpstr>26.Best possible</vt:lpstr>
      <vt:lpstr>26.Best possible</vt:lpstr>
      <vt:lpstr>27.Numerals and spelled numbers</vt:lpstr>
      <vt:lpstr>27.Numerals and spelled numbers</vt:lpstr>
      <vt:lpstr>28.Definition symbol ":="</vt:lpstr>
      <vt:lpstr>28.Definition symbol ":="</vt:lpstr>
      <vt:lpstr>29."Such that" in set definitions: ":" vs. "|"</vt:lpstr>
      <vt:lpstr>29."Such that" in set definitions: ":" vs. "|"</vt:lpstr>
      <vt:lpstr>30.Sequences, series, and lists</vt:lpstr>
      <vt:lpstr>30.Sequences, series, and lists</vt:lpstr>
      <vt:lpstr>30.Sequences, series, and lists</vt:lpstr>
      <vt:lpstr>31.The second element of a list</vt:lpstr>
      <vt:lpstr>32.A list with relations</vt:lpstr>
      <vt:lpstr>32.A list with relations</vt:lpstr>
      <vt:lpstr>33.Variable equal to list</vt:lpstr>
      <vt:lpstr>34."Big Oh“</vt:lpstr>
      <vt:lpstr>35.Operators vs. constants</vt:lpstr>
      <vt:lpstr>35.Operators vs. constants</vt:lpstr>
      <vt:lpstr>35.Operators vs. constants</vt:lpstr>
      <vt:lpstr>36.Hyphens for parameters.</vt:lpstr>
      <vt:lpstr>36.Hyphens for parameters</vt:lpstr>
      <vt:lpstr>36.Hyphens for parameters</vt:lpstr>
      <vt:lpstr>37.Vertex vs. edge terminology</vt:lpstr>
      <vt:lpstr>37.Vertex vs. edge terminology</vt:lpstr>
      <vt:lpstr>38.Two-word adjectives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ゼミ　分散</dc:title>
  <dc:creator>北川大貴</dc:creator>
  <cp:lastModifiedBy>直暉 北村</cp:lastModifiedBy>
  <cp:revision>215</cp:revision>
  <dcterms:created xsi:type="dcterms:W3CDTF">2018-05-07T04:24:23Z</dcterms:created>
  <dcterms:modified xsi:type="dcterms:W3CDTF">2019-03-31T09:13:11Z</dcterms:modified>
</cp:coreProperties>
</file>