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256" r:id="rId3"/>
    <p:sldId id="259" r:id="rId4"/>
    <p:sldId id="25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01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5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1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5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138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5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27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36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812A086-32F3-4A53-9AF4-1E6715D6F0F6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B6E62B-ACA3-4ABA-A357-3CE9AD39FCF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5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4548D7-E611-794B-0242-F670BC48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pt-BR" sz="9600" dirty="0"/>
              <a:t>personas</a:t>
            </a:r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0F81CB-90EA-2390-E6A5-35D63B10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Cauã Pinto - 22111570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Danilo Nunes - 22109803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Gabriel Lima - 22110116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Heloísa </a:t>
            </a:r>
            <a:r>
              <a:rPr lang="pt-BR" sz="1700" b="0" i="0" dirty="0" err="1">
                <a:solidFill>
                  <a:srgbClr val="000000"/>
                </a:solidFill>
                <a:effectLst/>
                <a:latin typeface="gg sans"/>
              </a:rPr>
              <a:t>Arfelli</a:t>
            </a: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 - 0020482311042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Joao Vitor Alves da Silva - 21206858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Kauã Dorans - 22111632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Lucas </a:t>
            </a:r>
            <a:r>
              <a:rPr lang="pt-BR" sz="1700" b="0" i="0" dirty="0" err="1">
                <a:solidFill>
                  <a:srgbClr val="000000"/>
                </a:solidFill>
                <a:effectLst/>
                <a:latin typeface="gg sans"/>
              </a:rPr>
              <a:t>Telesi</a:t>
            </a: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 - 22110107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Pedro </a:t>
            </a:r>
            <a:r>
              <a:rPr lang="pt-BR" sz="1700" dirty="0" err="1">
                <a:solidFill>
                  <a:srgbClr val="000000"/>
                </a:solidFill>
                <a:latin typeface="gg sans"/>
              </a:rPr>
              <a:t>Z</a:t>
            </a:r>
            <a:r>
              <a:rPr lang="pt-BR" sz="1700" b="0" i="0" dirty="0" err="1">
                <a:solidFill>
                  <a:srgbClr val="000000"/>
                </a:solidFill>
                <a:effectLst/>
                <a:latin typeface="gg sans"/>
              </a:rPr>
              <a:t>ilotti</a:t>
            </a: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 - 22109868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Rafael </a:t>
            </a:r>
            <a:r>
              <a:rPr lang="pt-BR" sz="1700" b="0" i="0" dirty="0" err="1">
                <a:solidFill>
                  <a:srgbClr val="000000"/>
                </a:solidFill>
                <a:effectLst/>
                <a:latin typeface="gg sans"/>
              </a:rPr>
              <a:t>Izumi</a:t>
            </a: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 - 22113548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b="0" i="0" dirty="0">
                <a:solidFill>
                  <a:srgbClr val="000000"/>
                </a:solidFill>
                <a:effectLst/>
                <a:latin typeface="gg sans"/>
              </a:rPr>
              <a:t>Rodrigo Begosso - 22111614</a:t>
            </a:r>
            <a:endParaRPr lang="pt-BR" sz="1700" dirty="0">
              <a:solidFill>
                <a:srgbClr val="000000"/>
              </a:solidFill>
            </a:endParaRPr>
          </a:p>
        </p:txBody>
      </p:sp>
      <p:pic>
        <p:nvPicPr>
          <p:cNvPr id="7" name="Graphic 6" descr="Usuário">
            <a:extLst>
              <a:ext uri="{FF2B5EF4-FFF2-40B4-BE49-F238E27FC236}">
                <a16:creationId xmlns:a16="http://schemas.microsoft.com/office/drawing/2014/main" id="{4D06D4E4-0C6D-9C93-4E00-CCFD98A9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A29828-0E9F-418B-A95D-A7D6ABF1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FA0DEB-4E52-E250-E849-50F1BB87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663" y="306720"/>
            <a:ext cx="10274497" cy="39648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Personas da </a:t>
            </a:r>
            <a:r>
              <a:rPr lang="pt-BR" dirty="0" err="1">
                <a:solidFill>
                  <a:schemeClr val="tx1"/>
                </a:solidFill>
              </a:rPr>
              <a:t>dorans</a:t>
            </a:r>
            <a:r>
              <a:rPr lang="pt-BR" dirty="0">
                <a:solidFill>
                  <a:schemeClr val="tx1"/>
                </a:solidFill>
              </a:rPr>
              <a:t> Ltda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97636A1-434C-40B3-A908-6730DB23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A57E2A7-99FB-7272-AAF2-0B16C3C27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8468"/>
              </p:ext>
            </p:extLst>
          </p:nvPr>
        </p:nvGraphicFramePr>
        <p:xfrm>
          <a:off x="1861585" y="1802892"/>
          <a:ext cx="9099401" cy="2322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0615">
                  <a:extLst>
                    <a:ext uri="{9D8B030D-6E8A-4147-A177-3AD203B41FA5}">
                      <a16:colId xmlns:a16="http://schemas.microsoft.com/office/drawing/2014/main" val="2690596662"/>
                    </a:ext>
                  </a:extLst>
                </a:gridCol>
                <a:gridCol w="4788786">
                  <a:extLst>
                    <a:ext uri="{9D8B030D-6E8A-4147-A177-3AD203B41FA5}">
                      <a16:colId xmlns:a16="http://schemas.microsoft.com/office/drawing/2014/main" val="2556349594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pt-BR" sz="3300" dirty="0"/>
                        <a:t>CEO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pt-BR" sz="3300" dirty="0"/>
                        <a:t>Diretor financeiro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4099407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Luzia Dorans</a:t>
                      </a:r>
                      <a:br>
                        <a:rPr lang="pt-BR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CEO</a:t>
                      </a:r>
                      <a:br>
                        <a:rPr lang="pt-BR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71 anos – Casada</a:t>
                      </a:r>
                    </a:p>
                    <a:p>
                      <a:endParaRPr lang="pt-BR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Edmar Dorans</a:t>
                      </a:r>
                      <a:b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Diretor Financeiro</a:t>
                      </a:r>
                      <a:b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anos – Solteiro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338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B5697CB4-6A43-A994-EF8E-3447F8A107A6}"/>
              </a:ext>
            </a:extLst>
          </p:cNvPr>
          <p:cNvSpPr/>
          <p:nvPr/>
        </p:nvSpPr>
        <p:spPr>
          <a:xfrm>
            <a:off x="4253960" y="2219174"/>
            <a:ext cx="2879216" cy="16619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EFC4E5C-654E-2F32-3CF1-28320AD60EB2}"/>
              </a:ext>
            </a:extLst>
          </p:cNvPr>
          <p:cNvSpPr/>
          <p:nvPr/>
        </p:nvSpPr>
        <p:spPr>
          <a:xfrm>
            <a:off x="285748" y="2219174"/>
            <a:ext cx="3686176" cy="1661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6051F0-6B3B-881B-DB46-D0E8D820835F}"/>
              </a:ext>
            </a:extLst>
          </p:cNvPr>
          <p:cNvSpPr/>
          <p:nvPr/>
        </p:nvSpPr>
        <p:spPr>
          <a:xfrm>
            <a:off x="2243468" y="4649756"/>
            <a:ext cx="4321970" cy="1554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294D007-43CD-27EB-9DD8-9F6A3F5BCF4C}"/>
              </a:ext>
            </a:extLst>
          </p:cNvPr>
          <p:cNvSpPr/>
          <p:nvPr/>
        </p:nvSpPr>
        <p:spPr>
          <a:xfrm>
            <a:off x="7272337" y="4562934"/>
            <a:ext cx="4079414" cy="1661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5C37888-09D6-6FE3-5971-C4904C36481C}"/>
              </a:ext>
            </a:extLst>
          </p:cNvPr>
          <p:cNvSpPr/>
          <p:nvPr/>
        </p:nvSpPr>
        <p:spPr>
          <a:xfrm>
            <a:off x="7026219" y="267369"/>
            <a:ext cx="4467895" cy="1410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5E765B4-B081-53E8-BD48-DF7DA7F9C7AD}"/>
              </a:ext>
            </a:extLst>
          </p:cNvPr>
          <p:cNvSpPr/>
          <p:nvPr/>
        </p:nvSpPr>
        <p:spPr>
          <a:xfrm>
            <a:off x="996948" y="267369"/>
            <a:ext cx="4600577" cy="1410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CB9297-3E72-99CC-EE00-3C9483785786}"/>
              </a:ext>
            </a:extLst>
          </p:cNvPr>
          <p:cNvSpPr txBox="1"/>
          <p:nvPr/>
        </p:nvSpPr>
        <p:spPr>
          <a:xfrm>
            <a:off x="4043361" y="2496172"/>
            <a:ext cx="33004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Edmar Dorans</a:t>
            </a:r>
          </a:p>
          <a:p>
            <a:pPr algn="ctr"/>
            <a:r>
              <a:rPr lang="pt-BR" sz="2000" b="1" dirty="0"/>
              <a:t>Diretor Financeiro</a:t>
            </a:r>
            <a:br>
              <a:rPr lang="pt-BR" dirty="0"/>
            </a:br>
            <a:r>
              <a:rPr lang="pt-BR" dirty="0"/>
              <a:t>46 anos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C2F536-265C-A929-E152-088883B4A825}"/>
              </a:ext>
            </a:extLst>
          </p:cNvPr>
          <p:cNvSpPr txBox="1"/>
          <p:nvPr/>
        </p:nvSpPr>
        <p:spPr>
          <a:xfrm>
            <a:off x="1096961" y="267369"/>
            <a:ext cx="4600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 E PENSA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Preocupação com a saúde financeira da empresa e o cumprimento dos prazos de pagamento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Garantia de que a empresa tenha segurança financeira e de que esteja em conformidade com as obrigações fiscais e regulatórias.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210D08-F328-1CD8-D791-93E2333C4409}"/>
              </a:ext>
            </a:extLst>
          </p:cNvPr>
          <p:cNvSpPr txBox="1"/>
          <p:nvPr/>
        </p:nvSpPr>
        <p:spPr>
          <a:xfrm>
            <a:off x="7170610" y="341348"/>
            <a:ext cx="43553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equipe financeira enfrenta sobrecarga com tarefas manuais de controle de pagamentos.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Há uma percepção de atrasos ocasionais, resultando em multas e juros evitáveis.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03697-0894-C577-415C-CB116009DECA}"/>
              </a:ext>
            </a:extLst>
          </p:cNvPr>
          <p:cNvSpPr txBox="1"/>
          <p:nvPr/>
        </p:nvSpPr>
        <p:spPr>
          <a:xfrm>
            <a:off x="285748" y="2219174"/>
            <a:ext cx="4043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ESCUTA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Feedbacks da equipe financeira sobre a dificuldade de lidar com o volume de informações e a necessidade de uma melhor organização.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336EA8-2DA0-DE23-88D7-807C61EB7129}"/>
              </a:ext>
            </a:extLst>
          </p:cNvPr>
          <p:cNvSpPr txBox="1"/>
          <p:nvPr/>
        </p:nvSpPr>
        <p:spPr>
          <a:xfrm>
            <a:off x="2307430" y="4703617"/>
            <a:ext cx="42580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DIZ E FAZ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Estabelecer procedimentos e políticas financeiras para garantir a conformidade com prazos e obrigações.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Pesquisa-se novas tecnologias que possam automatizar processos e eliminar erros.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646C83-3113-1FAF-BC5E-98279D8E3B1D}"/>
              </a:ext>
            </a:extLst>
          </p:cNvPr>
          <p:cNvSpPr txBox="1"/>
          <p:nvPr/>
        </p:nvSpPr>
        <p:spPr>
          <a:xfrm>
            <a:off x="7336299" y="4595896"/>
            <a:ext cx="4079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Atrasos em pagamentos geram multas e juros, impactando o orçamento da empresa.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Desorganização no arquivamento de comprovantes, o que pode ser problemático em auditorias e controles internos.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525FB51-41E2-C3B3-05D8-5C93AC669867}"/>
              </a:ext>
            </a:extLst>
          </p:cNvPr>
          <p:cNvSpPr/>
          <p:nvPr/>
        </p:nvSpPr>
        <p:spPr>
          <a:xfrm>
            <a:off x="7621559" y="2302316"/>
            <a:ext cx="4143376" cy="144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CA709C-FDF9-FD6F-8017-1E9D6014BFEF}"/>
              </a:ext>
            </a:extLst>
          </p:cNvPr>
          <p:cNvSpPr txBox="1"/>
          <p:nvPr/>
        </p:nvSpPr>
        <p:spPr>
          <a:xfrm>
            <a:off x="7632699" y="2335278"/>
            <a:ext cx="414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GANHO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Reduzir erros e atrasos nos pagamentos.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Centralizar e automatizar o processo de pagamento, economizando tempo e recursos.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E17AB4E-F52E-D733-6D7D-9F12B650265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249709" y="1677617"/>
            <a:ext cx="425902" cy="78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647CAC-ADF2-CAE0-5413-ABFFFFA2A263}"/>
              </a:ext>
            </a:extLst>
          </p:cNvPr>
          <p:cNvCxnSpPr/>
          <p:nvPr/>
        </p:nvCxnSpPr>
        <p:spPr>
          <a:xfrm flipH="1">
            <a:off x="3971924" y="3054096"/>
            <a:ext cx="35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F85145-C25C-BC9C-A8F6-B7E18AC4C953}"/>
              </a:ext>
            </a:extLst>
          </p:cNvPr>
          <p:cNvCxnSpPr>
            <a:cxnSpLocks/>
          </p:cNvCxnSpPr>
          <p:nvPr/>
        </p:nvCxnSpPr>
        <p:spPr>
          <a:xfrm flipV="1">
            <a:off x="6240408" y="1644762"/>
            <a:ext cx="817616" cy="7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7F70CE4-72E5-4E11-EFB9-123BFF20C0F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04453" y="3781828"/>
            <a:ext cx="631558" cy="86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5928256-ED7A-8F3F-D7D2-2A949FF3C31A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6711525" y="3637774"/>
            <a:ext cx="632249" cy="93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974CB67-2B96-8CFA-4F1A-443DCF5D48B3}"/>
              </a:ext>
            </a:extLst>
          </p:cNvPr>
          <p:cNvCxnSpPr>
            <a:cxnSpLocks/>
          </p:cNvCxnSpPr>
          <p:nvPr/>
        </p:nvCxnSpPr>
        <p:spPr>
          <a:xfrm>
            <a:off x="7150488" y="3023497"/>
            <a:ext cx="412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B9107A5-60FF-9A9E-DFD7-75F533FA0C27}"/>
              </a:ext>
            </a:extLst>
          </p:cNvPr>
          <p:cNvSpPr/>
          <p:nvPr/>
        </p:nvSpPr>
        <p:spPr>
          <a:xfrm>
            <a:off x="1145478" y="91440"/>
            <a:ext cx="4020692" cy="62270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61F81BC-10BB-F6B1-0465-663B4DE0DEE0}"/>
              </a:ext>
            </a:extLst>
          </p:cNvPr>
          <p:cNvSpPr/>
          <p:nvPr/>
        </p:nvSpPr>
        <p:spPr>
          <a:xfrm>
            <a:off x="8699182" y="2532888"/>
            <a:ext cx="3045142" cy="3785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1B2C9E9-655E-8425-F837-561F06E64F7B}"/>
              </a:ext>
            </a:extLst>
          </p:cNvPr>
          <p:cNvSpPr/>
          <p:nvPr/>
        </p:nvSpPr>
        <p:spPr>
          <a:xfrm>
            <a:off x="5349240" y="2532888"/>
            <a:ext cx="3045142" cy="3785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D0A755-1102-6B94-7ADF-99639A3A3C30}"/>
              </a:ext>
            </a:extLst>
          </p:cNvPr>
          <p:cNvSpPr/>
          <p:nvPr/>
        </p:nvSpPr>
        <p:spPr>
          <a:xfrm>
            <a:off x="5417820" y="290608"/>
            <a:ext cx="6222492" cy="21096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E650CF2-9A25-B835-7E6C-5790D5DC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72" y="372904"/>
            <a:ext cx="3120103" cy="5811262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Edmar Dorans</a:t>
            </a:r>
            <a:b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Diretor Financeiro</a:t>
            </a:r>
            <a:b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46 anos - Solteiro</a:t>
            </a:r>
          </a:p>
          <a:p>
            <a:r>
              <a:rPr lang="pt-BR" sz="1500" dirty="0">
                <a:solidFill>
                  <a:schemeClr val="tx1"/>
                </a:solidFill>
                <a:latin typeface="Gill Sans MT (Corpo)"/>
                <a:cs typeface="Arial" panose="020B0604020202020204" pitchFamily="34" charset="0"/>
              </a:rPr>
              <a:t>Sempre fui apaixonado por números e como eles influenciam a tomada de decisões dentro de uma empresa. </a:t>
            </a:r>
          </a:p>
          <a:p>
            <a:r>
              <a:rPr lang="pt-BR" sz="1500" dirty="0">
                <a:solidFill>
                  <a:schemeClr val="tx1"/>
                </a:solidFill>
                <a:latin typeface="Gill Sans MT (Corpo)"/>
                <a:cs typeface="Arial" panose="020B0604020202020204" pitchFamily="34" charset="0"/>
              </a:rPr>
              <a:t>Mais de 20 anos de experiência no setor financeiro. </a:t>
            </a:r>
          </a:p>
          <a:p>
            <a:r>
              <a:rPr lang="pt-BR" sz="1500" dirty="0">
                <a:solidFill>
                  <a:schemeClr val="tx1"/>
                </a:solidFill>
                <a:latin typeface="Gill Sans MT (Corpo)"/>
                <a:cs typeface="Arial" panose="020B0604020202020204" pitchFamily="34" charset="0"/>
              </a:rPr>
              <a:t>Construiu toda sua trajetória como colaborador da Dorans LTDA.</a:t>
            </a:r>
            <a:endParaRPr lang="pt-BR" dirty="0">
              <a:latin typeface="Gill Sans MT (Corpo)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550BC1-E9C5-1136-74A3-C89A0410D027}"/>
              </a:ext>
            </a:extLst>
          </p:cNvPr>
          <p:cNvSpPr txBox="1"/>
          <p:nvPr/>
        </p:nvSpPr>
        <p:spPr>
          <a:xfrm>
            <a:off x="5600890" y="372904"/>
            <a:ext cx="60394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Missão</a:t>
            </a:r>
            <a:br>
              <a:rPr lang="pt-BR" dirty="0"/>
            </a:br>
            <a:r>
              <a:rPr lang="pt-BR" sz="1600" dirty="0"/>
              <a:t>Garantir a saúde financeira da empresa, assegurando que todos os processos de pagamentos sejam realizados de forma precisa e pontual. Ele busca otimizar os recursos financeiros, manter a empresa em conformidade fiscal, e implementar estratégias que aumentem a eficiência e sustentabilidade financeira no longo prazo.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266AF0-E52D-ED1A-5FAB-6742CF5709A1}"/>
              </a:ext>
            </a:extLst>
          </p:cNvPr>
          <p:cNvSpPr txBox="1"/>
          <p:nvPr/>
        </p:nvSpPr>
        <p:spPr>
          <a:xfrm>
            <a:off x="5417820" y="2695249"/>
            <a:ext cx="28575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Necessidades</a:t>
            </a:r>
            <a:br>
              <a:rPr lang="pt-BR" dirty="0"/>
            </a:br>
            <a:r>
              <a:rPr lang="pt-BR" sz="1500" dirty="0">
                <a:latin typeface="Gill Sans MT (Corpo)"/>
                <a:cs typeface="Arial" panose="020B0604020202020204" pitchFamily="34" charset="0"/>
              </a:rPr>
              <a:t>Organizar o controle de pagamentos para evitar atrasos e multas. Além disso, deseja reduzir o trabalho manual da equipe financeira, permitindo que se concentrem em atividades estratégicas, garantindo a segurança dos dados e minimizando erros.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5A37E-01DE-EFB3-92A5-91CC9CE6D7BD}"/>
              </a:ext>
            </a:extLst>
          </p:cNvPr>
          <p:cNvSpPr txBox="1"/>
          <p:nvPr/>
        </p:nvSpPr>
        <p:spPr>
          <a:xfrm>
            <a:off x="8778240" y="2583180"/>
            <a:ext cx="30451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Desejos</a:t>
            </a:r>
            <a:br>
              <a:rPr lang="pt-BR" dirty="0"/>
            </a:br>
            <a:r>
              <a:rPr lang="pt-BR" sz="1500" dirty="0">
                <a:latin typeface="Gill Sans MT (Corpo)"/>
                <a:cs typeface="Arial" panose="020B0604020202020204" pitchFamily="34" charset="0"/>
              </a:rPr>
              <a:t>Integrar o processo de pagamento ao sistema, reduzindo erros e otimizando o tempo. Ele deseja aumentar a eficiência operacional com tecnologias que automatizem processos de pagamento. Além disso, quer minimizar os riscos de não conformidade fiscal e melhorar o fluxo de caixa da empresa.</a:t>
            </a:r>
          </a:p>
        </p:txBody>
      </p:sp>
    </p:spTree>
    <p:extLst>
      <p:ext uri="{BB962C8B-B14F-4D97-AF65-F5344CB8AC3E}">
        <p14:creationId xmlns:p14="http://schemas.microsoft.com/office/powerpoint/2010/main" val="243525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F8C5D-FBF8-525B-E83E-E5D321D4C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4ABCF3C1-A060-477A-A0C8-6DA28EB06915}"/>
              </a:ext>
            </a:extLst>
          </p:cNvPr>
          <p:cNvSpPr/>
          <p:nvPr/>
        </p:nvSpPr>
        <p:spPr>
          <a:xfrm>
            <a:off x="4253960" y="2219174"/>
            <a:ext cx="2879216" cy="16619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9A12BD-C0DB-4727-0AC3-35590D14C3B7}"/>
              </a:ext>
            </a:extLst>
          </p:cNvPr>
          <p:cNvSpPr/>
          <p:nvPr/>
        </p:nvSpPr>
        <p:spPr>
          <a:xfrm>
            <a:off x="285748" y="2219174"/>
            <a:ext cx="3686176" cy="18316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B86E391-DA13-05C1-C20E-5A334811253E}"/>
              </a:ext>
            </a:extLst>
          </p:cNvPr>
          <p:cNvSpPr/>
          <p:nvPr/>
        </p:nvSpPr>
        <p:spPr>
          <a:xfrm>
            <a:off x="2243468" y="4649756"/>
            <a:ext cx="4321970" cy="1554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912917-C54E-141A-2039-415D838BCDB1}"/>
              </a:ext>
            </a:extLst>
          </p:cNvPr>
          <p:cNvSpPr/>
          <p:nvPr/>
        </p:nvSpPr>
        <p:spPr>
          <a:xfrm>
            <a:off x="7272336" y="4562935"/>
            <a:ext cx="4157815" cy="164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D560478-8477-7F5B-71D9-D168F3E9316C}"/>
              </a:ext>
            </a:extLst>
          </p:cNvPr>
          <p:cNvSpPr/>
          <p:nvPr/>
        </p:nvSpPr>
        <p:spPr>
          <a:xfrm>
            <a:off x="7026219" y="267369"/>
            <a:ext cx="4467895" cy="1410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C4DB32C-4CD0-0E10-FFF9-5B5674854DA9}"/>
              </a:ext>
            </a:extLst>
          </p:cNvPr>
          <p:cNvSpPr/>
          <p:nvPr/>
        </p:nvSpPr>
        <p:spPr>
          <a:xfrm>
            <a:off x="996948" y="267368"/>
            <a:ext cx="4600577" cy="1670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B1BA4E-E172-1264-539D-F64CD4FA449D}"/>
              </a:ext>
            </a:extLst>
          </p:cNvPr>
          <p:cNvSpPr txBox="1"/>
          <p:nvPr/>
        </p:nvSpPr>
        <p:spPr>
          <a:xfrm>
            <a:off x="4056246" y="2577458"/>
            <a:ext cx="3300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Luzia Dorans</a:t>
            </a:r>
            <a:endParaRPr lang="pt-BR" sz="2000" dirty="0"/>
          </a:p>
          <a:p>
            <a:pPr algn="ctr"/>
            <a:r>
              <a:rPr lang="pt-BR" dirty="0"/>
              <a:t>71 anos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6370A0-C7FF-6DB5-11E0-8C84F37E0961}"/>
              </a:ext>
            </a:extLst>
          </p:cNvPr>
          <p:cNvSpPr txBox="1"/>
          <p:nvPr/>
        </p:nvSpPr>
        <p:spPr>
          <a:xfrm>
            <a:off x="1092991" y="302876"/>
            <a:ext cx="4600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 E PENSA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empresa deve focar em crescimento sustentável e responsável.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Pensa em maneiras de inovar e melhorar a competitividade da Dorans LTDA, buscando sempre novas oportunidades de mercado.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127F91-D082-745A-6F17-C8A26BD0DAC0}"/>
              </a:ext>
            </a:extLst>
          </p:cNvPr>
          <p:cNvSpPr txBox="1"/>
          <p:nvPr/>
        </p:nvSpPr>
        <p:spPr>
          <a:xfrm>
            <a:off x="7170610" y="341348"/>
            <a:ext cx="435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As tendências do mercado e a evolução tecnológica que pode impactar os serviços oferecidos pela empresa.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6EE7EF-5B34-926B-A3F6-D8B72A22175F}"/>
              </a:ext>
            </a:extLst>
          </p:cNvPr>
          <p:cNvSpPr txBox="1"/>
          <p:nvPr/>
        </p:nvSpPr>
        <p:spPr>
          <a:xfrm>
            <a:off x="350047" y="2318632"/>
            <a:ext cx="3627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ESCUTA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Preocupações dos funcionários sobre a carga de trabalho e a necessidade de recursos adequados para executar suas funções.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ED26C4-083B-5D90-2570-6BEDB99D2521}"/>
              </a:ext>
            </a:extLst>
          </p:cNvPr>
          <p:cNvSpPr txBox="1"/>
          <p:nvPr/>
        </p:nvSpPr>
        <p:spPr>
          <a:xfrm>
            <a:off x="2307430" y="4703617"/>
            <a:ext cx="41665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DIZ E FAZ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Comenta sobre a importância de inovar e adaptar-se às mudanças do mercado para garantir a competitividade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532765-5550-B902-2072-6145BCF816FC}"/>
              </a:ext>
            </a:extLst>
          </p:cNvPr>
          <p:cNvSpPr txBox="1"/>
          <p:nvPr/>
        </p:nvSpPr>
        <p:spPr>
          <a:xfrm>
            <a:off x="7336299" y="4595896"/>
            <a:ext cx="4143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DOR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Frustração em relação a barreiras operacionais que podem impedir a implementação de melhorias e inovações desejadas.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Falta de agilidade em alguns processos internos.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1350C3-E6CE-7D71-A752-371084982CF1}"/>
              </a:ext>
            </a:extLst>
          </p:cNvPr>
          <p:cNvSpPr/>
          <p:nvPr/>
        </p:nvSpPr>
        <p:spPr>
          <a:xfrm>
            <a:off x="7621559" y="2302315"/>
            <a:ext cx="4143376" cy="1727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EE5891-29A7-CFB5-BC5E-67F1CF5FBA80}"/>
              </a:ext>
            </a:extLst>
          </p:cNvPr>
          <p:cNvSpPr txBox="1"/>
          <p:nvPr/>
        </p:nvSpPr>
        <p:spPr>
          <a:xfrm>
            <a:off x="7680016" y="2335278"/>
            <a:ext cx="3845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GANHO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Crescimento contínuo e sustentável da empresa.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Equipe altamente engajada e alinhada com a visão da empresa.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6F20BC0-B485-297E-4674-2085D145C82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56246" y="1976879"/>
            <a:ext cx="619365" cy="48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0100BD1-4031-A854-11FA-35C41A4C378E}"/>
              </a:ext>
            </a:extLst>
          </p:cNvPr>
          <p:cNvCxnSpPr/>
          <p:nvPr/>
        </p:nvCxnSpPr>
        <p:spPr>
          <a:xfrm flipH="1">
            <a:off x="3971924" y="3054096"/>
            <a:ext cx="35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3F225DA-298C-9556-FF89-3B7404FB7301}"/>
              </a:ext>
            </a:extLst>
          </p:cNvPr>
          <p:cNvCxnSpPr>
            <a:cxnSpLocks/>
          </p:cNvCxnSpPr>
          <p:nvPr/>
        </p:nvCxnSpPr>
        <p:spPr>
          <a:xfrm flipV="1">
            <a:off x="6240408" y="1644762"/>
            <a:ext cx="817616" cy="7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AA83118-AF2F-5C43-3639-FEB2F12504C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04453" y="3781828"/>
            <a:ext cx="631558" cy="86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A67B4A6-8F75-F02B-FF31-565C5C26F2CD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6711525" y="3637774"/>
            <a:ext cx="703687" cy="9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32BDEDE-3641-62CE-A000-4AEEF753CC87}"/>
              </a:ext>
            </a:extLst>
          </p:cNvPr>
          <p:cNvCxnSpPr>
            <a:cxnSpLocks/>
          </p:cNvCxnSpPr>
          <p:nvPr/>
        </p:nvCxnSpPr>
        <p:spPr>
          <a:xfrm>
            <a:off x="7150488" y="3023497"/>
            <a:ext cx="412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A82E7-F943-1DA3-F84D-51DBD395C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83EEC2D-9D0C-F07B-7180-F955F41D8C14}"/>
              </a:ext>
            </a:extLst>
          </p:cNvPr>
          <p:cNvSpPr/>
          <p:nvPr/>
        </p:nvSpPr>
        <p:spPr>
          <a:xfrm>
            <a:off x="1145478" y="91440"/>
            <a:ext cx="4020692" cy="62270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F7BF3BF-5AAA-A1C8-3283-C59B9EC2AE53}"/>
              </a:ext>
            </a:extLst>
          </p:cNvPr>
          <p:cNvSpPr/>
          <p:nvPr/>
        </p:nvSpPr>
        <p:spPr>
          <a:xfrm>
            <a:off x="5349240" y="2532888"/>
            <a:ext cx="6222492" cy="3785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61D685F-A1A2-62DE-CB03-5931063964A0}"/>
              </a:ext>
            </a:extLst>
          </p:cNvPr>
          <p:cNvSpPr/>
          <p:nvPr/>
        </p:nvSpPr>
        <p:spPr>
          <a:xfrm>
            <a:off x="5417820" y="290608"/>
            <a:ext cx="6222492" cy="21096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F607848-FF78-D27A-6373-E53D777D3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72" y="372904"/>
            <a:ext cx="3120103" cy="6027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</a:rPr>
              <a:t>Luzia Dorans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CEO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71 anos – Casado</a:t>
            </a:r>
          </a:p>
          <a:p>
            <a:r>
              <a:rPr lang="pt-BR" sz="1600" dirty="0">
                <a:solidFill>
                  <a:schemeClr val="tx1"/>
                </a:solidFill>
              </a:rPr>
              <a:t>Com mais de 40 anos de experiência em liderança e gestão empresarial, meu foco sempre foi transformar desafios em oportunidades de crescimento.</a:t>
            </a:r>
          </a:p>
          <a:p>
            <a:r>
              <a:rPr lang="pt-BR" sz="1600" dirty="0">
                <a:solidFill>
                  <a:schemeClr val="tx1"/>
                </a:solidFill>
              </a:rPr>
              <a:t>Trabalhei em empresas de diversos setores, o que me ajudou adquirir conhecimento sobre os processos de diversos ramos empresariais.</a:t>
            </a:r>
          </a:p>
          <a:p>
            <a:r>
              <a:rPr lang="pt-BR" sz="1600" dirty="0">
                <a:solidFill>
                  <a:schemeClr val="tx1"/>
                </a:solidFill>
              </a:rPr>
              <a:t>No ramo automobilístico, enxerguei a oportunidade de criar o próprio negócio.</a:t>
            </a:r>
          </a:p>
          <a:p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9C26B0-D2E5-66F0-E22A-BDB4A9A81528}"/>
              </a:ext>
            </a:extLst>
          </p:cNvPr>
          <p:cNvSpPr txBox="1"/>
          <p:nvPr/>
        </p:nvSpPr>
        <p:spPr>
          <a:xfrm>
            <a:off x="5600890" y="312813"/>
            <a:ext cx="59708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Missão</a:t>
            </a:r>
            <a:br>
              <a:rPr lang="pt-BR" dirty="0"/>
            </a:br>
            <a:r>
              <a:rPr lang="pt-BR" sz="1600" dirty="0"/>
              <a:t>Garantir a competitividade da Dorans LTDA na prestação de serviços para o setor automobilístico, assegurando que a empresa entregue serviços de alta qualidade, atenda às demandas do mercado e ofereça soluções inovadoras. Ela busca liderar com visão estratégica, promovendo um ambiente de trabalho colaborativo, ao mesmo tempo em que impulsiona a eficiência operacional e resultados financeiros sólidos.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26276E-0C5E-AF94-1D26-CB73DF018096}"/>
              </a:ext>
            </a:extLst>
          </p:cNvPr>
          <p:cNvSpPr txBox="1"/>
          <p:nvPr/>
        </p:nvSpPr>
        <p:spPr>
          <a:xfrm>
            <a:off x="5452110" y="3204972"/>
            <a:ext cx="6153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Necessidades</a:t>
            </a:r>
            <a:br>
              <a:rPr lang="pt-BR" dirty="0"/>
            </a:br>
            <a:r>
              <a:rPr lang="pt-BR" sz="1600" dirty="0">
                <a:latin typeface="Gill Sans MT (Corpo)"/>
                <a:cs typeface="Arial" panose="020B0604020202020204" pitchFamily="34" charset="0"/>
              </a:rPr>
              <a:t>Garantir que a Dorans LTDA inove e se adapte às mudanças do mercado para manter sua competitividade. Ela busca aumentar a eficiência operacional com novas tecnologias, criar um ambiente motivador e manter a saúde financeira da empresa. Criar parcerias estratégicas e incentivar a inovação interna para assegurar o crescimento sustentável da empresa.</a:t>
            </a:r>
            <a:endParaRPr lang="pt-BR" sz="1500" dirty="0">
              <a:latin typeface="Gill Sans MT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8226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983A45E750CF4B984B3E2877A50EB4" ma:contentTypeVersion="4" ma:contentTypeDescription="Crie um novo documento." ma:contentTypeScope="" ma:versionID="66850846e82ea3df87018fafa53738e7">
  <xsd:schema xmlns:xsd="http://www.w3.org/2001/XMLSchema" xmlns:xs="http://www.w3.org/2001/XMLSchema" xmlns:p="http://schemas.microsoft.com/office/2006/metadata/properties" xmlns:ns2="e96cf258-a8f2-4daa-97c5-694525b3b517" targetNamespace="http://schemas.microsoft.com/office/2006/metadata/properties" ma:root="true" ma:fieldsID="4808d85c08e0dc14f724a3ebc7b5812d" ns2:_="">
    <xsd:import namespace="e96cf258-a8f2-4daa-97c5-694525b3b5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cf258-a8f2-4daa-97c5-694525b3b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E600F-F004-4044-B0AB-83B3E195047A}"/>
</file>

<file path=customXml/itemProps2.xml><?xml version="1.0" encoding="utf-8"?>
<ds:datastoreItem xmlns:ds="http://schemas.openxmlformats.org/officeDocument/2006/customXml" ds:itemID="{E218AC7E-86A3-45EA-841E-865D037D8EB4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270</TotalTime>
  <Words>792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gg sans</vt:lpstr>
      <vt:lpstr>Gill Sans MT</vt:lpstr>
      <vt:lpstr>Gill Sans MT (Corpo)</vt:lpstr>
      <vt:lpstr>Impact</vt:lpstr>
      <vt:lpstr>Selo</vt:lpstr>
      <vt:lpstr>personas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Zilotti</dc:creator>
  <cp:lastModifiedBy>Gabriel S Lima</cp:lastModifiedBy>
  <cp:revision>4</cp:revision>
  <dcterms:created xsi:type="dcterms:W3CDTF">2024-10-15T19:44:06Z</dcterms:created>
  <dcterms:modified xsi:type="dcterms:W3CDTF">2024-10-16T00:39:27Z</dcterms:modified>
</cp:coreProperties>
</file>