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5.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6.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3" r:id="rId3"/>
  </p:sldMasterIdLst>
  <p:notesMasterIdLst>
    <p:notesMasterId r:id="rId19"/>
  </p:notesMasterIdLst>
  <p:sldIdLst>
    <p:sldId id="416" r:id="rId4"/>
    <p:sldId id="8714" r:id="rId5"/>
    <p:sldId id="455" r:id="rId6"/>
    <p:sldId id="400" r:id="rId7"/>
    <p:sldId id="8739" r:id="rId8"/>
    <p:sldId id="8740" r:id="rId9"/>
    <p:sldId id="8741" r:id="rId10"/>
    <p:sldId id="8743" r:id="rId11"/>
    <p:sldId id="271" r:id="rId12"/>
    <p:sldId id="8744" r:id="rId13"/>
    <p:sldId id="8747" r:id="rId14"/>
    <p:sldId id="8749" r:id="rId15"/>
    <p:sldId id="8745" r:id="rId16"/>
    <p:sldId id="273" r:id="rId17"/>
    <p:sldId id="8748" r:id="rId18"/>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1E53BE0E-722F-40FF-872F-6875DFD3CD2C}">
          <p14:sldIdLst>
            <p14:sldId id="416"/>
          </p14:sldIdLst>
        </p14:section>
        <p14:section name="目录页" id="{9A5F3D1B-1712-4E88-8CD6-17B63730B6CC}">
          <p14:sldIdLst>
            <p14:sldId id="8714"/>
          </p14:sldIdLst>
        </p14:section>
        <p14:section name="主要工作" id="{4CB66AFD-DDB9-4EE8-B403-ECE00CA9730D}">
          <p14:sldIdLst>
            <p14:sldId id="455"/>
            <p14:sldId id="400"/>
            <p14:sldId id="8739"/>
            <p14:sldId id="8740"/>
            <p14:sldId id="8741"/>
            <p14:sldId id="8743"/>
          </p14:sldIdLst>
        </p14:section>
        <p14:section name="创新点" id="{4B6F049E-DAE3-474C-9A36-7B5E39E0C605}">
          <p14:sldIdLst>
            <p14:sldId id="271"/>
          </p14:sldIdLst>
        </p14:section>
        <p14:section name="结果" id="{E1F169BE-6CD3-437F-A427-72046D331244}">
          <p14:sldIdLst>
            <p14:sldId id="8744"/>
            <p14:sldId id="8747"/>
            <p14:sldId id="8749"/>
          </p14:sldIdLst>
        </p14:section>
        <p14:section name="结论" id="{7E5FFDAE-6F18-47B2-82CC-2BE7CBD3EAFC}">
          <p14:sldIdLst>
            <p14:sldId id="8745"/>
          </p14:sldIdLst>
        </p14:section>
        <p14:section name="参考文献" id="{FAE4DEFA-0DF7-448D-9925-B257CF729D39}">
          <p14:sldIdLst>
            <p14:sldId id="273"/>
            <p14:sldId id="8748"/>
          </p14:sldIdLst>
        </p14:section>
      </p14:sectionLst>
    </p:ext>
    <p:ext uri="{EFAFB233-063F-42B5-8137-9DF3F51BA10A}">
      <p15:sldGuideLst xmlns:p15="http://schemas.microsoft.com/office/powerpoint/2012/main">
        <p15:guide id="1" orient="horz" pos="2113" userDrawn="1">
          <p15:clr>
            <a:srgbClr val="A4A3A4"/>
          </p15:clr>
        </p15:guide>
        <p15:guide id="2" pos="385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欧 炜标" initials="欧" lastIdx="1" clrIdx="0">
    <p:extLst>
      <p:ext uri="{19B8F6BF-5375-455C-9EA6-DF929625EA0E}">
        <p15:presenceInfo xmlns:p15="http://schemas.microsoft.com/office/powerpoint/2012/main" userId="20f64352c871daf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172" autoAdjust="0"/>
    <p:restoredTop sz="82728" autoAdjust="0"/>
  </p:normalViewPr>
  <p:slideViewPr>
    <p:cSldViewPr snapToGrid="0" showGuides="1">
      <p:cViewPr>
        <p:scale>
          <a:sx n="80" d="100"/>
          <a:sy n="80" d="100"/>
        </p:scale>
        <p:origin x="178" y="0"/>
      </p:cViewPr>
      <p:guideLst>
        <p:guide orient="horz" pos="2113"/>
        <p:guide pos="3851"/>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F56B53-76E3-4A15-95B8-390B4B0FFE41}" type="datetimeFigureOut">
              <a:rPr lang="zh-CN" altLang="en-US" smtClean="0"/>
              <a:t>2023/7/21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8E343-3C73-4C85-893D-C973A2C57E7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9BF8E343-3C73-4C85-893D-C973A2C57E72}" type="slidenum">
              <a:rPr lang="zh-CN" altLang="en-US" smtClean="0"/>
              <a:t>2</a:t>
            </a:fld>
            <a:endParaRPr lang="zh-CN" altLang="en-US"/>
          </a:p>
        </p:txBody>
      </p:sp>
    </p:spTree>
    <p:extLst>
      <p:ext uri="{BB962C8B-B14F-4D97-AF65-F5344CB8AC3E}">
        <p14:creationId xmlns:p14="http://schemas.microsoft.com/office/powerpoint/2010/main" val="3029492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因此，我们也是采用了图像增强与检测算法结合的方式，以此出发开展实验，旨在预处理环节能够优化输入图像的质量，使得更加精准地检测道路目标，为自动驾驶系统提高更好的感知力</a:t>
            </a:r>
          </a:p>
        </p:txBody>
      </p:sp>
      <p:sp>
        <p:nvSpPr>
          <p:cNvPr id="4" name="灯片编号占位符 3"/>
          <p:cNvSpPr>
            <a:spLocks noGrp="1"/>
          </p:cNvSpPr>
          <p:nvPr>
            <p:ph type="sldNum" sz="quarter" idx="5"/>
          </p:nvPr>
        </p:nvSpPr>
        <p:spPr/>
        <p:txBody>
          <a:bodyPr/>
          <a:lstStyle/>
          <a:p>
            <a:fld id="{9BF8E343-3C73-4C85-893D-C973A2C57E72}" type="slidenum">
              <a:rPr lang="zh-CN" altLang="en-US" smtClean="0"/>
              <a:t>3</a:t>
            </a:fld>
            <a:endParaRPr lang="zh-CN" altLang="en-US"/>
          </a:p>
        </p:txBody>
      </p:sp>
    </p:spTree>
    <p:extLst>
      <p:ext uri="{BB962C8B-B14F-4D97-AF65-F5344CB8AC3E}">
        <p14:creationId xmlns:p14="http://schemas.microsoft.com/office/powerpoint/2010/main" val="3093233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首先简单介绍一下我们用到的两个算法</a:t>
            </a:r>
            <a:endParaRPr lang="en-US" altLang="zh-CN" b="0" i="0" dirty="0">
              <a:solidFill>
                <a:srgbClr val="121212"/>
              </a:solidFill>
              <a:effectLst/>
              <a:latin typeface="-apple-system"/>
            </a:endParaRPr>
          </a:p>
          <a:p>
            <a:r>
              <a:rPr lang="zh-CN" altLang="en-US" b="0" i="0" dirty="0">
                <a:solidFill>
                  <a:srgbClr val="121212"/>
                </a:solidFill>
                <a:effectLst/>
                <a:latin typeface="-apple-system"/>
              </a:rPr>
              <a:t>我们的增强算法也是基于这个</a:t>
            </a:r>
            <a:r>
              <a:rPr lang="en-US" altLang="zh-CN" b="0" i="0" dirty="0">
                <a:solidFill>
                  <a:srgbClr val="121212"/>
                </a:solidFill>
                <a:effectLst/>
                <a:latin typeface="-apple-system"/>
              </a:rPr>
              <a:t>SCI</a:t>
            </a:r>
            <a:r>
              <a:rPr lang="zh-CN" altLang="en-US" b="0" i="0" dirty="0">
                <a:solidFill>
                  <a:srgbClr val="121212"/>
                </a:solidFill>
                <a:effectLst/>
                <a:latin typeface="-apple-system"/>
              </a:rPr>
              <a:t>自校准照明框架开展的</a:t>
            </a:r>
            <a:endParaRPr lang="en-US" altLang="zh-CN" b="0" i="0" dirty="0">
              <a:solidFill>
                <a:srgbClr val="121212"/>
              </a:solidFill>
              <a:effectLst/>
              <a:latin typeface="-apple-system"/>
            </a:endParaRPr>
          </a:p>
          <a:p>
            <a:r>
              <a:rPr lang="zh-CN" altLang="en-US" b="0" i="0" dirty="0">
                <a:solidFill>
                  <a:srgbClr val="121212"/>
                </a:solidFill>
                <a:effectLst/>
                <a:latin typeface="-apple-system"/>
              </a:rPr>
              <a:t>除此之外，</a:t>
            </a:r>
            <a:r>
              <a:rPr lang="en-US" altLang="zh-CN" b="0" i="0" dirty="0">
                <a:solidFill>
                  <a:srgbClr val="121212"/>
                </a:solidFill>
                <a:effectLst/>
                <a:latin typeface="-apple-system"/>
              </a:rPr>
              <a:t>YOLOv8 </a:t>
            </a:r>
            <a:r>
              <a:rPr lang="zh-CN" altLang="en-US" b="0" i="0" dirty="0">
                <a:solidFill>
                  <a:srgbClr val="121212"/>
                </a:solidFill>
                <a:effectLst/>
                <a:latin typeface="-apple-system"/>
              </a:rPr>
              <a:t>是一个包括了图像分类、</a:t>
            </a:r>
            <a:r>
              <a:rPr lang="en-US" altLang="zh-CN" b="0" i="0" dirty="0">
                <a:solidFill>
                  <a:srgbClr val="121212"/>
                </a:solidFill>
                <a:effectLst/>
                <a:latin typeface="-apple-system"/>
              </a:rPr>
              <a:t>Anchor-Free </a:t>
            </a:r>
            <a:r>
              <a:rPr lang="zh-CN" altLang="en-US" b="0" i="0" dirty="0">
                <a:solidFill>
                  <a:srgbClr val="121212"/>
                </a:solidFill>
                <a:effectLst/>
                <a:latin typeface="-apple-system"/>
              </a:rPr>
              <a:t>物体检测和实例分割的高效算法，检测部分设计参考了目前大量优异的最新的 </a:t>
            </a:r>
            <a:r>
              <a:rPr lang="en-US" altLang="zh-CN" b="0" i="0" dirty="0">
                <a:solidFill>
                  <a:srgbClr val="121212"/>
                </a:solidFill>
                <a:effectLst/>
                <a:latin typeface="-apple-system"/>
              </a:rPr>
              <a:t>YOLO </a:t>
            </a:r>
            <a:r>
              <a:rPr lang="zh-CN" altLang="en-US" b="0" i="0" dirty="0">
                <a:solidFill>
                  <a:srgbClr val="121212"/>
                </a:solidFill>
                <a:effectLst/>
                <a:latin typeface="-apple-system"/>
              </a:rPr>
              <a:t>改进算法，实现了新的 </a:t>
            </a:r>
            <a:r>
              <a:rPr lang="en-US" altLang="zh-CN" b="0" i="0" dirty="0">
                <a:solidFill>
                  <a:srgbClr val="121212"/>
                </a:solidFill>
                <a:effectLst/>
                <a:latin typeface="-apple-system"/>
              </a:rPr>
              <a:t>SOTA</a:t>
            </a:r>
            <a:r>
              <a:rPr lang="zh-CN" altLang="en-US" b="0" i="0" dirty="0">
                <a:solidFill>
                  <a:srgbClr val="121212"/>
                </a:solidFill>
                <a:effectLst/>
                <a:latin typeface="-apple-system"/>
              </a:rPr>
              <a:t>模型。不仅如此还推出了一个全新的框架。不过这个框架还处于早期阶段，还需要不断完善，此处不赘述。</a:t>
            </a:r>
            <a:endParaRPr lang="zh-CN" altLang="en-US" dirty="0"/>
          </a:p>
        </p:txBody>
      </p:sp>
      <p:sp>
        <p:nvSpPr>
          <p:cNvPr id="4" name="灯片编号占位符 3"/>
          <p:cNvSpPr>
            <a:spLocks noGrp="1"/>
          </p:cNvSpPr>
          <p:nvPr>
            <p:ph type="sldNum" sz="quarter" idx="5"/>
          </p:nvPr>
        </p:nvSpPr>
        <p:spPr/>
        <p:txBody>
          <a:bodyPr/>
          <a:lstStyle/>
          <a:p>
            <a:fld id="{9BF8E343-3C73-4C85-893D-C973A2C57E72}" type="slidenum">
              <a:rPr lang="zh-CN" altLang="en-US" smtClean="0"/>
              <a:t>4</a:t>
            </a:fld>
            <a:endParaRPr lang="zh-CN" altLang="en-US"/>
          </a:p>
        </p:txBody>
      </p:sp>
    </p:spTree>
    <p:extLst>
      <p:ext uri="{BB962C8B-B14F-4D97-AF65-F5344CB8AC3E}">
        <p14:creationId xmlns:p14="http://schemas.microsoft.com/office/powerpoint/2010/main" val="3954616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刚才对算法进行了简单的介绍，接下来我们介绍处理流程设计：</a:t>
            </a:r>
          </a:p>
        </p:txBody>
      </p:sp>
      <p:sp>
        <p:nvSpPr>
          <p:cNvPr id="4" name="灯片编号占位符 3"/>
          <p:cNvSpPr>
            <a:spLocks noGrp="1"/>
          </p:cNvSpPr>
          <p:nvPr>
            <p:ph type="sldNum" sz="quarter" idx="5"/>
          </p:nvPr>
        </p:nvSpPr>
        <p:spPr/>
        <p:txBody>
          <a:bodyPr/>
          <a:lstStyle/>
          <a:p>
            <a:fld id="{9BF8E343-3C73-4C85-893D-C973A2C57E72}" type="slidenum">
              <a:rPr lang="zh-CN" altLang="en-US" smtClean="0"/>
              <a:t>5</a:t>
            </a:fld>
            <a:endParaRPr lang="zh-CN" altLang="en-US"/>
          </a:p>
        </p:txBody>
      </p:sp>
    </p:spTree>
    <p:extLst>
      <p:ext uri="{BB962C8B-B14F-4D97-AF65-F5344CB8AC3E}">
        <p14:creationId xmlns:p14="http://schemas.microsoft.com/office/powerpoint/2010/main" val="2830054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以上是图系统体系结构和模块划分示意图，主要展示在飞腾开发板上的一个整体的框架，我们基于飞腾公司的开发板</a:t>
            </a:r>
          </a:p>
          <a:p>
            <a:endParaRPr lang="zh-CN" altLang="en-US" dirty="0"/>
          </a:p>
        </p:txBody>
      </p:sp>
      <p:sp>
        <p:nvSpPr>
          <p:cNvPr id="4" name="灯片编号占位符 3"/>
          <p:cNvSpPr>
            <a:spLocks noGrp="1"/>
          </p:cNvSpPr>
          <p:nvPr>
            <p:ph type="sldNum" sz="quarter" idx="5"/>
          </p:nvPr>
        </p:nvSpPr>
        <p:spPr/>
        <p:txBody>
          <a:bodyPr/>
          <a:lstStyle/>
          <a:p>
            <a:fld id="{9BF8E343-3C73-4C85-893D-C973A2C57E72}" type="slidenum">
              <a:rPr lang="zh-CN" altLang="en-US" smtClean="0"/>
              <a:t>6</a:t>
            </a:fld>
            <a:endParaRPr lang="zh-CN" altLang="en-US"/>
          </a:p>
        </p:txBody>
      </p:sp>
    </p:spTree>
    <p:extLst>
      <p:ext uri="{BB962C8B-B14F-4D97-AF65-F5344CB8AC3E}">
        <p14:creationId xmlns:p14="http://schemas.microsoft.com/office/powerpoint/2010/main" val="926137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然后，是系统的设计的流程图，我们在定义好基本的路径和参数后，通过工程目录中的</a:t>
            </a:r>
            <a:r>
              <a:rPr lang="en-US" altLang="zh-CN" dirty="0" err="1"/>
              <a:t>yaml</a:t>
            </a:r>
            <a:r>
              <a:rPr lang="zh-CN" altLang="en-US" dirty="0"/>
              <a:t>文件可以进行单进程和多进程的切换，考虑到我们的应用场景以视频流为主，因为需要先对视频进行分帧处理，再通过训练好的模型对分帧视频进行增强和检测，最后合成视频并输出到指定目录。当然，为满足实时检测的需要，我们也提供了以摄像头为输入源的实时增强与检测模块</a:t>
            </a:r>
          </a:p>
        </p:txBody>
      </p:sp>
      <p:sp>
        <p:nvSpPr>
          <p:cNvPr id="4" name="灯片编号占位符 3"/>
          <p:cNvSpPr>
            <a:spLocks noGrp="1"/>
          </p:cNvSpPr>
          <p:nvPr>
            <p:ph type="sldNum" sz="quarter" idx="5"/>
          </p:nvPr>
        </p:nvSpPr>
        <p:spPr/>
        <p:txBody>
          <a:bodyPr/>
          <a:lstStyle/>
          <a:p>
            <a:fld id="{9BF8E343-3C73-4C85-893D-C973A2C57E72}" type="slidenum">
              <a:rPr lang="zh-CN" altLang="en-US" smtClean="0"/>
              <a:t>7</a:t>
            </a:fld>
            <a:endParaRPr lang="zh-CN" altLang="en-US"/>
          </a:p>
        </p:txBody>
      </p:sp>
    </p:spTree>
    <p:extLst>
      <p:ext uri="{BB962C8B-B14F-4D97-AF65-F5344CB8AC3E}">
        <p14:creationId xmlns:p14="http://schemas.microsoft.com/office/powerpoint/2010/main" val="587006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如图</a:t>
            </a:r>
            <a:r>
              <a:rPr lang="en-US" altLang="zh-CN" sz="1800" dirty="0">
                <a:effectLst/>
                <a:latin typeface="Times New Roman" panose="02020603050405020304" pitchFamily="18" charset="0"/>
                <a:ea typeface="宋体" panose="02010600030101010101" pitchFamily="2" charset="-122"/>
              </a:rPr>
              <a:t>6</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所示，代码主要</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由</a:t>
            </a:r>
            <a:r>
              <a:rPr lang="en-US" altLang="zh-CN" sz="1800" dirty="0">
                <a:effectLst/>
                <a:highlight>
                  <a:srgbClr val="D3D3D3"/>
                </a:highlight>
                <a:latin typeface="Times New Roman" panose="02020603050405020304" pitchFamily="18" charset="0"/>
                <a:ea typeface="宋体" panose="02010600030101010101" pitchFamily="2" charset="-122"/>
              </a:rPr>
              <a:t>video</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err="1">
                <a:effectLst/>
                <a:highlight>
                  <a:srgbClr val="D3D3D3"/>
                </a:highlight>
                <a:latin typeface="Times New Roman" panose="02020603050405020304" pitchFamily="18" charset="0"/>
                <a:ea typeface="宋体" panose="02010600030101010101" pitchFamily="2" charset="-122"/>
              </a:rPr>
              <a:t>weigths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a:effectLst/>
                <a:highlight>
                  <a:srgbClr val="D3D3D3"/>
                </a:highlight>
                <a:latin typeface="Times New Roman" panose="02020603050405020304" pitchFamily="18" charset="0"/>
                <a:ea typeface="宋体" panose="02010600030101010101" pitchFamily="2" charset="-122"/>
              </a:rPr>
              <a:t>main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目录</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三部分构成</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highlight>
                  <a:srgbClr val="D3D3D3"/>
                </a:highlight>
                <a:latin typeface="Times New Roman" panose="02020603050405020304" pitchFamily="18" charset="0"/>
                <a:ea typeface="宋体" panose="02010600030101010101" pitchFamily="2" charset="-122"/>
              </a:rPr>
              <a:t>video</a:t>
            </a:r>
            <a:r>
              <a:rPr lang="zh-CN" altLang="en-US" sz="1800" dirty="0">
                <a:effectLst/>
                <a:highlight>
                  <a:srgbClr val="D3D3D3"/>
                </a:highlight>
                <a:latin typeface="Times New Roman" panose="02020603050405020304" pitchFamily="18" charset="0"/>
                <a:ea typeface="宋体" panose="02010600030101010101" pitchFamily="2" charset="-122"/>
              </a:rPr>
              <a:t>为输入输出路径</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err="1">
                <a:effectLst/>
                <a:highlight>
                  <a:srgbClr val="D3D3D3"/>
                </a:highlight>
                <a:latin typeface="Times New Roman" panose="02020603050405020304" pitchFamily="18" charset="0"/>
                <a:ea typeface="宋体" panose="02010600030101010101" pitchFamily="2" charset="-122"/>
              </a:rPr>
              <a:t>weigths</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为权重目录，</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存放</a:t>
            </a:r>
            <a:r>
              <a:rPr lang="en-US" altLang="zh-CN" sz="1800" dirty="0" err="1">
                <a:effectLst/>
                <a:highlight>
                  <a:srgbClr val="FFFF00"/>
                </a:highlight>
                <a:latin typeface="Times New Roman" panose="02020603050405020304" pitchFamily="18" charset="0"/>
                <a:ea typeface="宋体" panose="02010600030101010101" pitchFamily="2" charset="-122"/>
              </a:rPr>
              <a:t>enhance_weigths</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err="1">
                <a:effectLst/>
                <a:highlight>
                  <a:srgbClr val="FFFF00"/>
                </a:highlight>
                <a:latin typeface="Times New Roman" panose="02020603050405020304" pitchFamily="18" charset="0"/>
                <a:ea typeface="宋体" panose="02010600030101010101" pitchFamily="2" charset="-122"/>
              </a:rPr>
              <a:t>detect_weigths</a:t>
            </a:r>
            <a:r>
              <a:rPr lang="zh-CN" altLang="en-US" sz="1800" dirty="0">
                <a:effectLst/>
                <a:highlight>
                  <a:srgbClr val="FFFF00"/>
                </a:highlight>
                <a:latin typeface="Times New Roman" panose="02020603050405020304" pitchFamily="18" charset="0"/>
                <a:ea typeface="宋体" panose="02010600030101010101" pitchFamily="2" charset="-122"/>
              </a:rPr>
              <a:t>这两个目录文件</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，分别进行图像预处理算法和目标检测算法训练好的权重；</a:t>
            </a:r>
            <a:r>
              <a:rPr lang="en-US" altLang="zh-CN" sz="1800" dirty="0">
                <a:effectLst/>
                <a:highlight>
                  <a:srgbClr val="D3D3D3"/>
                </a:highlight>
                <a:latin typeface="Times New Roman" panose="02020603050405020304" pitchFamily="18" charset="0"/>
                <a:ea typeface="宋体" panose="02010600030101010101" pitchFamily="2" charset="-122"/>
              </a:rPr>
              <a:t>main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目录为主模块，</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包括</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损失函数文件</a:t>
            </a:r>
            <a:r>
              <a:rPr lang="en-US" altLang="zh-CN" sz="1800" dirty="0">
                <a:effectLst/>
                <a:highlight>
                  <a:srgbClr val="FFFF00"/>
                </a:highlight>
                <a:latin typeface="Times New Roman" panose="02020603050405020304" pitchFamily="18" charset="0"/>
                <a:ea typeface="宋体" panose="02010600030101010101" pitchFamily="2" charset="-122"/>
              </a:rPr>
              <a:t>loss.py</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、模型文件</a:t>
            </a:r>
            <a:r>
              <a:rPr lang="en-US" altLang="zh-CN" sz="1800" dirty="0">
                <a:effectLst/>
                <a:highlight>
                  <a:srgbClr val="FFFF00"/>
                </a:highlight>
                <a:latin typeface="Times New Roman" panose="02020603050405020304" pitchFamily="18" charset="0"/>
                <a:ea typeface="宋体" panose="02010600030101010101" pitchFamily="2" charset="-122"/>
              </a:rPr>
              <a:t>model.py</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、目标检测算法实现文件</a:t>
            </a:r>
            <a:r>
              <a:rPr lang="en-US" altLang="zh-CN" sz="1800" dirty="0">
                <a:effectLst/>
                <a:highlight>
                  <a:srgbClr val="FFFF00"/>
                </a:highlight>
                <a:latin typeface="Times New Roman" panose="02020603050405020304" pitchFamily="18" charset="0"/>
                <a:ea typeface="宋体" panose="02010600030101010101" pitchFamily="2" charset="-122"/>
              </a:rPr>
              <a:t>predict_video.py</a:t>
            </a:r>
            <a:r>
              <a:rPr lang="en-US" altLang="zh-CN" sz="1800" dirty="0">
                <a:effectLst/>
                <a:latin typeface="Times New Roman" panose="02020603050405020304" pitchFamily="18" charset="0"/>
                <a:ea typeface="宋体" panose="02010600030101010101" pitchFamily="2" charset="-122"/>
              </a:rPr>
              <a:t>(main)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、图片增强处理、提取帧合成视频文件</a:t>
            </a:r>
            <a:r>
              <a:rPr lang="en-US" altLang="zh-CN" sz="1800" dirty="0">
                <a:effectLst/>
                <a:highlight>
                  <a:srgbClr val="FFFF00"/>
                </a:highlight>
                <a:latin typeface="Times New Roman" panose="02020603050405020304" pitchFamily="18" charset="0"/>
                <a:ea typeface="宋体" panose="02010600030101010101" pitchFamily="2" charset="-122"/>
              </a:rPr>
              <a:t>utils.py</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，除此之外，我们还增加了模型评估模块</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val</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，用以评估我们的模型精度和鲁棒性。</a:t>
            </a:r>
            <a:endParaRPr lang="zh-CN" altLang="en-US" dirty="0"/>
          </a:p>
        </p:txBody>
      </p:sp>
      <p:sp>
        <p:nvSpPr>
          <p:cNvPr id="4" name="灯片编号占位符 3"/>
          <p:cNvSpPr>
            <a:spLocks noGrp="1"/>
          </p:cNvSpPr>
          <p:nvPr>
            <p:ph type="sldNum" sz="quarter" idx="5"/>
          </p:nvPr>
        </p:nvSpPr>
        <p:spPr/>
        <p:txBody>
          <a:bodyPr/>
          <a:lstStyle/>
          <a:p>
            <a:fld id="{9BF8E343-3C73-4C85-893D-C973A2C57E72}" type="slidenum">
              <a:rPr lang="zh-CN" altLang="en-US" smtClean="0"/>
              <a:t>8</a:t>
            </a:fld>
            <a:endParaRPr lang="zh-CN" altLang="en-US"/>
          </a:p>
        </p:txBody>
      </p:sp>
    </p:spTree>
    <p:extLst>
      <p:ext uri="{BB962C8B-B14F-4D97-AF65-F5344CB8AC3E}">
        <p14:creationId xmlns:p14="http://schemas.microsoft.com/office/powerpoint/2010/main" val="1717322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6C918B4-3F95-4A14-B2AF-34258F793431}" type="datetimeFigureOut">
              <a:rPr lang="zh-CN" altLang="en-US" smtClean="0"/>
              <a:t>2023/7/21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991A3C-0EAB-4EA9-B10E-362C554889B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6C918B4-3F95-4A14-B2AF-34258F793431}" type="datetimeFigureOut">
              <a:rPr lang="zh-CN" altLang="en-US" smtClean="0"/>
              <a:t>2023/7/21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991A3C-0EAB-4EA9-B10E-362C554889B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6C918B4-3F95-4A14-B2AF-34258F793431}" type="datetimeFigureOut">
              <a:rPr lang="zh-CN" altLang="en-US" smtClean="0"/>
              <a:t>2023/7/21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991A3C-0EAB-4EA9-B10E-362C554889B1}"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73DA478-9125-4DC4-ADB3-AC3FE43D8DCD}" type="datetimeFigureOut">
              <a:rPr lang="zh-CN" altLang="en-US" smtClean="0"/>
              <a:t>2023/7/21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4F8B146-FE68-4CAB-8D3D-25B370C0E8A0}"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73DA478-9125-4DC4-ADB3-AC3FE43D8DCD}" type="datetimeFigureOut">
              <a:rPr lang="zh-CN" altLang="en-US" smtClean="0"/>
              <a:t>2023/7/21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4F8B146-FE68-4CAB-8D3D-25B370C0E8A0}"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73DA478-9125-4DC4-ADB3-AC3FE43D8DCD}" type="datetimeFigureOut">
              <a:rPr lang="zh-CN" altLang="en-US" smtClean="0"/>
              <a:t>2023/7/21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4F8B146-FE68-4CAB-8D3D-25B370C0E8A0}"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773DA478-9125-4DC4-ADB3-AC3FE43D8DCD}" type="datetimeFigureOut">
              <a:rPr lang="zh-CN" altLang="en-US" smtClean="0"/>
              <a:t>2023/7/21</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4F8B146-FE68-4CAB-8D3D-25B370C0E8A0}"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773DA478-9125-4DC4-ADB3-AC3FE43D8DCD}" type="datetimeFigureOut">
              <a:rPr lang="zh-CN" altLang="en-US" smtClean="0"/>
              <a:t>2023/7/21</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04F8B146-FE68-4CAB-8D3D-25B370C0E8A0}"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773DA478-9125-4DC4-ADB3-AC3FE43D8DCD}" type="datetimeFigureOut">
              <a:rPr lang="zh-CN" altLang="en-US" smtClean="0"/>
              <a:t>2023/7/21</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04F8B146-FE68-4CAB-8D3D-25B370C0E8A0}"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773DA478-9125-4DC4-ADB3-AC3FE43D8DCD}" type="datetimeFigureOut">
              <a:rPr lang="zh-CN" altLang="en-US" smtClean="0"/>
              <a:t>2023/7/21</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04F8B146-FE68-4CAB-8D3D-25B370C0E8A0}"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773DA478-9125-4DC4-ADB3-AC3FE43D8DCD}" type="datetimeFigureOut">
              <a:rPr lang="zh-CN" altLang="en-US" smtClean="0"/>
              <a:t>2023/7/21</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4F8B146-FE68-4CAB-8D3D-25B370C0E8A0}"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6C918B4-3F95-4A14-B2AF-34258F793431}" type="datetimeFigureOut">
              <a:rPr lang="zh-CN" altLang="en-US" smtClean="0"/>
              <a:t>2023/7/21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991A3C-0EAB-4EA9-B10E-362C554889B1}"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773DA478-9125-4DC4-ADB3-AC3FE43D8DCD}" type="datetimeFigureOut">
              <a:rPr lang="zh-CN" altLang="en-US" smtClean="0"/>
              <a:t>2023/7/21</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4F8B146-FE68-4CAB-8D3D-25B370C0E8A0}"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73DA478-9125-4DC4-ADB3-AC3FE43D8DCD}" type="datetimeFigureOut">
              <a:rPr lang="zh-CN" altLang="en-US" smtClean="0"/>
              <a:t>2023/7/21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4F8B146-FE68-4CAB-8D3D-25B370C0E8A0}"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73DA478-9125-4DC4-ADB3-AC3FE43D8DCD}" type="datetimeFigureOut">
              <a:rPr lang="zh-CN" altLang="en-US" smtClean="0"/>
              <a:t>2023/7/21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4F8B146-FE68-4CAB-8D3D-25B370C0E8A0}"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73DA478-9125-4DC4-ADB3-AC3FE43D8DCD}" type="datetimeFigureOut">
              <a:rPr lang="zh-CN" altLang="en-US" smtClean="0"/>
              <a:t>2023/7/21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4F8B146-FE68-4CAB-8D3D-25B370C0E8A0}"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73DA478-9125-4DC4-ADB3-AC3FE43D8DCD}" type="datetimeFigureOut">
              <a:rPr lang="zh-CN" altLang="en-US" smtClean="0"/>
              <a:t>2023/7/21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4F8B146-FE68-4CAB-8D3D-25B370C0E8A0}"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773DA478-9125-4DC4-ADB3-AC3FE43D8DCD}" type="datetimeFigureOut">
              <a:rPr lang="zh-CN" altLang="en-US" smtClean="0"/>
              <a:t>2023/7/21</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4F8B146-FE68-4CAB-8D3D-25B370C0E8A0}"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773DA478-9125-4DC4-ADB3-AC3FE43D8DCD}" type="datetimeFigureOut">
              <a:rPr lang="zh-CN" altLang="en-US" smtClean="0"/>
              <a:t>2023/7/21</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04F8B146-FE68-4CAB-8D3D-25B370C0E8A0}"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773DA478-9125-4DC4-ADB3-AC3FE43D8DCD}" type="datetimeFigureOut">
              <a:rPr lang="zh-CN" altLang="en-US" smtClean="0"/>
              <a:t>2023/7/21</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04F8B146-FE68-4CAB-8D3D-25B370C0E8A0}"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6C918B4-3F95-4A14-B2AF-34258F793431}" type="datetimeFigureOut">
              <a:rPr lang="zh-CN" altLang="en-US" smtClean="0"/>
              <a:t>2023/7/21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E991A3C-0EAB-4EA9-B10E-362C554889B1}"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773DA478-9125-4DC4-ADB3-AC3FE43D8DCD}" type="datetimeFigureOut">
              <a:rPr lang="zh-CN" altLang="en-US" smtClean="0"/>
              <a:t>2023/7/21</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04F8B146-FE68-4CAB-8D3D-25B370C0E8A0}"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773DA478-9125-4DC4-ADB3-AC3FE43D8DCD}" type="datetimeFigureOut">
              <a:rPr lang="zh-CN" altLang="en-US" smtClean="0"/>
              <a:t>2023/7/21</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4F8B146-FE68-4CAB-8D3D-25B370C0E8A0}"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773DA478-9125-4DC4-ADB3-AC3FE43D8DCD}" type="datetimeFigureOut">
              <a:rPr lang="zh-CN" altLang="en-US" smtClean="0"/>
              <a:t>2023/7/21</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04F8B146-FE68-4CAB-8D3D-25B370C0E8A0}"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773DA478-9125-4DC4-ADB3-AC3FE43D8DCD}" type="datetimeFigureOut">
              <a:rPr lang="zh-CN" altLang="en-US" smtClean="0"/>
              <a:t>2023/7/21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04F8B146-FE68-4CAB-8D3D-25B370C0E8A0}"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06C918B4-3F95-4A14-B2AF-34258F793431}" type="datetimeFigureOut">
              <a:rPr lang="zh-CN" altLang="en-US" smtClean="0"/>
              <a:t>2023/7/21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991A3C-0EAB-4EA9-B10E-362C554889B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06C918B4-3F95-4A14-B2AF-34258F793431}" type="datetimeFigureOut">
              <a:rPr lang="zh-CN" altLang="en-US" smtClean="0"/>
              <a:t>2023/7/21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E991A3C-0EAB-4EA9-B10E-362C554889B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6C918B4-3F95-4A14-B2AF-34258F793431}" type="datetimeFigureOut">
              <a:rPr lang="zh-CN" altLang="en-US" smtClean="0"/>
              <a:t>2023/7/21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E991A3C-0EAB-4EA9-B10E-362C554889B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6C918B4-3F95-4A14-B2AF-34258F793431}" type="datetimeFigureOut">
              <a:rPr lang="zh-CN" altLang="en-US" smtClean="0"/>
              <a:t>2023/7/21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E991A3C-0EAB-4EA9-B10E-362C554889B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6C918B4-3F95-4A14-B2AF-34258F793431}" type="datetimeFigureOut">
              <a:rPr lang="zh-CN" altLang="en-US" smtClean="0"/>
              <a:t>2023/7/21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991A3C-0EAB-4EA9-B10E-362C554889B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6C918B4-3F95-4A14-B2AF-34258F793431}" type="datetimeFigureOut">
              <a:rPr lang="zh-CN" altLang="en-US" smtClean="0"/>
              <a:t>2023/7/21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E991A3C-0EAB-4EA9-B10E-362C554889B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C918B4-3F95-4A14-B2AF-34258F793431}" type="datetimeFigureOut">
              <a:rPr lang="zh-CN" altLang="en-US" smtClean="0"/>
              <a:t>2023/7/21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991A3C-0EAB-4EA9-B10E-362C554889B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80007" y="365125"/>
            <a:ext cx="340518" cy="967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80007" y="365125"/>
            <a:ext cx="340518" cy="96707"/>
          </a:xfrm>
          <a:prstGeom prst="rect">
            <a:avLst/>
          </a:prstGeom>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tags" Target="../tags/tag48.xml"/><Relationship Id="rId7" Type="http://schemas.openxmlformats.org/officeDocument/2006/relationships/image" Target="../media/image7.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1.png"/><Relationship Id="rId5" Type="http://schemas.openxmlformats.org/officeDocument/2006/relationships/slideLayout" Target="../slideLayouts/slideLayout34.xml"/><Relationship Id="rId4" Type="http://schemas.openxmlformats.org/officeDocument/2006/relationships/tags" Target="../tags/tag49.xml"/><Relationship Id="rId9"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2.png"/><Relationship Id="rId3" Type="http://schemas.openxmlformats.org/officeDocument/2006/relationships/tags" Target="../tags/tag52.xml"/><Relationship Id="rId7" Type="http://schemas.openxmlformats.org/officeDocument/2006/relationships/tags" Target="../tags/tag56.xml"/><Relationship Id="rId12" Type="http://schemas.openxmlformats.org/officeDocument/2006/relationships/image" Target="../media/image8.jpeg"/><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image" Target="../media/image7.png"/><Relationship Id="rId5" Type="http://schemas.openxmlformats.org/officeDocument/2006/relationships/tags" Target="../tags/tag54.xml"/><Relationship Id="rId10" Type="http://schemas.openxmlformats.org/officeDocument/2006/relationships/image" Target="../media/image9.png"/><Relationship Id="rId4" Type="http://schemas.openxmlformats.org/officeDocument/2006/relationships/tags" Target="../tags/tag53.xml"/><Relationship Id="rId9"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2.png"/><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11.jpeg"/><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image" Target="../media/image7.png"/><Relationship Id="rId5" Type="http://schemas.openxmlformats.org/officeDocument/2006/relationships/tags" Target="../tags/tag61.xml"/><Relationship Id="rId10" Type="http://schemas.openxmlformats.org/officeDocument/2006/relationships/image" Target="../media/image10.png"/><Relationship Id="rId4" Type="http://schemas.openxmlformats.org/officeDocument/2006/relationships/tags" Target="../tags/tag60.xml"/><Relationship Id="rId9"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4.xml"/><Relationship Id="rId1" Type="http://schemas.openxmlformats.org/officeDocument/2006/relationships/tags" Target="../tags/tag64.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2.xml"/><Relationship Id="rId1" Type="http://schemas.openxmlformats.org/officeDocument/2006/relationships/tags" Target="../tags/tag6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4.xml"/><Relationship Id="rId1" Type="http://schemas.openxmlformats.org/officeDocument/2006/relationships/tags" Target="../tags/tag6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2.xml"/><Relationship Id="rId1" Type="http://schemas.openxmlformats.org/officeDocument/2006/relationships/tags" Target="../tags/tag3.xml"/><Relationship Id="rId5"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10" Type="http://schemas.openxmlformats.org/officeDocument/2006/relationships/image" Target="../media/image2.png"/><Relationship Id="rId4" Type="http://schemas.openxmlformats.org/officeDocument/2006/relationships/tags" Target="../tags/tag10.xml"/><Relationship Id="rId9"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2.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4.png"/><Relationship Id="rId5" Type="http://schemas.openxmlformats.org/officeDocument/2006/relationships/notesSlide" Target="../notesSlides/notesSlide5.xml"/><Relationship Id="rId4"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2.pn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5.png"/><Relationship Id="rId5" Type="http://schemas.openxmlformats.org/officeDocument/2006/relationships/notesSlide" Target="../notesSlides/notesSlide6.xml"/><Relationship Id="rId4"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2.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6.png"/><Relationship Id="rId5" Type="http://schemas.openxmlformats.org/officeDocument/2006/relationships/notesSlide" Target="../notesSlides/notesSlide7.xml"/><Relationship Id="rId4"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tags" Target="../tags/tag35.xml"/><Relationship Id="rId18" Type="http://schemas.openxmlformats.org/officeDocument/2006/relationships/tags" Target="../tags/tag40.xml"/><Relationship Id="rId3" Type="http://schemas.openxmlformats.org/officeDocument/2006/relationships/tags" Target="../tags/tag25.xml"/><Relationship Id="rId21" Type="http://schemas.openxmlformats.org/officeDocument/2006/relationships/tags" Target="../tags/tag43.xml"/><Relationship Id="rId7" Type="http://schemas.openxmlformats.org/officeDocument/2006/relationships/tags" Target="../tags/tag29.xml"/><Relationship Id="rId12" Type="http://schemas.openxmlformats.org/officeDocument/2006/relationships/tags" Target="../tags/tag34.xml"/><Relationship Id="rId17" Type="http://schemas.openxmlformats.org/officeDocument/2006/relationships/tags" Target="../tags/tag39.xml"/><Relationship Id="rId25" Type="http://schemas.openxmlformats.org/officeDocument/2006/relationships/image" Target="../media/image2.png"/><Relationship Id="rId2" Type="http://schemas.openxmlformats.org/officeDocument/2006/relationships/tags" Target="../tags/tag24.xml"/><Relationship Id="rId16" Type="http://schemas.openxmlformats.org/officeDocument/2006/relationships/tags" Target="../tags/tag38.xml"/><Relationship Id="rId20" Type="http://schemas.openxmlformats.org/officeDocument/2006/relationships/tags" Target="../tags/tag42.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tags" Target="../tags/tag33.xml"/><Relationship Id="rId24" Type="http://schemas.openxmlformats.org/officeDocument/2006/relationships/slideLayout" Target="../slideLayouts/slideLayout22.xml"/><Relationship Id="rId5" Type="http://schemas.openxmlformats.org/officeDocument/2006/relationships/tags" Target="../tags/tag27.xml"/><Relationship Id="rId15" Type="http://schemas.openxmlformats.org/officeDocument/2006/relationships/tags" Target="../tags/tag37.xml"/><Relationship Id="rId23" Type="http://schemas.openxmlformats.org/officeDocument/2006/relationships/tags" Target="../tags/tag45.xml"/><Relationship Id="rId10" Type="http://schemas.openxmlformats.org/officeDocument/2006/relationships/tags" Target="../tags/tag32.xml"/><Relationship Id="rId19" Type="http://schemas.openxmlformats.org/officeDocument/2006/relationships/tags" Target="../tags/tag41.xml"/><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tags" Target="../tags/tag36.xml"/><Relationship Id="rId22" Type="http://schemas.openxmlformats.org/officeDocument/2006/relationships/tags" Target="../tags/tag4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2"/>
            </a:gs>
            <a:gs pos="100000">
              <a:srgbClr val="233752"/>
            </a:gs>
          </a:gsLst>
          <a:lin ang="5400000" scaled="1"/>
        </a:gradFill>
        <a:effectLst/>
      </p:bgPr>
    </p:bg>
    <p:spTree>
      <p:nvGrpSpPr>
        <p:cNvPr id="1" name=""/>
        <p:cNvGrpSpPr/>
        <p:nvPr/>
      </p:nvGrpSpPr>
      <p:grpSpPr>
        <a:xfrm>
          <a:off x="0" y="0"/>
          <a:ext cx="0" cy="0"/>
          <a:chOff x="0" y="0"/>
          <a:chExt cx="0" cy="0"/>
        </a:xfrm>
      </p:grpSpPr>
      <p:sp>
        <p:nvSpPr>
          <p:cNvPr id="133" name="弧形 132"/>
          <p:cNvSpPr/>
          <p:nvPr/>
        </p:nvSpPr>
        <p:spPr>
          <a:xfrm>
            <a:off x="3165341" y="6372"/>
            <a:ext cx="5861318" cy="5861318"/>
          </a:xfrm>
          <a:prstGeom prst="arc">
            <a:avLst/>
          </a:prstGeom>
          <a:ln w="381000" cap="rnd">
            <a:gradFill>
              <a:gsLst>
                <a:gs pos="0">
                  <a:srgbClr val="2F557A">
                    <a:alpha val="12000"/>
                  </a:srgbClr>
                </a:gs>
                <a:gs pos="45000">
                  <a:srgbClr val="2F557A"/>
                </a:gs>
                <a:gs pos="100000">
                  <a:srgbClr val="8BBAD4"/>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Roboto"/>
              <a:ea typeface="思源黑体 CN Regular"/>
              <a:cs typeface="+mn-cs"/>
            </a:endParaRPr>
          </a:p>
        </p:txBody>
      </p:sp>
      <p:sp>
        <p:nvSpPr>
          <p:cNvPr id="135" name="弧形 134"/>
          <p:cNvSpPr/>
          <p:nvPr/>
        </p:nvSpPr>
        <p:spPr>
          <a:xfrm rot="1800000">
            <a:off x="2129078" y="-1029891"/>
            <a:ext cx="7933844" cy="7933844"/>
          </a:xfrm>
          <a:prstGeom prst="arc">
            <a:avLst/>
          </a:prstGeom>
          <a:ln w="1143000" cap="rnd">
            <a:gradFill>
              <a:gsLst>
                <a:gs pos="0">
                  <a:srgbClr val="CA865F">
                    <a:alpha val="0"/>
                  </a:srgbClr>
                </a:gs>
                <a:gs pos="61000">
                  <a:srgbClr val="CA865F"/>
                </a:gs>
                <a:gs pos="100000">
                  <a:srgbClr val="EFC49C"/>
                </a:gs>
              </a:gsLst>
              <a:lin ang="5400000" scaled="1"/>
            </a:gradFill>
          </a:ln>
          <a:effectLst>
            <a:softEdge rad="266700"/>
          </a:effectLst>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Roboto"/>
              <a:ea typeface="思源黑体 CN Regular"/>
              <a:cs typeface="+mn-cs"/>
            </a:endParaRPr>
          </a:p>
        </p:txBody>
      </p:sp>
      <p:sp>
        <p:nvSpPr>
          <p:cNvPr id="136" name="弧形 135"/>
          <p:cNvSpPr/>
          <p:nvPr/>
        </p:nvSpPr>
        <p:spPr>
          <a:xfrm rot="11700000">
            <a:off x="2129078" y="-1029891"/>
            <a:ext cx="7933844" cy="7933844"/>
          </a:xfrm>
          <a:prstGeom prst="arc">
            <a:avLst>
              <a:gd name="adj1" fmla="val 16200000"/>
              <a:gd name="adj2" fmla="val 21523430"/>
            </a:avLst>
          </a:prstGeom>
          <a:ln w="1524000" cap="rnd">
            <a:gradFill>
              <a:gsLst>
                <a:gs pos="0">
                  <a:srgbClr val="2F557A">
                    <a:alpha val="0"/>
                  </a:srgbClr>
                </a:gs>
                <a:gs pos="33000">
                  <a:srgbClr val="2F557A">
                    <a:alpha val="30000"/>
                  </a:srgbClr>
                </a:gs>
                <a:gs pos="77000">
                  <a:srgbClr val="8BBAD4">
                    <a:alpha val="52000"/>
                  </a:srgbClr>
                </a:gs>
              </a:gsLst>
              <a:lin ang="5400000" scaled="1"/>
            </a:gradFill>
          </a:ln>
          <a:effectLst>
            <a:softEdge rad="266700"/>
          </a:effectLst>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Roboto"/>
              <a:ea typeface="思源黑体 CN Regular"/>
              <a:cs typeface="+mn-cs"/>
            </a:endParaRPr>
          </a:p>
        </p:txBody>
      </p:sp>
      <p:sp>
        <p:nvSpPr>
          <p:cNvPr id="138" name="椭圆 137"/>
          <p:cNvSpPr/>
          <p:nvPr/>
        </p:nvSpPr>
        <p:spPr>
          <a:xfrm>
            <a:off x="3708401" y="549433"/>
            <a:ext cx="4775200" cy="4775198"/>
          </a:xfrm>
          <a:prstGeom prst="ellipse">
            <a:avLst/>
          </a:prstGeom>
          <a:gradFill flip="none" rotWithShape="1">
            <a:gsLst>
              <a:gs pos="0">
                <a:srgbClr val="233752"/>
              </a:gs>
              <a:gs pos="49000">
                <a:srgbClr val="233752">
                  <a:alpha val="54000"/>
                </a:srgbClr>
              </a:gs>
              <a:gs pos="85000">
                <a:srgbClr val="2F557A">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Roboto"/>
              <a:ea typeface="思源黑体 CN Regular"/>
              <a:cs typeface="+mn-cs"/>
            </a:endParaRPr>
          </a:p>
        </p:txBody>
      </p:sp>
      <p:sp>
        <p:nvSpPr>
          <p:cNvPr id="39" name="文本框 38"/>
          <p:cNvSpPr txBox="1"/>
          <p:nvPr/>
        </p:nvSpPr>
        <p:spPr>
          <a:xfrm>
            <a:off x="1784350" y="2358390"/>
            <a:ext cx="8624570" cy="2122805"/>
          </a:xfrm>
          <a:prstGeom prst="rect">
            <a:avLst/>
          </a:prstGeom>
          <a:noFill/>
          <a:effectLst>
            <a:outerShdw blurRad="520700" dist="38100" dir="5400000" algn="t" rotWithShape="0">
              <a:srgbClr val="233752"/>
            </a:outerShdw>
          </a:effectLst>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sz="6600" b="0" i="0" u="none" strike="noStrike" kern="1200" cap="none" spc="0" normalizeH="0" baseline="0" noProof="0" dirty="0">
                <a:ln>
                  <a:noFill/>
                </a:ln>
                <a:gradFill>
                  <a:gsLst>
                    <a:gs pos="0">
                      <a:srgbClr val="EFC49C"/>
                    </a:gs>
                    <a:gs pos="100000">
                      <a:srgbClr val="CA865F"/>
                    </a:gs>
                  </a:gsLst>
                  <a:lin ang="5400000" scaled="1"/>
                </a:gradFill>
                <a:effectLst/>
                <a:uLnTx/>
                <a:uFillTx/>
                <a:latin typeface="方正舒体" panose="02010601030101010101" pitchFamily="2" charset="-122"/>
                <a:ea typeface="方正舒体" panose="02010601030101010101" pitchFamily="2" charset="-122"/>
              </a:rPr>
              <a:t>基于飞腾ft2000/4实现自动驾驶的目标检测</a:t>
            </a:r>
          </a:p>
        </p:txBody>
      </p:sp>
      <p:sp>
        <p:nvSpPr>
          <p:cNvPr id="139" name="文本框 138"/>
          <p:cNvSpPr txBox="1"/>
          <p:nvPr/>
        </p:nvSpPr>
        <p:spPr>
          <a:xfrm>
            <a:off x="9647057" y="6184116"/>
            <a:ext cx="2614818" cy="3077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dirty="0">
                <a:solidFill>
                  <a:prstClr val="white"/>
                </a:solidFill>
                <a:latin typeface="Roboto"/>
                <a:ea typeface="思源黑体 CN Regular"/>
              </a:rPr>
              <a:t>CICC5989:</a:t>
            </a:r>
            <a:r>
              <a:rPr kumimoji="0" sz="1400" b="0" i="0" u="none" strike="noStrike" kern="1200" cap="none" spc="0" normalizeH="0" baseline="0" noProof="0" dirty="0" err="1">
                <a:ln>
                  <a:noFill/>
                </a:ln>
                <a:solidFill>
                  <a:prstClr val="white"/>
                </a:solidFill>
                <a:effectLst/>
                <a:uLnTx/>
                <a:uFillTx/>
                <a:latin typeface="Roboto"/>
                <a:ea typeface="思源黑体 CN Regular"/>
                <a:cs typeface="+mn-cs"/>
              </a:rPr>
              <a:t>headforest保护小组</a:t>
            </a:r>
            <a:endParaRPr kumimoji="0" sz="1400" b="0" i="0" u="none" strike="noStrike" kern="1200" cap="none" spc="0" normalizeH="0" baseline="0" noProof="0" dirty="0">
              <a:ln>
                <a:noFill/>
              </a:ln>
              <a:solidFill>
                <a:prstClr val="white"/>
              </a:solidFill>
              <a:effectLst/>
              <a:uLnTx/>
              <a:uFillTx/>
              <a:latin typeface="Roboto"/>
              <a:ea typeface="思源黑体 CN Regular"/>
              <a:cs typeface="+mn-cs"/>
            </a:endParaRPr>
          </a:p>
        </p:txBody>
      </p:sp>
      <p:pic>
        <p:nvPicPr>
          <p:cNvPr id="3" name="图片 2" descr="集创赛LOGO 全称 横版"/>
          <p:cNvPicPr>
            <a:picLocks noChangeAspect="1"/>
          </p:cNvPicPr>
          <p:nvPr>
            <p:custDataLst>
              <p:tags r:id="rId1"/>
            </p:custDataLst>
          </p:nvPr>
        </p:nvPicPr>
        <p:blipFill>
          <a:blip r:embed="rId3"/>
          <a:stretch>
            <a:fillRect/>
          </a:stretch>
        </p:blipFill>
        <p:spPr>
          <a:xfrm>
            <a:off x="7841615" y="0"/>
            <a:ext cx="4140200" cy="1018540"/>
          </a:xfrm>
          <a:prstGeom prst="rect">
            <a:avLst/>
          </a:prstGeom>
        </p:spPr>
      </p:pic>
      <p:sp>
        <p:nvSpPr>
          <p:cNvPr id="2" name="文本框 1">
            <a:extLst>
              <a:ext uri="{FF2B5EF4-FFF2-40B4-BE49-F238E27FC236}">
                <a16:creationId xmlns:a16="http://schemas.microsoft.com/office/drawing/2014/main" id="{DF83DA4B-4003-44AE-87EE-4441503487E2}"/>
              </a:ext>
            </a:extLst>
          </p:cNvPr>
          <p:cNvSpPr txBox="1"/>
          <p:nvPr/>
        </p:nvSpPr>
        <p:spPr>
          <a:xfrm>
            <a:off x="9769771" y="6491893"/>
            <a:ext cx="2369391" cy="307777"/>
          </a:xfrm>
          <a:prstGeom prst="rect">
            <a:avLst/>
          </a:prstGeom>
          <a:noFill/>
        </p:spPr>
        <p:txBody>
          <a:bodyPr wrap="square" rtlCol="0">
            <a:spAutoFit/>
          </a:bodyPr>
          <a:lstStyle/>
          <a:p>
            <a:pPr algn="ctr">
              <a:defRPr/>
            </a:pPr>
            <a:r>
              <a:rPr lang="zh-CN" altLang="en-US" sz="1400" dirty="0">
                <a:solidFill>
                  <a:prstClr val="white"/>
                </a:solidFill>
                <a:latin typeface="Roboto"/>
              </a:rPr>
              <a:t>汇报人：欧炜标</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任意多边形: 形状 1"/>
          <p:cNvSpPr/>
          <p:nvPr>
            <p:custDataLst>
              <p:tags r:id="rId1"/>
            </p:custDataLst>
          </p:nvPr>
        </p:nvSpPr>
        <p:spPr>
          <a:xfrm>
            <a:off x="10119360" y="0"/>
            <a:ext cx="3215640" cy="6858000"/>
          </a:xfrm>
          <a:custGeom>
            <a:avLst/>
            <a:gdLst>
              <a:gd name="connsiteX0" fmla="*/ 4406196 w 6970044"/>
              <a:gd name="connsiteY0" fmla="*/ 0 h 6858000"/>
              <a:gd name="connsiteX1" fmla="*/ 6970044 w 6970044"/>
              <a:gd name="connsiteY1" fmla="*/ 0 h 6858000"/>
              <a:gd name="connsiteX2" fmla="*/ 6970044 w 6970044"/>
              <a:gd name="connsiteY2" fmla="*/ 6858000 h 6858000"/>
              <a:gd name="connsiteX3" fmla="*/ 5838716 w 6970044"/>
              <a:gd name="connsiteY3" fmla="*/ 6858000 h 6858000"/>
              <a:gd name="connsiteX4" fmla="*/ 2759641 w 6970044"/>
              <a:gd name="connsiteY4" fmla="*/ 6858000 h 6858000"/>
              <a:gd name="connsiteX5" fmla="*/ 0 w 6970044"/>
              <a:gd name="connsiteY5" fmla="*/ 6858000 h 6858000"/>
              <a:gd name="connsiteX6" fmla="*/ 1337950 w 6970044"/>
              <a:gd name="connsiteY6" fmla="*/ 2296775 h 6858000"/>
              <a:gd name="connsiteX7" fmla="*/ 4406196 w 6970044"/>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70044" h="6858000">
                <a:moveTo>
                  <a:pt x="4406196" y="0"/>
                </a:moveTo>
                <a:lnTo>
                  <a:pt x="6970044" y="0"/>
                </a:lnTo>
                <a:lnTo>
                  <a:pt x="6970044" y="6858000"/>
                </a:lnTo>
                <a:lnTo>
                  <a:pt x="5838716" y="6858000"/>
                </a:lnTo>
                <a:lnTo>
                  <a:pt x="2759641" y="6858000"/>
                </a:lnTo>
                <a:lnTo>
                  <a:pt x="0" y="6858000"/>
                </a:lnTo>
                <a:lnTo>
                  <a:pt x="1337950" y="2296775"/>
                </a:lnTo>
                <a:cubicBezTo>
                  <a:pt x="1737644" y="935313"/>
                  <a:pt x="2986693" y="0"/>
                  <a:pt x="4406196" y="0"/>
                </a:cubicBezTo>
                <a:close/>
              </a:path>
            </a:pathLst>
          </a:custGeom>
          <a:gradFill flip="none" rotWithShape="1">
            <a:gsLst>
              <a:gs pos="17000">
                <a:srgbClr val="8BBAD4"/>
              </a:gs>
              <a:gs pos="76000">
                <a:srgbClr val="2F557A"/>
              </a:gs>
            </a:gsLst>
            <a:lin ang="2700000" scaled="1"/>
            <a:tileRect/>
          </a:gradFill>
          <a:ln w="12700" cap="flat" cmpd="sng" algn="ctr">
            <a:noFill/>
            <a:prstDash val="solid"/>
            <a:miter lim="800000"/>
          </a:ln>
          <a:effectLst>
            <a:outerShdw blurRad="342900" dist="165100" dir="18900000" sx="96000" sy="96000" algn="bl" rotWithShape="0">
              <a:srgbClr val="8BBAD4">
                <a:alpha val="43000"/>
              </a:srgb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Roboto"/>
              <a:ea typeface="思源黑体 CN Regular"/>
              <a:cs typeface="+mn-cs"/>
            </a:endParaRPr>
          </a:p>
        </p:txBody>
      </p:sp>
      <p:sp>
        <p:nvSpPr>
          <p:cNvPr id="3" name="矩形 2"/>
          <p:cNvSpPr/>
          <p:nvPr/>
        </p:nvSpPr>
        <p:spPr>
          <a:xfrm>
            <a:off x="782597" y="365044"/>
            <a:ext cx="1826141" cy="1077218"/>
          </a:xfrm>
          <a:prstGeom prst="rect">
            <a:avLst/>
          </a:prstGeom>
        </p:spPr>
        <p:txBody>
          <a:bodyPr wrap="none">
            <a:spAutoFit/>
          </a:bodyPr>
          <a:lstStyle/>
          <a:p>
            <a:pPr>
              <a:defRPr/>
            </a:pPr>
            <a:r>
              <a:rPr kumimoji="0" lang="zh-CN" altLang="en-US" sz="3200" b="0" i="0" u="none" strike="noStrike" kern="1200" cap="none" spc="0" normalizeH="0" baseline="0" noProof="0" dirty="0">
                <a:ln>
                  <a:noFill/>
                </a:ln>
                <a:solidFill>
                  <a:srgbClr val="2D4464"/>
                </a:solidFill>
                <a:effectLst/>
                <a:uLnTx/>
                <a:uFillTx/>
                <a:latin typeface="方正舒体" panose="02010601030101010101" pitchFamily="2" charset="-122"/>
                <a:ea typeface="方正舒体" panose="02010601030101010101" pitchFamily="2" charset="-122"/>
              </a:rPr>
              <a:t>测试结果</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rgbClr val="2D4464"/>
              </a:solidFill>
              <a:effectLst/>
              <a:uLnTx/>
              <a:uFillTx/>
              <a:latin typeface="思源宋体 CN Heavy"/>
              <a:ea typeface="思源宋体 CN Heavy"/>
              <a:cs typeface="+mn-cs"/>
            </a:endParaRPr>
          </a:p>
        </p:txBody>
      </p:sp>
      <p:pic>
        <p:nvPicPr>
          <p:cNvPr id="40" name="图片 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480007" y="365125"/>
            <a:ext cx="340518" cy="96707"/>
          </a:xfrm>
          <a:prstGeom prst="rect">
            <a:avLst/>
          </a:prstGeom>
        </p:spPr>
      </p:pic>
      <p:pic>
        <p:nvPicPr>
          <p:cNvPr id="41" name="图片 9"/>
          <p:cNvPicPr>
            <a:picLocks noChangeAspect="1"/>
          </p:cNvPicPr>
          <p:nvPr>
            <p:custDataLst>
              <p:tags r:id="rId2"/>
            </p:custDataLst>
          </p:nvPr>
        </p:nvPicPr>
        <p:blipFill>
          <a:blip r:embed="rId7"/>
          <a:stretch>
            <a:fillRect/>
          </a:stretch>
        </p:blipFill>
        <p:spPr>
          <a:xfrm>
            <a:off x="441325" y="1165860"/>
            <a:ext cx="5654040" cy="2987040"/>
          </a:xfrm>
          <a:prstGeom prst="rect">
            <a:avLst/>
          </a:prstGeom>
        </p:spPr>
      </p:pic>
      <p:pic>
        <p:nvPicPr>
          <p:cNvPr id="42" name="图片 15"/>
          <p:cNvPicPr>
            <a:picLocks noChangeAspect="1"/>
          </p:cNvPicPr>
          <p:nvPr>
            <p:custDataLst>
              <p:tags r:id="rId3"/>
            </p:custDataLst>
          </p:nvPr>
        </p:nvPicPr>
        <p:blipFill>
          <a:blip r:embed="rId8">
            <a:extLst>
              <a:ext uri="{28A0092B-C50C-407E-A947-70E740481C1C}">
                <a14:useLocalDpi xmlns:a14="http://schemas.microsoft.com/office/drawing/2010/main" val="0"/>
              </a:ext>
            </a:extLst>
          </a:blip>
          <a:srcRect/>
          <a:stretch>
            <a:fillRect/>
          </a:stretch>
        </p:blipFill>
        <p:spPr bwMode="auto">
          <a:xfrm>
            <a:off x="6340793" y="1165543"/>
            <a:ext cx="5305425" cy="2987675"/>
          </a:xfrm>
          <a:prstGeom prst="rect">
            <a:avLst/>
          </a:prstGeom>
          <a:noFill/>
          <a:ln>
            <a:noFill/>
          </a:ln>
        </p:spPr>
      </p:pic>
      <p:sp>
        <p:nvSpPr>
          <p:cNvPr id="43" name="文本框 42"/>
          <p:cNvSpPr txBox="1"/>
          <p:nvPr/>
        </p:nvSpPr>
        <p:spPr>
          <a:xfrm>
            <a:off x="1913255" y="4435475"/>
            <a:ext cx="2444115" cy="368300"/>
          </a:xfrm>
          <a:prstGeom prst="rect">
            <a:avLst/>
          </a:prstGeom>
          <a:noFill/>
        </p:spPr>
        <p:txBody>
          <a:bodyPr wrap="square" rtlCol="0" anchor="t">
            <a:spAutoFit/>
          </a:bodyPr>
          <a:lstStyle/>
          <a:p>
            <a:r>
              <a:rPr lang="zh-CN" altLang="en-US"/>
              <a:t>图</a:t>
            </a:r>
            <a:r>
              <a:rPr lang="en-US" altLang="zh-CN"/>
              <a:t>[4]</a:t>
            </a:r>
            <a:r>
              <a:rPr lang="zh-CN" altLang="en-US"/>
              <a:t>源视频片段截取</a:t>
            </a:r>
          </a:p>
        </p:txBody>
      </p:sp>
      <p:sp>
        <p:nvSpPr>
          <p:cNvPr id="44" name="文本框 43"/>
          <p:cNvSpPr txBox="1"/>
          <p:nvPr/>
        </p:nvSpPr>
        <p:spPr>
          <a:xfrm>
            <a:off x="7239000" y="4387850"/>
            <a:ext cx="3111500" cy="368300"/>
          </a:xfrm>
          <a:prstGeom prst="rect">
            <a:avLst/>
          </a:prstGeom>
          <a:noFill/>
        </p:spPr>
        <p:txBody>
          <a:bodyPr wrap="square" rtlCol="0" anchor="t">
            <a:spAutoFit/>
          </a:bodyPr>
          <a:lstStyle/>
          <a:p>
            <a:r>
              <a:rPr lang="zh-CN" altLang="en-US"/>
              <a:t>图</a:t>
            </a:r>
            <a:r>
              <a:rPr lang="en-US" altLang="zh-CN"/>
              <a:t>[5]</a:t>
            </a:r>
            <a:r>
              <a:rPr lang="zh-CN" altLang="en-US"/>
              <a:t>未增强图片的目标检测</a:t>
            </a:r>
          </a:p>
        </p:txBody>
      </p:sp>
      <p:pic>
        <p:nvPicPr>
          <p:cNvPr id="47" name="图片 46" descr="集创赛LOGO 全称 横版"/>
          <p:cNvPicPr>
            <a:picLocks noChangeAspect="1"/>
          </p:cNvPicPr>
          <p:nvPr>
            <p:custDataLst>
              <p:tags r:id="rId4"/>
            </p:custDataLst>
          </p:nvPr>
        </p:nvPicPr>
        <p:blipFill>
          <a:blip r:embed="rId9"/>
          <a:stretch>
            <a:fillRect/>
          </a:stretch>
        </p:blipFill>
        <p:spPr>
          <a:xfrm>
            <a:off x="7841615" y="0"/>
            <a:ext cx="4140200" cy="10185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82597" y="461564"/>
            <a:ext cx="1826141" cy="1077218"/>
          </a:xfrm>
          <a:prstGeom prst="rect">
            <a:avLst/>
          </a:prstGeom>
        </p:spPr>
        <p:txBody>
          <a:bodyPr wrap="none">
            <a:spAutoFit/>
          </a:bodyPr>
          <a:lstStyle/>
          <a:p>
            <a:pPr>
              <a:defRPr/>
            </a:pPr>
            <a:r>
              <a:rPr kumimoji="0" lang="zh-CN" altLang="en-US" sz="3200" b="0" i="0" u="none" strike="noStrike" kern="1200" cap="none" spc="0" normalizeH="0" baseline="0" noProof="0" dirty="0">
                <a:ln>
                  <a:noFill/>
                </a:ln>
                <a:solidFill>
                  <a:srgbClr val="2D4464"/>
                </a:solidFill>
                <a:effectLst/>
                <a:uLnTx/>
                <a:uFillTx/>
                <a:latin typeface="方正舒体" panose="02010601030101010101" pitchFamily="2" charset="-122"/>
                <a:ea typeface="方正舒体" panose="02010601030101010101" pitchFamily="2" charset="-122"/>
              </a:rPr>
              <a:t>测试结果</a:t>
            </a: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rgbClr val="2D4464"/>
              </a:solidFill>
              <a:effectLst/>
              <a:uLnTx/>
              <a:uFillTx/>
              <a:latin typeface="思源宋体 CN Heavy"/>
              <a:ea typeface="思源宋体 CN Heavy"/>
              <a:cs typeface="+mn-cs"/>
            </a:endParaRPr>
          </a:p>
        </p:txBody>
      </p:sp>
      <p:pic>
        <p:nvPicPr>
          <p:cNvPr id="40" name="图片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480007" y="365125"/>
            <a:ext cx="340518" cy="96707"/>
          </a:xfrm>
          <a:prstGeom prst="rect">
            <a:avLst/>
          </a:prstGeom>
        </p:spPr>
      </p:pic>
      <p:sp>
        <p:nvSpPr>
          <p:cNvPr id="43" name="文本框 42"/>
          <p:cNvSpPr txBox="1"/>
          <p:nvPr/>
        </p:nvSpPr>
        <p:spPr>
          <a:xfrm>
            <a:off x="7792720" y="5977890"/>
            <a:ext cx="2444115" cy="368300"/>
          </a:xfrm>
          <a:prstGeom prst="rect">
            <a:avLst/>
          </a:prstGeom>
          <a:noFill/>
        </p:spPr>
        <p:txBody>
          <a:bodyPr wrap="square" rtlCol="0" anchor="t">
            <a:spAutoFit/>
          </a:bodyPr>
          <a:lstStyle/>
          <a:p>
            <a:r>
              <a:rPr lang="zh-CN" altLang="en-US"/>
              <a:t>图</a:t>
            </a:r>
            <a:r>
              <a:rPr lang="en-US" altLang="zh-CN"/>
              <a:t>[6]</a:t>
            </a:r>
            <a:r>
              <a:rPr lang="zh-CN" altLang="en-US"/>
              <a:t>源视频片段截取</a:t>
            </a:r>
          </a:p>
        </p:txBody>
      </p:sp>
      <p:sp>
        <p:nvSpPr>
          <p:cNvPr id="2" name="任意多边形: 形状 1"/>
          <p:cNvSpPr/>
          <p:nvPr>
            <p:custDataLst>
              <p:tags r:id="rId1"/>
            </p:custDataLst>
          </p:nvPr>
        </p:nvSpPr>
        <p:spPr>
          <a:xfrm>
            <a:off x="10042525" y="0"/>
            <a:ext cx="3215640" cy="6858000"/>
          </a:xfrm>
          <a:custGeom>
            <a:avLst/>
            <a:gdLst>
              <a:gd name="connsiteX0" fmla="*/ 4406196 w 6970044"/>
              <a:gd name="connsiteY0" fmla="*/ 0 h 6858000"/>
              <a:gd name="connsiteX1" fmla="*/ 6970044 w 6970044"/>
              <a:gd name="connsiteY1" fmla="*/ 0 h 6858000"/>
              <a:gd name="connsiteX2" fmla="*/ 6970044 w 6970044"/>
              <a:gd name="connsiteY2" fmla="*/ 6858000 h 6858000"/>
              <a:gd name="connsiteX3" fmla="*/ 5838716 w 6970044"/>
              <a:gd name="connsiteY3" fmla="*/ 6858000 h 6858000"/>
              <a:gd name="connsiteX4" fmla="*/ 2759641 w 6970044"/>
              <a:gd name="connsiteY4" fmla="*/ 6858000 h 6858000"/>
              <a:gd name="connsiteX5" fmla="*/ 0 w 6970044"/>
              <a:gd name="connsiteY5" fmla="*/ 6858000 h 6858000"/>
              <a:gd name="connsiteX6" fmla="*/ 1337950 w 6970044"/>
              <a:gd name="connsiteY6" fmla="*/ 2296775 h 6858000"/>
              <a:gd name="connsiteX7" fmla="*/ 4406196 w 6970044"/>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70044" h="6858000">
                <a:moveTo>
                  <a:pt x="4406196" y="0"/>
                </a:moveTo>
                <a:lnTo>
                  <a:pt x="6970044" y="0"/>
                </a:lnTo>
                <a:lnTo>
                  <a:pt x="6970044" y="6858000"/>
                </a:lnTo>
                <a:lnTo>
                  <a:pt x="5838716" y="6858000"/>
                </a:lnTo>
                <a:lnTo>
                  <a:pt x="2759641" y="6858000"/>
                </a:lnTo>
                <a:lnTo>
                  <a:pt x="0" y="6858000"/>
                </a:lnTo>
                <a:lnTo>
                  <a:pt x="1337950" y="2296775"/>
                </a:lnTo>
                <a:cubicBezTo>
                  <a:pt x="1737644" y="935313"/>
                  <a:pt x="2986693" y="0"/>
                  <a:pt x="4406196" y="0"/>
                </a:cubicBezTo>
                <a:close/>
              </a:path>
            </a:pathLst>
          </a:custGeom>
          <a:gradFill flip="none" rotWithShape="1">
            <a:gsLst>
              <a:gs pos="17000">
                <a:srgbClr val="8BBAD4"/>
              </a:gs>
              <a:gs pos="76000">
                <a:srgbClr val="2F557A"/>
              </a:gs>
            </a:gsLst>
            <a:lin ang="2700000" scaled="1"/>
            <a:tileRect/>
          </a:gradFill>
          <a:ln w="12700" cap="flat" cmpd="sng" algn="ctr">
            <a:noFill/>
            <a:prstDash val="solid"/>
            <a:miter lim="800000"/>
          </a:ln>
          <a:effectLst>
            <a:outerShdw blurRad="342900" dist="165100" dir="18900000" sx="96000" sy="96000" algn="bl" rotWithShape="0">
              <a:srgbClr val="8BBAD4">
                <a:alpha val="43000"/>
              </a:srgb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Roboto"/>
              <a:ea typeface="思源黑体 CN Regular"/>
              <a:cs typeface="+mn-cs"/>
            </a:endParaRPr>
          </a:p>
        </p:txBody>
      </p:sp>
      <p:pic>
        <p:nvPicPr>
          <p:cNvPr id="18" name="图片 18"/>
          <p:cNvPicPr>
            <a:picLocks noChangeAspect="1"/>
          </p:cNvPicPr>
          <p:nvPr>
            <p:custDataLst>
              <p:tags r:id="rId2"/>
            </p:custDataLst>
          </p:nvPr>
        </p:nvPicPr>
        <p:blipFill>
          <a:blip r:embed="rId10">
            <a:extLst>
              <a:ext uri="{28A0092B-C50C-407E-A947-70E740481C1C}">
                <a14:useLocalDpi xmlns:a14="http://schemas.microsoft.com/office/drawing/2010/main" val="0"/>
              </a:ext>
            </a:extLst>
          </a:blip>
          <a:srcRect/>
          <a:stretch>
            <a:fillRect/>
          </a:stretch>
        </p:blipFill>
        <p:spPr bwMode="auto">
          <a:xfrm>
            <a:off x="4973320" y="1229360"/>
            <a:ext cx="7860030" cy="4428490"/>
          </a:xfrm>
          <a:prstGeom prst="rect">
            <a:avLst/>
          </a:prstGeom>
          <a:noFill/>
          <a:ln>
            <a:noFill/>
          </a:ln>
        </p:spPr>
      </p:pic>
      <p:pic>
        <p:nvPicPr>
          <p:cNvPr id="4" name="图片 9"/>
          <p:cNvPicPr>
            <a:picLocks noChangeAspect="1"/>
          </p:cNvPicPr>
          <p:nvPr>
            <p:custDataLst>
              <p:tags r:id="rId3"/>
            </p:custDataLst>
          </p:nvPr>
        </p:nvPicPr>
        <p:blipFill>
          <a:blip r:embed="rId11"/>
          <a:stretch>
            <a:fillRect/>
          </a:stretch>
        </p:blipFill>
        <p:spPr>
          <a:xfrm>
            <a:off x="441960" y="1134745"/>
            <a:ext cx="3851910" cy="2035175"/>
          </a:xfrm>
          <a:prstGeom prst="rect">
            <a:avLst/>
          </a:prstGeom>
        </p:spPr>
      </p:pic>
      <p:pic>
        <p:nvPicPr>
          <p:cNvPr id="5" name="图片 15"/>
          <p:cNvPicPr>
            <a:picLocks noChangeAspect="1"/>
          </p:cNvPicPr>
          <p:nvPr>
            <p:custDataLst>
              <p:tags r:id="rId4"/>
            </p:custDataLst>
          </p:nvPr>
        </p:nvPicPr>
        <p:blipFill>
          <a:blip r:embed="rId12">
            <a:extLst>
              <a:ext uri="{28A0092B-C50C-407E-A947-70E740481C1C}">
                <a14:useLocalDpi xmlns:a14="http://schemas.microsoft.com/office/drawing/2010/main" val="0"/>
              </a:ext>
            </a:extLst>
          </a:blip>
          <a:srcRect/>
          <a:stretch>
            <a:fillRect/>
          </a:stretch>
        </p:blipFill>
        <p:spPr bwMode="auto">
          <a:xfrm>
            <a:off x="441960" y="3797300"/>
            <a:ext cx="3870325" cy="2180590"/>
          </a:xfrm>
          <a:prstGeom prst="rect">
            <a:avLst/>
          </a:prstGeom>
          <a:noFill/>
          <a:ln>
            <a:noFill/>
          </a:ln>
        </p:spPr>
      </p:pic>
      <p:sp>
        <p:nvSpPr>
          <p:cNvPr id="6" name="文本框 5"/>
          <p:cNvSpPr txBox="1"/>
          <p:nvPr>
            <p:custDataLst>
              <p:tags r:id="rId5"/>
            </p:custDataLst>
          </p:nvPr>
        </p:nvSpPr>
        <p:spPr>
          <a:xfrm>
            <a:off x="1155700" y="3259455"/>
            <a:ext cx="2444115" cy="368300"/>
          </a:xfrm>
          <a:prstGeom prst="rect">
            <a:avLst/>
          </a:prstGeom>
          <a:noFill/>
        </p:spPr>
        <p:txBody>
          <a:bodyPr wrap="square" rtlCol="0" anchor="t">
            <a:spAutoFit/>
          </a:bodyPr>
          <a:lstStyle/>
          <a:p>
            <a:r>
              <a:rPr lang="zh-CN" altLang="en-US" dirty="0"/>
              <a:t>图</a:t>
            </a:r>
            <a:r>
              <a:rPr lang="en-US" altLang="zh-CN" dirty="0"/>
              <a:t>[4]</a:t>
            </a:r>
            <a:r>
              <a:rPr lang="zh-CN" altLang="en-US" dirty="0"/>
              <a:t>源视频片段截取</a:t>
            </a:r>
          </a:p>
        </p:txBody>
      </p:sp>
      <p:sp>
        <p:nvSpPr>
          <p:cNvPr id="7" name="文本框 6"/>
          <p:cNvSpPr txBox="1"/>
          <p:nvPr>
            <p:custDataLst>
              <p:tags r:id="rId6"/>
            </p:custDataLst>
          </p:nvPr>
        </p:nvSpPr>
        <p:spPr>
          <a:xfrm>
            <a:off x="821690" y="6214110"/>
            <a:ext cx="3111500" cy="368300"/>
          </a:xfrm>
          <a:prstGeom prst="rect">
            <a:avLst/>
          </a:prstGeom>
          <a:noFill/>
        </p:spPr>
        <p:txBody>
          <a:bodyPr wrap="square" rtlCol="0" anchor="t">
            <a:spAutoFit/>
          </a:bodyPr>
          <a:lstStyle/>
          <a:p>
            <a:r>
              <a:rPr lang="zh-CN" altLang="en-US"/>
              <a:t>图</a:t>
            </a:r>
            <a:r>
              <a:rPr lang="en-US" altLang="zh-CN"/>
              <a:t>[5]</a:t>
            </a:r>
            <a:r>
              <a:rPr lang="zh-CN" altLang="en-US"/>
              <a:t>未增强图片的目标检测</a:t>
            </a:r>
          </a:p>
        </p:txBody>
      </p:sp>
      <p:pic>
        <p:nvPicPr>
          <p:cNvPr id="9" name="图片 8" descr="集创赛LOGO 全称 横版"/>
          <p:cNvPicPr>
            <a:picLocks noChangeAspect="1"/>
          </p:cNvPicPr>
          <p:nvPr>
            <p:custDataLst>
              <p:tags r:id="rId7"/>
            </p:custDataLst>
          </p:nvPr>
        </p:nvPicPr>
        <p:blipFill>
          <a:blip r:embed="rId13"/>
          <a:stretch>
            <a:fillRect/>
          </a:stretch>
        </p:blipFill>
        <p:spPr>
          <a:xfrm>
            <a:off x="7841615" y="0"/>
            <a:ext cx="4140200" cy="10185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82597" y="288844"/>
            <a:ext cx="1826141"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rgbClr val="2D4464"/>
                </a:solidFill>
                <a:effectLst/>
                <a:uLnTx/>
                <a:uFillTx/>
                <a:latin typeface="方正舒体" panose="02010601030101010101" pitchFamily="2" charset="-122"/>
                <a:ea typeface="方正舒体" panose="02010601030101010101" pitchFamily="2" charset="-122"/>
              </a:rPr>
              <a:t>测试结果</a:t>
            </a:r>
          </a:p>
        </p:txBody>
      </p:sp>
      <p:pic>
        <p:nvPicPr>
          <p:cNvPr id="40" name="图片 39"/>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789887" y="365125"/>
            <a:ext cx="340518" cy="96707"/>
          </a:xfrm>
          <a:prstGeom prst="rect">
            <a:avLst/>
          </a:prstGeom>
        </p:spPr>
      </p:pic>
      <p:sp>
        <p:nvSpPr>
          <p:cNvPr id="43" name="文本框 42"/>
          <p:cNvSpPr txBox="1"/>
          <p:nvPr/>
        </p:nvSpPr>
        <p:spPr>
          <a:xfrm>
            <a:off x="514350" y="6198235"/>
            <a:ext cx="2444115" cy="368300"/>
          </a:xfrm>
          <a:prstGeom prst="rect">
            <a:avLst/>
          </a:prstGeom>
          <a:noFill/>
        </p:spPr>
        <p:txBody>
          <a:bodyPr wrap="square" rtlCol="0" anchor="t">
            <a:spAutoFit/>
          </a:bodyPr>
          <a:lstStyle/>
          <a:p>
            <a:r>
              <a:rPr lang="zh-CN" altLang="en-US"/>
              <a:t>图</a:t>
            </a:r>
            <a:r>
              <a:rPr lang="en-US" altLang="zh-CN"/>
              <a:t>[6]</a:t>
            </a:r>
            <a:r>
              <a:rPr lang="zh-CN" altLang="en-US"/>
              <a:t>源视频片段截取</a:t>
            </a:r>
          </a:p>
        </p:txBody>
      </p:sp>
      <p:sp>
        <p:nvSpPr>
          <p:cNvPr id="2" name="任意多边形: 形状 1"/>
          <p:cNvSpPr/>
          <p:nvPr>
            <p:custDataLst>
              <p:tags r:id="rId1"/>
            </p:custDataLst>
          </p:nvPr>
        </p:nvSpPr>
        <p:spPr>
          <a:xfrm>
            <a:off x="10042525" y="0"/>
            <a:ext cx="3215640" cy="6858000"/>
          </a:xfrm>
          <a:custGeom>
            <a:avLst/>
            <a:gdLst>
              <a:gd name="connsiteX0" fmla="*/ 4406196 w 6970044"/>
              <a:gd name="connsiteY0" fmla="*/ 0 h 6858000"/>
              <a:gd name="connsiteX1" fmla="*/ 6970044 w 6970044"/>
              <a:gd name="connsiteY1" fmla="*/ 0 h 6858000"/>
              <a:gd name="connsiteX2" fmla="*/ 6970044 w 6970044"/>
              <a:gd name="connsiteY2" fmla="*/ 6858000 h 6858000"/>
              <a:gd name="connsiteX3" fmla="*/ 5838716 w 6970044"/>
              <a:gd name="connsiteY3" fmla="*/ 6858000 h 6858000"/>
              <a:gd name="connsiteX4" fmla="*/ 2759641 w 6970044"/>
              <a:gd name="connsiteY4" fmla="*/ 6858000 h 6858000"/>
              <a:gd name="connsiteX5" fmla="*/ 0 w 6970044"/>
              <a:gd name="connsiteY5" fmla="*/ 6858000 h 6858000"/>
              <a:gd name="connsiteX6" fmla="*/ 1337950 w 6970044"/>
              <a:gd name="connsiteY6" fmla="*/ 2296775 h 6858000"/>
              <a:gd name="connsiteX7" fmla="*/ 4406196 w 6970044"/>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70044" h="6858000">
                <a:moveTo>
                  <a:pt x="4406196" y="0"/>
                </a:moveTo>
                <a:lnTo>
                  <a:pt x="6970044" y="0"/>
                </a:lnTo>
                <a:lnTo>
                  <a:pt x="6970044" y="6858000"/>
                </a:lnTo>
                <a:lnTo>
                  <a:pt x="5838716" y="6858000"/>
                </a:lnTo>
                <a:lnTo>
                  <a:pt x="2759641" y="6858000"/>
                </a:lnTo>
                <a:lnTo>
                  <a:pt x="0" y="6858000"/>
                </a:lnTo>
                <a:lnTo>
                  <a:pt x="1337950" y="2296775"/>
                </a:lnTo>
                <a:cubicBezTo>
                  <a:pt x="1737644" y="935313"/>
                  <a:pt x="2986693" y="0"/>
                  <a:pt x="4406196" y="0"/>
                </a:cubicBezTo>
                <a:close/>
              </a:path>
            </a:pathLst>
          </a:custGeom>
          <a:gradFill flip="none" rotWithShape="1">
            <a:gsLst>
              <a:gs pos="17000">
                <a:srgbClr val="8BBAD4"/>
              </a:gs>
              <a:gs pos="76000">
                <a:srgbClr val="2F557A"/>
              </a:gs>
            </a:gsLst>
            <a:lin ang="2700000" scaled="1"/>
            <a:tileRect/>
          </a:gradFill>
          <a:ln w="12700" cap="flat" cmpd="sng" algn="ctr">
            <a:noFill/>
            <a:prstDash val="solid"/>
            <a:miter lim="800000"/>
          </a:ln>
          <a:effectLst>
            <a:outerShdw blurRad="342900" dist="165100" dir="18900000" sx="96000" sy="96000" algn="bl" rotWithShape="0">
              <a:srgbClr val="8BBAD4">
                <a:alpha val="43000"/>
              </a:srgb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Roboto"/>
              <a:ea typeface="思源黑体 CN Regular"/>
              <a:cs typeface="+mn-cs"/>
            </a:endParaRPr>
          </a:p>
        </p:txBody>
      </p:sp>
      <p:pic>
        <p:nvPicPr>
          <p:cNvPr id="18" name="图片 18"/>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441960" y="4745355"/>
            <a:ext cx="2444750" cy="1377315"/>
          </a:xfrm>
          <a:prstGeom prst="rect">
            <a:avLst/>
          </a:prstGeom>
          <a:noFill/>
          <a:ln>
            <a:noFill/>
          </a:ln>
        </p:spPr>
      </p:pic>
      <p:pic>
        <p:nvPicPr>
          <p:cNvPr id="4" name="图片 9"/>
          <p:cNvPicPr>
            <a:picLocks noChangeAspect="1"/>
          </p:cNvPicPr>
          <p:nvPr>
            <p:custDataLst>
              <p:tags r:id="rId3"/>
            </p:custDataLst>
          </p:nvPr>
        </p:nvPicPr>
        <p:blipFill>
          <a:blip r:embed="rId11"/>
          <a:stretch>
            <a:fillRect/>
          </a:stretch>
        </p:blipFill>
        <p:spPr>
          <a:xfrm>
            <a:off x="441960" y="872490"/>
            <a:ext cx="2367915" cy="1250950"/>
          </a:xfrm>
          <a:prstGeom prst="rect">
            <a:avLst/>
          </a:prstGeom>
        </p:spPr>
      </p:pic>
      <p:pic>
        <p:nvPicPr>
          <p:cNvPr id="5" name="图片 15"/>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rcRect/>
          <a:stretch>
            <a:fillRect/>
          </a:stretch>
        </p:blipFill>
        <p:spPr bwMode="auto">
          <a:xfrm>
            <a:off x="441960" y="2778760"/>
            <a:ext cx="2447925" cy="1379220"/>
          </a:xfrm>
          <a:prstGeom prst="rect">
            <a:avLst/>
          </a:prstGeom>
          <a:noFill/>
          <a:ln>
            <a:noFill/>
          </a:ln>
        </p:spPr>
      </p:pic>
      <p:sp>
        <p:nvSpPr>
          <p:cNvPr id="6" name="文本框 5"/>
          <p:cNvSpPr txBox="1"/>
          <p:nvPr>
            <p:custDataLst>
              <p:tags r:id="rId5"/>
            </p:custDataLst>
          </p:nvPr>
        </p:nvSpPr>
        <p:spPr>
          <a:xfrm>
            <a:off x="441960" y="2266950"/>
            <a:ext cx="2444115" cy="368300"/>
          </a:xfrm>
          <a:prstGeom prst="rect">
            <a:avLst/>
          </a:prstGeom>
          <a:noFill/>
        </p:spPr>
        <p:txBody>
          <a:bodyPr wrap="square" rtlCol="0" anchor="t">
            <a:spAutoFit/>
          </a:bodyPr>
          <a:lstStyle/>
          <a:p>
            <a:r>
              <a:rPr lang="zh-CN" altLang="en-US"/>
              <a:t>图</a:t>
            </a:r>
            <a:r>
              <a:rPr lang="en-US" altLang="zh-CN"/>
              <a:t>[4]</a:t>
            </a:r>
            <a:r>
              <a:rPr lang="zh-CN" altLang="en-US"/>
              <a:t>源视频片段截取</a:t>
            </a:r>
          </a:p>
        </p:txBody>
      </p:sp>
      <p:sp>
        <p:nvSpPr>
          <p:cNvPr id="7" name="文本框 6"/>
          <p:cNvSpPr txBox="1"/>
          <p:nvPr>
            <p:custDataLst>
              <p:tags r:id="rId6"/>
            </p:custDataLst>
          </p:nvPr>
        </p:nvSpPr>
        <p:spPr>
          <a:xfrm>
            <a:off x="330835" y="4301490"/>
            <a:ext cx="3111500" cy="368300"/>
          </a:xfrm>
          <a:prstGeom prst="rect">
            <a:avLst/>
          </a:prstGeom>
          <a:noFill/>
        </p:spPr>
        <p:txBody>
          <a:bodyPr wrap="square" rtlCol="0" anchor="t">
            <a:spAutoFit/>
          </a:bodyPr>
          <a:lstStyle/>
          <a:p>
            <a:r>
              <a:rPr lang="zh-CN" altLang="en-US"/>
              <a:t>图</a:t>
            </a:r>
            <a:r>
              <a:rPr lang="en-US" altLang="zh-CN"/>
              <a:t>[5]</a:t>
            </a:r>
            <a:r>
              <a:rPr lang="zh-CN" altLang="en-US"/>
              <a:t>未增强图片的目标检测</a:t>
            </a:r>
          </a:p>
        </p:txBody>
      </p:sp>
      <p:sp>
        <p:nvSpPr>
          <p:cNvPr id="8" name="文本框 7"/>
          <p:cNvSpPr txBox="1"/>
          <p:nvPr/>
        </p:nvSpPr>
        <p:spPr>
          <a:xfrm>
            <a:off x="4572635" y="872490"/>
            <a:ext cx="8111490" cy="1198880"/>
          </a:xfrm>
          <a:prstGeom prst="rect">
            <a:avLst/>
          </a:prstGeom>
          <a:noFill/>
        </p:spPr>
        <p:txBody>
          <a:bodyPr wrap="square" rtlCol="0" anchor="t">
            <a:spAutoFit/>
          </a:bodyPr>
          <a:lstStyle/>
          <a:p>
            <a:r>
              <a:rPr lang="zh-CN" altLang="en-US" b="1" dirty="0"/>
              <a:t>以图</a:t>
            </a:r>
            <a:r>
              <a:rPr lang="en-US" altLang="zh-CN" b="1" dirty="0"/>
              <a:t>5</a:t>
            </a:r>
            <a:r>
              <a:rPr lang="zh-CN" altLang="en-US" b="1" dirty="0"/>
              <a:t>和图</a:t>
            </a:r>
            <a:r>
              <a:rPr lang="en-US" altLang="zh-CN" b="1" dirty="0"/>
              <a:t>6</a:t>
            </a:r>
            <a:r>
              <a:rPr lang="zh-CN" altLang="en-US" b="1" dirty="0"/>
              <a:t>为分析对象，对本文的封装算法进行性能分析。</a:t>
            </a:r>
          </a:p>
          <a:p>
            <a:r>
              <a:rPr lang="zh-CN" altLang="en-US" b="1" dirty="0"/>
              <a:t>由图可知，图</a:t>
            </a:r>
            <a:r>
              <a:rPr lang="en-US" altLang="zh-CN" b="1" dirty="0"/>
              <a:t>6</a:t>
            </a:r>
            <a:r>
              <a:rPr lang="zh-CN" altLang="en-US" b="1" dirty="0"/>
              <a:t>正确检测（TP）数为17和误检(FP)数为2， 漏检（FN）数为2</a:t>
            </a:r>
          </a:p>
          <a:p>
            <a:endParaRPr lang="zh-CN" altLang="en-US" b="1" dirty="0"/>
          </a:p>
          <a:p>
            <a:endParaRPr lang="zh-CN" altLang="en-US" b="1" dirty="0"/>
          </a:p>
        </p:txBody>
      </p:sp>
      <p:sp>
        <p:nvSpPr>
          <p:cNvPr id="9" name="文本框 8"/>
          <p:cNvSpPr txBox="1"/>
          <p:nvPr/>
        </p:nvSpPr>
        <p:spPr>
          <a:xfrm>
            <a:off x="4572635" y="2123440"/>
            <a:ext cx="6961505" cy="1198880"/>
          </a:xfrm>
          <a:prstGeom prst="rect">
            <a:avLst/>
          </a:prstGeom>
          <a:noFill/>
        </p:spPr>
        <p:txBody>
          <a:bodyPr wrap="square" rtlCol="0" anchor="t">
            <a:spAutoFit/>
          </a:bodyPr>
          <a:lstStyle/>
          <a:p>
            <a:r>
              <a:rPr lang="zh-CN" altLang="en-US" b="1" dirty="0">
                <a:sym typeface="+mn-ea"/>
              </a:rPr>
              <a:t>可得以下数据</a:t>
            </a:r>
            <a:endParaRPr lang="zh-CN" altLang="en-US" b="1" dirty="0"/>
          </a:p>
          <a:p>
            <a:r>
              <a:rPr lang="zh-CN" altLang="en-US" b="1" dirty="0">
                <a:sym typeface="+mn-ea"/>
              </a:rPr>
              <a:t>目标检测准确率Percision：Percision1=TP/(TP+FP)=16/19=</a:t>
            </a:r>
            <a:r>
              <a:rPr lang="zh-CN" altLang="en-US" b="1" dirty="0">
                <a:solidFill>
                  <a:srgbClr val="FF0000"/>
                </a:solidFill>
                <a:sym typeface="+mn-ea"/>
              </a:rPr>
              <a:t>0.84</a:t>
            </a:r>
            <a:endParaRPr lang="zh-CN" altLang="en-US" b="1" dirty="0"/>
          </a:p>
          <a:p>
            <a:r>
              <a:rPr lang="zh-CN" altLang="en-US" b="1" dirty="0">
                <a:sym typeface="+mn-ea"/>
              </a:rPr>
              <a:t>目标检测召回率Recall：Recall1=TP / (TP + FN)=17/19=</a:t>
            </a:r>
            <a:r>
              <a:rPr lang="zh-CN" altLang="en-US" b="1" dirty="0">
                <a:solidFill>
                  <a:srgbClr val="FF0000"/>
                </a:solidFill>
                <a:sym typeface="+mn-ea"/>
              </a:rPr>
              <a:t>0.89</a:t>
            </a:r>
            <a:endParaRPr lang="zh-CN" altLang="en-US" b="1" dirty="0"/>
          </a:p>
          <a:p>
            <a:r>
              <a:rPr lang="zh-CN" altLang="en-US" b="1" dirty="0">
                <a:sym typeface="+mn-ea"/>
              </a:rPr>
              <a:t>图9正确检测（TP）数为14和误检(FP)数为</a:t>
            </a:r>
            <a:r>
              <a:rPr lang="zh-CN" altLang="en-US" b="1" dirty="0">
                <a:solidFill>
                  <a:srgbClr val="FF0000"/>
                </a:solidFill>
                <a:sym typeface="+mn-ea"/>
              </a:rPr>
              <a:t>1</a:t>
            </a:r>
            <a:r>
              <a:rPr lang="zh-CN" altLang="en-US" b="1" dirty="0">
                <a:sym typeface="+mn-ea"/>
              </a:rPr>
              <a:t>， 漏检（FN）数为</a:t>
            </a:r>
            <a:r>
              <a:rPr lang="zh-CN" altLang="en-US" b="1" dirty="0">
                <a:solidFill>
                  <a:srgbClr val="FF0000"/>
                </a:solidFill>
                <a:sym typeface="+mn-ea"/>
              </a:rPr>
              <a:t>1</a:t>
            </a:r>
          </a:p>
        </p:txBody>
      </p:sp>
      <p:sp>
        <p:nvSpPr>
          <p:cNvPr id="10" name="文本框 9"/>
          <p:cNvSpPr txBox="1"/>
          <p:nvPr/>
        </p:nvSpPr>
        <p:spPr>
          <a:xfrm>
            <a:off x="4572635" y="3604260"/>
            <a:ext cx="6961505" cy="922020"/>
          </a:xfrm>
          <a:prstGeom prst="rect">
            <a:avLst/>
          </a:prstGeom>
          <a:noFill/>
        </p:spPr>
        <p:txBody>
          <a:bodyPr wrap="square" rtlCol="0" anchor="t">
            <a:spAutoFit/>
          </a:bodyPr>
          <a:lstStyle/>
          <a:p>
            <a:r>
              <a:rPr lang="zh-CN" altLang="en-US" b="1" dirty="0">
                <a:sym typeface="+mn-ea"/>
              </a:rPr>
              <a:t>可得以下数据</a:t>
            </a:r>
            <a:endParaRPr lang="zh-CN" altLang="en-US" b="1" dirty="0"/>
          </a:p>
          <a:p>
            <a:r>
              <a:rPr lang="zh-CN" altLang="en-US" b="1" dirty="0">
                <a:sym typeface="+mn-ea"/>
              </a:rPr>
              <a:t>目标检测准确率Percision：Percision2=TP/(TP+FP)=14/15=</a:t>
            </a:r>
            <a:r>
              <a:rPr lang="zh-CN" altLang="en-US" b="1" dirty="0">
                <a:solidFill>
                  <a:srgbClr val="FF0000"/>
                </a:solidFill>
                <a:sym typeface="+mn-ea"/>
              </a:rPr>
              <a:t>0.93</a:t>
            </a:r>
            <a:endParaRPr lang="zh-CN" altLang="en-US" b="1" dirty="0"/>
          </a:p>
          <a:p>
            <a:r>
              <a:rPr lang="zh-CN" altLang="en-US" b="1" dirty="0">
                <a:sym typeface="+mn-ea"/>
              </a:rPr>
              <a:t>目标检测召回率Recall：Recall2=TP / (TP + FN)=14/15=</a:t>
            </a:r>
            <a:r>
              <a:rPr lang="zh-CN" altLang="en-US" b="1" dirty="0">
                <a:solidFill>
                  <a:srgbClr val="FF0000"/>
                </a:solidFill>
                <a:sym typeface="+mn-ea"/>
              </a:rPr>
              <a:t>0.93</a:t>
            </a:r>
          </a:p>
        </p:txBody>
      </p:sp>
      <p:sp>
        <p:nvSpPr>
          <p:cNvPr id="11" name="文本框 10"/>
          <p:cNvSpPr txBox="1"/>
          <p:nvPr/>
        </p:nvSpPr>
        <p:spPr>
          <a:xfrm>
            <a:off x="4572635" y="4745355"/>
            <a:ext cx="6754495" cy="922020"/>
          </a:xfrm>
          <a:prstGeom prst="rect">
            <a:avLst/>
          </a:prstGeom>
          <a:noFill/>
        </p:spPr>
        <p:txBody>
          <a:bodyPr wrap="square" rtlCol="0" anchor="t">
            <a:spAutoFit/>
          </a:bodyPr>
          <a:lstStyle/>
          <a:p>
            <a:r>
              <a:rPr lang="zh-CN" altLang="en-US" b="1">
                <a:sym typeface="+mn-ea"/>
              </a:rPr>
              <a:t>很显然，经过图像增强处理后的图片的目标检测效果要优于原图</a:t>
            </a:r>
            <a:endParaRPr lang="zh-CN" altLang="en-US" b="1"/>
          </a:p>
          <a:p>
            <a:r>
              <a:rPr lang="zh-CN" altLang="en-US" b="1">
                <a:sym typeface="+mn-ea"/>
              </a:rPr>
              <a:t>目标检测稳定性：通过对比图</a:t>
            </a:r>
            <a:r>
              <a:rPr lang="en-US" altLang="zh-CN" b="1">
                <a:sym typeface="+mn-ea"/>
              </a:rPr>
              <a:t>4</a:t>
            </a:r>
            <a:r>
              <a:rPr lang="zh-CN" altLang="en-US" b="1">
                <a:sym typeface="+mn-ea"/>
              </a:rPr>
              <a:t>图</a:t>
            </a:r>
            <a:r>
              <a:rPr lang="en-US" altLang="zh-CN" b="1">
                <a:sym typeface="+mn-ea"/>
              </a:rPr>
              <a:t>6</a:t>
            </a:r>
            <a:r>
              <a:rPr lang="zh-CN" altLang="en-US" b="1">
                <a:sym typeface="+mn-ea"/>
              </a:rPr>
              <a:t>的图像清晰度，可知经过增强处理后，输入图像的清晰度并未造成明显的损失。</a:t>
            </a:r>
          </a:p>
        </p:txBody>
      </p:sp>
      <p:pic>
        <p:nvPicPr>
          <p:cNvPr id="13" name="图片 12" descr="集创赛LOGO 全称 横版"/>
          <p:cNvPicPr>
            <a:picLocks noChangeAspect="1"/>
          </p:cNvPicPr>
          <p:nvPr>
            <p:custDataLst>
              <p:tags r:id="rId7"/>
            </p:custDataLst>
          </p:nvPr>
        </p:nvPicPr>
        <p:blipFill>
          <a:blip r:embed="rId13"/>
          <a:stretch>
            <a:fillRect/>
          </a:stretch>
        </p:blipFill>
        <p:spPr>
          <a:xfrm>
            <a:off x="7841615" y="0"/>
            <a:ext cx="4140200" cy="10185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0198100" y="0"/>
            <a:ext cx="3215640" cy="6858000"/>
          </a:xfrm>
          <a:custGeom>
            <a:avLst/>
            <a:gdLst>
              <a:gd name="connsiteX0" fmla="*/ 4406196 w 6970044"/>
              <a:gd name="connsiteY0" fmla="*/ 0 h 6858000"/>
              <a:gd name="connsiteX1" fmla="*/ 6970044 w 6970044"/>
              <a:gd name="connsiteY1" fmla="*/ 0 h 6858000"/>
              <a:gd name="connsiteX2" fmla="*/ 6970044 w 6970044"/>
              <a:gd name="connsiteY2" fmla="*/ 6858000 h 6858000"/>
              <a:gd name="connsiteX3" fmla="*/ 5838716 w 6970044"/>
              <a:gd name="connsiteY3" fmla="*/ 6858000 h 6858000"/>
              <a:gd name="connsiteX4" fmla="*/ 2759641 w 6970044"/>
              <a:gd name="connsiteY4" fmla="*/ 6858000 h 6858000"/>
              <a:gd name="connsiteX5" fmla="*/ 0 w 6970044"/>
              <a:gd name="connsiteY5" fmla="*/ 6858000 h 6858000"/>
              <a:gd name="connsiteX6" fmla="*/ 1337950 w 6970044"/>
              <a:gd name="connsiteY6" fmla="*/ 2296775 h 6858000"/>
              <a:gd name="connsiteX7" fmla="*/ 4406196 w 6970044"/>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70044" h="6858000">
                <a:moveTo>
                  <a:pt x="4406196" y="0"/>
                </a:moveTo>
                <a:lnTo>
                  <a:pt x="6970044" y="0"/>
                </a:lnTo>
                <a:lnTo>
                  <a:pt x="6970044" y="6858000"/>
                </a:lnTo>
                <a:lnTo>
                  <a:pt x="5838716" y="6858000"/>
                </a:lnTo>
                <a:lnTo>
                  <a:pt x="2759641" y="6858000"/>
                </a:lnTo>
                <a:lnTo>
                  <a:pt x="0" y="6858000"/>
                </a:lnTo>
                <a:lnTo>
                  <a:pt x="1337950" y="2296775"/>
                </a:lnTo>
                <a:cubicBezTo>
                  <a:pt x="1737644" y="935313"/>
                  <a:pt x="2986693" y="0"/>
                  <a:pt x="4406196" y="0"/>
                </a:cubicBezTo>
                <a:close/>
              </a:path>
            </a:pathLst>
          </a:custGeom>
          <a:gradFill flip="none" rotWithShape="1">
            <a:gsLst>
              <a:gs pos="17000">
                <a:srgbClr val="8BBAD4"/>
              </a:gs>
              <a:gs pos="76000">
                <a:srgbClr val="2F557A"/>
              </a:gs>
            </a:gsLst>
            <a:lin ang="2700000" scaled="1"/>
            <a:tileRect/>
          </a:gradFill>
          <a:ln w="12700" cap="flat" cmpd="sng" algn="ctr">
            <a:noFill/>
            <a:prstDash val="solid"/>
            <a:miter lim="800000"/>
          </a:ln>
          <a:effectLst>
            <a:outerShdw blurRad="342900" dist="165100" dir="18900000" sx="96000" sy="96000" algn="bl" rotWithShape="0">
              <a:srgbClr val="8BBAD4">
                <a:alpha val="43000"/>
              </a:srgb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Roboto"/>
              <a:ea typeface="思源黑体 CN Regular"/>
              <a:cs typeface="+mn-cs"/>
            </a:endParaRPr>
          </a:p>
        </p:txBody>
      </p:sp>
      <p:sp>
        <p:nvSpPr>
          <p:cNvPr id="3" name="矩形 2"/>
          <p:cNvSpPr/>
          <p:nvPr/>
        </p:nvSpPr>
        <p:spPr>
          <a:xfrm>
            <a:off x="782597" y="664764"/>
            <a:ext cx="1005403"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rgbClr val="2D4464"/>
                </a:solidFill>
                <a:effectLst/>
                <a:uLnTx/>
                <a:uFillTx/>
                <a:latin typeface="方正舒体" panose="02010601030101010101" pitchFamily="2" charset="-122"/>
                <a:ea typeface="方正舒体" panose="02010601030101010101" pitchFamily="2" charset="-122"/>
              </a:rPr>
              <a:t>总结</a:t>
            </a:r>
          </a:p>
        </p:txBody>
      </p:sp>
      <p:sp>
        <p:nvSpPr>
          <p:cNvPr id="7" name="文本框 6"/>
          <p:cNvSpPr txBox="1"/>
          <p:nvPr/>
        </p:nvSpPr>
        <p:spPr>
          <a:xfrm>
            <a:off x="689610" y="1918970"/>
            <a:ext cx="9145905" cy="3969385"/>
          </a:xfrm>
          <a:prstGeom prst="rect">
            <a:avLst/>
          </a:prstGeom>
          <a:noFill/>
        </p:spPr>
        <p:txBody>
          <a:bodyPr wrap="square">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sz="2400" b="0" i="0" u="none" strike="noStrike" kern="1200" cap="none" spc="0" normalizeH="0" noProof="0" dirty="0">
                <a:ln>
                  <a:noFill/>
                </a:ln>
                <a:solidFill>
                  <a:prstClr val="black">
                    <a:lumMod val="75000"/>
                    <a:lumOff val="25000"/>
                  </a:prstClr>
                </a:solidFill>
                <a:effectLst/>
                <a:uLnTx/>
                <a:uFillTx/>
                <a:latin typeface="Roboto"/>
                <a:ea typeface="思源黑体 CN Regular"/>
                <a:cs typeface="+mn-cs"/>
              </a:rPr>
              <a:t>针对自动驾驶目标检测中低光照条件下的识别精度不足的问题，采用了一种低光照图像增强算法，通过引入这一算法，从图像预处理环节入手，优化输入图像质量，提高了YOLOv8目标检测算法在低光照环境下的精度和鲁棒性。通过利用低光照图像增强算法和YOLOv8目标检测算法的结合这一创新的解决方案，可以有效地解决传统的目标检测算法在低光照条件下面临目标不清晰、细节丢失等问题，以提高自动驾驶系统的性能。</a:t>
            </a:r>
          </a:p>
        </p:txBody>
      </p:sp>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80007" y="365125"/>
            <a:ext cx="340518" cy="96707"/>
          </a:xfrm>
          <a:prstGeom prst="rect">
            <a:avLst/>
          </a:prstGeom>
        </p:spPr>
      </p:pic>
      <p:pic>
        <p:nvPicPr>
          <p:cNvPr id="19" name="图片 18" descr="集创赛LOGO 全称 横版"/>
          <p:cNvPicPr>
            <a:picLocks noChangeAspect="1"/>
          </p:cNvPicPr>
          <p:nvPr>
            <p:custDataLst>
              <p:tags r:id="rId1"/>
            </p:custDataLst>
          </p:nvPr>
        </p:nvPicPr>
        <p:blipFill>
          <a:blip r:embed="rId4"/>
          <a:stretch>
            <a:fillRect/>
          </a:stretch>
        </p:blipFill>
        <p:spPr>
          <a:xfrm>
            <a:off x="7841615" y="0"/>
            <a:ext cx="4140200" cy="10185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4953889" y="1023903"/>
            <a:ext cx="1826141"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rgbClr val="2D4464"/>
                </a:solidFill>
                <a:effectLst/>
                <a:uLnTx/>
                <a:uFillTx/>
                <a:latin typeface="方正舒体" panose="02010601030101010101" pitchFamily="2" charset="-122"/>
                <a:ea typeface="方正舒体" panose="02010601030101010101" pitchFamily="2" charset="-122"/>
              </a:rPr>
              <a:t>参考文献</a:t>
            </a:r>
          </a:p>
        </p:txBody>
      </p:sp>
      <p:sp>
        <p:nvSpPr>
          <p:cNvPr id="27" name="文本框 26"/>
          <p:cNvSpPr txBox="1"/>
          <p:nvPr/>
        </p:nvSpPr>
        <p:spPr>
          <a:xfrm>
            <a:off x="1573137" y="1872552"/>
            <a:ext cx="9771138" cy="788934"/>
          </a:xfrm>
          <a:prstGeom prst="rect">
            <a:avLst/>
          </a:prstGeom>
          <a:noFill/>
        </p:spPr>
        <p:txBody>
          <a:bodyPr wrap="square" rtlCol="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sz="1400" b="0" i="0" u="none" strike="noStrike" kern="1200" cap="none" spc="0" normalizeH="0" baseline="0" noProof="0" dirty="0">
                <a:ln>
                  <a:noFill/>
                </a:ln>
                <a:effectLst/>
                <a:uLnTx/>
                <a:uFillTx/>
                <a:latin typeface="Roboto"/>
                <a:ea typeface="思源黑体 CN Regular"/>
                <a:cs typeface="+mn-cs"/>
              </a:rPr>
              <a:t>[1]L. Ma, T. Ma, R. Liu, X. Fan and Z. Luo, "Toward Fast, Flexible, and Robust Low-Light Image Enhancement," 2022 IEEE/CVF Conference on Computer Vision and Pattern Recognition (CVPR), New Orleans, LA, USA, 2022, pp. 5627-5636, doi: 10.1109/CVPR52688.2022.00555.</a:t>
            </a:r>
          </a:p>
        </p:txBody>
      </p:sp>
      <p:sp>
        <p:nvSpPr>
          <p:cNvPr id="29" name="文本框 28"/>
          <p:cNvSpPr txBox="1"/>
          <p:nvPr/>
        </p:nvSpPr>
        <p:spPr>
          <a:xfrm>
            <a:off x="1677472" y="2902444"/>
            <a:ext cx="9477133" cy="551946"/>
          </a:xfrm>
          <a:prstGeom prst="rect">
            <a:avLst/>
          </a:prstGeom>
          <a:noFill/>
        </p:spPr>
        <p:txBody>
          <a:bodyPr wrap="square" rtlCol="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sz="1400" b="0" i="0" u="none" strike="noStrike" kern="1200" cap="none" spc="0" normalizeH="0" baseline="0" noProof="0" dirty="0">
                <a:ln>
                  <a:noFill/>
                </a:ln>
                <a:effectLst/>
                <a:uLnTx/>
                <a:uFillTx/>
                <a:latin typeface="Roboto"/>
                <a:ea typeface="思源黑体 CN Regular"/>
                <a:cs typeface="+mn-cs"/>
              </a:rPr>
              <a:t>[2]X. Guo, Y. Li and H. Ling, "LIME: Low-Light Image Enhancement via Illumination Map Estimation," in IEEE Transactions on Image Processing, vol. 26, no. 2, pp. 982-993, Feb. 2017, doi: 10.1109/TIP.2016.2639450.</a:t>
            </a:r>
          </a:p>
        </p:txBody>
      </p:sp>
      <p:sp>
        <p:nvSpPr>
          <p:cNvPr id="37" name="文本框 36"/>
          <p:cNvSpPr txBox="1"/>
          <p:nvPr/>
        </p:nvSpPr>
        <p:spPr>
          <a:xfrm>
            <a:off x="1677472" y="4082344"/>
            <a:ext cx="4294262" cy="327660"/>
          </a:xfrm>
          <a:prstGeom prst="rect">
            <a:avLst/>
          </a:prstGeom>
          <a:noFill/>
        </p:spPr>
        <p:txBody>
          <a:bodyPr wrap="square" rtlCol="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sz="1400" b="0" i="0" u="none" strike="noStrike" kern="1200" cap="none" spc="0" normalizeH="0" baseline="0" noProof="0" dirty="0">
                <a:ln>
                  <a:noFill/>
                </a:ln>
                <a:effectLst/>
                <a:uLnTx/>
                <a:uFillTx/>
                <a:latin typeface="Roboto"/>
                <a:ea typeface="思源黑体 CN Regular"/>
                <a:cs typeface="+mn-cs"/>
              </a:rPr>
              <a:t>[3]https://docs.ultralytics.com/</a:t>
            </a:r>
          </a:p>
        </p:txBody>
      </p:sp>
      <p:sp>
        <p:nvSpPr>
          <p:cNvPr id="38" name="文本框 37"/>
          <p:cNvSpPr txBox="1"/>
          <p:nvPr/>
        </p:nvSpPr>
        <p:spPr>
          <a:xfrm>
            <a:off x="1573136" y="4879570"/>
            <a:ext cx="5128260" cy="327660"/>
          </a:xfrm>
          <a:prstGeom prst="rect">
            <a:avLst/>
          </a:prstGeom>
          <a:noFill/>
        </p:spPr>
        <p:txBody>
          <a:bodyPr wrap="square" rtlCol="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sz="1400" b="0" i="0" u="none" strike="noStrike" kern="1200" cap="none" spc="0" normalizeH="0" baseline="0" noProof="0" dirty="0">
                <a:ln>
                  <a:noFill/>
                </a:ln>
                <a:effectLst/>
                <a:uLnTx/>
                <a:uFillTx/>
                <a:latin typeface="Roboto"/>
                <a:ea typeface="思源黑体 CN Regular"/>
                <a:cs typeface="+mn-cs"/>
              </a:rPr>
              <a:t>[4]mmyolo/README.md at dev ·Open</a:t>
            </a:r>
            <a:r>
              <a:rPr kumimoji="0" lang="en-US" sz="1400" b="0" i="0" u="none" strike="noStrike" kern="1200" cap="none" spc="0" normalizeH="0" baseline="0" noProof="0" dirty="0">
                <a:ln>
                  <a:noFill/>
                </a:ln>
                <a:effectLst/>
                <a:uLnTx/>
                <a:uFillTx/>
                <a:latin typeface="Roboto"/>
                <a:ea typeface="思源黑体 CN Regular"/>
                <a:cs typeface="+mn-cs"/>
              </a:rPr>
              <a:t>-</a:t>
            </a:r>
            <a:r>
              <a:rPr kumimoji="0" sz="1400" b="0" i="0" u="none" strike="noStrike" kern="1200" cap="none" spc="0" normalizeH="0" baseline="0" noProof="0" dirty="0">
                <a:ln>
                  <a:noFill/>
                </a:ln>
                <a:effectLst/>
                <a:uLnTx/>
                <a:uFillTx/>
                <a:latin typeface="Roboto"/>
                <a:ea typeface="思源黑体 CN Regular"/>
                <a:cs typeface="+mn-cs"/>
              </a:rPr>
              <a:t>mmlab/mmyolo ·GitHub</a:t>
            </a:r>
          </a:p>
        </p:txBody>
      </p:sp>
      <p:cxnSp>
        <p:nvCxnSpPr>
          <p:cNvPr id="43" name="直接连接符 42"/>
          <p:cNvCxnSpPr>
            <a:cxnSpLocks/>
          </p:cNvCxnSpPr>
          <p:nvPr/>
        </p:nvCxnSpPr>
        <p:spPr>
          <a:xfrm flipV="1">
            <a:off x="1573136" y="4591963"/>
            <a:ext cx="9477133" cy="82067"/>
          </a:xfrm>
          <a:prstGeom prst="line">
            <a:avLst/>
          </a:prstGeom>
          <a:noFill/>
          <a:ln w="6350" cap="flat" cmpd="sng" algn="ctr">
            <a:solidFill>
              <a:sysClr val="windowText" lastClr="000000">
                <a:alpha val="22000"/>
              </a:sysClr>
            </a:solidFill>
            <a:prstDash val="solid"/>
            <a:miter lim="800000"/>
          </a:ln>
          <a:effectLst/>
        </p:spPr>
      </p:cxnSp>
      <p:pic>
        <p:nvPicPr>
          <p:cNvPr id="48" name="图片 47" descr="集创赛LOGO 全称 横版"/>
          <p:cNvPicPr>
            <a:picLocks noChangeAspect="1"/>
          </p:cNvPicPr>
          <p:nvPr>
            <p:custDataLst>
              <p:tags r:id="rId1"/>
            </p:custDataLst>
          </p:nvPr>
        </p:nvPicPr>
        <p:blipFill>
          <a:blip r:embed="rId3"/>
          <a:stretch>
            <a:fillRect/>
          </a:stretch>
        </p:blipFill>
        <p:spPr>
          <a:xfrm>
            <a:off x="7841615" y="0"/>
            <a:ext cx="4140200" cy="1018540"/>
          </a:xfrm>
          <a:prstGeom prst="rect">
            <a:avLst/>
          </a:prstGeom>
        </p:spPr>
      </p:pic>
      <p:cxnSp>
        <p:nvCxnSpPr>
          <p:cNvPr id="11" name="直接连接符 10">
            <a:extLst>
              <a:ext uri="{FF2B5EF4-FFF2-40B4-BE49-F238E27FC236}">
                <a16:creationId xmlns:a16="http://schemas.microsoft.com/office/drawing/2014/main" id="{FC7FA211-E12E-4C43-91B9-EB5318516C37}"/>
              </a:ext>
            </a:extLst>
          </p:cNvPr>
          <p:cNvCxnSpPr>
            <a:cxnSpLocks/>
          </p:cNvCxnSpPr>
          <p:nvPr/>
        </p:nvCxnSpPr>
        <p:spPr>
          <a:xfrm flipV="1">
            <a:off x="1573136" y="3692089"/>
            <a:ext cx="9477133" cy="82067"/>
          </a:xfrm>
          <a:prstGeom prst="line">
            <a:avLst/>
          </a:prstGeom>
          <a:noFill/>
          <a:ln w="6350" cap="flat" cmpd="sng" algn="ctr">
            <a:solidFill>
              <a:sysClr val="windowText" lastClr="000000">
                <a:alpha val="22000"/>
              </a:sysClr>
            </a:solidFill>
            <a:prstDash val="solid"/>
            <a:miter lim="800000"/>
          </a:ln>
          <a:effectLst/>
        </p:spPr>
      </p:cxnSp>
      <p:cxnSp>
        <p:nvCxnSpPr>
          <p:cNvPr id="12" name="直接连接符 11">
            <a:extLst>
              <a:ext uri="{FF2B5EF4-FFF2-40B4-BE49-F238E27FC236}">
                <a16:creationId xmlns:a16="http://schemas.microsoft.com/office/drawing/2014/main" id="{31528649-8545-44B9-81A6-532C8E8BF221}"/>
              </a:ext>
            </a:extLst>
          </p:cNvPr>
          <p:cNvCxnSpPr>
            <a:cxnSpLocks/>
          </p:cNvCxnSpPr>
          <p:nvPr/>
        </p:nvCxnSpPr>
        <p:spPr>
          <a:xfrm flipV="1">
            <a:off x="1677473" y="2661486"/>
            <a:ext cx="9477133" cy="82067"/>
          </a:xfrm>
          <a:prstGeom prst="line">
            <a:avLst/>
          </a:prstGeom>
          <a:noFill/>
          <a:ln w="6350" cap="flat" cmpd="sng" algn="ctr">
            <a:solidFill>
              <a:sysClr val="windowText" lastClr="000000">
                <a:alpha val="22000"/>
              </a:sysClr>
            </a:solidFill>
            <a:prstDash val="solid"/>
            <a:miter lim="800000"/>
          </a:ln>
          <a:effectLst/>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6600" b="1"/>
              <a:t>谢谢大家</a:t>
            </a:r>
          </a:p>
        </p:txBody>
      </p:sp>
      <p:pic>
        <p:nvPicPr>
          <p:cNvPr id="4" name="图片 3" descr="集创赛LOGO 全称 横版"/>
          <p:cNvPicPr>
            <a:picLocks noChangeAspect="1"/>
          </p:cNvPicPr>
          <p:nvPr>
            <p:custDataLst>
              <p:tags r:id="rId1"/>
            </p:custDataLst>
          </p:nvPr>
        </p:nvPicPr>
        <p:blipFill>
          <a:blip r:embed="rId3"/>
          <a:stretch>
            <a:fillRect/>
          </a:stretch>
        </p:blipFill>
        <p:spPr>
          <a:xfrm>
            <a:off x="7841615" y="0"/>
            <a:ext cx="4140200" cy="10185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1" y="0"/>
            <a:ext cx="3205930" cy="6858000"/>
          </a:xfrm>
          <a:prstGeom prst="rect">
            <a:avLst/>
          </a:prstGeom>
          <a:gradFill>
            <a:gsLst>
              <a:gs pos="20000">
                <a:srgbClr val="5D88A8"/>
              </a:gs>
              <a:gs pos="82000">
                <a:srgbClr val="2D4464"/>
              </a:gs>
            </a:gsLst>
            <a:lin ang="42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Roboto"/>
              <a:ea typeface="思源黑体 CN Regular"/>
              <a:cs typeface="+mn-cs"/>
            </a:endParaRPr>
          </a:p>
        </p:txBody>
      </p:sp>
      <p:pic>
        <p:nvPicPr>
          <p:cNvPr id="35" name="图片 34"/>
          <p:cNvPicPr>
            <a:picLocks noChangeAspect="1"/>
          </p:cNvPicPr>
          <p:nvPr/>
        </p:nvPicPr>
        <p:blipFill>
          <a:blip r:embed="rId4">
            <a:alphaModFix amt="23000"/>
            <a:duotone>
              <a:srgbClr val="2D4464">
                <a:shade val="45000"/>
                <a:satMod val="135000"/>
              </a:srgbClr>
              <a:prstClr val="white"/>
            </a:duotone>
          </a:blip>
          <a:stretch>
            <a:fillRect/>
          </a:stretch>
        </p:blipFill>
        <p:spPr>
          <a:xfrm rot="8365718">
            <a:off x="-561269" y="-714980"/>
            <a:ext cx="3063991" cy="3159146"/>
          </a:xfrm>
          <a:prstGeom prst="rect">
            <a:avLst/>
          </a:prstGeom>
        </p:spPr>
      </p:pic>
      <p:pic>
        <p:nvPicPr>
          <p:cNvPr id="36" name="图片 35"/>
          <p:cNvPicPr>
            <a:picLocks noChangeAspect="1"/>
          </p:cNvPicPr>
          <p:nvPr/>
        </p:nvPicPr>
        <p:blipFill rotWithShape="1">
          <a:blip r:embed="rId4">
            <a:alphaModFix amt="33000"/>
            <a:duotone>
              <a:srgbClr val="2D4464">
                <a:shade val="45000"/>
                <a:satMod val="135000"/>
              </a:srgbClr>
              <a:prstClr val="white"/>
            </a:duotone>
          </a:blip>
          <a:srcRect r="22511"/>
          <a:stretch>
            <a:fillRect/>
          </a:stretch>
        </p:blipFill>
        <p:spPr>
          <a:xfrm>
            <a:off x="365308" y="4205016"/>
            <a:ext cx="2840621" cy="3779661"/>
          </a:xfrm>
          <a:prstGeom prst="rect">
            <a:avLst/>
          </a:prstGeom>
        </p:spPr>
      </p:pic>
      <p:sp>
        <p:nvSpPr>
          <p:cNvPr id="38" name="矩形: 圆角 37"/>
          <p:cNvSpPr/>
          <p:nvPr/>
        </p:nvSpPr>
        <p:spPr>
          <a:xfrm>
            <a:off x="2356975" y="908844"/>
            <a:ext cx="8955802" cy="5364956"/>
          </a:xfrm>
          <a:prstGeom prst="roundRect">
            <a:avLst>
              <a:gd name="adj" fmla="val 1621"/>
            </a:avLst>
          </a:prstGeom>
          <a:solidFill>
            <a:srgbClr val="ECF1F5"/>
          </a:solidFill>
          <a:ln w="12700" cap="flat" cmpd="sng" algn="ctr">
            <a:solidFill>
              <a:sysClr val="window" lastClr="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Roboto"/>
              <a:ea typeface="思源黑体 CN Regular"/>
              <a:cs typeface="+mn-cs"/>
            </a:endParaRPr>
          </a:p>
        </p:txBody>
      </p:sp>
      <p:grpSp>
        <p:nvGrpSpPr>
          <p:cNvPr id="40" name="组合 39"/>
          <p:cNvGrpSpPr/>
          <p:nvPr/>
        </p:nvGrpSpPr>
        <p:grpSpPr>
          <a:xfrm>
            <a:off x="3662315" y="2028707"/>
            <a:ext cx="2450934" cy="666551"/>
            <a:chOff x="3353174" y="2028707"/>
            <a:chExt cx="2450934" cy="666551"/>
          </a:xfrm>
        </p:grpSpPr>
        <p:sp>
          <p:nvSpPr>
            <p:cNvPr id="42" name="矩形: 圆角 41"/>
            <p:cNvSpPr/>
            <p:nvPr/>
          </p:nvSpPr>
          <p:spPr>
            <a:xfrm>
              <a:off x="3353174" y="2028707"/>
              <a:ext cx="2450934" cy="666551"/>
            </a:xfrm>
            <a:prstGeom prst="roundRect">
              <a:avLst>
                <a:gd name="adj" fmla="val 9046"/>
              </a:avLst>
            </a:prstGeom>
            <a:gradFill>
              <a:gsLst>
                <a:gs pos="0">
                  <a:srgbClr val="CA865F">
                    <a:lumMod val="60000"/>
                    <a:lumOff val="40000"/>
                    <a:alpha val="75000"/>
                  </a:srgbClr>
                </a:gs>
                <a:gs pos="100000">
                  <a:srgbClr val="CA865F"/>
                </a:gs>
              </a:gsLst>
              <a:lin ang="2700000" scaled="1"/>
            </a:gradFill>
            <a:ln w="12700" cap="flat" cmpd="sng" algn="ctr">
              <a:noFill/>
              <a:prstDash val="solid"/>
              <a:miter lim="800000"/>
            </a:ln>
            <a:effectLst>
              <a:outerShdw blurRad="330200" dist="152400" dir="2700000" sx="92000" sy="92000" algn="tl" rotWithShape="0">
                <a:srgbClr val="CA865F">
                  <a:alpha val="40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gradFill>
                  <a:gsLst>
                    <a:gs pos="0">
                      <a:srgbClr val="CA865F">
                        <a:lumMod val="60000"/>
                        <a:lumOff val="40000"/>
                      </a:srgbClr>
                    </a:gs>
                    <a:gs pos="100000">
                      <a:srgbClr val="CA865F"/>
                    </a:gs>
                  </a:gsLst>
                  <a:lin ang="2700000" scaled="1"/>
                </a:gradFill>
                <a:effectLst/>
                <a:uLnTx/>
                <a:uFillTx/>
                <a:latin typeface="Roboto"/>
                <a:ea typeface="思源黑体 CN Regular"/>
                <a:cs typeface="+mn-cs"/>
              </a:endParaRPr>
            </a:p>
          </p:txBody>
        </p:sp>
        <p:sp>
          <p:nvSpPr>
            <p:cNvPr id="45" name="文本框 44"/>
            <p:cNvSpPr txBox="1"/>
            <p:nvPr/>
          </p:nvSpPr>
          <p:spPr>
            <a:xfrm>
              <a:off x="4105014" y="2177297"/>
              <a:ext cx="1598295"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white"/>
                  </a:solidFill>
                  <a:effectLst/>
                  <a:uLnTx/>
                  <a:uFillTx/>
                  <a:latin typeface="方正舒体" panose="02010601030101010101" pitchFamily="2" charset="-122"/>
                  <a:ea typeface="方正舒体" panose="02010601030101010101" pitchFamily="2" charset="-122"/>
                </a:rPr>
                <a:t>概述</a:t>
              </a:r>
            </a:p>
          </p:txBody>
        </p:sp>
      </p:grpSp>
      <p:grpSp>
        <p:nvGrpSpPr>
          <p:cNvPr id="46" name="组合 45"/>
          <p:cNvGrpSpPr/>
          <p:nvPr/>
        </p:nvGrpSpPr>
        <p:grpSpPr>
          <a:xfrm>
            <a:off x="7066251" y="1147306"/>
            <a:ext cx="3363003" cy="2214880"/>
            <a:chOff x="2441105" y="1147306"/>
            <a:chExt cx="3363003" cy="2214880"/>
          </a:xfrm>
        </p:grpSpPr>
        <p:sp>
          <p:nvSpPr>
            <p:cNvPr id="48" name="矩形: 圆角 47"/>
            <p:cNvSpPr/>
            <p:nvPr/>
          </p:nvSpPr>
          <p:spPr>
            <a:xfrm>
              <a:off x="3353174" y="2028707"/>
              <a:ext cx="2450934" cy="666551"/>
            </a:xfrm>
            <a:prstGeom prst="roundRect">
              <a:avLst>
                <a:gd name="adj" fmla="val 9046"/>
              </a:avLst>
            </a:prstGeom>
            <a:gradFill>
              <a:gsLst>
                <a:gs pos="0">
                  <a:srgbClr val="CA865F">
                    <a:lumMod val="60000"/>
                    <a:lumOff val="40000"/>
                    <a:alpha val="75000"/>
                  </a:srgbClr>
                </a:gs>
                <a:gs pos="100000">
                  <a:srgbClr val="CA865F"/>
                </a:gs>
              </a:gsLst>
              <a:lin ang="2700000" scaled="1"/>
            </a:gradFill>
            <a:ln w="12700" cap="flat" cmpd="sng" algn="ctr">
              <a:noFill/>
              <a:prstDash val="solid"/>
              <a:miter lim="800000"/>
            </a:ln>
            <a:effectLst>
              <a:outerShdw blurRad="330200" dist="152400" dir="2700000" sx="92000" sy="92000" algn="tl" rotWithShape="0">
                <a:srgbClr val="CA865F">
                  <a:alpha val="40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gradFill>
                  <a:gsLst>
                    <a:gs pos="0">
                      <a:srgbClr val="CA865F">
                        <a:lumMod val="60000"/>
                        <a:lumOff val="40000"/>
                      </a:srgbClr>
                    </a:gs>
                    <a:gs pos="100000">
                      <a:srgbClr val="CA865F"/>
                    </a:gs>
                  </a:gsLst>
                  <a:lin ang="2700000" scaled="1"/>
                </a:gradFill>
                <a:effectLst/>
                <a:uLnTx/>
                <a:uFillTx/>
                <a:latin typeface="Roboto"/>
                <a:ea typeface="思源黑体 CN Regular"/>
                <a:cs typeface="+mn-cs"/>
              </a:endParaRPr>
            </a:p>
          </p:txBody>
        </p:sp>
        <p:sp>
          <p:nvSpPr>
            <p:cNvPr id="50" name="文本框 49"/>
            <p:cNvSpPr txBox="1"/>
            <p:nvPr/>
          </p:nvSpPr>
          <p:spPr>
            <a:xfrm>
              <a:off x="2441105" y="1147306"/>
              <a:ext cx="2642189" cy="22148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3800" b="0" i="0" u="none" strike="noStrike" kern="0" cap="none" spc="0" normalizeH="0" baseline="0" noProof="0" dirty="0">
                  <a:ln>
                    <a:noFill/>
                  </a:ln>
                  <a:solidFill>
                    <a:srgbClr val="2D4464"/>
                  </a:solidFill>
                  <a:effectLst/>
                  <a:uLnTx/>
                  <a:uFillTx/>
                  <a:latin typeface="Courier New" panose="02070309020205020404" charset="0"/>
                  <a:ea typeface="思源黑体 CN Regular"/>
                  <a:cs typeface="Courier New" panose="02070309020205020404" charset="0"/>
                </a:rPr>
                <a:t>2</a:t>
              </a:r>
              <a:endParaRPr kumimoji="0" lang="zh-CN" altLang="en-US" sz="13800" b="0" i="0" u="none" strike="noStrike" kern="0" cap="none" spc="0" normalizeH="0" baseline="0" noProof="0" dirty="0">
                <a:ln>
                  <a:noFill/>
                </a:ln>
                <a:solidFill>
                  <a:srgbClr val="2D4464"/>
                </a:solidFill>
                <a:effectLst/>
                <a:uLnTx/>
                <a:uFillTx/>
                <a:latin typeface="Courier New" panose="02070309020205020404" charset="0"/>
                <a:ea typeface="思源黑体 CN Regular"/>
                <a:cs typeface="Courier New" panose="02070309020205020404" charset="0"/>
              </a:endParaRPr>
            </a:p>
          </p:txBody>
        </p:sp>
        <p:sp>
          <p:nvSpPr>
            <p:cNvPr id="51" name="文本框 50"/>
            <p:cNvSpPr txBox="1"/>
            <p:nvPr/>
          </p:nvSpPr>
          <p:spPr>
            <a:xfrm>
              <a:off x="4413420" y="2177316"/>
              <a:ext cx="1289304"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white"/>
                  </a:solidFill>
                  <a:effectLst/>
                  <a:uLnTx/>
                  <a:uFillTx/>
                  <a:latin typeface="方正舒体" panose="02010601030101010101" pitchFamily="2" charset="-122"/>
                  <a:ea typeface="方正舒体" panose="02010601030101010101" pitchFamily="2" charset="-122"/>
                </a:rPr>
                <a:t>创新点</a:t>
              </a:r>
            </a:p>
          </p:txBody>
        </p:sp>
      </p:grpSp>
      <p:grpSp>
        <p:nvGrpSpPr>
          <p:cNvPr id="52" name="组合 51"/>
          <p:cNvGrpSpPr/>
          <p:nvPr/>
        </p:nvGrpSpPr>
        <p:grpSpPr>
          <a:xfrm>
            <a:off x="2701131" y="3291639"/>
            <a:ext cx="3412118" cy="2214880"/>
            <a:chOff x="2391990" y="1116826"/>
            <a:chExt cx="3412118" cy="2214880"/>
          </a:xfrm>
        </p:grpSpPr>
        <p:sp>
          <p:nvSpPr>
            <p:cNvPr id="54" name="矩形: 圆角 53"/>
            <p:cNvSpPr/>
            <p:nvPr/>
          </p:nvSpPr>
          <p:spPr>
            <a:xfrm>
              <a:off x="3353174" y="2028707"/>
              <a:ext cx="2450934" cy="666551"/>
            </a:xfrm>
            <a:prstGeom prst="roundRect">
              <a:avLst>
                <a:gd name="adj" fmla="val 9046"/>
              </a:avLst>
            </a:prstGeom>
            <a:gradFill>
              <a:gsLst>
                <a:gs pos="0">
                  <a:srgbClr val="CA865F">
                    <a:lumMod val="60000"/>
                    <a:lumOff val="40000"/>
                    <a:alpha val="75000"/>
                  </a:srgbClr>
                </a:gs>
                <a:gs pos="100000">
                  <a:srgbClr val="CA865F"/>
                </a:gs>
              </a:gsLst>
              <a:lin ang="2700000" scaled="1"/>
            </a:gradFill>
            <a:ln w="12700" cap="flat" cmpd="sng" algn="ctr">
              <a:noFill/>
              <a:prstDash val="solid"/>
              <a:miter lim="800000"/>
            </a:ln>
            <a:effectLst>
              <a:outerShdw blurRad="330200" dist="152400" dir="2700000" sx="92000" sy="92000" algn="tl" rotWithShape="0">
                <a:srgbClr val="CA865F">
                  <a:alpha val="40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gradFill>
                  <a:gsLst>
                    <a:gs pos="0">
                      <a:srgbClr val="CA865F">
                        <a:lumMod val="60000"/>
                        <a:lumOff val="40000"/>
                      </a:srgbClr>
                    </a:gs>
                    <a:gs pos="100000">
                      <a:srgbClr val="CA865F"/>
                    </a:gs>
                  </a:gsLst>
                  <a:lin ang="2700000" scaled="1"/>
                </a:gradFill>
                <a:effectLst/>
                <a:uLnTx/>
                <a:uFillTx/>
                <a:latin typeface="Roboto"/>
                <a:ea typeface="思源黑体 CN Regular"/>
                <a:cs typeface="+mn-cs"/>
              </a:endParaRPr>
            </a:p>
          </p:txBody>
        </p:sp>
        <p:sp>
          <p:nvSpPr>
            <p:cNvPr id="56" name="文本框 55"/>
            <p:cNvSpPr txBox="1"/>
            <p:nvPr/>
          </p:nvSpPr>
          <p:spPr>
            <a:xfrm>
              <a:off x="2391990" y="1116826"/>
              <a:ext cx="2642189" cy="22148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3800" b="0" i="0" u="none" strike="noStrike" kern="0" cap="none" spc="0" normalizeH="0" baseline="0" noProof="0" dirty="0">
                  <a:ln>
                    <a:noFill/>
                  </a:ln>
                  <a:solidFill>
                    <a:srgbClr val="2D4464"/>
                  </a:solidFill>
                  <a:effectLst/>
                  <a:uLnTx/>
                  <a:uFillTx/>
                  <a:latin typeface="Courier New" panose="02070309020205020404" charset="0"/>
                  <a:ea typeface="思源黑体 CN Regular"/>
                  <a:cs typeface="Courier New" panose="02070309020205020404" charset="0"/>
                </a:rPr>
                <a:t>3</a:t>
              </a:r>
              <a:endParaRPr kumimoji="0" lang="zh-CN" altLang="en-US" sz="13800" b="0" i="0" u="none" strike="noStrike" kern="0" cap="none" spc="0" normalizeH="0" baseline="0" noProof="0" dirty="0">
                <a:ln>
                  <a:noFill/>
                </a:ln>
                <a:solidFill>
                  <a:srgbClr val="2D4464"/>
                </a:solidFill>
                <a:effectLst/>
                <a:uLnTx/>
                <a:uFillTx/>
                <a:latin typeface="Courier New" panose="02070309020205020404" charset="0"/>
                <a:ea typeface="思源黑体 CN Regular"/>
                <a:cs typeface="Courier New" panose="02070309020205020404" charset="0"/>
              </a:endParaRPr>
            </a:p>
          </p:txBody>
        </p:sp>
        <p:sp>
          <p:nvSpPr>
            <p:cNvPr id="57" name="文本框 56"/>
            <p:cNvSpPr txBox="1"/>
            <p:nvPr/>
          </p:nvSpPr>
          <p:spPr>
            <a:xfrm>
              <a:off x="4253334" y="2177316"/>
              <a:ext cx="144939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prstClr val="white"/>
                  </a:solidFill>
                  <a:effectLst/>
                  <a:uLnTx/>
                  <a:uFillTx/>
                  <a:latin typeface="方正舒体" panose="02010601030101010101" pitchFamily="2" charset="-122"/>
                  <a:ea typeface="方正舒体" panose="02010601030101010101" pitchFamily="2" charset="-122"/>
                </a:rPr>
                <a:t>检测结果</a:t>
              </a:r>
            </a:p>
          </p:txBody>
        </p:sp>
      </p:grpSp>
      <p:sp>
        <p:nvSpPr>
          <p:cNvPr id="39" name="矩形 38"/>
          <p:cNvSpPr/>
          <p:nvPr/>
        </p:nvSpPr>
        <p:spPr>
          <a:xfrm rot="16200000">
            <a:off x="-3867862" y="3868253"/>
            <a:ext cx="8205110" cy="469149"/>
          </a:xfrm>
          <a:prstGeom prst="rect">
            <a:avLst/>
          </a:prstGeom>
          <a:gradFill flip="none" rotWithShape="1">
            <a:gsLst>
              <a:gs pos="99000">
                <a:srgbClr val="5D88A8">
                  <a:lumMod val="20000"/>
                  <a:lumOff val="80000"/>
                </a:srgbClr>
              </a:gs>
              <a:gs pos="3000">
                <a:srgbClr val="5D88A8">
                  <a:lumMod val="60000"/>
                  <a:lumOff val="40000"/>
                </a:srgbClr>
              </a:gs>
            </a:gsLst>
            <a:lin ang="0" scaled="1"/>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600" b="0" i="0" u="none" strike="noStrike" kern="0" cap="none" spc="0" normalizeH="0" baseline="0" noProof="0" dirty="0">
              <a:ln>
                <a:noFill/>
              </a:ln>
              <a:solidFill>
                <a:srgbClr val="2D4464"/>
              </a:solidFill>
              <a:effectLst/>
              <a:uLnTx/>
              <a:uFillTx/>
              <a:latin typeface="Hanson" pitchFamily="2" charset="0"/>
              <a:ea typeface="思源黑体 CN Regular"/>
              <a:cs typeface="+mn-cs"/>
            </a:endParaRPr>
          </a:p>
        </p:txBody>
      </p:sp>
      <p:grpSp>
        <p:nvGrpSpPr>
          <p:cNvPr id="58" name="组合 57"/>
          <p:cNvGrpSpPr/>
          <p:nvPr/>
        </p:nvGrpSpPr>
        <p:grpSpPr>
          <a:xfrm>
            <a:off x="7002516" y="3314499"/>
            <a:ext cx="3426738" cy="2214880"/>
            <a:chOff x="2377370" y="1139686"/>
            <a:chExt cx="3426738" cy="2214880"/>
          </a:xfrm>
        </p:grpSpPr>
        <p:sp>
          <p:nvSpPr>
            <p:cNvPr id="60" name="矩形: 圆角 59"/>
            <p:cNvSpPr/>
            <p:nvPr/>
          </p:nvSpPr>
          <p:spPr>
            <a:xfrm>
              <a:off x="3353174" y="2028707"/>
              <a:ext cx="2450934" cy="666551"/>
            </a:xfrm>
            <a:prstGeom prst="roundRect">
              <a:avLst>
                <a:gd name="adj" fmla="val 9046"/>
              </a:avLst>
            </a:prstGeom>
            <a:gradFill>
              <a:gsLst>
                <a:gs pos="0">
                  <a:srgbClr val="CA865F">
                    <a:lumMod val="60000"/>
                    <a:lumOff val="40000"/>
                    <a:alpha val="75000"/>
                  </a:srgbClr>
                </a:gs>
                <a:gs pos="100000">
                  <a:srgbClr val="CA865F"/>
                </a:gs>
              </a:gsLst>
              <a:lin ang="2700000" scaled="1"/>
            </a:gradFill>
            <a:ln w="12700" cap="flat" cmpd="sng" algn="ctr">
              <a:noFill/>
              <a:prstDash val="solid"/>
              <a:miter lim="800000"/>
            </a:ln>
            <a:effectLst>
              <a:outerShdw blurRad="330200" dist="152400" dir="2700000" sx="92000" sy="92000" algn="tl" rotWithShape="0">
                <a:srgbClr val="CA865F">
                  <a:alpha val="40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gradFill>
                  <a:gsLst>
                    <a:gs pos="0">
                      <a:srgbClr val="CA865F">
                        <a:lumMod val="60000"/>
                        <a:lumOff val="40000"/>
                      </a:srgbClr>
                    </a:gs>
                    <a:gs pos="100000">
                      <a:srgbClr val="CA865F"/>
                    </a:gs>
                  </a:gsLst>
                  <a:lin ang="2700000" scaled="1"/>
                </a:gradFill>
                <a:effectLst/>
                <a:uLnTx/>
                <a:uFillTx/>
                <a:latin typeface="Roboto"/>
                <a:ea typeface="思源黑体 CN Regular"/>
                <a:cs typeface="+mn-cs"/>
              </a:endParaRPr>
            </a:p>
          </p:txBody>
        </p:sp>
        <p:sp>
          <p:nvSpPr>
            <p:cNvPr id="59" name="文本框 58"/>
            <p:cNvSpPr txBox="1"/>
            <p:nvPr/>
          </p:nvSpPr>
          <p:spPr>
            <a:xfrm>
              <a:off x="2377370" y="1139686"/>
              <a:ext cx="2642189" cy="22148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3800" b="0" i="0" u="none" strike="noStrike" kern="0" cap="none" spc="0" normalizeH="0" baseline="0" noProof="0" dirty="0">
                  <a:ln>
                    <a:noFill/>
                  </a:ln>
                  <a:solidFill>
                    <a:srgbClr val="2D4464"/>
                  </a:solidFill>
                  <a:effectLst/>
                  <a:uLnTx/>
                  <a:uFillTx/>
                  <a:latin typeface="Courier New" panose="02070309020205020404" charset="0"/>
                  <a:ea typeface="思源黑体 CN Regular"/>
                  <a:cs typeface="Courier New" panose="02070309020205020404" charset="0"/>
                </a:rPr>
                <a:t>4</a:t>
              </a:r>
            </a:p>
          </p:txBody>
        </p:sp>
        <p:sp>
          <p:nvSpPr>
            <p:cNvPr id="63" name="文本框 62"/>
            <p:cNvSpPr txBox="1"/>
            <p:nvPr/>
          </p:nvSpPr>
          <p:spPr>
            <a:xfrm>
              <a:off x="4413420" y="2177316"/>
              <a:ext cx="1289304"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b="1" kern="0" dirty="0">
                  <a:solidFill>
                    <a:prstClr val="white"/>
                  </a:solidFill>
                  <a:latin typeface="方正舒体" panose="02010601030101010101" pitchFamily="2" charset="-122"/>
                  <a:ea typeface="方正舒体" panose="02010601030101010101" pitchFamily="2" charset="-122"/>
                </a:rPr>
                <a:t>总结</a:t>
              </a:r>
              <a:endParaRPr kumimoji="0" lang="zh-CN" altLang="en-US" sz="2400" b="1" i="0" u="none" strike="noStrike" kern="0" cap="none" spc="0" normalizeH="0" baseline="0" noProof="0" dirty="0">
                <a:ln>
                  <a:noFill/>
                </a:ln>
                <a:solidFill>
                  <a:prstClr val="white"/>
                </a:solidFill>
                <a:effectLst/>
                <a:uLnTx/>
                <a:uFillTx/>
                <a:latin typeface="方正舒体" panose="02010601030101010101" pitchFamily="2" charset="-122"/>
                <a:ea typeface="方正舒体" panose="02010601030101010101" pitchFamily="2" charset="-122"/>
              </a:endParaRPr>
            </a:p>
          </p:txBody>
        </p:sp>
      </p:grpSp>
      <p:sp>
        <p:nvSpPr>
          <p:cNvPr id="2" name="文本框 1"/>
          <p:cNvSpPr txBox="1"/>
          <p:nvPr/>
        </p:nvSpPr>
        <p:spPr>
          <a:xfrm>
            <a:off x="3370580" y="1139825"/>
            <a:ext cx="1524000" cy="2214880"/>
          </a:xfrm>
          <a:prstGeom prst="rect">
            <a:avLst/>
          </a:prstGeom>
          <a:noFill/>
        </p:spPr>
        <p:txBody>
          <a:bodyPr wrap="square" rtlCol="0" anchor="t">
            <a:spAutoFit/>
          </a:bodyPr>
          <a:lstStyle/>
          <a:p>
            <a:r>
              <a:rPr lang="en-US" altLang="zh-CN" sz="13800" kern="0" noProof="0" dirty="0">
                <a:ln>
                  <a:noFill/>
                </a:ln>
                <a:solidFill>
                  <a:srgbClr val="2D4464"/>
                </a:solidFill>
                <a:effectLst/>
                <a:uLnTx/>
                <a:uFillTx/>
                <a:latin typeface="Courier New" panose="02070309020205020404" charset="0"/>
                <a:ea typeface="思源黑体 CN Regular"/>
                <a:cs typeface="Courier New" panose="02070309020205020404" charset="0"/>
                <a:sym typeface="+mn-ea"/>
              </a:rPr>
              <a:t>1</a:t>
            </a:r>
          </a:p>
        </p:txBody>
      </p:sp>
      <p:pic>
        <p:nvPicPr>
          <p:cNvPr id="4" name="图片 3" descr="集创赛LOGO 全称 横版"/>
          <p:cNvPicPr>
            <a:picLocks noChangeAspect="1"/>
          </p:cNvPicPr>
          <p:nvPr>
            <p:custDataLst>
              <p:tags r:id="rId1"/>
            </p:custDataLst>
          </p:nvPr>
        </p:nvPicPr>
        <p:blipFill>
          <a:blip r:embed="rId5"/>
          <a:stretch>
            <a:fillRect/>
          </a:stretch>
        </p:blipFill>
        <p:spPr>
          <a:xfrm>
            <a:off x="7841615" y="0"/>
            <a:ext cx="4140200" cy="10185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08641" y="-39599"/>
            <a:ext cx="1723549" cy="1015663"/>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6000" b="0" i="0" u="none" strike="noStrike" kern="1200" cap="none" spc="0" normalizeH="0" baseline="0" noProof="0" dirty="0">
                <a:ln>
                  <a:noFill/>
                </a:ln>
                <a:solidFill>
                  <a:srgbClr val="2D4464"/>
                </a:solidFill>
                <a:effectLst/>
                <a:uLnTx/>
                <a:uFillTx/>
                <a:latin typeface="方正舒体" panose="02010601030101010101" pitchFamily="2" charset="-122"/>
                <a:ea typeface="方正舒体" panose="02010601030101010101" pitchFamily="2" charset="-122"/>
              </a:rPr>
              <a:t>概述</a:t>
            </a:r>
          </a:p>
        </p:txBody>
      </p:sp>
      <p:sp>
        <p:nvSpPr>
          <p:cNvPr id="22" name="图形 20"/>
          <p:cNvSpPr/>
          <p:nvPr/>
        </p:nvSpPr>
        <p:spPr>
          <a:xfrm>
            <a:off x="253056" y="1494037"/>
            <a:ext cx="6067220" cy="4636360"/>
          </a:xfrm>
          <a:custGeom>
            <a:avLst/>
            <a:gdLst>
              <a:gd name="connsiteX0" fmla="*/ 5162455 w 5162454"/>
              <a:gd name="connsiteY0" fmla="*/ 3944970 h 3944969"/>
              <a:gd name="connsiteX1" fmla="*/ 1260729 w 5162454"/>
              <a:gd name="connsiteY1" fmla="*/ 3944970 h 3944969"/>
              <a:gd name="connsiteX2" fmla="*/ 0 w 5162454"/>
              <a:gd name="connsiteY2" fmla="*/ 2684050 h 3944969"/>
              <a:gd name="connsiteX3" fmla="*/ 0 w 5162454"/>
              <a:gd name="connsiteY3" fmla="*/ 0 h 3944969"/>
              <a:gd name="connsiteX4" fmla="*/ 3020092 w 5162454"/>
              <a:gd name="connsiteY4" fmla="*/ 0 h 3944969"/>
              <a:gd name="connsiteX5" fmla="*/ 4229862 w 5162454"/>
              <a:gd name="connsiteY5" fmla="*/ 905732 h 3944969"/>
              <a:gd name="connsiteX6" fmla="*/ 5162455 w 5162454"/>
              <a:gd name="connsiteY6" fmla="*/ 3944970 h 3944969"/>
              <a:gd name="connsiteX7" fmla="*/ 5162455 w 5162454"/>
              <a:gd name="connsiteY7" fmla="*/ 3944970 h 3944969"/>
              <a:gd name="connsiteX8" fmla="*/ 5162455 w 5162454"/>
              <a:gd name="connsiteY8" fmla="*/ 3944970 h 3944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62454" h="3944969">
                <a:moveTo>
                  <a:pt x="5162455" y="3944970"/>
                </a:moveTo>
                <a:lnTo>
                  <a:pt x="1260729" y="3944970"/>
                </a:lnTo>
                <a:cubicBezTo>
                  <a:pt x="564642" y="3944970"/>
                  <a:pt x="0" y="3380613"/>
                  <a:pt x="0" y="2684050"/>
                </a:cubicBezTo>
                <a:lnTo>
                  <a:pt x="0" y="0"/>
                </a:lnTo>
                <a:lnTo>
                  <a:pt x="3020092" y="0"/>
                </a:lnTo>
                <a:cubicBezTo>
                  <a:pt x="3579781" y="0"/>
                  <a:pt x="4072223" y="368808"/>
                  <a:pt x="4229862" y="905732"/>
                </a:cubicBezTo>
                <a:lnTo>
                  <a:pt x="5162455" y="3944970"/>
                </a:lnTo>
                <a:lnTo>
                  <a:pt x="5162455" y="3944970"/>
                </a:lnTo>
                <a:lnTo>
                  <a:pt x="5162455" y="3944970"/>
                </a:lnTo>
                <a:close/>
              </a:path>
            </a:pathLst>
          </a:custGeom>
          <a:gradFill>
            <a:gsLst>
              <a:gs pos="0">
                <a:srgbClr val="8BBAD4"/>
              </a:gs>
              <a:gs pos="98000">
                <a:srgbClr val="2F557A"/>
              </a:gs>
            </a:gsLst>
            <a:lin ang="5400000" scaled="1"/>
          </a:gradFill>
          <a:ln>
            <a:noFill/>
          </a:ln>
          <a:effectLst>
            <a:outerShdw blurRad="228600" dist="660400" dir="5400000" sx="88000" sy="88000" algn="t" rotWithShape="0">
              <a:srgbClr val="2F557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Roboto"/>
              <a:ea typeface="思源黑体 CN Regular"/>
              <a:cs typeface="+mn-cs"/>
            </a:endParaRPr>
          </a:p>
        </p:txBody>
      </p:sp>
      <p:sp>
        <p:nvSpPr>
          <p:cNvPr id="23" name="图形 20"/>
          <p:cNvSpPr/>
          <p:nvPr/>
        </p:nvSpPr>
        <p:spPr>
          <a:xfrm rot="10800000">
            <a:off x="5509614" y="1593942"/>
            <a:ext cx="6067218" cy="4636358"/>
          </a:xfrm>
          <a:custGeom>
            <a:avLst/>
            <a:gdLst>
              <a:gd name="connsiteX0" fmla="*/ 5162455 w 5162454"/>
              <a:gd name="connsiteY0" fmla="*/ 3944970 h 3944969"/>
              <a:gd name="connsiteX1" fmla="*/ 1260729 w 5162454"/>
              <a:gd name="connsiteY1" fmla="*/ 3944970 h 3944969"/>
              <a:gd name="connsiteX2" fmla="*/ 0 w 5162454"/>
              <a:gd name="connsiteY2" fmla="*/ 2684050 h 3944969"/>
              <a:gd name="connsiteX3" fmla="*/ 0 w 5162454"/>
              <a:gd name="connsiteY3" fmla="*/ 0 h 3944969"/>
              <a:gd name="connsiteX4" fmla="*/ 3020092 w 5162454"/>
              <a:gd name="connsiteY4" fmla="*/ 0 h 3944969"/>
              <a:gd name="connsiteX5" fmla="*/ 4229862 w 5162454"/>
              <a:gd name="connsiteY5" fmla="*/ 905732 h 3944969"/>
              <a:gd name="connsiteX6" fmla="*/ 5162455 w 5162454"/>
              <a:gd name="connsiteY6" fmla="*/ 3944970 h 3944969"/>
              <a:gd name="connsiteX7" fmla="*/ 5162455 w 5162454"/>
              <a:gd name="connsiteY7" fmla="*/ 3944970 h 3944969"/>
              <a:gd name="connsiteX8" fmla="*/ 5162455 w 5162454"/>
              <a:gd name="connsiteY8" fmla="*/ 3944970 h 3944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62454" h="3944969">
                <a:moveTo>
                  <a:pt x="5162455" y="3944970"/>
                </a:moveTo>
                <a:lnTo>
                  <a:pt x="1260729" y="3944970"/>
                </a:lnTo>
                <a:cubicBezTo>
                  <a:pt x="564642" y="3944970"/>
                  <a:pt x="0" y="3380613"/>
                  <a:pt x="0" y="2684050"/>
                </a:cubicBezTo>
                <a:lnTo>
                  <a:pt x="0" y="0"/>
                </a:lnTo>
                <a:lnTo>
                  <a:pt x="3020092" y="0"/>
                </a:lnTo>
                <a:cubicBezTo>
                  <a:pt x="3579781" y="0"/>
                  <a:pt x="4072223" y="368808"/>
                  <a:pt x="4229862" y="905732"/>
                </a:cubicBezTo>
                <a:lnTo>
                  <a:pt x="5162455" y="3944970"/>
                </a:lnTo>
                <a:lnTo>
                  <a:pt x="5162455" y="3944970"/>
                </a:lnTo>
                <a:lnTo>
                  <a:pt x="5162455" y="3944970"/>
                </a:lnTo>
                <a:close/>
              </a:path>
            </a:pathLst>
          </a:custGeom>
          <a:gradFill flip="none" rotWithShape="1">
            <a:gsLst>
              <a:gs pos="0">
                <a:srgbClr val="EFC49C"/>
              </a:gs>
              <a:gs pos="100000">
                <a:schemeClr val="accent4"/>
              </a:gs>
            </a:gsLst>
            <a:lin ang="5400000" scaled="1"/>
            <a:tileRect/>
          </a:gradFill>
          <a:ln>
            <a:noFill/>
          </a:ln>
          <a:effectLst>
            <a:outerShdw blurRad="228600" dist="660400" dir="5400000" sx="88000" sy="88000" algn="t" rotWithShape="0">
              <a:srgbClr val="EFC49C">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Roboto"/>
              <a:ea typeface="思源黑体 CN Regular"/>
              <a:cs typeface="+mn-cs"/>
            </a:endParaRPr>
          </a:p>
        </p:txBody>
      </p:sp>
      <p:grpSp>
        <p:nvGrpSpPr>
          <p:cNvPr id="45" name="组合 44"/>
          <p:cNvGrpSpPr/>
          <p:nvPr/>
        </p:nvGrpSpPr>
        <p:grpSpPr>
          <a:xfrm>
            <a:off x="1137826" y="2067039"/>
            <a:ext cx="10579736" cy="3109173"/>
            <a:chOff x="1137826" y="1968705"/>
            <a:chExt cx="10579736" cy="3109173"/>
          </a:xfrm>
        </p:grpSpPr>
        <p:sp>
          <p:nvSpPr>
            <p:cNvPr id="27" name="矩形 26"/>
            <p:cNvSpPr/>
            <p:nvPr/>
          </p:nvSpPr>
          <p:spPr>
            <a:xfrm>
              <a:off x="1138110" y="3713883"/>
              <a:ext cx="525780" cy="398780"/>
            </a:xfrm>
            <a:prstGeom prst="rect">
              <a:avLst/>
            </a:prstGeom>
          </p:spPr>
          <p:txBody>
            <a:bodyPr wrap="none">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kumimoji="0" lang="zh-CN" altLang="en-US" sz="2000" b="0" i="0" u="none" strike="noStrike" kern="1200" cap="none" spc="0" normalizeH="0" baseline="0" noProof="0" dirty="0">
                <a:ln>
                  <a:noFill/>
                </a:ln>
                <a:solidFill>
                  <a:prstClr val="white"/>
                </a:solidFill>
                <a:effectLst/>
                <a:uLnTx/>
                <a:uFillTx/>
                <a:latin typeface="思源黑体 CN Regular"/>
                <a:ea typeface="思源黑体 CN Regular"/>
                <a:cs typeface="+mn-cs"/>
              </a:endParaRPr>
            </a:p>
          </p:txBody>
        </p:sp>
        <p:sp>
          <p:nvSpPr>
            <p:cNvPr id="28" name="矩形 27"/>
            <p:cNvSpPr/>
            <p:nvPr/>
          </p:nvSpPr>
          <p:spPr>
            <a:xfrm>
              <a:off x="1137826" y="3712553"/>
              <a:ext cx="3865161" cy="400110"/>
            </a:xfrm>
            <a:prstGeom prst="rect">
              <a:avLst/>
            </a:prstGeom>
          </p:spPr>
          <p:txBody>
            <a:bodyPr wrap="none">
              <a:spAutoFit/>
            </a:bodyPr>
            <a:lstStyle/>
            <a:p>
              <a:pPr marL="342900" marR="0" lvl="0" indent="-342900" algn="l" defTabSz="914400" rtl="0" eaLnBrk="1" fontAlgn="auto" latinLnBrk="0" hangingPunct="1">
                <a:lnSpc>
                  <a:spcPct val="100000"/>
                </a:lnSpc>
                <a:spcBef>
                  <a:spcPct val="0"/>
                </a:spcBef>
                <a:spcAft>
                  <a:spcPts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prstClr val="white"/>
                  </a:solidFill>
                  <a:effectLst/>
                  <a:uLnTx/>
                  <a:uFillTx/>
                  <a:latin typeface="思源黑体 CN Regular"/>
                  <a:ea typeface="思源黑体 CN Regular"/>
                  <a:cs typeface="+mn-cs"/>
                </a:rPr>
                <a:t>目标不清晰、细节丢失等问题</a:t>
              </a:r>
            </a:p>
          </p:txBody>
        </p:sp>
        <p:sp>
          <p:nvSpPr>
            <p:cNvPr id="29" name="矩形 28"/>
            <p:cNvSpPr/>
            <p:nvPr/>
          </p:nvSpPr>
          <p:spPr>
            <a:xfrm>
              <a:off x="1137826" y="4673583"/>
              <a:ext cx="3608680" cy="400110"/>
            </a:xfrm>
            <a:prstGeom prst="rect">
              <a:avLst/>
            </a:prstGeom>
          </p:spPr>
          <p:txBody>
            <a:bodyPr wrap="none">
              <a:spAutoFit/>
            </a:bodyPr>
            <a:lstStyle/>
            <a:p>
              <a:pPr marL="342900" marR="0" lvl="0" indent="-342900" algn="l" defTabSz="914400" rtl="0" eaLnBrk="1" fontAlgn="auto" latinLnBrk="0" hangingPunct="1">
                <a:lnSpc>
                  <a:spcPct val="100000"/>
                </a:lnSpc>
                <a:spcBef>
                  <a:spcPct val="0"/>
                </a:spcBef>
                <a:spcAft>
                  <a:spcPts val="0"/>
                </a:spcAft>
                <a:buClrTx/>
                <a:buSzTx/>
                <a:buFont typeface="Arial" panose="020B0604020202020204" pitchFamily="34" charset="0"/>
                <a:buChar char="•"/>
                <a:defRPr/>
              </a:pPr>
              <a:r>
                <a:rPr kumimoji="0" lang="en-US" altLang="zh-CN" sz="2000" b="0" i="0" u="none" strike="noStrike" kern="1200" cap="none" spc="0" normalizeH="0" baseline="0" noProof="0" dirty="0" err="1">
                  <a:ln>
                    <a:noFill/>
                  </a:ln>
                  <a:solidFill>
                    <a:prstClr val="white"/>
                  </a:solidFill>
                  <a:effectLst/>
                  <a:uLnTx/>
                  <a:uFillTx/>
                  <a:latin typeface="思源黑体 CN Regular"/>
                  <a:ea typeface="思源黑体 CN Regular"/>
                  <a:cs typeface="+mn-cs"/>
                </a:rPr>
                <a:t>限制自动驾驶系统</a:t>
              </a:r>
              <a:r>
                <a:rPr kumimoji="0" lang="zh-CN" altLang="en-US" sz="2000" b="0" i="0" u="none" strike="noStrike" kern="1200" cap="none" spc="0" normalizeH="0" baseline="0" noProof="0" dirty="0">
                  <a:ln>
                    <a:noFill/>
                  </a:ln>
                  <a:solidFill>
                    <a:prstClr val="white"/>
                  </a:solidFill>
                  <a:effectLst/>
                  <a:uLnTx/>
                  <a:uFillTx/>
                  <a:latin typeface="思源黑体 CN Regular"/>
                  <a:ea typeface="思源黑体 CN Regular"/>
                  <a:cs typeface="+mn-cs"/>
                </a:rPr>
                <a:t>检测</a:t>
              </a:r>
              <a:r>
                <a:rPr kumimoji="0" lang="en-US" altLang="zh-CN" sz="2000" b="0" i="0" u="none" strike="noStrike" kern="1200" cap="none" spc="0" normalizeH="0" baseline="0" noProof="0" dirty="0" err="1">
                  <a:ln>
                    <a:noFill/>
                  </a:ln>
                  <a:solidFill>
                    <a:prstClr val="white"/>
                  </a:solidFill>
                  <a:effectLst/>
                  <a:uLnTx/>
                  <a:uFillTx/>
                  <a:latin typeface="思源黑体 CN Regular"/>
                  <a:ea typeface="思源黑体 CN Regular"/>
                  <a:cs typeface="+mn-cs"/>
                </a:rPr>
                <a:t>性能</a:t>
              </a:r>
              <a:endParaRPr kumimoji="0" lang="en-US" altLang="zh-CN" sz="2000" b="0" i="0" u="none" strike="noStrike" kern="1200" cap="none" spc="0" normalizeH="0" baseline="0" noProof="0" dirty="0">
                <a:ln>
                  <a:noFill/>
                </a:ln>
                <a:solidFill>
                  <a:prstClr val="white"/>
                </a:solidFill>
                <a:effectLst/>
                <a:uLnTx/>
                <a:uFillTx/>
                <a:latin typeface="思源黑体 CN Regular"/>
                <a:ea typeface="思源黑体 CN Regular"/>
                <a:cs typeface="+mn-cs"/>
              </a:endParaRPr>
            </a:p>
          </p:txBody>
        </p:sp>
        <p:sp>
          <p:nvSpPr>
            <p:cNvPr id="30" name="矩形 29"/>
            <p:cNvSpPr/>
            <p:nvPr/>
          </p:nvSpPr>
          <p:spPr>
            <a:xfrm>
              <a:off x="6873782" y="3894252"/>
              <a:ext cx="4631956" cy="400110"/>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zh-CN" altLang="en-US" sz="2000" dirty="0">
                  <a:solidFill>
                    <a:prstClr val="white"/>
                  </a:solidFill>
                  <a:latin typeface="思源黑体 CN Regular"/>
                  <a:ea typeface="思源黑体 CN Regular"/>
                </a:rPr>
                <a:t>更精准</a:t>
              </a:r>
              <a:r>
                <a:rPr kumimoji="0" lang="zh-CN" altLang="en-US" sz="2000" b="0" i="0" u="none" strike="noStrike" kern="1200" cap="none" spc="0" normalizeH="0" baseline="0" noProof="0" dirty="0">
                  <a:ln>
                    <a:noFill/>
                  </a:ln>
                  <a:solidFill>
                    <a:prstClr val="white"/>
                  </a:solidFill>
                  <a:effectLst/>
                  <a:uLnTx/>
                  <a:uFillTx/>
                  <a:latin typeface="思源黑体 CN Regular"/>
                  <a:ea typeface="思源黑体 CN Regular"/>
                  <a:cs typeface="+mn-cs"/>
                </a:rPr>
                <a:t>地检测道路</a:t>
              </a:r>
              <a:r>
                <a:rPr lang="zh-CN" altLang="en-US" sz="2000" dirty="0">
                  <a:solidFill>
                    <a:prstClr val="white"/>
                  </a:solidFill>
                  <a:latin typeface="思源黑体 CN Regular"/>
                  <a:ea typeface="思源黑体 CN Regular"/>
                </a:rPr>
                <a:t>上</a:t>
              </a:r>
              <a:r>
                <a:rPr kumimoji="0" lang="zh-CN" altLang="en-US" sz="2000" b="0" i="0" u="none" strike="noStrike" kern="1200" cap="none" spc="0" normalizeH="0" baseline="0" noProof="0" dirty="0">
                  <a:ln>
                    <a:noFill/>
                  </a:ln>
                  <a:solidFill>
                    <a:prstClr val="white"/>
                  </a:solidFill>
                  <a:effectLst/>
                  <a:uLnTx/>
                  <a:uFillTx/>
                  <a:latin typeface="思源黑体 CN Regular"/>
                  <a:ea typeface="思源黑体 CN Regular"/>
                  <a:cs typeface="+mn-cs"/>
                </a:rPr>
                <a:t>车辆等关键目标</a:t>
              </a:r>
            </a:p>
          </p:txBody>
        </p:sp>
        <p:sp>
          <p:nvSpPr>
            <p:cNvPr id="31" name="矩形 30"/>
            <p:cNvSpPr/>
            <p:nvPr/>
          </p:nvSpPr>
          <p:spPr>
            <a:xfrm>
              <a:off x="6907664" y="3110736"/>
              <a:ext cx="4081780" cy="398780"/>
            </a:xfrm>
            <a:prstGeom prst="rect">
              <a:avLst/>
            </a:prstGeom>
          </p:spPr>
          <p:txBody>
            <a:bodyPr wrap="none">
              <a:spAutoFit/>
            </a:bodyPr>
            <a:lstStyle/>
            <a:p>
              <a:pPr marL="342900" marR="0" lvl="0" indent="-342900" algn="l" defTabSz="914400" rtl="0" eaLnBrk="1" fontAlgn="auto" latinLnBrk="0" hangingPunct="1">
                <a:lnSpc>
                  <a:spcPct val="100000"/>
                </a:lnSpc>
                <a:spcBef>
                  <a:spcPct val="0"/>
                </a:spcBef>
                <a:spcAft>
                  <a:spcPts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prstClr val="white"/>
                  </a:solidFill>
                  <a:effectLst/>
                  <a:uLnTx/>
                  <a:uFillTx/>
                  <a:latin typeface="思源黑体 CN Regular"/>
                  <a:ea typeface="思源黑体 CN Regular"/>
                  <a:cs typeface="+mn-cs"/>
                </a:rPr>
                <a:t>预处理环节，优化输入图像质量</a:t>
              </a:r>
            </a:p>
          </p:txBody>
        </p:sp>
        <p:sp>
          <p:nvSpPr>
            <p:cNvPr id="32" name="矩形 31"/>
            <p:cNvSpPr/>
            <p:nvPr/>
          </p:nvSpPr>
          <p:spPr>
            <a:xfrm>
              <a:off x="6873782" y="4679098"/>
              <a:ext cx="4843780" cy="398780"/>
            </a:xfrm>
            <a:prstGeom prst="rect">
              <a:avLst/>
            </a:prstGeom>
          </p:spPr>
          <p:txBody>
            <a:bodyPr wrap="none">
              <a:spAutoFit/>
            </a:bodyPr>
            <a:lstStyle/>
            <a:p>
              <a:pPr marL="342900" marR="0" lvl="0" indent="-342900" algn="l" defTabSz="914400" rtl="0" eaLnBrk="1" fontAlgn="auto" latinLnBrk="0" hangingPunct="1">
                <a:lnSpc>
                  <a:spcPct val="100000"/>
                </a:lnSpc>
                <a:spcBef>
                  <a:spcPct val="0"/>
                </a:spcBef>
                <a:spcAft>
                  <a:spcPts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prstClr val="white"/>
                  </a:solidFill>
                  <a:effectLst/>
                  <a:uLnTx/>
                  <a:uFillTx/>
                  <a:latin typeface="思源黑体 CN Regular"/>
                  <a:ea typeface="思源黑体 CN Regular"/>
                  <a:cs typeface="+mn-cs"/>
                </a:rPr>
                <a:t>为自动驾驶系统提供更可靠的感知能力</a:t>
              </a:r>
            </a:p>
          </p:txBody>
        </p:sp>
        <p:grpSp>
          <p:nvGrpSpPr>
            <p:cNvPr id="36" name="组合 35"/>
            <p:cNvGrpSpPr/>
            <p:nvPr/>
          </p:nvGrpSpPr>
          <p:grpSpPr>
            <a:xfrm>
              <a:off x="1137826" y="1968705"/>
              <a:ext cx="4297680" cy="1089660"/>
              <a:chOff x="1137826" y="2059632"/>
              <a:chExt cx="4297680" cy="1089660"/>
            </a:xfrm>
          </p:grpSpPr>
          <p:sp>
            <p:nvSpPr>
              <p:cNvPr id="33" name="矩形 32"/>
              <p:cNvSpPr/>
              <p:nvPr/>
            </p:nvSpPr>
            <p:spPr>
              <a:xfrm>
                <a:off x="1138110" y="2059632"/>
                <a:ext cx="894080"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思源宋体 CN Heavy"/>
                    <a:ea typeface="思源宋体 CN Heavy"/>
                    <a:cs typeface="+mn-cs"/>
                  </a:rPr>
                  <a:t>背景</a:t>
                </a:r>
              </a:p>
            </p:txBody>
          </p:sp>
          <p:sp>
            <p:nvSpPr>
              <p:cNvPr id="35" name="文本框 34"/>
              <p:cNvSpPr txBox="1"/>
              <p:nvPr/>
            </p:nvSpPr>
            <p:spPr>
              <a:xfrm>
                <a:off x="1137826" y="2693997"/>
                <a:ext cx="4297680" cy="455295"/>
              </a:xfrm>
              <a:prstGeom prst="rect">
                <a:avLst/>
              </a:prstGeom>
              <a:noFill/>
            </p:spPr>
            <p:txBody>
              <a:bodyPr wrap="none">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5D88A8">
                        <a:lumMod val="20000"/>
                        <a:lumOff val="80000"/>
                      </a:srgbClr>
                    </a:solidFill>
                    <a:effectLst/>
                    <a:uLnTx/>
                    <a:uFillTx/>
                    <a:latin typeface="Roboto"/>
                    <a:ea typeface="思源黑体 CN Regular"/>
                    <a:cs typeface="+mn-cs"/>
                  </a:rPr>
                  <a:t>在</a:t>
                </a:r>
                <a:r>
                  <a:rPr kumimoji="0" lang="en-US" altLang="zh-CN" sz="1800" b="0" i="0" u="none" strike="noStrike" kern="1200" cap="none" spc="0" normalizeH="0" baseline="0" noProof="0" dirty="0">
                    <a:ln>
                      <a:noFill/>
                    </a:ln>
                    <a:solidFill>
                      <a:srgbClr val="5D88A8">
                        <a:lumMod val="20000"/>
                        <a:lumOff val="80000"/>
                      </a:srgbClr>
                    </a:solidFill>
                    <a:effectLst/>
                    <a:uLnTx/>
                    <a:uFillTx/>
                    <a:latin typeface="Roboto"/>
                    <a:ea typeface="思源黑体 CN Regular"/>
                    <a:cs typeface="+mn-cs"/>
                  </a:rPr>
                  <a:t>传统的目标检测算法</a:t>
                </a:r>
                <a:r>
                  <a:rPr lang="zh-CN" altLang="en-US" noProof="0" dirty="0">
                    <a:ln>
                      <a:noFill/>
                    </a:ln>
                    <a:solidFill>
                      <a:srgbClr val="5D88A8">
                        <a:lumMod val="20000"/>
                        <a:lumOff val="80000"/>
                      </a:srgbClr>
                    </a:solidFill>
                    <a:effectLst/>
                    <a:uLnTx/>
                    <a:uFillTx/>
                    <a:latin typeface="Roboto"/>
                    <a:ea typeface="思源黑体 CN Regular"/>
                    <a:sym typeface="+mn-ea"/>
                  </a:rPr>
                  <a:t>，低光照条件下：</a:t>
                </a:r>
                <a:endParaRPr kumimoji="0" lang="zh-CN" altLang="en-US" b="0" i="0" u="none" strike="noStrike" kern="1200" cap="none" spc="0" normalizeH="0" baseline="0" noProof="0" dirty="0">
                  <a:ln>
                    <a:noFill/>
                  </a:ln>
                  <a:solidFill>
                    <a:prstClr val="white"/>
                  </a:solidFill>
                  <a:effectLst/>
                  <a:uLnTx/>
                  <a:uFillTx/>
                  <a:latin typeface="思源黑体 CN Regular"/>
                  <a:ea typeface="思源黑体 CN Regular"/>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5D88A8">
                      <a:lumMod val="20000"/>
                      <a:lumOff val="80000"/>
                    </a:srgbClr>
                  </a:solidFill>
                  <a:effectLst/>
                  <a:uLnTx/>
                  <a:uFillTx/>
                  <a:latin typeface="Roboto"/>
                  <a:ea typeface="思源黑体 CN Regular"/>
                  <a:cs typeface="+mn-cs"/>
                </a:endParaRPr>
              </a:p>
            </p:txBody>
          </p:sp>
        </p:grpSp>
        <p:sp>
          <p:nvSpPr>
            <p:cNvPr id="38" name="矩形 37"/>
            <p:cNvSpPr/>
            <p:nvPr/>
          </p:nvSpPr>
          <p:spPr>
            <a:xfrm>
              <a:off x="6286869" y="1968705"/>
              <a:ext cx="894080"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prstClr val="white"/>
                  </a:solidFill>
                  <a:effectLst/>
                  <a:uLnTx/>
                  <a:uFillTx/>
                  <a:latin typeface="思源宋体 CN Heavy"/>
                  <a:ea typeface="思源宋体 CN Heavy"/>
                  <a:cs typeface="+mn-cs"/>
                </a:rPr>
                <a:t>目的</a:t>
              </a:r>
            </a:p>
          </p:txBody>
        </p:sp>
        <p:sp>
          <p:nvSpPr>
            <p:cNvPr id="39" name="文本框 38"/>
            <p:cNvSpPr txBox="1"/>
            <p:nvPr/>
          </p:nvSpPr>
          <p:spPr>
            <a:xfrm>
              <a:off x="5980515" y="2610768"/>
              <a:ext cx="5618480" cy="368300"/>
            </a:xfrm>
            <a:prstGeom prst="rect">
              <a:avLst/>
            </a:prstGeom>
            <a:noFill/>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CA865F">
                      <a:lumMod val="20000"/>
                      <a:lumOff val="80000"/>
                    </a:srgbClr>
                  </a:solidFill>
                  <a:effectLst/>
                  <a:uLnTx/>
                  <a:uFillTx/>
                  <a:latin typeface="Roboto"/>
                  <a:ea typeface="思源黑体 CN Regular"/>
                  <a:cs typeface="+mn-cs"/>
                </a:rPr>
                <a:t>基于</a:t>
              </a:r>
              <a:r>
                <a:rPr kumimoji="0" lang="en-US" altLang="zh-CN" sz="1800" b="0" i="0" u="none" strike="noStrike" kern="1200" cap="none" spc="0" normalizeH="0" baseline="0" noProof="0" dirty="0">
                  <a:ln>
                    <a:noFill/>
                  </a:ln>
                  <a:solidFill>
                    <a:srgbClr val="CA865F">
                      <a:lumMod val="20000"/>
                      <a:lumOff val="80000"/>
                    </a:srgbClr>
                  </a:solidFill>
                  <a:effectLst/>
                  <a:uLnTx/>
                  <a:uFillTx/>
                  <a:latin typeface="Roboto"/>
                  <a:ea typeface="思源黑体 CN Regular"/>
                  <a:cs typeface="+mn-cs"/>
                </a:rPr>
                <a:t>一种低光照图像增强算法</a:t>
              </a:r>
              <a:r>
                <a:rPr kumimoji="0" lang="zh-CN" altLang="en-US" sz="1800" b="0" i="0" u="none" strike="noStrike" kern="1200" cap="none" spc="0" normalizeH="0" baseline="0" noProof="0" dirty="0">
                  <a:ln>
                    <a:noFill/>
                  </a:ln>
                  <a:solidFill>
                    <a:srgbClr val="CA865F">
                      <a:lumMod val="20000"/>
                      <a:lumOff val="80000"/>
                    </a:srgbClr>
                  </a:solidFill>
                  <a:effectLst/>
                  <a:uLnTx/>
                  <a:uFillTx/>
                  <a:latin typeface="Roboto"/>
                  <a:ea typeface="思源黑体 CN Regular"/>
                  <a:cs typeface="+mn-cs"/>
                </a:rPr>
                <a:t>，YOLOv8目标检测算法</a:t>
              </a:r>
            </a:p>
          </p:txBody>
        </p:sp>
        <p:cxnSp>
          <p:nvCxnSpPr>
            <p:cNvPr id="41" name="直接连接符 40"/>
            <p:cNvCxnSpPr/>
            <p:nvPr/>
          </p:nvCxnSpPr>
          <p:spPr>
            <a:xfrm>
              <a:off x="1257300" y="3058673"/>
              <a:ext cx="3745971" cy="0"/>
            </a:xfrm>
            <a:prstGeom prst="line">
              <a:avLst/>
            </a:prstGeom>
            <a:ln w="127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6916420" y="3058673"/>
              <a:ext cx="3745971" cy="0"/>
            </a:xfrm>
            <a:prstGeom prst="line">
              <a:avLst/>
            </a:prstGeom>
            <a:ln w="12700">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3" name="矩形 2"/>
          <p:cNvSpPr/>
          <p:nvPr>
            <p:custDataLst>
              <p:tags r:id="rId1"/>
            </p:custDataLst>
          </p:nvPr>
        </p:nvSpPr>
        <p:spPr>
          <a:xfrm>
            <a:off x="1138110" y="3513341"/>
            <a:ext cx="184731" cy="400110"/>
          </a:xfrm>
          <a:prstGeom prst="rect">
            <a:avLst/>
          </a:prstGeom>
        </p:spPr>
        <p:txBody>
          <a:bodyPr wrap="none">
            <a:spAutoFit/>
          </a:bodyPr>
          <a:lstStyle/>
          <a:p>
            <a:pPr marR="0" lvl="0" algn="l" defTabSz="914400" rtl="0" eaLnBrk="1" fontAlgn="auto" latinLnBrk="0" hangingPunct="1">
              <a:lnSpc>
                <a:spcPct val="100000"/>
              </a:lnSpc>
              <a:spcBef>
                <a:spcPct val="0"/>
              </a:spcBef>
              <a:spcAft>
                <a:spcPts val="0"/>
              </a:spcAft>
              <a:buClrTx/>
              <a:buSzTx/>
              <a:defRPr/>
            </a:pPr>
            <a:endParaRPr kumimoji="0" lang="zh-CN" altLang="en-US" sz="2000" b="0" i="0" u="none" strike="noStrike" kern="1200" cap="none" spc="0" normalizeH="0" baseline="0" noProof="0" dirty="0">
              <a:ln>
                <a:noFill/>
              </a:ln>
              <a:solidFill>
                <a:prstClr val="white"/>
              </a:solidFill>
              <a:effectLst/>
              <a:uLnTx/>
              <a:uFillTx/>
              <a:latin typeface="思源黑体 CN Regular"/>
              <a:ea typeface="思源黑体 CN Regular"/>
              <a:cs typeface="+mn-cs"/>
            </a:endParaRPr>
          </a:p>
        </p:txBody>
      </p:sp>
      <p:pic>
        <p:nvPicPr>
          <p:cNvPr id="6" name="图片 5" descr="集创赛LOGO 全称 横版"/>
          <p:cNvPicPr>
            <a:picLocks noChangeAspect="1"/>
          </p:cNvPicPr>
          <p:nvPr>
            <p:custDataLst>
              <p:tags r:id="rId2"/>
            </p:custDataLst>
          </p:nvPr>
        </p:nvPicPr>
        <p:blipFill>
          <a:blip r:embed="rId5"/>
          <a:stretch>
            <a:fillRect/>
          </a:stretch>
        </p:blipFill>
        <p:spPr>
          <a:xfrm>
            <a:off x="7841615" y="0"/>
            <a:ext cx="4140200" cy="10185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1000"/>
                                        <p:tgtEl>
                                          <p:spTgt spid="45"/>
                                        </p:tgtEl>
                                      </p:cBhvr>
                                    </p:animEffect>
                                    <p:anim calcmode="lin" valueType="num">
                                      <p:cBhvr>
                                        <p:cTn id="18" dur="1000" fill="hold"/>
                                        <p:tgtEl>
                                          <p:spTgt spid="45"/>
                                        </p:tgtEl>
                                        <p:attrNameLst>
                                          <p:attrName>ppt_x</p:attrName>
                                        </p:attrNameLst>
                                      </p:cBhvr>
                                      <p:tavLst>
                                        <p:tav tm="0">
                                          <p:val>
                                            <p:strVal val="#ppt_x"/>
                                          </p:val>
                                        </p:tav>
                                        <p:tav tm="100000">
                                          <p:val>
                                            <p:strVal val="#ppt_x"/>
                                          </p:val>
                                        </p:tav>
                                      </p:tavLst>
                                    </p:anim>
                                    <p:anim calcmode="lin" valueType="num">
                                      <p:cBhvr>
                                        <p:cTn id="1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5602" y="631109"/>
            <a:ext cx="1605280"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sz="2800" noProof="0" dirty="0">
                <a:ln>
                  <a:noFill/>
                </a:ln>
                <a:solidFill>
                  <a:schemeClr val="tx1"/>
                </a:solidFill>
                <a:effectLst/>
                <a:uLnTx/>
                <a:uFillTx/>
                <a:latin typeface="方正舒体" panose="02010601030101010101" pitchFamily="2" charset="-122"/>
                <a:ea typeface="方正舒体" panose="02010601030101010101" pitchFamily="2" charset="-122"/>
                <a:cs typeface="宋体" panose="02010600030101010101" pitchFamily="2" charset="-122"/>
                <a:sym typeface="+mn-ea"/>
              </a:rPr>
              <a:t>算法简介</a:t>
            </a:r>
            <a:endParaRPr kumimoji="0" lang="zh-CN" sz="2800" b="0" i="0" u="none" strike="noStrike" kern="1200" cap="none" spc="0" normalizeH="0" baseline="0" noProof="0" dirty="0">
              <a:ln>
                <a:noFill/>
              </a:ln>
              <a:solidFill>
                <a:srgbClr val="CA865F">
                  <a:lumMod val="20000"/>
                  <a:lumOff val="80000"/>
                </a:srgbClr>
              </a:solidFill>
              <a:effectLst/>
              <a:uLnTx/>
              <a:uFillTx/>
              <a:latin typeface="方正舒体" panose="02010601030101010101" pitchFamily="2" charset="-122"/>
              <a:ea typeface="方正舒体" panose="02010601030101010101" pitchFamily="2" charset="-122"/>
            </a:endParaRPr>
          </a:p>
        </p:txBody>
      </p:sp>
      <p:sp>
        <p:nvSpPr>
          <p:cNvPr id="11" name="平行四边形 10"/>
          <p:cNvSpPr/>
          <p:nvPr/>
        </p:nvSpPr>
        <p:spPr>
          <a:xfrm rot="14400000">
            <a:off x="2090803" y="2809895"/>
            <a:ext cx="2556000" cy="96173"/>
          </a:xfrm>
          <a:prstGeom prst="parallelogram">
            <a:avLst>
              <a:gd name="adj" fmla="val 58736"/>
            </a:avLst>
          </a:prstGeom>
          <a:gradFill>
            <a:gsLst>
              <a:gs pos="0">
                <a:srgbClr val="8BBAD4">
                  <a:alpha val="0"/>
                </a:srgbClr>
              </a:gs>
              <a:gs pos="100000">
                <a:srgbClr val="8BBAD4"/>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Roboto"/>
              <a:ea typeface="思源黑体 CN Regular"/>
              <a:cs typeface="+mn-cs"/>
            </a:endParaRPr>
          </a:p>
        </p:txBody>
      </p:sp>
      <p:sp>
        <p:nvSpPr>
          <p:cNvPr id="12" name="平行四边形 11"/>
          <p:cNvSpPr/>
          <p:nvPr/>
        </p:nvSpPr>
        <p:spPr>
          <a:xfrm rot="14400000">
            <a:off x="3107920" y="6617563"/>
            <a:ext cx="3879883" cy="564004"/>
          </a:xfrm>
          <a:prstGeom prst="parallelogram">
            <a:avLst>
              <a:gd name="adj" fmla="val 58736"/>
            </a:avLst>
          </a:prstGeom>
          <a:gradFill>
            <a:gsLst>
              <a:gs pos="0">
                <a:srgbClr val="8BBAD4">
                  <a:alpha val="0"/>
                </a:srgbClr>
              </a:gs>
              <a:gs pos="100000">
                <a:srgbClr val="8BBAD4">
                  <a:alpha val="2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Roboto"/>
              <a:ea typeface="思源黑体 CN Regular"/>
              <a:cs typeface="+mn-cs"/>
            </a:endParaRPr>
          </a:p>
        </p:txBody>
      </p:sp>
      <p:sp>
        <p:nvSpPr>
          <p:cNvPr id="13" name="平行四边形 12"/>
          <p:cNvSpPr/>
          <p:nvPr/>
        </p:nvSpPr>
        <p:spPr>
          <a:xfrm rot="14400000">
            <a:off x="-1899161" y="4102438"/>
            <a:ext cx="8288785" cy="1187450"/>
          </a:xfrm>
          <a:prstGeom prst="parallelogram">
            <a:avLst>
              <a:gd name="adj" fmla="val 58736"/>
            </a:avLst>
          </a:prstGeom>
          <a:gradFill>
            <a:gsLst>
              <a:gs pos="14000">
                <a:srgbClr val="8BBAD4">
                  <a:alpha val="0"/>
                </a:srgbClr>
              </a:gs>
              <a:gs pos="100000">
                <a:srgbClr val="8BBAD4">
                  <a:alpha val="4000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Roboto"/>
              <a:ea typeface="思源黑体 CN Regular"/>
              <a:cs typeface="+mn-cs"/>
            </a:endParaRPr>
          </a:p>
        </p:txBody>
      </p:sp>
      <p:sp>
        <p:nvSpPr>
          <p:cNvPr id="14" name="文本框 13"/>
          <p:cNvSpPr txBox="1"/>
          <p:nvPr/>
        </p:nvSpPr>
        <p:spPr>
          <a:xfrm>
            <a:off x="1389017" y="1343821"/>
            <a:ext cx="4246880" cy="583565"/>
          </a:xfrm>
          <a:prstGeom prst="rect">
            <a:avLst/>
          </a:prstGeom>
          <a:noFill/>
        </p:spPr>
        <p:txBody>
          <a:bodyPr wrap="none">
            <a:spAutoFit/>
          </a:bodyPr>
          <a:lstStyle>
            <a:defPPr>
              <a:defRPr lang="zh-CN"/>
            </a:defPPr>
            <a:lvl1pPr>
              <a:defRPr sz="3200">
                <a:gradFill flip="none" rotWithShape="1">
                  <a:gsLst>
                    <a:gs pos="0">
                      <a:srgbClr val="FFA38C"/>
                    </a:gs>
                    <a:gs pos="100000">
                      <a:srgbClr val="D780C3"/>
                    </a:gs>
                    <a:gs pos="55000">
                      <a:srgbClr val="EF5286"/>
                    </a:gs>
                  </a:gsLst>
                  <a:lin ang="0" scaled="1"/>
                  <a:tileRect/>
                </a:gradFill>
                <a:latin typeface="+mj-ea"/>
                <a:ea typeface="+mj-ea"/>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rgbClr val="5D88A8"/>
                </a:solidFill>
                <a:effectLst/>
                <a:uLnTx/>
                <a:uFillTx/>
                <a:latin typeface="思源宋体 CN Heavy"/>
                <a:ea typeface="思源宋体 CN Heavy"/>
                <a:cs typeface="+mn-cs"/>
              </a:rPr>
              <a:t>低光照度图像增强算法</a:t>
            </a:r>
          </a:p>
        </p:txBody>
      </p:sp>
      <p:sp>
        <p:nvSpPr>
          <p:cNvPr id="18" name="文本框 17"/>
          <p:cNvSpPr txBox="1"/>
          <p:nvPr/>
        </p:nvSpPr>
        <p:spPr>
          <a:xfrm>
            <a:off x="1388745" y="2386965"/>
            <a:ext cx="4418965" cy="423545"/>
          </a:xfrm>
          <a:prstGeom prst="rect">
            <a:avLst/>
          </a:prstGeom>
          <a:noFill/>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b="0" i="0" u="none" strike="noStrike" kern="1200" cap="none" spc="0" normalizeH="0" baseline="0" noProof="0" dirty="0">
                <a:ln>
                  <a:noFill/>
                </a:ln>
                <a:solidFill>
                  <a:prstClr val="black"/>
                </a:solidFill>
                <a:effectLst/>
                <a:uLnTx/>
                <a:uFillTx/>
                <a:latin typeface="Roboto"/>
                <a:ea typeface="思源黑体 CN Regular"/>
                <a:cs typeface="+mn-cs"/>
              </a:rPr>
              <a:t>一种用于改善低光条件下图像质量的算法</a:t>
            </a:r>
          </a:p>
        </p:txBody>
      </p:sp>
      <p:sp>
        <p:nvSpPr>
          <p:cNvPr id="17" name="平行四边形 16"/>
          <p:cNvSpPr/>
          <p:nvPr/>
        </p:nvSpPr>
        <p:spPr>
          <a:xfrm rot="14400000">
            <a:off x="-15588" y="3236385"/>
            <a:ext cx="720000" cy="56254"/>
          </a:xfrm>
          <a:prstGeom prst="parallelogram">
            <a:avLst>
              <a:gd name="adj" fmla="val 58736"/>
            </a:avLst>
          </a:prstGeom>
          <a:gradFill flip="none" rotWithShape="1">
            <a:gsLst>
              <a:gs pos="0">
                <a:srgbClr val="2F557A"/>
              </a:gs>
              <a:gs pos="100000">
                <a:srgbClr val="8BBAD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Roboto"/>
              <a:ea typeface="思源黑体 CN Regular"/>
              <a:cs typeface="+mn-cs"/>
            </a:endParaRPr>
          </a:p>
        </p:txBody>
      </p:sp>
      <p:sp>
        <p:nvSpPr>
          <p:cNvPr id="23" name="文本框 22"/>
          <p:cNvSpPr txBox="1"/>
          <p:nvPr/>
        </p:nvSpPr>
        <p:spPr>
          <a:xfrm>
            <a:off x="1388745" y="3383280"/>
            <a:ext cx="4124325" cy="755650"/>
          </a:xfrm>
          <a:prstGeom prst="rect">
            <a:avLst/>
          </a:prstGeom>
          <a:noFill/>
        </p:spPr>
        <p:txBody>
          <a:bodyPr wrap="square">
            <a:spAutoFit/>
          </a:bodyPr>
          <a:lstStyle>
            <a:defPPr>
              <a:defRPr lang="zh-CN"/>
            </a:defPPr>
          </a:lstStyle>
          <a:p>
            <a:pPr marL="0" marR="0" lvl="0" indent="0" algn="l" defTabSz="914400" rtl="0" eaLnBrk="1" fontAlgn="auto" latinLnBrk="0" hangingPunct="1">
              <a:lnSpc>
                <a:spcPct val="120000"/>
              </a:lnSpc>
              <a:spcBef>
                <a:spcPts val="0"/>
              </a:spcBef>
              <a:spcAft>
                <a:spcPts val="0"/>
              </a:spcAft>
              <a:buClrTx/>
              <a:buSzTx/>
              <a:buFontTx/>
              <a:buNone/>
              <a:defRPr/>
            </a:pPr>
            <a:r>
              <a:rPr kumimoji="0" lang="zh-CN" altLang="en-US" b="0" i="0" u="none" strike="noStrike" kern="1200" cap="none" spc="0" normalizeH="0" baseline="0" noProof="0" dirty="0">
                <a:ln>
                  <a:noFill/>
                </a:ln>
                <a:solidFill>
                  <a:prstClr val="black"/>
                </a:solidFill>
                <a:effectLst/>
                <a:uLnTx/>
                <a:uFillTx/>
                <a:latin typeface="Roboto"/>
                <a:ea typeface="思源黑体 CN Regular"/>
                <a:cs typeface="+mn-cs"/>
              </a:rPr>
              <a:t>通过增强图像亮度、对比度和细节，以提高图像的清晰度和可视性</a:t>
            </a:r>
          </a:p>
        </p:txBody>
      </p:sp>
      <p:sp>
        <p:nvSpPr>
          <p:cNvPr id="22" name="平行四边形 21"/>
          <p:cNvSpPr/>
          <p:nvPr/>
        </p:nvSpPr>
        <p:spPr>
          <a:xfrm rot="14400000">
            <a:off x="472092" y="4089825"/>
            <a:ext cx="720000" cy="56254"/>
          </a:xfrm>
          <a:prstGeom prst="parallelogram">
            <a:avLst>
              <a:gd name="adj" fmla="val 58736"/>
            </a:avLst>
          </a:prstGeom>
          <a:gradFill flip="none" rotWithShape="1">
            <a:gsLst>
              <a:gs pos="0">
                <a:srgbClr val="2F557A"/>
              </a:gs>
              <a:gs pos="100000">
                <a:srgbClr val="8BBAD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Roboto"/>
              <a:ea typeface="思源黑体 CN Regular"/>
              <a:cs typeface="+mn-cs"/>
            </a:endParaRPr>
          </a:p>
        </p:txBody>
      </p:sp>
      <p:sp>
        <p:nvSpPr>
          <p:cNvPr id="28" name="文本框 27"/>
          <p:cNvSpPr txBox="1"/>
          <p:nvPr/>
        </p:nvSpPr>
        <p:spPr>
          <a:xfrm>
            <a:off x="1423670" y="4330700"/>
            <a:ext cx="3935730" cy="1395960"/>
          </a:xfrm>
          <a:prstGeom prst="rect">
            <a:avLst/>
          </a:prstGeom>
          <a:noFill/>
        </p:spPr>
        <p:txBody>
          <a:bodyPr wrap="square">
            <a:spAutoFit/>
          </a:bodyPr>
          <a:lstStyle>
            <a:defPPr>
              <a:defRPr lang="zh-CN"/>
            </a:defPPr>
            <a:lvl1pPr>
              <a:lnSpc>
                <a:spcPct val="120000"/>
              </a:lnSpc>
              <a:defRPr sz="1600"/>
            </a:lvl1pPr>
          </a:lstStyle>
          <a:p>
            <a:pPr marL="0" marR="0" lvl="0" indent="0" algn="l" defTabSz="914400" rtl="0" eaLnBrk="1" fontAlgn="auto" latinLnBrk="0" hangingPunct="1">
              <a:lnSpc>
                <a:spcPct val="120000"/>
              </a:lnSpc>
              <a:spcBef>
                <a:spcPts val="0"/>
              </a:spcBef>
              <a:spcAft>
                <a:spcPts val="0"/>
              </a:spcAft>
              <a:buClrTx/>
              <a:buSzTx/>
              <a:buFontTx/>
              <a:buNone/>
              <a:defRPr/>
            </a:pPr>
            <a:r>
              <a:rPr lang="zh-CN" altLang="en-US" sz="1800" dirty="0">
                <a:solidFill>
                  <a:prstClr val="black"/>
                </a:solidFill>
                <a:latin typeface="Roboto"/>
              </a:rPr>
              <a:t>论文</a:t>
            </a:r>
            <a:r>
              <a:rPr lang="en-US" altLang="zh-CN" sz="1800" dirty="0">
                <a:solidFill>
                  <a:prstClr val="black"/>
                </a:solidFill>
                <a:latin typeface="Roboto"/>
              </a:rPr>
              <a:t>“LIME: Low-Light Image Enhancement via Illumination Map Estimation”</a:t>
            </a:r>
            <a:r>
              <a:rPr lang="zh-CN" altLang="en-US" sz="1800" dirty="0">
                <a:solidFill>
                  <a:prstClr val="black"/>
                </a:solidFill>
                <a:latin typeface="Roboto"/>
              </a:rPr>
              <a:t>，中</a:t>
            </a:r>
            <a:r>
              <a:rPr kumimoji="0" lang="zh-CN" altLang="en-US" sz="1800" b="0" i="0" u="none" strike="noStrike" kern="1200" cap="none" spc="0" normalizeH="0" baseline="0" noProof="0" dirty="0">
                <a:ln>
                  <a:noFill/>
                </a:ln>
                <a:solidFill>
                  <a:prstClr val="black"/>
                </a:solidFill>
                <a:effectLst/>
                <a:uLnTx/>
                <a:uFillTx/>
                <a:latin typeface="Roboto"/>
                <a:ea typeface="思源黑体 CN Regular"/>
                <a:cs typeface="+mn-cs"/>
              </a:rPr>
              <a:t>提出了一个轻量级而有效的框架：自校准照明 (SCI)</a:t>
            </a:r>
          </a:p>
        </p:txBody>
      </p:sp>
      <p:sp>
        <p:nvSpPr>
          <p:cNvPr id="27" name="平行四边形 26"/>
          <p:cNvSpPr/>
          <p:nvPr/>
        </p:nvSpPr>
        <p:spPr>
          <a:xfrm rot="14400000">
            <a:off x="959772" y="4943265"/>
            <a:ext cx="720000" cy="56254"/>
          </a:xfrm>
          <a:prstGeom prst="parallelogram">
            <a:avLst>
              <a:gd name="adj" fmla="val 58736"/>
            </a:avLst>
          </a:prstGeom>
          <a:gradFill flip="none" rotWithShape="1">
            <a:gsLst>
              <a:gs pos="0">
                <a:srgbClr val="2F557A"/>
              </a:gs>
              <a:gs pos="100000">
                <a:srgbClr val="8BBAD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Roboto"/>
              <a:ea typeface="思源黑体 CN Regular"/>
              <a:cs typeface="+mn-cs"/>
            </a:endParaRPr>
          </a:p>
        </p:txBody>
      </p:sp>
      <p:sp>
        <p:nvSpPr>
          <p:cNvPr id="30" name="平行四边形 29"/>
          <p:cNvSpPr/>
          <p:nvPr/>
        </p:nvSpPr>
        <p:spPr>
          <a:xfrm rot="14400000">
            <a:off x="-2404023" y="3719628"/>
            <a:ext cx="5706129" cy="450360"/>
          </a:xfrm>
          <a:prstGeom prst="parallelogram">
            <a:avLst>
              <a:gd name="adj" fmla="val 58736"/>
            </a:avLst>
          </a:prstGeom>
          <a:gradFill>
            <a:gsLst>
              <a:gs pos="100000">
                <a:srgbClr val="8BBAD4"/>
              </a:gs>
              <a:gs pos="8000">
                <a:srgbClr val="8BBAD4">
                  <a:alpha val="0"/>
                </a:srgb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Roboto"/>
              <a:ea typeface="思源黑体 CN Regular"/>
              <a:cs typeface="+mn-cs"/>
            </a:endParaRPr>
          </a:p>
        </p:txBody>
      </p:sp>
      <p:sp>
        <p:nvSpPr>
          <p:cNvPr id="34" name="文本框 33"/>
          <p:cNvSpPr txBox="1"/>
          <p:nvPr/>
        </p:nvSpPr>
        <p:spPr>
          <a:xfrm flipH="1">
            <a:off x="6683102" y="1343821"/>
            <a:ext cx="3840480" cy="583565"/>
          </a:xfrm>
          <a:prstGeom prst="rect">
            <a:avLst/>
          </a:prstGeom>
          <a:noFill/>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rgbClr val="CA865F"/>
                </a:solidFill>
                <a:effectLst/>
                <a:uLnTx/>
                <a:uFillTx/>
                <a:latin typeface="思源宋体 CN Heavy"/>
                <a:ea typeface="思源宋体 CN Heavy"/>
                <a:cs typeface="+mn-cs"/>
              </a:rPr>
              <a:t>目标检测算法YOLOv8</a:t>
            </a:r>
          </a:p>
        </p:txBody>
      </p:sp>
      <p:sp>
        <p:nvSpPr>
          <p:cNvPr id="36" name="文本框 35"/>
          <p:cNvSpPr txBox="1"/>
          <p:nvPr/>
        </p:nvSpPr>
        <p:spPr>
          <a:xfrm flipH="1">
            <a:off x="6859271" y="2242361"/>
            <a:ext cx="3611880" cy="450850"/>
          </a:xfrm>
          <a:prstGeom prst="rect">
            <a:avLst/>
          </a:prstGeom>
          <a:noFill/>
        </p:spPr>
        <p:txBody>
          <a:bodyPr wrap="none">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b="0" i="0" u="none" strike="noStrike" kern="1200" cap="none" spc="0" normalizeH="0" baseline="0" noProof="0" dirty="0">
                <a:ln>
                  <a:noFill/>
                </a:ln>
                <a:solidFill>
                  <a:prstClr val="black"/>
                </a:solidFill>
                <a:effectLst/>
                <a:uLnTx/>
                <a:uFillTx/>
                <a:latin typeface="Roboto"/>
                <a:ea typeface="思源黑体 CN Regular"/>
                <a:cs typeface="+mn-cs"/>
              </a:rPr>
              <a:t>一种基于深度学习的目标检测算法</a:t>
            </a:r>
          </a:p>
        </p:txBody>
      </p:sp>
      <p:sp>
        <p:nvSpPr>
          <p:cNvPr id="40" name="文本框 39"/>
          <p:cNvSpPr txBox="1"/>
          <p:nvPr/>
        </p:nvSpPr>
        <p:spPr>
          <a:xfrm flipH="1">
            <a:off x="6859270" y="3182620"/>
            <a:ext cx="4373245" cy="810260"/>
          </a:xfrm>
          <a:prstGeom prst="rect">
            <a:avLst/>
          </a:prstGeom>
          <a:noFill/>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b="0" i="0" u="none" strike="noStrike" kern="1200" cap="none" spc="0" normalizeH="0" baseline="0" noProof="0" dirty="0">
                <a:ln>
                  <a:noFill/>
                </a:ln>
                <a:solidFill>
                  <a:prstClr val="black"/>
                </a:solidFill>
                <a:effectLst/>
                <a:uLnTx/>
                <a:uFillTx/>
                <a:latin typeface="Roboto"/>
                <a:ea typeface="思源黑体 CN Regular"/>
                <a:cs typeface="+mn-cs"/>
              </a:rPr>
              <a:t>YOLO采用单阶段(one-stage)的检测方法，</a:t>
            </a:r>
          </a:p>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b="0" i="0" u="none" strike="noStrike" kern="1200" cap="none" spc="0" normalizeH="0" baseline="0" noProof="0" dirty="0">
                <a:ln>
                  <a:noFill/>
                </a:ln>
                <a:solidFill>
                  <a:prstClr val="black"/>
                </a:solidFill>
                <a:effectLst/>
                <a:uLnTx/>
                <a:uFillTx/>
                <a:latin typeface="Roboto"/>
                <a:ea typeface="思源黑体 CN Regular"/>
                <a:cs typeface="+mn-cs"/>
              </a:rPr>
              <a:t>将对象检测问题转化为一个回归问题</a:t>
            </a:r>
          </a:p>
        </p:txBody>
      </p:sp>
      <p:sp>
        <p:nvSpPr>
          <p:cNvPr id="44" name="文本框 43"/>
          <p:cNvSpPr txBox="1"/>
          <p:nvPr/>
        </p:nvSpPr>
        <p:spPr>
          <a:xfrm flipH="1">
            <a:off x="6859270" y="4298950"/>
            <a:ext cx="4372610" cy="810260"/>
          </a:xfrm>
          <a:prstGeom prst="rect">
            <a:avLst/>
          </a:prstGeom>
          <a:noFill/>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lang="zh-CN" altLang="en-US" noProof="0" dirty="0">
                <a:ln>
                  <a:noFill/>
                </a:ln>
                <a:solidFill>
                  <a:prstClr val="black"/>
                </a:solidFill>
                <a:effectLst/>
                <a:uLnTx/>
                <a:uFillTx/>
                <a:latin typeface="Roboto"/>
                <a:ea typeface="思源黑体 CN Regular"/>
                <a:sym typeface="+mn-ea"/>
              </a:rPr>
              <a:t>将输入图像划分为网格，在</a:t>
            </a:r>
            <a:r>
              <a:rPr kumimoji="0" lang="zh-CN" altLang="en-US" b="0" i="0" u="none" strike="noStrike" kern="1200" cap="none" spc="0" normalizeH="0" baseline="0" noProof="0" dirty="0">
                <a:ln>
                  <a:noFill/>
                </a:ln>
                <a:solidFill>
                  <a:prstClr val="black"/>
                </a:solidFill>
                <a:effectLst/>
                <a:uLnTx/>
                <a:uFillTx/>
                <a:latin typeface="Roboto"/>
                <a:ea typeface="思源黑体 CN Regular"/>
                <a:cs typeface="+mn-cs"/>
              </a:rPr>
              <a:t>每个网格单元中预测对象的边界框和类别概率</a:t>
            </a:r>
          </a:p>
        </p:txBody>
      </p:sp>
      <p:pic>
        <p:nvPicPr>
          <p:cNvPr id="4" name="图片 3" descr="集创赛LOGO 全称 横版"/>
          <p:cNvPicPr>
            <a:picLocks noChangeAspect="1"/>
          </p:cNvPicPr>
          <p:nvPr>
            <p:custDataLst>
              <p:tags r:id="rId1"/>
            </p:custDataLst>
          </p:nvPr>
        </p:nvPicPr>
        <p:blipFill>
          <a:blip r:embed="rId4"/>
          <a:stretch>
            <a:fillRect/>
          </a:stretch>
        </p:blipFill>
        <p:spPr>
          <a:xfrm>
            <a:off x="7841615" y="0"/>
            <a:ext cx="4140200" cy="10185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1000"/>
                                        <p:tgtEl>
                                          <p:spTgt spid="23"/>
                                        </p:tgtEl>
                                      </p:cBhvr>
                                    </p:animEffect>
                                    <p:anim calcmode="lin" valueType="num">
                                      <p:cBhvr>
                                        <p:cTn id="23" dur="1000" fill="hold"/>
                                        <p:tgtEl>
                                          <p:spTgt spid="23"/>
                                        </p:tgtEl>
                                        <p:attrNameLst>
                                          <p:attrName>ppt_x</p:attrName>
                                        </p:attrNameLst>
                                      </p:cBhvr>
                                      <p:tavLst>
                                        <p:tav tm="0">
                                          <p:val>
                                            <p:strVal val="#ppt_x"/>
                                          </p:val>
                                        </p:tav>
                                        <p:tav tm="100000">
                                          <p:val>
                                            <p:strVal val="#ppt_x"/>
                                          </p:val>
                                        </p:tav>
                                      </p:tavLst>
                                    </p:anim>
                                    <p:anim calcmode="lin" valueType="num">
                                      <p:cBhvr>
                                        <p:cTn id="2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down)">
                                      <p:cBhvr>
                                        <p:cTn id="29" dur="500"/>
                                        <p:tgtEl>
                                          <p:spTgt spid="28"/>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500" fill="hold"/>
                                        <p:tgtEl>
                                          <p:spTgt spid="40"/>
                                        </p:tgtEl>
                                        <p:attrNameLst>
                                          <p:attrName>ppt_x</p:attrName>
                                        </p:attrNameLst>
                                      </p:cBhvr>
                                      <p:tavLst>
                                        <p:tav tm="0">
                                          <p:val>
                                            <p:strVal val="#ppt_x"/>
                                          </p:val>
                                        </p:tav>
                                        <p:tav tm="100000">
                                          <p:val>
                                            <p:strVal val="#ppt_x"/>
                                          </p:val>
                                        </p:tav>
                                      </p:tavLst>
                                    </p:anim>
                                    <p:anim calcmode="lin" valueType="num">
                                      <p:cBhvr additive="base">
                                        <p:cTn id="3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44">
                                            <p:txEl>
                                              <p:pRg st="0" end="0"/>
                                            </p:txEl>
                                          </p:spTgt>
                                        </p:tgtEl>
                                        <p:attrNameLst>
                                          <p:attrName>style.visibility</p:attrName>
                                        </p:attrNameLst>
                                      </p:cBhvr>
                                      <p:to>
                                        <p:strVal val="visible"/>
                                      </p:to>
                                    </p:set>
                                    <p:animEffect transition="in" filter="fade">
                                      <p:cBhvr>
                                        <p:cTn id="44" dur="1000"/>
                                        <p:tgtEl>
                                          <p:spTgt spid="44">
                                            <p:txEl>
                                              <p:pRg st="0" end="0"/>
                                            </p:txEl>
                                          </p:spTgt>
                                        </p:tgtEl>
                                      </p:cBhvr>
                                    </p:animEffect>
                                    <p:anim calcmode="lin" valueType="num">
                                      <p:cBhvr>
                                        <p:cTn id="45" dur="1000" fill="hold"/>
                                        <p:tgtEl>
                                          <p:spTgt spid="44">
                                            <p:txEl>
                                              <p:pRg st="0" end="0"/>
                                            </p:txEl>
                                          </p:spTgt>
                                        </p:tgtEl>
                                        <p:attrNameLst>
                                          <p:attrName>ppt_x</p:attrName>
                                        </p:attrNameLst>
                                      </p:cBhvr>
                                      <p:tavLst>
                                        <p:tav tm="0">
                                          <p:val>
                                            <p:strVal val="#ppt_x"/>
                                          </p:val>
                                        </p:tav>
                                        <p:tav tm="100000">
                                          <p:val>
                                            <p:strVal val="#ppt_x"/>
                                          </p:val>
                                        </p:tav>
                                      </p:tavLst>
                                    </p:anim>
                                    <p:anim calcmode="lin" valueType="num">
                                      <p:cBhvr>
                                        <p:cTn id="46" dur="1000" fill="hold"/>
                                        <p:tgtEl>
                                          <p:spTgt spid="4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P spid="23" grpId="0"/>
      <p:bldP spid="28" grpId="0"/>
      <p:bldP spid="34" grpId="0"/>
      <p:bldP spid="36" grpId="0"/>
      <p:bldP spid="4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390812" y="994961"/>
            <a:ext cx="5737755" cy="5351574"/>
            <a:chOff x="5579533" y="957151"/>
            <a:chExt cx="5737755" cy="5351574"/>
          </a:xfrm>
        </p:grpSpPr>
        <p:sp>
          <p:nvSpPr>
            <p:cNvPr id="11" name="矩形: 圆角 10"/>
            <p:cNvSpPr/>
            <p:nvPr/>
          </p:nvSpPr>
          <p:spPr>
            <a:xfrm>
              <a:off x="5579533" y="957151"/>
              <a:ext cx="5737755" cy="1647356"/>
            </a:xfrm>
            <a:prstGeom prst="roundRect">
              <a:avLst>
                <a:gd name="adj" fmla="val 3947"/>
              </a:avLst>
            </a:prstGeom>
            <a:gradFill flip="none" rotWithShape="1">
              <a:gsLst>
                <a:gs pos="0">
                  <a:srgbClr val="EFC49C"/>
                </a:gs>
                <a:gs pos="100000">
                  <a:schemeClr val="accent4"/>
                </a:gs>
              </a:gsLst>
              <a:lin ang="2700000" scaled="1"/>
              <a:tileRect/>
            </a:gradFill>
            <a:ln>
              <a:noFill/>
            </a:ln>
            <a:effectLst>
              <a:outerShdw blurRad="266700" dist="279400" dir="5400000" sx="86000" sy="86000" algn="t" rotWithShape="0">
                <a:schemeClr val="accent4">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Roboto"/>
                <a:ea typeface="思源黑体 CN Regular"/>
                <a:cs typeface="+mn-cs"/>
              </a:endParaRPr>
            </a:p>
          </p:txBody>
        </p:sp>
        <p:sp>
          <p:nvSpPr>
            <p:cNvPr id="44" name="矩形: 圆角 43"/>
            <p:cNvSpPr/>
            <p:nvPr/>
          </p:nvSpPr>
          <p:spPr>
            <a:xfrm>
              <a:off x="5579533" y="2809260"/>
              <a:ext cx="5737755" cy="1647356"/>
            </a:xfrm>
            <a:prstGeom prst="roundRect">
              <a:avLst>
                <a:gd name="adj" fmla="val 3947"/>
              </a:avLst>
            </a:prstGeom>
            <a:gradFill flip="none" rotWithShape="1">
              <a:gsLst>
                <a:gs pos="0">
                  <a:srgbClr val="EFC49C"/>
                </a:gs>
                <a:gs pos="100000">
                  <a:schemeClr val="accent4"/>
                </a:gs>
              </a:gsLst>
              <a:lin ang="2700000" scaled="1"/>
              <a:tileRect/>
            </a:gradFill>
            <a:ln>
              <a:noFill/>
            </a:ln>
            <a:effectLst>
              <a:outerShdw blurRad="266700" dist="279400" dir="5400000" sx="86000" sy="86000" algn="t" rotWithShape="0">
                <a:schemeClr val="accent4">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Roboto"/>
                <a:ea typeface="思源黑体 CN Regular"/>
                <a:cs typeface="+mn-cs"/>
              </a:endParaRPr>
            </a:p>
          </p:txBody>
        </p:sp>
        <p:sp>
          <p:nvSpPr>
            <p:cNvPr id="45" name="矩形: 圆角 44"/>
            <p:cNvSpPr/>
            <p:nvPr/>
          </p:nvSpPr>
          <p:spPr>
            <a:xfrm>
              <a:off x="5579533" y="4661369"/>
              <a:ext cx="5737755" cy="1647356"/>
            </a:xfrm>
            <a:prstGeom prst="roundRect">
              <a:avLst>
                <a:gd name="adj" fmla="val 3947"/>
              </a:avLst>
            </a:prstGeom>
            <a:gradFill flip="none" rotWithShape="1">
              <a:gsLst>
                <a:gs pos="0">
                  <a:srgbClr val="EFC49C"/>
                </a:gs>
                <a:gs pos="100000">
                  <a:schemeClr val="accent4"/>
                </a:gs>
              </a:gsLst>
              <a:lin ang="2700000" scaled="1"/>
              <a:tileRect/>
            </a:gradFill>
            <a:ln>
              <a:noFill/>
            </a:ln>
            <a:effectLst>
              <a:outerShdw blurRad="266700" dist="279400" dir="5400000" sx="86000" sy="86000" algn="t" rotWithShape="0">
                <a:schemeClr val="accent4">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Roboto"/>
                <a:ea typeface="思源黑体 CN Regular"/>
                <a:cs typeface="+mn-cs"/>
              </a:endParaRPr>
            </a:p>
          </p:txBody>
        </p:sp>
      </p:grpSp>
      <p:sp>
        <p:nvSpPr>
          <p:cNvPr id="2" name="矩形 1"/>
          <p:cNvSpPr/>
          <p:nvPr/>
        </p:nvSpPr>
        <p:spPr>
          <a:xfrm>
            <a:off x="210185" y="225520"/>
            <a:ext cx="3570208" cy="76944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dirty="0">
                <a:ln>
                  <a:noFill/>
                </a:ln>
                <a:effectLst/>
                <a:uLnTx/>
                <a:uFillTx/>
                <a:latin typeface="方正舒体" panose="02010601030101010101" pitchFamily="2" charset="-122"/>
                <a:ea typeface="方正舒体" panose="02010601030101010101" pitchFamily="2" charset="-122"/>
              </a:rPr>
              <a:t>处理流程设计</a:t>
            </a:r>
          </a:p>
        </p:txBody>
      </p:sp>
      <p:sp>
        <p:nvSpPr>
          <p:cNvPr id="16" name="文本框 15"/>
          <p:cNvSpPr txBox="1"/>
          <p:nvPr/>
        </p:nvSpPr>
        <p:spPr>
          <a:xfrm>
            <a:off x="794749" y="1528317"/>
            <a:ext cx="2481580" cy="398780"/>
          </a:xfrm>
          <a:prstGeom prst="rect">
            <a:avLst/>
          </a:prstGeom>
        </p:spPr>
        <p:txBody>
          <a:bodyPr wrap="none">
            <a:spAutoFit/>
          </a:bodyPr>
          <a:lstStyle>
            <a:defPPr>
              <a:defRPr lang="zh-CN"/>
            </a:defPPr>
            <a:lvl1pPr>
              <a:defRPr sz="3200">
                <a:solidFill>
                  <a:schemeClr val="accent2"/>
                </a:solidFill>
                <a:latin typeface="+mj-ea"/>
                <a:ea typeface="+mj-ea"/>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CA865F">
                    <a:lumMod val="50000"/>
                  </a:srgbClr>
                </a:solidFill>
                <a:effectLst/>
                <a:uLnTx/>
                <a:uFillTx/>
                <a:latin typeface="思源宋体 CN Heavy"/>
                <a:ea typeface="思源宋体 CN Heavy"/>
                <a:cs typeface="+mn-cs"/>
              </a:rPr>
              <a:t>1.输入低光照图像：</a:t>
            </a:r>
          </a:p>
        </p:txBody>
      </p:sp>
      <p:sp>
        <p:nvSpPr>
          <p:cNvPr id="17" name="文本框 16"/>
          <p:cNvSpPr txBox="1"/>
          <p:nvPr/>
        </p:nvSpPr>
        <p:spPr>
          <a:xfrm>
            <a:off x="794749" y="2040683"/>
            <a:ext cx="3126740" cy="460375"/>
          </a:xfrm>
          <a:prstGeom prst="rect">
            <a:avLst/>
          </a:prstGeom>
          <a:noFill/>
        </p:spPr>
        <p:txBody>
          <a:bodyPr wrap="none">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lang="zh-CN" altLang="en-US" sz="1600" b="1" noProof="0" dirty="0">
                <a:ln>
                  <a:noFill/>
                </a:ln>
                <a:solidFill>
                  <a:srgbClr val="CA865F">
                    <a:lumMod val="50000"/>
                  </a:srgbClr>
                </a:solidFill>
                <a:effectLst/>
                <a:uLnTx/>
                <a:uFillTx/>
                <a:latin typeface="思源宋体 CN Heavy"/>
                <a:ea typeface="思源宋体 CN Heavy"/>
                <a:sym typeface="+mn-ea"/>
              </a:rPr>
              <a:t>将低光照图像作为算法的输入</a:t>
            </a:r>
            <a:endParaRPr kumimoji="0" lang="zh-CN" altLang="en-US" sz="1600" b="1" i="0" u="none" strike="noStrike" kern="1200" cap="none" spc="0" normalizeH="0" baseline="0" noProof="0" dirty="0">
              <a:ln>
                <a:noFill/>
              </a:ln>
              <a:solidFill>
                <a:srgbClr val="CA865F">
                  <a:lumMod val="50000"/>
                </a:srgbClr>
              </a:solidFill>
              <a:effectLst/>
              <a:uLnTx/>
              <a:uFillTx/>
              <a:latin typeface="思源宋体 CN Heavy"/>
              <a:ea typeface="思源宋体 CN Heavy"/>
              <a:cs typeface="+mn-cs"/>
              <a:sym typeface="+mn-ea"/>
            </a:endParaRPr>
          </a:p>
        </p:txBody>
      </p:sp>
      <p:sp>
        <p:nvSpPr>
          <p:cNvPr id="21" name="文本框 20"/>
          <p:cNvSpPr txBox="1"/>
          <p:nvPr/>
        </p:nvSpPr>
        <p:spPr>
          <a:xfrm>
            <a:off x="578849" y="2830583"/>
            <a:ext cx="2913380" cy="398780"/>
          </a:xfrm>
          <a:prstGeom prst="rect">
            <a:avLst/>
          </a:prstGeom>
        </p:spPr>
        <p:txBody>
          <a:bodyPr wrap="none">
            <a:spAutoFit/>
          </a:bodyPr>
          <a:lstStyle>
            <a:defPPr>
              <a:defRPr lang="zh-CN"/>
            </a:defPPr>
            <a:lvl1pPr>
              <a:defRPr sz="3200">
                <a:solidFill>
                  <a:schemeClr val="accent2"/>
                </a:solidFill>
                <a:latin typeface="+mj-ea"/>
                <a:ea typeface="+mj-ea"/>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noProof="0" dirty="0">
                <a:ln>
                  <a:noFill/>
                </a:ln>
                <a:solidFill>
                  <a:srgbClr val="CA865F">
                    <a:lumMod val="50000"/>
                  </a:srgbClr>
                </a:solidFill>
                <a:effectLst/>
                <a:uLnTx/>
                <a:uFillTx/>
                <a:latin typeface="Roboto"/>
                <a:ea typeface="思源黑体 CN Regular"/>
                <a:sym typeface="+mn-ea"/>
              </a:rPr>
              <a:t>2.低光照图像增强处理：</a:t>
            </a:r>
            <a:endParaRPr kumimoji="0" lang="zh-CN" altLang="en-US" sz="2000" b="0" i="0" u="none" strike="noStrike" kern="1200" cap="none" spc="0" normalizeH="0" baseline="0" noProof="0" dirty="0">
              <a:ln>
                <a:noFill/>
              </a:ln>
              <a:solidFill>
                <a:srgbClr val="CA865F">
                  <a:lumMod val="50000"/>
                </a:srgbClr>
              </a:solidFill>
              <a:effectLst/>
              <a:uLnTx/>
              <a:uFillTx/>
              <a:latin typeface="思源宋体 CN Heavy"/>
              <a:ea typeface="思源宋体 CN Heavy"/>
              <a:cs typeface="+mn-cs"/>
            </a:endParaRPr>
          </a:p>
        </p:txBody>
      </p:sp>
      <p:sp>
        <p:nvSpPr>
          <p:cNvPr id="22" name="文本框 21"/>
          <p:cNvSpPr txBox="1"/>
          <p:nvPr/>
        </p:nvSpPr>
        <p:spPr>
          <a:xfrm>
            <a:off x="344198" y="3125190"/>
            <a:ext cx="5710555" cy="1198880"/>
          </a:xfrm>
          <a:prstGeom prst="rect">
            <a:avLst/>
          </a:prstGeom>
          <a:noFill/>
        </p:spPr>
        <p:txBody>
          <a:bodyPr wrap="square">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1600" b="0" i="0" u="none" strike="noStrike" kern="1200" cap="none" spc="0" normalizeH="0" baseline="0" noProof="0" dirty="0">
                <a:ln>
                  <a:noFill/>
                </a:ln>
                <a:solidFill>
                  <a:srgbClr val="CA865F">
                    <a:lumMod val="50000"/>
                  </a:srgbClr>
                </a:solidFill>
                <a:effectLst/>
                <a:uLnTx/>
                <a:uFillTx/>
                <a:latin typeface="Roboto"/>
                <a:ea typeface="思源黑体 CN Regular"/>
                <a:cs typeface="+mn-cs"/>
              </a:rPr>
              <a:t>对低光照图像进行增强处理，以提升图像的亮度、对比度和清晰度等。可以使用先前提到的光照度校正、对比度增强、噪声降低等技术。</a:t>
            </a:r>
          </a:p>
        </p:txBody>
      </p:sp>
      <p:sp>
        <p:nvSpPr>
          <p:cNvPr id="25" name="文本框 24"/>
          <p:cNvSpPr txBox="1"/>
          <p:nvPr/>
        </p:nvSpPr>
        <p:spPr>
          <a:xfrm>
            <a:off x="794749" y="5232535"/>
            <a:ext cx="2602865" cy="398780"/>
          </a:xfrm>
          <a:prstGeom prst="rect">
            <a:avLst/>
          </a:prstGeom>
        </p:spPr>
        <p:txBody>
          <a:bodyPr wrap="none">
            <a:spAutoFit/>
          </a:bodyPr>
          <a:lstStyle>
            <a:defPPr>
              <a:defRPr lang="zh-CN"/>
            </a:defPPr>
            <a:lvl1pPr>
              <a:defRPr sz="3200">
                <a:solidFill>
                  <a:schemeClr val="accent2"/>
                </a:solidFill>
                <a:latin typeface="+mj-ea"/>
                <a:ea typeface="+mj-ea"/>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noProof="0" dirty="0">
                <a:ln>
                  <a:noFill/>
                </a:ln>
                <a:solidFill>
                  <a:srgbClr val="CA865F">
                    <a:lumMod val="50000"/>
                  </a:srgbClr>
                </a:solidFill>
                <a:effectLst/>
                <a:uLnTx/>
                <a:uFillTx/>
                <a:latin typeface="Roboto"/>
                <a:ea typeface="思源黑体 CN Regular"/>
                <a:sym typeface="+mn-ea"/>
              </a:rPr>
              <a:t>3.YOLOv8目标检测：</a:t>
            </a:r>
            <a:endParaRPr kumimoji="0" lang="zh-CN" altLang="en-US" sz="2000" b="0" i="0" u="none" strike="noStrike" kern="1200" cap="none" spc="0" normalizeH="0" baseline="0" noProof="0" dirty="0">
              <a:ln>
                <a:noFill/>
              </a:ln>
              <a:solidFill>
                <a:srgbClr val="CA865F">
                  <a:lumMod val="50000"/>
                </a:srgbClr>
              </a:solidFill>
              <a:effectLst/>
              <a:uLnTx/>
              <a:uFillTx/>
              <a:latin typeface="思源宋体 CN Heavy"/>
              <a:ea typeface="思源宋体 CN Heavy"/>
              <a:cs typeface="+mn-cs"/>
            </a:endParaRPr>
          </a:p>
        </p:txBody>
      </p:sp>
      <p:sp>
        <p:nvSpPr>
          <p:cNvPr id="26" name="文本框 25"/>
          <p:cNvSpPr txBox="1"/>
          <p:nvPr/>
        </p:nvSpPr>
        <p:spPr>
          <a:xfrm>
            <a:off x="732155" y="5626735"/>
            <a:ext cx="5659755" cy="996950"/>
          </a:xfrm>
          <a:prstGeom prst="rect">
            <a:avLst/>
          </a:prstGeom>
          <a:noFill/>
        </p:spPr>
        <p:txBody>
          <a:bodyPr wrap="none">
            <a:no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1600" b="0" i="0" u="none" strike="noStrike" kern="1200" cap="none" spc="0" normalizeH="0" baseline="0" noProof="0" dirty="0">
                <a:ln>
                  <a:noFill/>
                </a:ln>
                <a:solidFill>
                  <a:srgbClr val="CA865F">
                    <a:lumMod val="50000"/>
                  </a:srgbClr>
                </a:solidFill>
                <a:effectLst/>
                <a:uLnTx/>
                <a:uFillTx/>
                <a:latin typeface="Roboto"/>
                <a:ea typeface="思源黑体 CN Regular"/>
                <a:cs typeface="+mn-cs"/>
              </a:rPr>
              <a:t>YOLOv8算法对经过增强处理的图像进行目标检测。该算法</a:t>
            </a:r>
          </a:p>
          <a:p>
            <a:pPr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defRPr/>
            </a:pPr>
            <a:r>
              <a:rPr kumimoji="0" lang="en-US" altLang="zh-CN" sz="1600" b="0" i="0" u="none" strike="noStrike" kern="1200" cap="none" spc="0" normalizeH="0" baseline="0" noProof="0" dirty="0">
                <a:ln>
                  <a:noFill/>
                </a:ln>
                <a:solidFill>
                  <a:srgbClr val="CA865F">
                    <a:lumMod val="50000"/>
                  </a:srgbClr>
                </a:solidFill>
                <a:effectLst/>
                <a:uLnTx/>
                <a:uFillTx/>
                <a:latin typeface="Roboto"/>
                <a:ea typeface="思源黑体 CN Regular"/>
                <a:cs typeface="+mn-cs"/>
              </a:rPr>
              <a:t>     </a:t>
            </a:r>
            <a:r>
              <a:rPr kumimoji="0" lang="zh-CN" altLang="en-US" sz="1600" b="0" i="0" u="none" strike="noStrike" kern="1200" cap="none" spc="0" normalizeH="0" baseline="0" noProof="0" dirty="0">
                <a:ln>
                  <a:noFill/>
                </a:ln>
                <a:solidFill>
                  <a:srgbClr val="CA865F">
                    <a:lumMod val="50000"/>
                  </a:srgbClr>
                </a:solidFill>
                <a:effectLst/>
                <a:uLnTx/>
                <a:uFillTx/>
                <a:latin typeface="Roboto"/>
                <a:ea typeface="思源黑体 CN Regular"/>
                <a:cs typeface="+mn-cs"/>
              </a:rPr>
              <a:t>可以实现实时目标检测，并能够同时检测多个对象类别。</a:t>
            </a:r>
          </a:p>
        </p:txBody>
      </p:sp>
      <p:sp>
        <p:nvSpPr>
          <p:cNvPr id="5" name="矩形: 圆角 44"/>
          <p:cNvSpPr/>
          <p:nvPr>
            <p:custDataLst>
              <p:tags r:id="rId1"/>
            </p:custDataLst>
          </p:nvPr>
        </p:nvSpPr>
        <p:spPr>
          <a:xfrm>
            <a:off x="6394873" y="4335614"/>
            <a:ext cx="5737755" cy="1647356"/>
          </a:xfrm>
          <a:prstGeom prst="roundRect">
            <a:avLst>
              <a:gd name="adj" fmla="val 3947"/>
            </a:avLst>
          </a:prstGeom>
          <a:gradFill flip="none" rotWithShape="1">
            <a:gsLst>
              <a:gs pos="0">
                <a:srgbClr val="EFC49C"/>
              </a:gs>
              <a:gs pos="100000">
                <a:schemeClr val="accent4"/>
              </a:gs>
            </a:gsLst>
            <a:lin ang="2700000" scaled="1"/>
            <a:tileRect/>
          </a:gradFill>
          <a:ln>
            <a:noFill/>
          </a:ln>
          <a:effectLst>
            <a:outerShdw blurRad="266700" dist="279400" dir="5400000" sx="86000" sy="86000" algn="t" rotWithShape="0">
              <a:schemeClr val="accent4">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Roboto"/>
              <a:ea typeface="思源黑体 CN Regular"/>
              <a:cs typeface="+mn-cs"/>
            </a:endParaRPr>
          </a:p>
        </p:txBody>
      </p:sp>
      <p:sp>
        <p:nvSpPr>
          <p:cNvPr id="8" name="矩形: 圆角 44"/>
          <p:cNvSpPr/>
          <p:nvPr>
            <p:custDataLst>
              <p:tags r:id="rId2"/>
            </p:custDataLst>
          </p:nvPr>
        </p:nvSpPr>
        <p:spPr>
          <a:xfrm>
            <a:off x="6505304" y="2725782"/>
            <a:ext cx="5737755" cy="1647356"/>
          </a:xfrm>
          <a:prstGeom prst="roundRect">
            <a:avLst>
              <a:gd name="adj" fmla="val 3947"/>
            </a:avLst>
          </a:prstGeom>
          <a:gradFill flip="none" rotWithShape="1">
            <a:gsLst>
              <a:gs pos="0">
                <a:srgbClr val="EFC49C"/>
              </a:gs>
              <a:gs pos="100000">
                <a:schemeClr val="accent4"/>
              </a:gs>
            </a:gsLst>
            <a:lin ang="2700000" scaled="1"/>
            <a:tileRect/>
          </a:gradFill>
          <a:ln>
            <a:noFill/>
          </a:ln>
          <a:effectLst>
            <a:outerShdw blurRad="266700" dist="279400" dir="5400000" sx="86000" sy="86000" algn="t" rotWithShape="0">
              <a:schemeClr val="accent4">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Roboto"/>
              <a:ea typeface="思源黑体 CN Regular"/>
              <a:cs typeface="+mn-cs"/>
            </a:endParaRPr>
          </a:p>
        </p:txBody>
      </p:sp>
      <p:sp>
        <p:nvSpPr>
          <p:cNvPr id="9" name="文本框 8"/>
          <p:cNvSpPr txBox="1"/>
          <p:nvPr>
            <p:custDataLst>
              <p:tags r:id="rId3"/>
            </p:custDataLst>
          </p:nvPr>
        </p:nvSpPr>
        <p:spPr>
          <a:xfrm>
            <a:off x="6589124" y="2388742"/>
            <a:ext cx="1971040" cy="398780"/>
          </a:xfrm>
          <a:prstGeom prst="rect">
            <a:avLst/>
          </a:prstGeom>
        </p:spPr>
        <p:txBody>
          <a:bodyPr wrap="none">
            <a:spAutoFit/>
          </a:bodyPr>
          <a:lstStyle>
            <a:defPPr>
              <a:defRPr lang="zh-CN"/>
            </a:defPPr>
            <a:lvl1pPr>
              <a:defRPr sz="3200">
                <a:solidFill>
                  <a:schemeClr val="accent2"/>
                </a:solidFill>
                <a:latin typeface="+mj-ea"/>
                <a:ea typeface="+mj-ea"/>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CA865F">
                    <a:lumMod val="50000"/>
                  </a:srgbClr>
                </a:solidFill>
                <a:effectLst/>
                <a:uLnTx/>
                <a:uFillTx/>
                <a:latin typeface="思源宋体 CN Heavy"/>
                <a:ea typeface="思源宋体 CN Heavy"/>
                <a:cs typeface="+mn-cs"/>
              </a:rPr>
              <a:t>4.目标框绘制：</a:t>
            </a:r>
          </a:p>
        </p:txBody>
      </p:sp>
      <p:sp>
        <p:nvSpPr>
          <p:cNvPr id="10" name="文本框 9"/>
          <p:cNvSpPr txBox="1"/>
          <p:nvPr>
            <p:custDataLst>
              <p:tags r:id="rId4"/>
            </p:custDataLst>
          </p:nvPr>
        </p:nvSpPr>
        <p:spPr>
          <a:xfrm>
            <a:off x="6589124" y="2901108"/>
            <a:ext cx="5375910" cy="829945"/>
          </a:xfrm>
          <a:prstGeom prst="rect">
            <a:avLst/>
          </a:prstGeom>
          <a:noFill/>
        </p:spPr>
        <p:txBody>
          <a:bodyPr wrap="none">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lang="zh-CN" altLang="en-US" sz="1600" b="1" noProof="0" dirty="0">
                <a:ln>
                  <a:noFill/>
                </a:ln>
                <a:solidFill>
                  <a:srgbClr val="CA865F">
                    <a:lumMod val="50000"/>
                  </a:srgbClr>
                </a:solidFill>
                <a:effectLst/>
                <a:uLnTx/>
                <a:uFillTx/>
                <a:latin typeface="思源宋体 CN Heavy"/>
                <a:ea typeface="思源宋体 CN Heavy"/>
                <a:sym typeface="+mn-ea"/>
              </a:rPr>
              <a:t>对于检测到的目标，根据其边界框的位置和类别信息，</a:t>
            </a:r>
          </a:p>
          <a:p>
            <a:pPr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defRPr/>
            </a:pPr>
            <a:r>
              <a:rPr lang="en-US" altLang="zh-CN" sz="1600" b="1" noProof="0" dirty="0">
                <a:ln>
                  <a:noFill/>
                </a:ln>
                <a:solidFill>
                  <a:srgbClr val="CA865F">
                    <a:lumMod val="50000"/>
                  </a:srgbClr>
                </a:solidFill>
                <a:effectLst/>
                <a:uLnTx/>
                <a:uFillTx/>
                <a:latin typeface="思源宋体 CN Heavy"/>
                <a:ea typeface="思源宋体 CN Heavy"/>
                <a:sym typeface="+mn-ea"/>
              </a:rPr>
              <a:t>   </a:t>
            </a:r>
            <a:r>
              <a:rPr lang="zh-CN" altLang="en-US" sz="1600" b="1" noProof="0" dirty="0">
                <a:ln>
                  <a:noFill/>
                </a:ln>
                <a:solidFill>
                  <a:srgbClr val="CA865F">
                    <a:lumMod val="50000"/>
                  </a:srgbClr>
                </a:solidFill>
                <a:effectLst/>
                <a:uLnTx/>
                <a:uFillTx/>
                <a:latin typeface="思源宋体 CN Heavy"/>
                <a:ea typeface="思源宋体 CN Heavy"/>
                <a:sym typeface="+mn-ea"/>
              </a:rPr>
              <a:t>在图像上绘制出相应的边界框和类别标签</a:t>
            </a:r>
            <a:endParaRPr kumimoji="0" lang="zh-CN" altLang="en-US" sz="1600" b="1" i="0" u="none" strike="noStrike" kern="1200" cap="none" spc="0" normalizeH="0" baseline="0" noProof="0" dirty="0">
              <a:ln>
                <a:noFill/>
              </a:ln>
              <a:solidFill>
                <a:srgbClr val="CA865F">
                  <a:lumMod val="50000"/>
                </a:srgbClr>
              </a:solidFill>
              <a:effectLst/>
              <a:uLnTx/>
              <a:uFillTx/>
              <a:latin typeface="思源宋体 CN Heavy"/>
              <a:ea typeface="思源宋体 CN Heavy"/>
              <a:cs typeface="+mn-cs"/>
              <a:sym typeface="+mn-ea"/>
            </a:endParaRPr>
          </a:p>
        </p:txBody>
      </p:sp>
      <p:sp>
        <p:nvSpPr>
          <p:cNvPr id="13" name="文本框 12"/>
          <p:cNvSpPr txBox="1"/>
          <p:nvPr>
            <p:custDataLst>
              <p:tags r:id="rId5"/>
            </p:custDataLst>
          </p:nvPr>
        </p:nvSpPr>
        <p:spPr>
          <a:xfrm>
            <a:off x="6715489" y="4554092"/>
            <a:ext cx="1643380" cy="398780"/>
          </a:xfrm>
          <a:prstGeom prst="rect">
            <a:avLst/>
          </a:prstGeom>
        </p:spPr>
        <p:txBody>
          <a:bodyPr wrap="none">
            <a:spAutoFit/>
          </a:bodyPr>
          <a:lstStyle>
            <a:defPPr>
              <a:defRPr lang="zh-CN"/>
            </a:defPPr>
            <a:lvl1pPr>
              <a:defRPr sz="3200">
                <a:solidFill>
                  <a:schemeClr val="accent2"/>
                </a:solidFill>
                <a:latin typeface="+mj-ea"/>
                <a:ea typeface="+mj-ea"/>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sz="2000" noProof="0" dirty="0">
                <a:ln>
                  <a:noFill/>
                </a:ln>
                <a:solidFill>
                  <a:srgbClr val="CA865F">
                    <a:lumMod val="50000"/>
                  </a:srgbClr>
                </a:solidFill>
                <a:effectLst/>
                <a:uLnTx/>
                <a:uFillTx/>
                <a:latin typeface="Roboto"/>
                <a:ea typeface="思源黑体 CN Regular"/>
                <a:sym typeface="+mn-ea"/>
              </a:rPr>
              <a:t>5.结果输出：</a:t>
            </a:r>
            <a:endParaRPr kumimoji="0" lang="zh-CN" altLang="en-US" sz="2000" b="0" i="0" u="none" strike="noStrike" kern="1200" cap="none" spc="0" normalizeH="0" baseline="0" noProof="0" dirty="0">
              <a:ln>
                <a:noFill/>
              </a:ln>
              <a:solidFill>
                <a:srgbClr val="CA865F">
                  <a:lumMod val="50000"/>
                </a:srgbClr>
              </a:solidFill>
              <a:effectLst/>
              <a:uLnTx/>
              <a:uFillTx/>
              <a:latin typeface="思源宋体 CN Heavy"/>
              <a:ea typeface="思源宋体 CN Heavy"/>
              <a:cs typeface="+mn-cs"/>
            </a:endParaRPr>
          </a:p>
        </p:txBody>
      </p:sp>
      <p:sp>
        <p:nvSpPr>
          <p:cNvPr id="14" name="文本框 13"/>
          <p:cNvSpPr txBox="1"/>
          <p:nvPr>
            <p:custDataLst>
              <p:tags r:id="rId6"/>
            </p:custDataLst>
          </p:nvPr>
        </p:nvSpPr>
        <p:spPr>
          <a:xfrm>
            <a:off x="6715489" y="5079793"/>
            <a:ext cx="5548630" cy="829945"/>
          </a:xfrm>
          <a:prstGeom prst="rect">
            <a:avLst/>
          </a:prstGeom>
          <a:noFill/>
        </p:spPr>
        <p:txBody>
          <a:bodyPr wrap="none">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sz="1600" b="0" i="0" u="none" strike="noStrike" kern="1200" cap="none" spc="0" normalizeH="0" baseline="0" noProof="0" dirty="0">
                <a:ln>
                  <a:noFill/>
                </a:ln>
                <a:solidFill>
                  <a:srgbClr val="CA865F">
                    <a:lumMod val="50000"/>
                  </a:srgbClr>
                </a:solidFill>
                <a:effectLst/>
                <a:uLnTx/>
                <a:uFillTx/>
                <a:latin typeface="Roboto"/>
                <a:ea typeface="思源黑体 CN Regular"/>
                <a:cs typeface="+mn-cs"/>
              </a:rPr>
              <a:t>将处理后的图像（带有绘制的目标框）作为输出，可以保</a:t>
            </a:r>
          </a:p>
          <a:p>
            <a:pPr marR="0" lvl="0" indent="0" algn="l" defTabSz="914400" rtl="0" eaLnBrk="1" fontAlgn="auto" latinLnBrk="0" hangingPunct="1">
              <a:lnSpc>
                <a:spcPct val="150000"/>
              </a:lnSpc>
              <a:spcBef>
                <a:spcPts val="0"/>
              </a:spcBef>
              <a:spcAft>
                <a:spcPts val="0"/>
              </a:spcAft>
              <a:buClrTx/>
              <a:buSzTx/>
              <a:buFont typeface="Arial" panose="020B0604020202020204" pitchFamily="34" charset="0"/>
              <a:buNone/>
              <a:defRPr/>
            </a:pPr>
            <a:r>
              <a:rPr kumimoji="0" lang="en-US" sz="1600" b="0" i="0" u="none" strike="noStrike" kern="1200" cap="none" spc="0" normalizeH="0" baseline="0" noProof="0" dirty="0">
                <a:ln>
                  <a:noFill/>
                </a:ln>
                <a:solidFill>
                  <a:srgbClr val="CA865F">
                    <a:lumMod val="50000"/>
                  </a:srgbClr>
                </a:solidFill>
                <a:effectLst/>
                <a:uLnTx/>
                <a:uFillTx/>
                <a:latin typeface="Roboto"/>
                <a:ea typeface="思源黑体 CN Regular"/>
                <a:cs typeface="+mn-cs"/>
              </a:rPr>
              <a:t>       </a:t>
            </a:r>
            <a:r>
              <a:rPr kumimoji="0" sz="1600" b="0" i="0" u="none" strike="noStrike" kern="1200" cap="none" spc="0" normalizeH="0" baseline="0" noProof="0" dirty="0">
                <a:ln>
                  <a:noFill/>
                </a:ln>
                <a:solidFill>
                  <a:srgbClr val="CA865F">
                    <a:lumMod val="50000"/>
                  </a:srgbClr>
                </a:solidFill>
                <a:effectLst/>
                <a:uLnTx/>
                <a:uFillTx/>
                <a:latin typeface="Roboto"/>
                <a:ea typeface="思源黑体 CN Regular"/>
                <a:cs typeface="+mn-cs"/>
              </a:rPr>
              <a:t>存、显示或进一步应用于其他任务。</a:t>
            </a:r>
          </a:p>
        </p:txBody>
      </p:sp>
      <p:pic>
        <p:nvPicPr>
          <p:cNvPr id="18" name="图片 17" descr="集创赛LOGO 全称 横版"/>
          <p:cNvPicPr>
            <a:picLocks noChangeAspect="1"/>
          </p:cNvPicPr>
          <p:nvPr>
            <p:custDataLst>
              <p:tags r:id="rId7"/>
            </p:custDataLst>
          </p:nvPr>
        </p:nvPicPr>
        <p:blipFill>
          <a:blip r:embed="rId10"/>
          <a:stretch>
            <a:fillRect/>
          </a:stretch>
        </p:blipFill>
        <p:spPr>
          <a:xfrm>
            <a:off x="7841615" y="0"/>
            <a:ext cx="4140200" cy="1018540"/>
          </a:xfrm>
          <a:prstGeom prst="rect">
            <a:avLst/>
          </a:prstGeom>
        </p:spPr>
      </p:pic>
      <p:sp>
        <p:nvSpPr>
          <p:cNvPr id="23" name="任意多边形: 形状 22">
            <a:extLst>
              <a:ext uri="{FF2B5EF4-FFF2-40B4-BE49-F238E27FC236}">
                <a16:creationId xmlns:a16="http://schemas.microsoft.com/office/drawing/2014/main" id="{974F77AD-8E87-46B1-AC9B-EAAD9D47D070}"/>
              </a:ext>
            </a:extLst>
          </p:cNvPr>
          <p:cNvSpPr/>
          <p:nvPr/>
        </p:nvSpPr>
        <p:spPr>
          <a:xfrm>
            <a:off x="8980805" y="76200"/>
            <a:ext cx="3215640" cy="6858000"/>
          </a:xfrm>
          <a:custGeom>
            <a:avLst/>
            <a:gdLst>
              <a:gd name="connsiteX0" fmla="*/ 4406196 w 6970044"/>
              <a:gd name="connsiteY0" fmla="*/ 0 h 6858000"/>
              <a:gd name="connsiteX1" fmla="*/ 6970044 w 6970044"/>
              <a:gd name="connsiteY1" fmla="*/ 0 h 6858000"/>
              <a:gd name="connsiteX2" fmla="*/ 6970044 w 6970044"/>
              <a:gd name="connsiteY2" fmla="*/ 6858000 h 6858000"/>
              <a:gd name="connsiteX3" fmla="*/ 5838716 w 6970044"/>
              <a:gd name="connsiteY3" fmla="*/ 6858000 h 6858000"/>
              <a:gd name="connsiteX4" fmla="*/ 2759641 w 6970044"/>
              <a:gd name="connsiteY4" fmla="*/ 6858000 h 6858000"/>
              <a:gd name="connsiteX5" fmla="*/ 0 w 6970044"/>
              <a:gd name="connsiteY5" fmla="*/ 6858000 h 6858000"/>
              <a:gd name="connsiteX6" fmla="*/ 1337950 w 6970044"/>
              <a:gd name="connsiteY6" fmla="*/ 2296775 h 6858000"/>
              <a:gd name="connsiteX7" fmla="*/ 4406196 w 6970044"/>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70044" h="6858000">
                <a:moveTo>
                  <a:pt x="4406196" y="0"/>
                </a:moveTo>
                <a:lnTo>
                  <a:pt x="6970044" y="0"/>
                </a:lnTo>
                <a:lnTo>
                  <a:pt x="6970044" y="6858000"/>
                </a:lnTo>
                <a:lnTo>
                  <a:pt x="5838716" y="6858000"/>
                </a:lnTo>
                <a:lnTo>
                  <a:pt x="2759641" y="6858000"/>
                </a:lnTo>
                <a:lnTo>
                  <a:pt x="0" y="6858000"/>
                </a:lnTo>
                <a:lnTo>
                  <a:pt x="1337950" y="2296775"/>
                </a:lnTo>
                <a:cubicBezTo>
                  <a:pt x="1737644" y="935313"/>
                  <a:pt x="2986693" y="0"/>
                  <a:pt x="4406196" y="0"/>
                </a:cubicBezTo>
                <a:close/>
              </a:path>
            </a:pathLst>
          </a:custGeom>
          <a:gradFill flip="none" rotWithShape="1">
            <a:gsLst>
              <a:gs pos="17000">
                <a:srgbClr val="8BBAD4"/>
              </a:gs>
              <a:gs pos="76000">
                <a:srgbClr val="2F557A"/>
              </a:gs>
            </a:gsLst>
            <a:lin ang="2700000" scaled="1"/>
            <a:tileRect/>
          </a:gradFill>
          <a:ln w="12700" cap="flat" cmpd="sng" algn="ctr">
            <a:noFill/>
            <a:prstDash val="solid"/>
            <a:miter lim="800000"/>
          </a:ln>
          <a:effectLst>
            <a:outerShdw blurRad="342900" dist="165100" dir="18900000" sx="96000" sy="96000" algn="bl" rotWithShape="0">
              <a:srgbClr val="8BBAD4">
                <a:alpha val="43000"/>
              </a:srgbClr>
            </a:outerShdw>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Roboto"/>
              <a:ea typeface="思源黑体 CN Regular"/>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1000"/>
                                        <p:tgtEl>
                                          <p:spTgt spid="25"/>
                                        </p:tgtEl>
                                      </p:cBhvr>
                                    </p:animEffect>
                                    <p:anim calcmode="lin" valueType="num">
                                      <p:cBhvr>
                                        <p:cTn id="26" dur="1000" fill="hold"/>
                                        <p:tgtEl>
                                          <p:spTgt spid="25"/>
                                        </p:tgtEl>
                                        <p:attrNameLst>
                                          <p:attrName>ppt_x</p:attrName>
                                        </p:attrNameLst>
                                      </p:cBhvr>
                                      <p:tavLst>
                                        <p:tav tm="0">
                                          <p:val>
                                            <p:strVal val="#ppt_x"/>
                                          </p:val>
                                        </p:tav>
                                        <p:tav tm="100000">
                                          <p:val>
                                            <p:strVal val="#ppt_x"/>
                                          </p:val>
                                        </p:tav>
                                      </p:tavLst>
                                    </p:anim>
                                    <p:anim calcmode="lin" valueType="num">
                                      <p:cBhvr>
                                        <p:cTn id="27" dur="1000" fill="hold"/>
                                        <p:tgtEl>
                                          <p:spTgt spid="25"/>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1000"/>
                                        <p:tgtEl>
                                          <p:spTgt spid="26"/>
                                        </p:tgtEl>
                                      </p:cBhvr>
                                    </p:animEffect>
                                    <p:anim calcmode="lin" valueType="num">
                                      <p:cBhvr>
                                        <p:cTn id="31" dur="1000" fill="hold"/>
                                        <p:tgtEl>
                                          <p:spTgt spid="26"/>
                                        </p:tgtEl>
                                        <p:attrNameLst>
                                          <p:attrName>ppt_x</p:attrName>
                                        </p:attrNameLst>
                                      </p:cBhvr>
                                      <p:tavLst>
                                        <p:tav tm="0">
                                          <p:val>
                                            <p:strVal val="#ppt_x"/>
                                          </p:val>
                                        </p:tav>
                                        <p:tav tm="100000">
                                          <p:val>
                                            <p:strVal val="#ppt_x"/>
                                          </p:val>
                                        </p:tav>
                                      </p:tavLst>
                                    </p:anim>
                                    <p:anim calcmode="lin" valueType="num">
                                      <p:cBhvr>
                                        <p:cTn id="3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heel(1)">
                                      <p:cBhvr>
                                        <p:cTn id="37" dur="2000"/>
                                        <p:tgtEl>
                                          <p:spTgt spid="9"/>
                                        </p:tgtEl>
                                      </p:cBhvr>
                                    </p:animEffect>
                                  </p:childTnLst>
                                </p:cTn>
                              </p:par>
                              <p:par>
                                <p:cTn id="38" presetID="21" presetClass="entr" presetSubtype="1"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heel(1)">
                                      <p:cBhvr>
                                        <p:cTn id="40" dur="20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1000"/>
                                        <p:tgtEl>
                                          <p:spTgt spid="13"/>
                                        </p:tgtEl>
                                      </p:cBhvr>
                                    </p:animEffect>
                                    <p:anim calcmode="lin" valueType="num">
                                      <p:cBhvr>
                                        <p:cTn id="46" dur="1000" fill="hold"/>
                                        <p:tgtEl>
                                          <p:spTgt spid="13"/>
                                        </p:tgtEl>
                                        <p:attrNameLst>
                                          <p:attrName>ppt_x</p:attrName>
                                        </p:attrNameLst>
                                      </p:cBhvr>
                                      <p:tavLst>
                                        <p:tav tm="0">
                                          <p:val>
                                            <p:strVal val="#ppt_x"/>
                                          </p:val>
                                        </p:tav>
                                        <p:tav tm="100000">
                                          <p:val>
                                            <p:strVal val="#ppt_x"/>
                                          </p:val>
                                        </p:tav>
                                      </p:tavLst>
                                    </p:anim>
                                    <p:anim calcmode="lin" valueType="num">
                                      <p:cBhvr>
                                        <p:cTn id="47" dur="1000" fill="hold"/>
                                        <p:tgtEl>
                                          <p:spTgt spid="13"/>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1000"/>
                                        <p:tgtEl>
                                          <p:spTgt spid="14"/>
                                        </p:tgtEl>
                                      </p:cBhvr>
                                    </p:animEffect>
                                    <p:anim calcmode="lin" valueType="num">
                                      <p:cBhvr>
                                        <p:cTn id="51" dur="1000" fill="hold"/>
                                        <p:tgtEl>
                                          <p:spTgt spid="14"/>
                                        </p:tgtEl>
                                        <p:attrNameLst>
                                          <p:attrName>ppt_x</p:attrName>
                                        </p:attrNameLst>
                                      </p:cBhvr>
                                      <p:tavLst>
                                        <p:tav tm="0">
                                          <p:val>
                                            <p:strVal val="#ppt_x"/>
                                          </p:val>
                                        </p:tav>
                                        <p:tav tm="100000">
                                          <p:val>
                                            <p:strVal val="#ppt_x"/>
                                          </p:val>
                                        </p:tav>
                                      </p:tavLst>
                                    </p:anim>
                                    <p:anim calcmode="lin" valueType="num">
                                      <p:cBhvr>
                                        <p:cTn id="5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1" grpId="0"/>
      <p:bldP spid="22" grpId="0"/>
      <p:bldP spid="25" grpId="0"/>
      <p:bldP spid="26" grpId="0"/>
      <p:bldP spid="9" grpId="0"/>
      <p:bldP spid="10" grpId="0"/>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007453" y="340454"/>
            <a:ext cx="6177096" cy="6177094"/>
          </a:xfrm>
          <a:prstGeom prst="ellipse">
            <a:avLst/>
          </a:prstGeom>
          <a:noFill/>
          <a:ln w="9525">
            <a:solidFill>
              <a:schemeClr val="accent1">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5" name="椭圆 4"/>
          <p:cNvSpPr/>
          <p:nvPr/>
        </p:nvSpPr>
        <p:spPr>
          <a:xfrm>
            <a:off x="1838391" y="-828607"/>
            <a:ext cx="8515218" cy="8515214"/>
          </a:xfrm>
          <a:prstGeom prst="ellipse">
            <a:avLst/>
          </a:prstGeom>
          <a:noFill/>
          <a:ln w="9525">
            <a:gradFill>
              <a:gsLst>
                <a:gs pos="0">
                  <a:schemeClr val="accent1">
                    <a:alpha val="40000"/>
                  </a:schemeClr>
                </a:gs>
                <a:gs pos="100000">
                  <a:schemeClr val="bg1"/>
                </a:gs>
              </a:gsLst>
              <a:lin ang="5400000" scaled="1"/>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2" name="矩形 11"/>
          <p:cNvSpPr/>
          <p:nvPr>
            <p:custDataLst>
              <p:tags r:id="rId1"/>
            </p:custDataLst>
          </p:nvPr>
        </p:nvSpPr>
        <p:spPr>
          <a:xfrm>
            <a:off x="465097" y="142159"/>
            <a:ext cx="4094480" cy="521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chemeClr val="tx1"/>
                </a:solidFill>
                <a:effectLst/>
                <a:uLnTx/>
                <a:uFillTx/>
                <a:latin typeface="方正舒体" panose="02010601030101010101" pitchFamily="2" charset="-122"/>
                <a:ea typeface="方正舒体" panose="02010601030101010101" pitchFamily="2" charset="-122"/>
              </a:rPr>
              <a:t>系统体系结构和模块划分</a:t>
            </a:r>
          </a:p>
        </p:txBody>
      </p:sp>
      <p:pic>
        <p:nvPicPr>
          <p:cNvPr id="15" name="图片 14" descr="capture_20230531205950342"/>
          <p:cNvPicPr>
            <a:picLocks noChangeAspect="1"/>
          </p:cNvPicPr>
          <p:nvPr/>
        </p:nvPicPr>
        <p:blipFill>
          <a:blip r:embed="rId6"/>
          <a:stretch>
            <a:fillRect/>
          </a:stretch>
        </p:blipFill>
        <p:spPr>
          <a:xfrm>
            <a:off x="2064385" y="548640"/>
            <a:ext cx="9318625" cy="6031865"/>
          </a:xfrm>
          <a:prstGeom prst="rect">
            <a:avLst/>
          </a:prstGeom>
        </p:spPr>
      </p:pic>
      <p:sp>
        <p:nvSpPr>
          <p:cNvPr id="27" name="文本框 26"/>
          <p:cNvSpPr txBox="1"/>
          <p:nvPr>
            <p:custDataLst>
              <p:tags r:id="rId2"/>
            </p:custDataLst>
          </p:nvPr>
        </p:nvSpPr>
        <p:spPr>
          <a:xfrm>
            <a:off x="6953852" y="6396355"/>
            <a:ext cx="4213860" cy="368300"/>
          </a:xfrm>
          <a:prstGeom prst="rect">
            <a:avLst/>
          </a:prstGeom>
          <a:noFill/>
        </p:spPr>
        <p:txBody>
          <a:bodyPr wrap="square" rtlCol="0" anchor="t">
            <a:spAutoFit/>
          </a:bodyPr>
          <a:lstStyle/>
          <a:p>
            <a:endParaRPr lang="zh-CN" altLang="en-US" dirty="0"/>
          </a:p>
        </p:txBody>
      </p:sp>
      <p:pic>
        <p:nvPicPr>
          <p:cNvPr id="53" name="图片 52" descr="集创赛LOGO 全称 横版"/>
          <p:cNvPicPr>
            <a:picLocks noChangeAspect="1"/>
          </p:cNvPicPr>
          <p:nvPr>
            <p:custDataLst>
              <p:tags r:id="rId3"/>
            </p:custDataLst>
          </p:nvPr>
        </p:nvPicPr>
        <p:blipFill>
          <a:blip r:embed="rId7"/>
          <a:stretch>
            <a:fillRect/>
          </a:stretch>
        </p:blipFill>
        <p:spPr>
          <a:xfrm>
            <a:off x="7841615" y="0"/>
            <a:ext cx="4140200" cy="10185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007453" y="340454"/>
            <a:ext cx="6177096" cy="6177094"/>
          </a:xfrm>
          <a:prstGeom prst="ellipse">
            <a:avLst/>
          </a:prstGeom>
          <a:noFill/>
          <a:ln w="9525">
            <a:solidFill>
              <a:schemeClr val="accent1">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5" name="椭圆 4"/>
          <p:cNvSpPr/>
          <p:nvPr/>
        </p:nvSpPr>
        <p:spPr>
          <a:xfrm>
            <a:off x="1838391" y="-828607"/>
            <a:ext cx="8515218" cy="8515214"/>
          </a:xfrm>
          <a:prstGeom prst="ellipse">
            <a:avLst/>
          </a:prstGeom>
          <a:noFill/>
          <a:ln w="9525">
            <a:gradFill>
              <a:gsLst>
                <a:gs pos="0">
                  <a:schemeClr val="accent1">
                    <a:alpha val="40000"/>
                  </a:schemeClr>
                </a:gs>
                <a:gs pos="100000">
                  <a:schemeClr val="bg1"/>
                </a:gs>
              </a:gsLst>
              <a:lin ang="5400000" scaled="1"/>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2" name="矩形 11"/>
          <p:cNvSpPr/>
          <p:nvPr>
            <p:custDataLst>
              <p:tags r:id="rId1"/>
            </p:custDataLst>
          </p:nvPr>
        </p:nvSpPr>
        <p:spPr>
          <a:xfrm>
            <a:off x="465097" y="412034"/>
            <a:ext cx="2698175"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dirty="0">
                <a:latin typeface="方正舒体" panose="02010601030101010101" pitchFamily="2" charset="-122"/>
                <a:ea typeface="方正舒体" panose="02010601030101010101" pitchFamily="2" charset="-122"/>
              </a:rPr>
              <a:t>系统</a:t>
            </a:r>
            <a:r>
              <a:rPr kumimoji="0" lang="zh-CN" altLang="en-US" sz="2800" b="0" i="0" u="none" strike="noStrike" kern="1200" cap="none" spc="0" normalizeH="0" baseline="0" noProof="0" dirty="0">
                <a:ln>
                  <a:noFill/>
                </a:ln>
                <a:solidFill>
                  <a:schemeClr val="tx1"/>
                </a:solidFill>
                <a:effectLst/>
                <a:uLnTx/>
                <a:uFillTx/>
                <a:latin typeface="方正舒体" panose="02010601030101010101" pitchFamily="2" charset="-122"/>
                <a:ea typeface="方正舒体" panose="02010601030101010101" pitchFamily="2" charset="-122"/>
              </a:rPr>
              <a:t>设计流程图</a:t>
            </a:r>
          </a:p>
        </p:txBody>
      </p:sp>
      <p:pic>
        <p:nvPicPr>
          <p:cNvPr id="22" name="picture" descr="descript"/>
          <p:cNvPicPr/>
          <p:nvPr>
            <p:custDataLst>
              <p:tags r:id="rId2"/>
            </p:custDataLst>
          </p:nvPr>
        </p:nvPicPr>
        <p:blipFill rotWithShape="1">
          <a:blip r:embed="rId6"/>
          <a:srcRect l="19073" t="760" r="13345" b="3492"/>
          <a:stretch>
            <a:fillRect/>
          </a:stretch>
        </p:blipFill>
        <p:spPr bwMode="auto">
          <a:xfrm>
            <a:off x="3568700" y="-48895"/>
            <a:ext cx="4685665" cy="6716395"/>
          </a:xfrm>
          <a:prstGeom prst="rect">
            <a:avLst/>
          </a:prstGeom>
          <a:ln>
            <a:noFill/>
          </a:ln>
        </p:spPr>
      </p:pic>
      <p:pic>
        <p:nvPicPr>
          <p:cNvPr id="8" name="图片 7" descr="集创赛LOGO 全称 横版"/>
          <p:cNvPicPr>
            <a:picLocks noChangeAspect="1"/>
          </p:cNvPicPr>
          <p:nvPr>
            <p:custDataLst>
              <p:tags r:id="rId3"/>
            </p:custDataLst>
          </p:nvPr>
        </p:nvPicPr>
        <p:blipFill>
          <a:blip r:embed="rId7"/>
          <a:stretch>
            <a:fillRect/>
          </a:stretch>
        </p:blipFill>
        <p:spPr>
          <a:xfrm>
            <a:off x="7841615" y="0"/>
            <a:ext cx="4140200" cy="10185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007453" y="340454"/>
            <a:ext cx="6177096" cy="6177094"/>
          </a:xfrm>
          <a:prstGeom prst="ellipse">
            <a:avLst/>
          </a:prstGeom>
          <a:noFill/>
          <a:ln w="9525">
            <a:solidFill>
              <a:schemeClr val="accent1">
                <a:alpha val="2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5" name="椭圆 4"/>
          <p:cNvSpPr/>
          <p:nvPr/>
        </p:nvSpPr>
        <p:spPr>
          <a:xfrm>
            <a:off x="1838391" y="-828607"/>
            <a:ext cx="8515218" cy="8515214"/>
          </a:xfrm>
          <a:prstGeom prst="ellipse">
            <a:avLst/>
          </a:prstGeom>
          <a:noFill/>
          <a:ln w="9525">
            <a:gradFill>
              <a:gsLst>
                <a:gs pos="0">
                  <a:schemeClr val="accent1">
                    <a:alpha val="40000"/>
                  </a:schemeClr>
                </a:gs>
                <a:gs pos="100000">
                  <a:schemeClr val="bg1"/>
                </a:gs>
              </a:gsLst>
              <a:lin ang="5400000" scaled="1"/>
            </a:gra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 name="矩形 1"/>
          <p:cNvSpPr/>
          <p:nvPr>
            <p:custDataLst>
              <p:tags r:id="rId1"/>
            </p:custDataLst>
          </p:nvPr>
        </p:nvSpPr>
        <p:spPr>
          <a:xfrm>
            <a:off x="354965" y="237490"/>
            <a:ext cx="2995930" cy="574040"/>
          </a:xfrm>
          <a:prstGeom prst="rect">
            <a:avLst/>
          </a:prstGeom>
        </p:spPr>
        <p:txBody>
          <a:bodyPr wrap="none">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chemeClr val="tx1"/>
                </a:solidFill>
                <a:effectLst/>
                <a:uLnTx/>
                <a:uFillTx/>
                <a:latin typeface="方正舒体" panose="02010601030101010101" pitchFamily="2" charset="-122"/>
                <a:ea typeface="方正舒体" panose="02010601030101010101" pitchFamily="2" charset="-122"/>
              </a:rPr>
              <a:t>代码组成架构</a:t>
            </a:r>
          </a:p>
        </p:txBody>
      </p:sp>
      <p:pic>
        <p:nvPicPr>
          <p:cNvPr id="17" name="图片 17"/>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471805" y="811530"/>
            <a:ext cx="9680575" cy="5801995"/>
          </a:xfrm>
          <a:prstGeom prst="rect">
            <a:avLst/>
          </a:prstGeom>
          <a:noFill/>
          <a:ln>
            <a:noFill/>
          </a:ln>
        </p:spPr>
      </p:pic>
      <p:pic>
        <p:nvPicPr>
          <p:cNvPr id="7" name="图片 6" descr="集创赛LOGO 全称 横版"/>
          <p:cNvPicPr>
            <a:picLocks noChangeAspect="1"/>
          </p:cNvPicPr>
          <p:nvPr>
            <p:custDataLst>
              <p:tags r:id="rId3"/>
            </p:custDataLst>
          </p:nvPr>
        </p:nvPicPr>
        <p:blipFill>
          <a:blip r:embed="rId7"/>
          <a:stretch>
            <a:fillRect/>
          </a:stretch>
        </p:blipFill>
        <p:spPr>
          <a:xfrm>
            <a:off x="7841615" y="0"/>
            <a:ext cx="4140200" cy="10185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238244"/>
            <a:ext cx="12192000" cy="2619756"/>
          </a:xfrm>
          <a:prstGeom prst="rect">
            <a:avLst/>
          </a:prstGeom>
          <a:gradFill flip="none" rotWithShape="1">
            <a:gsLst>
              <a:gs pos="0">
                <a:srgbClr val="8BBAD4"/>
              </a:gs>
              <a:gs pos="98000">
                <a:srgbClr val="2F557A"/>
              </a:gs>
            </a:gsLst>
            <a:lin ang="5400000" scaled="1"/>
            <a:tileRect/>
          </a:gradFill>
          <a:ln w="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Roboto"/>
              <a:ea typeface="思源黑体 CN Regular"/>
              <a:cs typeface="+mn-cs"/>
            </a:endParaRPr>
          </a:p>
        </p:txBody>
      </p:sp>
      <p:sp>
        <p:nvSpPr>
          <p:cNvPr id="3" name="矩形 2"/>
          <p:cNvSpPr/>
          <p:nvPr/>
        </p:nvSpPr>
        <p:spPr>
          <a:xfrm>
            <a:off x="686077" y="2437238"/>
            <a:ext cx="1102360" cy="36830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2D4464"/>
                </a:solidFill>
                <a:effectLst/>
                <a:uLnTx/>
                <a:uFillTx/>
                <a:latin typeface="思源宋体 CN Heavy"/>
                <a:ea typeface="思源宋体 CN Heavy"/>
                <a:cs typeface="+mn-cs"/>
              </a:rPr>
              <a:t>传统算法</a:t>
            </a:r>
          </a:p>
        </p:txBody>
      </p:sp>
      <p:sp>
        <p:nvSpPr>
          <p:cNvPr id="5" name="矩形 4"/>
          <p:cNvSpPr/>
          <p:nvPr/>
        </p:nvSpPr>
        <p:spPr>
          <a:xfrm>
            <a:off x="2559050" y="2254250"/>
            <a:ext cx="2618105" cy="6451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2D4464"/>
                </a:solidFill>
                <a:effectLst/>
                <a:uLnTx/>
                <a:uFillTx/>
                <a:latin typeface="思源宋体 CN Heavy"/>
                <a:ea typeface="思源宋体 CN Heavy"/>
                <a:cs typeface="+mn-cs"/>
              </a:rPr>
              <a:t>增强对比度和亮度的</a:t>
            </a:r>
            <a:r>
              <a:rPr kumimoji="0" lang="en-US" altLang="zh-CN" b="1" i="0" u="none" strike="noStrike" kern="1200" cap="none" spc="0" normalizeH="0" baseline="0" noProof="0" dirty="0">
                <a:ln>
                  <a:noFill/>
                </a:ln>
                <a:solidFill>
                  <a:srgbClr val="2D4464"/>
                </a:solidFill>
                <a:effectLst/>
                <a:uLnTx/>
                <a:uFillTx/>
                <a:latin typeface="思源宋体 CN Heavy"/>
                <a:ea typeface="思源宋体 CN Heavy"/>
                <a:cs typeface="+mn-cs"/>
              </a:rPr>
              <a:t>      </a:t>
            </a:r>
            <a:r>
              <a:rPr kumimoji="0" lang="zh-CN" altLang="en-US" b="1" i="0" u="none" strike="noStrike" kern="1200" cap="none" spc="0" normalizeH="0" baseline="0" noProof="0" dirty="0">
                <a:ln>
                  <a:noFill/>
                </a:ln>
                <a:solidFill>
                  <a:srgbClr val="2D4464"/>
                </a:solidFill>
                <a:effectLst/>
                <a:uLnTx/>
                <a:uFillTx/>
                <a:latin typeface="思源宋体 CN Heavy"/>
                <a:ea typeface="思源宋体 CN Heavy"/>
                <a:cs typeface="+mn-cs"/>
              </a:rPr>
              <a:t>低光照图像增强算法</a:t>
            </a:r>
          </a:p>
        </p:txBody>
      </p:sp>
      <p:sp>
        <p:nvSpPr>
          <p:cNvPr id="7" name="矩形 6"/>
          <p:cNvSpPr/>
          <p:nvPr/>
        </p:nvSpPr>
        <p:spPr>
          <a:xfrm>
            <a:off x="5572760" y="2437130"/>
            <a:ext cx="4422775" cy="36830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2D4464"/>
                </a:solidFill>
                <a:effectLst/>
                <a:uLnTx/>
                <a:uFillTx/>
                <a:latin typeface="思源宋体 CN Heavy"/>
                <a:ea typeface="思源宋体 CN Heavy"/>
                <a:cs typeface="+mn-cs"/>
              </a:rPr>
              <a:t>低光照图像增强和YOLOv8目标检测算法</a:t>
            </a:r>
          </a:p>
        </p:txBody>
      </p:sp>
      <p:cxnSp>
        <p:nvCxnSpPr>
          <p:cNvPr id="13" name="直接连接符 12"/>
          <p:cNvCxnSpPr/>
          <p:nvPr/>
        </p:nvCxnSpPr>
        <p:spPr>
          <a:xfrm>
            <a:off x="368979" y="2899200"/>
            <a:ext cx="1801690" cy="0"/>
          </a:xfrm>
          <a:prstGeom prst="line">
            <a:avLst/>
          </a:prstGeom>
          <a:noFill/>
          <a:ln w="22225" cap="flat" cmpd="sng" algn="ctr">
            <a:solidFill>
              <a:srgbClr val="CA865F"/>
            </a:solidFill>
            <a:prstDash val="solid"/>
            <a:miter lim="800000"/>
          </a:ln>
          <a:effectLst/>
        </p:spPr>
      </p:cxnSp>
      <p:cxnSp>
        <p:nvCxnSpPr>
          <p:cNvPr id="14" name="直接连接符 13"/>
          <p:cNvCxnSpPr/>
          <p:nvPr/>
        </p:nvCxnSpPr>
        <p:spPr>
          <a:xfrm flipV="1">
            <a:off x="2539910" y="2889675"/>
            <a:ext cx="2477770" cy="9525"/>
          </a:xfrm>
          <a:prstGeom prst="line">
            <a:avLst/>
          </a:prstGeom>
          <a:noFill/>
          <a:ln w="22225" cap="flat" cmpd="sng" algn="ctr">
            <a:solidFill>
              <a:srgbClr val="CA865F"/>
            </a:solidFill>
            <a:prstDash val="solid"/>
            <a:miter lim="800000"/>
          </a:ln>
          <a:effectLst/>
        </p:spPr>
      </p:cxnSp>
      <p:cxnSp>
        <p:nvCxnSpPr>
          <p:cNvPr id="16" name="直接连接符 15"/>
          <p:cNvCxnSpPr/>
          <p:nvPr/>
        </p:nvCxnSpPr>
        <p:spPr>
          <a:xfrm flipV="1">
            <a:off x="5516611" y="2875705"/>
            <a:ext cx="6333490" cy="23495"/>
          </a:xfrm>
          <a:prstGeom prst="line">
            <a:avLst/>
          </a:prstGeom>
          <a:noFill/>
          <a:ln w="22225" cap="flat" cmpd="sng" algn="ctr">
            <a:solidFill>
              <a:srgbClr val="CA865F"/>
            </a:solidFill>
            <a:prstDash val="solid"/>
            <a:miter lim="800000"/>
          </a:ln>
          <a:effectLst/>
        </p:spPr>
      </p:cxnSp>
      <p:sp>
        <p:nvSpPr>
          <p:cNvPr id="18" name="矩形 17"/>
          <p:cNvSpPr/>
          <p:nvPr/>
        </p:nvSpPr>
        <p:spPr>
          <a:xfrm>
            <a:off x="782597" y="664764"/>
            <a:ext cx="1415772"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rgbClr val="2D4464"/>
                </a:solidFill>
                <a:effectLst/>
                <a:uLnTx/>
                <a:uFillTx/>
                <a:latin typeface="方正舒体" panose="02010601030101010101" pitchFamily="2" charset="-122"/>
                <a:ea typeface="方正舒体" panose="02010601030101010101" pitchFamily="2" charset="-122"/>
              </a:rPr>
              <a:t>创新点</a:t>
            </a:r>
          </a:p>
        </p:txBody>
      </p:sp>
      <p:sp>
        <p:nvSpPr>
          <p:cNvPr id="19" name="等腰三角形 18"/>
          <p:cNvSpPr/>
          <p:nvPr/>
        </p:nvSpPr>
        <p:spPr>
          <a:xfrm rot="10800000">
            <a:off x="3849553" y="7167888"/>
            <a:ext cx="196426" cy="169333"/>
          </a:xfrm>
          <a:prstGeom prst="triangle">
            <a:avLst/>
          </a:prstGeom>
          <a:gradFill flip="none" rotWithShape="1">
            <a:gsLst>
              <a:gs pos="0">
                <a:srgbClr val="8BBAD4"/>
              </a:gs>
              <a:gs pos="98000">
                <a:srgbClr val="2F557A"/>
              </a:gs>
            </a:gsLst>
            <a:lin ang="18900000" scaled="1"/>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Roboto"/>
              <a:ea typeface="思源黑体 CN Regular"/>
              <a:cs typeface="+mn-cs"/>
            </a:endParaRPr>
          </a:p>
        </p:txBody>
      </p:sp>
      <p:grpSp>
        <p:nvGrpSpPr>
          <p:cNvPr id="20" name="组合 19"/>
          <p:cNvGrpSpPr/>
          <p:nvPr/>
        </p:nvGrpSpPr>
        <p:grpSpPr>
          <a:xfrm>
            <a:off x="368979" y="3042061"/>
            <a:ext cx="1827058" cy="2418100"/>
            <a:chOff x="880154" y="2917601"/>
            <a:chExt cx="1827058" cy="2418100"/>
          </a:xfrm>
          <a:effectLst>
            <a:reflection blurRad="38100" stA="17000" endPos="44000" dist="190500" dir="5400000" sy="-100000" algn="bl" rotWithShape="0"/>
          </a:effectLst>
        </p:grpSpPr>
        <p:sp>
          <p:nvSpPr>
            <p:cNvPr id="21" name="矩形 7"/>
            <p:cNvSpPr/>
            <p:nvPr/>
          </p:nvSpPr>
          <p:spPr>
            <a:xfrm>
              <a:off x="880154" y="2917601"/>
              <a:ext cx="1827058" cy="2418100"/>
            </a:xfrm>
            <a:custGeom>
              <a:avLst/>
              <a:gdLst>
                <a:gd name="connsiteX0" fmla="*/ 108000 w 1827058"/>
                <a:gd name="connsiteY0" fmla="*/ 0 h 2418100"/>
                <a:gd name="connsiteX1" fmla="*/ 1719058 w 1827058"/>
                <a:gd name="connsiteY1" fmla="*/ 0 h 2418100"/>
                <a:gd name="connsiteX2" fmla="*/ 1827058 w 1827058"/>
                <a:gd name="connsiteY2" fmla="*/ 108000 h 2418100"/>
                <a:gd name="connsiteX3" fmla="*/ 1827058 w 1827058"/>
                <a:gd name="connsiteY3" fmla="*/ 2310100 h 2418100"/>
                <a:gd name="connsiteX4" fmla="*/ 1719058 w 1827058"/>
                <a:gd name="connsiteY4" fmla="*/ 2418100 h 2418100"/>
                <a:gd name="connsiteX5" fmla="*/ 108000 w 1827058"/>
                <a:gd name="connsiteY5" fmla="*/ 2418100 h 2418100"/>
                <a:gd name="connsiteX6" fmla="*/ 0 w 1827058"/>
                <a:gd name="connsiteY6" fmla="*/ 2310100 h 2418100"/>
                <a:gd name="connsiteX7" fmla="*/ 0 w 1827058"/>
                <a:gd name="connsiteY7" fmla="*/ 108000 h 2418100"/>
                <a:gd name="connsiteX8" fmla="*/ 108000 w 1827058"/>
                <a:gd name="connsiteY8" fmla="*/ 0 h 241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7058" h="2418100">
                  <a:moveTo>
                    <a:pt x="108000" y="0"/>
                  </a:moveTo>
                  <a:lnTo>
                    <a:pt x="1719058" y="0"/>
                  </a:lnTo>
                  <a:cubicBezTo>
                    <a:pt x="1778674" y="0"/>
                    <a:pt x="1827058" y="48384"/>
                    <a:pt x="1827058" y="108000"/>
                  </a:cubicBezTo>
                  <a:lnTo>
                    <a:pt x="1827058" y="2310100"/>
                  </a:lnTo>
                  <a:cubicBezTo>
                    <a:pt x="1827058" y="2369716"/>
                    <a:pt x="1778674" y="2418100"/>
                    <a:pt x="1719058" y="2418100"/>
                  </a:cubicBezTo>
                  <a:lnTo>
                    <a:pt x="108000" y="2418100"/>
                  </a:lnTo>
                  <a:cubicBezTo>
                    <a:pt x="48384" y="2418100"/>
                    <a:pt x="0" y="2369716"/>
                    <a:pt x="0" y="2310100"/>
                  </a:cubicBezTo>
                  <a:lnTo>
                    <a:pt x="0" y="108000"/>
                  </a:lnTo>
                  <a:cubicBezTo>
                    <a:pt x="0" y="48384"/>
                    <a:pt x="48384" y="0"/>
                    <a:pt x="108000" y="0"/>
                  </a:cubicBezTo>
                </a:path>
              </a:pathLst>
            </a:custGeom>
            <a:gradFill flip="none" rotWithShape="1">
              <a:gsLst>
                <a:gs pos="100000">
                  <a:srgbClr val="EFC49C"/>
                </a:gs>
                <a:gs pos="24000">
                  <a:srgbClr val="EFC49C"/>
                </a:gs>
                <a:gs pos="70000">
                  <a:srgbClr val="CA865F"/>
                </a:gs>
              </a:gsLst>
              <a:lin ang="13500000" scaled="1"/>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Roboto"/>
                <a:ea typeface="思源黑体 CN Regular"/>
                <a:cs typeface="+mn-cs"/>
              </a:endParaRPr>
            </a:p>
          </p:txBody>
        </p:sp>
        <p:sp>
          <p:nvSpPr>
            <p:cNvPr id="22" name="矩形 21"/>
            <p:cNvSpPr/>
            <p:nvPr/>
          </p:nvSpPr>
          <p:spPr>
            <a:xfrm>
              <a:off x="936034" y="3042351"/>
              <a:ext cx="1720805" cy="1568450"/>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600" b="0" i="0" u="none" strike="noStrike" kern="0" cap="none" spc="0" normalizeH="0" baseline="0" noProof="0" dirty="0">
                  <a:ln>
                    <a:noFill/>
                  </a:ln>
                  <a:solidFill>
                    <a:prstClr val="white"/>
                  </a:solidFill>
                  <a:effectLst/>
                  <a:uLnTx/>
                  <a:uFillTx/>
                  <a:latin typeface="Roboto"/>
                  <a:ea typeface="思源黑体 CN Regular"/>
                  <a:cs typeface="+mn-cs"/>
                </a:rPr>
                <a:t>在低光照条件下性能受限，无法准确识别目标并丢失细节信息</a:t>
              </a:r>
            </a:p>
          </p:txBody>
        </p:sp>
        <p:grpSp>
          <p:nvGrpSpPr>
            <p:cNvPr id="23" name="组合 22"/>
            <p:cNvGrpSpPr/>
            <p:nvPr/>
          </p:nvGrpSpPr>
          <p:grpSpPr>
            <a:xfrm>
              <a:off x="1993185" y="4561363"/>
              <a:ext cx="587062" cy="632297"/>
              <a:chOff x="12823821" y="1763704"/>
              <a:chExt cx="1239273" cy="1334764"/>
            </a:xfrm>
            <a:gradFill flip="none" rotWithShape="1">
              <a:gsLst>
                <a:gs pos="100000">
                  <a:srgbClr val="CA865F"/>
                </a:gs>
                <a:gs pos="0">
                  <a:srgbClr val="CA865F"/>
                </a:gs>
              </a:gsLst>
              <a:lin ang="13500000" scaled="1"/>
              <a:tileRect/>
            </a:gradFill>
          </p:grpSpPr>
          <p:sp>
            <p:nvSpPr>
              <p:cNvPr id="24" name="任意多边形: 形状 23"/>
              <p:cNvSpPr/>
              <p:nvPr/>
            </p:nvSpPr>
            <p:spPr>
              <a:xfrm>
                <a:off x="12823821" y="2015827"/>
                <a:ext cx="1239273" cy="1082641"/>
              </a:xfrm>
              <a:custGeom>
                <a:avLst/>
                <a:gdLst>
                  <a:gd name="connsiteX0" fmla="*/ 945074 w 1239273"/>
                  <a:gd name="connsiteY0" fmla="*/ 699995 h 1082641"/>
                  <a:gd name="connsiteX1" fmla="*/ 1052992 w 1239273"/>
                  <a:gd name="connsiteY1" fmla="*/ 699995 h 1082641"/>
                  <a:gd name="connsiteX2" fmla="*/ 1052992 w 1239273"/>
                  <a:gd name="connsiteY2" fmla="*/ 674183 h 1082641"/>
                  <a:gd name="connsiteX3" fmla="*/ 1052992 w 1239273"/>
                  <a:gd name="connsiteY3" fmla="*/ 304898 h 1082641"/>
                  <a:gd name="connsiteX4" fmla="*/ 1054612 w 1239273"/>
                  <a:gd name="connsiteY4" fmla="*/ 283848 h 1082641"/>
                  <a:gd name="connsiteX5" fmla="*/ 1072042 w 1239273"/>
                  <a:gd name="connsiteY5" fmla="*/ 271656 h 1082641"/>
                  <a:gd name="connsiteX6" fmla="*/ 1089187 w 1239273"/>
                  <a:gd name="connsiteY6" fmla="*/ 283848 h 1082641"/>
                  <a:gd name="connsiteX7" fmla="*/ 1090997 w 1239273"/>
                  <a:gd name="connsiteY7" fmla="*/ 307280 h 1082641"/>
                  <a:gd name="connsiteX8" fmla="*/ 1091092 w 1239273"/>
                  <a:gd name="connsiteY8" fmla="*/ 671801 h 1082641"/>
                  <a:gd name="connsiteX9" fmla="*/ 1091092 w 1239273"/>
                  <a:gd name="connsiteY9" fmla="*/ 696757 h 1082641"/>
                  <a:gd name="connsiteX10" fmla="*/ 1096045 w 1239273"/>
                  <a:gd name="connsiteY10" fmla="*/ 700281 h 1082641"/>
                  <a:gd name="connsiteX11" fmla="*/ 1144337 w 1239273"/>
                  <a:gd name="connsiteY11" fmla="*/ 752288 h 1082641"/>
                  <a:gd name="connsiteX12" fmla="*/ 1145004 w 1239273"/>
                  <a:gd name="connsiteY12" fmla="*/ 938120 h 1082641"/>
                  <a:gd name="connsiteX13" fmla="*/ 1159196 w 1239273"/>
                  <a:gd name="connsiteY13" fmla="*/ 972982 h 1082641"/>
                  <a:gd name="connsiteX14" fmla="*/ 1222061 w 1239273"/>
                  <a:gd name="connsiteY14" fmla="*/ 1038038 h 1082641"/>
                  <a:gd name="connsiteX15" fmla="*/ 1232634 w 1239273"/>
                  <a:gd name="connsiteY15" fmla="*/ 1075471 h 1082641"/>
                  <a:gd name="connsiteX16" fmla="*/ 1193486 w 1239273"/>
                  <a:gd name="connsiteY16" fmla="*/ 1064327 h 1082641"/>
                  <a:gd name="connsiteX17" fmla="*/ 1048516 w 1239273"/>
                  <a:gd name="connsiteY17" fmla="*/ 919547 h 1082641"/>
                  <a:gd name="connsiteX18" fmla="*/ 1037466 w 1239273"/>
                  <a:gd name="connsiteY18" fmla="*/ 908974 h 1082641"/>
                  <a:gd name="connsiteX19" fmla="*/ 954218 w 1239273"/>
                  <a:gd name="connsiteY19" fmla="*/ 994699 h 1082641"/>
                  <a:gd name="connsiteX20" fmla="*/ 999748 w 1239273"/>
                  <a:gd name="connsiteY20" fmla="*/ 1038800 h 1082641"/>
                  <a:gd name="connsiteX21" fmla="*/ 1013559 w 1239273"/>
                  <a:gd name="connsiteY21" fmla="*/ 1070804 h 1082641"/>
                  <a:gd name="connsiteX22" fmla="*/ 982222 w 1239273"/>
                  <a:gd name="connsiteY22" fmla="*/ 1081662 h 1082641"/>
                  <a:gd name="connsiteX23" fmla="*/ 341475 w 1239273"/>
                  <a:gd name="connsiteY23" fmla="*/ 1082139 h 1082641"/>
                  <a:gd name="connsiteX24" fmla="*/ 241462 w 1239273"/>
                  <a:gd name="connsiteY24" fmla="*/ 1082234 h 1082641"/>
                  <a:gd name="connsiteX25" fmla="*/ 211077 w 1239273"/>
                  <a:gd name="connsiteY25" fmla="*/ 1061469 h 1082641"/>
                  <a:gd name="connsiteX26" fmla="*/ 241176 w 1239273"/>
                  <a:gd name="connsiteY26" fmla="*/ 1042991 h 1082641"/>
                  <a:gd name="connsiteX27" fmla="*/ 874779 w 1239273"/>
                  <a:gd name="connsiteY27" fmla="*/ 1043086 h 1082641"/>
                  <a:gd name="connsiteX28" fmla="*/ 944122 w 1239273"/>
                  <a:gd name="connsiteY28" fmla="*/ 1043086 h 1082641"/>
                  <a:gd name="connsiteX29" fmla="*/ 915928 w 1239273"/>
                  <a:gd name="connsiteY29" fmla="*/ 965267 h 1082641"/>
                  <a:gd name="connsiteX30" fmla="*/ 878018 w 1239273"/>
                  <a:gd name="connsiteY30" fmla="*/ 930215 h 1082641"/>
                  <a:gd name="connsiteX31" fmla="*/ 827345 w 1239273"/>
                  <a:gd name="connsiteY31" fmla="*/ 920214 h 1082641"/>
                  <a:gd name="connsiteX32" fmla="*/ 740953 w 1239273"/>
                  <a:gd name="connsiteY32" fmla="*/ 897544 h 1082641"/>
                  <a:gd name="connsiteX33" fmla="*/ 339189 w 1239273"/>
                  <a:gd name="connsiteY33" fmla="*/ 752954 h 1082641"/>
                  <a:gd name="connsiteX34" fmla="*/ 319853 w 1239273"/>
                  <a:gd name="connsiteY34" fmla="*/ 740381 h 1082641"/>
                  <a:gd name="connsiteX35" fmla="*/ 48295 w 1239273"/>
                  <a:gd name="connsiteY35" fmla="*/ 740096 h 1082641"/>
                  <a:gd name="connsiteX36" fmla="*/ 41628 w 1239273"/>
                  <a:gd name="connsiteY36" fmla="*/ 741810 h 1082641"/>
                  <a:gd name="connsiteX37" fmla="*/ 41628 w 1239273"/>
                  <a:gd name="connsiteY37" fmla="*/ 1043181 h 1082641"/>
                  <a:gd name="connsiteX38" fmla="*/ 128305 w 1239273"/>
                  <a:gd name="connsiteY38" fmla="*/ 1043086 h 1082641"/>
                  <a:gd name="connsiteX39" fmla="*/ 157166 w 1239273"/>
                  <a:gd name="connsiteY39" fmla="*/ 1062803 h 1082641"/>
                  <a:gd name="connsiteX40" fmla="*/ 127829 w 1239273"/>
                  <a:gd name="connsiteY40" fmla="*/ 1082329 h 1082641"/>
                  <a:gd name="connsiteX41" fmla="*/ 32579 w 1239273"/>
                  <a:gd name="connsiteY41" fmla="*/ 1082519 h 1082641"/>
                  <a:gd name="connsiteX42" fmla="*/ 2480 w 1239273"/>
                  <a:gd name="connsiteY42" fmla="*/ 1052611 h 1082641"/>
                  <a:gd name="connsiteX43" fmla="*/ 3 w 1239273"/>
                  <a:gd name="connsiteY43" fmla="*/ 728666 h 1082641"/>
                  <a:gd name="connsiteX44" fmla="*/ 26769 w 1239273"/>
                  <a:gd name="connsiteY44" fmla="*/ 700948 h 1082641"/>
                  <a:gd name="connsiteX45" fmla="*/ 52581 w 1239273"/>
                  <a:gd name="connsiteY45" fmla="*/ 700948 h 1082641"/>
                  <a:gd name="connsiteX46" fmla="*/ 52581 w 1239273"/>
                  <a:gd name="connsiteY46" fmla="*/ 578171 h 1082641"/>
                  <a:gd name="connsiteX47" fmla="*/ 52581 w 1239273"/>
                  <a:gd name="connsiteY47" fmla="*/ 556739 h 1082641"/>
                  <a:gd name="connsiteX48" fmla="*/ 72679 w 1239273"/>
                  <a:gd name="connsiteY48" fmla="*/ 531974 h 1082641"/>
                  <a:gd name="connsiteX49" fmla="*/ 90681 w 1239273"/>
                  <a:gd name="connsiteY49" fmla="*/ 556358 h 1082641"/>
                  <a:gd name="connsiteX50" fmla="*/ 91634 w 1239273"/>
                  <a:gd name="connsiteY50" fmla="*/ 675421 h 1082641"/>
                  <a:gd name="connsiteX51" fmla="*/ 92682 w 1239273"/>
                  <a:gd name="connsiteY51" fmla="*/ 699710 h 1082641"/>
                  <a:gd name="connsiteX52" fmla="*/ 314138 w 1239273"/>
                  <a:gd name="connsiteY52" fmla="*/ 699710 h 1082641"/>
                  <a:gd name="connsiteX53" fmla="*/ 371669 w 1239273"/>
                  <a:gd name="connsiteY53" fmla="*/ 368240 h 1082641"/>
                  <a:gd name="connsiteX54" fmla="*/ 347285 w 1239273"/>
                  <a:gd name="connsiteY54" fmla="*/ 366620 h 1082641"/>
                  <a:gd name="connsiteX55" fmla="*/ 168691 w 1239273"/>
                  <a:gd name="connsiteY55" fmla="*/ 366811 h 1082641"/>
                  <a:gd name="connsiteX56" fmla="*/ 137163 w 1239273"/>
                  <a:gd name="connsiteY56" fmla="*/ 336521 h 1082641"/>
                  <a:gd name="connsiteX57" fmla="*/ 137259 w 1239273"/>
                  <a:gd name="connsiteY57" fmla="*/ 29150 h 1082641"/>
                  <a:gd name="connsiteX58" fmla="*/ 167262 w 1239273"/>
                  <a:gd name="connsiteY58" fmla="*/ 3 h 1082641"/>
                  <a:gd name="connsiteX59" fmla="*/ 407864 w 1239273"/>
                  <a:gd name="connsiteY59" fmla="*/ 3 h 1082641"/>
                  <a:gd name="connsiteX60" fmla="*/ 438916 w 1239273"/>
                  <a:gd name="connsiteY60" fmla="*/ 30769 h 1082641"/>
                  <a:gd name="connsiteX61" fmla="*/ 438630 w 1239273"/>
                  <a:gd name="connsiteY61" fmla="*/ 278514 h 1082641"/>
                  <a:gd name="connsiteX62" fmla="*/ 438630 w 1239273"/>
                  <a:gd name="connsiteY62" fmla="*/ 303946 h 1082641"/>
                  <a:gd name="connsiteX63" fmla="*/ 845728 w 1239273"/>
                  <a:gd name="connsiteY63" fmla="*/ 329187 h 1082641"/>
                  <a:gd name="connsiteX64" fmla="*/ 945074 w 1239273"/>
                  <a:gd name="connsiteY64" fmla="*/ 699995 h 1082641"/>
                  <a:gd name="connsiteX65" fmla="*/ 626082 w 1239273"/>
                  <a:gd name="connsiteY65" fmla="*/ 879351 h 1082641"/>
                  <a:gd name="connsiteX66" fmla="*/ 924786 w 1239273"/>
                  <a:gd name="connsiteY66" fmla="*/ 587505 h 1082641"/>
                  <a:gd name="connsiteX67" fmla="*/ 631606 w 1239273"/>
                  <a:gd name="connsiteY67" fmla="*/ 287372 h 1082641"/>
                  <a:gd name="connsiteX68" fmla="*/ 333188 w 1239273"/>
                  <a:gd name="connsiteY68" fmla="*/ 577314 h 1082641"/>
                  <a:gd name="connsiteX69" fmla="*/ 626082 w 1239273"/>
                  <a:gd name="connsiteY69" fmla="*/ 879351 h 1082641"/>
                  <a:gd name="connsiteX70" fmla="*/ 399006 w 1239273"/>
                  <a:gd name="connsiteY70" fmla="*/ 325568 h 1082641"/>
                  <a:gd name="connsiteX71" fmla="*/ 399006 w 1239273"/>
                  <a:gd name="connsiteY71" fmla="*/ 41056 h 1082641"/>
                  <a:gd name="connsiteX72" fmla="*/ 177073 w 1239273"/>
                  <a:gd name="connsiteY72" fmla="*/ 41056 h 1082641"/>
                  <a:gd name="connsiteX73" fmla="*/ 177073 w 1239273"/>
                  <a:gd name="connsiteY73" fmla="*/ 325568 h 1082641"/>
                  <a:gd name="connsiteX74" fmla="*/ 399006 w 1239273"/>
                  <a:gd name="connsiteY74" fmla="*/ 325568 h 1082641"/>
                  <a:gd name="connsiteX75" fmla="*/ 932977 w 1239273"/>
                  <a:gd name="connsiteY75" fmla="*/ 741334 h 1082641"/>
                  <a:gd name="connsiteX76" fmla="*/ 928501 w 1239273"/>
                  <a:gd name="connsiteY76" fmla="*/ 748001 h 1082641"/>
                  <a:gd name="connsiteX77" fmla="*/ 967743 w 1239273"/>
                  <a:gd name="connsiteY77" fmla="*/ 782387 h 1082641"/>
                  <a:gd name="connsiteX78" fmla="*/ 974125 w 1239273"/>
                  <a:gd name="connsiteY78" fmla="*/ 834203 h 1082641"/>
                  <a:gd name="connsiteX79" fmla="*/ 1013368 w 1239273"/>
                  <a:gd name="connsiteY79" fmla="*/ 871445 h 1082641"/>
                  <a:gd name="connsiteX80" fmla="*/ 1060327 w 1239273"/>
                  <a:gd name="connsiteY80" fmla="*/ 876208 h 1082641"/>
                  <a:gd name="connsiteX81" fmla="*/ 1104046 w 1239273"/>
                  <a:gd name="connsiteY81" fmla="*/ 918785 h 1082641"/>
                  <a:gd name="connsiteX82" fmla="*/ 1104046 w 1239273"/>
                  <a:gd name="connsiteY82" fmla="*/ 741334 h 1082641"/>
                  <a:gd name="connsiteX83" fmla="*/ 932977 w 1239273"/>
                  <a:gd name="connsiteY83" fmla="*/ 741334 h 1082641"/>
                  <a:gd name="connsiteX84" fmla="*/ 852586 w 1239273"/>
                  <a:gd name="connsiteY84" fmla="*/ 888781 h 1082641"/>
                  <a:gd name="connsiteX85" fmla="*/ 935168 w 1239273"/>
                  <a:gd name="connsiteY85" fmla="*/ 812295 h 1082641"/>
                  <a:gd name="connsiteX86" fmla="*/ 904688 w 1239273"/>
                  <a:gd name="connsiteY86" fmla="*/ 776576 h 1082641"/>
                  <a:gd name="connsiteX87" fmla="*/ 910498 w 1239273"/>
                  <a:gd name="connsiteY87" fmla="*/ 785911 h 1082641"/>
                  <a:gd name="connsiteX88" fmla="*/ 830298 w 1239273"/>
                  <a:gd name="connsiteY88" fmla="*/ 864016 h 1082641"/>
                  <a:gd name="connsiteX89" fmla="*/ 852586 w 1239273"/>
                  <a:gd name="connsiteY89" fmla="*/ 888781 h 1082641"/>
                  <a:gd name="connsiteX90" fmla="*/ 943169 w 1239273"/>
                  <a:gd name="connsiteY90" fmla="*/ 934882 h 1082641"/>
                  <a:gd name="connsiteX91" fmla="*/ 982793 w 1239273"/>
                  <a:gd name="connsiteY91" fmla="*/ 902116 h 1082641"/>
                  <a:gd name="connsiteX92" fmla="*/ 944693 w 1239273"/>
                  <a:gd name="connsiteY92" fmla="*/ 862492 h 1082641"/>
                  <a:gd name="connsiteX93" fmla="*/ 906879 w 1239273"/>
                  <a:gd name="connsiteY93" fmla="*/ 901545 h 1082641"/>
                  <a:gd name="connsiteX94" fmla="*/ 943169 w 1239273"/>
                  <a:gd name="connsiteY94" fmla="*/ 934882 h 1082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239273" h="1082641">
                    <a:moveTo>
                      <a:pt x="945074" y="699995"/>
                    </a:moveTo>
                    <a:cubicBezTo>
                      <a:pt x="980793" y="699995"/>
                      <a:pt x="1015368" y="699995"/>
                      <a:pt x="1052992" y="699995"/>
                    </a:cubicBezTo>
                    <a:cubicBezTo>
                      <a:pt x="1052992" y="691042"/>
                      <a:pt x="1052992" y="682660"/>
                      <a:pt x="1052992" y="674183"/>
                    </a:cubicBezTo>
                    <a:cubicBezTo>
                      <a:pt x="1052992" y="551120"/>
                      <a:pt x="1052992" y="427961"/>
                      <a:pt x="1052992" y="304898"/>
                    </a:cubicBezTo>
                    <a:cubicBezTo>
                      <a:pt x="1052992" y="297755"/>
                      <a:pt x="1051468" y="289373"/>
                      <a:pt x="1054612" y="283848"/>
                    </a:cubicBezTo>
                    <a:cubicBezTo>
                      <a:pt x="1057945" y="278038"/>
                      <a:pt x="1066042" y="271656"/>
                      <a:pt x="1072042" y="271656"/>
                    </a:cubicBezTo>
                    <a:cubicBezTo>
                      <a:pt x="1077948" y="271656"/>
                      <a:pt x="1086330" y="278038"/>
                      <a:pt x="1089187" y="283848"/>
                    </a:cubicBezTo>
                    <a:cubicBezTo>
                      <a:pt x="1092426" y="290325"/>
                      <a:pt x="1090997" y="299374"/>
                      <a:pt x="1090997" y="307280"/>
                    </a:cubicBezTo>
                    <a:cubicBezTo>
                      <a:pt x="1091092" y="428819"/>
                      <a:pt x="1091092" y="550262"/>
                      <a:pt x="1091092" y="671801"/>
                    </a:cubicBezTo>
                    <a:cubicBezTo>
                      <a:pt x="1091092" y="680469"/>
                      <a:pt x="1091092" y="689042"/>
                      <a:pt x="1091092" y="696757"/>
                    </a:cubicBezTo>
                    <a:cubicBezTo>
                      <a:pt x="1093664" y="698662"/>
                      <a:pt x="1094807" y="700186"/>
                      <a:pt x="1096045" y="700281"/>
                    </a:cubicBezTo>
                    <a:cubicBezTo>
                      <a:pt x="1144337" y="703520"/>
                      <a:pt x="1144337" y="703520"/>
                      <a:pt x="1144337" y="752288"/>
                    </a:cubicBezTo>
                    <a:cubicBezTo>
                      <a:pt x="1144337" y="814200"/>
                      <a:pt x="1143575" y="876208"/>
                      <a:pt x="1145004" y="938120"/>
                    </a:cubicBezTo>
                    <a:cubicBezTo>
                      <a:pt x="1145290" y="950027"/>
                      <a:pt x="1151290" y="963838"/>
                      <a:pt x="1159196" y="972982"/>
                    </a:cubicBezTo>
                    <a:cubicBezTo>
                      <a:pt x="1178818" y="995842"/>
                      <a:pt x="1201201" y="1016321"/>
                      <a:pt x="1222061" y="1038038"/>
                    </a:cubicBezTo>
                    <a:cubicBezTo>
                      <a:pt x="1232158" y="1048515"/>
                      <a:pt x="1248541" y="1059469"/>
                      <a:pt x="1232634" y="1075471"/>
                    </a:cubicBezTo>
                    <a:cubicBezTo>
                      <a:pt x="1215584" y="1092616"/>
                      <a:pt x="1204249" y="1074995"/>
                      <a:pt x="1193486" y="1064327"/>
                    </a:cubicBezTo>
                    <a:cubicBezTo>
                      <a:pt x="1145004" y="1016226"/>
                      <a:pt x="1096807" y="967839"/>
                      <a:pt x="1048516" y="919547"/>
                    </a:cubicBezTo>
                    <a:cubicBezTo>
                      <a:pt x="1044610" y="915641"/>
                      <a:pt x="1040514" y="911927"/>
                      <a:pt x="1037466" y="908974"/>
                    </a:cubicBezTo>
                    <a:cubicBezTo>
                      <a:pt x="1010225" y="936977"/>
                      <a:pt x="983269" y="964695"/>
                      <a:pt x="954218" y="994699"/>
                    </a:cubicBezTo>
                    <a:cubicBezTo>
                      <a:pt x="966981" y="1006891"/>
                      <a:pt x="984698" y="1021655"/>
                      <a:pt x="999748" y="1038800"/>
                    </a:cubicBezTo>
                    <a:cubicBezTo>
                      <a:pt x="1006987" y="1047182"/>
                      <a:pt x="1009082" y="1059945"/>
                      <a:pt x="1013559" y="1070804"/>
                    </a:cubicBezTo>
                    <a:cubicBezTo>
                      <a:pt x="1003081" y="1074614"/>
                      <a:pt x="992699" y="1081662"/>
                      <a:pt x="982222" y="1081662"/>
                    </a:cubicBezTo>
                    <a:cubicBezTo>
                      <a:pt x="768671" y="1082329"/>
                      <a:pt x="555120" y="1082139"/>
                      <a:pt x="341475" y="1082139"/>
                    </a:cubicBezTo>
                    <a:cubicBezTo>
                      <a:pt x="308137" y="1082139"/>
                      <a:pt x="274800" y="1081853"/>
                      <a:pt x="241462" y="1082234"/>
                    </a:cubicBezTo>
                    <a:cubicBezTo>
                      <a:pt x="226032" y="1082424"/>
                      <a:pt x="210506" y="1081091"/>
                      <a:pt x="211077" y="1061469"/>
                    </a:cubicBezTo>
                    <a:cubicBezTo>
                      <a:pt x="211649" y="1043372"/>
                      <a:pt x="226889" y="1042991"/>
                      <a:pt x="241176" y="1042991"/>
                    </a:cubicBezTo>
                    <a:cubicBezTo>
                      <a:pt x="452346" y="1043086"/>
                      <a:pt x="663515" y="1043086"/>
                      <a:pt x="874779" y="1043086"/>
                    </a:cubicBezTo>
                    <a:cubicBezTo>
                      <a:pt x="897544" y="1043086"/>
                      <a:pt x="920214" y="1043086"/>
                      <a:pt x="944122" y="1043086"/>
                    </a:cubicBezTo>
                    <a:cubicBezTo>
                      <a:pt x="935073" y="1015368"/>
                      <a:pt x="882495" y="1006796"/>
                      <a:pt x="915928" y="965267"/>
                    </a:cubicBezTo>
                    <a:cubicBezTo>
                      <a:pt x="903640" y="953932"/>
                      <a:pt x="891543" y="942788"/>
                      <a:pt x="878018" y="930215"/>
                    </a:cubicBezTo>
                    <a:cubicBezTo>
                      <a:pt x="857920" y="951932"/>
                      <a:pt x="841442" y="938216"/>
                      <a:pt x="827345" y="920214"/>
                    </a:cubicBezTo>
                    <a:cubicBezTo>
                      <a:pt x="803914" y="890305"/>
                      <a:pt x="782958" y="882209"/>
                      <a:pt x="740953" y="897544"/>
                    </a:cubicBezTo>
                    <a:cubicBezTo>
                      <a:pt x="584362" y="954694"/>
                      <a:pt x="427676" y="894782"/>
                      <a:pt x="339189" y="752954"/>
                    </a:cubicBezTo>
                    <a:cubicBezTo>
                      <a:pt x="335379" y="746954"/>
                      <a:pt x="326425" y="740477"/>
                      <a:pt x="319853" y="740381"/>
                    </a:cubicBezTo>
                    <a:cubicBezTo>
                      <a:pt x="229365" y="739620"/>
                      <a:pt x="138878" y="739905"/>
                      <a:pt x="48295" y="740096"/>
                    </a:cubicBezTo>
                    <a:cubicBezTo>
                      <a:pt x="46104" y="740096"/>
                      <a:pt x="43914" y="741143"/>
                      <a:pt x="41628" y="741810"/>
                    </a:cubicBezTo>
                    <a:cubicBezTo>
                      <a:pt x="41628" y="841251"/>
                      <a:pt x="41628" y="940216"/>
                      <a:pt x="41628" y="1043181"/>
                    </a:cubicBezTo>
                    <a:cubicBezTo>
                      <a:pt x="71917" y="1043181"/>
                      <a:pt x="100111" y="1043372"/>
                      <a:pt x="128305" y="1043086"/>
                    </a:cubicBezTo>
                    <a:cubicBezTo>
                      <a:pt x="142878" y="1042991"/>
                      <a:pt x="157452" y="1044419"/>
                      <a:pt x="157166" y="1062803"/>
                    </a:cubicBezTo>
                    <a:cubicBezTo>
                      <a:pt x="156880" y="1080900"/>
                      <a:pt x="142402" y="1082424"/>
                      <a:pt x="127829" y="1082329"/>
                    </a:cubicBezTo>
                    <a:cubicBezTo>
                      <a:pt x="96111" y="1082043"/>
                      <a:pt x="64297" y="1081377"/>
                      <a:pt x="32579" y="1082519"/>
                    </a:cubicBezTo>
                    <a:cubicBezTo>
                      <a:pt x="10576" y="1083281"/>
                      <a:pt x="2575" y="1072804"/>
                      <a:pt x="2480" y="1052611"/>
                    </a:cubicBezTo>
                    <a:cubicBezTo>
                      <a:pt x="1623" y="944693"/>
                      <a:pt x="1051" y="836679"/>
                      <a:pt x="3" y="728666"/>
                    </a:cubicBezTo>
                    <a:cubicBezTo>
                      <a:pt x="-187" y="709806"/>
                      <a:pt x="7433" y="700281"/>
                      <a:pt x="26769" y="700948"/>
                    </a:cubicBezTo>
                    <a:cubicBezTo>
                      <a:pt x="34579" y="701234"/>
                      <a:pt x="42294" y="700948"/>
                      <a:pt x="52581" y="700948"/>
                    </a:cubicBezTo>
                    <a:cubicBezTo>
                      <a:pt x="52581" y="658752"/>
                      <a:pt x="52581" y="618462"/>
                      <a:pt x="52581" y="578171"/>
                    </a:cubicBezTo>
                    <a:cubicBezTo>
                      <a:pt x="52581" y="571027"/>
                      <a:pt x="52677" y="563883"/>
                      <a:pt x="52581" y="556739"/>
                    </a:cubicBezTo>
                    <a:cubicBezTo>
                      <a:pt x="52296" y="542452"/>
                      <a:pt x="56391" y="528641"/>
                      <a:pt x="72679" y="531974"/>
                    </a:cubicBezTo>
                    <a:cubicBezTo>
                      <a:pt x="80299" y="533499"/>
                      <a:pt x="90300" y="547500"/>
                      <a:pt x="90681" y="556358"/>
                    </a:cubicBezTo>
                    <a:cubicBezTo>
                      <a:pt x="92682" y="595982"/>
                      <a:pt x="91539" y="635702"/>
                      <a:pt x="91634" y="675421"/>
                    </a:cubicBezTo>
                    <a:cubicBezTo>
                      <a:pt x="91634" y="683136"/>
                      <a:pt x="92301" y="690851"/>
                      <a:pt x="92682" y="699710"/>
                    </a:cubicBezTo>
                    <a:cubicBezTo>
                      <a:pt x="166786" y="699710"/>
                      <a:pt x="239462" y="699710"/>
                      <a:pt x="314138" y="699710"/>
                    </a:cubicBezTo>
                    <a:cubicBezTo>
                      <a:pt x="276610" y="580076"/>
                      <a:pt x="291754" y="469872"/>
                      <a:pt x="371669" y="368240"/>
                    </a:cubicBezTo>
                    <a:cubicBezTo>
                      <a:pt x="360715" y="367478"/>
                      <a:pt x="353952" y="366620"/>
                      <a:pt x="347285" y="366620"/>
                    </a:cubicBezTo>
                    <a:cubicBezTo>
                      <a:pt x="287754" y="366525"/>
                      <a:pt x="228222" y="366049"/>
                      <a:pt x="168691" y="366811"/>
                    </a:cubicBezTo>
                    <a:cubicBezTo>
                      <a:pt x="146879" y="367097"/>
                      <a:pt x="136973" y="359858"/>
                      <a:pt x="137163" y="336521"/>
                    </a:cubicBezTo>
                    <a:cubicBezTo>
                      <a:pt x="137925" y="234032"/>
                      <a:pt x="137830" y="131639"/>
                      <a:pt x="137259" y="29150"/>
                    </a:cubicBezTo>
                    <a:cubicBezTo>
                      <a:pt x="137163" y="7242"/>
                      <a:pt x="146212" y="-92"/>
                      <a:pt x="167262" y="3"/>
                    </a:cubicBezTo>
                    <a:cubicBezTo>
                      <a:pt x="247463" y="670"/>
                      <a:pt x="327664" y="765"/>
                      <a:pt x="407864" y="3"/>
                    </a:cubicBezTo>
                    <a:cubicBezTo>
                      <a:pt x="430343" y="-187"/>
                      <a:pt x="439106" y="8099"/>
                      <a:pt x="438916" y="30769"/>
                    </a:cubicBezTo>
                    <a:cubicBezTo>
                      <a:pt x="438153" y="113351"/>
                      <a:pt x="438630" y="195932"/>
                      <a:pt x="438630" y="278514"/>
                    </a:cubicBezTo>
                    <a:cubicBezTo>
                      <a:pt x="438630" y="286229"/>
                      <a:pt x="438630" y="293849"/>
                      <a:pt x="438630" y="303946"/>
                    </a:cubicBezTo>
                    <a:cubicBezTo>
                      <a:pt x="581695" y="224412"/>
                      <a:pt x="720570" y="222888"/>
                      <a:pt x="845728" y="329187"/>
                    </a:cubicBezTo>
                    <a:cubicBezTo>
                      <a:pt x="960314" y="426914"/>
                      <a:pt x="987460" y="555311"/>
                      <a:pt x="945074" y="699995"/>
                    </a:cubicBezTo>
                    <a:close/>
                    <a:moveTo>
                      <a:pt x="626082" y="879351"/>
                    </a:moveTo>
                    <a:cubicBezTo>
                      <a:pt x="788483" y="881923"/>
                      <a:pt x="921547" y="751812"/>
                      <a:pt x="924786" y="587505"/>
                    </a:cubicBezTo>
                    <a:cubicBezTo>
                      <a:pt x="928024" y="424628"/>
                      <a:pt x="795912" y="289468"/>
                      <a:pt x="631606" y="287372"/>
                    </a:cubicBezTo>
                    <a:cubicBezTo>
                      <a:pt x="470539" y="285467"/>
                      <a:pt x="335760" y="416341"/>
                      <a:pt x="333188" y="577314"/>
                    </a:cubicBezTo>
                    <a:cubicBezTo>
                      <a:pt x="330521" y="743239"/>
                      <a:pt x="459966" y="876779"/>
                      <a:pt x="626082" y="879351"/>
                    </a:cubicBezTo>
                    <a:close/>
                    <a:moveTo>
                      <a:pt x="399006" y="325568"/>
                    </a:moveTo>
                    <a:cubicBezTo>
                      <a:pt x="399006" y="229937"/>
                      <a:pt x="399006" y="136020"/>
                      <a:pt x="399006" y="41056"/>
                    </a:cubicBezTo>
                    <a:cubicBezTo>
                      <a:pt x="324520" y="41056"/>
                      <a:pt x="251273" y="41056"/>
                      <a:pt x="177073" y="41056"/>
                    </a:cubicBezTo>
                    <a:cubicBezTo>
                      <a:pt x="177073" y="136401"/>
                      <a:pt x="177073" y="230318"/>
                      <a:pt x="177073" y="325568"/>
                    </a:cubicBezTo>
                    <a:cubicBezTo>
                      <a:pt x="251178" y="325568"/>
                      <a:pt x="323758" y="325568"/>
                      <a:pt x="399006" y="325568"/>
                    </a:cubicBezTo>
                    <a:close/>
                    <a:moveTo>
                      <a:pt x="932977" y="741334"/>
                    </a:moveTo>
                    <a:cubicBezTo>
                      <a:pt x="931453" y="743525"/>
                      <a:pt x="930025" y="745811"/>
                      <a:pt x="928501" y="748001"/>
                    </a:cubicBezTo>
                    <a:cubicBezTo>
                      <a:pt x="941550" y="759431"/>
                      <a:pt x="954504" y="771052"/>
                      <a:pt x="967743" y="782387"/>
                    </a:cubicBezTo>
                    <a:cubicBezTo>
                      <a:pt x="985365" y="797436"/>
                      <a:pt x="995747" y="813533"/>
                      <a:pt x="974125" y="834203"/>
                    </a:cubicBezTo>
                    <a:cubicBezTo>
                      <a:pt x="987746" y="847157"/>
                      <a:pt x="999748" y="858491"/>
                      <a:pt x="1013368" y="871445"/>
                    </a:cubicBezTo>
                    <a:cubicBezTo>
                      <a:pt x="1030704" y="847824"/>
                      <a:pt x="1045182" y="859635"/>
                      <a:pt x="1060327" y="876208"/>
                    </a:cubicBezTo>
                    <a:cubicBezTo>
                      <a:pt x="1073185" y="890305"/>
                      <a:pt x="1087568" y="902878"/>
                      <a:pt x="1104046" y="918785"/>
                    </a:cubicBezTo>
                    <a:cubicBezTo>
                      <a:pt x="1104046" y="856110"/>
                      <a:pt x="1104046" y="799341"/>
                      <a:pt x="1104046" y="741334"/>
                    </a:cubicBezTo>
                    <a:cubicBezTo>
                      <a:pt x="1046134" y="741334"/>
                      <a:pt x="989556" y="741334"/>
                      <a:pt x="932977" y="741334"/>
                    </a:cubicBezTo>
                    <a:close/>
                    <a:moveTo>
                      <a:pt x="852586" y="888781"/>
                    </a:moveTo>
                    <a:cubicBezTo>
                      <a:pt x="880971" y="862492"/>
                      <a:pt x="909165" y="836393"/>
                      <a:pt x="935168" y="812295"/>
                    </a:cubicBezTo>
                    <a:cubicBezTo>
                      <a:pt x="924786" y="800103"/>
                      <a:pt x="914785" y="788292"/>
                      <a:pt x="904688" y="776576"/>
                    </a:cubicBezTo>
                    <a:cubicBezTo>
                      <a:pt x="906593" y="779720"/>
                      <a:pt x="908593" y="782768"/>
                      <a:pt x="910498" y="785911"/>
                    </a:cubicBezTo>
                    <a:cubicBezTo>
                      <a:pt x="883066" y="812581"/>
                      <a:pt x="855729" y="839251"/>
                      <a:pt x="830298" y="864016"/>
                    </a:cubicBezTo>
                    <a:cubicBezTo>
                      <a:pt x="836394" y="870588"/>
                      <a:pt x="846204" y="881637"/>
                      <a:pt x="852586" y="888781"/>
                    </a:cubicBezTo>
                    <a:close/>
                    <a:moveTo>
                      <a:pt x="943169" y="934882"/>
                    </a:moveTo>
                    <a:cubicBezTo>
                      <a:pt x="956790" y="923643"/>
                      <a:pt x="970601" y="912212"/>
                      <a:pt x="982793" y="902116"/>
                    </a:cubicBezTo>
                    <a:cubicBezTo>
                      <a:pt x="968887" y="887638"/>
                      <a:pt x="956980" y="875255"/>
                      <a:pt x="944693" y="862492"/>
                    </a:cubicBezTo>
                    <a:cubicBezTo>
                      <a:pt x="932596" y="875065"/>
                      <a:pt x="920500" y="887447"/>
                      <a:pt x="906879" y="901545"/>
                    </a:cubicBezTo>
                    <a:cubicBezTo>
                      <a:pt x="918976" y="912689"/>
                      <a:pt x="931739" y="924404"/>
                      <a:pt x="943169" y="93488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25" name="任意多边形: 形状 24"/>
              <p:cNvSpPr/>
              <p:nvPr/>
            </p:nvSpPr>
            <p:spPr>
              <a:xfrm>
                <a:off x="12875722" y="1763704"/>
                <a:ext cx="1039266" cy="728472"/>
              </a:xfrm>
              <a:custGeom>
                <a:avLst/>
                <a:gdLst>
                  <a:gd name="connsiteX0" fmla="*/ 518650 w 1039266"/>
                  <a:gd name="connsiteY0" fmla="*/ 207455 h 728472"/>
                  <a:gd name="connsiteX1" fmla="*/ 66308 w 1039266"/>
                  <a:gd name="connsiteY1" fmla="*/ 207074 h 728472"/>
                  <a:gd name="connsiteX2" fmla="*/ 39162 w 1039266"/>
                  <a:gd name="connsiteY2" fmla="*/ 233648 h 728472"/>
                  <a:gd name="connsiteX3" fmla="*/ 39638 w 1039266"/>
                  <a:gd name="connsiteY3" fmla="*/ 690944 h 728472"/>
                  <a:gd name="connsiteX4" fmla="*/ 38685 w 1039266"/>
                  <a:gd name="connsiteY4" fmla="*/ 712089 h 728472"/>
                  <a:gd name="connsiteX5" fmla="*/ 20302 w 1039266"/>
                  <a:gd name="connsiteY5" fmla="*/ 728472 h 728472"/>
                  <a:gd name="connsiteX6" fmla="*/ 1538 w 1039266"/>
                  <a:gd name="connsiteY6" fmla="*/ 711994 h 728472"/>
                  <a:gd name="connsiteX7" fmla="*/ 681 w 1039266"/>
                  <a:gd name="connsiteY7" fmla="*/ 693325 h 728472"/>
                  <a:gd name="connsiteX8" fmla="*/ 585 w 1039266"/>
                  <a:gd name="connsiteY8" fmla="*/ 231267 h 728472"/>
                  <a:gd name="connsiteX9" fmla="*/ 20969 w 1039266"/>
                  <a:gd name="connsiteY9" fmla="*/ 175451 h 728472"/>
                  <a:gd name="connsiteX10" fmla="*/ 26589 w 1039266"/>
                  <a:gd name="connsiteY10" fmla="*/ 149162 h 728472"/>
                  <a:gd name="connsiteX11" fmla="*/ 47163 w 1039266"/>
                  <a:gd name="connsiteY11" fmla="*/ 90964 h 728472"/>
                  <a:gd name="connsiteX12" fmla="*/ 52878 w 1039266"/>
                  <a:gd name="connsiteY12" fmla="*/ 65056 h 728472"/>
                  <a:gd name="connsiteX13" fmla="*/ 118219 w 1039266"/>
                  <a:gd name="connsiteY13" fmla="*/ 0 h 728472"/>
                  <a:gd name="connsiteX14" fmla="*/ 922891 w 1039266"/>
                  <a:gd name="connsiteY14" fmla="*/ 0 h 728472"/>
                  <a:gd name="connsiteX15" fmla="*/ 986613 w 1039266"/>
                  <a:gd name="connsiteY15" fmla="*/ 63627 h 728472"/>
                  <a:gd name="connsiteX16" fmla="*/ 1000615 w 1039266"/>
                  <a:gd name="connsiteY16" fmla="*/ 101156 h 728472"/>
                  <a:gd name="connsiteX17" fmla="*/ 1012617 w 1039266"/>
                  <a:gd name="connsiteY17" fmla="*/ 145161 h 728472"/>
                  <a:gd name="connsiteX18" fmla="*/ 1026999 w 1039266"/>
                  <a:gd name="connsiteY18" fmla="*/ 185261 h 728472"/>
                  <a:gd name="connsiteX19" fmla="*/ 1038620 w 1039266"/>
                  <a:gd name="connsiteY19" fmla="*/ 217170 h 728472"/>
                  <a:gd name="connsiteX20" fmla="*/ 1039191 w 1039266"/>
                  <a:gd name="connsiteY20" fmla="*/ 441008 h 728472"/>
                  <a:gd name="connsiteX21" fmla="*/ 1020522 w 1039266"/>
                  <a:gd name="connsiteY21" fmla="*/ 468154 h 728472"/>
                  <a:gd name="connsiteX22" fmla="*/ 1000901 w 1039266"/>
                  <a:gd name="connsiteY22" fmla="*/ 439484 h 728472"/>
                  <a:gd name="connsiteX23" fmla="*/ 1001377 w 1039266"/>
                  <a:gd name="connsiteY23" fmla="*/ 232315 h 728472"/>
                  <a:gd name="connsiteX24" fmla="*/ 975564 w 1039266"/>
                  <a:gd name="connsiteY24" fmla="*/ 206978 h 728472"/>
                  <a:gd name="connsiteX25" fmla="*/ 518650 w 1039266"/>
                  <a:gd name="connsiteY25" fmla="*/ 207455 h 728472"/>
                  <a:gd name="connsiteX26" fmla="*/ 946323 w 1039266"/>
                  <a:gd name="connsiteY26" fmla="*/ 39053 h 728472"/>
                  <a:gd name="connsiteX27" fmla="*/ 919462 w 1039266"/>
                  <a:gd name="connsiteY27" fmla="*/ 39053 h 728472"/>
                  <a:gd name="connsiteX28" fmla="*/ 122410 w 1039266"/>
                  <a:gd name="connsiteY28" fmla="*/ 39053 h 728472"/>
                  <a:gd name="connsiteX29" fmla="*/ 92121 w 1039266"/>
                  <a:gd name="connsiteY29" fmla="*/ 71152 h 728472"/>
                  <a:gd name="connsiteX30" fmla="*/ 93168 w 1039266"/>
                  <a:gd name="connsiteY30" fmla="*/ 83249 h 728472"/>
                  <a:gd name="connsiteX31" fmla="*/ 946418 w 1039266"/>
                  <a:gd name="connsiteY31" fmla="*/ 83249 h 728472"/>
                  <a:gd name="connsiteX32" fmla="*/ 946323 w 1039266"/>
                  <a:gd name="connsiteY32" fmla="*/ 39053 h 728472"/>
                  <a:gd name="connsiteX33" fmla="*/ 67832 w 1039266"/>
                  <a:gd name="connsiteY33" fmla="*/ 165544 h 728472"/>
                  <a:gd name="connsiteX34" fmla="*/ 973183 w 1039266"/>
                  <a:gd name="connsiteY34" fmla="*/ 165544 h 728472"/>
                  <a:gd name="connsiteX35" fmla="*/ 938226 w 1039266"/>
                  <a:gd name="connsiteY35" fmla="*/ 124016 h 728472"/>
                  <a:gd name="connsiteX36" fmla="*/ 96026 w 1039266"/>
                  <a:gd name="connsiteY36" fmla="*/ 124016 h 728472"/>
                  <a:gd name="connsiteX37" fmla="*/ 67927 w 1039266"/>
                  <a:gd name="connsiteY37" fmla="*/ 124016 h 728472"/>
                  <a:gd name="connsiteX38" fmla="*/ 67832 w 1039266"/>
                  <a:gd name="connsiteY38" fmla="*/ 165544 h 728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039266" h="728472">
                    <a:moveTo>
                      <a:pt x="518650" y="207455"/>
                    </a:moveTo>
                    <a:cubicBezTo>
                      <a:pt x="367869" y="207455"/>
                      <a:pt x="217089" y="207836"/>
                      <a:pt x="66308" y="207074"/>
                    </a:cubicBezTo>
                    <a:cubicBezTo>
                      <a:pt x="45734" y="206978"/>
                      <a:pt x="39066" y="212217"/>
                      <a:pt x="39162" y="233648"/>
                    </a:cubicBezTo>
                    <a:cubicBezTo>
                      <a:pt x="40019" y="386048"/>
                      <a:pt x="39638" y="538448"/>
                      <a:pt x="39638" y="690944"/>
                    </a:cubicBezTo>
                    <a:cubicBezTo>
                      <a:pt x="39638" y="698087"/>
                      <a:pt x="41733" y="706469"/>
                      <a:pt x="38685" y="712089"/>
                    </a:cubicBezTo>
                    <a:cubicBezTo>
                      <a:pt x="34780" y="719233"/>
                      <a:pt x="26493" y="728567"/>
                      <a:pt x="20302" y="728472"/>
                    </a:cubicBezTo>
                    <a:cubicBezTo>
                      <a:pt x="13730" y="728282"/>
                      <a:pt x="5919" y="719042"/>
                      <a:pt x="1538" y="711994"/>
                    </a:cubicBezTo>
                    <a:cubicBezTo>
                      <a:pt x="-1320" y="707422"/>
                      <a:pt x="681" y="699611"/>
                      <a:pt x="681" y="693325"/>
                    </a:cubicBezTo>
                    <a:cubicBezTo>
                      <a:pt x="681" y="539306"/>
                      <a:pt x="776" y="385286"/>
                      <a:pt x="585" y="231267"/>
                    </a:cubicBezTo>
                    <a:cubicBezTo>
                      <a:pt x="585" y="210026"/>
                      <a:pt x="2871" y="190881"/>
                      <a:pt x="20969" y="175451"/>
                    </a:cubicBezTo>
                    <a:cubicBezTo>
                      <a:pt x="26398" y="170783"/>
                      <a:pt x="26303" y="158210"/>
                      <a:pt x="26589" y="149162"/>
                    </a:cubicBezTo>
                    <a:cubicBezTo>
                      <a:pt x="27255" y="127445"/>
                      <a:pt x="28017" y="106871"/>
                      <a:pt x="47163" y="90964"/>
                    </a:cubicBezTo>
                    <a:cubicBezTo>
                      <a:pt x="52592" y="86487"/>
                      <a:pt x="52687" y="73914"/>
                      <a:pt x="52878" y="65056"/>
                    </a:cubicBezTo>
                    <a:cubicBezTo>
                      <a:pt x="53449" y="14097"/>
                      <a:pt x="67260" y="0"/>
                      <a:pt x="118219" y="0"/>
                    </a:cubicBezTo>
                    <a:cubicBezTo>
                      <a:pt x="386443" y="0"/>
                      <a:pt x="654667" y="0"/>
                      <a:pt x="922891" y="0"/>
                    </a:cubicBezTo>
                    <a:cubicBezTo>
                      <a:pt x="972516" y="0"/>
                      <a:pt x="987090" y="14097"/>
                      <a:pt x="986613" y="63627"/>
                    </a:cubicBezTo>
                    <a:cubicBezTo>
                      <a:pt x="986423" y="78581"/>
                      <a:pt x="990709" y="89059"/>
                      <a:pt x="1000615" y="101156"/>
                    </a:cubicBezTo>
                    <a:cubicBezTo>
                      <a:pt x="1009473" y="111919"/>
                      <a:pt x="1010997" y="130016"/>
                      <a:pt x="1012617" y="145161"/>
                    </a:cubicBezTo>
                    <a:cubicBezTo>
                      <a:pt x="1014236" y="160115"/>
                      <a:pt x="1012998" y="173641"/>
                      <a:pt x="1026999" y="185261"/>
                    </a:cubicBezTo>
                    <a:cubicBezTo>
                      <a:pt x="1034619" y="191643"/>
                      <a:pt x="1038525" y="206216"/>
                      <a:pt x="1038620" y="217170"/>
                    </a:cubicBezTo>
                    <a:cubicBezTo>
                      <a:pt x="1039572" y="291751"/>
                      <a:pt x="1039191" y="366427"/>
                      <a:pt x="1039191" y="441008"/>
                    </a:cubicBezTo>
                    <a:cubicBezTo>
                      <a:pt x="1039191" y="454343"/>
                      <a:pt x="1038334" y="468154"/>
                      <a:pt x="1020522" y="468154"/>
                    </a:cubicBezTo>
                    <a:cubicBezTo>
                      <a:pt x="1001377" y="468249"/>
                      <a:pt x="1000901" y="453771"/>
                      <a:pt x="1000901" y="439484"/>
                    </a:cubicBezTo>
                    <a:cubicBezTo>
                      <a:pt x="1000996" y="370427"/>
                      <a:pt x="1000234" y="301371"/>
                      <a:pt x="1001377" y="232315"/>
                    </a:cubicBezTo>
                    <a:cubicBezTo>
                      <a:pt x="1001758" y="211836"/>
                      <a:pt x="994710" y="206978"/>
                      <a:pt x="975564" y="206978"/>
                    </a:cubicBezTo>
                    <a:cubicBezTo>
                      <a:pt x="823355" y="207740"/>
                      <a:pt x="671050" y="207455"/>
                      <a:pt x="518650" y="207455"/>
                    </a:cubicBezTo>
                    <a:close/>
                    <a:moveTo>
                      <a:pt x="946323" y="39053"/>
                    </a:moveTo>
                    <a:cubicBezTo>
                      <a:pt x="935274" y="39053"/>
                      <a:pt x="927368" y="39053"/>
                      <a:pt x="919462" y="39053"/>
                    </a:cubicBezTo>
                    <a:cubicBezTo>
                      <a:pt x="653810" y="39053"/>
                      <a:pt x="388062" y="39053"/>
                      <a:pt x="122410" y="39053"/>
                    </a:cubicBezTo>
                    <a:cubicBezTo>
                      <a:pt x="91168" y="39053"/>
                      <a:pt x="91168" y="39148"/>
                      <a:pt x="92121" y="71152"/>
                    </a:cubicBezTo>
                    <a:cubicBezTo>
                      <a:pt x="92216" y="74962"/>
                      <a:pt x="92787" y="78772"/>
                      <a:pt x="93168" y="83249"/>
                    </a:cubicBezTo>
                    <a:cubicBezTo>
                      <a:pt x="378442" y="83249"/>
                      <a:pt x="662573" y="83249"/>
                      <a:pt x="946418" y="83249"/>
                    </a:cubicBezTo>
                    <a:cubicBezTo>
                      <a:pt x="946323" y="68390"/>
                      <a:pt x="946323" y="55150"/>
                      <a:pt x="946323" y="39053"/>
                    </a:cubicBezTo>
                    <a:close/>
                    <a:moveTo>
                      <a:pt x="67832" y="165544"/>
                    </a:moveTo>
                    <a:cubicBezTo>
                      <a:pt x="370441" y="165544"/>
                      <a:pt x="671907" y="165544"/>
                      <a:pt x="973183" y="165544"/>
                    </a:cubicBezTo>
                    <a:cubicBezTo>
                      <a:pt x="977184" y="124016"/>
                      <a:pt x="977184" y="124016"/>
                      <a:pt x="938226" y="124016"/>
                    </a:cubicBezTo>
                    <a:cubicBezTo>
                      <a:pt x="657525" y="124016"/>
                      <a:pt x="376728" y="124016"/>
                      <a:pt x="96026" y="124016"/>
                    </a:cubicBezTo>
                    <a:cubicBezTo>
                      <a:pt x="86882" y="124016"/>
                      <a:pt x="77738" y="124016"/>
                      <a:pt x="67927" y="124016"/>
                    </a:cubicBezTo>
                    <a:cubicBezTo>
                      <a:pt x="67832" y="140208"/>
                      <a:pt x="67832" y="152591"/>
                      <a:pt x="67832" y="1655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26" name="任意多边形: 形状 25"/>
              <p:cNvSpPr/>
              <p:nvPr/>
            </p:nvSpPr>
            <p:spPr>
              <a:xfrm>
                <a:off x="13314360" y="2016211"/>
                <a:ext cx="515792" cy="39053"/>
              </a:xfrm>
              <a:custGeom>
                <a:avLst/>
                <a:gdLst>
                  <a:gd name="connsiteX0" fmla="*/ 257653 w 515792"/>
                  <a:gd name="connsiteY0" fmla="*/ 39053 h 39053"/>
                  <a:gd name="connsiteX1" fmla="*/ 29244 w 515792"/>
                  <a:gd name="connsiteY1" fmla="*/ 39053 h 39053"/>
                  <a:gd name="connsiteX2" fmla="*/ 2 w 515792"/>
                  <a:gd name="connsiteY2" fmla="*/ 20098 h 39053"/>
                  <a:gd name="connsiteX3" fmla="*/ 28482 w 515792"/>
                  <a:gd name="connsiteY3" fmla="*/ 0 h 39053"/>
                  <a:gd name="connsiteX4" fmla="*/ 487682 w 515792"/>
                  <a:gd name="connsiteY4" fmla="*/ 0 h 39053"/>
                  <a:gd name="connsiteX5" fmla="*/ 515781 w 515792"/>
                  <a:gd name="connsiteY5" fmla="*/ 20479 h 39053"/>
                  <a:gd name="connsiteX6" fmla="*/ 488444 w 515792"/>
                  <a:gd name="connsiteY6" fmla="*/ 39053 h 39053"/>
                  <a:gd name="connsiteX7" fmla="*/ 257653 w 515792"/>
                  <a:gd name="connsiteY7" fmla="*/ 39053 h 39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5792" h="39053">
                    <a:moveTo>
                      <a:pt x="257653" y="39053"/>
                    </a:moveTo>
                    <a:cubicBezTo>
                      <a:pt x="181548" y="39053"/>
                      <a:pt x="105348" y="39053"/>
                      <a:pt x="29244" y="39053"/>
                    </a:cubicBezTo>
                    <a:cubicBezTo>
                      <a:pt x="15337" y="39053"/>
                      <a:pt x="192" y="39529"/>
                      <a:pt x="2" y="20098"/>
                    </a:cubicBezTo>
                    <a:cubicBezTo>
                      <a:pt x="-189" y="1238"/>
                      <a:pt x="14099" y="0"/>
                      <a:pt x="28482" y="0"/>
                    </a:cubicBezTo>
                    <a:cubicBezTo>
                      <a:pt x="181548" y="0"/>
                      <a:pt x="334615" y="95"/>
                      <a:pt x="487682" y="0"/>
                    </a:cubicBezTo>
                    <a:cubicBezTo>
                      <a:pt x="502255" y="0"/>
                      <a:pt x="516257" y="1715"/>
                      <a:pt x="515781" y="20479"/>
                    </a:cubicBezTo>
                    <a:cubicBezTo>
                      <a:pt x="515400" y="37814"/>
                      <a:pt x="502065" y="39053"/>
                      <a:pt x="488444" y="39053"/>
                    </a:cubicBezTo>
                    <a:cubicBezTo>
                      <a:pt x="411577" y="38957"/>
                      <a:pt x="334615" y="39053"/>
                      <a:pt x="257653" y="39053"/>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27" name="任意多边形: 形状 26"/>
              <p:cNvSpPr/>
              <p:nvPr/>
            </p:nvSpPr>
            <p:spPr>
              <a:xfrm>
                <a:off x="13314906" y="2100700"/>
                <a:ext cx="515520" cy="40400"/>
              </a:xfrm>
              <a:custGeom>
                <a:avLst/>
                <a:gdLst>
                  <a:gd name="connsiteX0" fmla="*/ 257679 w 515520"/>
                  <a:gd name="connsiteY0" fmla="*/ 39622 h 40400"/>
                  <a:gd name="connsiteX1" fmla="*/ 34032 w 515520"/>
                  <a:gd name="connsiteY1" fmla="*/ 39527 h 40400"/>
                  <a:gd name="connsiteX2" fmla="*/ 10886 w 515520"/>
                  <a:gd name="connsiteY2" fmla="*/ 36765 h 40400"/>
                  <a:gd name="connsiteX3" fmla="*/ 28 w 515520"/>
                  <a:gd name="connsiteY3" fmla="*/ 18382 h 40400"/>
                  <a:gd name="connsiteX4" fmla="*/ 13458 w 515520"/>
                  <a:gd name="connsiteY4" fmla="*/ 1808 h 40400"/>
                  <a:gd name="connsiteX5" fmla="*/ 29746 w 515520"/>
                  <a:gd name="connsiteY5" fmla="*/ 475 h 40400"/>
                  <a:gd name="connsiteX6" fmla="*/ 484184 w 515520"/>
                  <a:gd name="connsiteY6" fmla="*/ 475 h 40400"/>
                  <a:gd name="connsiteX7" fmla="*/ 493518 w 515520"/>
                  <a:gd name="connsiteY7" fmla="*/ 760 h 40400"/>
                  <a:gd name="connsiteX8" fmla="*/ 515521 w 515520"/>
                  <a:gd name="connsiteY8" fmla="*/ 20001 h 40400"/>
                  <a:gd name="connsiteX9" fmla="*/ 492947 w 515520"/>
                  <a:gd name="connsiteY9" fmla="*/ 38765 h 40400"/>
                  <a:gd name="connsiteX10" fmla="*/ 459895 w 515520"/>
                  <a:gd name="connsiteY10" fmla="*/ 39432 h 40400"/>
                  <a:gd name="connsiteX11" fmla="*/ 257679 w 515520"/>
                  <a:gd name="connsiteY11" fmla="*/ 39432 h 40400"/>
                  <a:gd name="connsiteX12" fmla="*/ 257679 w 515520"/>
                  <a:gd name="connsiteY12" fmla="*/ 39622 h 4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5520" h="40400">
                    <a:moveTo>
                      <a:pt x="257679" y="39622"/>
                    </a:moveTo>
                    <a:cubicBezTo>
                      <a:pt x="183098" y="39622"/>
                      <a:pt x="108613" y="39718"/>
                      <a:pt x="34032" y="39527"/>
                    </a:cubicBezTo>
                    <a:cubicBezTo>
                      <a:pt x="26222" y="39527"/>
                      <a:pt x="17078" y="40289"/>
                      <a:pt x="10886" y="36765"/>
                    </a:cubicBezTo>
                    <a:cubicBezTo>
                      <a:pt x="5267" y="33526"/>
                      <a:pt x="-448" y="24478"/>
                      <a:pt x="28" y="18382"/>
                    </a:cubicBezTo>
                    <a:cubicBezTo>
                      <a:pt x="409" y="12476"/>
                      <a:pt x="7553" y="5713"/>
                      <a:pt x="13458" y="1808"/>
                    </a:cubicBezTo>
                    <a:cubicBezTo>
                      <a:pt x="17459" y="-859"/>
                      <a:pt x="24221" y="475"/>
                      <a:pt x="29746" y="475"/>
                    </a:cubicBezTo>
                    <a:cubicBezTo>
                      <a:pt x="181193" y="379"/>
                      <a:pt x="332736" y="475"/>
                      <a:pt x="484184" y="475"/>
                    </a:cubicBezTo>
                    <a:cubicBezTo>
                      <a:pt x="487327" y="475"/>
                      <a:pt x="491518" y="-764"/>
                      <a:pt x="493518" y="760"/>
                    </a:cubicBezTo>
                    <a:cubicBezTo>
                      <a:pt x="501233" y="6666"/>
                      <a:pt x="508282" y="13524"/>
                      <a:pt x="515521" y="20001"/>
                    </a:cubicBezTo>
                    <a:cubicBezTo>
                      <a:pt x="508091" y="26478"/>
                      <a:pt x="501614" y="35908"/>
                      <a:pt x="492947" y="38765"/>
                    </a:cubicBezTo>
                    <a:cubicBezTo>
                      <a:pt x="482945" y="42004"/>
                      <a:pt x="470944" y="39432"/>
                      <a:pt x="459895" y="39432"/>
                    </a:cubicBezTo>
                    <a:cubicBezTo>
                      <a:pt x="392458" y="39432"/>
                      <a:pt x="325021" y="39432"/>
                      <a:pt x="257679" y="39432"/>
                    </a:cubicBezTo>
                    <a:cubicBezTo>
                      <a:pt x="257679" y="39432"/>
                      <a:pt x="257679" y="39527"/>
                      <a:pt x="257679" y="3962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28" name="任意多边形: 形状 27"/>
              <p:cNvSpPr/>
              <p:nvPr/>
            </p:nvSpPr>
            <p:spPr>
              <a:xfrm>
                <a:off x="13314266" y="2184434"/>
                <a:ext cx="359198" cy="40208"/>
              </a:xfrm>
              <a:custGeom>
                <a:avLst/>
                <a:gdLst>
                  <a:gd name="connsiteX0" fmla="*/ 181452 w 359198"/>
                  <a:gd name="connsiteY0" fmla="*/ 179 h 40208"/>
                  <a:gd name="connsiteX1" fmla="*/ 329089 w 359198"/>
                  <a:gd name="connsiteY1" fmla="*/ 751 h 40208"/>
                  <a:gd name="connsiteX2" fmla="*/ 356426 w 359198"/>
                  <a:gd name="connsiteY2" fmla="*/ 13705 h 40208"/>
                  <a:gd name="connsiteX3" fmla="*/ 329089 w 359198"/>
                  <a:gd name="connsiteY3" fmla="*/ 40089 h 40208"/>
                  <a:gd name="connsiteX4" fmla="*/ 148019 w 359198"/>
                  <a:gd name="connsiteY4" fmla="*/ 40184 h 40208"/>
                  <a:gd name="connsiteX5" fmla="*/ 28956 w 359198"/>
                  <a:gd name="connsiteY5" fmla="*/ 40184 h 40208"/>
                  <a:gd name="connsiteX6" fmla="*/ 0 w 359198"/>
                  <a:gd name="connsiteY6" fmla="*/ 20182 h 40208"/>
                  <a:gd name="connsiteX7" fmla="*/ 29052 w 359198"/>
                  <a:gd name="connsiteY7" fmla="*/ 179 h 40208"/>
                  <a:gd name="connsiteX8" fmla="*/ 181452 w 359198"/>
                  <a:gd name="connsiteY8" fmla="*/ 179 h 40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9198" h="40208">
                    <a:moveTo>
                      <a:pt x="181452" y="179"/>
                    </a:moveTo>
                    <a:cubicBezTo>
                      <a:pt x="230696" y="179"/>
                      <a:pt x="279940" y="-487"/>
                      <a:pt x="329089" y="751"/>
                    </a:cubicBezTo>
                    <a:cubicBezTo>
                      <a:pt x="338614" y="1037"/>
                      <a:pt x="351759" y="6371"/>
                      <a:pt x="356426" y="13705"/>
                    </a:cubicBezTo>
                    <a:cubicBezTo>
                      <a:pt x="365284" y="27516"/>
                      <a:pt x="352044" y="39994"/>
                      <a:pt x="329089" y="40089"/>
                    </a:cubicBezTo>
                    <a:cubicBezTo>
                      <a:pt x="268796" y="40280"/>
                      <a:pt x="208407" y="40184"/>
                      <a:pt x="148019" y="40184"/>
                    </a:cubicBezTo>
                    <a:cubicBezTo>
                      <a:pt x="108300" y="40184"/>
                      <a:pt x="68580" y="40184"/>
                      <a:pt x="28956" y="40184"/>
                    </a:cubicBezTo>
                    <a:cubicBezTo>
                      <a:pt x="14669" y="40184"/>
                      <a:pt x="-95" y="38756"/>
                      <a:pt x="0" y="20182"/>
                    </a:cubicBezTo>
                    <a:cubicBezTo>
                      <a:pt x="0" y="1703"/>
                      <a:pt x="14669" y="179"/>
                      <a:pt x="29052" y="179"/>
                    </a:cubicBezTo>
                    <a:cubicBezTo>
                      <a:pt x="79820" y="179"/>
                      <a:pt x="130683" y="179"/>
                      <a:pt x="181452" y="17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29" name="任意多边形: 形状 28"/>
              <p:cNvSpPr/>
              <p:nvPr/>
            </p:nvSpPr>
            <p:spPr>
              <a:xfrm>
                <a:off x="13201198" y="2349205"/>
                <a:ext cx="503217" cy="501111"/>
              </a:xfrm>
              <a:custGeom>
                <a:avLst/>
                <a:gdLst>
                  <a:gd name="connsiteX0" fmla="*/ 251658 w 503217"/>
                  <a:gd name="connsiteY0" fmla="*/ 0 h 501111"/>
                  <a:gd name="connsiteX1" fmla="*/ 503213 w 503217"/>
                  <a:gd name="connsiteY1" fmla="*/ 248698 h 501111"/>
                  <a:gd name="connsiteX2" fmla="*/ 252515 w 503217"/>
                  <a:gd name="connsiteY2" fmla="*/ 501110 h 501111"/>
                  <a:gd name="connsiteX3" fmla="*/ 7 w 503217"/>
                  <a:gd name="connsiteY3" fmla="*/ 248412 h 501111"/>
                  <a:gd name="connsiteX4" fmla="*/ 251658 w 503217"/>
                  <a:gd name="connsiteY4" fmla="*/ 0 h 501111"/>
                  <a:gd name="connsiteX5" fmla="*/ 40107 w 503217"/>
                  <a:gd name="connsiteY5" fmla="*/ 250222 h 501111"/>
                  <a:gd name="connsiteX6" fmla="*/ 251372 w 503217"/>
                  <a:gd name="connsiteY6" fmla="*/ 462248 h 501111"/>
                  <a:gd name="connsiteX7" fmla="*/ 463208 w 503217"/>
                  <a:gd name="connsiteY7" fmla="*/ 250698 h 501111"/>
                  <a:gd name="connsiteX8" fmla="*/ 251753 w 503217"/>
                  <a:gd name="connsiteY8" fmla="*/ 38386 h 501111"/>
                  <a:gd name="connsiteX9" fmla="*/ 40107 w 503217"/>
                  <a:gd name="connsiteY9" fmla="*/ 250222 h 501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3217" h="501111">
                    <a:moveTo>
                      <a:pt x="251658" y="0"/>
                    </a:moveTo>
                    <a:cubicBezTo>
                      <a:pt x="390056" y="0"/>
                      <a:pt x="502451" y="111061"/>
                      <a:pt x="503213" y="248698"/>
                    </a:cubicBezTo>
                    <a:cubicBezTo>
                      <a:pt x="504070" y="386715"/>
                      <a:pt x="390818" y="500729"/>
                      <a:pt x="252515" y="501110"/>
                    </a:cubicBezTo>
                    <a:cubicBezTo>
                      <a:pt x="112402" y="501491"/>
                      <a:pt x="-1041" y="387953"/>
                      <a:pt x="7" y="248412"/>
                    </a:cubicBezTo>
                    <a:cubicBezTo>
                      <a:pt x="1055" y="110395"/>
                      <a:pt x="112878" y="0"/>
                      <a:pt x="251658" y="0"/>
                    </a:cubicBezTo>
                    <a:close/>
                    <a:moveTo>
                      <a:pt x="40107" y="250222"/>
                    </a:moveTo>
                    <a:cubicBezTo>
                      <a:pt x="40203" y="367665"/>
                      <a:pt x="134310" y="462153"/>
                      <a:pt x="251372" y="462248"/>
                    </a:cubicBezTo>
                    <a:cubicBezTo>
                      <a:pt x="368625" y="462248"/>
                      <a:pt x="462827" y="368141"/>
                      <a:pt x="463208" y="250698"/>
                    </a:cubicBezTo>
                    <a:cubicBezTo>
                      <a:pt x="463589" y="134112"/>
                      <a:pt x="368339" y="38481"/>
                      <a:pt x="251753" y="38386"/>
                    </a:cubicBezTo>
                    <a:cubicBezTo>
                      <a:pt x="135167" y="38290"/>
                      <a:pt x="40012" y="133445"/>
                      <a:pt x="40107" y="25022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grpSp>
      </p:grpSp>
      <p:grpSp>
        <p:nvGrpSpPr>
          <p:cNvPr id="30" name="组合 29"/>
          <p:cNvGrpSpPr/>
          <p:nvPr/>
        </p:nvGrpSpPr>
        <p:grpSpPr>
          <a:xfrm>
            <a:off x="2461260" y="3042285"/>
            <a:ext cx="2800350" cy="2418080"/>
            <a:chOff x="2437039" y="2917601"/>
            <a:chExt cx="2651125" cy="2418080"/>
          </a:xfrm>
          <a:effectLst>
            <a:reflection blurRad="38100" stA="17000" endPos="44000" dist="190500" dir="5400000" sy="-100000" algn="bl" rotWithShape="0"/>
          </a:effectLst>
        </p:grpSpPr>
        <p:sp>
          <p:nvSpPr>
            <p:cNvPr id="31" name="矩形 12"/>
            <p:cNvSpPr/>
            <p:nvPr/>
          </p:nvSpPr>
          <p:spPr>
            <a:xfrm>
              <a:off x="2437039" y="2917601"/>
              <a:ext cx="2651125" cy="2418080"/>
            </a:xfrm>
            <a:custGeom>
              <a:avLst/>
              <a:gdLst>
                <a:gd name="connsiteX0" fmla="*/ 108000 w 2246839"/>
                <a:gd name="connsiteY0" fmla="*/ 0 h 2418100"/>
                <a:gd name="connsiteX1" fmla="*/ 2138839 w 2246839"/>
                <a:gd name="connsiteY1" fmla="*/ 0 h 2418100"/>
                <a:gd name="connsiteX2" fmla="*/ 2246839 w 2246839"/>
                <a:gd name="connsiteY2" fmla="*/ 108000 h 2418100"/>
                <a:gd name="connsiteX3" fmla="*/ 2246839 w 2246839"/>
                <a:gd name="connsiteY3" fmla="*/ 2310100 h 2418100"/>
                <a:gd name="connsiteX4" fmla="*/ 2138839 w 2246839"/>
                <a:gd name="connsiteY4" fmla="*/ 2418100 h 2418100"/>
                <a:gd name="connsiteX5" fmla="*/ 108000 w 2246839"/>
                <a:gd name="connsiteY5" fmla="*/ 2418100 h 2418100"/>
                <a:gd name="connsiteX6" fmla="*/ 0 w 2246839"/>
                <a:gd name="connsiteY6" fmla="*/ 2310100 h 2418100"/>
                <a:gd name="connsiteX7" fmla="*/ 0 w 2246839"/>
                <a:gd name="connsiteY7" fmla="*/ 108000 h 2418100"/>
                <a:gd name="connsiteX8" fmla="*/ 108000 w 2246839"/>
                <a:gd name="connsiteY8" fmla="*/ 0 h 241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46839" h="2418100">
                  <a:moveTo>
                    <a:pt x="108000" y="0"/>
                  </a:moveTo>
                  <a:lnTo>
                    <a:pt x="2138839" y="0"/>
                  </a:lnTo>
                  <a:cubicBezTo>
                    <a:pt x="2198455" y="0"/>
                    <a:pt x="2246839" y="48384"/>
                    <a:pt x="2246839" y="108000"/>
                  </a:cubicBezTo>
                  <a:lnTo>
                    <a:pt x="2246839" y="2310100"/>
                  </a:lnTo>
                  <a:cubicBezTo>
                    <a:pt x="2246839" y="2369716"/>
                    <a:pt x="2198455" y="2418100"/>
                    <a:pt x="2138839" y="2418100"/>
                  </a:cubicBezTo>
                  <a:lnTo>
                    <a:pt x="108000" y="2418100"/>
                  </a:lnTo>
                  <a:cubicBezTo>
                    <a:pt x="48384" y="2418100"/>
                    <a:pt x="0" y="2369716"/>
                    <a:pt x="0" y="2310100"/>
                  </a:cubicBezTo>
                  <a:lnTo>
                    <a:pt x="0" y="108000"/>
                  </a:lnTo>
                  <a:cubicBezTo>
                    <a:pt x="0" y="48384"/>
                    <a:pt x="48384" y="0"/>
                    <a:pt x="108000" y="0"/>
                  </a:cubicBezTo>
                </a:path>
              </a:pathLst>
            </a:custGeom>
            <a:gradFill flip="none" rotWithShape="1">
              <a:gsLst>
                <a:gs pos="100000">
                  <a:srgbClr val="EFC49C"/>
                </a:gs>
                <a:gs pos="24000">
                  <a:srgbClr val="EFC49C"/>
                </a:gs>
                <a:gs pos="70000">
                  <a:srgbClr val="CA865F"/>
                </a:gs>
              </a:gsLst>
              <a:lin ang="13500000" scaled="1"/>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Roboto"/>
                <a:ea typeface="思源黑体 CN Regular"/>
                <a:cs typeface="+mn-cs"/>
              </a:endParaRPr>
            </a:p>
          </p:txBody>
        </p:sp>
        <p:sp>
          <p:nvSpPr>
            <p:cNvPr id="32" name="矩形 31"/>
            <p:cNvSpPr/>
            <p:nvPr/>
          </p:nvSpPr>
          <p:spPr>
            <a:xfrm>
              <a:off x="2496729" y="2917601"/>
              <a:ext cx="2511425" cy="2306955"/>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sz="1600" b="0" i="0" u="none" strike="noStrike" kern="0" cap="none" spc="0" normalizeH="0" baseline="0" noProof="0" dirty="0">
                  <a:ln>
                    <a:noFill/>
                  </a:ln>
                  <a:solidFill>
                    <a:prstClr val="white"/>
                  </a:solidFill>
                  <a:effectLst/>
                  <a:uLnTx/>
                  <a:uFillTx/>
                  <a:latin typeface="Roboto"/>
                  <a:ea typeface="思源黑体 CN Regular"/>
                  <a:cs typeface="+mn-cs"/>
                </a:rPr>
                <a:t>1.</a:t>
              </a:r>
              <a:r>
                <a:rPr kumimoji="0" sz="1600" b="0" i="0" u="none" strike="noStrike" kern="0" cap="none" spc="0" normalizeH="0" baseline="0" noProof="0" dirty="0">
                  <a:ln>
                    <a:noFill/>
                  </a:ln>
                  <a:solidFill>
                    <a:prstClr val="white"/>
                  </a:solidFill>
                  <a:effectLst/>
                  <a:uLnTx/>
                  <a:uFillTx/>
                  <a:latin typeface="Roboto"/>
                  <a:ea typeface="思源黑体 CN Regular"/>
                  <a:cs typeface="+mn-cs"/>
                </a:rPr>
                <a:t>通过自适应的对比度增强和亮度调整技术，有效提升低光照图像的可见度和细节信息，为后续目标检测算法提供更好的输入图像</a:t>
              </a:r>
            </a:p>
          </p:txBody>
        </p:sp>
        <p:grpSp>
          <p:nvGrpSpPr>
            <p:cNvPr id="33" name="组合 32"/>
            <p:cNvGrpSpPr/>
            <p:nvPr/>
          </p:nvGrpSpPr>
          <p:grpSpPr>
            <a:xfrm>
              <a:off x="4431839" y="4562487"/>
              <a:ext cx="493159" cy="628807"/>
              <a:chOff x="2510111" y="6799204"/>
              <a:chExt cx="1046355" cy="1334166"/>
            </a:xfrm>
            <a:solidFill>
              <a:srgbClr val="CA865F"/>
            </a:solidFill>
          </p:grpSpPr>
          <p:sp>
            <p:nvSpPr>
              <p:cNvPr id="34" name="任意多边形: 形状 33"/>
              <p:cNvSpPr/>
              <p:nvPr/>
            </p:nvSpPr>
            <p:spPr>
              <a:xfrm>
                <a:off x="2510111" y="6799204"/>
                <a:ext cx="1046355" cy="1334166"/>
              </a:xfrm>
              <a:custGeom>
                <a:avLst/>
                <a:gdLst>
                  <a:gd name="connsiteX0" fmla="*/ 247626 w 1046355"/>
                  <a:gd name="connsiteY0" fmla="*/ 90011 h 1334166"/>
                  <a:gd name="connsiteX1" fmla="*/ 251626 w 1046355"/>
                  <a:gd name="connsiteY1" fmla="*/ 70866 h 1334166"/>
                  <a:gd name="connsiteX2" fmla="*/ 332589 w 1046355"/>
                  <a:gd name="connsiteY2" fmla="*/ 572 h 1334166"/>
                  <a:gd name="connsiteX3" fmla="*/ 713589 w 1046355"/>
                  <a:gd name="connsiteY3" fmla="*/ 572 h 1334166"/>
                  <a:gd name="connsiteX4" fmla="*/ 794456 w 1046355"/>
                  <a:gd name="connsiteY4" fmla="*/ 70580 h 1334166"/>
                  <a:gd name="connsiteX5" fmla="*/ 819030 w 1046355"/>
                  <a:gd name="connsiteY5" fmla="*/ 90202 h 1334166"/>
                  <a:gd name="connsiteX6" fmla="*/ 930949 w 1046355"/>
                  <a:gd name="connsiteY6" fmla="*/ 90107 h 1334166"/>
                  <a:gd name="connsiteX7" fmla="*/ 1045725 w 1046355"/>
                  <a:gd name="connsiteY7" fmla="*/ 201835 h 1334166"/>
                  <a:gd name="connsiteX8" fmla="*/ 1046106 w 1046355"/>
                  <a:gd name="connsiteY8" fmla="*/ 401860 h 1334166"/>
                  <a:gd name="connsiteX9" fmla="*/ 1044297 w 1046355"/>
                  <a:gd name="connsiteY9" fmla="*/ 418148 h 1334166"/>
                  <a:gd name="connsiteX10" fmla="*/ 1026294 w 1046355"/>
                  <a:gd name="connsiteY10" fmla="*/ 432911 h 1334166"/>
                  <a:gd name="connsiteX11" fmla="*/ 1008292 w 1046355"/>
                  <a:gd name="connsiteY11" fmla="*/ 418624 h 1334166"/>
                  <a:gd name="connsiteX12" fmla="*/ 1006292 w 1046355"/>
                  <a:gd name="connsiteY12" fmla="*/ 395288 h 1334166"/>
                  <a:gd name="connsiteX13" fmla="*/ 1005911 w 1046355"/>
                  <a:gd name="connsiteY13" fmla="*/ 207169 h 1334166"/>
                  <a:gd name="connsiteX14" fmla="*/ 928377 w 1046355"/>
                  <a:gd name="connsiteY14" fmla="*/ 129826 h 1334166"/>
                  <a:gd name="connsiteX15" fmla="*/ 796456 w 1046355"/>
                  <a:gd name="connsiteY15" fmla="*/ 129826 h 1334166"/>
                  <a:gd name="connsiteX16" fmla="*/ 797313 w 1046355"/>
                  <a:gd name="connsiteY16" fmla="*/ 183261 h 1334166"/>
                  <a:gd name="connsiteX17" fmla="*/ 814744 w 1046355"/>
                  <a:gd name="connsiteY17" fmla="*/ 195167 h 1334166"/>
                  <a:gd name="connsiteX18" fmla="*/ 900469 w 1046355"/>
                  <a:gd name="connsiteY18" fmla="*/ 195739 h 1334166"/>
                  <a:gd name="connsiteX19" fmla="*/ 940665 w 1046355"/>
                  <a:gd name="connsiteY19" fmla="*/ 234696 h 1334166"/>
                  <a:gd name="connsiteX20" fmla="*/ 940569 w 1046355"/>
                  <a:gd name="connsiteY20" fmla="*/ 741902 h 1334166"/>
                  <a:gd name="connsiteX21" fmla="*/ 940760 w 1046355"/>
                  <a:gd name="connsiteY21" fmla="*/ 1027652 h 1334166"/>
                  <a:gd name="connsiteX22" fmla="*/ 922281 w 1046355"/>
                  <a:gd name="connsiteY22" fmla="*/ 1074039 h 1334166"/>
                  <a:gd name="connsiteX23" fmla="*/ 783597 w 1046355"/>
                  <a:gd name="connsiteY23" fmla="*/ 1211390 h 1334166"/>
                  <a:gd name="connsiteX24" fmla="*/ 744354 w 1046355"/>
                  <a:gd name="connsiteY24" fmla="*/ 1227963 h 1334166"/>
                  <a:gd name="connsiteX25" fmla="*/ 141898 w 1046355"/>
                  <a:gd name="connsiteY25" fmla="*/ 1228630 h 1334166"/>
                  <a:gd name="connsiteX26" fmla="*/ 105894 w 1046355"/>
                  <a:gd name="connsiteY26" fmla="*/ 1192816 h 1334166"/>
                  <a:gd name="connsiteX27" fmla="*/ 105894 w 1046355"/>
                  <a:gd name="connsiteY27" fmla="*/ 949928 h 1334166"/>
                  <a:gd name="connsiteX28" fmla="*/ 108084 w 1046355"/>
                  <a:gd name="connsiteY28" fmla="*/ 929069 h 1334166"/>
                  <a:gd name="connsiteX29" fmla="*/ 127515 w 1046355"/>
                  <a:gd name="connsiteY29" fmla="*/ 916115 h 1334166"/>
                  <a:gd name="connsiteX30" fmla="*/ 143327 w 1046355"/>
                  <a:gd name="connsiteY30" fmla="*/ 930116 h 1334166"/>
                  <a:gd name="connsiteX31" fmla="*/ 145422 w 1046355"/>
                  <a:gd name="connsiteY31" fmla="*/ 963168 h 1334166"/>
                  <a:gd name="connsiteX32" fmla="*/ 145232 w 1046355"/>
                  <a:gd name="connsiteY32" fmla="*/ 1167956 h 1334166"/>
                  <a:gd name="connsiteX33" fmla="*/ 165615 w 1046355"/>
                  <a:gd name="connsiteY33" fmla="*/ 1188625 h 1334166"/>
                  <a:gd name="connsiteX34" fmla="*/ 725209 w 1046355"/>
                  <a:gd name="connsiteY34" fmla="*/ 1187958 h 1334166"/>
                  <a:gd name="connsiteX35" fmla="*/ 739020 w 1046355"/>
                  <a:gd name="connsiteY35" fmla="*/ 1186148 h 1334166"/>
                  <a:gd name="connsiteX36" fmla="*/ 739020 w 1046355"/>
                  <a:gd name="connsiteY36" fmla="*/ 1090136 h 1334166"/>
                  <a:gd name="connsiteX37" fmla="*/ 800742 w 1046355"/>
                  <a:gd name="connsiteY37" fmla="*/ 1027367 h 1334166"/>
                  <a:gd name="connsiteX38" fmla="*/ 899136 w 1046355"/>
                  <a:gd name="connsiteY38" fmla="*/ 1027367 h 1334166"/>
                  <a:gd name="connsiteX39" fmla="*/ 899136 w 1046355"/>
                  <a:gd name="connsiteY39" fmla="*/ 237173 h 1334166"/>
                  <a:gd name="connsiteX40" fmla="*/ 799790 w 1046355"/>
                  <a:gd name="connsiteY40" fmla="*/ 237173 h 1334166"/>
                  <a:gd name="connsiteX41" fmla="*/ 784074 w 1046355"/>
                  <a:gd name="connsiteY41" fmla="*/ 278606 h 1334166"/>
                  <a:gd name="connsiteX42" fmla="*/ 715779 w 1046355"/>
                  <a:gd name="connsiteY42" fmla="*/ 319564 h 1334166"/>
                  <a:gd name="connsiteX43" fmla="*/ 330017 w 1046355"/>
                  <a:gd name="connsiteY43" fmla="*/ 319373 h 1334166"/>
                  <a:gd name="connsiteX44" fmla="*/ 252579 w 1046355"/>
                  <a:gd name="connsiteY44" fmla="*/ 254032 h 1334166"/>
                  <a:gd name="connsiteX45" fmla="*/ 229052 w 1046355"/>
                  <a:gd name="connsiteY45" fmla="*/ 235077 h 1334166"/>
                  <a:gd name="connsiteX46" fmla="*/ 169521 w 1046355"/>
                  <a:gd name="connsiteY46" fmla="*/ 234887 h 1334166"/>
                  <a:gd name="connsiteX47" fmla="*/ 145137 w 1046355"/>
                  <a:gd name="connsiteY47" fmla="*/ 259080 h 1334166"/>
                  <a:gd name="connsiteX48" fmla="*/ 145613 w 1046355"/>
                  <a:gd name="connsiteY48" fmla="*/ 551974 h 1334166"/>
                  <a:gd name="connsiteX49" fmla="*/ 145422 w 1046355"/>
                  <a:gd name="connsiteY49" fmla="*/ 852011 h 1334166"/>
                  <a:gd name="connsiteX50" fmla="*/ 144279 w 1046355"/>
                  <a:gd name="connsiteY50" fmla="*/ 868394 h 1334166"/>
                  <a:gd name="connsiteX51" fmla="*/ 126753 w 1046355"/>
                  <a:gd name="connsiteY51" fmla="*/ 885635 h 1334166"/>
                  <a:gd name="connsiteX52" fmla="*/ 106656 w 1046355"/>
                  <a:gd name="connsiteY52" fmla="*/ 867537 h 1334166"/>
                  <a:gd name="connsiteX53" fmla="*/ 105608 w 1046355"/>
                  <a:gd name="connsiteY53" fmla="*/ 848868 h 1334166"/>
                  <a:gd name="connsiteX54" fmla="*/ 105798 w 1046355"/>
                  <a:gd name="connsiteY54" fmla="*/ 236887 h 1334166"/>
                  <a:gd name="connsiteX55" fmla="*/ 146184 w 1046355"/>
                  <a:gd name="connsiteY55" fmla="*/ 195929 h 1334166"/>
                  <a:gd name="connsiteX56" fmla="*/ 229528 w 1046355"/>
                  <a:gd name="connsiteY56" fmla="*/ 196215 h 1334166"/>
                  <a:gd name="connsiteX57" fmla="*/ 249721 w 1046355"/>
                  <a:gd name="connsiteY57" fmla="*/ 175451 h 1334166"/>
                  <a:gd name="connsiteX58" fmla="*/ 249531 w 1046355"/>
                  <a:gd name="connsiteY58" fmla="*/ 131540 h 1334166"/>
                  <a:gd name="connsiteX59" fmla="*/ 92940 w 1046355"/>
                  <a:gd name="connsiteY59" fmla="*/ 132493 h 1334166"/>
                  <a:gd name="connsiteX60" fmla="*/ 39790 w 1046355"/>
                  <a:gd name="connsiteY60" fmla="*/ 206121 h 1334166"/>
                  <a:gd name="connsiteX61" fmla="*/ 39504 w 1046355"/>
                  <a:gd name="connsiteY61" fmla="*/ 487109 h 1334166"/>
                  <a:gd name="connsiteX62" fmla="*/ 39504 w 1046355"/>
                  <a:gd name="connsiteY62" fmla="*/ 1211009 h 1334166"/>
                  <a:gd name="connsiteX63" fmla="*/ 123610 w 1046355"/>
                  <a:gd name="connsiteY63" fmla="*/ 1294162 h 1334166"/>
                  <a:gd name="connsiteX64" fmla="*/ 914185 w 1046355"/>
                  <a:gd name="connsiteY64" fmla="*/ 1294448 h 1334166"/>
                  <a:gd name="connsiteX65" fmla="*/ 933235 w 1046355"/>
                  <a:gd name="connsiteY65" fmla="*/ 1294352 h 1334166"/>
                  <a:gd name="connsiteX66" fmla="*/ 1006101 w 1046355"/>
                  <a:gd name="connsiteY66" fmla="*/ 1219486 h 1334166"/>
                  <a:gd name="connsiteX67" fmla="*/ 1006292 w 1046355"/>
                  <a:gd name="connsiteY67" fmla="*/ 833723 h 1334166"/>
                  <a:gd name="connsiteX68" fmla="*/ 1006292 w 1046355"/>
                  <a:gd name="connsiteY68" fmla="*/ 509873 h 1334166"/>
                  <a:gd name="connsiteX69" fmla="*/ 1006387 w 1046355"/>
                  <a:gd name="connsiteY69" fmla="*/ 493205 h 1334166"/>
                  <a:gd name="connsiteX70" fmla="*/ 1027342 w 1046355"/>
                  <a:gd name="connsiteY70" fmla="*/ 462820 h 1334166"/>
                  <a:gd name="connsiteX71" fmla="*/ 1045916 w 1046355"/>
                  <a:gd name="connsiteY71" fmla="*/ 493014 h 1334166"/>
                  <a:gd name="connsiteX72" fmla="*/ 1046297 w 1046355"/>
                  <a:gd name="connsiteY72" fmla="*/ 843058 h 1334166"/>
                  <a:gd name="connsiteX73" fmla="*/ 1046011 w 1046355"/>
                  <a:gd name="connsiteY73" fmla="*/ 1209770 h 1334166"/>
                  <a:gd name="connsiteX74" fmla="*/ 922281 w 1046355"/>
                  <a:gd name="connsiteY74" fmla="*/ 1334167 h 1334166"/>
                  <a:gd name="connsiteX75" fmla="*/ 122181 w 1046355"/>
                  <a:gd name="connsiteY75" fmla="*/ 1334167 h 1334166"/>
                  <a:gd name="connsiteX76" fmla="*/ 166 w 1046355"/>
                  <a:gd name="connsiteY76" fmla="*/ 1212437 h 1334166"/>
                  <a:gd name="connsiteX77" fmla="*/ 357 w 1046355"/>
                  <a:gd name="connsiteY77" fmla="*/ 207264 h 1334166"/>
                  <a:gd name="connsiteX78" fmla="*/ 117324 w 1046355"/>
                  <a:gd name="connsiteY78" fmla="*/ 90107 h 1334166"/>
                  <a:gd name="connsiteX79" fmla="*/ 247626 w 1046355"/>
                  <a:gd name="connsiteY79" fmla="*/ 90011 h 1334166"/>
                  <a:gd name="connsiteX80" fmla="*/ 290964 w 1046355"/>
                  <a:gd name="connsiteY80" fmla="*/ 195453 h 1334166"/>
                  <a:gd name="connsiteX81" fmla="*/ 319349 w 1046355"/>
                  <a:gd name="connsiteY81" fmla="*/ 195453 h 1334166"/>
                  <a:gd name="connsiteX82" fmla="*/ 701873 w 1046355"/>
                  <a:gd name="connsiteY82" fmla="*/ 195644 h 1334166"/>
                  <a:gd name="connsiteX83" fmla="*/ 755975 w 1046355"/>
                  <a:gd name="connsiteY83" fmla="*/ 136398 h 1334166"/>
                  <a:gd name="connsiteX84" fmla="*/ 753213 w 1046355"/>
                  <a:gd name="connsiteY84" fmla="*/ 131255 h 1334166"/>
                  <a:gd name="connsiteX85" fmla="*/ 290964 w 1046355"/>
                  <a:gd name="connsiteY85" fmla="*/ 131255 h 1334166"/>
                  <a:gd name="connsiteX86" fmla="*/ 290964 w 1046355"/>
                  <a:gd name="connsiteY86" fmla="*/ 195453 h 1334166"/>
                  <a:gd name="connsiteX87" fmla="*/ 291822 w 1046355"/>
                  <a:gd name="connsiteY87" fmla="*/ 87916 h 1334166"/>
                  <a:gd name="connsiteX88" fmla="*/ 755213 w 1046355"/>
                  <a:gd name="connsiteY88" fmla="*/ 87916 h 1334166"/>
                  <a:gd name="connsiteX89" fmla="*/ 704635 w 1046355"/>
                  <a:gd name="connsiteY89" fmla="*/ 40291 h 1334166"/>
                  <a:gd name="connsiteX90" fmla="*/ 343352 w 1046355"/>
                  <a:gd name="connsiteY90" fmla="*/ 40005 h 1334166"/>
                  <a:gd name="connsiteX91" fmla="*/ 326778 w 1046355"/>
                  <a:gd name="connsiteY91" fmla="*/ 41434 h 1334166"/>
                  <a:gd name="connsiteX92" fmla="*/ 291822 w 1046355"/>
                  <a:gd name="connsiteY92" fmla="*/ 87916 h 1334166"/>
                  <a:gd name="connsiteX93" fmla="*/ 754356 w 1046355"/>
                  <a:gd name="connsiteY93" fmla="*/ 236506 h 1334166"/>
                  <a:gd name="connsiteX94" fmla="*/ 292107 w 1046355"/>
                  <a:gd name="connsiteY94" fmla="*/ 236506 h 1334166"/>
                  <a:gd name="connsiteX95" fmla="*/ 340875 w 1046355"/>
                  <a:gd name="connsiteY95" fmla="*/ 280321 h 1334166"/>
                  <a:gd name="connsiteX96" fmla="*/ 500324 w 1046355"/>
                  <a:gd name="connsiteY96" fmla="*/ 280511 h 1334166"/>
                  <a:gd name="connsiteX97" fmla="*/ 705016 w 1046355"/>
                  <a:gd name="connsiteY97" fmla="*/ 280321 h 1334166"/>
                  <a:gd name="connsiteX98" fmla="*/ 754356 w 1046355"/>
                  <a:gd name="connsiteY98" fmla="*/ 236506 h 1334166"/>
                  <a:gd name="connsiteX99" fmla="*/ 781026 w 1046355"/>
                  <a:gd name="connsiteY99" fmla="*/ 1146143 h 1334166"/>
                  <a:gd name="connsiteX100" fmla="*/ 860464 w 1046355"/>
                  <a:gd name="connsiteY100" fmla="*/ 1068515 h 1334166"/>
                  <a:gd name="connsiteX101" fmla="*/ 781026 w 1046355"/>
                  <a:gd name="connsiteY101" fmla="*/ 1068515 h 1334166"/>
                  <a:gd name="connsiteX102" fmla="*/ 781026 w 1046355"/>
                  <a:gd name="connsiteY102" fmla="*/ 1146143 h 1334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046355" h="1334166">
                    <a:moveTo>
                      <a:pt x="247626" y="90011"/>
                    </a:moveTo>
                    <a:cubicBezTo>
                      <a:pt x="249340" y="81629"/>
                      <a:pt x="250578" y="76295"/>
                      <a:pt x="251626" y="70866"/>
                    </a:cubicBezTo>
                    <a:cubicBezTo>
                      <a:pt x="259341" y="29813"/>
                      <a:pt x="290774" y="762"/>
                      <a:pt x="332589" y="572"/>
                    </a:cubicBezTo>
                    <a:cubicBezTo>
                      <a:pt x="459557" y="-191"/>
                      <a:pt x="586620" y="-191"/>
                      <a:pt x="713589" y="572"/>
                    </a:cubicBezTo>
                    <a:cubicBezTo>
                      <a:pt x="755213" y="857"/>
                      <a:pt x="789217" y="30004"/>
                      <a:pt x="794456" y="70580"/>
                    </a:cubicBezTo>
                    <a:cubicBezTo>
                      <a:pt x="796742" y="88392"/>
                      <a:pt x="804457" y="90488"/>
                      <a:pt x="819030" y="90202"/>
                    </a:cubicBezTo>
                    <a:cubicBezTo>
                      <a:pt x="856368" y="89535"/>
                      <a:pt x="893611" y="89726"/>
                      <a:pt x="930949" y="90107"/>
                    </a:cubicBezTo>
                    <a:cubicBezTo>
                      <a:pt x="1001529" y="90773"/>
                      <a:pt x="1044487" y="131826"/>
                      <a:pt x="1045725" y="201835"/>
                    </a:cubicBezTo>
                    <a:cubicBezTo>
                      <a:pt x="1046868" y="268510"/>
                      <a:pt x="1046106" y="335185"/>
                      <a:pt x="1046106" y="401860"/>
                    </a:cubicBezTo>
                    <a:cubicBezTo>
                      <a:pt x="1046106" y="407384"/>
                      <a:pt x="1047154" y="414242"/>
                      <a:pt x="1044297" y="418148"/>
                    </a:cubicBezTo>
                    <a:cubicBezTo>
                      <a:pt x="1039725" y="424434"/>
                      <a:pt x="1032581" y="432816"/>
                      <a:pt x="1026294" y="432911"/>
                    </a:cubicBezTo>
                    <a:cubicBezTo>
                      <a:pt x="1020198" y="433007"/>
                      <a:pt x="1011626" y="425101"/>
                      <a:pt x="1008292" y="418624"/>
                    </a:cubicBezTo>
                    <a:cubicBezTo>
                      <a:pt x="1004958" y="412242"/>
                      <a:pt x="1006387" y="403193"/>
                      <a:pt x="1006292" y="395288"/>
                    </a:cubicBezTo>
                    <a:cubicBezTo>
                      <a:pt x="1006101" y="332613"/>
                      <a:pt x="1006578" y="269843"/>
                      <a:pt x="1005911" y="207169"/>
                    </a:cubicBezTo>
                    <a:cubicBezTo>
                      <a:pt x="1005339" y="154019"/>
                      <a:pt x="980860" y="130016"/>
                      <a:pt x="928377" y="129826"/>
                    </a:cubicBezTo>
                    <a:cubicBezTo>
                      <a:pt x="885610" y="129635"/>
                      <a:pt x="842938" y="129826"/>
                      <a:pt x="796456" y="129826"/>
                    </a:cubicBezTo>
                    <a:cubicBezTo>
                      <a:pt x="796456" y="149162"/>
                      <a:pt x="795123" y="166402"/>
                      <a:pt x="797313" y="183261"/>
                    </a:cubicBezTo>
                    <a:cubicBezTo>
                      <a:pt x="797980" y="188119"/>
                      <a:pt x="808458" y="194881"/>
                      <a:pt x="814744" y="195167"/>
                    </a:cubicBezTo>
                    <a:cubicBezTo>
                      <a:pt x="843224" y="196501"/>
                      <a:pt x="871894" y="195739"/>
                      <a:pt x="900469" y="195739"/>
                    </a:cubicBezTo>
                    <a:cubicBezTo>
                      <a:pt x="936950" y="195834"/>
                      <a:pt x="940665" y="199073"/>
                      <a:pt x="940665" y="234696"/>
                    </a:cubicBezTo>
                    <a:cubicBezTo>
                      <a:pt x="940760" y="403765"/>
                      <a:pt x="940665" y="572834"/>
                      <a:pt x="940569" y="741902"/>
                    </a:cubicBezTo>
                    <a:cubicBezTo>
                      <a:pt x="940569" y="837152"/>
                      <a:pt x="940093" y="932402"/>
                      <a:pt x="940760" y="1027652"/>
                    </a:cubicBezTo>
                    <a:cubicBezTo>
                      <a:pt x="940855" y="1046417"/>
                      <a:pt x="936093" y="1060609"/>
                      <a:pt x="922281" y="1074039"/>
                    </a:cubicBezTo>
                    <a:cubicBezTo>
                      <a:pt x="875609" y="1119378"/>
                      <a:pt x="830651" y="1166527"/>
                      <a:pt x="783597" y="1211390"/>
                    </a:cubicBezTo>
                    <a:cubicBezTo>
                      <a:pt x="773882" y="1220629"/>
                      <a:pt x="757594" y="1227868"/>
                      <a:pt x="744354" y="1227963"/>
                    </a:cubicBezTo>
                    <a:cubicBezTo>
                      <a:pt x="543567" y="1229011"/>
                      <a:pt x="342780" y="1228725"/>
                      <a:pt x="141898" y="1228630"/>
                    </a:cubicBezTo>
                    <a:cubicBezTo>
                      <a:pt x="110751" y="1228630"/>
                      <a:pt x="105989" y="1223867"/>
                      <a:pt x="105894" y="1192816"/>
                    </a:cubicBezTo>
                    <a:cubicBezTo>
                      <a:pt x="105798" y="1111853"/>
                      <a:pt x="105798" y="1030891"/>
                      <a:pt x="105894" y="949928"/>
                    </a:cubicBezTo>
                    <a:cubicBezTo>
                      <a:pt x="105894" y="942880"/>
                      <a:pt x="104655" y="934212"/>
                      <a:pt x="108084" y="929069"/>
                    </a:cubicBezTo>
                    <a:cubicBezTo>
                      <a:pt x="112275" y="922877"/>
                      <a:pt x="120657" y="916400"/>
                      <a:pt x="127515" y="916115"/>
                    </a:cubicBezTo>
                    <a:cubicBezTo>
                      <a:pt x="132754" y="915829"/>
                      <a:pt x="141517" y="924020"/>
                      <a:pt x="143327" y="930116"/>
                    </a:cubicBezTo>
                    <a:cubicBezTo>
                      <a:pt x="146280" y="940499"/>
                      <a:pt x="145422" y="952024"/>
                      <a:pt x="145422" y="963168"/>
                    </a:cubicBezTo>
                    <a:cubicBezTo>
                      <a:pt x="145518" y="1031462"/>
                      <a:pt x="145803" y="1099661"/>
                      <a:pt x="145232" y="1167956"/>
                    </a:cubicBezTo>
                    <a:cubicBezTo>
                      <a:pt x="145137" y="1183291"/>
                      <a:pt x="149899" y="1188720"/>
                      <a:pt x="165615" y="1188625"/>
                    </a:cubicBezTo>
                    <a:cubicBezTo>
                      <a:pt x="352115" y="1188149"/>
                      <a:pt x="538710" y="1188149"/>
                      <a:pt x="725209" y="1187958"/>
                    </a:cubicBezTo>
                    <a:cubicBezTo>
                      <a:pt x="728352" y="1187958"/>
                      <a:pt x="731496" y="1187196"/>
                      <a:pt x="739020" y="1186148"/>
                    </a:cubicBezTo>
                    <a:cubicBezTo>
                      <a:pt x="739020" y="1154430"/>
                      <a:pt x="739020" y="1122236"/>
                      <a:pt x="739020" y="1090136"/>
                    </a:cubicBezTo>
                    <a:cubicBezTo>
                      <a:pt x="739020" y="1027367"/>
                      <a:pt x="739020" y="1027367"/>
                      <a:pt x="800742" y="1027367"/>
                    </a:cubicBezTo>
                    <a:cubicBezTo>
                      <a:pt x="833127" y="1027367"/>
                      <a:pt x="865417" y="1027367"/>
                      <a:pt x="899136" y="1027367"/>
                    </a:cubicBezTo>
                    <a:cubicBezTo>
                      <a:pt x="899136" y="762286"/>
                      <a:pt x="899136" y="500729"/>
                      <a:pt x="899136" y="237173"/>
                    </a:cubicBezTo>
                    <a:cubicBezTo>
                      <a:pt x="865703" y="237173"/>
                      <a:pt x="832842" y="237173"/>
                      <a:pt x="799790" y="237173"/>
                    </a:cubicBezTo>
                    <a:cubicBezTo>
                      <a:pt x="794646" y="251079"/>
                      <a:pt x="791408" y="266033"/>
                      <a:pt x="784074" y="278606"/>
                    </a:cubicBezTo>
                    <a:cubicBezTo>
                      <a:pt x="769119" y="304133"/>
                      <a:pt x="745974" y="319469"/>
                      <a:pt x="715779" y="319564"/>
                    </a:cubicBezTo>
                    <a:cubicBezTo>
                      <a:pt x="587192" y="320040"/>
                      <a:pt x="458604" y="320326"/>
                      <a:pt x="330017" y="319373"/>
                    </a:cubicBezTo>
                    <a:cubicBezTo>
                      <a:pt x="291441" y="319088"/>
                      <a:pt x="260675" y="292418"/>
                      <a:pt x="252579" y="254032"/>
                    </a:cubicBezTo>
                    <a:cubicBezTo>
                      <a:pt x="249435" y="238982"/>
                      <a:pt x="243530" y="234410"/>
                      <a:pt x="229052" y="235077"/>
                    </a:cubicBezTo>
                    <a:cubicBezTo>
                      <a:pt x="209240" y="236030"/>
                      <a:pt x="189333" y="236411"/>
                      <a:pt x="169521" y="234887"/>
                    </a:cubicBezTo>
                    <a:cubicBezTo>
                      <a:pt x="150471" y="233458"/>
                      <a:pt x="145041" y="240602"/>
                      <a:pt x="145137" y="259080"/>
                    </a:cubicBezTo>
                    <a:cubicBezTo>
                      <a:pt x="145899" y="356711"/>
                      <a:pt x="145613" y="454343"/>
                      <a:pt x="145613" y="551974"/>
                    </a:cubicBezTo>
                    <a:cubicBezTo>
                      <a:pt x="145613" y="651986"/>
                      <a:pt x="145518" y="751999"/>
                      <a:pt x="145422" y="852011"/>
                    </a:cubicBezTo>
                    <a:cubicBezTo>
                      <a:pt x="145422" y="857536"/>
                      <a:pt x="146851" y="864299"/>
                      <a:pt x="144279" y="868394"/>
                    </a:cubicBezTo>
                    <a:cubicBezTo>
                      <a:pt x="139707" y="875443"/>
                      <a:pt x="131325" y="886587"/>
                      <a:pt x="126753" y="885635"/>
                    </a:cubicBezTo>
                    <a:cubicBezTo>
                      <a:pt x="118943" y="884015"/>
                      <a:pt x="111513" y="875157"/>
                      <a:pt x="106656" y="867537"/>
                    </a:cubicBezTo>
                    <a:cubicBezTo>
                      <a:pt x="103703" y="862965"/>
                      <a:pt x="105608" y="855155"/>
                      <a:pt x="105608" y="848868"/>
                    </a:cubicBezTo>
                    <a:cubicBezTo>
                      <a:pt x="105703" y="644843"/>
                      <a:pt x="105703" y="440912"/>
                      <a:pt x="105798" y="236887"/>
                    </a:cubicBezTo>
                    <a:cubicBezTo>
                      <a:pt x="105798" y="198882"/>
                      <a:pt x="108656" y="196025"/>
                      <a:pt x="146184" y="195929"/>
                    </a:cubicBezTo>
                    <a:cubicBezTo>
                      <a:pt x="173997" y="195834"/>
                      <a:pt x="201810" y="195167"/>
                      <a:pt x="229528" y="196215"/>
                    </a:cubicBezTo>
                    <a:cubicBezTo>
                      <a:pt x="245530" y="196787"/>
                      <a:pt x="250674" y="190691"/>
                      <a:pt x="249721" y="175451"/>
                    </a:cubicBezTo>
                    <a:cubicBezTo>
                      <a:pt x="248769" y="161449"/>
                      <a:pt x="249531" y="147257"/>
                      <a:pt x="249531" y="131540"/>
                    </a:cubicBezTo>
                    <a:cubicBezTo>
                      <a:pt x="195524" y="131540"/>
                      <a:pt x="144089" y="128969"/>
                      <a:pt x="92940" y="132493"/>
                    </a:cubicBezTo>
                    <a:cubicBezTo>
                      <a:pt x="59316" y="134779"/>
                      <a:pt x="39885" y="165735"/>
                      <a:pt x="39790" y="206121"/>
                    </a:cubicBezTo>
                    <a:cubicBezTo>
                      <a:pt x="39409" y="299752"/>
                      <a:pt x="39504" y="393478"/>
                      <a:pt x="39504" y="487109"/>
                    </a:cubicBezTo>
                    <a:cubicBezTo>
                      <a:pt x="39504" y="728377"/>
                      <a:pt x="39504" y="969740"/>
                      <a:pt x="39504" y="1211009"/>
                    </a:cubicBezTo>
                    <a:cubicBezTo>
                      <a:pt x="39504" y="1270826"/>
                      <a:pt x="63222" y="1294162"/>
                      <a:pt x="123610" y="1294162"/>
                    </a:cubicBezTo>
                    <a:cubicBezTo>
                      <a:pt x="387167" y="1294257"/>
                      <a:pt x="650628" y="1294352"/>
                      <a:pt x="914185" y="1294448"/>
                    </a:cubicBezTo>
                    <a:cubicBezTo>
                      <a:pt x="920567" y="1294448"/>
                      <a:pt x="926853" y="1294543"/>
                      <a:pt x="933235" y="1294352"/>
                    </a:cubicBezTo>
                    <a:cubicBezTo>
                      <a:pt x="981432" y="1292733"/>
                      <a:pt x="1005911" y="1268254"/>
                      <a:pt x="1006101" y="1219486"/>
                    </a:cubicBezTo>
                    <a:cubicBezTo>
                      <a:pt x="1006482" y="1090898"/>
                      <a:pt x="1006197" y="962311"/>
                      <a:pt x="1006292" y="833723"/>
                    </a:cubicBezTo>
                    <a:cubicBezTo>
                      <a:pt x="1006292" y="725805"/>
                      <a:pt x="1006292" y="617792"/>
                      <a:pt x="1006292" y="509873"/>
                    </a:cubicBezTo>
                    <a:cubicBezTo>
                      <a:pt x="1006292" y="504349"/>
                      <a:pt x="1006101" y="498729"/>
                      <a:pt x="1006387" y="493205"/>
                    </a:cubicBezTo>
                    <a:cubicBezTo>
                      <a:pt x="1006959" y="478631"/>
                      <a:pt x="1006863" y="462058"/>
                      <a:pt x="1027342" y="462820"/>
                    </a:cubicBezTo>
                    <a:cubicBezTo>
                      <a:pt x="1046106" y="463487"/>
                      <a:pt x="1045916" y="479298"/>
                      <a:pt x="1045916" y="493014"/>
                    </a:cubicBezTo>
                    <a:cubicBezTo>
                      <a:pt x="1046106" y="609695"/>
                      <a:pt x="1046297" y="726377"/>
                      <a:pt x="1046297" y="843058"/>
                    </a:cubicBezTo>
                    <a:cubicBezTo>
                      <a:pt x="1046297" y="965263"/>
                      <a:pt x="1046202" y="1087565"/>
                      <a:pt x="1046011" y="1209770"/>
                    </a:cubicBezTo>
                    <a:cubicBezTo>
                      <a:pt x="1045916" y="1293781"/>
                      <a:pt x="1005625" y="1334167"/>
                      <a:pt x="922281" y="1334167"/>
                    </a:cubicBezTo>
                    <a:cubicBezTo>
                      <a:pt x="655581" y="1334167"/>
                      <a:pt x="388881" y="1334167"/>
                      <a:pt x="122181" y="1334167"/>
                    </a:cubicBezTo>
                    <a:cubicBezTo>
                      <a:pt x="42076" y="1334167"/>
                      <a:pt x="166" y="1293019"/>
                      <a:pt x="166" y="1212437"/>
                    </a:cubicBezTo>
                    <a:cubicBezTo>
                      <a:pt x="-120" y="877157"/>
                      <a:pt x="-24" y="542163"/>
                      <a:pt x="357" y="207264"/>
                    </a:cubicBezTo>
                    <a:cubicBezTo>
                      <a:pt x="452" y="133064"/>
                      <a:pt x="43410" y="90583"/>
                      <a:pt x="117324" y="90107"/>
                    </a:cubicBezTo>
                    <a:cubicBezTo>
                      <a:pt x="160091" y="89726"/>
                      <a:pt x="202858" y="90011"/>
                      <a:pt x="247626" y="90011"/>
                    </a:cubicBezTo>
                    <a:close/>
                    <a:moveTo>
                      <a:pt x="290964" y="195453"/>
                    </a:moveTo>
                    <a:cubicBezTo>
                      <a:pt x="302204" y="195453"/>
                      <a:pt x="310776" y="195453"/>
                      <a:pt x="319349" y="195453"/>
                    </a:cubicBezTo>
                    <a:cubicBezTo>
                      <a:pt x="446889" y="195548"/>
                      <a:pt x="574333" y="195548"/>
                      <a:pt x="701873" y="195644"/>
                    </a:cubicBezTo>
                    <a:cubicBezTo>
                      <a:pt x="760642" y="195644"/>
                      <a:pt x="760642" y="195644"/>
                      <a:pt x="755975" y="136398"/>
                    </a:cubicBezTo>
                    <a:cubicBezTo>
                      <a:pt x="755880" y="135065"/>
                      <a:pt x="754546" y="133731"/>
                      <a:pt x="753213" y="131255"/>
                    </a:cubicBezTo>
                    <a:cubicBezTo>
                      <a:pt x="599860" y="131255"/>
                      <a:pt x="445936" y="131255"/>
                      <a:pt x="290964" y="131255"/>
                    </a:cubicBezTo>
                    <a:cubicBezTo>
                      <a:pt x="290964" y="152495"/>
                      <a:pt x="290964" y="172022"/>
                      <a:pt x="290964" y="195453"/>
                    </a:cubicBezTo>
                    <a:close/>
                    <a:moveTo>
                      <a:pt x="291822" y="87916"/>
                    </a:moveTo>
                    <a:cubicBezTo>
                      <a:pt x="447270" y="87916"/>
                      <a:pt x="601194" y="87916"/>
                      <a:pt x="755213" y="87916"/>
                    </a:cubicBezTo>
                    <a:cubicBezTo>
                      <a:pt x="752736" y="53721"/>
                      <a:pt x="738830" y="40386"/>
                      <a:pt x="704635" y="40291"/>
                    </a:cubicBezTo>
                    <a:cubicBezTo>
                      <a:pt x="584144" y="39815"/>
                      <a:pt x="463748" y="40005"/>
                      <a:pt x="343352" y="40005"/>
                    </a:cubicBezTo>
                    <a:cubicBezTo>
                      <a:pt x="337827" y="40005"/>
                      <a:pt x="332208" y="40386"/>
                      <a:pt x="326778" y="41434"/>
                    </a:cubicBezTo>
                    <a:cubicBezTo>
                      <a:pt x="302871" y="46006"/>
                      <a:pt x="292107" y="60103"/>
                      <a:pt x="291822" y="87916"/>
                    </a:cubicBezTo>
                    <a:close/>
                    <a:moveTo>
                      <a:pt x="754356" y="236506"/>
                    </a:moveTo>
                    <a:cubicBezTo>
                      <a:pt x="599193" y="236506"/>
                      <a:pt x="445746" y="236506"/>
                      <a:pt x="292107" y="236506"/>
                    </a:cubicBezTo>
                    <a:cubicBezTo>
                      <a:pt x="295060" y="266795"/>
                      <a:pt x="309538" y="280035"/>
                      <a:pt x="340875" y="280321"/>
                    </a:cubicBezTo>
                    <a:cubicBezTo>
                      <a:pt x="394025" y="280892"/>
                      <a:pt x="447174" y="280511"/>
                      <a:pt x="500324" y="280511"/>
                    </a:cubicBezTo>
                    <a:cubicBezTo>
                      <a:pt x="568523" y="280511"/>
                      <a:pt x="636817" y="280702"/>
                      <a:pt x="705016" y="280321"/>
                    </a:cubicBezTo>
                    <a:cubicBezTo>
                      <a:pt x="736544" y="280130"/>
                      <a:pt x="750831" y="267462"/>
                      <a:pt x="754356" y="236506"/>
                    </a:cubicBezTo>
                    <a:close/>
                    <a:moveTo>
                      <a:pt x="781026" y="1146143"/>
                    </a:moveTo>
                    <a:cubicBezTo>
                      <a:pt x="806076" y="1121569"/>
                      <a:pt x="833985" y="1094423"/>
                      <a:pt x="860464" y="1068515"/>
                    </a:cubicBezTo>
                    <a:cubicBezTo>
                      <a:pt x="836842" y="1068515"/>
                      <a:pt x="809696" y="1068515"/>
                      <a:pt x="781026" y="1068515"/>
                    </a:cubicBezTo>
                    <a:cubicBezTo>
                      <a:pt x="781026" y="1097185"/>
                      <a:pt x="781026" y="1124522"/>
                      <a:pt x="781026" y="1146143"/>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35" name="任意多边形: 形状 34"/>
              <p:cNvSpPr/>
              <p:nvPr/>
            </p:nvSpPr>
            <p:spPr>
              <a:xfrm>
                <a:off x="2957751" y="7222326"/>
                <a:ext cx="394440" cy="40454"/>
              </a:xfrm>
              <a:custGeom>
                <a:avLst/>
                <a:gdLst>
                  <a:gd name="connsiteX0" fmla="*/ 196511 w 394440"/>
                  <a:gd name="connsiteY0" fmla="*/ 40268 h 40454"/>
                  <a:gd name="connsiteX1" fmla="*/ 29919 w 394440"/>
                  <a:gd name="connsiteY1" fmla="*/ 40268 h 40454"/>
                  <a:gd name="connsiteX2" fmla="*/ 10 w 394440"/>
                  <a:gd name="connsiteY2" fmla="*/ 21218 h 40454"/>
                  <a:gd name="connsiteX3" fmla="*/ 30681 w 394440"/>
                  <a:gd name="connsiteY3" fmla="*/ 454 h 40454"/>
                  <a:gd name="connsiteX4" fmla="*/ 361484 w 394440"/>
                  <a:gd name="connsiteY4" fmla="*/ 454 h 40454"/>
                  <a:gd name="connsiteX5" fmla="*/ 373200 w 394440"/>
                  <a:gd name="connsiteY5" fmla="*/ 1025 h 40454"/>
                  <a:gd name="connsiteX6" fmla="*/ 394441 w 394440"/>
                  <a:gd name="connsiteY6" fmla="*/ 19504 h 40454"/>
                  <a:gd name="connsiteX7" fmla="*/ 372533 w 394440"/>
                  <a:gd name="connsiteY7" fmla="*/ 38840 h 40454"/>
                  <a:gd name="connsiteX8" fmla="*/ 306049 w 394440"/>
                  <a:gd name="connsiteY8" fmla="*/ 39982 h 40454"/>
                  <a:gd name="connsiteX9" fmla="*/ 196606 w 394440"/>
                  <a:gd name="connsiteY9" fmla="*/ 39982 h 40454"/>
                  <a:gd name="connsiteX10" fmla="*/ 196511 w 394440"/>
                  <a:gd name="connsiteY10" fmla="*/ 40268 h 40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4440" h="40454">
                    <a:moveTo>
                      <a:pt x="196511" y="40268"/>
                    </a:moveTo>
                    <a:cubicBezTo>
                      <a:pt x="140980" y="40268"/>
                      <a:pt x="85450" y="40268"/>
                      <a:pt x="29919" y="40268"/>
                    </a:cubicBezTo>
                    <a:cubicBezTo>
                      <a:pt x="15727" y="40268"/>
                      <a:pt x="487" y="39411"/>
                      <a:pt x="10" y="21218"/>
                    </a:cubicBezTo>
                    <a:cubicBezTo>
                      <a:pt x="-466" y="1406"/>
                      <a:pt x="15631" y="454"/>
                      <a:pt x="30681" y="454"/>
                    </a:cubicBezTo>
                    <a:cubicBezTo>
                      <a:pt x="140980" y="454"/>
                      <a:pt x="251185" y="454"/>
                      <a:pt x="361484" y="454"/>
                    </a:cubicBezTo>
                    <a:cubicBezTo>
                      <a:pt x="365485" y="454"/>
                      <a:pt x="370533" y="-880"/>
                      <a:pt x="373200" y="1025"/>
                    </a:cubicBezTo>
                    <a:cubicBezTo>
                      <a:pt x="380820" y="6454"/>
                      <a:pt x="387392" y="13217"/>
                      <a:pt x="394441" y="19504"/>
                    </a:cubicBezTo>
                    <a:cubicBezTo>
                      <a:pt x="387202" y="26267"/>
                      <a:pt x="380534" y="37887"/>
                      <a:pt x="372533" y="38840"/>
                    </a:cubicBezTo>
                    <a:cubicBezTo>
                      <a:pt x="350626" y="41602"/>
                      <a:pt x="328242" y="39982"/>
                      <a:pt x="306049" y="39982"/>
                    </a:cubicBezTo>
                    <a:cubicBezTo>
                      <a:pt x="269568" y="39982"/>
                      <a:pt x="233087" y="39982"/>
                      <a:pt x="196606" y="39982"/>
                    </a:cubicBezTo>
                    <a:cubicBezTo>
                      <a:pt x="196511" y="40173"/>
                      <a:pt x="196511" y="40268"/>
                      <a:pt x="196511" y="4026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36" name="任意多边形: 形状 35"/>
              <p:cNvSpPr/>
              <p:nvPr/>
            </p:nvSpPr>
            <p:spPr>
              <a:xfrm>
                <a:off x="2957760" y="7451666"/>
                <a:ext cx="393867" cy="39814"/>
              </a:xfrm>
              <a:custGeom>
                <a:avLst/>
                <a:gdLst>
                  <a:gd name="connsiteX0" fmla="*/ 195264 w 393867"/>
                  <a:gd name="connsiteY0" fmla="*/ 0 h 39814"/>
                  <a:gd name="connsiteX1" fmla="*/ 364238 w 393867"/>
                  <a:gd name="connsiteY1" fmla="*/ 0 h 39814"/>
                  <a:gd name="connsiteX2" fmla="*/ 393860 w 393867"/>
                  <a:gd name="connsiteY2" fmla="*/ 19336 h 39814"/>
                  <a:gd name="connsiteX3" fmla="*/ 365095 w 393867"/>
                  <a:gd name="connsiteY3" fmla="*/ 39624 h 39814"/>
                  <a:gd name="connsiteX4" fmla="*/ 29529 w 393867"/>
                  <a:gd name="connsiteY4" fmla="*/ 39815 h 39814"/>
                  <a:gd name="connsiteX5" fmla="*/ 2 w 393867"/>
                  <a:gd name="connsiteY5" fmla="*/ 20288 h 39814"/>
                  <a:gd name="connsiteX6" fmla="*/ 30958 w 393867"/>
                  <a:gd name="connsiteY6" fmla="*/ 0 h 39814"/>
                  <a:gd name="connsiteX7" fmla="*/ 195264 w 393867"/>
                  <a:gd name="connsiteY7" fmla="*/ 0 h 39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867" h="39814">
                    <a:moveTo>
                      <a:pt x="195264" y="0"/>
                    </a:moveTo>
                    <a:cubicBezTo>
                      <a:pt x="251557" y="0"/>
                      <a:pt x="307945" y="0"/>
                      <a:pt x="364238" y="0"/>
                    </a:cubicBezTo>
                    <a:cubicBezTo>
                      <a:pt x="378430" y="0"/>
                      <a:pt x="393479" y="1238"/>
                      <a:pt x="393860" y="19336"/>
                    </a:cubicBezTo>
                    <a:cubicBezTo>
                      <a:pt x="394241" y="37529"/>
                      <a:pt x="379573" y="39624"/>
                      <a:pt x="365095" y="39624"/>
                    </a:cubicBezTo>
                    <a:cubicBezTo>
                      <a:pt x="253271" y="39719"/>
                      <a:pt x="141353" y="39815"/>
                      <a:pt x="29529" y="39815"/>
                    </a:cubicBezTo>
                    <a:cubicBezTo>
                      <a:pt x="15337" y="39815"/>
                      <a:pt x="97" y="38481"/>
                      <a:pt x="2" y="20288"/>
                    </a:cubicBezTo>
                    <a:cubicBezTo>
                      <a:pt x="-189" y="286"/>
                      <a:pt x="16099" y="0"/>
                      <a:pt x="30958" y="0"/>
                    </a:cubicBezTo>
                    <a:cubicBezTo>
                      <a:pt x="85822" y="0"/>
                      <a:pt x="140495" y="0"/>
                      <a:pt x="19526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37" name="任意多边形: 形状 36"/>
              <p:cNvSpPr/>
              <p:nvPr/>
            </p:nvSpPr>
            <p:spPr>
              <a:xfrm>
                <a:off x="2957881" y="7680361"/>
                <a:ext cx="393841" cy="40004"/>
              </a:xfrm>
              <a:custGeom>
                <a:avLst/>
                <a:gdLst>
                  <a:gd name="connsiteX0" fmla="*/ 195143 w 393841"/>
                  <a:gd name="connsiteY0" fmla="*/ 40005 h 40004"/>
                  <a:gd name="connsiteX1" fmla="*/ 28550 w 393841"/>
                  <a:gd name="connsiteY1" fmla="*/ 40005 h 40004"/>
                  <a:gd name="connsiteX2" fmla="*/ 71 w 393841"/>
                  <a:gd name="connsiteY2" fmla="*/ 21717 h 40004"/>
                  <a:gd name="connsiteX3" fmla="*/ 29503 w 393841"/>
                  <a:gd name="connsiteY3" fmla="*/ 0 h 40004"/>
                  <a:gd name="connsiteX4" fmla="*/ 241339 w 393841"/>
                  <a:gd name="connsiteY4" fmla="*/ 0 h 40004"/>
                  <a:gd name="connsiteX5" fmla="*/ 365069 w 393841"/>
                  <a:gd name="connsiteY5" fmla="*/ 0 h 40004"/>
                  <a:gd name="connsiteX6" fmla="*/ 393834 w 393841"/>
                  <a:gd name="connsiteY6" fmla="*/ 20288 h 40004"/>
                  <a:gd name="connsiteX7" fmla="*/ 364211 w 393841"/>
                  <a:gd name="connsiteY7" fmla="*/ 39910 h 40004"/>
                  <a:gd name="connsiteX8" fmla="*/ 195238 w 393841"/>
                  <a:gd name="connsiteY8" fmla="*/ 39910 h 40004"/>
                  <a:gd name="connsiteX9" fmla="*/ 195143 w 393841"/>
                  <a:gd name="connsiteY9" fmla="*/ 40005 h 4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3841" h="40004">
                    <a:moveTo>
                      <a:pt x="195143" y="40005"/>
                    </a:moveTo>
                    <a:cubicBezTo>
                      <a:pt x="139612" y="40005"/>
                      <a:pt x="84081" y="40005"/>
                      <a:pt x="28550" y="40005"/>
                    </a:cubicBezTo>
                    <a:cubicBezTo>
                      <a:pt x="15120" y="40005"/>
                      <a:pt x="1118" y="38195"/>
                      <a:pt x="71" y="21717"/>
                    </a:cubicBezTo>
                    <a:cubicBezTo>
                      <a:pt x="-1168" y="1715"/>
                      <a:pt x="14072" y="0"/>
                      <a:pt x="29503" y="0"/>
                    </a:cubicBezTo>
                    <a:cubicBezTo>
                      <a:pt x="100083" y="95"/>
                      <a:pt x="170759" y="0"/>
                      <a:pt x="241339" y="0"/>
                    </a:cubicBezTo>
                    <a:cubicBezTo>
                      <a:pt x="282582" y="0"/>
                      <a:pt x="323825" y="0"/>
                      <a:pt x="365069" y="0"/>
                    </a:cubicBezTo>
                    <a:cubicBezTo>
                      <a:pt x="379547" y="0"/>
                      <a:pt x="394215" y="2096"/>
                      <a:pt x="393834" y="20288"/>
                    </a:cubicBezTo>
                    <a:cubicBezTo>
                      <a:pt x="393453" y="38386"/>
                      <a:pt x="378404" y="39910"/>
                      <a:pt x="364211" y="39910"/>
                    </a:cubicBezTo>
                    <a:cubicBezTo>
                      <a:pt x="307919" y="40005"/>
                      <a:pt x="251531" y="39910"/>
                      <a:pt x="195238" y="39910"/>
                    </a:cubicBezTo>
                    <a:cubicBezTo>
                      <a:pt x="195143" y="40005"/>
                      <a:pt x="195143" y="40005"/>
                      <a:pt x="195143" y="400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38" name="任意多边形: 形状 37"/>
              <p:cNvSpPr/>
              <p:nvPr/>
            </p:nvSpPr>
            <p:spPr>
              <a:xfrm>
                <a:off x="2735315" y="7181510"/>
                <a:ext cx="158412" cy="199877"/>
              </a:xfrm>
              <a:custGeom>
                <a:avLst/>
                <a:gdLst>
                  <a:gd name="connsiteX0" fmla="*/ 69284 w 158412"/>
                  <a:gd name="connsiteY0" fmla="*/ 134996 h 199877"/>
                  <a:gd name="connsiteX1" fmla="*/ 93192 w 158412"/>
                  <a:gd name="connsiteY1" fmla="*/ 81466 h 199877"/>
                  <a:gd name="connsiteX2" fmla="*/ 121862 w 158412"/>
                  <a:gd name="connsiteY2" fmla="*/ 16220 h 199877"/>
                  <a:gd name="connsiteX3" fmla="*/ 149294 w 158412"/>
                  <a:gd name="connsiteY3" fmla="*/ 3456 h 199877"/>
                  <a:gd name="connsiteX4" fmla="*/ 158343 w 158412"/>
                  <a:gd name="connsiteY4" fmla="*/ 31079 h 199877"/>
                  <a:gd name="connsiteX5" fmla="*/ 155771 w 158412"/>
                  <a:gd name="connsiteY5" fmla="*/ 37651 h 199877"/>
                  <a:gd name="connsiteX6" fmla="*/ 93382 w 158412"/>
                  <a:gd name="connsiteY6" fmla="*/ 178716 h 199877"/>
                  <a:gd name="connsiteX7" fmla="*/ 71856 w 158412"/>
                  <a:gd name="connsiteY7" fmla="*/ 199862 h 199877"/>
                  <a:gd name="connsiteX8" fmla="*/ 48424 w 158412"/>
                  <a:gd name="connsiteY8" fmla="*/ 181288 h 199877"/>
                  <a:gd name="connsiteX9" fmla="*/ 5181 w 158412"/>
                  <a:gd name="connsiteY9" fmla="*/ 99468 h 199877"/>
                  <a:gd name="connsiteX10" fmla="*/ 10801 w 158412"/>
                  <a:gd name="connsiteY10" fmla="*/ 66702 h 199877"/>
                  <a:gd name="connsiteX11" fmla="*/ 40804 w 158412"/>
                  <a:gd name="connsiteY11" fmla="*/ 81180 h 199877"/>
                  <a:gd name="connsiteX12" fmla="*/ 69284 w 158412"/>
                  <a:gd name="connsiteY12" fmla="*/ 134996 h 199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412" h="199877">
                    <a:moveTo>
                      <a:pt x="69284" y="134996"/>
                    </a:moveTo>
                    <a:cubicBezTo>
                      <a:pt x="78619" y="114137"/>
                      <a:pt x="85953" y="97849"/>
                      <a:pt x="93192" y="81466"/>
                    </a:cubicBezTo>
                    <a:cubicBezTo>
                      <a:pt x="102812" y="59749"/>
                      <a:pt x="112242" y="37937"/>
                      <a:pt x="121862" y="16220"/>
                    </a:cubicBezTo>
                    <a:cubicBezTo>
                      <a:pt x="127291" y="3932"/>
                      <a:pt x="137007" y="-5307"/>
                      <a:pt x="149294" y="3456"/>
                    </a:cubicBezTo>
                    <a:cubicBezTo>
                      <a:pt x="155676" y="8028"/>
                      <a:pt x="155866" y="21458"/>
                      <a:pt x="158343" y="31079"/>
                    </a:cubicBezTo>
                    <a:cubicBezTo>
                      <a:pt x="158819" y="32888"/>
                      <a:pt x="156724" y="35460"/>
                      <a:pt x="155771" y="37651"/>
                    </a:cubicBezTo>
                    <a:cubicBezTo>
                      <a:pt x="135102" y="84800"/>
                      <a:pt x="115004" y="132139"/>
                      <a:pt x="93382" y="178716"/>
                    </a:cubicBezTo>
                    <a:cubicBezTo>
                      <a:pt x="89191" y="187670"/>
                      <a:pt x="79666" y="199290"/>
                      <a:pt x="71856" y="199862"/>
                    </a:cubicBezTo>
                    <a:cubicBezTo>
                      <a:pt x="64331" y="200338"/>
                      <a:pt x="53377" y="189670"/>
                      <a:pt x="48424" y="181288"/>
                    </a:cubicBezTo>
                    <a:cubicBezTo>
                      <a:pt x="32803" y="154713"/>
                      <a:pt x="19278" y="126900"/>
                      <a:pt x="5181" y="99468"/>
                    </a:cubicBezTo>
                    <a:cubicBezTo>
                      <a:pt x="-1010" y="87371"/>
                      <a:pt x="-4249" y="74227"/>
                      <a:pt x="10801" y="66702"/>
                    </a:cubicBezTo>
                    <a:cubicBezTo>
                      <a:pt x="25374" y="59368"/>
                      <a:pt x="34327" y="68607"/>
                      <a:pt x="40804" y="81180"/>
                    </a:cubicBezTo>
                    <a:cubicBezTo>
                      <a:pt x="49282" y="97658"/>
                      <a:pt x="58235" y="114041"/>
                      <a:pt x="69284" y="13499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39" name="任意多边形: 形状 38"/>
              <p:cNvSpPr/>
              <p:nvPr/>
            </p:nvSpPr>
            <p:spPr>
              <a:xfrm>
                <a:off x="2738636" y="7412423"/>
                <a:ext cx="155100" cy="200050"/>
              </a:xfrm>
              <a:custGeom>
                <a:avLst/>
                <a:gdLst>
                  <a:gd name="connsiteX0" fmla="*/ 66058 w 155100"/>
                  <a:gd name="connsiteY0" fmla="*/ 132969 h 200050"/>
                  <a:gd name="connsiteX1" fmla="*/ 110445 w 155100"/>
                  <a:gd name="connsiteY1" fmla="*/ 32004 h 200050"/>
                  <a:gd name="connsiteX2" fmla="*/ 119494 w 155100"/>
                  <a:gd name="connsiteY2" fmla="*/ 12954 h 200050"/>
                  <a:gd name="connsiteX3" fmla="*/ 145783 w 155100"/>
                  <a:gd name="connsiteY3" fmla="*/ 0 h 200050"/>
                  <a:gd name="connsiteX4" fmla="*/ 154546 w 155100"/>
                  <a:gd name="connsiteY4" fmla="*/ 27718 h 200050"/>
                  <a:gd name="connsiteX5" fmla="*/ 86347 w 155100"/>
                  <a:gd name="connsiteY5" fmla="*/ 184499 h 200050"/>
                  <a:gd name="connsiteX6" fmla="*/ 48723 w 155100"/>
                  <a:gd name="connsiteY6" fmla="*/ 186214 h 200050"/>
                  <a:gd name="connsiteX7" fmla="*/ 907 w 155100"/>
                  <a:gd name="connsiteY7" fmla="*/ 93440 h 200050"/>
                  <a:gd name="connsiteX8" fmla="*/ 6527 w 155100"/>
                  <a:gd name="connsiteY8" fmla="*/ 64389 h 200050"/>
                  <a:gd name="connsiteX9" fmla="*/ 35102 w 155100"/>
                  <a:gd name="connsiteY9" fmla="*/ 76676 h 200050"/>
                  <a:gd name="connsiteX10" fmla="*/ 66058 w 155100"/>
                  <a:gd name="connsiteY10" fmla="*/ 132969 h 2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100" h="200050">
                    <a:moveTo>
                      <a:pt x="66058" y="132969"/>
                    </a:moveTo>
                    <a:cubicBezTo>
                      <a:pt x="82537" y="95536"/>
                      <a:pt x="96538" y="63722"/>
                      <a:pt x="110445" y="32004"/>
                    </a:cubicBezTo>
                    <a:cubicBezTo>
                      <a:pt x="113302" y="25527"/>
                      <a:pt x="114636" y="16955"/>
                      <a:pt x="119494" y="12954"/>
                    </a:cubicBezTo>
                    <a:cubicBezTo>
                      <a:pt x="126923" y="6953"/>
                      <a:pt x="136924" y="4191"/>
                      <a:pt x="145783" y="0"/>
                    </a:cubicBezTo>
                    <a:cubicBezTo>
                      <a:pt x="149021" y="9335"/>
                      <a:pt x="157308" y="20860"/>
                      <a:pt x="154546" y="27718"/>
                    </a:cubicBezTo>
                    <a:cubicBezTo>
                      <a:pt x="133114" y="80486"/>
                      <a:pt x="110064" y="132683"/>
                      <a:pt x="86347" y="184499"/>
                    </a:cubicBezTo>
                    <a:cubicBezTo>
                      <a:pt x="77107" y="204597"/>
                      <a:pt x="59581" y="205264"/>
                      <a:pt x="48723" y="186214"/>
                    </a:cubicBezTo>
                    <a:cubicBezTo>
                      <a:pt x="31578" y="155924"/>
                      <a:pt x="15100" y="125158"/>
                      <a:pt x="907" y="93440"/>
                    </a:cubicBezTo>
                    <a:cubicBezTo>
                      <a:pt x="-2426" y="86106"/>
                      <a:pt x="4336" y="74200"/>
                      <a:pt x="6527" y="64389"/>
                    </a:cubicBezTo>
                    <a:cubicBezTo>
                      <a:pt x="16338" y="68294"/>
                      <a:pt x="29673" y="69533"/>
                      <a:pt x="35102" y="76676"/>
                    </a:cubicBezTo>
                    <a:cubicBezTo>
                      <a:pt x="46723" y="92202"/>
                      <a:pt x="54247" y="110776"/>
                      <a:pt x="66058" y="1329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40" name="任意多边形: 形状 39"/>
              <p:cNvSpPr/>
              <p:nvPr/>
            </p:nvSpPr>
            <p:spPr>
              <a:xfrm>
                <a:off x="2957570" y="7759324"/>
                <a:ext cx="259005" cy="40290"/>
              </a:xfrm>
              <a:custGeom>
                <a:avLst/>
                <a:gdLst>
                  <a:gd name="connsiteX0" fmla="*/ 128874 w 259005"/>
                  <a:gd name="connsiteY0" fmla="*/ 40195 h 40290"/>
                  <a:gd name="connsiteX1" fmla="*/ 26575 w 259005"/>
                  <a:gd name="connsiteY1" fmla="*/ 40195 h 40290"/>
                  <a:gd name="connsiteX2" fmla="*/ 1 w 259005"/>
                  <a:gd name="connsiteY2" fmla="*/ 20288 h 40290"/>
                  <a:gd name="connsiteX3" fmla="*/ 26575 w 259005"/>
                  <a:gd name="connsiteY3" fmla="*/ 0 h 40290"/>
                  <a:gd name="connsiteX4" fmla="*/ 233649 w 259005"/>
                  <a:gd name="connsiteY4" fmla="*/ 190 h 40290"/>
                  <a:gd name="connsiteX5" fmla="*/ 258985 w 259005"/>
                  <a:gd name="connsiteY5" fmla="*/ 18955 h 40290"/>
                  <a:gd name="connsiteX6" fmla="*/ 233744 w 259005"/>
                  <a:gd name="connsiteY6" fmla="*/ 40291 h 40290"/>
                  <a:gd name="connsiteX7" fmla="*/ 129064 w 259005"/>
                  <a:gd name="connsiteY7" fmla="*/ 40291 h 40290"/>
                  <a:gd name="connsiteX8" fmla="*/ 128874 w 259005"/>
                  <a:gd name="connsiteY8" fmla="*/ 40195 h 40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05" h="40290">
                    <a:moveTo>
                      <a:pt x="128874" y="40195"/>
                    </a:moveTo>
                    <a:cubicBezTo>
                      <a:pt x="94774" y="40195"/>
                      <a:pt x="60675" y="40100"/>
                      <a:pt x="26575" y="40195"/>
                    </a:cubicBezTo>
                    <a:cubicBezTo>
                      <a:pt x="12574" y="40195"/>
                      <a:pt x="1" y="36957"/>
                      <a:pt x="1" y="20288"/>
                    </a:cubicBezTo>
                    <a:cubicBezTo>
                      <a:pt x="-95" y="3619"/>
                      <a:pt x="12669" y="0"/>
                      <a:pt x="26575" y="0"/>
                    </a:cubicBezTo>
                    <a:cubicBezTo>
                      <a:pt x="95632" y="0"/>
                      <a:pt x="164593" y="95"/>
                      <a:pt x="233649" y="190"/>
                    </a:cubicBezTo>
                    <a:cubicBezTo>
                      <a:pt x="246603" y="190"/>
                      <a:pt x="258414" y="3429"/>
                      <a:pt x="258985" y="18955"/>
                    </a:cubicBezTo>
                    <a:cubicBezTo>
                      <a:pt x="259557" y="35528"/>
                      <a:pt x="248127" y="40291"/>
                      <a:pt x="233744" y="40291"/>
                    </a:cubicBezTo>
                    <a:cubicBezTo>
                      <a:pt x="198883" y="40291"/>
                      <a:pt x="163926" y="40291"/>
                      <a:pt x="129064" y="40291"/>
                    </a:cubicBezTo>
                    <a:cubicBezTo>
                      <a:pt x="128874" y="40195"/>
                      <a:pt x="128874" y="40195"/>
                      <a:pt x="128874" y="4019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41" name="任意多边形: 形状 40"/>
              <p:cNvSpPr/>
              <p:nvPr/>
            </p:nvSpPr>
            <p:spPr>
              <a:xfrm>
                <a:off x="2957563" y="7302081"/>
                <a:ext cx="258743" cy="40047"/>
              </a:xfrm>
              <a:custGeom>
                <a:avLst/>
                <a:gdLst>
                  <a:gd name="connsiteX0" fmla="*/ 131072 w 258743"/>
                  <a:gd name="connsiteY0" fmla="*/ 42 h 40047"/>
                  <a:gd name="connsiteX1" fmla="*/ 230989 w 258743"/>
                  <a:gd name="connsiteY1" fmla="*/ 42 h 40047"/>
                  <a:gd name="connsiteX2" fmla="*/ 258707 w 258743"/>
                  <a:gd name="connsiteY2" fmla="*/ 20807 h 40047"/>
                  <a:gd name="connsiteX3" fmla="*/ 231370 w 258743"/>
                  <a:gd name="connsiteY3" fmla="*/ 40047 h 40047"/>
                  <a:gd name="connsiteX4" fmla="*/ 26869 w 258743"/>
                  <a:gd name="connsiteY4" fmla="*/ 40047 h 40047"/>
                  <a:gd name="connsiteX5" fmla="*/ 8 w 258743"/>
                  <a:gd name="connsiteY5" fmla="*/ 20235 h 40047"/>
                  <a:gd name="connsiteX6" fmla="*/ 26488 w 258743"/>
                  <a:gd name="connsiteY6" fmla="*/ 138 h 40047"/>
                  <a:gd name="connsiteX7" fmla="*/ 131072 w 258743"/>
                  <a:gd name="connsiteY7" fmla="*/ 42 h 40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743" h="40047">
                    <a:moveTo>
                      <a:pt x="131072" y="42"/>
                    </a:moveTo>
                    <a:cubicBezTo>
                      <a:pt x="164410" y="42"/>
                      <a:pt x="197652" y="-53"/>
                      <a:pt x="230989" y="42"/>
                    </a:cubicBezTo>
                    <a:cubicBezTo>
                      <a:pt x="245277" y="42"/>
                      <a:pt x="259564" y="1757"/>
                      <a:pt x="258707" y="20807"/>
                    </a:cubicBezTo>
                    <a:cubicBezTo>
                      <a:pt x="258040" y="37761"/>
                      <a:pt x="245182" y="40047"/>
                      <a:pt x="231370" y="40047"/>
                    </a:cubicBezTo>
                    <a:cubicBezTo>
                      <a:pt x="163171" y="39952"/>
                      <a:pt x="95068" y="39952"/>
                      <a:pt x="26869" y="40047"/>
                    </a:cubicBezTo>
                    <a:cubicBezTo>
                      <a:pt x="12772" y="40047"/>
                      <a:pt x="389" y="36618"/>
                      <a:pt x="8" y="20235"/>
                    </a:cubicBezTo>
                    <a:cubicBezTo>
                      <a:pt x="-373" y="3281"/>
                      <a:pt x="12676" y="233"/>
                      <a:pt x="26488" y="138"/>
                    </a:cubicBezTo>
                    <a:cubicBezTo>
                      <a:pt x="61349" y="42"/>
                      <a:pt x="96211" y="138"/>
                      <a:pt x="131072" y="4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42" name="任意多边形: 形状 41"/>
              <p:cNvSpPr/>
              <p:nvPr/>
            </p:nvSpPr>
            <p:spPr>
              <a:xfrm>
                <a:off x="2957563" y="7530652"/>
                <a:ext cx="258844" cy="40118"/>
              </a:xfrm>
              <a:custGeom>
                <a:avLst/>
                <a:gdLst>
                  <a:gd name="connsiteX0" fmla="*/ 126881 w 258844"/>
                  <a:gd name="connsiteY0" fmla="*/ 40076 h 40118"/>
                  <a:gd name="connsiteX1" fmla="*/ 26964 w 258844"/>
                  <a:gd name="connsiteY1" fmla="*/ 40076 h 40118"/>
                  <a:gd name="connsiteX2" fmla="*/ 8 w 258844"/>
                  <a:gd name="connsiteY2" fmla="*/ 20455 h 40118"/>
                  <a:gd name="connsiteX3" fmla="*/ 26297 w 258844"/>
                  <a:gd name="connsiteY3" fmla="*/ 71 h 40118"/>
                  <a:gd name="connsiteX4" fmla="*/ 233276 w 258844"/>
                  <a:gd name="connsiteY4" fmla="*/ 71 h 40118"/>
                  <a:gd name="connsiteX5" fmla="*/ 258803 w 258844"/>
                  <a:gd name="connsiteY5" fmla="*/ 20836 h 40118"/>
                  <a:gd name="connsiteX6" fmla="*/ 231561 w 258844"/>
                  <a:gd name="connsiteY6" fmla="*/ 40076 h 40118"/>
                  <a:gd name="connsiteX7" fmla="*/ 126881 w 258844"/>
                  <a:gd name="connsiteY7" fmla="*/ 40076 h 40118"/>
                  <a:gd name="connsiteX8" fmla="*/ 126881 w 258844"/>
                  <a:gd name="connsiteY8" fmla="*/ 40076 h 4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8844" h="40118">
                    <a:moveTo>
                      <a:pt x="126881" y="40076"/>
                    </a:moveTo>
                    <a:cubicBezTo>
                      <a:pt x="93544" y="40076"/>
                      <a:pt x="60302" y="39981"/>
                      <a:pt x="26964" y="40076"/>
                    </a:cubicBezTo>
                    <a:cubicBezTo>
                      <a:pt x="12962" y="40172"/>
                      <a:pt x="389" y="37028"/>
                      <a:pt x="8" y="20455"/>
                    </a:cubicBezTo>
                    <a:cubicBezTo>
                      <a:pt x="-373" y="3596"/>
                      <a:pt x="12391" y="71"/>
                      <a:pt x="26297" y="71"/>
                    </a:cubicBezTo>
                    <a:cubicBezTo>
                      <a:pt x="95258" y="-24"/>
                      <a:pt x="164315" y="-24"/>
                      <a:pt x="233276" y="71"/>
                    </a:cubicBezTo>
                    <a:cubicBezTo>
                      <a:pt x="247182" y="71"/>
                      <a:pt x="259660" y="3500"/>
                      <a:pt x="258803" y="20836"/>
                    </a:cubicBezTo>
                    <a:cubicBezTo>
                      <a:pt x="258041" y="37790"/>
                      <a:pt x="245277" y="40172"/>
                      <a:pt x="231561" y="40076"/>
                    </a:cubicBezTo>
                    <a:cubicBezTo>
                      <a:pt x="196604" y="40076"/>
                      <a:pt x="161743" y="40172"/>
                      <a:pt x="126881" y="40076"/>
                    </a:cubicBezTo>
                    <a:cubicBezTo>
                      <a:pt x="126881" y="40076"/>
                      <a:pt x="126881" y="40076"/>
                      <a:pt x="126881" y="4007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grpSp>
      </p:grpSp>
      <p:grpSp>
        <p:nvGrpSpPr>
          <p:cNvPr id="87" name="组合 86"/>
          <p:cNvGrpSpPr/>
          <p:nvPr/>
        </p:nvGrpSpPr>
        <p:grpSpPr>
          <a:xfrm>
            <a:off x="9121140" y="3016885"/>
            <a:ext cx="2800350" cy="2418080"/>
            <a:chOff x="2437039" y="2917601"/>
            <a:chExt cx="2651125" cy="2418080"/>
          </a:xfrm>
          <a:effectLst>
            <a:reflection blurRad="38100" stA="17000" endPos="44000" dist="190500" dir="5400000" sy="-100000" algn="bl" rotWithShape="0"/>
          </a:effectLst>
        </p:grpSpPr>
        <p:sp>
          <p:nvSpPr>
            <p:cNvPr id="88" name="矩形 12"/>
            <p:cNvSpPr/>
            <p:nvPr>
              <p:custDataLst>
                <p:tags r:id="rId13"/>
              </p:custDataLst>
            </p:nvPr>
          </p:nvSpPr>
          <p:spPr>
            <a:xfrm>
              <a:off x="2437039" y="2917601"/>
              <a:ext cx="2651125" cy="2418080"/>
            </a:xfrm>
            <a:custGeom>
              <a:avLst/>
              <a:gdLst>
                <a:gd name="connsiteX0" fmla="*/ 108000 w 2246839"/>
                <a:gd name="connsiteY0" fmla="*/ 0 h 2418100"/>
                <a:gd name="connsiteX1" fmla="*/ 2138839 w 2246839"/>
                <a:gd name="connsiteY1" fmla="*/ 0 h 2418100"/>
                <a:gd name="connsiteX2" fmla="*/ 2246839 w 2246839"/>
                <a:gd name="connsiteY2" fmla="*/ 108000 h 2418100"/>
                <a:gd name="connsiteX3" fmla="*/ 2246839 w 2246839"/>
                <a:gd name="connsiteY3" fmla="*/ 2310100 h 2418100"/>
                <a:gd name="connsiteX4" fmla="*/ 2138839 w 2246839"/>
                <a:gd name="connsiteY4" fmla="*/ 2418100 h 2418100"/>
                <a:gd name="connsiteX5" fmla="*/ 108000 w 2246839"/>
                <a:gd name="connsiteY5" fmla="*/ 2418100 h 2418100"/>
                <a:gd name="connsiteX6" fmla="*/ 0 w 2246839"/>
                <a:gd name="connsiteY6" fmla="*/ 2310100 h 2418100"/>
                <a:gd name="connsiteX7" fmla="*/ 0 w 2246839"/>
                <a:gd name="connsiteY7" fmla="*/ 108000 h 2418100"/>
                <a:gd name="connsiteX8" fmla="*/ 108000 w 2246839"/>
                <a:gd name="connsiteY8" fmla="*/ 0 h 241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46839" h="2418100">
                  <a:moveTo>
                    <a:pt x="108000" y="0"/>
                  </a:moveTo>
                  <a:lnTo>
                    <a:pt x="2138839" y="0"/>
                  </a:lnTo>
                  <a:cubicBezTo>
                    <a:pt x="2198455" y="0"/>
                    <a:pt x="2246839" y="48384"/>
                    <a:pt x="2246839" y="108000"/>
                  </a:cubicBezTo>
                  <a:lnTo>
                    <a:pt x="2246839" y="2310100"/>
                  </a:lnTo>
                  <a:cubicBezTo>
                    <a:pt x="2246839" y="2369716"/>
                    <a:pt x="2198455" y="2418100"/>
                    <a:pt x="2138839" y="2418100"/>
                  </a:cubicBezTo>
                  <a:lnTo>
                    <a:pt x="108000" y="2418100"/>
                  </a:lnTo>
                  <a:cubicBezTo>
                    <a:pt x="48384" y="2418100"/>
                    <a:pt x="0" y="2369716"/>
                    <a:pt x="0" y="2310100"/>
                  </a:cubicBezTo>
                  <a:lnTo>
                    <a:pt x="0" y="108000"/>
                  </a:lnTo>
                  <a:cubicBezTo>
                    <a:pt x="0" y="48384"/>
                    <a:pt x="48384" y="0"/>
                    <a:pt x="108000" y="0"/>
                  </a:cubicBezTo>
                </a:path>
              </a:pathLst>
            </a:custGeom>
            <a:gradFill flip="none" rotWithShape="1">
              <a:gsLst>
                <a:gs pos="100000">
                  <a:srgbClr val="EFC49C"/>
                </a:gs>
                <a:gs pos="24000">
                  <a:srgbClr val="EFC49C"/>
                </a:gs>
                <a:gs pos="70000">
                  <a:srgbClr val="CA865F"/>
                </a:gs>
              </a:gsLst>
              <a:lin ang="13500000" scaled="1"/>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Roboto"/>
                <a:ea typeface="思源黑体 CN Regular"/>
                <a:cs typeface="+mn-cs"/>
              </a:endParaRPr>
            </a:p>
          </p:txBody>
        </p:sp>
        <p:sp>
          <p:nvSpPr>
            <p:cNvPr id="89" name="矩形 88"/>
            <p:cNvSpPr/>
            <p:nvPr>
              <p:custDataLst>
                <p:tags r:id="rId14"/>
              </p:custDataLst>
            </p:nvPr>
          </p:nvSpPr>
          <p:spPr>
            <a:xfrm>
              <a:off x="2496729" y="2917601"/>
              <a:ext cx="2511425" cy="1568450"/>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sz="1600" b="0" i="0" u="none" strike="noStrike" kern="0" cap="none" spc="0" normalizeH="0" baseline="0" noProof="0" dirty="0">
                  <a:ln>
                    <a:noFill/>
                  </a:ln>
                  <a:solidFill>
                    <a:prstClr val="white"/>
                  </a:solidFill>
                  <a:effectLst/>
                  <a:uLnTx/>
                  <a:uFillTx/>
                  <a:latin typeface="Roboto"/>
                  <a:ea typeface="思源黑体 CN Regular"/>
                  <a:cs typeface="+mn-cs"/>
                </a:rPr>
                <a:t>这种结合的方式使得目标检测算法能够更好地适应低光照环境，并提高了检测的准确性和鲁棒性。</a:t>
              </a:r>
            </a:p>
          </p:txBody>
        </p:sp>
        <p:grpSp>
          <p:nvGrpSpPr>
            <p:cNvPr id="90" name="组合 89"/>
            <p:cNvGrpSpPr/>
            <p:nvPr/>
          </p:nvGrpSpPr>
          <p:grpSpPr>
            <a:xfrm>
              <a:off x="4431839" y="4562487"/>
              <a:ext cx="493159" cy="628807"/>
              <a:chOff x="2510111" y="6799204"/>
              <a:chExt cx="1046355" cy="1334166"/>
            </a:xfrm>
            <a:solidFill>
              <a:srgbClr val="CA865F"/>
            </a:solidFill>
          </p:grpSpPr>
          <p:sp>
            <p:nvSpPr>
              <p:cNvPr id="91" name="任意多边形: 形状 33"/>
              <p:cNvSpPr/>
              <p:nvPr>
                <p:custDataLst>
                  <p:tags r:id="rId15"/>
                </p:custDataLst>
              </p:nvPr>
            </p:nvSpPr>
            <p:spPr>
              <a:xfrm>
                <a:off x="2510111" y="6799204"/>
                <a:ext cx="1046355" cy="1334166"/>
              </a:xfrm>
              <a:custGeom>
                <a:avLst/>
                <a:gdLst>
                  <a:gd name="connsiteX0" fmla="*/ 247626 w 1046355"/>
                  <a:gd name="connsiteY0" fmla="*/ 90011 h 1334166"/>
                  <a:gd name="connsiteX1" fmla="*/ 251626 w 1046355"/>
                  <a:gd name="connsiteY1" fmla="*/ 70866 h 1334166"/>
                  <a:gd name="connsiteX2" fmla="*/ 332589 w 1046355"/>
                  <a:gd name="connsiteY2" fmla="*/ 572 h 1334166"/>
                  <a:gd name="connsiteX3" fmla="*/ 713589 w 1046355"/>
                  <a:gd name="connsiteY3" fmla="*/ 572 h 1334166"/>
                  <a:gd name="connsiteX4" fmla="*/ 794456 w 1046355"/>
                  <a:gd name="connsiteY4" fmla="*/ 70580 h 1334166"/>
                  <a:gd name="connsiteX5" fmla="*/ 819030 w 1046355"/>
                  <a:gd name="connsiteY5" fmla="*/ 90202 h 1334166"/>
                  <a:gd name="connsiteX6" fmla="*/ 930949 w 1046355"/>
                  <a:gd name="connsiteY6" fmla="*/ 90107 h 1334166"/>
                  <a:gd name="connsiteX7" fmla="*/ 1045725 w 1046355"/>
                  <a:gd name="connsiteY7" fmla="*/ 201835 h 1334166"/>
                  <a:gd name="connsiteX8" fmla="*/ 1046106 w 1046355"/>
                  <a:gd name="connsiteY8" fmla="*/ 401860 h 1334166"/>
                  <a:gd name="connsiteX9" fmla="*/ 1044297 w 1046355"/>
                  <a:gd name="connsiteY9" fmla="*/ 418148 h 1334166"/>
                  <a:gd name="connsiteX10" fmla="*/ 1026294 w 1046355"/>
                  <a:gd name="connsiteY10" fmla="*/ 432911 h 1334166"/>
                  <a:gd name="connsiteX11" fmla="*/ 1008292 w 1046355"/>
                  <a:gd name="connsiteY11" fmla="*/ 418624 h 1334166"/>
                  <a:gd name="connsiteX12" fmla="*/ 1006292 w 1046355"/>
                  <a:gd name="connsiteY12" fmla="*/ 395288 h 1334166"/>
                  <a:gd name="connsiteX13" fmla="*/ 1005911 w 1046355"/>
                  <a:gd name="connsiteY13" fmla="*/ 207169 h 1334166"/>
                  <a:gd name="connsiteX14" fmla="*/ 928377 w 1046355"/>
                  <a:gd name="connsiteY14" fmla="*/ 129826 h 1334166"/>
                  <a:gd name="connsiteX15" fmla="*/ 796456 w 1046355"/>
                  <a:gd name="connsiteY15" fmla="*/ 129826 h 1334166"/>
                  <a:gd name="connsiteX16" fmla="*/ 797313 w 1046355"/>
                  <a:gd name="connsiteY16" fmla="*/ 183261 h 1334166"/>
                  <a:gd name="connsiteX17" fmla="*/ 814744 w 1046355"/>
                  <a:gd name="connsiteY17" fmla="*/ 195167 h 1334166"/>
                  <a:gd name="connsiteX18" fmla="*/ 900469 w 1046355"/>
                  <a:gd name="connsiteY18" fmla="*/ 195739 h 1334166"/>
                  <a:gd name="connsiteX19" fmla="*/ 940665 w 1046355"/>
                  <a:gd name="connsiteY19" fmla="*/ 234696 h 1334166"/>
                  <a:gd name="connsiteX20" fmla="*/ 940569 w 1046355"/>
                  <a:gd name="connsiteY20" fmla="*/ 741902 h 1334166"/>
                  <a:gd name="connsiteX21" fmla="*/ 940760 w 1046355"/>
                  <a:gd name="connsiteY21" fmla="*/ 1027652 h 1334166"/>
                  <a:gd name="connsiteX22" fmla="*/ 922281 w 1046355"/>
                  <a:gd name="connsiteY22" fmla="*/ 1074039 h 1334166"/>
                  <a:gd name="connsiteX23" fmla="*/ 783597 w 1046355"/>
                  <a:gd name="connsiteY23" fmla="*/ 1211390 h 1334166"/>
                  <a:gd name="connsiteX24" fmla="*/ 744354 w 1046355"/>
                  <a:gd name="connsiteY24" fmla="*/ 1227963 h 1334166"/>
                  <a:gd name="connsiteX25" fmla="*/ 141898 w 1046355"/>
                  <a:gd name="connsiteY25" fmla="*/ 1228630 h 1334166"/>
                  <a:gd name="connsiteX26" fmla="*/ 105894 w 1046355"/>
                  <a:gd name="connsiteY26" fmla="*/ 1192816 h 1334166"/>
                  <a:gd name="connsiteX27" fmla="*/ 105894 w 1046355"/>
                  <a:gd name="connsiteY27" fmla="*/ 949928 h 1334166"/>
                  <a:gd name="connsiteX28" fmla="*/ 108084 w 1046355"/>
                  <a:gd name="connsiteY28" fmla="*/ 929069 h 1334166"/>
                  <a:gd name="connsiteX29" fmla="*/ 127515 w 1046355"/>
                  <a:gd name="connsiteY29" fmla="*/ 916115 h 1334166"/>
                  <a:gd name="connsiteX30" fmla="*/ 143327 w 1046355"/>
                  <a:gd name="connsiteY30" fmla="*/ 930116 h 1334166"/>
                  <a:gd name="connsiteX31" fmla="*/ 145422 w 1046355"/>
                  <a:gd name="connsiteY31" fmla="*/ 963168 h 1334166"/>
                  <a:gd name="connsiteX32" fmla="*/ 145232 w 1046355"/>
                  <a:gd name="connsiteY32" fmla="*/ 1167956 h 1334166"/>
                  <a:gd name="connsiteX33" fmla="*/ 165615 w 1046355"/>
                  <a:gd name="connsiteY33" fmla="*/ 1188625 h 1334166"/>
                  <a:gd name="connsiteX34" fmla="*/ 725209 w 1046355"/>
                  <a:gd name="connsiteY34" fmla="*/ 1187958 h 1334166"/>
                  <a:gd name="connsiteX35" fmla="*/ 739020 w 1046355"/>
                  <a:gd name="connsiteY35" fmla="*/ 1186148 h 1334166"/>
                  <a:gd name="connsiteX36" fmla="*/ 739020 w 1046355"/>
                  <a:gd name="connsiteY36" fmla="*/ 1090136 h 1334166"/>
                  <a:gd name="connsiteX37" fmla="*/ 800742 w 1046355"/>
                  <a:gd name="connsiteY37" fmla="*/ 1027367 h 1334166"/>
                  <a:gd name="connsiteX38" fmla="*/ 899136 w 1046355"/>
                  <a:gd name="connsiteY38" fmla="*/ 1027367 h 1334166"/>
                  <a:gd name="connsiteX39" fmla="*/ 899136 w 1046355"/>
                  <a:gd name="connsiteY39" fmla="*/ 237173 h 1334166"/>
                  <a:gd name="connsiteX40" fmla="*/ 799790 w 1046355"/>
                  <a:gd name="connsiteY40" fmla="*/ 237173 h 1334166"/>
                  <a:gd name="connsiteX41" fmla="*/ 784074 w 1046355"/>
                  <a:gd name="connsiteY41" fmla="*/ 278606 h 1334166"/>
                  <a:gd name="connsiteX42" fmla="*/ 715779 w 1046355"/>
                  <a:gd name="connsiteY42" fmla="*/ 319564 h 1334166"/>
                  <a:gd name="connsiteX43" fmla="*/ 330017 w 1046355"/>
                  <a:gd name="connsiteY43" fmla="*/ 319373 h 1334166"/>
                  <a:gd name="connsiteX44" fmla="*/ 252579 w 1046355"/>
                  <a:gd name="connsiteY44" fmla="*/ 254032 h 1334166"/>
                  <a:gd name="connsiteX45" fmla="*/ 229052 w 1046355"/>
                  <a:gd name="connsiteY45" fmla="*/ 235077 h 1334166"/>
                  <a:gd name="connsiteX46" fmla="*/ 169521 w 1046355"/>
                  <a:gd name="connsiteY46" fmla="*/ 234887 h 1334166"/>
                  <a:gd name="connsiteX47" fmla="*/ 145137 w 1046355"/>
                  <a:gd name="connsiteY47" fmla="*/ 259080 h 1334166"/>
                  <a:gd name="connsiteX48" fmla="*/ 145613 w 1046355"/>
                  <a:gd name="connsiteY48" fmla="*/ 551974 h 1334166"/>
                  <a:gd name="connsiteX49" fmla="*/ 145422 w 1046355"/>
                  <a:gd name="connsiteY49" fmla="*/ 852011 h 1334166"/>
                  <a:gd name="connsiteX50" fmla="*/ 144279 w 1046355"/>
                  <a:gd name="connsiteY50" fmla="*/ 868394 h 1334166"/>
                  <a:gd name="connsiteX51" fmla="*/ 126753 w 1046355"/>
                  <a:gd name="connsiteY51" fmla="*/ 885635 h 1334166"/>
                  <a:gd name="connsiteX52" fmla="*/ 106656 w 1046355"/>
                  <a:gd name="connsiteY52" fmla="*/ 867537 h 1334166"/>
                  <a:gd name="connsiteX53" fmla="*/ 105608 w 1046355"/>
                  <a:gd name="connsiteY53" fmla="*/ 848868 h 1334166"/>
                  <a:gd name="connsiteX54" fmla="*/ 105798 w 1046355"/>
                  <a:gd name="connsiteY54" fmla="*/ 236887 h 1334166"/>
                  <a:gd name="connsiteX55" fmla="*/ 146184 w 1046355"/>
                  <a:gd name="connsiteY55" fmla="*/ 195929 h 1334166"/>
                  <a:gd name="connsiteX56" fmla="*/ 229528 w 1046355"/>
                  <a:gd name="connsiteY56" fmla="*/ 196215 h 1334166"/>
                  <a:gd name="connsiteX57" fmla="*/ 249721 w 1046355"/>
                  <a:gd name="connsiteY57" fmla="*/ 175451 h 1334166"/>
                  <a:gd name="connsiteX58" fmla="*/ 249531 w 1046355"/>
                  <a:gd name="connsiteY58" fmla="*/ 131540 h 1334166"/>
                  <a:gd name="connsiteX59" fmla="*/ 92940 w 1046355"/>
                  <a:gd name="connsiteY59" fmla="*/ 132493 h 1334166"/>
                  <a:gd name="connsiteX60" fmla="*/ 39790 w 1046355"/>
                  <a:gd name="connsiteY60" fmla="*/ 206121 h 1334166"/>
                  <a:gd name="connsiteX61" fmla="*/ 39504 w 1046355"/>
                  <a:gd name="connsiteY61" fmla="*/ 487109 h 1334166"/>
                  <a:gd name="connsiteX62" fmla="*/ 39504 w 1046355"/>
                  <a:gd name="connsiteY62" fmla="*/ 1211009 h 1334166"/>
                  <a:gd name="connsiteX63" fmla="*/ 123610 w 1046355"/>
                  <a:gd name="connsiteY63" fmla="*/ 1294162 h 1334166"/>
                  <a:gd name="connsiteX64" fmla="*/ 914185 w 1046355"/>
                  <a:gd name="connsiteY64" fmla="*/ 1294448 h 1334166"/>
                  <a:gd name="connsiteX65" fmla="*/ 933235 w 1046355"/>
                  <a:gd name="connsiteY65" fmla="*/ 1294352 h 1334166"/>
                  <a:gd name="connsiteX66" fmla="*/ 1006101 w 1046355"/>
                  <a:gd name="connsiteY66" fmla="*/ 1219486 h 1334166"/>
                  <a:gd name="connsiteX67" fmla="*/ 1006292 w 1046355"/>
                  <a:gd name="connsiteY67" fmla="*/ 833723 h 1334166"/>
                  <a:gd name="connsiteX68" fmla="*/ 1006292 w 1046355"/>
                  <a:gd name="connsiteY68" fmla="*/ 509873 h 1334166"/>
                  <a:gd name="connsiteX69" fmla="*/ 1006387 w 1046355"/>
                  <a:gd name="connsiteY69" fmla="*/ 493205 h 1334166"/>
                  <a:gd name="connsiteX70" fmla="*/ 1027342 w 1046355"/>
                  <a:gd name="connsiteY70" fmla="*/ 462820 h 1334166"/>
                  <a:gd name="connsiteX71" fmla="*/ 1045916 w 1046355"/>
                  <a:gd name="connsiteY71" fmla="*/ 493014 h 1334166"/>
                  <a:gd name="connsiteX72" fmla="*/ 1046297 w 1046355"/>
                  <a:gd name="connsiteY72" fmla="*/ 843058 h 1334166"/>
                  <a:gd name="connsiteX73" fmla="*/ 1046011 w 1046355"/>
                  <a:gd name="connsiteY73" fmla="*/ 1209770 h 1334166"/>
                  <a:gd name="connsiteX74" fmla="*/ 922281 w 1046355"/>
                  <a:gd name="connsiteY74" fmla="*/ 1334167 h 1334166"/>
                  <a:gd name="connsiteX75" fmla="*/ 122181 w 1046355"/>
                  <a:gd name="connsiteY75" fmla="*/ 1334167 h 1334166"/>
                  <a:gd name="connsiteX76" fmla="*/ 166 w 1046355"/>
                  <a:gd name="connsiteY76" fmla="*/ 1212437 h 1334166"/>
                  <a:gd name="connsiteX77" fmla="*/ 357 w 1046355"/>
                  <a:gd name="connsiteY77" fmla="*/ 207264 h 1334166"/>
                  <a:gd name="connsiteX78" fmla="*/ 117324 w 1046355"/>
                  <a:gd name="connsiteY78" fmla="*/ 90107 h 1334166"/>
                  <a:gd name="connsiteX79" fmla="*/ 247626 w 1046355"/>
                  <a:gd name="connsiteY79" fmla="*/ 90011 h 1334166"/>
                  <a:gd name="connsiteX80" fmla="*/ 290964 w 1046355"/>
                  <a:gd name="connsiteY80" fmla="*/ 195453 h 1334166"/>
                  <a:gd name="connsiteX81" fmla="*/ 319349 w 1046355"/>
                  <a:gd name="connsiteY81" fmla="*/ 195453 h 1334166"/>
                  <a:gd name="connsiteX82" fmla="*/ 701873 w 1046355"/>
                  <a:gd name="connsiteY82" fmla="*/ 195644 h 1334166"/>
                  <a:gd name="connsiteX83" fmla="*/ 755975 w 1046355"/>
                  <a:gd name="connsiteY83" fmla="*/ 136398 h 1334166"/>
                  <a:gd name="connsiteX84" fmla="*/ 753213 w 1046355"/>
                  <a:gd name="connsiteY84" fmla="*/ 131255 h 1334166"/>
                  <a:gd name="connsiteX85" fmla="*/ 290964 w 1046355"/>
                  <a:gd name="connsiteY85" fmla="*/ 131255 h 1334166"/>
                  <a:gd name="connsiteX86" fmla="*/ 290964 w 1046355"/>
                  <a:gd name="connsiteY86" fmla="*/ 195453 h 1334166"/>
                  <a:gd name="connsiteX87" fmla="*/ 291822 w 1046355"/>
                  <a:gd name="connsiteY87" fmla="*/ 87916 h 1334166"/>
                  <a:gd name="connsiteX88" fmla="*/ 755213 w 1046355"/>
                  <a:gd name="connsiteY88" fmla="*/ 87916 h 1334166"/>
                  <a:gd name="connsiteX89" fmla="*/ 704635 w 1046355"/>
                  <a:gd name="connsiteY89" fmla="*/ 40291 h 1334166"/>
                  <a:gd name="connsiteX90" fmla="*/ 343352 w 1046355"/>
                  <a:gd name="connsiteY90" fmla="*/ 40005 h 1334166"/>
                  <a:gd name="connsiteX91" fmla="*/ 326778 w 1046355"/>
                  <a:gd name="connsiteY91" fmla="*/ 41434 h 1334166"/>
                  <a:gd name="connsiteX92" fmla="*/ 291822 w 1046355"/>
                  <a:gd name="connsiteY92" fmla="*/ 87916 h 1334166"/>
                  <a:gd name="connsiteX93" fmla="*/ 754356 w 1046355"/>
                  <a:gd name="connsiteY93" fmla="*/ 236506 h 1334166"/>
                  <a:gd name="connsiteX94" fmla="*/ 292107 w 1046355"/>
                  <a:gd name="connsiteY94" fmla="*/ 236506 h 1334166"/>
                  <a:gd name="connsiteX95" fmla="*/ 340875 w 1046355"/>
                  <a:gd name="connsiteY95" fmla="*/ 280321 h 1334166"/>
                  <a:gd name="connsiteX96" fmla="*/ 500324 w 1046355"/>
                  <a:gd name="connsiteY96" fmla="*/ 280511 h 1334166"/>
                  <a:gd name="connsiteX97" fmla="*/ 705016 w 1046355"/>
                  <a:gd name="connsiteY97" fmla="*/ 280321 h 1334166"/>
                  <a:gd name="connsiteX98" fmla="*/ 754356 w 1046355"/>
                  <a:gd name="connsiteY98" fmla="*/ 236506 h 1334166"/>
                  <a:gd name="connsiteX99" fmla="*/ 781026 w 1046355"/>
                  <a:gd name="connsiteY99" fmla="*/ 1146143 h 1334166"/>
                  <a:gd name="connsiteX100" fmla="*/ 860464 w 1046355"/>
                  <a:gd name="connsiteY100" fmla="*/ 1068515 h 1334166"/>
                  <a:gd name="connsiteX101" fmla="*/ 781026 w 1046355"/>
                  <a:gd name="connsiteY101" fmla="*/ 1068515 h 1334166"/>
                  <a:gd name="connsiteX102" fmla="*/ 781026 w 1046355"/>
                  <a:gd name="connsiteY102" fmla="*/ 1146143 h 1334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046355" h="1334166">
                    <a:moveTo>
                      <a:pt x="247626" y="90011"/>
                    </a:moveTo>
                    <a:cubicBezTo>
                      <a:pt x="249340" y="81629"/>
                      <a:pt x="250578" y="76295"/>
                      <a:pt x="251626" y="70866"/>
                    </a:cubicBezTo>
                    <a:cubicBezTo>
                      <a:pt x="259341" y="29813"/>
                      <a:pt x="290774" y="762"/>
                      <a:pt x="332589" y="572"/>
                    </a:cubicBezTo>
                    <a:cubicBezTo>
                      <a:pt x="459557" y="-191"/>
                      <a:pt x="586620" y="-191"/>
                      <a:pt x="713589" y="572"/>
                    </a:cubicBezTo>
                    <a:cubicBezTo>
                      <a:pt x="755213" y="857"/>
                      <a:pt x="789217" y="30004"/>
                      <a:pt x="794456" y="70580"/>
                    </a:cubicBezTo>
                    <a:cubicBezTo>
                      <a:pt x="796742" y="88392"/>
                      <a:pt x="804457" y="90488"/>
                      <a:pt x="819030" y="90202"/>
                    </a:cubicBezTo>
                    <a:cubicBezTo>
                      <a:pt x="856368" y="89535"/>
                      <a:pt x="893611" y="89726"/>
                      <a:pt x="930949" y="90107"/>
                    </a:cubicBezTo>
                    <a:cubicBezTo>
                      <a:pt x="1001529" y="90773"/>
                      <a:pt x="1044487" y="131826"/>
                      <a:pt x="1045725" y="201835"/>
                    </a:cubicBezTo>
                    <a:cubicBezTo>
                      <a:pt x="1046868" y="268510"/>
                      <a:pt x="1046106" y="335185"/>
                      <a:pt x="1046106" y="401860"/>
                    </a:cubicBezTo>
                    <a:cubicBezTo>
                      <a:pt x="1046106" y="407384"/>
                      <a:pt x="1047154" y="414242"/>
                      <a:pt x="1044297" y="418148"/>
                    </a:cubicBezTo>
                    <a:cubicBezTo>
                      <a:pt x="1039725" y="424434"/>
                      <a:pt x="1032581" y="432816"/>
                      <a:pt x="1026294" y="432911"/>
                    </a:cubicBezTo>
                    <a:cubicBezTo>
                      <a:pt x="1020198" y="433007"/>
                      <a:pt x="1011626" y="425101"/>
                      <a:pt x="1008292" y="418624"/>
                    </a:cubicBezTo>
                    <a:cubicBezTo>
                      <a:pt x="1004958" y="412242"/>
                      <a:pt x="1006387" y="403193"/>
                      <a:pt x="1006292" y="395288"/>
                    </a:cubicBezTo>
                    <a:cubicBezTo>
                      <a:pt x="1006101" y="332613"/>
                      <a:pt x="1006578" y="269843"/>
                      <a:pt x="1005911" y="207169"/>
                    </a:cubicBezTo>
                    <a:cubicBezTo>
                      <a:pt x="1005339" y="154019"/>
                      <a:pt x="980860" y="130016"/>
                      <a:pt x="928377" y="129826"/>
                    </a:cubicBezTo>
                    <a:cubicBezTo>
                      <a:pt x="885610" y="129635"/>
                      <a:pt x="842938" y="129826"/>
                      <a:pt x="796456" y="129826"/>
                    </a:cubicBezTo>
                    <a:cubicBezTo>
                      <a:pt x="796456" y="149162"/>
                      <a:pt x="795123" y="166402"/>
                      <a:pt x="797313" y="183261"/>
                    </a:cubicBezTo>
                    <a:cubicBezTo>
                      <a:pt x="797980" y="188119"/>
                      <a:pt x="808458" y="194881"/>
                      <a:pt x="814744" y="195167"/>
                    </a:cubicBezTo>
                    <a:cubicBezTo>
                      <a:pt x="843224" y="196501"/>
                      <a:pt x="871894" y="195739"/>
                      <a:pt x="900469" y="195739"/>
                    </a:cubicBezTo>
                    <a:cubicBezTo>
                      <a:pt x="936950" y="195834"/>
                      <a:pt x="940665" y="199073"/>
                      <a:pt x="940665" y="234696"/>
                    </a:cubicBezTo>
                    <a:cubicBezTo>
                      <a:pt x="940760" y="403765"/>
                      <a:pt x="940665" y="572834"/>
                      <a:pt x="940569" y="741902"/>
                    </a:cubicBezTo>
                    <a:cubicBezTo>
                      <a:pt x="940569" y="837152"/>
                      <a:pt x="940093" y="932402"/>
                      <a:pt x="940760" y="1027652"/>
                    </a:cubicBezTo>
                    <a:cubicBezTo>
                      <a:pt x="940855" y="1046417"/>
                      <a:pt x="936093" y="1060609"/>
                      <a:pt x="922281" y="1074039"/>
                    </a:cubicBezTo>
                    <a:cubicBezTo>
                      <a:pt x="875609" y="1119378"/>
                      <a:pt x="830651" y="1166527"/>
                      <a:pt x="783597" y="1211390"/>
                    </a:cubicBezTo>
                    <a:cubicBezTo>
                      <a:pt x="773882" y="1220629"/>
                      <a:pt x="757594" y="1227868"/>
                      <a:pt x="744354" y="1227963"/>
                    </a:cubicBezTo>
                    <a:cubicBezTo>
                      <a:pt x="543567" y="1229011"/>
                      <a:pt x="342780" y="1228725"/>
                      <a:pt x="141898" y="1228630"/>
                    </a:cubicBezTo>
                    <a:cubicBezTo>
                      <a:pt x="110751" y="1228630"/>
                      <a:pt x="105989" y="1223867"/>
                      <a:pt x="105894" y="1192816"/>
                    </a:cubicBezTo>
                    <a:cubicBezTo>
                      <a:pt x="105798" y="1111853"/>
                      <a:pt x="105798" y="1030891"/>
                      <a:pt x="105894" y="949928"/>
                    </a:cubicBezTo>
                    <a:cubicBezTo>
                      <a:pt x="105894" y="942880"/>
                      <a:pt x="104655" y="934212"/>
                      <a:pt x="108084" y="929069"/>
                    </a:cubicBezTo>
                    <a:cubicBezTo>
                      <a:pt x="112275" y="922877"/>
                      <a:pt x="120657" y="916400"/>
                      <a:pt x="127515" y="916115"/>
                    </a:cubicBezTo>
                    <a:cubicBezTo>
                      <a:pt x="132754" y="915829"/>
                      <a:pt x="141517" y="924020"/>
                      <a:pt x="143327" y="930116"/>
                    </a:cubicBezTo>
                    <a:cubicBezTo>
                      <a:pt x="146280" y="940499"/>
                      <a:pt x="145422" y="952024"/>
                      <a:pt x="145422" y="963168"/>
                    </a:cubicBezTo>
                    <a:cubicBezTo>
                      <a:pt x="145518" y="1031462"/>
                      <a:pt x="145803" y="1099661"/>
                      <a:pt x="145232" y="1167956"/>
                    </a:cubicBezTo>
                    <a:cubicBezTo>
                      <a:pt x="145137" y="1183291"/>
                      <a:pt x="149899" y="1188720"/>
                      <a:pt x="165615" y="1188625"/>
                    </a:cubicBezTo>
                    <a:cubicBezTo>
                      <a:pt x="352115" y="1188149"/>
                      <a:pt x="538710" y="1188149"/>
                      <a:pt x="725209" y="1187958"/>
                    </a:cubicBezTo>
                    <a:cubicBezTo>
                      <a:pt x="728352" y="1187958"/>
                      <a:pt x="731496" y="1187196"/>
                      <a:pt x="739020" y="1186148"/>
                    </a:cubicBezTo>
                    <a:cubicBezTo>
                      <a:pt x="739020" y="1154430"/>
                      <a:pt x="739020" y="1122236"/>
                      <a:pt x="739020" y="1090136"/>
                    </a:cubicBezTo>
                    <a:cubicBezTo>
                      <a:pt x="739020" y="1027367"/>
                      <a:pt x="739020" y="1027367"/>
                      <a:pt x="800742" y="1027367"/>
                    </a:cubicBezTo>
                    <a:cubicBezTo>
                      <a:pt x="833127" y="1027367"/>
                      <a:pt x="865417" y="1027367"/>
                      <a:pt x="899136" y="1027367"/>
                    </a:cubicBezTo>
                    <a:cubicBezTo>
                      <a:pt x="899136" y="762286"/>
                      <a:pt x="899136" y="500729"/>
                      <a:pt x="899136" y="237173"/>
                    </a:cubicBezTo>
                    <a:cubicBezTo>
                      <a:pt x="865703" y="237173"/>
                      <a:pt x="832842" y="237173"/>
                      <a:pt x="799790" y="237173"/>
                    </a:cubicBezTo>
                    <a:cubicBezTo>
                      <a:pt x="794646" y="251079"/>
                      <a:pt x="791408" y="266033"/>
                      <a:pt x="784074" y="278606"/>
                    </a:cubicBezTo>
                    <a:cubicBezTo>
                      <a:pt x="769119" y="304133"/>
                      <a:pt x="745974" y="319469"/>
                      <a:pt x="715779" y="319564"/>
                    </a:cubicBezTo>
                    <a:cubicBezTo>
                      <a:pt x="587192" y="320040"/>
                      <a:pt x="458604" y="320326"/>
                      <a:pt x="330017" y="319373"/>
                    </a:cubicBezTo>
                    <a:cubicBezTo>
                      <a:pt x="291441" y="319088"/>
                      <a:pt x="260675" y="292418"/>
                      <a:pt x="252579" y="254032"/>
                    </a:cubicBezTo>
                    <a:cubicBezTo>
                      <a:pt x="249435" y="238982"/>
                      <a:pt x="243530" y="234410"/>
                      <a:pt x="229052" y="235077"/>
                    </a:cubicBezTo>
                    <a:cubicBezTo>
                      <a:pt x="209240" y="236030"/>
                      <a:pt x="189333" y="236411"/>
                      <a:pt x="169521" y="234887"/>
                    </a:cubicBezTo>
                    <a:cubicBezTo>
                      <a:pt x="150471" y="233458"/>
                      <a:pt x="145041" y="240602"/>
                      <a:pt x="145137" y="259080"/>
                    </a:cubicBezTo>
                    <a:cubicBezTo>
                      <a:pt x="145899" y="356711"/>
                      <a:pt x="145613" y="454343"/>
                      <a:pt x="145613" y="551974"/>
                    </a:cubicBezTo>
                    <a:cubicBezTo>
                      <a:pt x="145613" y="651986"/>
                      <a:pt x="145518" y="751999"/>
                      <a:pt x="145422" y="852011"/>
                    </a:cubicBezTo>
                    <a:cubicBezTo>
                      <a:pt x="145422" y="857536"/>
                      <a:pt x="146851" y="864299"/>
                      <a:pt x="144279" y="868394"/>
                    </a:cubicBezTo>
                    <a:cubicBezTo>
                      <a:pt x="139707" y="875443"/>
                      <a:pt x="131325" y="886587"/>
                      <a:pt x="126753" y="885635"/>
                    </a:cubicBezTo>
                    <a:cubicBezTo>
                      <a:pt x="118943" y="884015"/>
                      <a:pt x="111513" y="875157"/>
                      <a:pt x="106656" y="867537"/>
                    </a:cubicBezTo>
                    <a:cubicBezTo>
                      <a:pt x="103703" y="862965"/>
                      <a:pt x="105608" y="855155"/>
                      <a:pt x="105608" y="848868"/>
                    </a:cubicBezTo>
                    <a:cubicBezTo>
                      <a:pt x="105703" y="644843"/>
                      <a:pt x="105703" y="440912"/>
                      <a:pt x="105798" y="236887"/>
                    </a:cubicBezTo>
                    <a:cubicBezTo>
                      <a:pt x="105798" y="198882"/>
                      <a:pt x="108656" y="196025"/>
                      <a:pt x="146184" y="195929"/>
                    </a:cubicBezTo>
                    <a:cubicBezTo>
                      <a:pt x="173997" y="195834"/>
                      <a:pt x="201810" y="195167"/>
                      <a:pt x="229528" y="196215"/>
                    </a:cubicBezTo>
                    <a:cubicBezTo>
                      <a:pt x="245530" y="196787"/>
                      <a:pt x="250674" y="190691"/>
                      <a:pt x="249721" y="175451"/>
                    </a:cubicBezTo>
                    <a:cubicBezTo>
                      <a:pt x="248769" y="161449"/>
                      <a:pt x="249531" y="147257"/>
                      <a:pt x="249531" y="131540"/>
                    </a:cubicBezTo>
                    <a:cubicBezTo>
                      <a:pt x="195524" y="131540"/>
                      <a:pt x="144089" y="128969"/>
                      <a:pt x="92940" y="132493"/>
                    </a:cubicBezTo>
                    <a:cubicBezTo>
                      <a:pt x="59316" y="134779"/>
                      <a:pt x="39885" y="165735"/>
                      <a:pt x="39790" y="206121"/>
                    </a:cubicBezTo>
                    <a:cubicBezTo>
                      <a:pt x="39409" y="299752"/>
                      <a:pt x="39504" y="393478"/>
                      <a:pt x="39504" y="487109"/>
                    </a:cubicBezTo>
                    <a:cubicBezTo>
                      <a:pt x="39504" y="728377"/>
                      <a:pt x="39504" y="969740"/>
                      <a:pt x="39504" y="1211009"/>
                    </a:cubicBezTo>
                    <a:cubicBezTo>
                      <a:pt x="39504" y="1270826"/>
                      <a:pt x="63222" y="1294162"/>
                      <a:pt x="123610" y="1294162"/>
                    </a:cubicBezTo>
                    <a:cubicBezTo>
                      <a:pt x="387167" y="1294257"/>
                      <a:pt x="650628" y="1294352"/>
                      <a:pt x="914185" y="1294448"/>
                    </a:cubicBezTo>
                    <a:cubicBezTo>
                      <a:pt x="920567" y="1294448"/>
                      <a:pt x="926853" y="1294543"/>
                      <a:pt x="933235" y="1294352"/>
                    </a:cubicBezTo>
                    <a:cubicBezTo>
                      <a:pt x="981432" y="1292733"/>
                      <a:pt x="1005911" y="1268254"/>
                      <a:pt x="1006101" y="1219486"/>
                    </a:cubicBezTo>
                    <a:cubicBezTo>
                      <a:pt x="1006482" y="1090898"/>
                      <a:pt x="1006197" y="962311"/>
                      <a:pt x="1006292" y="833723"/>
                    </a:cubicBezTo>
                    <a:cubicBezTo>
                      <a:pt x="1006292" y="725805"/>
                      <a:pt x="1006292" y="617792"/>
                      <a:pt x="1006292" y="509873"/>
                    </a:cubicBezTo>
                    <a:cubicBezTo>
                      <a:pt x="1006292" y="504349"/>
                      <a:pt x="1006101" y="498729"/>
                      <a:pt x="1006387" y="493205"/>
                    </a:cubicBezTo>
                    <a:cubicBezTo>
                      <a:pt x="1006959" y="478631"/>
                      <a:pt x="1006863" y="462058"/>
                      <a:pt x="1027342" y="462820"/>
                    </a:cubicBezTo>
                    <a:cubicBezTo>
                      <a:pt x="1046106" y="463487"/>
                      <a:pt x="1045916" y="479298"/>
                      <a:pt x="1045916" y="493014"/>
                    </a:cubicBezTo>
                    <a:cubicBezTo>
                      <a:pt x="1046106" y="609695"/>
                      <a:pt x="1046297" y="726377"/>
                      <a:pt x="1046297" y="843058"/>
                    </a:cubicBezTo>
                    <a:cubicBezTo>
                      <a:pt x="1046297" y="965263"/>
                      <a:pt x="1046202" y="1087565"/>
                      <a:pt x="1046011" y="1209770"/>
                    </a:cubicBezTo>
                    <a:cubicBezTo>
                      <a:pt x="1045916" y="1293781"/>
                      <a:pt x="1005625" y="1334167"/>
                      <a:pt x="922281" y="1334167"/>
                    </a:cubicBezTo>
                    <a:cubicBezTo>
                      <a:pt x="655581" y="1334167"/>
                      <a:pt x="388881" y="1334167"/>
                      <a:pt x="122181" y="1334167"/>
                    </a:cubicBezTo>
                    <a:cubicBezTo>
                      <a:pt x="42076" y="1334167"/>
                      <a:pt x="166" y="1293019"/>
                      <a:pt x="166" y="1212437"/>
                    </a:cubicBezTo>
                    <a:cubicBezTo>
                      <a:pt x="-120" y="877157"/>
                      <a:pt x="-24" y="542163"/>
                      <a:pt x="357" y="207264"/>
                    </a:cubicBezTo>
                    <a:cubicBezTo>
                      <a:pt x="452" y="133064"/>
                      <a:pt x="43410" y="90583"/>
                      <a:pt x="117324" y="90107"/>
                    </a:cubicBezTo>
                    <a:cubicBezTo>
                      <a:pt x="160091" y="89726"/>
                      <a:pt x="202858" y="90011"/>
                      <a:pt x="247626" y="90011"/>
                    </a:cubicBezTo>
                    <a:close/>
                    <a:moveTo>
                      <a:pt x="290964" y="195453"/>
                    </a:moveTo>
                    <a:cubicBezTo>
                      <a:pt x="302204" y="195453"/>
                      <a:pt x="310776" y="195453"/>
                      <a:pt x="319349" y="195453"/>
                    </a:cubicBezTo>
                    <a:cubicBezTo>
                      <a:pt x="446889" y="195548"/>
                      <a:pt x="574333" y="195548"/>
                      <a:pt x="701873" y="195644"/>
                    </a:cubicBezTo>
                    <a:cubicBezTo>
                      <a:pt x="760642" y="195644"/>
                      <a:pt x="760642" y="195644"/>
                      <a:pt x="755975" y="136398"/>
                    </a:cubicBezTo>
                    <a:cubicBezTo>
                      <a:pt x="755880" y="135065"/>
                      <a:pt x="754546" y="133731"/>
                      <a:pt x="753213" y="131255"/>
                    </a:cubicBezTo>
                    <a:cubicBezTo>
                      <a:pt x="599860" y="131255"/>
                      <a:pt x="445936" y="131255"/>
                      <a:pt x="290964" y="131255"/>
                    </a:cubicBezTo>
                    <a:cubicBezTo>
                      <a:pt x="290964" y="152495"/>
                      <a:pt x="290964" y="172022"/>
                      <a:pt x="290964" y="195453"/>
                    </a:cubicBezTo>
                    <a:close/>
                    <a:moveTo>
                      <a:pt x="291822" y="87916"/>
                    </a:moveTo>
                    <a:cubicBezTo>
                      <a:pt x="447270" y="87916"/>
                      <a:pt x="601194" y="87916"/>
                      <a:pt x="755213" y="87916"/>
                    </a:cubicBezTo>
                    <a:cubicBezTo>
                      <a:pt x="752736" y="53721"/>
                      <a:pt x="738830" y="40386"/>
                      <a:pt x="704635" y="40291"/>
                    </a:cubicBezTo>
                    <a:cubicBezTo>
                      <a:pt x="584144" y="39815"/>
                      <a:pt x="463748" y="40005"/>
                      <a:pt x="343352" y="40005"/>
                    </a:cubicBezTo>
                    <a:cubicBezTo>
                      <a:pt x="337827" y="40005"/>
                      <a:pt x="332208" y="40386"/>
                      <a:pt x="326778" y="41434"/>
                    </a:cubicBezTo>
                    <a:cubicBezTo>
                      <a:pt x="302871" y="46006"/>
                      <a:pt x="292107" y="60103"/>
                      <a:pt x="291822" y="87916"/>
                    </a:cubicBezTo>
                    <a:close/>
                    <a:moveTo>
                      <a:pt x="754356" y="236506"/>
                    </a:moveTo>
                    <a:cubicBezTo>
                      <a:pt x="599193" y="236506"/>
                      <a:pt x="445746" y="236506"/>
                      <a:pt x="292107" y="236506"/>
                    </a:cubicBezTo>
                    <a:cubicBezTo>
                      <a:pt x="295060" y="266795"/>
                      <a:pt x="309538" y="280035"/>
                      <a:pt x="340875" y="280321"/>
                    </a:cubicBezTo>
                    <a:cubicBezTo>
                      <a:pt x="394025" y="280892"/>
                      <a:pt x="447174" y="280511"/>
                      <a:pt x="500324" y="280511"/>
                    </a:cubicBezTo>
                    <a:cubicBezTo>
                      <a:pt x="568523" y="280511"/>
                      <a:pt x="636817" y="280702"/>
                      <a:pt x="705016" y="280321"/>
                    </a:cubicBezTo>
                    <a:cubicBezTo>
                      <a:pt x="736544" y="280130"/>
                      <a:pt x="750831" y="267462"/>
                      <a:pt x="754356" y="236506"/>
                    </a:cubicBezTo>
                    <a:close/>
                    <a:moveTo>
                      <a:pt x="781026" y="1146143"/>
                    </a:moveTo>
                    <a:cubicBezTo>
                      <a:pt x="806076" y="1121569"/>
                      <a:pt x="833985" y="1094423"/>
                      <a:pt x="860464" y="1068515"/>
                    </a:cubicBezTo>
                    <a:cubicBezTo>
                      <a:pt x="836842" y="1068515"/>
                      <a:pt x="809696" y="1068515"/>
                      <a:pt x="781026" y="1068515"/>
                    </a:cubicBezTo>
                    <a:cubicBezTo>
                      <a:pt x="781026" y="1097185"/>
                      <a:pt x="781026" y="1124522"/>
                      <a:pt x="781026" y="1146143"/>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92" name="任意多边形: 形状 34"/>
              <p:cNvSpPr/>
              <p:nvPr>
                <p:custDataLst>
                  <p:tags r:id="rId16"/>
                </p:custDataLst>
              </p:nvPr>
            </p:nvSpPr>
            <p:spPr>
              <a:xfrm>
                <a:off x="2957751" y="7222326"/>
                <a:ext cx="394440" cy="40454"/>
              </a:xfrm>
              <a:custGeom>
                <a:avLst/>
                <a:gdLst>
                  <a:gd name="connsiteX0" fmla="*/ 196511 w 394440"/>
                  <a:gd name="connsiteY0" fmla="*/ 40268 h 40454"/>
                  <a:gd name="connsiteX1" fmla="*/ 29919 w 394440"/>
                  <a:gd name="connsiteY1" fmla="*/ 40268 h 40454"/>
                  <a:gd name="connsiteX2" fmla="*/ 10 w 394440"/>
                  <a:gd name="connsiteY2" fmla="*/ 21218 h 40454"/>
                  <a:gd name="connsiteX3" fmla="*/ 30681 w 394440"/>
                  <a:gd name="connsiteY3" fmla="*/ 454 h 40454"/>
                  <a:gd name="connsiteX4" fmla="*/ 361484 w 394440"/>
                  <a:gd name="connsiteY4" fmla="*/ 454 h 40454"/>
                  <a:gd name="connsiteX5" fmla="*/ 373200 w 394440"/>
                  <a:gd name="connsiteY5" fmla="*/ 1025 h 40454"/>
                  <a:gd name="connsiteX6" fmla="*/ 394441 w 394440"/>
                  <a:gd name="connsiteY6" fmla="*/ 19504 h 40454"/>
                  <a:gd name="connsiteX7" fmla="*/ 372533 w 394440"/>
                  <a:gd name="connsiteY7" fmla="*/ 38840 h 40454"/>
                  <a:gd name="connsiteX8" fmla="*/ 306049 w 394440"/>
                  <a:gd name="connsiteY8" fmla="*/ 39982 h 40454"/>
                  <a:gd name="connsiteX9" fmla="*/ 196606 w 394440"/>
                  <a:gd name="connsiteY9" fmla="*/ 39982 h 40454"/>
                  <a:gd name="connsiteX10" fmla="*/ 196511 w 394440"/>
                  <a:gd name="connsiteY10" fmla="*/ 40268 h 40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4440" h="40454">
                    <a:moveTo>
                      <a:pt x="196511" y="40268"/>
                    </a:moveTo>
                    <a:cubicBezTo>
                      <a:pt x="140980" y="40268"/>
                      <a:pt x="85450" y="40268"/>
                      <a:pt x="29919" y="40268"/>
                    </a:cubicBezTo>
                    <a:cubicBezTo>
                      <a:pt x="15727" y="40268"/>
                      <a:pt x="487" y="39411"/>
                      <a:pt x="10" y="21218"/>
                    </a:cubicBezTo>
                    <a:cubicBezTo>
                      <a:pt x="-466" y="1406"/>
                      <a:pt x="15631" y="454"/>
                      <a:pt x="30681" y="454"/>
                    </a:cubicBezTo>
                    <a:cubicBezTo>
                      <a:pt x="140980" y="454"/>
                      <a:pt x="251185" y="454"/>
                      <a:pt x="361484" y="454"/>
                    </a:cubicBezTo>
                    <a:cubicBezTo>
                      <a:pt x="365485" y="454"/>
                      <a:pt x="370533" y="-880"/>
                      <a:pt x="373200" y="1025"/>
                    </a:cubicBezTo>
                    <a:cubicBezTo>
                      <a:pt x="380820" y="6454"/>
                      <a:pt x="387392" y="13217"/>
                      <a:pt x="394441" y="19504"/>
                    </a:cubicBezTo>
                    <a:cubicBezTo>
                      <a:pt x="387202" y="26267"/>
                      <a:pt x="380534" y="37887"/>
                      <a:pt x="372533" y="38840"/>
                    </a:cubicBezTo>
                    <a:cubicBezTo>
                      <a:pt x="350626" y="41602"/>
                      <a:pt x="328242" y="39982"/>
                      <a:pt x="306049" y="39982"/>
                    </a:cubicBezTo>
                    <a:cubicBezTo>
                      <a:pt x="269568" y="39982"/>
                      <a:pt x="233087" y="39982"/>
                      <a:pt x="196606" y="39982"/>
                    </a:cubicBezTo>
                    <a:cubicBezTo>
                      <a:pt x="196511" y="40173"/>
                      <a:pt x="196511" y="40268"/>
                      <a:pt x="196511" y="4026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93" name="任意多边形: 形状 35"/>
              <p:cNvSpPr/>
              <p:nvPr>
                <p:custDataLst>
                  <p:tags r:id="rId17"/>
                </p:custDataLst>
              </p:nvPr>
            </p:nvSpPr>
            <p:spPr>
              <a:xfrm>
                <a:off x="2957760" y="7451666"/>
                <a:ext cx="393867" cy="39814"/>
              </a:xfrm>
              <a:custGeom>
                <a:avLst/>
                <a:gdLst>
                  <a:gd name="connsiteX0" fmla="*/ 195264 w 393867"/>
                  <a:gd name="connsiteY0" fmla="*/ 0 h 39814"/>
                  <a:gd name="connsiteX1" fmla="*/ 364238 w 393867"/>
                  <a:gd name="connsiteY1" fmla="*/ 0 h 39814"/>
                  <a:gd name="connsiteX2" fmla="*/ 393860 w 393867"/>
                  <a:gd name="connsiteY2" fmla="*/ 19336 h 39814"/>
                  <a:gd name="connsiteX3" fmla="*/ 365095 w 393867"/>
                  <a:gd name="connsiteY3" fmla="*/ 39624 h 39814"/>
                  <a:gd name="connsiteX4" fmla="*/ 29529 w 393867"/>
                  <a:gd name="connsiteY4" fmla="*/ 39815 h 39814"/>
                  <a:gd name="connsiteX5" fmla="*/ 2 w 393867"/>
                  <a:gd name="connsiteY5" fmla="*/ 20288 h 39814"/>
                  <a:gd name="connsiteX6" fmla="*/ 30958 w 393867"/>
                  <a:gd name="connsiteY6" fmla="*/ 0 h 39814"/>
                  <a:gd name="connsiteX7" fmla="*/ 195264 w 393867"/>
                  <a:gd name="connsiteY7" fmla="*/ 0 h 39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867" h="39814">
                    <a:moveTo>
                      <a:pt x="195264" y="0"/>
                    </a:moveTo>
                    <a:cubicBezTo>
                      <a:pt x="251557" y="0"/>
                      <a:pt x="307945" y="0"/>
                      <a:pt x="364238" y="0"/>
                    </a:cubicBezTo>
                    <a:cubicBezTo>
                      <a:pt x="378430" y="0"/>
                      <a:pt x="393479" y="1238"/>
                      <a:pt x="393860" y="19336"/>
                    </a:cubicBezTo>
                    <a:cubicBezTo>
                      <a:pt x="394241" y="37529"/>
                      <a:pt x="379573" y="39624"/>
                      <a:pt x="365095" y="39624"/>
                    </a:cubicBezTo>
                    <a:cubicBezTo>
                      <a:pt x="253271" y="39719"/>
                      <a:pt x="141353" y="39815"/>
                      <a:pt x="29529" y="39815"/>
                    </a:cubicBezTo>
                    <a:cubicBezTo>
                      <a:pt x="15337" y="39815"/>
                      <a:pt x="97" y="38481"/>
                      <a:pt x="2" y="20288"/>
                    </a:cubicBezTo>
                    <a:cubicBezTo>
                      <a:pt x="-189" y="286"/>
                      <a:pt x="16099" y="0"/>
                      <a:pt x="30958" y="0"/>
                    </a:cubicBezTo>
                    <a:cubicBezTo>
                      <a:pt x="85822" y="0"/>
                      <a:pt x="140495" y="0"/>
                      <a:pt x="19526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94" name="任意多边形: 形状 36"/>
              <p:cNvSpPr/>
              <p:nvPr>
                <p:custDataLst>
                  <p:tags r:id="rId18"/>
                </p:custDataLst>
              </p:nvPr>
            </p:nvSpPr>
            <p:spPr>
              <a:xfrm>
                <a:off x="2957881" y="7680361"/>
                <a:ext cx="393841" cy="40004"/>
              </a:xfrm>
              <a:custGeom>
                <a:avLst/>
                <a:gdLst>
                  <a:gd name="connsiteX0" fmla="*/ 195143 w 393841"/>
                  <a:gd name="connsiteY0" fmla="*/ 40005 h 40004"/>
                  <a:gd name="connsiteX1" fmla="*/ 28550 w 393841"/>
                  <a:gd name="connsiteY1" fmla="*/ 40005 h 40004"/>
                  <a:gd name="connsiteX2" fmla="*/ 71 w 393841"/>
                  <a:gd name="connsiteY2" fmla="*/ 21717 h 40004"/>
                  <a:gd name="connsiteX3" fmla="*/ 29503 w 393841"/>
                  <a:gd name="connsiteY3" fmla="*/ 0 h 40004"/>
                  <a:gd name="connsiteX4" fmla="*/ 241339 w 393841"/>
                  <a:gd name="connsiteY4" fmla="*/ 0 h 40004"/>
                  <a:gd name="connsiteX5" fmla="*/ 365069 w 393841"/>
                  <a:gd name="connsiteY5" fmla="*/ 0 h 40004"/>
                  <a:gd name="connsiteX6" fmla="*/ 393834 w 393841"/>
                  <a:gd name="connsiteY6" fmla="*/ 20288 h 40004"/>
                  <a:gd name="connsiteX7" fmla="*/ 364211 w 393841"/>
                  <a:gd name="connsiteY7" fmla="*/ 39910 h 40004"/>
                  <a:gd name="connsiteX8" fmla="*/ 195238 w 393841"/>
                  <a:gd name="connsiteY8" fmla="*/ 39910 h 40004"/>
                  <a:gd name="connsiteX9" fmla="*/ 195143 w 393841"/>
                  <a:gd name="connsiteY9" fmla="*/ 40005 h 4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3841" h="40004">
                    <a:moveTo>
                      <a:pt x="195143" y="40005"/>
                    </a:moveTo>
                    <a:cubicBezTo>
                      <a:pt x="139612" y="40005"/>
                      <a:pt x="84081" y="40005"/>
                      <a:pt x="28550" y="40005"/>
                    </a:cubicBezTo>
                    <a:cubicBezTo>
                      <a:pt x="15120" y="40005"/>
                      <a:pt x="1118" y="38195"/>
                      <a:pt x="71" y="21717"/>
                    </a:cubicBezTo>
                    <a:cubicBezTo>
                      <a:pt x="-1168" y="1715"/>
                      <a:pt x="14072" y="0"/>
                      <a:pt x="29503" y="0"/>
                    </a:cubicBezTo>
                    <a:cubicBezTo>
                      <a:pt x="100083" y="95"/>
                      <a:pt x="170759" y="0"/>
                      <a:pt x="241339" y="0"/>
                    </a:cubicBezTo>
                    <a:cubicBezTo>
                      <a:pt x="282582" y="0"/>
                      <a:pt x="323825" y="0"/>
                      <a:pt x="365069" y="0"/>
                    </a:cubicBezTo>
                    <a:cubicBezTo>
                      <a:pt x="379547" y="0"/>
                      <a:pt x="394215" y="2096"/>
                      <a:pt x="393834" y="20288"/>
                    </a:cubicBezTo>
                    <a:cubicBezTo>
                      <a:pt x="393453" y="38386"/>
                      <a:pt x="378404" y="39910"/>
                      <a:pt x="364211" y="39910"/>
                    </a:cubicBezTo>
                    <a:cubicBezTo>
                      <a:pt x="307919" y="40005"/>
                      <a:pt x="251531" y="39910"/>
                      <a:pt x="195238" y="39910"/>
                    </a:cubicBezTo>
                    <a:cubicBezTo>
                      <a:pt x="195143" y="40005"/>
                      <a:pt x="195143" y="40005"/>
                      <a:pt x="195143" y="400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95" name="任意多边形: 形状 37"/>
              <p:cNvSpPr/>
              <p:nvPr>
                <p:custDataLst>
                  <p:tags r:id="rId19"/>
                </p:custDataLst>
              </p:nvPr>
            </p:nvSpPr>
            <p:spPr>
              <a:xfrm>
                <a:off x="2735315" y="7181510"/>
                <a:ext cx="158412" cy="199877"/>
              </a:xfrm>
              <a:custGeom>
                <a:avLst/>
                <a:gdLst>
                  <a:gd name="connsiteX0" fmla="*/ 69284 w 158412"/>
                  <a:gd name="connsiteY0" fmla="*/ 134996 h 199877"/>
                  <a:gd name="connsiteX1" fmla="*/ 93192 w 158412"/>
                  <a:gd name="connsiteY1" fmla="*/ 81466 h 199877"/>
                  <a:gd name="connsiteX2" fmla="*/ 121862 w 158412"/>
                  <a:gd name="connsiteY2" fmla="*/ 16220 h 199877"/>
                  <a:gd name="connsiteX3" fmla="*/ 149294 w 158412"/>
                  <a:gd name="connsiteY3" fmla="*/ 3456 h 199877"/>
                  <a:gd name="connsiteX4" fmla="*/ 158343 w 158412"/>
                  <a:gd name="connsiteY4" fmla="*/ 31079 h 199877"/>
                  <a:gd name="connsiteX5" fmla="*/ 155771 w 158412"/>
                  <a:gd name="connsiteY5" fmla="*/ 37651 h 199877"/>
                  <a:gd name="connsiteX6" fmla="*/ 93382 w 158412"/>
                  <a:gd name="connsiteY6" fmla="*/ 178716 h 199877"/>
                  <a:gd name="connsiteX7" fmla="*/ 71856 w 158412"/>
                  <a:gd name="connsiteY7" fmla="*/ 199862 h 199877"/>
                  <a:gd name="connsiteX8" fmla="*/ 48424 w 158412"/>
                  <a:gd name="connsiteY8" fmla="*/ 181288 h 199877"/>
                  <a:gd name="connsiteX9" fmla="*/ 5181 w 158412"/>
                  <a:gd name="connsiteY9" fmla="*/ 99468 h 199877"/>
                  <a:gd name="connsiteX10" fmla="*/ 10801 w 158412"/>
                  <a:gd name="connsiteY10" fmla="*/ 66702 h 199877"/>
                  <a:gd name="connsiteX11" fmla="*/ 40804 w 158412"/>
                  <a:gd name="connsiteY11" fmla="*/ 81180 h 199877"/>
                  <a:gd name="connsiteX12" fmla="*/ 69284 w 158412"/>
                  <a:gd name="connsiteY12" fmla="*/ 134996 h 199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412" h="199877">
                    <a:moveTo>
                      <a:pt x="69284" y="134996"/>
                    </a:moveTo>
                    <a:cubicBezTo>
                      <a:pt x="78619" y="114137"/>
                      <a:pt x="85953" y="97849"/>
                      <a:pt x="93192" y="81466"/>
                    </a:cubicBezTo>
                    <a:cubicBezTo>
                      <a:pt x="102812" y="59749"/>
                      <a:pt x="112242" y="37937"/>
                      <a:pt x="121862" y="16220"/>
                    </a:cubicBezTo>
                    <a:cubicBezTo>
                      <a:pt x="127291" y="3932"/>
                      <a:pt x="137007" y="-5307"/>
                      <a:pt x="149294" y="3456"/>
                    </a:cubicBezTo>
                    <a:cubicBezTo>
                      <a:pt x="155676" y="8028"/>
                      <a:pt x="155866" y="21458"/>
                      <a:pt x="158343" y="31079"/>
                    </a:cubicBezTo>
                    <a:cubicBezTo>
                      <a:pt x="158819" y="32888"/>
                      <a:pt x="156724" y="35460"/>
                      <a:pt x="155771" y="37651"/>
                    </a:cubicBezTo>
                    <a:cubicBezTo>
                      <a:pt x="135102" y="84800"/>
                      <a:pt x="115004" y="132139"/>
                      <a:pt x="93382" y="178716"/>
                    </a:cubicBezTo>
                    <a:cubicBezTo>
                      <a:pt x="89191" y="187670"/>
                      <a:pt x="79666" y="199290"/>
                      <a:pt x="71856" y="199862"/>
                    </a:cubicBezTo>
                    <a:cubicBezTo>
                      <a:pt x="64331" y="200338"/>
                      <a:pt x="53377" y="189670"/>
                      <a:pt x="48424" y="181288"/>
                    </a:cubicBezTo>
                    <a:cubicBezTo>
                      <a:pt x="32803" y="154713"/>
                      <a:pt x="19278" y="126900"/>
                      <a:pt x="5181" y="99468"/>
                    </a:cubicBezTo>
                    <a:cubicBezTo>
                      <a:pt x="-1010" y="87371"/>
                      <a:pt x="-4249" y="74227"/>
                      <a:pt x="10801" y="66702"/>
                    </a:cubicBezTo>
                    <a:cubicBezTo>
                      <a:pt x="25374" y="59368"/>
                      <a:pt x="34327" y="68607"/>
                      <a:pt x="40804" y="81180"/>
                    </a:cubicBezTo>
                    <a:cubicBezTo>
                      <a:pt x="49282" y="97658"/>
                      <a:pt x="58235" y="114041"/>
                      <a:pt x="69284" y="13499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96" name="任意多边形: 形状 38"/>
              <p:cNvSpPr/>
              <p:nvPr>
                <p:custDataLst>
                  <p:tags r:id="rId20"/>
                </p:custDataLst>
              </p:nvPr>
            </p:nvSpPr>
            <p:spPr>
              <a:xfrm>
                <a:off x="2738636" y="7412423"/>
                <a:ext cx="155100" cy="200050"/>
              </a:xfrm>
              <a:custGeom>
                <a:avLst/>
                <a:gdLst>
                  <a:gd name="connsiteX0" fmla="*/ 66058 w 155100"/>
                  <a:gd name="connsiteY0" fmla="*/ 132969 h 200050"/>
                  <a:gd name="connsiteX1" fmla="*/ 110445 w 155100"/>
                  <a:gd name="connsiteY1" fmla="*/ 32004 h 200050"/>
                  <a:gd name="connsiteX2" fmla="*/ 119494 w 155100"/>
                  <a:gd name="connsiteY2" fmla="*/ 12954 h 200050"/>
                  <a:gd name="connsiteX3" fmla="*/ 145783 w 155100"/>
                  <a:gd name="connsiteY3" fmla="*/ 0 h 200050"/>
                  <a:gd name="connsiteX4" fmla="*/ 154546 w 155100"/>
                  <a:gd name="connsiteY4" fmla="*/ 27718 h 200050"/>
                  <a:gd name="connsiteX5" fmla="*/ 86347 w 155100"/>
                  <a:gd name="connsiteY5" fmla="*/ 184499 h 200050"/>
                  <a:gd name="connsiteX6" fmla="*/ 48723 w 155100"/>
                  <a:gd name="connsiteY6" fmla="*/ 186214 h 200050"/>
                  <a:gd name="connsiteX7" fmla="*/ 907 w 155100"/>
                  <a:gd name="connsiteY7" fmla="*/ 93440 h 200050"/>
                  <a:gd name="connsiteX8" fmla="*/ 6527 w 155100"/>
                  <a:gd name="connsiteY8" fmla="*/ 64389 h 200050"/>
                  <a:gd name="connsiteX9" fmla="*/ 35102 w 155100"/>
                  <a:gd name="connsiteY9" fmla="*/ 76676 h 200050"/>
                  <a:gd name="connsiteX10" fmla="*/ 66058 w 155100"/>
                  <a:gd name="connsiteY10" fmla="*/ 132969 h 2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100" h="200050">
                    <a:moveTo>
                      <a:pt x="66058" y="132969"/>
                    </a:moveTo>
                    <a:cubicBezTo>
                      <a:pt x="82537" y="95536"/>
                      <a:pt x="96538" y="63722"/>
                      <a:pt x="110445" y="32004"/>
                    </a:cubicBezTo>
                    <a:cubicBezTo>
                      <a:pt x="113302" y="25527"/>
                      <a:pt x="114636" y="16955"/>
                      <a:pt x="119494" y="12954"/>
                    </a:cubicBezTo>
                    <a:cubicBezTo>
                      <a:pt x="126923" y="6953"/>
                      <a:pt x="136924" y="4191"/>
                      <a:pt x="145783" y="0"/>
                    </a:cubicBezTo>
                    <a:cubicBezTo>
                      <a:pt x="149021" y="9335"/>
                      <a:pt x="157308" y="20860"/>
                      <a:pt x="154546" y="27718"/>
                    </a:cubicBezTo>
                    <a:cubicBezTo>
                      <a:pt x="133114" y="80486"/>
                      <a:pt x="110064" y="132683"/>
                      <a:pt x="86347" y="184499"/>
                    </a:cubicBezTo>
                    <a:cubicBezTo>
                      <a:pt x="77107" y="204597"/>
                      <a:pt x="59581" y="205264"/>
                      <a:pt x="48723" y="186214"/>
                    </a:cubicBezTo>
                    <a:cubicBezTo>
                      <a:pt x="31578" y="155924"/>
                      <a:pt x="15100" y="125158"/>
                      <a:pt x="907" y="93440"/>
                    </a:cubicBezTo>
                    <a:cubicBezTo>
                      <a:pt x="-2426" y="86106"/>
                      <a:pt x="4336" y="74200"/>
                      <a:pt x="6527" y="64389"/>
                    </a:cubicBezTo>
                    <a:cubicBezTo>
                      <a:pt x="16338" y="68294"/>
                      <a:pt x="29673" y="69533"/>
                      <a:pt x="35102" y="76676"/>
                    </a:cubicBezTo>
                    <a:cubicBezTo>
                      <a:pt x="46723" y="92202"/>
                      <a:pt x="54247" y="110776"/>
                      <a:pt x="66058" y="1329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97" name="任意多边形: 形状 39"/>
              <p:cNvSpPr/>
              <p:nvPr>
                <p:custDataLst>
                  <p:tags r:id="rId21"/>
                </p:custDataLst>
              </p:nvPr>
            </p:nvSpPr>
            <p:spPr>
              <a:xfrm>
                <a:off x="2957570" y="7759324"/>
                <a:ext cx="259005" cy="40290"/>
              </a:xfrm>
              <a:custGeom>
                <a:avLst/>
                <a:gdLst>
                  <a:gd name="connsiteX0" fmla="*/ 128874 w 259005"/>
                  <a:gd name="connsiteY0" fmla="*/ 40195 h 40290"/>
                  <a:gd name="connsiteX1" fmla="*/ 26575 w 259005"/>
                  <a:gd name="connsiteY1" fmla="*/ 40195 h 40290"/>
                  <a:gd name="connsiteX2" fmla="*/ 1 w 259005"/>
                  <a:gd name="connsiteY2" fmla="*/ 20288 h 40290"/>
                  <a:gd name="connsiteX3" fmla="*/ 26575 w 259005"/>
                  <a:gd name="connsiteY3" fmla="*/ 0 h 40290"/>
                  <a:gd name="connsiteX4" fmla="*/ 233649 w 259005"/>
                  <a:gd name="connsiteY4" fmla="*/ 190 h 40290"/>
                  <a:gd name="connsiteX5" fmla="*/ 258985 w 259005"/>
                  <a:gd name="connsiteY5" fmla="*/ 18955 h 40290"/>
                  <a:gd name="connsiteX6" fmla="*/ 233744 w 259005"/>
                  <a:gd name="connsiteY6" fmla="*/ 40291 h 40290"/>
                  <a:gd name="connsiteX7" fmla="*/ 129064 w 259005"/>
                  <a:gd name="connsiteY7" fmla="*/ 40291 h 40290"/>
                  <a:gd name="connsiteX8" fmla="*/ 128874 w 259005"/>
                  <a:gd name="connsiteY8" fmla="*/ 40195 h 40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05" h="40290">
                    <a:moveTo>
                      <a:pt x="128874" y="40195"/>
                    </a:moveTo>
                    <a:cubicBezTo>
                      <a:pt x="94774" y="40195"/>
                      <a:pt x="60675" y="40100"/>
                      <a:pt x="26575" y="40195"/>
                    </a:cubicBezTo>
                    <a:cubicBezTo>
                      <a:pt x="12574" y="40195"/>
                      <a:pt x="1" y="36957"/>
                      <a:pt x="1" y="20288"/>
                    </a:cubicBezTo>
                    <a:cubicBezTo>
                      <a:pt x="-95" y="3619"/>
                      <a:pt x="12669" y="0"/>
                      <a:pt x="26575" y="0"/>
                    </a:cubicBezTo>
                    <a:cubicBezTo>
                      <a:pt x="95632" y="0"/>
                      <a:pt x="164593" y="95"/>
                      <a:pt x="233649" y="190"/>
                    </a:cubicBezTo>
                    <a:cubicBezTo>
                      <a:pt x="246603" y="190"/>
                      <a:pt x="258414" y="3429"/>
                      <a:pt x="258985" y="18955"/>
                    </a:cubicBezTo>
                    <a:cubicBezTo>
                      <a:pt x="259557" y="35528"/>
                      <a:pt x="248127" y="40291"/>
                      <a:pt x="233744" y="40291"/>
                    </a:cubicBezTo>
                    <a:cubicBezTo>
                      <a:pt x="198883" y="40291"/>
                      <a:pt x="163926" y="40291"/>
                      <a:pt x="129064" y="40291"/>
                    </a:cubicBezTo>
                    <a:cubicBezTo>
                      <a:pt x="128874" y="40195"/>
                      <a:pt x="128874" y="40195"/>
                      <a:pt x="128874" y="4019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98" name="任意多边形: 形状 40"/>
              <p:cNvSpPr/>
              <p:nvPr>
                <p:custDataLst>
                  <p:tags r:id="rId22"/>
                </p:custDataLst>
              </p:nvPr>
            </p:nvSpPr>
            <p:spPr>
              <a:xfrm>
                <a:off x="2957563" y="7302081"/>
                <a:ext cx="258743" cy="40047"/>
              </a:xfrm>
              <a:custGeom>
                <a:avLst/>
                <a:gdLst>
                  <a:gd name="connsiteX0" fmla="*/ 131072 w 258743"/>
                  <a:gd name="connsiteY0" fmla="*/ 42 h 40047"/>
                  <a:gd name="connsiteX1" fmla="*/ 230989 w 258743"/>
                  <a:gd name="connsiteY1" fmla="*/ 42 h 40047"/>
                  <a:gd name="connsiteX2" fmla="*/ 258707 w 258743"/>
                  <a:gd name="connsiteY2" fmla="*/ 20807 h 40047"/>
                  <a:gd name="connsiteX3" fmla="*/ 231370 w 258743"/>
                  <a:gd name="connsiteY3" fmla="*/ 40047 h 40047"/>
                  <a:gd name="connsiteX4" fmla="*/ 26869 w 258743"/>
                  <a:gd name="connsiteY4" fmla="*/ 40047 h 40047"/>
                  <a:gd name="connsiteX5" fmla="*/ 8 w 258743"/>
                  <a:gd name="connsiteY5" fmla="*/ 20235 h 40047"/>
                  <a:gd name="connsiteX6" fmla="*/ 26488 w 258743"/>
                  <a:gd name="connsiteY6" fmla="*/ 138 h 40047"/>
                  <a:gd name="connsiteX7" fmla="*/ 131072 w 258743"/>
                  <a:gd name="connsiteY7" fmla="*/ 42 h 40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743" h="40047">
                    <a:moveTo>
                      <a:pt x="131072" y="42"/>
                    </a:moveTo>
                    <a:cubicBezTo>
                      <a:pt x="164410" y="42"/>
                      <a:pt x="197652" y="-53"/>
                      <a:pt x="230989" y="42"/>
                    </a:cubicBezTo>
                    <a:cubicBezTo>
                      <a:pt x="245277" y="42"/>
                      <a:pt x="259564" y="1757"/>
                      <a:pt x="258707" y="20807"/>
                    </a:cubicBezTo>
                    <a:cubicBezTo>
                      <a:pt x="258040" y="37761"/>
                      <a:pt x="245182" y="40047"/>
                      <a:pt x="231370" y="40047"/>
                    </a:cubicBezTo>
                    <a:cubicBezTo>
                      <a:pt x="163171" y="39952"/>
                      <a:pt x="95068" y="39952"/>
                      <a:pt x="26869" y="40047"/>
                    </a:cubicBezTo>
                    <a:cubicBezTo>
                      <a:pt x="12772" y="40047"/>
                      <a:pt x="389" y="36618"/>
                      <a:pt x="8" y="20235"/>
                    </a:cubicBezTo>
                    <a:cubicBezTo>
                      <a:pt x="-373" y="3281"/>
                      <a:pt x="12676" y="233"/>
                      <a:pt x="26488" y="138"/>
                    </a:cubicBezTo>
                    <a:cubicBezTo>
                      <a:pt x="61349" y="42"/>
                      <a:pt x="96211" y="138"/>
                      <a:pt x="131072" y="4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99" name="任意多边形: 形状 41"/>
              <p:cNvSpPr/>
              <p:nvPr>
                <p:custDataLst>
                  <p:tags r:id="rId23"/>
                </p:custDataLst>
              </p:nvPr>
            </p:nvSpPr>
            <p:spPr>
              <a:xfrm>
                <a:off x="2957563" y="7530652"/>
                <a:ext cx="258844" cy="40118"/>
              </a:xfrm>
              <a:custGeom>
                <a:avLst/>
                <a:gdLst>
                  <a:gd name="connsiteX0" fmla="*/ 126881 w 258844"/>
                  <a:gd name="connsiteY0" fmla="*/ 40076 h 40118"/>
                  <a:gd name="connsiteX1" fmla="*/ 26964 w 258844"/>
                  <a:gd name="connsiteY1" fmla="*/ 40076 h 40118"/>
                  <a:gd name="connsiteX2" fmla="*/ 8 w 258844"/>
                  <a:gd name="connsiteY2" fmla="*/ 20455 h 40118"/>
                  <a:gd name="connsiteX3" fmla="*/ 26297 w 258844"/>
                  <a:gd name="connsiteY3" fmla="*/ 71 h 40118"/>
                  <a:gd name="connsiteX4" fmla="*/ 233276 w 258844"/>
                  <a:gd name="connsiteY4" fmla="*/ 71 h 40118"/>
                  <a:gd name="connsiteX5" fmla="*/ 258803 w 258844"/>
                  <a:gd name="connsiteY5" fmla="*/ 20836 h 40118"/>
                  <a:gd name="connsiteX6" fmla="*/ 231561 w 258844"/>
                  <a:gd name="connsiteY6" fmla="*/ 40076 h 40118"/>
                  <a:gd name="connsiteX7" fmla="*/ 126881 w 258844"/>
                  <a:gd name="connsiteY7" fmla="*/ 40076 h 40118"/>
                  <a:gd name="connsiteX8" fmla="*/ 126881 w 258844"/>
                  <a:gd name="connsiteY8" fmla="*/ 40076 h 4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8844" h="40118">
                    <a:moveTo>
                      <a:pt x="126881" y="40076"/>
                    </a:moveTo>
                    <a:cubicBezTo>
                      <a:pt x="93544" y="40076"/>
                      <a:pt x="60302" y="39981"/>
                      <a:pt x="26964" y="40076"/>
                    </a:cubicBezTo>
                    <a:cubicBezTo>
                      <a:pt x="12962" y="40172"/>
                      <a:pt x="389" y="37028"/>
                      <a:pt x="8" y="20455"/>
                    </a:cubicBezTo>
                    <a:cubicBezTo>
                      <a:pt x="-373" y="3596"/>
                      <a:pt x="12391" y="71"/>
                      <a:pt x="26297" y="71"/>
                    </a:cubicBezTo>
                    <a:cubicBezTo>
                      <a:pt x="95258" y="-24"/>
                      <a:pt x="164315" y="-24"/>
                      <a:pt x="233276" y="71"/>
                    </a:cubicBezTo>
                    <a:cubicBezTo>
                      <a:pt x="247182" y="71"/>
                      <a:pt x="259660" y="3500"/>
                      <a:pt x="258803" y="20836"/>
                    </a:cubicBezTo>
                    <a:cubicBezTo>
                      <a:pt x="258041" y="37790"/>
                      <a:pt x="245277" y="40172"/>
                      <a:pt x="231561" y="40076"/>
                    </a:cubicBezTo>
                    <a:cubicBezTo>
                      <a:pt x="196604" y="40076"/>
                      <a:pt x="161743" y="40172"/>
                      <a:pt x="126881" y="40076"/>
                    </a:cubicBezTo>
                    <a:cubicBezTo>
                      <a:pt x="126881" y="40076"/>
                      <a:pt x="126881" y="40076"/>
                      <a:pt x="126881" y="4007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grpSp>
      </p:grpSp>
      <p:grpSp>
        <p:nvGrpSpPr>
          <p:cNvPr id="113" name="组合 112"/>
          <p:cNvGrpSpPr/>
          <p:nvPr/>
        </p:nvGrpSpPr>
        <p:grpSpPr>
          <a:xfrm>
            <a:off x="5516880" y="3042285"/>
            <a:ext cx="3500755" cy="2418080"/>
            <a:chOff x="2437039" y="2917601"/>
            <a:chExt cx="2651606" cy="2418080"/>
          </a:xfrm>
          <a:effectLst>
            <a:reflection blurRad="38100" stA="17000" endPos="44000" dist="190500" dir="5400000" sy="-100000" algn="bl" rotWithShape="0"/>
          </a:effectLst>
        </p:grpSpPr>
        <p:sp>
          <p:nvSpPr>
            <p:cNvPr id="114" name="矩形 12"/>
            <p:cNvSpPr/>
            <p:nvPr>
              <p:custDataLst>
                <p:tags r:id="rId2"/>
              </p:custDataLst>
            </p:nvPr>
          </p:nvSpPr>
          <p:spPr>
            <a:xfrm>
              <a:off x="2437039" y="2917601"/>
              <a:ext cx="2651125" cy="2418080"/>
            </a:xfrm>
            <a:custGeom>
              <a:avLst/>
              <a:gdLst>
                <a:gd name="connsiteX0" fmla="*/ 108000 w 2246839"/>
                <a:gd name="connsiteY0" fmla="*/ 0 h 2418100"/>
                <a:gd name="connsiteX1" fmla="*/ 2138839 w 2246839"/>
                <a:gd name="connsiteY1" fmla="*/ 0 h 2418100"/>
                <a:gd name="connsiteX2" fmla="*/ 2246839 w 2246839"/>
                <a:gd name="connsiteY2" fmla="*/ 108000 h 2418100"/>
                <a:gd name="connsiteX3" fmla="*/ 2246839 w 2246839"/>
                <a:gd name="connsiteY3" fmla="*/ 2310100 h 2418100"/>
                <a:gd name="connsiteX4" fmla="*/ 2138839 w 2246839"/>
                <a:gd name="connsiteY4" fmla="*/ 2418100 h 2418100"/>
                <a:gd name="connsiteX5" fmla="*/ 108000 w 2246839"/>
                <a:gd name="connsiteY5" fmla="*/ 2418100 h 2418100"/>
                <a:gd name="connsiteX6" fmla="*/ 0 w 2246839"/>
                <a:gd name="connsiteY6" fmla="*/ 2310100 h 2418100"/>
                <a:gd name="connsiteX7" fmla="*/ 0 w 2246839"/>
                <a:gd name="connsiteY7" fmla="*/ 108000 h 2418100"/>
                <a:gd name="connsiteX8" fmla="*/ 108000 w 2246839"/>
                <a:gd name="connsiteY8" fmla="*/ 0 h 241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46839" h="2418100">
                  <a:moveTo>
                    <a:pt x="108000" y="0"/>
                  </a:moveTo>
                  <a:lnTo>
                    <a:pt x="2138839" y="0"/>
                  </a:lnTo>
                  <a:cubicBezTo>
                    <a:pt x="2198455" y="0"/>
                    <a:pt x="2246839" y="48384"/>
                    <a:pt x="2246839" y="108000"/>
                  </a:cubicBezTo>
                  <a:lnTo>
                    <a:pt x="2246839" y="2310100"/>
                  </a:lnTo>
                  <a:cubicBezTo>
                    <a:pt x="2246839" y="2369716"/>
                    <a:pt x="2198455" y="2418100"/>
                    <a:pt x="2138839" y="2418100"/>
                  </a:cubicBezTo>
                  <a:lnTo>
                    <a:pt x="108000" y="2418100"/>
                  </a:lnTo>
                  <a:cubicBezTo>
                    <a:pt x="48384" y="2418100"/>
                    <a:pt x="0" y="2369716"/>
                    <a:pt x="0" y="2310100"/>
                  </a:cubicBezTo>
                  <a:lnTo>
                    <a:pt x="0" y="108000"/>
                  </a:lnTo>
                  <a:cubicBezTo>
                    <a:pt x="0" y="48384"/>
                    <a:pt x="48384" y="0"/>
                    <a:pt x="108000" y="0"/>
                  </a:cubicBezTo>
                </a:path>
              </a:pathLst>
            </a:custGeom>
            <a:gradFill flip="none" rotWithShape="1">
              <a:gsLst>
                <a:gs pos="100000">
                  <a:srgbClr val="EFC49C"/>
                </a:gs>
                <a:gs pos="24000">
                  <a:srgbClr val="EFC49C"/>
                </a:gs>
                <a:gs pos="70000">
                  <a:srgbClr val="CA865F"/>
                </a:gs>
              </a:gsLst>
              <a:lin ang="13500000" scaled="1"/>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Roboto"/>
                <a:ea typeface="思源黑体 CN Regular"/>
                <a:cs typeface="+mn-cs"/>
              </a:endParaRPr>
            </a:p>
          </p:txBody>
        </p:sp>
        <p:sp>
          <p:nvSpPr>
            <p:cNvPr id="115" name="矩形 114"/>
            <p:cNvSpPr/>
            <p:nvPr>
              <p:custDataLst>
                <p:tags r:id="rId3"/>
              </p:custDataLst>
            </p:nvPr>
          </p:nvSpPr>
          <p:spPr>
            <a:xfrm>
              <a:off x="2496680" y="2917601"/>
              <a:ext cx="2591965" cy="1938020"/>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sz="1600" b="0" i="0" u="none" strike="noStrike" kern="0" cap="none" spc="0" normalizeH="0" baseline="0" noProof="0" dirty="0">
                  <a:ln>
                    <a:noFill/>
                  </a:ln>
                  <a:solidFill>
                    <a:prstClr val="white"/>
                  </a:solidFill>
                  <a:effectLst/>
                  <a:uLnTx/>
                  <a:uFillTx/>
                  <a:latin typeface="Roboto"/>
                  <a:ea typeface="思源黑体 CN Regular"/>
                  <a:cs typeface="+mn-cs"/>
                </a:rPr>
                <a:t>本文将改进后的低光照图像输入YOLOv8目标检测算法进行目标检测。通过结合低光照图像增强和YOLOv8的强大检测能力，实现在低光照条件下的高精度目标检测。</a:t>
              </a:r>
            </a:p>
          </p:txBody>
        </p:sp>
        <p:grpSp>
          <p:nvGrpSpPr>
            <p:cNvPr id="116" name="组合 115"/>
            <p:cNvGrpSpPr/>
            <p:nvPr/>
          </p:nvGrpSpPr>
          <p:grpSpPr>
            <a:xfrm>
              <a:off x="4431839" y="4562487"/>
              <a:ext cx="493159" cy="628807"/>
              <a:chOff x="2510111" y="6799204"/>
              <a:chExt cx="1046355" cy="1334166"/>
            </a:xfrm>
            <a:solidFill>
              <a:srgbClr val="CA865F"/>
            </a:solidFill>
          </p:grpSpPr>
          <p:sp>
            <p:nvSpPr>
              <p:cNvPr id="117" name="任意多边形: 形状 33"/>
              <p:cNvSpPr/>
              <p:nvPr>
                <p:custDataLst>
                  <p:tags r:id="rId4"/>
                </p:custDataLst>
              </p:nvPr>
            </p:nvSpPr>
            <p:spPr>
              <a:xfrm>
                <a:off x="2510111" y="6799204"/>
                <a:ext cx="1046355" cy="1334166"/>
              </a:xfrm>
              <a:custGeom>
                <a:avLst/>
                <a:gdLst>
                  <a:gd name="connsiteX0" fmla="*/ 247626 w 1046355"/>
                  <a:gd name="connsiteY0" fmla="*/ 90011 h 1334166"/>
                  <a:gd name="connsiteX1" fmla="*/ 251626 w 1046355"/>
                  <a:gd name="connsiteY1" fmla="*/ 70866 h 1334166"/>
                  <a:gd name="connsiteX2" fmla="*/ 332589 w 1046355"/>
                  <a:gd name="connsiteY2" fmla="*/ 572 h 1334166"/>
                  <a:gd name="connsiteX3" fmla="*/ 713589 w 1046355"/>
                  <a:gd name="connsiteY3" fmla="*/ 572 h 1334166"/>
                  <a:gd name="connsiteX4" fmla="*/ 794456 w 1046355"/>
                  <a:gd name="connsiteY4" fmla="*/ 70580 h 1334166"/>
                  <a:gd name="connsiteX5" fmla="*/ 819030 w 1046355"/>
                  <a:gd name="connsiteY5" fmla="*/ 90202 h 1334166"/>
                  <a:gd name="connsiteX6" fmla="*/ 930949 w 1046355"/>
                  <a:gd name="connsiteY6" fmla="*/ 90107 h 1334166"/>
                  <a:gd name="connsiteX7" fmla="*/ 1045725 w 1046355"/>
                  <a:gd name="connsiteY7" fmla="*/ 201835 h 1334166"/>
                  <a:gd name="connsiteX8" fmla="*/ 1046106 w 1046355"/>
                  <a:gd name="connsiteY8" fmla="*/ 401860 h 1334166"/>
                  <a:gd name="connsiteX9" fmla="*/ 1044297 w 1046355"/>
                  <a:gd name="connsiteY9" fmla="*/ 418148 h 1334166"/>
                  <a:gd name="connsiteX10" fmla="*/ 1026294 w 1046355"/>
                  <a:gd name="connsiteY10" fmla="*/ 432911 h 1334166"/>
                  <a:gd name="connsiteX11" fmla="*/ 1008292 w 1046355"/>
                  <a:gd name="connsiteY11" fmla="*/ 418624 h 1334166"/>
                  <a:gd name="connsiteX12" fmla="*/ 1006292 w 1046355"/>
                  <a:gd name="connsiteY12" fmla="*/ 395288 h 1334166"/>
                  <a:gd name="connsiteX13" fmla="*/ 1005911 w 1046355"/>
                  <a:gd name="connsiteY13" fmla="*/ 207169 h 1334166"/>
                  <a:gd name="connsiteX14" fmla="*/ 928377 w 1046355"/>
                  <a:gd name="connsiteY14" fmla="*/ 129826 h 1334166"/>
                  <a:gd name="connsiteX15" fmla="*/ 796456 w 1046355"/>
                  <a:gd name="connsiteY15" fmla="*/ 129826 h 1334166"/>
                  <a:gd name="connsiteX16" fmla="*/ 797313 w 1046355"/>
                  <a:gd name="connsiteY16" fmla="*/ 183261 h 1334166"/>
                  <a:gd name="connsiteX17" fmla="*/ 814744 w 1046355"/>
                  <a:gd name="connsiteY17" fmla="*/ 195167 h 1334166"/>
                  <a:gd name="connsiteX18" fmla="*/ 900469 w 1046355"/>
                  <a:gd name="connsiteY18" fmla="*/ 195739 h 1334166"/>
                  <a:gd name="connsiteX19" fmla="*/ 940665 w 1046355"/>
                  <a:gd name="connsiteY19" fmla="*/ 234696 h 1334166"/>
                  <a:gd name="connsiteX20" fmla="*/ 940569 w 1046355"/>
                  <a:gd name="connsiteY20" fmla="*/ 741902 h 1334166"/>
                  <a:gd name="connsiteX21" fmla="*/ 940760 w 1046355"/>
                  <a:gd name="connsiteY21" fmla="*/ 1027652 h 1334166"/>
                  <a:gd name="connsiteX22" fmla="*/ 922281 w 1046355"/>
                  <a:gd name="connsiteY22" fmla="*/ 1074039 h 1334166"/>
                  <a:gd name="connsiteX23" fmla="*/ 783597 w 1046355"/>
                  <a:gd name="connsiteY23" fmla="*/ 1211390 h 1334166"/>
                  <a:gd name="connsiteX24" fmla="*/ 744354 w 1046355"/>
                  <a:gd name="connsiteY24" fmla="*/ 1227963 h 1334166"/>
                  <a:gd name="connsiteX25" fmla="*/ 141898 w 1046355"/>
                  <a:gd name="connsiteY25" fmla="*/ 1228630 h 1334166"/>
                  <a:gd name="connsiteX26" fmla="*/ 105894 w 1046355"/>
                  <a:gd name="connsiteY26" fmla="*/ 1192816 h 1334166"/>
                  <a:gd name="connsiteX27" fmla="*/ 105894 w 1046355"/>
                  <a:gd name="connsiteY27" fmla="*/ 949928 h 1334166"/>
                  <a:gd name="connsiteX28" fmla="*/ 108084 w 1046355"/>
                  <a:gd name="connsiteY28" fmla="*/ 929069 h 1334166"/>
                  <a:gd name="connsiteX29" fmla="*/ 127515 w 1046355"/>
                  <a:gd name="connsiteY29" fmla="*/ 916115 h 1334166"/>
                  <a:gd name="connsiteX30" fmla="*/ 143327 w 1046355"/>
                  <a:gd name="connsiteY30" fmla="*/ 930116 h 1334166"/>
                  <a:gd name="connsiteX31" fmla="*/ 145422 w 1046355"/>
                  <a:gd name="connsiteY31" fmla="*/ 963168 h 1334166"/>
                  <a:gd name="connsiteX32" fmla="*/ 145232 w 1046355"/>
                  <a:gd name="connsiteY32" fmla="*/ 1167956 h 1334166"/>
                  <a:gd name="connsiteX33" fmla="*/ 165615 w 1046355"/>
                  <a:gd name="connsiteY33" fmla="*/ 1188625 h 1334166"/>
                  <a:gd name="connsiteX34" fmla="*/ 725209 w 1046355"/>
                  <a:gd name="connsiteY34" fmla="*/ 1187958 h 1334166"/>
                  <a:gd name="connsiteX35" fmla="*/ 739020 w 1046355"/>
                  <a:gd name="connsiteY35" fmla="*/ 1186148 h 1334166"/>
                  <a:gd name="connsiteX36" fmla="*/ 739020 w 1046355"/>
                  <a:gd name="connsiteY36" fmla="*/ 1090136 h 1334166"/>
                  <a:gd name="connsiteX37" fmla="*/ 800742 w 1046355"/>
                  <a:gd name="connsiteY37" fmla="*/ 1027367 h 1334166"/>
                  <a:gd name="connsiteX38" fmla="*/ 899136 w 1046355"/>
                  <a:gd name="connsiteY38" fmla="*/ 1027367 h 1334166"/>
                  <a:gd name="connsiteX39" fmla="*/ 899136 w 1046355"/>
                  <a:gd name="connsiteY39" fmla="*/ 237173 h 1334166"/>
                  <a:gd name="connsiteX40" fmla="*/ 799790 w 1046355"/>
                  <a:gd name="connsiteY40" fmla="*/ 237173 h 1334166"/>
                  <a:gd name="connsiteX41" fmla="*/ 784074 w 1046355"/>
                  <a:gd name="connsiteY41" fmla="*/ 278606 h 1334166"/>
                  <a:gd name="connsiteX42" fmla="*/ 715779 w 1046355"/>
                  <a:gd name="connsiteY42" fmla="*/ 319564 h 1334166"/>
                  <a:gd name="connsiteX43" fmla="*/ 330017 w 1046355"/>
                  <a:gd name="connsiteY43" fmla="*/ 319373 h 1334166"/>
                  <a:gd name="connsiteX44" fmla="*/ 252579 w 1046355"/>
                  <a:gd name="connsiteY44" fmla="*/ 254032 h 1334166"/>
                  <a:gd name="connsiteX45" fmla="*/ 229052 w 1046355"/>
                  <a:gd name="connsiteY45" fmla="*/ 235077 h 1334166"/>
                  <a:gd name="connsiteX46" fmla="*/ 169521 w 1046355"/>
                  <a:gd name="connsiteY46" fmla="*/ 234887 h 1334166"/>
                  <a:gd name="connsiteX47" fmla="*/ 145137 w 1046355"/>
                  <a:gd name="connsiteY47" fmla="*/ 259080 h 1334166"/>
                  <a:gd name="connsiteX48" fmla="*/ 145613 w 1046355"/>
                  <a:gd name="connsiteY48" fmla="*/ 551974 h 1334166"/>
                  <a:gd name="connsiteX49" fmla="*/ 145422 w 1046355"/>
                  <a:gd name="connsiteY49" fmla="*/ 852011 h 1334166"/>
                  <a:gd name="connsiteX50" fmla="*/ 144279 w 1046355"/>
                  <a:gd name="connsiteY50" fmla="*/ 868394 h 1334166"/>
                  <a:gd name="connsiteX51" fmla="*/ 126753 w 1046355"/>
                  <a:gd name="connsiteY51" fmla="*/ 885635 h 1334166"/>
                  <a:gd name="connsiteX52" fmla="*/ 106656 w 1046355"/>
                  <a:gd name="connsiteY52" fmla="*/ 867537 h 1334166"/>
                  <a:gd name="connsiteX53" fmla="*/ 105608 w 1046355"/>
                  <a:gd name="connsiteY53" fmla="*/ 848868 h 1334166"/>
                  <a:gd name="connsiteX54" fmla="*/ 105798 w 1046355"/>
                  <a:gd name="connsiteY54" fmla="*/ 236887 h 1334166"/>
                  <a:gd name="connsiteX55" fmla="*/ 146184 w 1046355"/>
                  <a:gd name="connsiteY55" fmla="*/ 195929 h 1334166"/>
                  <a:gd name="connsiteX56" fmla="*/ 229528 w 1046355"/>
                  <a:gd name="connsiteY56" fmla="*/ 196215 h 1334166"/>
                  <a:gd name="connsiteX57" fmla="*/ 249721 w 1046355"/>
                  <a:gd name="connsiteY57" fmla="*/ 175451 h 1334166"/>
                  <a:gd name="connsiteX58" fmla="*/ 249531 w 1046355"/>
                  <a:gd name="connsiteY58" fmla="*/ 131540 h 1334166"/>
                  <a:gd name="connsiteX59" fmla="*/ 92940 w 1046355"/>
                  <a:gd name="connsiteY59" fmla="*/ 132493 h 1334166"/>
                  <a:gd name="connsiteX60" fmla="*/ 39790 w 1046355"/>
                  <a:gd name="connsiteY60" fmla="*/ 206121 h 1334166"/>
                  <a:gd name="connsiteX61" fmla="*/ 39504 w 1046355"/>
                  <a:gd name="connsiteY61" fmla="*/ 487109 h 1334166"/>
                  <a:gd name="connsiteX62" fmla="*/ 39504 w 1046355"/>
                  <a:gd name="connsiteY62" fmla="*/ 1211009 h 1334166"/>
                  <a:gd name="connsiteX63" fmla="*/ 123610 w 1046355"/>
                  <a:gd name="connsiteY63" fmla="*/ 1294162 h 1334166"/>
                  <a:gd name="connsiteX64" fmla="*/ 914185 w 1046355"/>
                  <a:gd name="connsiteY64" fmla="*/ 1294448 h 1334166"/>
                  <a:gd name="connsiteX65" fmla="*/ 933235 w 1046355"/>
                  <a:gd name="connsiteY65" fmla="*/ 1294352 h 1334166"/>
                  <a:gd name="connsiteX66" fmla="*/ 1006101 w 1046355"/>
                  <a:gd name="connsiteY66" fmla="*/ 1219486 h 1334166"/>
                  <a:gd name="connsiteX67" fmla="*/ 1006292 w 1046355"/>
                  <a:gd name="connsiteY67" fmla="*/ 833723 h 1334166"/>
                  <a:gd name="connsiteX68" fmla="*/ 1006292 w 1046355"/>
                  <a:gd name="connsiteY68" fmla="*/ 509873 h 1334166"/>
                  <a:gd name="connsiteX69" fmla="*/ 1006387 w 1046355"/>
                  <a:gd name="connsiteY69" fmla="*/ 493205 h 1334166"/>
                  <a:gd name="connsiteX70" fmla="*/ 1027342 w 1046355"/>
                  <a:gd name="connsiteY70" fmla="*/ 462820 h 1334166"/>
                  <a:gd name="connsiteX71" fmla="*/ 1045916 w 1046355"/>
                  <a:gd name="connsiteY71" fmla="*/ 493014 h 1334166"/>
                  <a:gd name="connsiteX72" fmla="*/ 1046297 w 1046355"/>
                  <a:gd name="connsiteY72" fmla="*/ 843058 h 1334166"/>
                  <a:gd name="connsiteX73" fmla="*/ 1046011 w 1046355"/>
                  <a:gd name="connsiteY73" fmla="*/ 1209770 h 1334166"/>
                  <a:gd name="connsiteX74" fmla="*/ 922281 w 1046355"/>
                  <a:gd name="connsiteY74" fmla="*/ 1334167 h 1334166"/>
                  <a:gd name="connsiteX75" fmla="*/ 122181 w 1046355"/>
                  <a:gd name="connsiteY75" fmla="*/ 1334167 h 1334166"/>
                  <a:gd name="connsiteX76" fmla="*/ 166 w 1046355"/>
                  <a:gd name="connsiteY76" fmla="*/ 1212437 h 1334166"/>
                  <a:gd name="connsiteX77" fmla="*/ 357 w 1046355"/>
                  <a:gd name="connsiteY77" fmla="*/ 207264 h 1334166"/>
                  <a:gd name="connsiteX78" fmla="*/ 117324 w 1046355"/>
                  <a:gd name="connsiteY78" fmla="*/ 90107 h 1334166"/>
                  <a:gd name="connsiteX79" fmla="*/ 247626 w 1046355"/>
                  <a:gd name="connsiteY79" fmla="*/ 90011 h 1334166"/>
                  <a:gd name="connsiteX80" fmla="*/ 290964 w 1046355"/>
                  <a:gd name="connsiteY80" fmla="*/ 195453 h 1334166"/>
                  <a:gd name="connsiteX81" fmla="*/ 319349 w 1046355"/>
                  <a:gd name="connsiteY81" fmla="*/ 195453 h 1334166"/>
                  <a:gd name="connsiteX82" fmla="*/ 701873 w 1046355"/>
                  <a:gd name="connsiteY82" fmla="*/ 195644 h 1334166"/>
                  <a:gd name="connsiteX83" fmla="*/ 755975 w 1046355"/>
                  <a:gd name="connsiteY83" fmla="*/ 136398 h 1334166"/>
                  <a:gd name="connsiteX84" fmla="*/ 753213 w 1046355"/>
                  <a:gd name="connsiteY84" fmla="*/ 131255 h 1334166"/>
                  <a:gd name="connsiteX85" fmla="*/ 290964 w 1046355"/>
                  <a:gd name="connsiteY85" fmla="*/ 131255 h 1334166"/>
                  <a:gd name="connsiteX86" fmla="*/ 290964 w 1046355"/>
                  <a:gd name="connsiteY86" fmla="*/ 195453 h 1334166"/>
                  <a:gd name="connsiteX87" fmla="*/ 291822 w 1046355"/>
                  <a:gd name="connsiteY87" fmla="*/ 87916 h 1334166"/>
                  <a:gd name="connsiteX88" fmla="*/ 755213 w 1046355"/>
                  <a:gd name="connsiteY88" fmla="*/ 87916 h 1334166"/>
                  <a:gd name="connsiteX89" fmla="*/ 704635 w 1046355"/>
                  <a:gd name="connsiteY89" fmla="*/ 40291 h 1334166"/>
                  <a:gd name="connsiteX90" fmla="*/ 343352 w 1046355"/>
                  <a:gd name="connsiteY90" fmla="*/ 40005 h 1334166"/>
                  <a:gd name="connsiteX91" fmla="*/ 326778 w 1046355"/>
                  <a:gd name="connsiteY91" fmla="*/ 41434 h 1334166"/>
                  <a:gd name="connsiteX92" fmla="*/ 291822 w 1046355"/>
                  <a:gd name="connsiteY92" fmla="*/ 87916 h 1334166"/>
                  <a:gd name="connsiteX93" fmla="*/ 754356 w 1046355"/>
                  <a:gd name="connsiteY93" fmla="*/ 236506 h 1334166"/>
                  <a:gd name="connsiteX94" fmla="*/ 292107 w 1046355"/>
                  <a:gd name="connsiteY94" fmla="*/ 236506 h 1334166"/>
                  <a:gd name="connsiteX95" fmla="*/ 340875 w 1046355"/>
                  <a:gd name="connsiteY95" fmla="*/ 280321 h 1334166"/>
                  <a:gd name="connsiteX96" fmla="*/ 500324 w 1046355"/>
                  <a:gd name="connsiteY96" fmla="*/ 280511 h 1334166"/>
                  <a:gd name="connsiteX97" fmla="*/ 705016 w 1046355"/>
                  <a:gd name="connsiteY97" fmla="*/ 280321 h 1334166"/>
                  <a:gd name="connsiteX98" fmla="*/ 754356 w 1046355"/>
                  <a:gd name="connsiteY98" fmla="*/ 236506 h 1334166"/>
                  <a:gd name="connsiteX99" fmla="*/ 781026 w 1046355"/>
                  <a:gd name="connsiteY99" fmla="*/ 1146143 h 1334166"/>
                  <a:gd name="connsiteX100" fmla="*/ 860464 w 1046355"/>
                  <a:gd name="connsiteY100" fmla="*/ 1068515 h 1334166"/>
                  <a:gd name="connsiteX101" fmla="*/ 781026 w 1046355"/>
                  <a:gd name="connsiteY101" fmla="*/ 1068515 h 1334166"/>
                  <a:gd name="connsiteX102" fmla="*/ 781026 w 1046355"/>
                  <a:gd name="connsiteY102" fmla="*/ 1146143 h 1334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046355" h="1334166">
                    <a:moveTo>
                      <a:pt x="247626" y="90011"/>
                    </a:moveTo>
                    <a:cubicBezTo>
                      <a:pt x="249340" y="81629"/>
                      <a:pt x="250578" y="76295"/>
                      <a:pt x="251626" y="70866"/>
                    </a:cubicBezTo>
                    <a:cubicBezTo>
                      <a:pt x="259341" y="29813"/>
                      <a:pt x="290774" y="762"/>
                      <a:pt x="332589" y="572"/>
                    </a:cubicBezTo>
                    <a:cubicBezTo>
                      <a:pt x="459557" y="-191"/>
                      <a:pt x="586620" y="-191"/>
                      <a:pt x="713589" y="572"/>
                    </a:cubicBezTo>
                    <a:cubicBezTo>
                      <a:pt x="755213" y="857"/>
                      <a:pt x="789217" y="30004"/>
                      <a:pt x="794456" y="70580"/>
                    </a:cubicBezTo>
                    <a:cubicBezTo>
                      <a:pt x="796742" y="88392"/>
                      <a:pt x="804457" y="90488"/>
                      <a:pt x="819030" y="90202"/>
                    </a:cubicBezTo>
                    <a:cubicBezTo>
                      <a:pt x="856368" y="89535"/>
                      <a:pt x="893611" y="89726"/>
                      <a:pt x="930949" y="90107"/>
                    </a:cubicBezTo>
                    <a:cubicBezTo>
                      <a:pt x="1001529" y="90773"/>
                      <a:pt x="1044487" y="131826"/>
                      <a:pt x="1045725" y="201835"/>
                    </a:cubicBezTo>
                    <a:cubicBezTo>
                      <a:pt x="1046868" y="268510"/>
                      <a:pt x="1046106" y="335185"/>
                      <a:pt x="1046106" y="401860"/>
                    </a:cubicBezTo>
                    <a:cubicBezTo>
                      <a:pt x="1046106" y="407384"/>
                      <a:pt x="1047154" y="414242"/>
                      <a:pt x="1044297" y="418148"/>
                    </a:cubicBezTo>
                    <a:cubicBezTo>
                      <a:pt x="1039725" y="424434"/>
                      <a:pt x="1032581" y="432816"/>
                      <a:pt x="1026294" y="432911"/>
                    </a:cubicBezTo>
                    <a:cubicBezTo>
                      <a:pt x="1020198" y="433007"/>
                      <a:pt x="1011626" y="425101"/>
                      <a:pt x="1008292" y="418624"/>
                    </a:cubicBezTo>
                    <a:cubicBezTo>
                      <a:pt x="1004958" y="412242"/>
                      <a:pt x="1006387" y="403193"/>
                      <a:pt x="1006292" y="395288"/>
                    </a:cubicBezTo>
                    <a:cubicBezTo>
                      <a:pt x="1006101" y="332613"/>
                      <a:pt x="1006578" y="269843"/>
                      <a:pt x="1005911" y="207169"/>
                    </a:cubicBezTo>
                    <a:cubicBezTo>
                      <a:pt x="1005339" y="154019"/>
                      <a:pt x="980860" y="130016"/>
                      <a:pt x="928377" y="129826"/>
                    </a:cubicBezTo>
                    <a:cubicBezTo>
                      <a:pt x="885610" y="129635"/>
                      <a:pt x="842938" y="129826"/>
                      <a:pt x="796456" y="129826"/>
                    </a:cubicBezTo>
                    <a:cubicBezTo>
                      <a:pt x="796456" y="149162"/>
                      <a:pt x="795123" y="166402"/>
                      <a:pt x="797313" y="183261"/>
                    </a:cubicBezTo>
                    <a:cubicBezTo>
                      <a:pt x="797980" y="188119"/>
                      <a:pt x="808458" y="194881"/>
                      <a:pt x="814744" y="195167"/>
                    </a:cubicBezTo>
                    <a:cubicBezTo>
                      <a:pt x="843224" y="196501"/>
                      <a:pt x="871894" y="195739"/>
                      <a:pt x="900469" y="195739"/>
                    </a:cubicBezTo>
                    <a:cubicBezTo>
                      <a:pt x="936950" y="195834"/>
                      <a:pt x="940665" y="199073"/>
                      <a:pt x="940665" y="234696"/>
                    </a:cubicBezTo>
                    <a:cubicBezTo>
                      <a:pt x="940760" y="403765"/>
                      <a:pt x="940665" y="572834"/>
                      <a:pt x="940569" y="741902"/>
                    </a:cubicBezTo>
                    <a:cubicBezTo>
                      <a:pt x="940569" y="837152"/>
                      <a:pt x="940093" y="932402"/>
                      <a:pt x="940760" y="1027652"/>
                    </a:cubicBezTo>
                    <a:cubicBezTo>
                      <a:pt x="940855" y="1046417"/>
                      <a:pt x="936093" y="1060609"/>
                      <a:pt x="922281" y="1074039"/>
                    </a:cubicBezTo>
                    <a:cubicBezTo>
                      <a:pt x="875609" y="1119378"/>
                      <a:pt x="830651" y="1166527"/>
                      <a:pt x="783597" y="1211390"/>
                    </a:cubicBezTo>
                    <a:cubicBezTo>
                      <a:pt x="773882" y="1220629"/>
                      <a:pt x="757594" y="1227868"/>
                      <a:pt x="744354" y="1227963"/>
                    </a:cubicBezTo>
                    <a:cubicBezTo>
                      <a:pt x="543567" y="1229011"/>
                      <a:pt x="342780" y="1228725"/>
                      <a:pt x="141898" y="1228630"/>
                    </a:cubicBezTo>
                    <a:cubicBezTo>
                      <a:pt x="110751" y="1228630"/>
                      <a:pt x="105989" y="1223867"/>
                      <a:pt x="105894" y="1192816"/>
                    </a:cubicBezTo>
                    <a:cubicBezTo>
                      <a:pt x="105798" y="1111853"/>
                      <a:pt x="105798" y="1030891"/>
                      <a:pt x="105894" y="949928"/>
                    </a:cubicBezTo>
                    <a:cubicBezTo>
                      <a:pt x="105894" y="942880"/>
                      <a:pt x="104655" y="934212"/>
                      <a:pt x="108084" y="929069"/>
                    </a:cubicBezTo>
                    <a:cubicBezTo>
                      <a:pt x="112275" y="922877"/>
                      <a:pt x="120657" y="916400"/>
                      <a:pt x="127515" y="916115"/>
                    </a:cubicBezTo>
                    <a:cubicBezTo>
                      <a:pt x="132754" y="915829"/>
                      <a:pt x="141517" y="924020"/>
                      <a:pt x="143327" y="930116"/>
                    </a:cubicBezTo>
                    <a:cubicBezTo>
                      <a:pt x="146280" y="940499"/>
                      <a:pt x="145422" y="952024"/>
                      <a:pt x="145422" y="963168"/>
                    </a:cubicBezTo>
                    <a:cubicBezTo>
                      <a:pt x="145518" y="1031462"/>
                      <a:pt x="145803" y="1099661"/>
                      <a:pt x="145232" y="1167956"/>
                    </a:cubicBezTo>
                    <a:cubicBezTo>
                      <a:pt x="145137" y="1183291"/>
                      <a:pt x="149899" y="1188720"/>
                      <a:pt x="165615" y="1188625"/>
                    </a:cubicBezTo>
                    <a:cubicBezTo>
                      <a:pt x="352115" y="1188149"/>
                      <a:pt x="538710" y="1188149"/>
                      <a:pt x="725209" y="1187958"/>
                    </a:cubicBezTo>
                    <a:cubicBezTo>
                      <a:pt x="728352" y="1187958"/>
                      <a:pt x="731496" y="1187196"/>
                      <a:pt x="739020" y="1186148"/>
                    </a:cubicBezTo>
                    <a:cubicBezTo>
                      <a:pt x="739020" y="1154430"/>
                      <a:pt x="739020" y="1122236"/>
                      <a:pt x="739020" y="1090136"/>
                    </a:cubicBezTo>
                    <a:cubicBezTo>
                      <a:pt x="739020" y="1027367"/>
                      <a:pt x="739020" y="1027367"/>
                      <a:pt x="800742" y="1027367"/>
                    </a:cubicBezTo>
                    <a:cubicBezTo>
                      <a:pt x="833127" y="1027367"/>
                      <a:pt x="865417" y="1027367"/>
                      <a:pt x="899136" y="1027367"/>
                    </a:cubicBezTo>
                    <a:cubicBezTo>
                      <a:pt x="899136" y="762286"/>
                      <a:pt x="899136" y="500729"/>
                      <a:pt x="899136" y="237173"/>
                    </a:cubicBezTo>
                    <a:cubicBezTo>
                      <a:pt x="865703" y="237173"/>
                      <a:pt x="832842" y="237173"/>
                      <a:pt x="799790" y="237173"/>
                    </a:cubicBezTo>
                    <a:cubicBezTo>
                      <a:pt x="794646" y="251079"/>
                      <a:pt x="791408" y="266033"/>
                      <a:pt x="784074" y="278606"/>
                    </a:cubicBezTo>
                    <a:cubicBezTo>
                      <a:pt x="769119" y="304133"/>
                      <a:pt x="745974" y="319469"/>
                      <a:pt x="715779" y="319564"/>
                    </a:cubicBezTo>
                    <a:cubicBezTo>
                      <a:pt x="587192" y="320040"/>
                      <a:pt x="458604" y="320326"/>
                      <a:pt x="330017" y="319373"/>
                    </a:cubicBezTo>
                    <a:cubicBezTo>
                      <a:pt x="291441" y="319088"/>
                      <a:pt x="260675" y="292418"/>
                      <a:pt x="252579" y="254032"/>
                    </a:cubicBezTo>
                    <a:cubicBezTo>
                      <a:pt x="249435" y="238982"/>
                      <a:pt x="243530" y="234410"/>
                      <a:pt x="229052" y="235077"/>
                    </a:cubicBezTo>
                    <a:cubicBezTo>
                      <a:pt x="209240" y="236030"/>
                      <a:pt x="189333" y="236411"/>
                      <a:pt x="169521" y="234887"/>
                    </a:cubicBezTo>
                    <a:cubicBezTo>
                      <a:pt x="150471" y="233458"/>
                      <a:pt x="145041" y="240602"/>
                      <a:pt x="145137" y="259080"/>
                    </a:cubicBezTo>
                    <a:cubicBezTo>
                      <a:pt x="145899" y="356711"/>
                      <a:pt x="145613" y="454343"/>
                      <a:pt x="145613" y="551974"/>
                    </a:cubicBezTo>
                    <a:cubicBezTo>
                      <a:pt x="145613" y="651986"/>
                      <a:pt x="145518" y="751999"/>
                      <a:pt x="145422" y="852011"/>
                    </a:cubicBezTo>
                    <a:cubicBezTo>
                      <a:pt x="145422" y="857536"/>
                      <a:pt x="146851" y="864299"/>
                      <a:pt x="144279" y="868394"/>
                    </a:cubicBezTo>
                    <a:cubicBezTo>
                      <a:pt x="139707" y="875443"/>
                      <a:pt x="131325" y="886587"/>
                      <a:pt x="126753" y="885635"/>
                    </a:cubicBezTo>
                    <a:cubicBezTo>
                      <a:pt x="118943" y="884015"/>
                      <a:pt x="111513" y="875157"/>
                      <a:pt x="106656" y="867537"/>
                    </a:cubicBezTo>
                    <a:cubicBezTo>
                      <a:pt x="103703" y="862965"/>
                      <a:pt x="105608" y="855155"/>
                      <a:pt x="105608" y="848868"/>
                    </a:cubicBezTo>
                    <a:cubicBezTo>
                      <a:pt x="105703" y="644843"/>
                      <a:pt x="105703" y="440912"/>
                      <a:pt x="105798" y="236887"/>
                    </a:cubicBezTo>
                    <a:cubicBezTo>
                      <a:pt x="105798" y="198882"/>
                      <a:pt x="108656" y="196025"/>
                      <a:pt x="146184" y="195929"/>
                    </a:cubicBezTo>
                    <a:cubicBezTo>
                      <a:pt x="173997" y="195834"/>
                      <a:pt x="201810" y="195167"/>
                      <a:pt x="229528" y="196215"/>
                    </a:cubicBezTo>
                    <a:cubicBezTo>
                      <a:pt x="245530" y="196787"/>
                      <a:pt x="250674" y="190691"/>
                      <a:pt x="249721" y="175451"/>
                    </a:cubicBezTo>
                    <a:cubicBezTo>
                      <a:pt x="248769" y="161449"/>
                      <a:pt x="249531" y="147257"/>
                      <a:pt x="249531" y="131540"/>
                    </a:cubicBezTo>
                    <a:cubicBezTo>
                      <a:pt x="195524" y="131540"/>
                      <a:pt x="144089" y="128969"/>
                      <a:pt x="92940" y="132493"/>
                    </a:cubicBezTo>
                    <a:cubicBezTo>
                      <a:pt x="59316" y="134779"/>
                      <a:pt x="39885" y="165735"/>
                      <a:pt x="39790" y="206121"/>
                    </a:cubicBezTo>
                    <a:cubicBezTo>
                      <a:pt x="39409" y="299752"/>
                      <a:pt x="39504" y="393478"/>
                      <a:pt x="39504" y="487109"/>
                    </a:cubicBezTo>
                    <a:cubicBezTo>
                      <a:pt x="39504" y="728377"/>
                      <a:pt x="39504" y="969740"/>
                      <a:pt x="39504" y="1211009"/>
                    </a:cubicBezTo>
                    <a:cubicBezTo>
                      <a:pt x="39504" y="1270826"/>
                      <a:pt x="63222" y="1294162"/>
                      <a:pt x="123610" y="1294162"/>
                    </a:cubicBezTo>
                    <a:cubicBezTo>
                      <a:pt x="387167" y="1294257"/>
                      <a:pt x="650628" y="1294352"/>
                      <a:pt x="914185" y="1294448"/>
                    </a:cubicBezTo>
                    <a:cubicBezTo>
                      <a:pt x="920567" y="1294448"/>
                      <a:pt x="926853" y="1294543"/>
                      <a:pt x="933235" y="1294352"/>
                    </a:cubicBezTo>
                    <a:cubicBezTo>
                      <a:pt x="981432" y="1292733"/>
                      <a:pt x="1005911" y="1268254"/>
                      <a:pt x="1006101" y="1219486"/>
                    </a:cubicBezTo>
                    <a:cubicBezTo>
                      <a:pt x="1006482" y="1090898"/>
                      <a:pt x="1006197" y="962311"/>
                      <a:pt x="1006292" y="833723"/>
                    </a:cubicBezTo>
                    <a:cubicBezTo>
                      <a:pt x="1006292" y="725805"/>
                      <a:pt x="1006292" y="617792"/>
                      <a:pt x="1006292" y="509873"/>
                    </a:cubicBezTo>
                    <a:cubicBezTo>
                      <a:pt x="1006292" y="504349"/>
                      <a:pt x="1006101" y="498729"/>
                      <a:pt x="1006387" y="493205"/>
                    </a:cubicBezTo>
                    <a:cubicBezTo>
                      <a:pt x="1006959" y="478631"/>
                      <a:pt x="1006863" y="462058"/>
                      <a:pt x="1027342" y="462820"/>
                    </a:cubicBezTo>
                    <a:cubicBezTo>
                      <a:pt x="1046106" y="463487"/>
                      <a:pt x="1045916" y="479298"/>
                      <a:pt x="1045916" y="493014"/>
                    </a:cubicBezTo>
                    <a:cubicBezTo>
                      <a:pt x="1046106" y="609695"/>
                      <a:pt x="1046297" y="726377"/>
                      <a:pt x="1046297" y="843058"/>
                    </a:cubicBezTo>
                    <a:cubicBezTo>
                      <a:pt x="1046297" y="965263"/>
                      <a:pt x="1046202" y="1087565"/>
                      <a:pt x="1046011" y="1209770"/>
                    </a:cubicBezTo>
                    <a:cubicBezTo>
                      <a:pt x="1045916" y="1293781"/>
                      <a:pt x="1005625" y="1334167"/>
                      <a:pt x="922281" y="1334167"/>
                    </a:cubicBezTo>
                    <a:cubicBezTo>
                      <a:pt x="655581" y="1334167"/>
                      <a:pt x="388881" y="1334167"/>
                      <a:pt x="122181" y="1334167"/>
                    </a:cubicBezTo>
                    <a:cubicBezTo>
                      <a:pt x="42076" y="1334167"/>
                      <a:pt x="166" y="1293019"/>
                      <a:pt x="166" y="1212437"/>
                    </a:cubicBezTo>
                    <a:cubicBezTo>
                      <a:pt x="-120" y="877157"/>
                      <a:pt x="-24" y="542163"/>
                      <a:pt x="357" y="207264"/>
                    </a:cubicBezTo>
                    <a:cubicBezTo>
                      <a:pt x="452" y="133064"/>
                      <a:pt x="43410" y="90583"/>
                      <a:pt x="117324" y="90107"/>
                    </a:cubicBezTo>
                    <a:cubicBezTo>
                      <a:pt x="160091" y="89726"/>
                      <a:pt x="202858" y="90011"/>
                      <a:pt x="247626" y="90011"/>
                    </a:cubicBezTo>
                    <a:close/>
                    <a:moveTo>
                      <a:pt x="290964" y="195453"/>
                    </a:moveTo>
                    <a:cubicBezTo>
                      <a:pt x="302204" y="195453"/>
                      <a:pt x="310776" y="195453"/>
                      <a:pt x="319349" y="195453"/>
                    </a:cubicBezTo>
                    <a:cubicBezTo>
                      <a:pt x="446889" y="195548"/>
                      <a:pt x="574333" y="195548"/>
                      <a:pt x="701873" y="195644"/>
                    </a:cubicBezTo>
                    <a:cubicBezTo>
                      <a:pt x="760642" y="195644"/>
                      <a:pt x="760642" y="195644"/>
                      <a:pt x="755975" y="136398"/>
                    </a:cubicBezTo>
                    <a:cubicBezTo>
                      <a:pt x="755880" y="135065"/>
                      <a:pt x="754546" y="133731"/>
                      <a:pt x="753213" y="131255"/>
                    </a:cubicBezTo>
                    <a:cubicBezTo>
                      <a:pt x="599860" y="131255"/>
                      <a:pt x="445936" y="131255"/>
                      <a:pt x="290964" y="131255"/>
                    </a:cubicBezTo>
                    <a:cubicBezTo>
                      <a:pt x="290964" y="152495"/>
                      <a:pt x="290964" y="172022"/>
                      <a:pt x="290964" y="195453"/>
                    </a:cubicBezTo>
                    <a:close/>
                    <a:moveTo>
                      <a:pt x="291822" y="87916"/>
                    </a:moveTo>
                    <a:cubicBezTo>
                      <a:pt x="447270" y="87916"/>
                      <a:pt x="601194" y="87916"/>
                      <a:pt x="755213" y="87916"/>
                    </a:cubicBezTo>
                    <a:cubicBezTo>
                      <a:pt x="752736" y="53721"/>
                      <a:pt x="738830" y="40386"/>
                      <a:pt x="704635" y="40291"/>
                    </a:cubicBezTo>
                    <a:cubicBezTo>
                      <a:pt x="584144" y="39815"/>
                      <a:pt x="463748" y="40005"/>
                      <a:pt x="343352" y="40005"/>
                    </a:cubicBezTo>
                    <a:cubicBezTo>
                      <a:pt x="337827" y="40005"/>
                      <a:pt x="332208" y="40386"/>
                      <a:pt x="326778" y="41434"/>
                    </a:cubicBezTo>
                    <a:cubicBezTo>
                      <a:pt x="302871" y="46006"/>
                      <a:pt x="292107" y="60103"/>
                      <a:pt x="291822" y="87916"/>
                    </a:cubicBezTo>
                    <a:close/>
                    <a:moveTo>
                      <a:pt x="754356" y="236506"/>
                    </a:moveTo>
                    <a:cubicBezTo>
                      <a:pt x="599193" y="236506"/>
                      <a:pt x="445746" y="236506"/>
                      <a:pt x="292107" y="236506"/>
                    </a:cubicBezTo>
                    <a:cubicBezTo>
                      <a:pt x="295060" y="266795"/>
                      <a:pt x="309538" y="280035"/>
                      <a:pt x="340875" y="280321"/>
                    </a:cubicBezTo>
                    <a:cubicBezTo>
                      <a:pt x="394025" y="280892"/>
                      <a:pt x="447174" y="280511"/>
                      <a:pt x="500324" y="280511"/>
                    </a:cubicBezTo>
                    <a:cubicBezTo>
                      <a:pt x="568523" y="280511"/>
                      <a:pt x="636817" y="280702"/>
                      <a:pt x="705016" y="280321"/>
                    </a:cubicBezTo>
                    <a:cubicBezTo>
                      <a:pt x="736544" y="280130"/>
                      <a:pt x="750831" y="267462"/>
                      <a:pt x="754356" y="236506"/>
                    </a:cubicBezTo>
                    <a:close/>
                    <a:moveTo>
                      <a:pt x="781026" y="1146143"/>
                    </a:moveTo>
                    <a:cubicBezTo>
                      <a:pt x="806076" y="1121569"/>
                      <a:pt x="833985" y="1094423"/>
                      <a:pt x="860464" y="1068515"/>
                    </a:cubicBezTo>
                    <a:cubicBezTo>
                      <a:pt x="836842" y="1068515"/>
                      <a:pt x="809696" y="1068515"/>
                      <a:pt x="781026" y="1068515"/>
                    </a:cubicBezTo>
                    <a:cubicBezTo>
                      <a:pt x="781026" y="1097185"/>
                      <a:pt x="781026" y="1124522"/>
                      <a:pt x="781026" y="1146143"/>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118" name="任意多边形: 形状 34"/>
              <p:cNvSpPr/>
              <p:nvPr>
                <p:custDataLst>
                  <p:tags r:id="rId5"/>
                </p:custDataLst>
              </p:nvPr>
            </p:nvSpPr>
            <p:spPr>
              <a:xfrm>
                <a:off x="2957751" y="7222326"/>
                <a:ext cx="394440" cy="40454"/>
              </a:xfrm>
              <a:custGeom>
                <a:avLst/>
                <a:gdLst>
                  <a:gd name="connsiteX0" fmla="*/ 196511 w 394440"/>
                  <a:gd name="connsiteY0" fmla="*/ 40268 h 40454"/>
                  <a:gd name="connsiteX1" fmla="*/ 29919 w 394440"/>
                  <a:gd name="connsiteY1" fmla="*/ 40268 h 40454"/>
                  <a:gd name="connsiteX2" fmla="*/ 10 w 394440"/>
                  <a:gd name="connsiteY2" fmla="*/ 21218 h 40454"/>
                  <a:gd name="connsiteX3" fmla="*/ 30681 w 394440"/>
                  <a:gd name="connsiteY3" fmla="*/ 454 h 40454"/>
                  <a:gd name="connsiteX4" fmla="*/ 361484 w 394440"/>
                  <a:gd name="connsiteY4" fmla="*/ 454 h 40454"/>
                  <a:gd name="connsiteX5" fmla="*/ 373200 w 394440"/>
                  <a:gd name="connsiteY5" fmla="*/ 1025 h 40454"/>
                  <a:gd name="connsiteX6" fmla="*/ 394441 w 394440"/>
                  <a:gd name="connsiteY6" fmla="*/ 19504 h 40454"/>
                  <a:gd name="connsiteX7" fmla="*/ 372533 w 394440"/>
                  <a:gd name="connsiteY7" fmla="*/ 38840 h 40454"/>
                  <a:gd name="connsiteX8" fmla="*/ 306049 w 394440"/>
                  <a:gd name="connsiteY8" fmla="*/ 39982 h 40454"/>
                  <a:gd name="connsiteX9" fmla="*/ 196606 w 394440"/>
                  <a:gd name="connsiteY9" fmla="*/ 39982 h 40454"/>
                  <a:gd name="connsiteX10" fmla="*/ 196511 w 394440"/>
                  <a:gd name="connsiteY10" fmla="*/ 40268 h 40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4440" h="40454">
                    <a:moveTo>
                      <a:pt x="196511" y="40268"/>
                    </a:moveTo>
                    <a:cubicBezTo>
                      <a:pt x="140980" y="40268"/>
                      <a:pt x="85450" y="40268"/>
                      <a:pt x="29919" y="40268"/>
                    </a:cubicBezTo>
                    <a:cubicBezTo>
                      <a:pt x="15727" y="40268"/>
                      <a:pt x="487" y="39411"/>
                      <a:pt x="10" y="21218"/>
                    </a:cubicBezTo>
                    <a:cubicBezTo>
                      <a:pt x="-466" y="1406"/>
                      <a:pt x="15631" y="454"/>
                      <a:pt x="30681" y="454"/>
                    </a:cubicBezTo>
                    <a:cubicBezTo>
                      <a:pt x="140980" y="454"/>
                      <a:pt x="251185" y="454"/>
                      <a:pt x="361484" y="454"/>
                    </a:cubicBezTo>
                    <a:cubicBezTo>
                      <a:pt x="365485" y="454"/>
                      <a:pt x="370533" y="-880"/>
                      <a:pt x="373200" y="1025"/>
                    </a:cubicBezTo>
                    <a:cubicBezTo>
                      <a:pt x="380820" y="6454"/>
                      <a:pt x="387392" y="13217"/>
                      <a:pt x="394441" y="19504"/>
                    </a:cubicBezTo>
                    <a:cubicBezTo>
                      <a:pt x="387202" y="26267"/>
                      <a:pt x="380534" y="37887"/>
                      <a:pt x="372533" y="38840"/>
                    </a:cubicBezTo>
                    <a:cubicBezTo>
                      <a:pt x="350626" y="41602"/>
                      <a:pt x="328242" y="39982"/>
                      <a:pt x="306049" y="39982"/>
                    </a:cubicBezTo>
                    <a:cubicBezTo>
                      <a:pt x="269568" y="39982"/>
                      <a:pt x="233087" y="39982"/>
                      <a:pt x="196606" y="39982"/>
                    </a:cubicBezTo>
                    <a:cubicBezTo>
                      <a:pt x="196511" y="40173"/>
                      <a:pt x="196511" y="40268"/>
                      <a:pt x="196511" y="4026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119" name="任意多边形: 形状 35"/>
              <p:cNvSpPr/>
              <p:nvPr>
                <p:custDataLst>
                  <p:tags r:id="rId6"/>
                </p:custDataLst>
              </p:nvPr>
            </p:nvSpPr>
            <p:spPr>
              <a:xfrm>
                <a:off x="2957760" y="7451666"/>
                <a:ext cx="393867" cy="39814"/>
              </a:xfrm>
              <a:custGeom>
                <a:avLst/>
                <a:gdLst>
                  <a:gd name="connsiteX0" fmla="*/ 195264 w 393867"/>
                  <a:gd name="connsiteY0" fmla="*/ 0 h 39814"/>
                  <a:gd name="connsiteX1" fmla="*/ 364238 w 393867"/>
                  <a:gd name="connsiteY1" fmla="*/ 0 h 39814"/>
                  <a:gd name="connsiteX2" fmla="*/ 393860 w 393867"/>
                  <a:gd name="connsiteY2" fmla="*/ 19336 h 39814"/>
                  <a:gd name="connsiteX3" fmla="*/ 365095 w 393867"/>
                  <a:gd name="connsiteY3" fmla="*/ 39624 h 39814"/>
                  <a:gd name="connsiteX4" fmla="*/ 29529 w 393867"/>
                  <a:gd name="connsiteY4" fmla="*/ 39815 h 39814"/>
                  <a:gd name="connsiteX5" fmla="*/ 2 w 393867"/>
                  <a:gd name="connsiteY5" fmla="*/ 20288 h 39814"/>
                  <a:gd name="connsiteX6" fmla="*/ 30958 w 393867"/>
                  <a:gd name="connsiteY6" fmla="*/ 0 h 39814"/>
                  <a:gd name="connsiteX7" fmla="*/ 195264 w 393867"/>
                  <a:gd name="connsiteY7" fmla="*/ 0 h 39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867" h="39814">
                    <a:moveTo>
                      <a:pt x="195264" y="0"/>
                    </a:moveTo>
                    <a:cubicBezTo>
                      <a:pt x="251557" y="0"/>
                      <a:pt x="307945" y="0"/>
                      <a:pt x="364238" y="0"/>
                    </a:cubicBezTo>
                    <a:cubicBezTo>
                      <a:pt x="378430" y="0"/>
                      <a:pt x="393479" y="1238"/>
                      <a:pt x="393860" y="19336"/>
                    </a:cubicBezTo>
                    <a:cubicBezTo>
                      <a:pt x="394241" y="37529"/>
                      <a:pt x="379573" y="39624"/>
                      <a:pt x="365095" y="39624"/>
                    </a:cubicBezTo>
                    <a:cubicBezTo>
                      <a:pt x="253271" y="39719"/>
                      <a:pt x="141353" y="39815"/>
                      <a:pt x="29529" y="39815"/>
                    </a:cubicBezTo>
                    <a:cubicBezTo>
                      <a:pt x="15337" y="39815"/>
                      <a:pt x="97" y="38481"/>
                      <a:pt x="2" y="20288"/>
                    </a:cubicBezTo>
                    <a:cubicBezTo>
                      <a:pt x="-189" y="286"/>
                      <a:pt x="16099" y="0"/>
                      <a:pt x="30958" y="0"/>
                    </a:cubicBezTo>
                    <a:cubicBezTo>
                      <a:pt x="85822" y="0"/>
                      <a:pt x="140495" y="0"/>
                      <a:pt x="195264" y="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120" name="任意多边形: 形状 36"/>
              <p:cNvSpPr/>
              <p:nvPr>
                <p:custDataLst>
                  <p:tags r:id="rId7"/>
                </p:custDataLst>
              </p:nvPr>
            </p:nvSpPr>
            <p:spPr>
              <a:xfrm>
                <a:off x="2957881" y="7680361"/>
                <a:ext cx="393841" cy="40004"/>
              </a:xfrm>
              <a:custGeom>
                <a:avLst/>
                <a:gdLst>
                  <a:gd name="connsiteX0" fmla="*/ 195143 w 393841"/>
                  <a:gd name="connsiteY0" fmla="*/ 40005 h 40004"/>
                  <a:gd name="connsiteX1" fmla="*/ 28550 w 393841"/>
                  <a:gd name="connsiteY1" fmla="*/ 40005 h 40004"/>
                  <a:gd name="connsiteX2" fmla="*/ 71 w 393841"/>
                  <a:gd name="connsiteY2" fmla="*/ 21717 h 40004"/>
                  <a:gd name="connsiteX3" fmla="*/ 29503 w 393841"/>
                  <a:gd name="connsiteY3" fmla="*/ 0 h 40004"/>
                  <a:gd name="connsiteX4" fmla="*/ 241339 w 393841"/>
                  <a:gd name="connsiteY4" fmla="*/ 0 h 40004"/>
                  <a:gd name="connsiteX5" fmla="*/ 365069 w 393841"/>
                  <a:gd name="connsiteY5" fmla="*/ 0 h 40004"/>
                  <a:gd name="connsiteX6" fmla="*/ 393834 w 393841"/>
                  <a:gd name="connsiteY6" fmla="*/ 20288 h 40004"/>
                  <a:gd name="connsiteX7" fmla="*/ 364211 w 393841"/>
                  <a:gd name="connsiteY7" fmla="*/ 39910 h 40004"/>
                  <a:gd name="connsiteX8" fmla="*/ 195238 w 393841"/>
                  <a:gd name="connsiteY8" fmla="*/ 39910 h 40004"/>
                  <a:gd name="connsiteX9" fmla="*/ 195143 w 393841"/>
                  <a:gd name="connsiteY9" fmla="*/ 40005 h 4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3841" h="40004">
                    <a:moveTo>
                      <a:pt x="195143" y="40005"/>
                    </a:moveTo>
                    <a:cubicBezTo>
                      <a:pt x="139612" y="40005"/>
                      <a:pt x="84081" y="40005"/>
                      <a:pt x="28550" y="40005"/>
                    </a:cubicBezTo>
                    <a:cubicBezTo>
                      <a:pt x="15120" y="40005"/>
                      <a:pt x="1118" y="38195"/>
                      <a:pt x="71" y="21717"/>
                    </a:cubicBezTo>
                    <a:cubicBezTo>
                      <a:pt x="-1168" y="1715"/>
                      <a:pt x="14072" y="0"/>
                      <a:pt x="29503" y="0"/>
                    </a:cubicBezTo>
                    <a:cubicBezTo>
                      <a:pt x="100083" y="95"/>
                      <a:pt x="170759" y="0"/>
                      <a:pt x="241339" y="0"/>
                    </a:cubicBezTo>
                    <a:cubicBezTo>
                      <a:pt x="282582" y="0"/>
                      <a:pt x="323825" y="0"/>
                      <a:pt x="365069" y="0"/>
                    </a:cubicBezTo>
                    <a:cubicBezTo>
                      <a:pt x="379547" y="0"/>
                      <a:pt x="394215" y="2096"/>
                      <a:pt x="393834" y="20288"/>
                    </a:cubicBezTo>
                    <a:cubicBezTo>
                      <a:pt x="393453" y="38386"/>
                      <a:pt x="378404" y="39910"/>
                      <a:pt x="364211" y="39910"/>
                    </a:cubicBezTo>
                    <a:cubicBezTo>
                      <a:pt x="307919" y="40005"/>
                      <a:pt x="251531" y="39910"/>
                      <a:pt x="195238" y="39910"/>
                    </a:cubicBezTo>
                    <a:cubicBezTo>
                      <a:pt x="195143" y="40005"/>
                      <a:pt x="195143" y="40005"/>
                      <a:pt x="195143" y="4000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121" name="任意多边形: 形状 37"/>
              <p:cNvSpPr/>
              <p:nvPr>
                <p:custDataLst>
                  <p:tags r:id="rId8"/>
                </p:custDataLst>
              </p:nvPr>
            </p:nvSpPr>
            <p:spPr>
              <a:xfrm>
                <a:off x="2735315" y="7181510"/>
                <a:ext cx="158412" cy="199877"/>
              </a:xfrm>
              <a:custGeom>
                <a:avLst/>
                <a:gdLst>
                  <a:gd name="connsiteX0" fmla="*/ 69284 w 158412"/>
                  <a:gd name="connsiteY0" fmla="*/ 134996 h 199877"/>
                  <a:gd name="connsiteX1" fmla="*/ 93192 w 158412"/>
                  <a:gd name="connsiteY1" fmla="*/ 81466 h 199877"/>
                  <a:gd name="connsiteX2" fmla="*/ 121862 w 158412"/>
                  <a:gd name="connsiteY2" fmla="*/ 16220 h 199877"/>
                  <a:gd name="connsiteX3" fmla="*/ 149294 w 158412"/>
                  <a:gd name="connsiteY3" fmla="*/ 3456 h 199877"/>
                  <a:gd name="connsiteX4" fmla="*/ 158343 w 158412"/>
                  <a:gd name="connsiteY4" fmla="*/ 31079 h 199877"/>
                  <a:gd name="connsiteX5" fmla="*/ 155771 w 158412"/>
                  <a:gd name="connsiteY5" fmla="*/ 37651 h 199877"/>
                  <a:gd name="connsiteX6" fmla="*/ 93382 w 158412"/>
                  <a:gd name="connsiteY6" fmla="*/ 178716 h 199877"/>
                  <a:gd name="connsiteX7" fmla="*/ 71856 w 158412"/>
                  <a:gd name="connsiteY7" fmla="*/ 199862 h 199877"/>
                  <a:gd name="connsiteX8" fmla="*/ 48424 w 158412"/>
                  <a:gd name="connsiteY8" fmla="*/ 181288 h 199877"/>
                  <a:gd name="connsiteX9" fmla="*/ 5181 w 158412"/>
                  <a:gd name="connsiteY9" fmla="*/ 99468 h 199877"/>
                  <a:gd name="connsiteX10" fmla="*/ 10801 w 158412"/>
                  <a:gd name="connsiteY10" fmla="*/ 66702 h 199877"/>
                  <a:gd name="connsiteX11" fmla="*/ 40804 w 158412"/>
                  <a:gd name="connsiteY11" fmla="*/ 81180 h 199877"/>
                  <a:gd name="connsiteX12" fmla="*/ 69284 w 158412"/>
                  <a:gd name="connsiteY12" fmla="*/ 134996 h 199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8412" h="199877">
                    <a:moveTo>
                      <a:pt x="69284" y="134996"/>
                    </a:moveTo>
                    <a:cubicBezTo>
                      <a:pt x="78619" y="114137"/>
                      <a:pt x="85953" y="97849"/>
                      <a:pt x="93192" y="81466"/>
                    </a:cubicBezTo>
                    <a:cubicBezTo>
                      <a:pt x="102812" y="59749"/>
                      <a:pt x="112242" y="37937"/>
                      <a:pt x="121862" y="16220"/>
                    </a:cubicBezTo>
                    <a:cubicBezTo>
                      <a:pt x="127291" y="3932"/>
                      <a:pt x="137007" y="-5307"/>
                      <a:pt x="149294" y="3456"/>
                    </a:cubicBezTo>
                    <a:cubicBezTo>
                      <a:pt x="155676" y="8028"/>
                      <a:pt x="155866" y="21458"/>
                      <a:pt x="158343" y="31079"/>
                    </a:cubicBezTo>
                    <a:cubicBezTo>
                      <a:pt x="158819" y="32888"/>
                      <a:pt x="156724" y="35460"/>
                      <a:pt x="155771" y="37651"/>
                    </a:cubicBezTo>
                    <a:cubicBezTo>
                      <a:pt x="135102" y="84800"/>
                      <a:pt x="115004" y="132139"/>
                      <a:pt x="93382" y="178716"/>
                    </a:cubicBezTo>
                    <a:cubicBezTo>
                      <a:pt x="89191" y="187670"/>
                      <a:pt x="79666" y="199290"/>
                      <a:pt x="71856" y="199862"/>
                    </a:cubicBezTo>
                    <a:cubicBezTo>
                      <a:pt x="64331" y="200338"/>
                      <a:pt x="53377" y="189670"/>
                      <a:pt x="48424" y="181288"/>
                    </a:cubicBezTo>
                    <a:cubicBezTo>
                      <a:pt x="32803" y="154713"/>
                      <a:pt x="19278" y="126900"/>
                      <a:pt x="5181" y="99468"/>
                    </a:cubicBezTo>
                    <a:cubicBezTo>
                      <a:pt x="-1010" y="87371"/>
                      <a:pt x="-4249" y="74227"/>
                      <a:pt x="10801" y="66702"/>
                    </a:cubicBezTo>
                    <a:cubicBezTo>
                      <a:pt x="25374" y="59368"/>
                      <a:pt x="34327" y="68607"/>
                      <a:pt x="40804" y="81180"/>
                    </a:cubicBezTo>
                    <a:cubicBezTo>
                      <a:pt x="49282" y="97658"/>
                      <a:pt x="58235" y="114041"/>
                      <a:pt x="69284" y="13499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122" name="任意多边形: 形状 38"/>
              <p:cNvSpPr/>
              <p:nvPr>
                <p:custDataLst>
                  <p:tags r:id="rId9"/>
                </p:custDataLst>
              </p:nvPr>
            </p:nvSpPr>
            <p:spPr>
              <a:xfrm>
                <a:off x="2738636" y="7412423"/>
                <a:ext cx="155100" cy="200050"/>
              </a:xfrm>
              <a:custGeom>
                <a:avLst/>
                <a:gdLst>
                  <a:gd name="connsiteX0" fmla="*/ 66058 w 155100"/>
                  <a:gd name="connsiteY0" fmla="*/ 132969 h 200050"/>
                  <a:gd name="connsiteX1" fmla="*/ 110445 w 155100"/>
                  <a:gd name="connsiteY1" fmla="*/ 32004 h 200050"/>
                  <a:gd name="connsiteX2" fmla="*/ 119494 w 155100"/>
                  <a:gd name="connsiteY2" fmla="*/ 12954 h 200050"/>
                  <a:gd name="connsiteX3" fmla="*/ 145783 w 155100"/>
                  <a:gd name="connsiteY3" fmla="*/ 0 h 200050"/>
                  <a:gd name="connsiteX4" fmla="*/ 154546 w 155100"/>
                  <a:gd name="connsiteY4" fmla="*/ 27718 h 200050"/>
                  <a:gd name="connsiteX5" fmla="*/ 86347 w 155100"/>
                  <a:gd name="connsiteY5" fmla="*/ 184499 h 200050"/>
                  <a:gd name="connsiteX6" fmla="*/ 48723 w 155100"/>
                  <a:gd name="connsiteY6" fmla="*/ 186214 h 200050"/>
                  <a:gd name="connsiteX7" fmla="*/ 907 w 155100"/>
                  <a:gd name="connsiteY7" fmla="*/ 93440 h 200050"/>
                  <a:gd name="connsiteX8" fmla="*/ 6527 w 155100"/>
                  <a:gd name="connsiteY8" fmla="*/ 64389 h 200050"/>
                  <a:gd name="connsiteX9" fmla="*/ 35102 w 155100"/>
                  <a:gd name="connsiteY9" fmla="*/ 76676 h 200050"/>
                  <a:gd name="connsiteX10" fmla="*/ 66058 w 155100"/>
                  <a:gd name="connsiteY10" fmla="*/ 132969 h 2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100" h="200050">
                    <a:moveTo>
                      <a:pt x="66058" y="132969"/>
                    </a:moveTo>
                    <a:cubicBezTo>
                      <a:pt x="82537" y="95536"/>
                      <a:pt x="96538" y="63722"/>
                      <a:pt x="110445" y="32004"/>
                    </a:cubicBezTo>
                    <a:cubicBezTo>
                      <a:pt x="113302" y="25527"/>
                      <a:pt x="114636" y="16955"/>
                      <a:pt x="119494" y="12954"/>
                    </a:cubicBezTo>
                    <a:cubicBezTo>
                      <a:pt x="126923" y="6953"/>
                      <a:pt x="136924" y="4191"/>
                      <a:pt x="145783" y="0"/>
                    </a:cubicBezTo>
                    <a:cubicBezTo>
                      <a:pt x="149021" y="9335"/>
                      <a:pt x="157308" y="20860"/>
                      <a:pt x="154546" y="27718"/>
                    </a:cubicBezTo>
                    <a:cubicBezTo>
                      <a:pt x="133114" y="80486"/>
                      <a:pt x="110064" y="132683"/>
                      <a:pt x="86347" y="184499"/>
                    </a:cubicBezTo>
                    <a:cubicBezTo>
                      <a:pt x="77107" y="204597"/>
                      <a:pt x="59581" y="205264"/>
                      <a:pt x="48723" y="186214"/>
                    </a:cubicBezTo>
                    <a:cubicBezTo>
                      <a:pt x="31578" y="155924"/>
                      <a:pt x="15100" y="125158"/>
                      <a:pt x="907" y="93440"/>
                    </a:cubicBezTo>
                    <a:cubicBezTo>
                      <a:pt x="-2426" y="86106"/>
                      <a:pt x="4336" y="74200"/>
                      <a:pt x="6527" y="64389"/>
                    </a:cubicBezTo>
                    <a:cubicBezTo>
                      <a:pt x="16338" y="68294"/>
                      <a:pt x="29673" y="69533"/>
                      <a:pt x="35102" y="76676"/>
                    </a:cubicBezTo>
                    <a:cubicBezTo>
                      <a:pt x="46723" y="92202"/>
                      <a:pt x="54247" y="110776"/>
                      <a:pt x="66058" y="1329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123" name="任意多边形: 形状 39"/>
              <p:cNvSpPr/>
              <p:nvPr>
                <p:custDataLst>
                  <p:tags r:id="rId10"/>
                </p:custDataLst>
              </p:nvPr>
            </p:nvSpPr>
            <p:spPr>
              <a:xfrm>
                <a:off x="2957570" y="7759324"/>
                <a:ext cx="259005" cy="40290"/>
              </a:xfrm>
              <a:custGeom>
                <a:avLst/>
                <a:gdLst>
                  <a:gd name="connsiteX0" fmla="*/ 128874 w 259005"/>
                  <a:gd name="connsiteY0" fmla="*/ 40195 h 40290"/>
                  <a:gd name="connsiteX1" fmla="*/ 26575 w 259005"/>
                  <a:gd name="connsiteY1" fmla="*/ 40195 h 40290"/>
                  <a:gd name="connsiteX2" fmla="*/ 1 w 259005"/>
                  <a:gd name="connsiteY2" fmla="*/ 20288 h 40290"/>
                  <a:gd name="connsiteX3" fmla="*/ 26575 w 259005"/>
                  <a:gd name="connsiteY3" fmla="*/ 0 h 40290"/>
                  <a:gd name="connsiteX4" fmla="*/ 233649 w 259005"/>
                  <a:gd name="connsiteY4" fmla="*/ 190 h 40290"/>
                  <a:gd name="connsiteX5" fmla="*/ 258985 w 259005"/>
                  <a:gd name="connsiteY5" fmla="*/ 18955 h 40290"/>
                  <a:gd name="connsiteX6" fmla="*/ 233744 w 259005"/>
                  <a:gd name="connsiteY6" fmla="*/ 40291 h 40290"/>
                  <a:gd name="connsiteX7" fmla="*/ 129064 w 259005"/>
                  <a:gd name="connsiteY7" fmla="*/ 40291 h 40290"/>
                  <a:gd name="connsiteX8" fmla="*/ 128874 w 259005"/>
                  <a:gd name="connsiteY8" fmla="*/ 40195 h 40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05" h="40290">
                    <a:moveTo>
                      <a:pt x="128874" y="40195"/>
                    </a:moveTo>
                    <a:cubicBezTo>
                      <a:pt x="94774" y="40195"/>
                      <a:pt x="60675" y="40100"/>
                      <a:pt x="26575" y="40195"/>
                    </a:cubicBezTo>
                    <a:cubicBezTo>
                      <a:pt x="12574" y="40195"/>
                      <a:pt x="1" y="36957"/>
                      <a:pt x="1" y="20288"/>
                    </a:cubicBezTo>
                    <a:cubicBezTo>
                      <a:pt x="-95" y="3619"/>
                      <a:pt x="12669" y="0"/>
                      <a:pt x="26575" y="0"/>
                    </a:cubicBezTo>
                    <a:cubicBezTo>
                      <a:pt x="95632" y="0"/>
                      <a:pt x="164593" y="95"/>
                      <a:pt x="233649" y="190"/>
                    </a:cubicBezTo>
                    <a:cubicBezTo>
                      <a:pt x="246603" y="190"/>
                      <a:pt x="258414" y="3429"/>
                      <a:pt x="258985" y="18955"/>
                    </a:cubicBezTo>
                    <a:cubicBezTo>
                      <a:pt x="259557" y="35528"/>
                      <a:pt x="248127" y="40291"/>
                      <a:pt x="233744" y="40291"/>
                    </a:cubicBezTo>
                    <a:cubicBezTo>
                      <a:pt x="198883" y="40291"/>
                      <a:pt x="163926" y="40291"/>
                      <a:pt x="129064" y="40291"/>
                    </a:cubicBezTo>
                    <a:cubicBezTo>
                      <a:pt x="128874" y="40195"/>
                      <a:pt x="128874" y="40195"/>
                      <a:pt x="128874" y="40195"/>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124" name="任意多边形: 形状 40"/>
              <p:cNvSpPr/>
              <p:nvPr>
                <p:custDataLst>
                  <p:tags r:id="rId11"/>
                </p:custDataLst>
              </p:nvPr>
            </p:nvSpPr>
            <p:spPr>
              <a:xfrm>
                <a:off x="2957563" y="7302081"/>
                <a:ext cx="258743" cy="40047"/>
              </a:xfrm>
              <a:custGeom>
                <a:avLst/>
                <a:gdLst>
                  <a:gd name="connsiteX0" fmla="*/ 131072 w 258743"/>
                  <a:gd name="connsiteY0" fmla="*/ 42 h 40047"/>
                  <a:gd name="connsiteX1" fmla="*/ 230989 w 258743"/>
                  <a:gd name="connsiteY1" fmla="*/ 42 h 40047"/>
                  <a:gd name="connsiteX2" fmla="*/ 258707 w 258743"/>
                  <a:gd name="connsiteY2" fmla="*/ 20807 h 40047"/>
                  <a:gd name="connsiteX3" fmla="*/ 231370 w 258743"/>
                  <a:gd name="connsiteY3" fmla="*/ 40047 h 40047"/>
                  <a:gd name="connsiteX4" fmla="*/ 26869 w 258743"/>
                  <a:gd name="connsiteY4" fmla="*/ 40047 h 40047"/>
                  <a:gd name="connsiteX5" fmla="*/ 8 w 258743"/>
                  <a:gd name="connsiteY5" fmla="*/ 20235 h 40047"/>
                  <a:gd name="connsiteX6" fmla="*/ 26488 w 258743"/>
                  <a:gd name="connsiteY6" fmla="*/ 138 h 40047"/>
                  <a:gd name="connsiteX7" fmla="*/ 131072 w 258743"/>
                  <a:gd name="connsiteY7" fmla="*/ 42 h 40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743" h="40047">
                    <a:moveTo>
                      <a:pt x="131072" y="42"/>
                    </a:moveTo>
                    <a:cubicBezTo>
                      <a:pt x="164410" y="42"/>
                      <a:pt x="197652" y="-53"/>
                      <a:pt x="230989" y="42"/>
                    </a:cubicBezTo>
                    <a:cubicBezTo>
                      <a:pt x="245277" y="42"/>
                      <a:pt x="259564" y="1757"/>
                      <a:pt x="258707" y="20807"/>
                    </a:cubicBezTo>
                    <a:cubicBezTo>
                      <a:pt x="258040" y="37761"/>
                      <a:pt x="245182" y="40047"/>
                      <a:pt x="231370" y="40047"/>
                    </a:cubicBezTo>
                    <a:cubicBezTo>
                      <a:pt x="163171" y="39952"/>
                      <a:pt x="95068" y="39952"/>
                      <a:pt x="26869" y="40047"/>
                    </a:cubicBezTo>
                    <a:cubicBezTo>
                      <a:pt x="12772" y="40047"/>
                      <a:pt x="389" y="36618"/>
                      <a:pt x="8" y="20235"/>
                    </a:cubicBezTo>
                    <a:cubicBezTo>
                      <a:pt x="-373" y="3281"/>
                      <a:pt x="12676" y="233"/>
                      <a:pt x="26488" y="138"/>
                    </a:cubicBezTo>
                    <a:cubicBezTo>
                      <a:pt x="61349" y="42"/>
                      <a:pt x="96211" y="138"/>
                      <a:pt x="131072" y="4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sp>
            <p:nvSpPr>
              <p:cNvPr id="125" name="任意多边形: 形状 41"/>
              <p:cNvSpPr/>
              <p:nvPr>
                <p:custDataLst>
                  <p:tags r:id="rId12"/>
                </p:custDataLst>
              </p:nvPr>
            </p:nvSpPr>
            <p:spPr>
              <a:xfrm>
                <a:off x="2957563" y="7530652"/>
                <a:ext cx="258844" cy="40118"/>
              </a:xfrm>
              <a:custGeom>
                <a:avLst/>
                <a:gdLst>
                  <a:gd name="connsiteX0" fmla="*/ 126881 w 258844"/>
                  <a:gd name="connsiteY0" fmla="*/ 40076 h 40118"/>
                  <a:gd name="connsiteX1" fmla="*/ 26964 w 258844"/>
                  <a:gd name="connsiteY1" fmla="*/ 40076 h 40118"/>
                  <a:gd name="connsiteX2" fmla="*/ 8 w 258844"/>
                  <a:gd name="connsiteY2" fmla="*/ 20455 h 40118"/>
                  <a:gd name="connsiteX3" fmla="*/ 26297 w 258844"/>
                  <a:gd name="connsiteY3" fmla="*/ 71 h 40118"/>
                  <a:gd name="connsiteX4" fmla="*/ 233276 w 258844"/>
                  <a:gd name="connsiteY4" fmla="*/ 71 h 40118"/>
                  <a:gd name="connsiteX5" fmla="*/ 258803 w 258844"/>
                  <a:gd name="connsiteY5" fmla="*/ 20836 h 40118"/>
                  <a:gd name="connsiteX6" fmla="*/ 231561 w 258844"/>
                  <a:gd name="connsiteY6" fmla="*/ 40076 h 40118"/>
                  <a:gd name="connsiteX7" fmla="*/ 126881 w 258844"/>
                  <a:gd name="connsiteY7" fmla="*/ 40076 h 40118"/>
                  <a:gd name="connsiteX8" fmla="*/ 126881 w 258844"/>
                  <a:gd name="connsiteY8" fmla="*/ 40076 h 4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8844" h="40118">
                    <a:moveTo>
                      <a:pt x="126881" y="40076"/>
                    </a:moveTo>
                    <a:cubicBezTo>
                      <a:pt x="93544" y="40076"/>
                      <a:pt x="60302" y="39981"/>
                      <a:pt x="26964" y="40076"/>
                    </a:cubicBezTo>
                    <a:cubicBezTo>
                      <a:pt x="12962" y="40172"/>
                      <a:pt x="389" y="37028"/>
                      <a:pt x="8" y="20455"/>
                    </a:cubicBezTo>
                    <a:cubicBezTo>
                      <a:pt x="-373" y="3596"/>
                      <a:pt x="12391" y="71"/>
                      <a:pt x="26297" y="71"/>
                    </a:cubicBezTo>
                    <a:cubicBezTo>
                      <a:pt x="95258" y="-24"/>
                      <a:pt x="164315" y="-24"/>
                      <a:pt x="233276" y="71"/>
                    </a:cubicBezTo>
                    <a:cubicBezTo>
                      <a:pt x="247182" y="71"/>
                      <a:pt x="259660" y="3500"/>
                      <a:pt x="258803" y="20836"/>
                    </a:cubicBezTo>
                    <a:cubicBezTo>
                      <a:pt x="258041" y="37790"/>
                      <a:pt x="245277" y="40172"/>
                      <a:pt x="231561" y="40076"/>
                    </a:cubicBezTo>
                    <a:cubicBezTo>
                      <a:pt x="196604" y="40076"/>
                      <a:pt x="161743" y="40172"/>
                      <a:pt x="126881" y="40076"/>
                    </a:cubicBezTo>
                    <a:cubicBezTo>
                      <a:pt x="126881" y="40076"/>
                      <a:pt x="126881" y="40076"/>
                      <a:pt x="126881" y="40076"/>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latin typeface="Roboto"/>
                  <a:ea typeface="思源黑体 CN Regular"/>
                  <a:cs typeface="+mn-cs"/>
                </a:endParaRPr>
              </a:p>
            </p:txBody>
          </p:sp>
        </p:grpSp>
      </p:grpSp>
      <p:pic>
        <p:nvPicPr>
          <p:cNvPr id="127" name="图片 126" descr="集创赛LOGO 全称 横版"/>
          <p:cNvPicPr>
            <a:picLocks noChangeAspect="1"/>
          </p:cNvPicPr>
          <p:nvPr>
            <p:custDataLst>
              <p:tags r:id="rId1"/>
            </p:custDataLst>
          </p:nvPr>
        </p:nvPicPr>
        <p:blipFill>
          <a:blip r:embed="rId25"/>
          <a:stretch>
            <a:fillRect/>
          </a:stretch>
        </p:blipFill>
        <p:spPr>
          <a:xfrm>
            <a:off x="7841615" y="0"/>
            <a:ext cx="4140200" cy="101854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edcc65bb-7972-4648-8434-c0d65596d829"/>
  <p:tag name="COMMONDATA" val="eyJoZGlkIjoiOTVhODUyYzY2MWVkZjNhZmViMzZmYzgwNDIyMGU3NzY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1_Office 主题​​">
  <a:themeElements>
    <a:clrScheme name="自定义 18">
      <a:dk1>
        <a:sysClr val="windowText" lastClr="000000"/>
      </a:dk1>
      <a:lt1>
        <a:sysClr val="window" lastClr="FFFFFF"/>
      </a:lt1>
      <a:dk2>
        <a:srgbClr val="44546A"/>
      </a:dk2>
      <a:lt2>
        <a:srgbClr val="E7E6E6"/>
      </a:lt2>
      <a:accent1>
        <a:srgbClr val="5D88A8"/>
      </a:accent1>
      <a:accent2>
        <a:srgbClr val="2D4464"/>
      </a:accent2>
      <a:accent3>
        <a:srgbClr val="B9A799"/>
      </a:accent3>
      <a:accent4>
        <a:srgbClr val="CA865F"/>
      </a:accent4>
      <a:accent5>
        <a:srgbClr val="DDDAD5"/>
      </a:accent5>
      <a:accent6>
        <a:srgbClr val="70AD47"/>
      </a:accent6>
      <a:hlink>
        <a:srgbClr val="0563C1"/>
      </a:hlink>
      <a:folHlink>
        <a:srgbClr val="954F72"/>
      </a:folHlink>
    </a:clrScheme>
    <a:fontScheme name="学术">
      <a:majorFont>
        <a:latin typeface="Roboto Bold"/>
        <a:ea typeface="思源宋体 CN Heavy"/>
        <a:cs typeface=""/>
      </a:majorFont>
      <a:minorFont>
        <a:latin typeface="Roboto"/>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8BBAD4"/>
            </a:gs>
            <a:gs pos="98000">
              <a:srgbClr val="2F557A"/>
            </a:gs>
          </a:gsLst>
          <a:lin ang="18900000" scaled="1"/>
          <a:tileRect/>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645</TotalTime>
  <Words>1312</Words>
  <Application>Microsoft Office PowerPoint</Application>
  <PresentationFormat>宽屏</PresentationFormat>
  <Paragraphs>101</Paragraphs>
  <Slides>15</Slides>
  <Notes>7</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15</vt:i4>
      </vt:variant>
    </vt:vector>
  </HeadingPairs>
  <TitlesOfParts>
    <vt:vector size="31" baseType="lpstr">
      <vt:lpstr>-apple-system</vt:lpstr>
      <vt:lpstr>Hanson</vt:lpstr>
      <vt:lpstr>Roboto Bold</vt:lpstr>
      <vt:lpstr>等线</vt:lpstr>
      <vt:lpstr>等线 Light</vt:lpstr>
      <vt:lpstr>方正舒体</vt:lpstr>
      <vt:lpstr>思源黑体 CN Regular</vt:lpstr>
      <vt:lpstr>思源宋体 CN Heavy</vt:lpstr>
      <vt:lpstr>Arial</vt:lpstr>
      <vt:lpstr>Courier New</vt:lpstr>
      <vt:lpstr>Roboto</vt:lpstr>
      <vt:lpstr>Segoe UI</vt:lpstr>
      <vt:lpstr>Times New Roman</vt:lpstr>
      <vt:lpstr>1_Office 主题​​</vt:lpstr>
      <vt:lpstr>4_自定义设计方案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A11508</dc:creator>
  <cp:lastModifiedBy>欧 炜标</cp:lastModifiedBy>
  <cp:revision>33</cp:revision>
  <dcterms:created xsi:type="dcterms:W3CDTF">2023-04-10T10:32:00Z</dcterms:created>
  <dcterms:modified xsi:type="dcterms:W3CDTF">2023-07-21T13:53:58Z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48B71F5A14EB4CC4A693B0D295349808_12</vt:lpwstr>
  </property>
  <property fmtid="{D5CDD505-2E9C-101B-9397-08002B2CF9AE}" pid="3" name="KSOProductBuildVer">
    <vt:lpwstr>2052-11.1.0.14309</vt:lpwstr>
  </property>
</Properties>
</file>